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7"/>
  </p:notesMasterIdLst>
  <p:handoutMasterIdLst>
    <p:handoutMasterId r:id="rId28"/>
  </p:handoutMasterIdLst>
  <p:sldIdLst>
    <p:sldId id="341" r:id="rId5"/>
    <p:sldId id="363" r:id="rId6"/>
    <p:sldId id="394" r:id="rId7"/>
    <p:sldId id="366" r:id="rId8"/>
    <p:sldId id="377" r:id="rId9"/>
    <p:sldId id="368" r:id="rId10"/>
    <p:sldId id="389" r:id="rId11"/>
    <p:sldId id="387" r:id="rId12"/>
    <p:sldId id="390" r:id="rId13"/>
    <p:sldId id="392" r:id="rId14"/>
    <p:sldId id="380" r:id="rId15"/>
    <p:sldId id="370" r:id="rId16"/>
    <p:sldId id="393" r:id="rId17"/>
    <p:sldId id="391" r:id="rId18"/>
    <p:sldId id="381" r:id="rId19"/>
    <p:sldId id="371" r:id="rId20"/>
    <p:sldId id="372" r:id="rId21"/>
    <p:sldId id="373" r:id="rId22"/>
    <p:sldId id="374" r:id="rId23"/>
    <p:sldId id="375" r:id="rId24"/>
    <p:sldId id="365" r:id="rId25"/>
    <p:sldId id="379" r:id="rId2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00FF00"/>
    <a:srgbClr val="2A6EA8"/>
    <a:srgbClr val="00FF99"/>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E89D65-6A92-4A55-9A8C-379604022785}" v="1" dt="2025-08-13T07:37:03.50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173" autoAdjust="0"/>
    <p:restoredTop sz="96652" autoAdjust="0"/>
  </p:normalViewPr>
  <p:slideViewPr>
    <p:cSldViewPr snapToGrid="0">
      <p:cViewPr varScale="1">
        <p:scale>
          <a:sx n="111" d="100"/>
          <a:sy n="111" d="100"/>
        </p:scale>
        <p:origin x="756" y="96"/>
      </p:cViewPr>
      <p:guideLst>
        <p:guide orient="horz" pos="2160"/>
        <p:guide pos="3840"/>
      </p:guideLst>
    </p:cSldViewPr>
  </p:slideViewPr>
  <p:outlineViewPr>
    <p:cViewPr>
      <p:scale>
        <a:sx n="33" d="100"/>
        <a:sy n="33" d="100"/>
      </p:scale>
      <p:origin x="0" y="-114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‹Nr.›</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‹Nr.›</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a:defRPr/>
            </a:pPr>
            <a:fld id="{D5440688-9C35-4353-934E-C9AE90237507}" type="slidenum">
              <a:rPr lang="en-GB" altLang="en-US" smtClean="0"/>
              <a:pPr>
                <a:defRPr/>
              </a:pPr>
              <a:t>1</a:t>
            </a:fld>
            <a:endParaRPr lang="en-GB" altLang="en-US"/>
          </a:p>
        </p:txBody>
      </p:sp>
    </p:spTree>
    <p:extLst>
      <p:ext uri="{BB962C8B-B14F-4D97-AF65-F5344CB8AC3E}">
        <p14:creationId xmlns:p14="http://schemas.microsoft.com/office/powerpoint/2010/main" val="3116201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‹Nr.›</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4286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WG6 Meeting #123</a:t>
            </a:r>
          </a:p>
          <a:p>
            <a:pPr eaLnBrk="1" hangingPunct="1">
              <a:defRPr/>
            </a:pPr>
            <a:r>
              <a:rPr lang="en-US" altLang="en-US" sz="1200" b="1" baseline="0" dirty="0">
                <a:latin typeface="Arial "/>
              </a:rPr>
              <a:t>Gothenburg, Sweden ,</a:t>
            </a:r>
            <a:r>
              <a:rPr lang="en-US" altLang="en-US" sz="1200" b="1" dirty="0">
                <a:latin typeface="Arial "/>
              </a:rPr>
              <a:t> 26</a:t>
            </a:r>
            <a:r>
              <a:rPr lang="en-US" altLang="en-US" sz="1200" b="1" baseline="0" dirty="0">
                <a:latin typeface="Arial "/>
              </a:rPr>
              <a:t> - 29 August </a:t>
            </a:r>
            <a:r>
              <a:rPr lang="en-US" altLang="en-US" sz="1200" b="1" dirty="0">
                <a:latin typeface="Arial "/>
              </a:rPr>
              <a:t>2025</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C6-2</a:t>
            </a:r>
            <a:r>
              <a:rPr lang="sv-SE" altLang="en-US" sz="1200" b="1" baseline="0" dirty="0">
                <a:latin typeface="Arial "/>
              </a:rPr>
              <a:t>50413</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hyperlink" Target="mailto:heiko.kruse@idemia.com"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1709738"/>
            <a:ext cx="7886700" cy="2852737"/>
          </a:xfrm>
        </p:spPr>
        <p:txBody>
          <a:bodyPr/>
          <a:lstStyle/>
          <a:p>
            <a:pPr eaLnBrk="1" hangingPunct="1"/>
            <a:r>
              <a:rPr lang="en-US" altLang="en-US" dirty="0"/>
              <a:t>Report from TSG CT#108</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Heiko Kruse</a:t>
            </a:r>
          </a:p>
          <a:p>
            <a:pPr marL="0" indent="0" eaLnBrk="1" hangingPunct="1">
              <a:buFontTx/>
              <a:buNone/>
            </a:pPr>
            <a:r>
              <a:rPr lang="en-GB" altLang="en-US" dirty="0"/>
              <a:t>CT6 chair, IDEMIA</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Rel-19</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17610" y="5491867"/>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outstanding issues, currently on time </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behind estimated time schedule</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latin typeface="Arial" panose="020B0604020202020204" pitchFamily="34" charset="0"/>
              </a:rPr>
              <a:t>      -  Updated text since last plenary</a:t>
            </a:r>
          </a:p>
        </p:txBody>
      </p:sp>
      <p:graphicFrame>
        <p:nvGraphicFramePr>
          <p:cNvPr id="3" name="Tabelle 2">
            <a:extLst>
              <a:ext uri="{FF2B5EF4-FFF2-40B4-BE49-F238E27FC236}">
                <a16:creationId xmlns:a16="http://schemas.microsoft.com/office/drawing/2014/main" id="{A0F269C8-A71B-55F4-20A3-2B1E86301EC2}"/>
              </a:ext>
            </a:extLst>
          </p:cNvPr>
          <p:cNvGraphicFramePr>
            <a:graphicFrameLocks noGrp="1"/>
          </p:cNvGraphicFramePr>
          <p:nvPr>
            <p:extLst>
              <p:ext uri="{D42A27DB-BD31-4B8C-83A1-F6EECF244321}">
                <p14:modId xmlns:p14="http://schemas.microsoft.com/office/powerpoint/2010/main" val="191428476"/>
              </p:ext>
            </p:extLst>
          </p:nvPr>
        </p:nvGraphicFramePr>
        <p:xfrm>
          <a:off x="838200" y="1816481"/>
          <a:ext cx="10691270" cy="2658498"/>
        </p:xfrm>
        <a:graphic>
          <a:graphicData uri="http://schemas.openxmlformats.org/drawingml/2006/table">
            <a:tbl>
              <a:tblPr firstRow="1" firstCol="1" bandRow="1"/>
              <a:tblGrid>
                <a:gridCol w="697952">
                  <a:extLst>
                    <a:ext uri="{9D8B030D-6E8A-4147-A177-3AD203B41FA5}">
                      <a16:colId xmlns:a16="http://schemas.microsoft.com/office/drawing/2014/main" val="2709131011"/>
                    </a:ext>
                  </a:extLst>
                </a:gridCol>
                <a:gridCol w="3958874">
                  <a:extLst>
                    <a:ext uri="{9D8B030D-6E8A-4147-A177-3AD203B41FA5}">
                      <a16:colId xmlns:a16="http://schemas.microsoft.com/office/drawing/2014/main" val="1703260332"/>
                    </a:ext>
                  </a:extLst>
                </a:gridCol>
                <a:gridCol w="1539801">
                  <a:extLst>
                    <a:ext uri="{9D8B030D-6E8A-4147-A177-3AD203B41FA5}">
                      <a16:colId xmlns:a16="http://schemas.microsoft.com/office/drawing/2014/main" val="1825188702"/>
                    </a:ext>
                  </a:extLst>
                </a:gridCol>
                <a:gridCol w="639888">
                  <a:extLst>
                    <a:ext uri="{9D8B030D-6E8A-4147-A177-3AD203B41FA5}">
                      <a16:colId xmlns:a16="http://schemas.microsoft.com/office/drawing/2014/main" val="243529429"/>
                    </a:ext>
                  </a:extLst>
                </a:gridCol>
                <a:gridCol w="587711">
                  <a:extLst>
                    <a:ext uri="{9D8B030D-6E8A-4147-A177-3AD203B41FA5}">
                      <a16:colId xmlns:a16="http://schemas.microsoft.com/office/drawing/2014/main" val="3992609077"/>
                    </a:ext>
                  </a:extLst>
                </a:gridCol>
                <a:gridCol w="847673">
                  <a:extLst>
                    <a:ext uri="{9D8B030D-6E8A-4147-A177-3AD203B41FA5}">
                      <a16:colId xmlns:a16="http://schemas.microsoft.com/office/drawing/2014/main" val="1608724548"/>
                    </a:ext>
                  </a:extLst>
                </a:gridCol>
                <a:gridCol w="747956">
                  <a:extLst>
                    <a:ext uri="{9D8B030D-6E8A-4147-A177-3AD203B41FA5}">
                      <a16:colId xmlns:a16="http://schemas.microsoft.com/office/drawing/2014/main" val="1789861045"/>
                    </a:ext>
                  </a:extLst>
                </a:gridCol>
                <a:gridCol w="796639">
                  <a:extLst>
                    <a:ext uri="{9D8B030D-6E8A-4147-A177-3AD203B41FA5}">
                      <a16:colId xmlns:a16="http://schemas.microsoft.com/office/drawing/2014/main" val="1025468436"/>
                    </a:ext>
                  </a:extLst>
                </a:gridCol>
                <a:gridCol w="874776">
                  <a:extLst>
                    <a:ext uri="{9D8B030D-6E8A-4147-A177-3AD203B41FA5}">
                      <a16:colId xmlns:a16="http://schemas.microsoft.com/office/drawing/2014/main" val="3644622418"/>
                    </a:ext>
                  </a:extLst>
                </a:gridCol>
              </a:tblGrid>
              <a:tr h="17039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384146723"/>
                  </a:ext>
                </a:extLst>
              </a:tr>
              <a:tr h="231528">
                <a:tc>
                  <a:txBody>
                    <a:bodyPr/>
                    <a:lstStyle/>
                    <a:p>
                      <a:pPr algn="just">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1040002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Update UE conformance test specification to 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UEConTest_R18</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06/25</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30%</a:t>
                      </a:r>
                      <a:endParaRPr lang="de-DE" sz="10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spcAft>
                          <a:spcPts val="1200"/>
                        </a:spcAft>
                      </a:pPr>
                      <a:r>
                        <a:rPr lang="en-GB"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40%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CP-241022</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459696758"/>
                  </a:ext>
                </a:extLst>
              </a:tr>
              <a:tr h="231528">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105016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UE conformance test for NB-IoT/eMTC Non-Terrestrial Networks in EPS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IoT_SAT_UEConTest</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09/25</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50%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spcAft>
                          <a:spcPts val="1200"/>
                        </a:spcAft>
                      </a:pPr>
                      <a:r>
                        <a:rPr lang="en-GB"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60%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CP-242075</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156797538"/>
                  </a:ext>
                </a:extLst>
              </a:tr>
              <a:tr h="231528">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105070</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CT aspects of Next Generation Real time Communication services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NG_RTC_Ph2</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09/25</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0%</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CP-242250</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755922947"/>
                  </a:ext>
                </a:extLst>
              </a:tr>
              <a:tr h="231528">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105008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Test method</a:t>
                      </a:r>
                      <a:r>
                        <a:rPr lang="en-US" sz="1000">
                          <a:effectLst/>
                          <a:latin typeface="Arial" panose="020B0604020202020204" pitchFamily="34" charset="0"/>
                          <a:ea typeface="Times New Roman" panose="02020603050405020304" pitchFamily="18" charset="0"/>
                          <a:cs typeface="Times New Roman" panose="02020603050405020304" pitchFamily="18" charset="0"/>
                        </a:rPr>
                        <a:t> of </a:t>
                      </a:r>
                      <a:r>
                        <a:rPr lang="en-GB" sz="1000">
                          <a:effectLst/>
                          <a:latin typeface="Arial" panose="020B0604020202020204" pitchFamily="34" charset="0"/>
                          <a:ea typeface="Times New Roman" panose="02020603050405020304" pitchFamily="18" charset="0"/>
                          <a:cs typeface="Times New Roman" panose="02020603050405020304" pitchFamily="18" charset="0"/>
                        </a:rPr>
                        <a:t>GBA_U Based APIs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TEST_</a:t>
                      </a:r>
                      <a:r>
                        <a:rPr lang="en-GB" sz="1000">
                          <a:effectLst/>
                          <a:latin typeface="Arial" panose="020B0604020202020204" pitchFamily="34" charset="0"/>
                          <a:ea typeface="Times New Roman" panose="02020603050405020304" pitchFamily="18" charset="0"/>
                          <a:cs typeface="Times New Roman" panose="02020603050405020304" pitchFamily="18" charset="0"/>
                        </a:rPr>
                        <a:t>GBA_U_API</a:t>
                      </a:r>
                      <a:r>
                        <a:rPr lang="en-US" sz="1000">
                          <a:effectLst/>
                          <a:latin typeface="Arial" panose="020B0604020202020204" pitchFamily="34" charset="0"/>
                          <a:ea typeface="Times New Roman" panose="02020603050405020304" pitchFamily="18" charset="0"/>
                          <a:cs typeface="Times New Roman" panose="02020603050405020304" pitchFamily="18" charset="0"/>
                        </a:rPr>
                        <a:t>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06/25</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20%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pPr>
                      <a:r>
                        <a:rPr lang="en-GB"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60%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CP-242028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826275316"/>
                  </a:ext>
                </a:extLst>
              </a:tr>
              <a:tr h="231528">
                <a:tc>
                  <a:txBody>
                    <a:bodyPr/>
                    <a:lstStyle/>
                    <a:p>
                      <a:pPr algn="just">
                        <a:spcAft>
                          <a:spcPts val="1200"/>
                        </a:spcAft>
                      </a:pPr>
                      <a:r>
                        <a:rPr lang="en-GB" sz="1000" strike="noStrike" baseline="0">
                          <a:effectLst/>
                          <a:latin typeface="Arial" panose="020B0604020202020204" pitchFamily="34" charset="0"/>
                          <a:ea typeface="Times New Roman" panose="02020603050405020304" pitchFamily="18" charset="0"/>
                          <a:cs typeface="Times New Roman" panose="02020603050405020304" pitchFamily="18" charset="0"/>
                        </a:rPr>
                        <a:t>105040</a:t>
                      </a:r>
                      <a:endParaRPr lang="de-DE" sz="1000" strike="noStrike" baseline="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strike="noStrike" baseline="0">
                          <a:effectLst/>
                          <a:latin typeface="Arial" panose="020B0604020202020204" pitchFamily="34" charset="0"/>
                          <a:ea typeface="Times New Roman" panose="02020603050405020304" pitchFamily="18" charset="0"/>
                          <a:cs typeface="Times New Roman" panose="02020603050405020304" pitchFamily="18" charset="0"/>
                        </a:rPr>
                        <a:t>CT aspects of Proximity-based Services in 5GS Phase 3</a:t>
                      </a:r>
                      <a:endParaRPr lang="de-DE" sz="1000" strike="noStrike" baseline="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strike="noStrike" baseline="0">
                          <a:effectLst/>
                          <a:latin typeface="Arial" panose="020B0604020202020204" pitchFamily="34" charset="0"/>
                          <a:ea typeface="Times New Roman" panose="02020603050405020304" pitchFamily="18" charset="0"/>
                          <a:cs typeface="Times New Roman" panose="02020603050405020304" pitchFamily="18" charset="0"/>
                        </a:rPr>
                        <a:t>5G_ProSe_Ph3</a:t>
                      </a:r>
                      <a:endParaRPr lang="de-DE" sz="1000" strike="noStrike" baseline="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strike="noStrike" baseline="0">
                          <a:effectLst/>
                          <a:latin typeface="Arial" panose="020B0604020202020204" pitchFamily="34" charset="0"/>
                          <a:ea typeface="Times New Roman" panose="02020603050405020304" pitchFamily="18" charset="0"/>
                          <a:cs typeface="Times New Roman" panose="02020603050405020304" pitchFamily="18"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strike="noStrike" baseline="0">
                          <a:effectLst/>
                          <a:latin typeface="Arial" panose="020B0604020202020204" pitchFamily="34" charset="0"/>
                          <a:ea typeface="Times New Roman" panose="02020603050405020304" pitchFamily="18" charset="0"/>
                          <a:cs typeface="Times New Roman" panose="02020603050405020304" pitchFamily="18"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strike="noStrike" baseline="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09/25</a:t>
                      </a:r>
                      <a:endParaRPr lang="de-DE" sz="1000" strike="noStrike" baseline="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strike="noStrike" baseline="0" dirty="0">
                          <a:effectLst/>
                          <a:latin typeface="Arial" panose="020B0604020202020204" pitchFamily="34" charset="0"/>
                          <a:ea typeface="Times New Roman" panose="02020603050405020304" pitchFamily="18" charset="0"/>
                          <a:cs typeface="Times New Roman" panose="02020603050405020304" pitchFamily="18" charset="0"/>
                        </a:rPr>
                        <a:t>0%</a:t>
                      </a:r>
                      <a:endParaRPr lang="de-DE" sz="1000" strike="noStrike" baseline="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pPr>
                      <a:r>
                        <a:rPr lang="en-GB"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90%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strike="noStrike" baseline="0" dirty="0">
                          <a:effectLst/>
                          <a:latin typeface="Arial" panose="020B0604020202020204" pitchFamily="34" charset="0"/>
                          <a:ea typeface="Times New Roman" panose="02020603050405020304" pitchFamily="18" charset="0"/>
                          <a:cs typeface="Times New Roman" panose="02020603050405020304" pitchFamily="18" charset="0"/>
                        </a:rPr>
                        <a:t>CP-242108</a:t>
                      </a:r>
                      <a:endParaRPr lang="de-DE" sz="1000" strike="noStrike" baseline="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49888539"/>
                  </a:ext>
                </a:extLst>
              </a:tr>
              <a:tr h="231528">
                <a:tc>
                  <a:txBody>
                    <a:bodyPr/>
                    <a:lstStyle/>
                    <a:p>
                      <a:pPr algn="just">
                        <a:spcAft>
                          <a:spcPts val="1200"/>
                        </a:spcAft>
                      </a:pPr>
                      <a:r>
                        <a:rPr lang="en-GB" sz="1000" strike="sngStrike">
                          <a:effectLst/>
                          <a:latin typeface="Arial" panose="020B0604020202020204" pitchFamily="34" charset="0"/>
                          <a:ea typeface="Times New Roman" panose="02020603050405020304" pitchFamily="18" charset="0"/>
                          <a:cs typeface="Times New Roman" panose="02020603050405020304" pitchFamily="18" charset="0"/>
                        </a:rPr>
                        <a:t>105083</a:t>
                      </a:r>
                      <a:endParaRPr lang="de-DE" sz="1000" strike="sngStrik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strike="sngStrike">
                          <a:effectLst/>
                          <a:latin typeface="Arial" panose="020B0604020202020204" pitchFamily="34" charset="0"/>
                          <a:ea typeface="Times New Roman" panose="02020603050405020304" pitchFamily="18" charset="0"/>
                          <a:cs typeface="Times New Roman" panose="02020603050405020304" pitchFamily="18" charset="0"/>
                        </a:rPr>
                        <a:t>CT aspects of ProSe support in NPN</a:t>
                      </a:r>
                      <a:endParaRPr lang="de-DE" sz="1000" strike="sngStrike">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strike="sngStrike">
                          <a:effectLst/>
                          <a:latin typeface="Arial" panose="020B0604020202020204" pitchFamily="34" charset="0"/>
                          <a:ea typeface="Times New Roman" panose="02020603050405020304" pitchFamily="18" charset="0"/>
                          <a:cs typeface="Times New Roman" panose="02020603050405020304" pitchFamily="18" charset="0"/>
                        </a:rPr>
                        <a:t>TEI19_ProSe_NPN</a:t>
                      </a:r>
                      <a:endParaRPr lang="de-DE" sz="1000" strike="sngStrik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strike="sngStrike">
                          <a:effectLst/>
                          <a:latin typeface="Arial" panose="020B0604020202020204" pitchFamily="34" charset="0"/>
                          <a:ea typeface="Times New Roman" panose="02020603050405020304" pitchFamily="18" charset="0"/>
                          <a:cs typeface="Times New Roman" panose="02020603050405020304" pitchFamily="18"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strike="sngStrike">
                          <a:effectLst/>
                          <a:latin typeface="Arial" panose="020B0604020202020204" pitchFamily="34" charset="0"/>
                          <a:ea typeface="Times New Roman" panose="02020603050405020304" pitchFamily="18" charset="0"/>
                          <a:cs typeface="Times New Roman" panose="02020603050405020304" pitchFamily="18"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strike="sngStrike">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09/25</a:t>
                      </a:r>
                      <a:endParaRPr lang="de-DE" sz="1000" strike="sngStrik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strike="sngStrike">
                          <a:effectLst/>
                          <a:latin typeface="Arial" panose="020B0604020202020204" pitchFamily="34" charset="0"/>
                          <a:ea typeface="Times New Roman" panose="02020603050405020304" pitchFamily="18" charset="0"/>
                          <a:cs typeface="Times New Roman" panose="02020603050405020304" pitchFamily="18" charset="0"/>
                        </a:rPr>
                        <a:t>0%</a:t>
                      </a:r>
                      <a:endParaRPr lang="de-DE" sz="1000" strike="sngStrik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strike="sngStrike"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5%</a:t>
                      </a:r>
                      <a:endParaRPr lang="de-DE" sz="1000" strike="sngStrike"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strike="sngStrike" dirty="0">
                          <a:effectLst/>
                          <a:latin typeface="Arial" panose="020B0604020202020204" pitchFamily="34" charset="0"/>
                          <a:ea typeface="Times New Roman" panose="02020603050405020304" pitchFamily="18" charset="0"/>
                          <a:cs typeface="Times New Roman" panose="02020603050405020304" pitchFamily="18" charset="0"/>
                        </a:rPr>
                        <a:t>CP-242106</a:t>
                      </a:r>
                      <a:endParaRPr lang="de-DE" sz="1000" strike="sngStrike"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918504549"/>
                  </a:ext>
                </a:extLst>
              </a:tr>
              <a:tr h="231528">
                <a:tc>
                  <a:txBody>
                    <a:bodyPr/>
                    <a:lstStyle/>
                    <a:p>
                      <a:pPr marL="0" algn="just" defTabSz="914400" rtl="0" eaLnBrk="1" latinLnBrk="0" hangingPunct="1">
                        <a:spcAft>
                          <a:spcPts val="1200"/>
                        </a:spcAft>
                        <a:buNone/>
                      </a:pPr>
                      <a:r>
                        <a:rPr lang="en-GB"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xxx</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Harmonization of test case definitions for cross-RAT usability</a:t>
                      </a:r>
                      <a:endParaRPr lang="de-DE" sz="1000" kern="120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err="1">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TestHarmon_CrossRAT</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03/26</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xxx</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902562015"/>
                  </a:ext>
                </a:extLst>
              </a:tr>
              <a:tr h="231528">
                <a:tc>
                  <a:txBody>
                    <a:bodyPr/>
                    <a:lstStyle/>
                    <a:p>
                      <a:pPr marL="0" algn="just" defTabSz="914400" rtl="0" eaLnBrk="1" latinLnBrk="0" hangingPunct="1">
                        <a:spcAft>
                          <a:spcPts val="1200"/>
                        </a:spcAft>
                        <a:buNone/>
                      </a:pPr>
                      <a:r>
                        <a:rPr lang="en-GB" sz="1000" kern="1200" dirty="0" err="1">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yyy</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CT aspects of MINT support in EPS for 5G-only national roaming UE</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MINT_Ph2</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Rel-19</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09/25</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err="1">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yyy</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067381767"/>
                  </a:ext>
                </a:extLst>
              </a:tr>
              <a:tr h="231528">
                <a:tc>
                  <a:txBody>
                    <a:bodyPr/>
                    <a:lstStyle/>
                    <a:p>
                      <a:pPr algn="just">
                        <a:spcAft>
                          <a:spcPts val="1200"/>
                        </a:spcAft>
                      </a:pPr>
                      <a:endParaRPr lang="de-DE" sz="1000" strike="sngStrik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strike="sngStrike">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strike="sngStrik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strike="sngStrik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strike="sngStrik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strike="sngStrik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strike="sngStrik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strike="sngStrike"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strike="sngStrike"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337895244"/>
                  </a:ext>
                </a:extLst>
              </a:tr>
            </a:tbl>
          </a:graphicData>
        </a:graphic>
      </p:graphicFrame>
    </p:spTree>
    <p:extLst>
      <p:ext uri="{BB962C8B-B14F-4D97-AF65-F5344CB8AC3E}">
        <p14:creationId xmlns:p14="http://schemas.microsoft.com/office/powerpoint/2010/main" val="234892616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Exception</a:t>
            </a:r>
            <a:r>
              <a:rPr lang="de-DE" dirty="0"/>
              <a:t> </a:t>
            </a:r>
            <a:r>
              <a:rPr lang="de-DE" dirty="0" err="1"/>
              <a:t>sheets</a:t>
            </a:r>
            <a:endParaRPr lang="de-DE" dirty="0"/>
          </a:p>
        </p:txBody>
      </p:sp>
      <p:graphicFrame>
        <p:nvGraphicFramePr>
          <p:cNvPr id="9" name="Tableau 3"/>
          <p:cNvGraphicFramePr>
            <a:graphicFrameLocks noGrp="1"/>
          </p:cNvGraphicFramePr>
          <p:nvPr>
            <p:extLst>
              <p:ext uri="{D42A27DB-BD31-4B8C-83A1-F6EECF244321}">
                <p14:modId xmlns:p14="http://schemas.microsoft.com/office/powerpoint/2010/main" val="350714642"/>
              </p:ext>
            </p:extLst>
          </p:nvPr>
        </p:nvGraphicFramePr>
        <p:xfrm>
          <a:off x="224631" y="2288981"/>
          <a:ext cx="11742738" cy="2653047"/>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4200367">
                  <a:extLst>
                    <a:ext uri="{9D8B030D-6E8A-4147-A177-3AD203B41FA5}">
                      <a16:colId xmlns:a16="http://schemas.microsoft.com/office/drawing/2014/main" val="20001"/>
                    </a:ext>
                  </a:extLst>
                </a:gridCol>
                <a:gridCol w="2036032">
                  <a:extLst>
                    <a:ext uri="{9D8B030D-6E8A-4147-A177-3AD203B41FA5}">
                      <a16:colId xmlns:a16="http://schemas.microsoft.com/office/drawing/2014/main" val="20002"/>
                    </a:ext>
                  </a:extLst>
                </a:gridCol>
                <a:gridCol w="4053317">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200" b="1" dirty="0">
                          <a:solidFill>
                            <a:srgbClr val="FFFFFF"/>
                          </a:solidFill>
                          <a:effectLst/>
                          <a:latin typeface="+mn-lt"/>
                          <a:ea typeface="Times New Roman"/>
                        </a:rPr>
                        <a:t>Rapporteur</a:t>
                      </a:r>
                      <a:endParaRPr lang="fr-FR" sz="1200" dirty="0">
                        <a:solidFill>
                          <a:srgbClr val="000000"/>
                        </a:solidFill>
                        <a:effectLst/>
                        <a:latin typeface="+mn-lt"/>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de-D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hangingPunct="0">
                        <a:buFont typeface="Arial" panose="020B0604020202020204" pitchFamily="34" charset="0"/>
                        <a:buChar char="•"/>
                      </a:pPr>
                      <a:endParaRPr lang="de-DE"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de-D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algn="l" defTabSz="914400" rtl="0" eaLnBrk="1" latinLnBrk="0" hangingPunct="0">
                        <a:spcAft>
                          <a:spcPts val="0"/>
                        </a:spcAft>
                        <a:buFont typeface="Arial" panose="020B0604020202020204" pitchFamily="34" charset="0"/>
                        <a:buChar char="•"/>
                      </a:pPr>
                      <a:endParaRPr lang="en-GB"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169933872"/>
                  </a:ext>
                </a:extLst>
              </a:tr>
              <a:tr h="562442">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de-D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hangingPunct="0">
                        <a:buFont typeface="Arial" panose="020B0604020202020204" pitchFamily="34" charset="0"/>
                        <a:buChar char="•"/>
                      </a:pPr>
                      <a:endParaRPr lang="de-DE"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23877550"/>
                  </a:ext>
                </a:extLst>
              </a:tr>
              <a:tr h="562442">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de-DE" sz="16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hangingPunct="0">
                        <a:buFont typeface="Arial" panose="020B0604020202020204" pitchFamily="34" charset="0"/>
                        <a:buChar char="•"/>
                      </a:pPr>
                      <a:endParaRPr lang="de-DE"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68630761"/>
                  </a:ext>
                </a:extLst>
              </a:tr>
            </a:tbl>
          </a:graphicData>
        </a:graphic>
      </p:graphicFrame>
    </p:spTree>
    <p:extLst>
      <p:ext uri="{BB962C8B-B14F-4D97-AF65-F5344CB8AC3E}">
        <p14:creationId xmlns:p14="http://schemas.microsoft.com/office/powerpoint/2010/main" val="80271627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987904973"/>
              </p:ext>
            </p:extLst>
          </p:nvPr>
        </p:nvGraphicFramePr>
        <p:xfrm>
          <a:off x="809898" y="1999343"/>
          <a:ext cx="10411095" cy="1074113"/>
        </p:xfrm>
        <a:graphic>
          <a:graphicData uri="http://schemas.openxmlformats.org/drawingml/2006/table">
            <a:tbl>
              <a:tblPr firstRow="1" firstCol="1" bandRow="1"/>
              <a:tblGrid>
                <a:gridCol w="1217685">
                  <a:extLst>
                    <a:ext uri="{9D8B030D-6E8A-4147-A177-3AD203B41FA5}">
                      <a16:colId xmlns:a16="http://schemas.microsoft.com/office/drawing/2014/main" val="20000"/>
                    </a:ext>
                  </a:extLst>
                </a:gridCol>
                <a:gridCol w="4699788">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614147">
                  <a:extLst>
                    <a:ext uri="{9D8B030D-6E8A-4147-A177-3AD203B41FA5}">
                      <a16:colId xmlns:a16="http://schemas.microsoft.com/office/drawing/2014/main" val="20003"/>
                    </a:ext>
                  </a:extLst>
                </a:gridCol>
                <a:gridCol w="1515902">
                  <a:extLst>
                    <a:ext uri="{9D8B030D-6E8A-4147-A177-3AD203B41FA5}">
                      <a16:colId xmlns:a16="http://schemas.microsoft.com/office/drawing/2014/main" val="20004"/>
                    </a:ext>
                  </a:extLst>
                </a:gridCol>
              </a:tblGrid>
              <a:tr h="45810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a:lnSpc>
                          <a:spcPct val="107000"/>
                        </a:lnSpc>
                      </a:pPr>
                      <a:endParaRPr lang="de-DE" sz="18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pPr>
                      <a:endParaRPr lang="de-DE" sz="18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pPr>
                      <a:endParaRPr lang="de-DE" sz="18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0"/>
                        </a:spcAft>
                      </a:pPr>
                      <a:endParaRPr lang="fr-FR" sz="18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235216">
                <a:tc>
                  <a:txBody>
                    <a:bodyPr/>
                    <a:lstStyle/>
                    <a:p>
                      <a:pP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Titre 1"/>
          <p:cNvSpPr>
            <a:spLocks noGrp="1"/>
          </p:cNvSpPr>
          <p:nvPr>
            <p:ph type="title"/>
          </p:nvPr>
        </p:nvSpPr>
        <p:spPr/>
        <p:txBody>
          <a:bodyPr/>
          <a:lstStyle/>
          <a:p>
            <a:r>
              <a:rPr lang="en-US" dirty="0"/>
              <a:t>TS/TR sent to CT plenary</a:t>
            </a:r>
          </a:p>
        </p:txBody>
      </p:sp>
    </p:spTree>
    <p:extLst>
      <p:ext uri="{BB962C8B-B14F-4D97-AF65-F5344CB8AC3E}">
        <p14:creationId xmlns:p14="http://schemas.microsoft.com/office/powerpoint/2010/main" val="3808174252"/>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19 Status</a:t>
            </a:r>
          </a:p>
        </p:txBody>
      </p:sp>
      <p:sp>
        <p:nvSpPr>
          <p:cNvPr id="3" name="Espace réservé du contenu 2"/>
          <p:cNvSpPr>
            <a:spLocks noGrp="1"/>
          </p:cNvSpPr>
          <p:nvPr>
            <p:ph idx="1"/>
          </p:nvPr>
        </p:nvSpPr>
        <p:spPr/>
        <p:txBody>
          <a:bodyPr/>
          <a:lstStyle/>
          <a:p>
            <a:r>
              <a:rPr lang="en-US" dirty="0"/>
              <a:t>Work continues and some progress made on work items (see work item status sheet)</a:t>
            </a:r>
          </a:p>
          <a:p>
            <a:endParaRPr lang="en-US" dirty="0"/>
          </a:p>
          <a:p>
            <a:endParaRPr lang="en-US" dirty="0"/>
          </a:p>
        </p:txBody>
      </p:sp>
    </p:spTree>
    <p:extLst>
      <p:ext uri="{BB962C8B-B14F-4D97-AF65-F5344CB8AC3E}">
        <p14:creationId xmlns:p14="http://schemas.microsoft.com/office/powerpoint/2010/main" val="296225392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18 Status</a:t>
            </a:r>
          </a:p>
        </p:txBody>
      </p:sp>
      <p:sp>
        <p:nvSpPr>
          <p:cNvPr id="3" name="Espace réservé du contenu 2"/>
          <p:cNvSpPr>
            <a:spLocks noGrp="1"/>
          </p:cNvSpPr>
          <p:nvPr>
            <p:ph idx="1"/>
          </p:nvPr>
        </p:nvSpPr>
        <p:spPr/>
        <p:txBody>
          <a:bodyPr/>
          <a:lstStyle/>
          <a:p>
            <a:r>
              <a:rPr lang="en-US" dirty="0"/>
              <a:t>All work items 100% </a:t>
            </a:r>
          </a:p>
          <a:p>
            <a:endParaRPr lang="en-US" dirty="0"/>
          </a:p>
          <a:p>
            <a:endParaRPr lang="en-US" dirty="0"/>
          </a:p>
        </p:txBody>
      </p:sp>
    </p:spTree>
    <p:extLst>
      <p:ext uri="{BB962C8B-B14F-4D97-AF65-F5344CB8AC3E}">
        <p14:creationId xmlns:p14="http://schemas.microsoft.com/office/powerpoint/2010/main" val="1753416300"/>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17 Status</a:t>
            </a:r>
          </a:p>
        </p:txBody>
      </p:sp>
      <p:sp>
        <p:nvSpPr>
          <p:cNvPr id="3" name="Espace réservé du contenu 2"/>
          <p:cNvSpPr>
            <a:spLocks noGrp="1"/>
          </p:cNvSpPr>
          <p:nvPr>
            <p:ph idx="1"/>
          </p:nvPr>
        </p:nvSpPr>
        <p:spPr/>
        <p:txBody>
          <a:bodyPr/>
          <a:lstStyle/>
          <a:p>
            <a:r>
              <a:rPr lang="en-US" dirty="0"/>
              <a:t>all work items completed.</a:t>
            </a:r>
          </a:p>
          <a:p>
            <a:pPr marL="0" indent="0">
              <a:buNone/>
            </a:pPr>
            <a:endParaRPr lang="en-GB" dirty="0"/>
          </a:p>
          <a:p>
            <a:endParaRPr lang="en-GB" dirty="0"/>
          </a:p>
          <a:p>
            <a:endParaRPr lang="en-US" dirty="0"/>
          </a:p>
          <a:p>
            <a:endParaRPr lang="en-US" dirty="0"/>
          </a:p>
        </p:txBody>
      </p:sp>
    </p:spTree>
    <p:extLst>
      <p:ext uri="{BB962C8B-B14F-4D97-AF65-F5344CB8AC3E}">
        <p14:creationId xmlns:p14="http://schemas.microsoft.com/office/powerpoint/2010/main" val="1528242743"/>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16 Status</a:t>
            </a:r>
          </a:p>
        </p:txBody>
      </p:sp>
      <p:sp>
        <p:nvSpPr>
          <p:cNvPr id="3" name="Espace réservé du contenu 2"/>
          <p:cNvSpPr>
            <a:spLocks noGrp="1"/>
          </p:cNvSpPr>
          <p:nvPr>
            <p:ph idx="1"/>
          </p:nvPr>
        </p:nvSpPr>
        <p:spPr/>
        <p:txBody>
          <a:bodyPr/>
          <a:lstStyle/>
          <a:p>
            <a:r>
              <a:rPr lang="en-US" dirty="0"/>
              <a:t>1 CR plus mirrors</a:t>
            </a:r>
          </a:p>
        </p:txBody>
      </p:sp>
    </p:spTree>
    <p:extLst>
      <p:ext uri="{BB962C8B-B14F-4D97-AF65-F5344CB8AC3E}">
        <p14:creationId xmlns:p14="http://schemas.microsoft.com/office/powerpoint/2010/main" val="2253769397"/>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15 Status</a:t>
            </a:r>
          </a:p>
        </p:txBody>
      </p:sp>
      <p:sp>
        <p:nvSpPr>
          <p:cNvPr id="3" name="Espace réservé du contenu 2"/>
          <p:cNvSpPr>
            <a:spLocks noGrp="1"/>
          </p:cNvSpPr>
          <p:nvPr>
            <p:ph idx="1"/>
          </p:nvPr>
        </p:nvSpPr>
        <p:spPr/>
        <p:txBody>
          <a:bodyPr/>
          <a:lstStyle/>
          <a:p>
            <a:r>
              <a:rPr lang="en-US" dirty="0"/>
              <a:t>No CRs</a:t>
            </a:r>
          </a:p>
        </p:txBody>
      </p:sp>
    </p:spTree>
    <p:extLst>
      <p:ext uri="{BB962C8B-B14F-4D97-AF65-F5344CB8AC3E}">
        <p14:creationId xmlns:p14="http://schemas.microsoft.com/office/powerpoint/2010/main" val="2541717511"/>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2394551964"/>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val="20000"/>
                    </a:ext>
                  </a:extLst>
                </a:gridCol>
                <a:gridCol w="3705214">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380431914"/>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Information to CT</a:t>
            </a:r>
          </a:p>
        </p:txBody>
      </p:sp>
      <p:sp>
        <p:nvSpPr>
          <p:cNvPr id="3" name="Espace réservé du contenu 2"/>
          <p:cNvSpPr>
            <a:spLocks noGrp="1"/>
          </p:cNvSpPr>
          <p:nvPr>
            <p:ph idx="1"/>
          </p:nvPr>
        </p:nvSpPr>
        <p:spPr/>
        <p:txBody>
          <a:bodyPr>
            <a:normAutofit/>
          </a:bodyPr>
          <a:lstStyle/>
          <a:p>
            <a:endParaRPr lang="en-US" dirty="0"/>
          </a:p>
          <a:p>
            <a:endParaRPr lang="en-US" dirty="0"/>
          </a:p>
        </p:txBody>
      </p:sp>
      <p:sp>
        <p:nvSpPr>
          <p:cNvPr id="4" name="Espace réservé du contenu 2"/>
          <p:cNvSpPr txBox="1">
            <a:spLocks/>
          </p:cNvSpPr>
          <p:nvPr/>
        </p:nvSpPr>
        <p:spPr bwMode="auto">
          <a:xfrm>
            <a:off x="990600" y="19780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hangingPunct="1">
              <a:spcAft>
                <a:spcPts val="0"/>
              </a:spcAft>
            </a:pPr>
            <a:endParaRPr lang="en-GB" dirty="0"/>
          </a:p>
          <a:p>
            <a:pPr fontAlgn="auto" hangingPunct="1">
              <a:spcAft>
                <a:spcPts val="0"/>
              </a:spcAft>
            </a:pPr>
            <a:r>
              <a:rPr lang="en-GB" dirty="0"/>
              <a:t>nothing</a:t>
            </a:r>
            <a:endParaRPr lang="en-US" dirty="0"/>
          </a:p>
          <a:p>
            <a:pPr marL="457200" lvl="1" indent="0" fontAlgn="auto" hangingPunct="1">
              <a:spcAft>
                <a:spcPts val="0"/>
              </a:spcAft>
              <a:buNone/>
            </a:pPr>
            <a:endParaRPr lang="en-GB" dirty="0"/>
          </a:p>
        </p:txBody>
      </p:sp>
    </p:spTree>
    <p:extLst>
      <p:ext uri="{BB962C8B-B14F-4D97-AF65-F5344CB8AC3E}">
        <p14:creationId xmlns:p14="http://schemas.microsoft.com/office/powerpoint/2010/main" val="289097417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WG6 Officials</a:t>
            </a:r>
          </a:p>
        </p:txBody>
      </p:sp>
      <p:sp>
        <p:nvSpPr>
          <p:cNvPr id="4099"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Heiko </a:t>
            </a:r>
            <a:r>
              <a:rPr lang="fr-FR" altLang="en-US" sz="1800" dirty="0" err="1"/>
              <a:t>Kruse</a:t>
            </a:r>
            <a:endParaRPr lang="fr-FR" altLang="en-US" sz="1800" dirty="0"/>
          </a:p>
          <a:p>
            <a:pPr>
              <a:lnSpc>
                <a:spcPct val="100000"/>
              </a:lnSpc>
              <a:spcBef>
                <a:spcPct val="0"/>
              </a:spcBef>
              <a:buFontTx/>
              <a:buNone/>
            </a:pPr>
            <a:r>
              <a:rPr lang="fr-FR" altLang="en-US" sz="1800" dirty="0"/>
              <a:t>TSG CT WG6 Chair</a:t>
            </a:r>
          </a:p>
          <a:p>
            <a:pPr>
              <a:lnSpc>
                <a:spcPct val="100000"/>
              </a:lnSpc>
              <a:spcBef>
                <a:spcPct val="0"/>
              </a:spcBef>
              <a:buFontTx/>
              <a:buNone/>
            </a:pPr>
            <a:r>
              <a:rPr lang="fr-FR" altLang="en-US" sz="1800" dirty="0"/>
              <a:t>ETSI</a:t>
            </a:r>
          </a:p>
          <a:p>
            <a:pPr>
              <a:lnSpc>
                <a:spcPct val="100000"/>
              </a:lnSpc>
              <a:spcBef>
                <a:spcPct val="0"/>
              </a:spcBef>
              <a:buNone/>
            </a:pPr>
            <a:r>
              <a:rPr lang="fr-FR" altLang="en-US" sz="1800" dirty="0"/>
              <a:t>Re-</a:t>
            </a:r>
            <a:r>
              <a:rPr lang="fr-FR" altLang="en-US" sz="1800" dirty="0" err="1"/>
              <a:t>elected</a:t>
            </a:r>
            <a:r>
              <a:rPr lang="fr-FR" altLang="en-US" sz="1800" dirty="0"/>
              <a:t> at CT6#122 (05/25)</a:t>
            </a:r>
          </a:p>
          <a:p>
            <a:pPr>
              <a:lnSpc>
                <a:spcPct val="100000"/>
              </a:lnSpc>
              <a:spcBef>
                <a:spcPct val="0"/>
              </a:spcBef>
              <a:buFontTx/>
              <a:buNone/>
            </a:pPr>
            <a:r>
              <a:rPr lang="en-US" altLang="en-US" sz="1800" dirty="0">
                <a:hlinkClick r:id="rId4"/>
              </a:rPr>
              <a:t>heiko.kruse@idemia.com</a:t>
            </a:r>
            <a:endParaRPr lang="en-US"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Ly </a:t>
            </a:r>
            <a:r>
              <a:rPr lang="fr-FR" altLang="en-US" sz="1800" dirty="0" err="1"/>
              <a:t>Thanh</a:t>
            </a:r>
            <a:r>
              <a:rPr lang="fr-FR" altLang="en-US" sz="1800" dirty="0"/>
              <a:t> Phan</a:t>
            </a:r>
          </a:p>
          <a:p>
            <a:pPr>
              <a:lnSpc>
                <a:spcPct val="100000"/>
              </a:lnSpc>
              <a:spcBef>
                <a:spcPct val="0"/>
              </a:spcBef>
              <a:buFontTx/>
              <a:buNone/>
            </a:pPr>
            <a:r>
              <a:rPr lang="fr-FR" altLang="en-US" sz="1800" dirty="0"/>
              <a:t>TSG CT WG6 Vice-chair</a:t>
            </a:r>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a:t>Re-</a:t>
            </a:r>
            <a:r>
              <a:rPr lang="fr-FR" altLang="en-US" sz="1800" dirty="0" err="1"/>
              <a:t>elected</a:t>
            </a:r>
            <a:r>
              <a:rPr lang="fr-FR" altLang="en-US" sz="1800" dirty="0"/>
              <a:t> at CT6#117 (11/23)</a:t>
            </a:r>
            <a:br>
              <a:rPr lang="fr-FR" altLang="en-US" sz="1800" dirty="0"/>
            </a:br>
            <a:r>
              <a:rPr lang="en-US" altLang="en-US" sz="1800" dirty="0"/>
              <a:t>ly-thanh.phan@thalesgroup.com</a:t>
            </a:r>
            <a:endParaRPr lang="fr-FR" altLang="en-US" sz="1800" dirty="0"/>
          </a:p>
          <a:p>
            <a:pPr>
              <a:buFontTx/>
              <a:buNone/>
            </a:pPr>
            <a:endParaRPr lang="fr-FR" altLang="en-US" sz="1800" dirty="0"/>
          </a:p>
          <a:p>
            <a:pPr>
              <a:buFontTx/>
              <a:buNone/>
            </a:pPr>
            <a:endParaRPr lang="en-US" altLang="en-US" sz="1800" dirty="0"/>
          </a:p>
        </p:txBody>
      </p:sp>
      <p:sp>
        <p:nvSpPr>
          <p:cNvPr id="4103" name="Content Placeholder 2"/>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Kimmo Kymalainen</a:t>
            </a:r>
          </a:p>
          <a:p>
            <a:pPr>
              <a:lnSpc>
                <a:spcPct val="100000"/>
              </a:lnSpc>
              <a:spcBef>
                <a:spcPct val="0"/>
              </a:spcBef>
              <a:buFontTx/>
              <a:buNone/>
            </a:pPr>
            <a:r>
              <a:rPr lang="fr-FR" altLang="en-US" sz="1800"/>
              <a:t>Secretary</a:t>
            </a:r>
          </a:p>
          <a:p>
            <a:pPr>
              <a:lnSpc>
                <a:spcPct val="100000"/>
              </a:lnSpc>
              <a:spcBef>
                <a:spcPct val="0"/>
              </a:spcBef>
              <a:buFontTx/>
              <a:buNone/>
            </a:pPr>
            <a:r>
              <a:rPr lang="fr-FR" altLang="en-US" sz="1800"/>
              <a:t>MCC</a:t>
            </a:r>
          </a:p>
          <a:p>
            <a:pPr>
              <a:lnSpc>
                <a:spcPct val="100000"/>
              </a:lnSpc>
              <a:spcBef>
                <a:spcPct val="0"/>
              </a:spcBef>
              <a:buFontTx/>
              <a:buNone/>
            </a:pPr>
            <a:r>
              <a:rPr lang="en-US" altLang="en-US" sz="1800"/>
              <a:t>kimmo.kymalainen@3gpp.org</a:t>
            </a:r>
          </a:p>
        </p:txBody>
      </p:sp>
      <p:pic>
        <p:nvPicPr>
          <p:cNvPr id="4106" name="Picture 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200" y="4918075"/>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6"/>
          <a:stretch>
            <a:fillRect/>
          </a:stretch>
        </p:blipFill>
        <p:spPr>
          <a:xfrm>
            <a:off x="5796823" y="1973263"/>
            <a:ext cx="1540098" cy="1540098"/>
          </a:xfrm>
          <a:prstGeom prst="rect">
            <a:avLst/>
          </a:prstGeom>
        </p:spPr>
      </p:pic>
      <p:pic>
        <p:nvPicPr>
          <p:cNvPr id="5" name="Grafik 4">
            <a:extLst>
              <a:ext uri="{FF2B5EF4-FFF2-40B4-BE49-F238E27FC236}">
                <a16:creationId xmlns:a16="http://schemas.microsoft.com/office/drawing/2014/main" id="{FBFBB973-D27F-006E-08CF-DD31A7D66B27}"/>
              </a:ext>
            </a:extLst>
          </p:cNvPr>
          <p:cNvPicPr>
            <a:picLocks noChangeAspect="1"/>
          </p:cNvPicPr>
          <p:nvPr/>
        </p:nvPicPr>
        <p:blipFill>
          <a:blip r:embed="rId7"/>
          <a:stretch>
            <a:fillRect/>
          </a:stretch>
        </p:blipFill>
        <p:spPr>
          <a:xfrm>
            <a:off x="642941" y="2034816"/>
            <a:ext cx="1233351" cy="1555634"/>
          </a:xfrm>
          <a:prstGeom prst="rect">
            <a:avLst/>
          </a:prstGeom>
        </p:spPr>
      </p:pic>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Action to CT</a:t>
            </a:r>
          </a:p>
        </p:txBody>
      </p:sp>
      <p:sp>
        <p:nvSpPr>
          <p:cNvPr id="3" name="Espace réservé du contenu 2"/>
          <p:cNvSpPr>
            <a:spLocks noGrp="1"/>
          </p:cNvSpPr>
          <p:nvPr>
            <p:ph idx="1"/>
          </p:nvPr>
        </p:nvSpPr>
        <p:spPr/>
        <p:txBody>
          <a:bodyPr/>
          <a:lstStyle/>
          <a:p>
            <a:r>
              <a:rPr lang="en-US" dirty="0"/>
              <a:t>none</a:t>
            </a:r>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2000" dirty="0">
                <a:ea typeface="MS PGothic" panose="020B0600070205080204" pitchFamily="34" charset="-128"/>
              </a:rPr>
              <a:t>The chairman would like  to thank:</a:t>
            </a:r>
          </a:p>
          <a:p>
            <a:pPr lvl="1"/>
            <a:r>
              <a:rPr lang="en-US" altLang="ja-JP" sz="1800" dirty="0">
                <a:ea typeface="MS PGothic" panose="020B0600070205080204" pitchFamily="34" charset="-128"/>
              </a:rPr>
              <a:t>The vice-chair Mr. Ly </a:t>
            </a:r>
            <a:r>
              <a:rPr lang="en-US" altLang="ja-JP" sz="1800" dirty="0" err="1">
                <a:ea typeface="MS PGothic" panose="020B0600070205080204" pitchFamily="34" charset="-128"/>
              </a:rPr>
              <a:t>Thanh</a:t>
            </a:r>
            <a:r>
              <a:rPr lang="en-US" altLang="ja-JP" sz="1800" dirty="0">
                <a:ea typeface="MS PGothic" panose="020B0600070205080204" pitchFamily="34" charset="-128"/>
              </a:rPr>
              <a:t> Phan for his support </a:t>
            </a:r>
          </a:p>
          <a:p>
            <a:pPr lvl="1"/>
            <a:r>
              <a:rPr lang="en-US" altLang="ja-JP" sz="1800" dirty="0">
                <a:ea typeface="MS PGothic" panose="020B0600070205080204" pitchFamily="34" charset="-128"/>
              </a:rPr>
              <a:t>Kimmo Kymalainen for his support before, during and after the meeting.</a:t>
            </a:r>
          </a:p>
          <a:p>
            <a:pPr lvl="1"/>
            <a:r>
              <a:rPr lang="en-US" altLang="ja-JP" sz="1800" dirty="0">
                <a:ea typeface="MS PGothic" panose="020B0600070205080204" pitchFamily="34" charset="-128"/>
              </a:rPr>
              <a:t>All CT6 delegates for their work, contributions and constructive discussions on all technical issues. </a:t>
            </a:r>
            <a:endParaRPr lang="en-US" altLang="ja-JP" sz="1600" dirty="0">
              <a:ea typeface="MS PGothic" panose="020B0600070205080204" pitchFamily="34" charset="-128"/>
            </a:endParaRPr>
          </a:p>
          <a:p>
            <a:pPr marL="0" indent="0">
              <a:buNone/>
            </a:pPr>
            <a:endParaRPr lang="en-US" altLang="en-US" dirty="0"/>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Heiko Kruse</a:t>
            </a:r>
          </a:p>
          <a:p>
            <a:pPr algn="ctr">
              <a:spcBef>
                <a:spcPct val="0"/>
              </a:spcBef>
              <a:buFontTx/>
              <a:buNone/>
            </a:pPr>
            <a:r>
              <a:rPr lang="fi-FI" altLang="en-US" sz="1400" dirty="0">
                <a:latin typeface="Arial" pitchFamily="34" charset="0"/>
                <a:cs typeface="Arial" pitchFamily="34" charset="0"/>
              </a:rPr>
              <a:t>3GPP TSG CT WG6 Chair</a:t>
            </a:r>
          </a:p>
          <a:p>
            <a:pPr algn="ctr">
              <a:spcBef>
                <a:spcPct val="0"/>
              </a:spcBef>
              <a:buFontTx/>
              <a:buNone/>
            </a:pPr>
            <a:r>
              <a:rPr lang="fi-FI" altLang="en-US" sz="1400" dirty="0">
                <a:solidFill>
                  <a:srgbClr val="7F7F7F"/>
                </a:solidFill>
                <a:latin typeface="Arial" pitchFamily="34" charset="0"/>
              </a:rPr>
              <a:t>h</a:t>
            </a:r>
            <a:r>
              <a:rPr lang="fi-FI" altLang="en-US" sz="1400" dirty="0">
                <a:solidFill>
                  <a:srgbClr val="7F7F7F"/>
                </a:solidFill>
                <a:latin typeface="Arial" pitchFamily="34" charset="0"/>
                <a:cs typeface="Arial" pitchFamily="34" charset="0"/>
              </a:rPr>
              <a:t>eiko.kruse@idemia.com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D333F87-5112-8134-D168-827D8CC5229D}"/>
              </a:ext>
            </a:extLst>
          </p:cNvPr>
          <p:cNvSpPr>
            <a:spLocks noGrp="1"/>
          </p:cNvSpPr>
          <p:nvPr>
            <p:ph type="title"/>
          </p:nvPr>
        </p:nvSpPr>
        <p:spPr/>
        <p:txBody>
          <a:bodyPr/>
          <a:lstStyle/>
          <a:p>
            <a:r>
              <a:rPr lang="de-DE" dirty="0"/>
              <a:t>Status </a:t>
            </a:r>
            <a:r>
              <a:rPr lang="de-DE" dirty="0" err="1"/>
              <a:t>of</a:t>
            </a:r>
            <a:r>
              <a:rPr lang="de-DE" dirty="0"/>
              <a:t> CT6 </a:t>
            </a:r>
            <a:r>
              <a:rPr lang="de-DE" dirty="0" err="1"/>
              <a:t>contributions</a:t>
            </a:r>
            <a:r>
              <a:rPr lang="de-DE" dirty="0"/>
              <a:t> </a:t>
            </a:r>
            <a:r>
              <a:rPr lang="de-DE" dirty="0" err="1"/>
              <a:t>to</a:t>
            </a:r>
            <a:r>
              <a:rPr lang="de-DE" dirty="0"/>
              <a:t> CT</a:t>
            </a:r>
          </a:p>
        </p:txBody>
      </p:sp>
      <p:sp>
        <p:nvSpPr>
          <p:cNvPr id="3" name="Inhaltsplatzhalter 2">
            <a:extLst>
              <a:ext uri="{FF2B5EF4-FFF2-40B4-BE49-F238E27FC236}">
                <a16:creationId xmlns:a16="http://schemas.microsoft.com/office/drawing/2014/main" id="{63EFB97A-ADE1-F5BE-638F-D31CF32ACADE}"/>
              </a:ext>
            </a:extLst>
          </p:cNvPr>
          <p:cNvSpPr>
            <a:spLocks noGrp="1"/>
          </p:cNvSpPr>
          <p:nvPr>
            <p:ph idx="1"/>
          </p:nvPr>
        </p:nvSpPr>
        <p:spPr/>
        <p:txBody>
          <a:bodyPr/>
          <a:lstStyle/>
          <a:p>
            <a:r>
              <a:rPr lang="de-DE" dirty="0"/>
              <a:t>All CRs </a:t>
            </a:r>
            <a:r>
              <a:rPr lang="de-DE" dirty="0" err="1"/>
              <a:t>were</a:t>
            </a:r>
            <a:r>
              <a:rPr lang="de-DE" dirty="0"/>
              <a:t> </a:t>
            </a:r>
            <a:r>
              <a:rPr lang="de-DE" dirty="0" err="1"/>
              <a:t>approved</a:t>
            </a:r>
            <a:r>
              <a:rPr lang="de-DE" dirty="0"/>
              <a:t> </a:t>
            </a:r>
            <a:r>
              <a:rPr lang="de-DE" dirty="0" err="1"/>
              <a:t>without</a:t>
            </a:r>
            <a:r>
              <a:rPr lang="de-DE" dirty="0"/>
              <a:t> </a:t>
            </a:r>
            <a:r>
              <a:rPr lang="de-DE" dirty="0" err="1"/>
              <a:t>comments</a:t>
            </a:r>
            <a:endParaRPr lang="de-DE" dirty="0"/>
          </a:p>
          <a:p>
            <a:r>
              <a:rPr lang="de-DE" dirty="0"/>
              <a:t>Updated </a:t>
            </a:r>
            <a:r>
              <a:rPr lang="de-DE" dirty="0" err="1"/>
              <a:t>test</a:t>
            </a:r>
            <a:r>
              <a:rPr lang="de-DE" dirty="0"/>
              <a:t> </a:t>
            </a:r>
            <a:r>
              <a:rPr lang="de-DE" dirty="0" err="1"/>
              <a:t>specifications</a:t>
            </a:r>
            <a:r>
              <a:rPr lang="de-DE" dirty="0"/>
              <a:t> </a:t>
            </a:r>
            <a:r>
              <a:rPr lang="de-DE" dirty="0" err="1"/>
              <a:t>to</a:t>
            </a:r>
            <a:r>
              <a:rPr lang="de-DE"/>
              <a:t> Rel-18 were</a:t>
            </a:r>
            <a:r>
              <a:rPr lang="de-DE" dirty="0"/>
              <a:t> </a:t>
            </a:r>
            <a:r>
              <a:rPr lang="de-DE" dirty="0" err="1"/>
              <a:t>approved</a:t>
            </a:r>
            <a:endParaRPr lang="de-DE" dirty="0"/>
          </a:p>
          <a:p>
            <a:r>
              <a:rPr lang="de-DE" dirty="0"/>
              <a:t>New WID ‚</a:t>
            </a:r>
            <a:r>
              <a:rPr lang="en-US" i="1" dirty="0"/>
              <a:t>Harmonization of test case definitions for cross-RAT usability’ </a:t>
            </a:r>
            <a:r>
              <a:rPr lang="en-US" dirty="0"/>
              <a:t>was approved</a:t>
            </a:r>
            <a:endParaRPr lang="de-DE" dirty="0"/>
          </a:p>
        </p:txBody>
      </p:sp>
    </p:spTree>
    <p:extLst>
      <p:ext uri="{BB962C8B-B14F-4D97-AF65-F5344CB8AC3E}">
        <p14:creationId xmlns:p14="http://schemas.microsoft.com/office/powerpoint/2010/main" val="80560400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altLang="fr-FR"/>
              <a:t>Meeting Calendar</a:t>
            </a:r>
          </a:p>
        </p:txBody>
      </p:sp>
      <p:sp>
        <p:nvSpPr>
          <p:cNvPr id="5123" name="Espace réservé du contenu 3"/>
          <p:cNvSpPr>
            <a:spLocks noGrp="1"/>
          </p:cNvSpPr>
          <p:nvPr>
            <p:ph idx="1"/>
          </p:nvPr>
        </p:nvSpPr>
        <p:spPr>
          <a:xfrm>
            <a:off x="838200" y="1825625"/>
            <a:ext cx="4947716" cy="4351338"/>
          </a:xfrm>
        </p:spPr>
        <p:txBody>
          <a:bodyPr/>
          <a:lstStyle/>
          <a:p>
            <a:r>
              <a:rPr lang="en-US" altLang="fr-FR" dirty="0"/>
              <a:t>Since the last CT plenary</a:t>
            </a:r>
          </a:p>
          <a:p>
            <a:pPr lvl="1"/>
            <a:r>
              <a:rPr lang="en-US" altLang="fr-FR" dirty="0"/>
              <a:t>Ordinary:</a:t>
            </a:r>
          </a:p>
          <a:p>
            <a:pPr lvl="2"/>
            <a:r>
              <a:rPr lang="en-US" altLang="fr-FR" dirty="0"/>
              <a:t>CT6#122</a:t>
            </a:r>
          </a:p>
          <a:p>
            <a:pPr lvl="3"/>
            <a:r>
              <a:rPr lang="en-US" altLang="fr-FR" dirty="0"/>
              <a:t>20 – 23 May 2025, Bratislava, SK </a:t>
            </a:r>
          </a:p>
        </p:txBody>
      </p:sp>
      <p:sp>
        <p:nvSpPr>
          <p:cNvPr id="5124" name="Espace réservé du contenu 3"/>
          <p:cNvSpPr txBox="1">
            <a:spLocks/>
          </p:cNvSpPr>
          <p:nvPr/>
        </p:nvSpPr>
        <p:spPr bwMode="auto">
          <a:xfrm>
            <a:off x="6593702" y="1825626"/>
            <a:ext cx="4947716"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en-US" altLang="fr-FR" dirty="0"/>
              <a:t>CT6#123</a:t>
            </a:r>
          </a:p>
          <a:p>
            <a:pPr lvl="3"/>
            <a:r>
              <a:rPr lang="en-US" altLang="fr-FR" dirty="0"/>
              <a:t>(26  – 29 August 2025, Gothenburg, DK)</a:t>
            </a:r>
          </a:p>
          <a:p>
            <a:pPr lvl="1"/>
            <a:r>
              <a:rPr lang="en-US" altLang="fr-FR" dirty="0"/>
              <a:t>Ad-hoc:</a:t>
            </a:r>
          </a:p>
          <a:p>
            <a:pPr lvl="2"/>
            <a:r>
              <a:rPr lang="en-US" altLang="fr-FR" dirty="0"/>
              <a:t>None</a:t>
            </a:r>
          </a:p>
          <a:p>
            <a:endParaRPr lang="en-US" altLang="fr-FR"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TSG WG CT6 Statistics</a:t>
            </a:r>
          </a:p>
        </p:txBody>
      </p:sp>
      <p:sp>
        <p:nvSpPr>
          <p:cNvPr id="3" name="Espace réservé du contenu 2"/>
          <p:cNvSpPr>
            <a:spLocks noGrp="1"/>
          </p:cNvSpPr>
          <p:nvPr>
            <p:ph idx="1"/>
          </p:nvPr>
        </p:nvSpPr>
        <p:spPr>
          <a:xfrm>
            <a:off x="447675" y="1833309"/>
            <a:ext cx="5915025" cy="4351338"/>
          </a:xfrm>
        </p:spPr>
        <p:txBody>
          <a:bodyPr>
            <a:normAutofit fontScale="92500" lnSpcReduction="20000"/>
          </a:bodyPr>
          <a:lstStyle/>
          <a:p>
            <a:r>
              <a:rPr lang="en-US" dirty="0"/>
              <a:t>Number of handled documents</a:t>
            </a:r>
          </a:p>
          <a:p>
            <a:pPr lvl="1"/>
            <a:r>
              <a:rPr lang="en-US" dirty="0"/>
              <a:t>152</a:t>
            </a:r>
          </a:p>
          <a:p>
            <a:pPr marL="457200" lvl="1" indent="0">
              <a:buNone/>
            </a:pPr>
            <a:r>
              <a:rPr lang="en-US" dirty="0"/>
              <a:t>Agreed CRs </a:t>
            </a:r>
          </a:p>
          <a:p>
            <a:pPr lvl="1"/>
            <a:r>
              <a:rPr lang="en-US" dirty="0"/>
              <a:t>48</a:t>
            </a:r>
          </a:p>
          <a:p>
            <a:pPr lvl="1"/>
            <a:r>
              <a:rPr lang="en-US" dirty="0"/>
              <a:t>Cat A(11)/B (6)/C (0)/F (25)/D (6) </a:t>
            </a:r>
          </a:p>
          <a:p>
            <a:pPr lvl="1"/>
            <a:r>
              <a:rPr lang="en-US" dirty="0"/>
              <a:t>Rel-15(0) / Rel-16(1) / Re-17(7) / Rel-18 (29) / Rel-19(11)</a:t>
            </a:r>
          </a:p>
          <a:p>
            <a:pPr lvl="1"/>
            <a:r>
              <a:rPr lang="en-US" dirty="0"/>
              <a:t>Postponed: </a:t>
            </a:r>
          </a:p>
          <a:p>
            <a:pPr lvl="2"/>
            <a:r>
              <a:rPr lang="en-GB" dirty="0"/>
              <a:t>16 CRs </a:t>
            </a:r>
            <a:endParaRPr lang="en-US" dirty="0"/>
          </a:p>
          <a:p>
            <a:r>
              <a:rPr lang="en-US" dirty="0"/>
              <a:t>Agreed </a:t>
            </a:r>
            <a:r>
              <a:rPr lang="en-US" dirty="0" err="1"/>
              <a:t>pCRs</a:t>
            </a:r>
            <a:endParaRPr lang="en-US" dirty="0"/>
          </a:p>
          <a:p>
            <a:pPr lvl="1"/>
            <a:r>
              <a:rPr lang="en-US"/>
              <a:t>none</a:t>
            </a:r>
            <a:endParaRPr lang="en-US" dirty="0"/>
          </a:p>
          <a:p>
            <a:r>
              <a:rPr lang="en-US" dirty="0"/>
              <a:t>Attendances</a:t>
            </a:r>
          </a:p>
          <a:p>
            <a:pPr lvl="2"/>
            <a:r>
              <a:rPr lang="en-US" altLang="fr-FR" dirty="0"/>
              <a:t>CT6#121: 55 registered (44 F2F, 11 online), </a:t>
            </a:r>
          </a:p>
          <a:p>
            <a:pPr lvl="2"/>
            <a:r>
              <a:rPr lang="en-US" altLang="fr-FR" dirty="0"/>
              <a:t>38 attended</a:t>
            </a:r>
          </a:p>
        </p:txBody>
      </p:sp>
      <p:sp>
        <p:nvSpPr>
          <p:cNvPr id="4" name="Espace réservé du contenu 2"/>
          <p:cNvSpPr txBox="1">
            <a:spLocks/>
          </p:cNvSpPr>
          <p:nvPr/>
        </p:nvSpPr>
        <p:spPr bwMode="auto">
          <a:xfrm>
            <a:off x="6698673" y="1830129"/>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(if needed)</a:t>
            </a:r>
          </a:p>
        </p:txBody>
      </p:sp>
    </p:spTree>
    <p:extLst>
      <p:ext uri="{BB962C8B-B14F-4D97-AF65-F5344CB8AC3E}">
        <p14:creationId xmlns:p14="http://schemas.microsoft.com/office/powerpoint/2010/main" val="89671078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a:t>Revised agreed/endorsed  Study/Work Items</a:t>
            </a:r>
          </a:p>
        </p:txBody>
      </p:sp>
      <p:graphicFrame>
        <p:nvGraphicFramePr>
          <p:cNvPr id="4" name="Tableau 3"/>
          <p:cNvGraphicFramePr>
            <a:graphicFrameLocks noGrp="1"/>
          </p:cNvGraphicFramePr>
          <p:nvPr>
            <p:extLst>
              <p:ext uri="{D42A27DB-BD31-4B8C-83A1-F6EECF244321}">
                <p14:modId xmlns:p14="http://schemas.microsoft.com/office/powerpoint/2010/main" val="4246187124"/>
              </p:ext>
            </p:extLst>
          </p:nvPr>
        </p:nvGraphicFramePr>
        <p:xfrm>
          <a:off x="209550" y="2282825"/>
          <a:ext cx="11742738" cy="2168243"/>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4200367">
                  <a:extLst>
                    <a:ext uri="{9D8B030D-6E8A-4147-A177-3AD203B41FA5}">
                      <a16:colId xmlns:a16="http://schemas.microsoft.com/office/drawing/2014/main" val="20001"/>
                    </a:ext>
                  </a:extLst>
                </a:gridCol>
                <a:gridCol w="2036032">
                  <a:extLst>
                    <a:ext uri="{9D8B030D-6E8A-4147-A177-3AD203B41FA5}">
                      <a16:colId xmlns:a16="http://schemas.microsoft.com/office/drawing/2014/main" val="20002"/>
                    </a:ext>
                  </a:extLst>
                </a:gridCol>
                <a:gridCol w="4053317">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200" b="1" dirty="0">
                          <a:solidFill>
                            <a:srgbClr val="FFFFFF"/>
                          </a:solidFill>
                          <a:effectLst/>
                          <a:latin typeface="+mn-lt"/>
                          <a:ea typeface="Times New Roman"/>
                        </a:rPr>
                        <a:t>Objectives</a:t>
                      </a:r>
                      <a:endParaRPr lang="fr-FR" sz="1200" dirty="0">
                        <a:solidFill>
                          <a:srgbClr val="000000"/>
                        </a:solidFill>
                        <a:effectLst/>
                        <a:latin typeface="+mn-lt"/>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r>
                        <a:rPr lang="de-DE" sz="1400" dirty="0">
                          <a:effectLst/>
                          <a:latin typeface="Arial" panose="020B0604020202020204" pitchFamily="34" charset="0"/>
                          <a:ea typeface="Times New Roman" panose="02020603050405020304" pitchFamily="18" charset="0"/>
                          <a:cs typeface="Arial" panose="020B0604020202020204" pitchFamily="34" charset="0"/>
                        </a:rPr>
                        <a:t>C6-250311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800" kern="1200" dirty="0">
                          <a:solidFill>
                            <a:schemeClr val="tx1"/>
                          </a:solidFill>
                          <a:effectLst/>
                          <a:latin typeface="+mn-lt"/>
                          <a:ea typeface="+mn-ea"/>
                          <a:cs typeface="+mn-cs"/>
                        </a:rPr>
                        <a:t>Revised WID on CT aspects of </a:t>
                      </a:r>
                      <a:r>
                        <a:rPr lang="en-GB" sz="1800" kern="1200" dirty="0" err="1">
                          <a:solidFill>
                            <a:schemeClr val="tx1"/>
                          </a:solidFill>
                          <a:effectLst/>
                          <a:latin typeface="+mn-lt"/>
                          <a:ea typeface="+mn-ea"/>
                          <a:cs typeface="+mn-cs"/>
                        </a:rPr>
                        <a:t>ProSe</a:t>
                      </a:r>
                      <a:r>
                        <a:rPr lang="en-GB" sz="1800" kern="1200" dirty="0">
                          <a:solidFill>
                            <a:schemeClr val="tx1"/>
                          </a:solidFill>
                          <a:effectLst/>
                          <a:latin typeface="+mn-lt"/>
                          <a:ea typeface="+mn-ea"/>
                          <a:cs typeface="+mn-cs"/>
                        </a:rPr>
                        <a:t> support in NPN</a:t>
                      </a:r>
                      <a:endParaRPr lang="de-DE"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400" dirty="0">
                          <a:effectLst/>
                          <a:latin typeface="Arial" panose="020B0604020202020204" pitchFamily="34" charset="0"/>
                          <a:ea typeface="Times New Roman" panose="02020603050405020304" pitchFamily="18" charset="0"/>
                          <a:cs typeface="Arial" panose="020B0604020202020204" pitchFamily="34" charset="0"/>
                        </a:rPr>
                        <a:t>China Telecommunications </a:t>
                      </a:r>
                      <a:r>
                        <a:rPr lang="de-DE" sz="1400" dirty="0" err="1">
                          <a:effectLst/>
                          <a:latin typeface="Arial" panose="020B0604020202020204" pitchFamily="34" charset="0"/>
                          <a:ea typeface="Times New Roman" panose="02020603050405020304" pitchFamily="18" charset="0"/>
                          <a:cs typeface="Arial" panose="020B0604020202020204" pitchFamily="34" charset="0"/>
                        </a:rPr>
                        <a:t>Corp</a:t>
                      </a:r>
                      <a:endParaRPr lang="de-DE"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400" dirty="0">
                          <a:effectLst/>
                          <a:latin typeface="Arial" panose="020B0604020202020204" pitchFamily="34" charset="0"/>
                          <a:ea typeface="Times New Roman" panose="02020603050405020304" pitchFamily="18" charset="0"/>
                          <a:cs typeface="Arial" panose="020B0604020202020204" pitchFamily="34" charset="0"/>
                        </a:rPr>
                        <a:t>Deletion </a:t>
                      </a:r>
                      <a:r>
                        <a:rPr lang="de-DE" sz="1400" dirty="0" err="1">
                          <a:effectLst/>
                          <a:latin typeface="Arial" panose="020B0604020202020204" pitchFamily="34" charset="0"/>
                          <a:ea typeface="Times New Roman" panose="02020603050405020304" pitchFamily="18" charset="0"/>
                          <a:cs typeface="Arial" panose="020B0604020202020204" pitchFamily="34" charset="0"/>
                        </a:rPr>
                        <a:t>of</a:t>
                      </a:r>
                      <a:r>
                        <a:rPr lang="de-DE" sz="1400" dirty="0">
                          <a:effectLst/>
                          <a:latin typeface="Arial" panose="020B0604020202020204" pitchFamily="34" charset="0"/>
                          <a:ea typeface="Times New Roman" panose="02020603050405020304" pitchFamily="18" charset="0"/>
                          <a:cs typeface="Arial" panose="020B0604020202020204" pitchFamily="34" charset="0"/>
                        </a:rPr>
                        <a:t> CT6 </a:t>
                      </a:r>
                      <a:r>
                        <a:rPr lang="de-DE" sz="1400" dirty="0" err="1">
                          <a:effectLst/>
                          <a:latin typeface="Arial" panose="020B0604020202020204" pitchFamily="34" charset="0"/>
                          <a:ea typeface="Times New Roman" panose="02020603050405020304" pitchFamily="18" charset="0"/>
                          <a:cs typeface="Arial" panose="020B0604020202020204" pitchFamily="34" charset="0"/>
                        </a:rPr>
                        <a:t>objectives</a:t>
                      </a:r>
                      <a:endParaRPr lang="de-DE"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1843178"/>
                  </a:ext>
                </a:extLst>
              </a:tr>
              <a:tr h="562442">
                <a:tc>
                  <a:txBody>
                    <a:bodyPr/>
                    <a:lstStyle/>
                    <a:p>
                      <a:endParaRPr lang="de-DE"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10577517"/>
                  </a:ext>
                </a:extLst>
              </a:tr>
              <a:tr h="562442">
                <a:tc>
                  <a:txBody>
                    <a:bodyPr/>
                    <a:lstStyle/>
                    <a:p>
                      <a:pPr>
                        <a:lnSpc>
                          <a:spcPct val="107000"/>
                        </a:lnSpc>
                      </a:pPr>
                      <a:endParaRPr lang="de-DE" dirty="0">
                        <a:solidFill>
                          <a:schemeClr val="tx1"/>
                        </a:solidFill>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pPr>
                      <a:endParaRPr lang="de-DE" dirty="0">
                        <a:solidFill>
                          <a:schemeClr val="tx1"/>
                        </a:solidFill>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pPr>
                      <a:endParaRPr lang="de-DE" dirty="0">
                        <a:solidFill>
                          <a:schemeClr val="tx1"/>
                        </a:solidFill>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endParaRPr lang="de-DE" dirty="0">
                        <a:solidFill>
                          <a:schemeClr val="tx1"/>
                        </a:solidFill>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68930731"/>
                  </a:ext>
                </a:extLst>
              </a:tr>
            </a:tbl>
          </a:graphicData>
        </a:graphic>
      </p:graphicFrame>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pPr marL="571500" indent="-571500">
              <a:buFont typeface="Arial" panose="020B0604020202020204" pitchFamily="34" charset="0"/>
              <a:buChar char="•"/>
            </a:pPr>
            <a:r>
              <a:rPr lang="en-US" altLang="fr-FR" sz="3600" dirty="0"/>
              <a:t>New agreed/endorsed  Study/Work Items</a:t>
            </a:r>
          </a:p>
        </p:txBody>
      </p:sp>
      <p:graphicFrame>
        <p:nvGraphicFramePr>
          <p:cNvPr id="4" name="Tableau 3"/>
          <p:cNvGraphicFramePr>
            <a:graphicFrameLocks noGrp="1"/>
          </p:cNvGraphicFramePr>
          <p:nvPr>
            <p:extLst>
              <p:ext uri="{D42A27DB-BD31-4B8C-83A1-F6EECF244321}">
                <p14:modId xmlns:p14="http://schemas.microsoft.com/office/powerpoint/2010/main" val="3775718874"/>
              </p:ext>
            </p:extLst>
          </p:nvPr>
        </p:nvGraphicFramePr>
        <p:xfrm>
          <a:off x="173255" y="1917065"/>
          <a:ext cx="11779033" cy="4468045"/>
        </p:xfrm>
        <a:graphic>
          <a:graphicData uri="http://schemas.openxmlformats.org/drawingml/2006/table">
            <a:tbl>
              <a:tblPr firstRow="1" firstCol="1" bandRow="1"/>
              <a:tblGrid>
                <a:gridCol w="1489317">
                  <a:extLst>
                    <a:ext uri="{9D8B030D-6E8A-4147-A177-3AD203B41FA5}">
                      <a16:colId xmlns:a16="http://schemas.microsoft.com/office/drawing/2014/main" val="20000"/>
                    </a:ext>
                  </a:extLst>
                </a:gridCol>
                <a:gridCol w="4200367">
                  <a:extLst>
                    <a:ext uri="{9D8B030D-6E8A-4147-A177-3AD203B41FA5}">
                      <a16:colId xmlns:a16="http://schemas.microsoft.com/office/drawing/2014/main" val="20001"/>
                    </a:ext>
                  </a:extLst>
                </a:gridCol>
                <a:gridCol w="2036032">
                  <a:extLst>
                    <a:ext uri="{9D8B030D-6E8A-4147-A177-3AD203B41FA5}">
                      <a16:colId xmlns:a16="http://schemas.microsoft.com/office/drawing/2014/main" val="20002"/>
                    </a:ext>
                  </a:extLst>
                </a:gridCol>
                <a:gridCol w="4053317">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200" b="1" dirty="0">
                          <a:solidFill>
                            <a:srgbClr val="FFFFFF"/>
                          </a:solidFill>
                          <a:effectLst/>
                          <a:latin typeface="+mn-lt"/>
                          <a:ea typeface="Times New Roman"/>
                        </a:rPr>
                        <a:t>Objectives</a:t>
                      </a:r>
                      <a:endParaRPr lang="fr-FR" sz="1200" dirty="0">
                        <a:solidFill>
                          <a:srgbClr val="000000"/>
                        </a:solidFill>
                        <a:effectLst/>
                        <a:latin typeface="+mn-lt"/>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spcAft>
                          <a:spcPts val="0"/>
                        </a:spcAft>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C6-250348</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600" b="0" u="none" dirty="0">
                          <a:solidFill>
                            <a:schemeClr val="tx1"/>
                          </a:solidFill>
                          <a:effectLst/>
                          <a:latin typeface="+mn-lt"/>
                          <a:ea typeface="Times New Roman" panose="02020603050405020304" pitchFamily="18" charset="0"/>
                          <a:cs typeface="Times New Roman" panose="02020603050405020304" pitchFamily="18" charset="0"/>
                        </a:rPr>
                        <a:t>New WID on CT aspects of MINT support in EPS for 5G-only national roaming UE </a:t>
                      </a: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a:solidFill>
                            <a:srgbClr val="000000"/>
                          </a:solidFill>
                          <a:effectLst/>
                          <a:latin typeface="+mn-lt"/>
                          <a:ea typeface="Times New Roman"/>
                        </a:rPr>
                        <a:t>China </a:t>
                      </a:r>
                      <a:r>
                        <a:rPr lang="fr-FR" sz="1600" b="0" dirty="0" err="1">
                          <a:solidFill>
                            <a:srgbClr val="000000"/>
                          </a:solidFill>
                          <a:effectLst/>
                          <a:latin typeface="+mn-lt"/>
                          <a:ea typeface="Times New Roman"/>
                        </a:rPr>
                        <a:t>Telecommunications</a:t>
                      </a:r>
                      <a:r>
                        <a:rPr lang="fr-FR" sz="1600" b="0" dirty="0">
                          <a:solidFill>
                            <a:srgbClr val="000000"/>
                          </a:solidFill>
                          <a:effectLst/>
                          <a:latin typeface="+mn-lt"/>
                          <a:ea typeface="Times New Roman"/>
                        </a:rPr>
                        <a:t> Corp.</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0" indent="0" hangingPunct="0">
                        <a:buFont typeface="Arial" panose="020B0604020202020204" pitchFamily="34" charset="0"/>
                        <a:buNone/>
                      </a:pPr>
                      <a:r>
                        <a:rPr lang="en-US" sz="1600" b="0" kern="1200" dirty="0">
                          <a:solidFill>
                            <a:srgbClr val="000000"/>
                          </a:solidFill>
                          <a:effectLst/>
                          <a:latin typeface="+mn-lt"/>
                          <a:ea typeface="+mn-ea"/>
                          <a:cs typeface="+mn-cs"/>
                        </a:rPr>
                        <a:t>add parameters required for disaster roaming services to be pre-configured in USIM</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a:spcAft>
                          <a:spcPts val="0"/>
                        </a:spcAft>
                      </a:pPr>
                      <a:r>
                        <a:rPr lang="en-GB" sz="1800" kern="1200" dirty="0">
                          <a:solidFill>
                            <a:schemeClr val="tx1"/>
                          </a:solidFill>
                          <a:effectLst/>
                          <a:latin typeface="+mn-lt"/>
                          <a:ea typeface="+mn-ea"/>
                          <a:cs typeface="+mn-cs"/>
                        </a:rPr>
                        <a:t>C6-250326</a:t>
                      </a: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lnSpc>
                          <a:spcPct val="107000"/>
                        </a:lnSpc>
                        <a:spcAft>
                          <a:spcPts val="0"/>
                        </a:spcAft>
                      </a:pPr>
                      <a:r>
                        <a:rPr lang="en-GB" sz="1600" b="0" u="none" kern="1200" dirty="0">
                          <a:solidFill>
                            <a:schemeClr val="tx1"/>
                          </a:solidFill>
                          <a:effectLst/>
                          <a:latin typeface="+mn-lt"/>
                          <a:ea typeface="+mn-ea"/>
                          <a:cs typeface="Times New Roman" panose="02020603050405020304" pitchFamily="18" charset="0"/>
                        </a:rPr>
                        <a:t>Harmonization of test case definitions for cross-RAT usability</a:t>
                      </a:r>
                      <a:endParaRPr lang="de-DE" sz="1600" b="0" u="none" kern="1200"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err="1">
                          <a:solidFill>
                            <a:srgbClr val="000000"/>
                          </a:solidFill>
                          <a:effectLst/>
                          <a:latin typeface="+mn-lt"/>
                          <a:ea typeface="Times New Roman"/>
                        </a:rPr>
                        <a:t>Comprion</a:t>
                      </a:r>
                      <a:r>
                        <a:rPr lang="fr-FR" sz="1600" b="0" dirty="0">
                          <a:solidFill>
                            <a:srgbClr val="000000"/>
                          </a:solidFill>
                          <a:effectLst/>
                          <a:latin typeface="+mn-lt"/>
                          <a:ea typeface="Times New Roman"/>
                        </a:rPr>
                        <a:t> </a:t>
                      </a:r>
                      <a:r>
                        <a:rPr lang="fr-FR" sz="1600" b="0" dirty="0" err="1">
                          <a:solidFill>
                            <a:srgbClr val="000000"/>
                          </a:solidFill>
                          <a:effectLst/>
                          <a:latin typeface="+mn-lt"/>
                          <a:ea typeface="Times New Roman"/>
                        </a:rPr>
                        <a:t>GmbH</a:t>
                      </a: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lvl="0" fontAlgn="base" hangingPunct="0"/>
                      <a:r>
                        <a:rPr lang="en-US" sz="1200" kern="1200" dirty="0">
                          <a:solidFill>
                            <a:schemeClr val="tx1"/>
                          </a:solidFill>
                          <a:effectLst/>
                          <a:latin typeface="+mn-lt"/>
                          <a:ea typeface="+mn-ea"/>
                          <a:cs typeface="+mn-cs"/>
                        </a:rPr>
                        <a:t>The technical objective of this work item is to provide ME conformance test specifications like what is available in existing specifications but with better readability and easier to maintain and update. The WI will reduce the maintenance efforts and the number of duplicate test definition texts where only different parameters or references would be needed. The WI is not created to directly extend the existing conformance test specifications but shall make further extensions easier and provide a better overview on function tests</a:t>
                      </a:r>
                      <a:endParaRPr lang="de-DE" sz="120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1843178"/>
                  </a:ext>
                </a:extLst>
              </a:tr>
              <a:tr h="5624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0" indent="0" algn="l" defTabSz="914400" rtl="0" eaLnBrk="1" latinLnBrk="0" hangingPunct="0">
                        <a:buFont typeface="Arial" panose="020B0604020202020204" pitchFamily="34" charset="0"/>
                        <a:buNone/>
                      </a:pPr>
                      <a:endParaRPr lang="en-US" sz="105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10577517"/>
                  </a:ext>
                </a:extLst>
              </a:tr>
              <a:tr h="562442">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600" b="0" u="none" kern="1200" dirty="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de-DE" sz="120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77992530"/>
                  </a:ext>
                </a:extLst>
              </a:tr>
              <a:tr h="5624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600" b="0" u="none" kern="1200" dirty="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de-DE" sz="120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34080975"/>
                  </a:ext>
                </a:extLst>
              </a:tr>
            </a:tbl>
          </a:graphicData>
        </a:graphic>
      </p:graphicFrame>
    </p:spTree>
    <p:extLst>
      <p:ext uri="{BB962C8B-B14F-4D97-AF65-F5344CB8AC3E}">
        <p14:creationId xmlns:p14="http://schemas.microsoft.com/office/powerpoint/2010/main" val="312299861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Rel-16, Rel-17 </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outstanding issues, currently on time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behind estimated time schedule</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3260193972"/>
              </p:ext>
            </p:extLst>
          </p:nvPr>
        </p:nvGraphicFramePr>
        <p:xfrm>
          <a:off x="662530" y="1855068"/>
          <a:ext cx="10691270" cy="3331436"/>
        </p:xfrm>
        <a:graphic>
          <a:graphicData uri="http://schemas.openxmlformats.org/drawingml/2006/table">
            <a:tbl>
              <a:tblPr firstRow="1" firstCol="1" bandRow="1"/>
              <a:tblGrid>
                <a:gridCol w="697952">
                  <a:extLst>
                    <a:ext uri="{9D8B030D-6E8A-4147-A177-3AD203B41FA5}">
                      <a16:colId xmlns:a16="http://schemas.microsoft.com/office/drawing/2014/main" val="20000"/>
                    </a:ext>
                  </a:extLst>
                </a:gridCol>
                <a:gridCol w="4140668">
                  <a:extLst>
                    <a:ext uri="{9D8B030D-6E8A-4147-A177-3AD203B41FA5}">
                      <a16:colId xmlns:a16="http://schemas.microsoft.com/office/drawing/2014/main" val="20001"/>
                    </a:ext>
                  </a:extLst>
                </a:gridCol>
                <a:gridCol w="1358007">
                  <a:extLst>
                    <a:ext uri="{9D8B030D-6E8A-4147-A177-3AD203B41FA5}">
                      <a16:colId xmlns:a16="http://schemas.microsoft.com/office/drawing/2014/main" val="20002"/>
                    </a:ext>
                  </a:extLst>
                </a:gridCol>
                <a:gridCol w="639888">
                  <a:extLst>
                    <a:ext uri="{9D8B030D-6E8A-4147-A177-3AD203B41FA5}">
                      <a16:colId xmlns:a16="http://schemas.microsoft.com/office/drawing/2014/main" val="20003"/>
                    </a:ext>
                  </a:extLst>
                </a:gridCol>
                <a:gridCol w="587711">
                  <a:extLst>
                    <a:ext uri="{9D8B030D-6E8A-4147-A177-3AD203B41FA5}">
                      <a16:colId xmlns:a16="http://schemas.microsoft.com/office/drawing/2014/main" val="20004"/>
                    </a:ext>
                  </a:extLst>
                </a:gridCol>
                <a:gridCol w="847673">
                  <a:extLst>
                    <a:ext uri="{9D8B030D-6E8A-4147-A177-3AD203B41FA5}">
                      <a16:colId xmlns:a16="http://schemas.microsoft.com/office/drawing/2014/main" val="20005"/>
                    </a:ext>
                  </a:extLst>
                </a:gridCol>
                <a:gridCol w="747956">
                  <a:extLst>
                    <a:ext uri="{9D8B030D-6E8A-4147-A177-3AD203B41FA5}">
                      <a16:colId xmlns:a16="http://schemas.microsoft.com/office/drawing/2014/main" val="20006"/>
                    </a:ext>
                  </a:extLst>
                </a:gridCol>
                <a:gridCol w="796639">
                  <a:extLst>
                    <a:ext uri="{9D8B030D-6E8A-4147-A177-3AD203B41FA5}">
                      <a16:colId xmlns:a16="http://schemas.microsoft.com/office/drawing/2014/main" val="20007"/>
                    </a:ext>
                  </a:extLst>
                </a:gridCol>
                <a:gridCol w="874776">
                  <a:extLst>
                    <a:ext uri="{9D8B030D-6E8A-4147-A177-3AD203B41FA5}">
                      <a16:colId xmlns:a16="http://schemas.microsoft.com/office/drawing/2014/main" val="20008"/>
                    </a:ext>
                  </a:extLst>
                </a:gridCol>
              </a:tblGrid>
              <a:tr h="17039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1449">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910008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hangingPunct="0">
                        <a:spcAft>
                          <a:spcPts val="1200"/>
                        </a:spcAft>
                      </a:pP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 on CT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aspects</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on UICC-terminal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interface</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testing</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for</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UEs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with</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non-</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removable</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UICCs</a:t>
                      </a:r>
                      <a:endPar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r>
                        <a:rPr lang="en-GB"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nrUICC_UEConTest</a:t>
                      </a:r>
                      <a:endPar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900" dirty="0">
                          <a:effectLst/>
                          <a:latin typeface="Arial" panose="020B0604020202020204" pitchFamily="34" charset="0"/>
                          <a:ea typeface="Calibri" panose="020F0502020204030204" pitchFamily="34" charset="0"/>
                          <a:cs typeface="Arial" panose="020B0604020202020204" pitchFamily="34" charset="0"/>
                        </a:rPr>
                        <a:t>Rel-16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r>
                        <a:rPr lang="fr-FR" sz="900" i="1" dirty="0">
                          <a:solidFill>
                            <a:schemeClr val="tx1"/>
                          </a:solidFill>
                          <a:effectLst/>
                          <a:latin typeface="Arial" panose="020B0604020202020204" pitchFamily="34" charset="0"/>
                          <a:ea typeface="Times New Roman"/>
                          <a:cs typeface="Arial" panose="020B0604020202020204" pitchFamily="34" charset="0"/>
                        </a:rPr>
                        <a:t>CP-210086</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126797461"/>
                  </a:ext>
                </a:extLst>
              </a:tr>
              <a:tr h="371889">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920061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Enhancement for the 5G Control Plane Steering of Roaming for UE in CONNECTED mode</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eCPSOR_CON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i="1" dirty="0">
                          <a:solidFill>
                            <a:schemeClr val="tx1"/>
                          </a:solidFill>
                          <a:effectLst/>
                          <a:latin typeface="Arial" panose="020B0604020202020204" pitchFamily="34" charset="0"/>
                          <a:ea typeface="Times New Roman"/>
                          <a:cs typeface="Arial" panose="020B0604020202020204" pitchFamily="34" charset="0"/>
                        </a:rPr>
                        <a:t>CP-210148</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97629308"/>
                  </a:ext>
                </a:extLst>
              </a:tr>
              <a:tr h="226254">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920081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CT aspects of Enhancement for Proximity based Services in 5GS</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5G_ProSe</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 </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spcAft>
                          <a:spcPts val="1200"/>
                        </a:spcAft>
                      </a:pPr>
                      <a:r>
                        <a:rPr lang="fr-FR" sz="900" b="0" i="1" dirty="0">
                          <a:solidFill>
                            <a:schemeClr val="tx1"/>
                          </a:solidFill>
                          <a:effectLst/>
                          <a:latin typeface="Arial" panose="020B0604020202020204" pitchFamily="34" charset="0"/>
                          <a:ea typeface="Times New Roman"/>
                          <a:cs typeface="Arial" panose="020B0604020202020204" pitchFamily="34" charset="0"/>
                        </a:rPr>
                        <a:t>CP-212105</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924449067"/>
                  </a:ext>
                </a:extLst>
              </a:tr>
              <a:tr h="226254">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930044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CT6 aspects of 5GC architecture for satellite networks </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5GSAT_ARCH-CT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CP-210149</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998072"/>
                  </a:ext>
                </a:extLst>
              </a:tr>
              <a:tr h="0">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920048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CT aspects of architecture enhancements for 3GPP support of advanced V2X services - Phase 2</a:t>
                      </a:r>
                      <a:endParaRPr lang="fr-FR"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fr-FR"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eV2XARC_Ph2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CP-211116</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546718485"/>
                  </a:ext>
                </a:extLst>
              </a:tr>
              <a:tr h="226254">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930048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CT4 aspects on CT aspects of Support for Minimization of service Interruption </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MINT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spcAft>
                          <a:spcPts val="1200"/>
                        </a:spcAft>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CP-212166</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882242697"/>
                  </a:ext>
                </a:extLst>
              </a:tr>
              <a:tr h="363434">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930046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hangingPunct="0">
                        <a:spcAft>
                          <a:spcPts val="1200"/>
                        </a:spcAft>
                      </a:pPr>
                      <a:r>
                        <a:rPr lang="en-GB" sz="900" kern="1200" dirty="0">
                          <a:solidFill>
                            <a:schemeClr val="tx1"/>
                          </a:solidFill>
                          <a:effectLst/>
                          <a:latin typeface="Arial" panose="020B0604020202020204" pitchFamily="34" charset="0"/>
                          <a:ea typeface="+mn-ea"/>
                          <a:cs typeface="Arial" panose="020B0604020202020204" pitchFamily="34" charset="0"/>
                        </a:rPr>
                        <a:t>IMS voice service support and network usability guarantee for UE’s E-UTRA capability disabled scenario in 5GS</a:t>
                      </a:r>
                      <a:endParaRPr lang="fr-FR" sz="900" kern="1200" dirty="0">
                        <a:solidFill>
                          <a:schemeClr val="tx1"/>
                        </a:solidFill>
                        <a:effectLst/>
                        <a:latin typeface="Arial" panose="020B0604020202020204" pitchFamily="34" charset="0"/>
                        <a:ea typeface="+mn-ea"/>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600"/>
                        </a:spcAft>
                        <a:buClrTx/>
                        <a:buSzTx/>
                        <a:buFontTx/>
                        <a:buNone/>
                        <a:tabLst/>
                        <a:defRPr/>
                      </a:pPr>
                      <a:r>
                        <a:rPr lang="de-DE" sz="900" kern="1200" dirty="0">
                          <a:solidFill>
                            <a:schemeClr val="tx1"/>
                          </a:solidFill>
                          <a:effectLst/>
                          <a:latin typeface="Arial" panose="020B0604020202020204" pitchFamily="34" charset="0"/>
                          <a:ea typeface="+mn-ea"/>
                          <a:cs typeface="Arial" panose="020B0604020202020204" pitchFamily="34" charset="0"/>
                        </a:rPr>
                        <a:t>ING_5GS</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Rel-17</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CP-212231</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203713616"/>
                  </a:ext>
                </a:extLst>
              </a:tr>
              <a:tr h="374388">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950046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spcAft>
                          <a:spcPts val="0"/>
                        </a:spcAft>
                      </a:pPr>
                      <a:r>
                        <a:rPr lang="en-GB" sz="900" kern="1200" dirty="0">
                          <a:solidFill>
                            <a:schemeClr val="tx1"/>
                          </a:solidFill>
                          <a:effectLst/>
                          <a:latin typeface="Arial" panose="020B0604020202020204" pitchFamily="34" charset="0"/>
                          <a:ea typeface="+mn-ea"/>
                          <a:cs typeface="Arial" panose="020B0604020202020204" pitchFamily="34" charset="0"/>
                        </a:rPr>
                        <a:t>CT aspects of NB-</a:t>
                      </a:r>
                      <a:r>
                        <a:rPr lang="en-GB" sz="900" kern="1200" dirty="0" err="1">
                          <a:solidFill>
                            <a:schemeClr val="tx1"/>
                          </a:solidFill>
                          <a:effectLst/>
                          <a:latin typeface="Arial" panose="020B0604020202020204" pitchFamily="34" charset="0"/>
                          <a:ea typeface="+mn-ea"/>
                          <a:cs typeface="Arial" panose="020B0604020202020204" pitchFamily="34" charset="0"/>
                        </a:rPr>
                        <a:t>IoT</a:t>
                      </a:r>
                      <a:r>
                        <a:rPr lang="en-GB" sz="900" kern="1200" dirty="0">
                          <a:solidFill>
                            <a:schemeClr val="tx1"/>
                          </a:solidFill>
                          <a:effectLst/>
                          <a:latin typeface="Arial" panose="020B0604020202020204" pitchFamily="34" charset="0"/>
                          <a:ea typeface="+mn-ea"/>
                          <a:cs typeface="Arial" panose="020B0604020202020204" pitchFamily="34" charset="0"/>
                        </a:rPr>
                        <a:t>/</a:t>
                      </a:r>
                      <a:r>
                        <a:rPr lang="en-GB" sz="900" kern="1200" dirty="0" err="1">
                          <a:solidFill>
                            <a:schemeClr val="tx1"/>
                          </a:solidFill>
                          <a:effectLst/>
                          <a:latin typeface="Arial" panose="020B0604020202020204" pitchFamily="34" charset="0"/>
                          <a:ea typeface="+mn-ea"/>
                          <a:cs typeface="Arial" panose="020B0604020202020204" pitchFamily="34" charset="0"/>
                        </a:rPr>
                        <a:t>eMTC</a:t>
                      </a:r>
                      <a:r>
                        <a:rPr lang="en-GB" sz="900" kern="1200" dirty="0">
                          <a:solidFill>
                            <a:schemeClr val="tx1"/>
                          </a:solidFill>
                          <a:effectLst/>
                          <a:latin typeface="Arial" panose="020B0604020202020204" pitchFamily="34" charset="0"/>
                          <a:ea typeface="+mn-ea"/>
                          <a:cs typeface="Arial" panose="020B0604020202020204" pitchFamily="34" charset="0"/>
                        </a:rPr>
                        <a:t> Non-Terrestrial Networks in EPS</a:t>
                      </a:r>
                      <a:endParaRPr lang="de-DE" sz="900" kern="1200" dirty="0">
                        <a:solidFill>
                          <a:schemeClr val="tx1"/>
                        </a:solidFill>
                        <a:effectLst/>
                        <a:latin typeface="Arial" panose="020B0604020202020204" pitchFamily="34" charset="0"/>
                        <a:ea typeface="+mn-ea"/>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spcAft>
                          <a:spcPts val="600"/>
                        </a:spcAft>
                      </a:pPr>
                      <a:r>
                        <a:rPr lang="en-GB" sz="900" kern="1200" dirty="0" err="1">
                          <a:solidFill>
                            <a:schemeClr val="tx1"/>
                          </a:solidFill>
                          <a:effectLst/>
                          <a:latin typeface="Arial" panose="020B0604020202020204" pitchFamily="34" charset="0"/>
                          <a:ea typeface="+mn-ea"/>
                          <a:cs typeface="Arial" panose="020B0604020202020204" pitchFamily="34" charset="0"/>
                        </a:rPr>
                        <a:t>IoT_SAT_ARCH_EPS</a:t>
                      </a:r>
                      <a:endParaRPr lang="en-GB" sz="900" kern="1200" dirty="0">
                        <a:solidFill>
                          <a:schemeClr val="tx1"/>
                        </a:solidFill>
                        <a:effectLst/>
                        <a:latin typeface="Arial" panose="020B0604020202020204" pitchFamily="34" charset="0"/>
                        <a:ea typeface="+mn-ea"/>
                        <a:cs typeface="Arial" panose="020B0604020202020204" pitchFamily="34" charset="0"/>
                      </a:endParaRPr>
                    </a:p>
                  </a:txBody>
                  <a:tcPr marL="67945" marR="67945"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CP-213079</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344651999"/>
                  </a:ext>
                </a:extLst>
              </a:tr>
              <a:tr h="371889">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950044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CT6 aspects of Architecture Enhancement for NR Reduced Capability Devices</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ARCH_NR_REDCAP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CP-213210</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31528">
                <a:tc>
                  <a:txBody>
                    <a:bodyPr/>
                    <a:lstStyle/>
                    <a:p>
                      <a:pPr algn="ctr" fontAlgn="t"/>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950042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Non-Seamless WLAN offload authentication in 5GS</a:t>
                      </a:r>
                      <a:endPar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r>
                        <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NSWO_5G</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r>
                        <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900" b="0" i="1" kern="1200" dirty="0">
                          <a:solidFill>
                            <a:schemeClr val="tx1"/>
                          </a:solidFill>
                          <a:effectLst/>
                          <a:latin typeface="Arial" panose="020B0604020202020204" pitchFamily="34" charset="0"/>
                          <a:ea typeface="Times New Roman"/>
                          <a:cs typeface="Arial" panose="020B0604020202020204" pitchFamily="34" charset="0"/>
                        </a:rPr>
                        <a:t>CP-220095</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96490599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Rel-18</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17610" y="5491867"/>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outstanding issues, currently on time </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behind estimated time schedule</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latin typeface="Arial" panose="020B0604020202020204" pitchFamily="34" charset="0"/>
              </a:rPr>
              <a:t>      -  Updated text since last plenary</a:t>
            </a:r>
          </a:p>
        </p:txBody>
      </p:sp>
      <p:graphicFrame>
        <p:nvGraphicFramePr>
          <p:cNvPr id="3" name="Tabelle 2">
            <a:extLst>
              <a:ext uri="{FF2B5EF4-FFF2-40B4-BE49-F238E27FC236}">
                <a16:creationId xmlns:a16="http://schemas.microsoft.com/office/drawing/2014/main" id="{A0F269C8-A71B-55F4-20A3-2B1E86301EC2}"/>
              </a:ext>
            </a:extLst>
          </p:cNvPr>
          <p:cNvGraphicFramePr>
            <a:graphicFrameLocks noGrp="1"/>
          </p:cNvGraphicFramePr>
          <p:nvPr>
            <p:extLst>
              <p:ext uri="{D42A27DB-BD31-4B8C-83A1-F6EECF244321}">
                <p14:modId xmlns:p14="http://schemas.microsoft.com/office/powerpoint/2010/main" val="4150880799"/>
              </p:ext>
            </p:extLst>
          </p:nvPr>
        </p:nvGraphicFramePr>
        <p:xfrm>
          <a:off x="838200" y="1816481"/>
          <a:ext cx="10691270" cy="3222801"/>
        </p:xfrm>
        <a:graphic>
          <a:graphicData uri="http://schemas.openxmlformats.org/drawingml/2006/table">
            <a:tbl>
              <a:tblPr firstRow="1" firstCol="1" bandRow="1"/>
              <a:tblGrid>
                <a:gridCol w="697952">
                  <a:extLst>
                    <a:ext uri="{9D8B030D-6E8A-4147-A177-3AD203B41FA5}">
                      <a16:colId xmlns:a16="http://schemas.microsoft.com/office/drawing/2014/main" val="2709131011"/>
                    </a:ext>
                  </a:extLst>
                </a:gridCol>
                <a:gridCol w="4140668">
                  <a:extLst>
                    <a:ext uri="{9D8B030D-6E8A-4147-A177-3AD203B41FA5}">
                      <a16:colId xmlns:a16="http://schemas.microsoft.com/office/drawing/2014/main" val="1703260332"/>
                    </a:ext>
                  </a:extLst>
                </a:gridCol>
                <a:gridCol w="1358007">
                  <a:extLst>
                    <a:ext uri="{9D8B030D-6E8A-4147-A177-3AD203B41FA5}">
                      <a16:colId xmlns:a16="http://schemas.microsoft.com/office/drawing/2014/main" val="1825188702"/>
                    </a:ext>
                  </a:extLst>
                </a:gridCol>
                <a:gridCol w="639888">
                  <a:extLst>
                    <a:ext uri="{9D8B030D-6E8A-4147-A177-3AD203B41FA5}">
                      <a16:colId xmlns:a16="http://schemas.microsoft.com/office/drawing/2014/main" val="243529429"/>
                    </a:ext>
                  </a:extLst>
                </a:gridCol>
                <a:gridCol w="587711">
                  <a:extLst>
                    <a:ext uri="{9D8B030D-6E8A-4147-A177-3AD203B41FA5}">
                      <a16:colId xmlns:a16="http://schemas.microsoft.com/office/drawing/2014/main" val="3992609077"/>
                    </a:ext>
                  </a:extLst>
                </a:gridCol>
                <a:gridCol w="847673">
                  <a:extLst>
                    <a:ext uri="{9D8B030D-6E8A-4147-A177-3AD203B41FA5}">
                      <a16:colId xmlns:a16="http://schemas.microsoft.com/office/drawing/2014/main" val="1608724548"/>
                    </a:ext>
                  </a:extLst>
                </a:gridCol>
                <a:gridCol w="747956">
                  <a:extLst>
                    <a:ext uri="{9D8B030D-6E8A-4147-A177-3AD203B41FA5}">
                      <a16:colId xmlns:a16="http://schemas.microsoft.com/office/drawing/2014/main" val="1789861045"/>
                    </a:ext>
                  </a:extLst>
                </a:gridCol>
                <a:gridCol w="796639">
                  <a:extLst>
                    <a:ext uri="{9D8B030D-6E8A-4147-A177-3AD203B41FA5}">
                      <a16:colId xmlns:a16="http://schemas.microsoft.com/office/drawing/2014/main" val="1025468436"/>
                    </a:ext>
                  </a:extLst>
                </a:gridCol>
                <a:gridCol w="874776">
                  <a:extLst>
                    <a:ext uri="{9D8B030D-6E8A-4147-A177-3AD203B41FA5}">
                      <a16:colId xmlns:a16="http://schemas.microsoft.com/office/drawing/2014/main" val="3644622418"/>
                    </a:ext>
                  </a:extLst>
                </a:gridCol>
              </a:tblGrid>
              <a:tr h="17039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384146723"/>
                  </a:ext>
                </a:extLst>
              </a:tr>
              <a:tr h="231528">
                <a:tc>
                  <a:txBody>
                    <a:bodyPr/>
                    <a:lstStyle/>
                    <a:p>
                      <a:pPr algn="ctr">
                        <a:spcAft>
                          <a:spcPts val="1200"/>
                        </a:spcAft>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960004</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New SID on GBA_U Based APIs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FS_GBA_U_API</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US"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03/23</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GB" sz="1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dirty="0">
                          <a:effectLst/>
                          <a:latin typeface="Arial" panose="020B0604020202020204" pitchFamily="34" charset="0"/>
                          <a:ea typeface="Times New Roman" panose="02020603050405020304" pitchFamily="18" charset="0"/>
                          <a:cs typeface="Times New Roman" panose="02020603050405020304" pitchFamily="18" charset="0"/>
                        </a:rPr>
                        <a:t>CP-2201185</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459696758"/>
                  </a:ext>
                </a:extLst>
              </a:tr>
              <a:tr h="231528">
                <a:tc>
                  <a:txBody>
                    <a:bodyPr/>
                    <a:lstStyle/>
                    <a:p>
                      <a:pPr algn="ctr">
                        <a:spcAft>
                          <a:spcPts val="1200"/>
                        </a:spcAft>
                      </a:pPr>
                      <a:r>
                        <a:rPr lang="en-US"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960005</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Study on new UICC application for NSSAA</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FS_NS_Slice</a:t>
                      </a: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-USIM</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09/23</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CP-2201186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755922947"/>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970057</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CT aspects of Signal level Enhanced Network SElection</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SENSE</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C1 / 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12/22</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CP-222237</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12770091"/>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980063</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CT aspects of proximity based services in 5GS Phase 2</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5G_ProSe_Ph2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CT-wide</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12/23</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CP-223110</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788096555"/>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990062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CT Aspect of Further Architecture Enhancement for UAV and UAM</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UAS_Ph2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CT-wide</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CP-230191</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826275316"/>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990004</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Update UE conformance test specification to Rel-17</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UEConTest_R17</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Rel-17</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04/24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CP-230022</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49888539"/>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990079</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UE pre-configuration for 5MBS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UEConfig5MBS</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CP-230201</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406710353"/>
                  </a:ext>
                </a:extLst>
              </a:tr>
              <a:tr h="231528">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1000022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CT aspects of MBS support for V2X services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TEI18_MBS4V2X</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C1 / 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CP-231290</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559734105"/>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1000002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Enhancement of Network Slicing UICC application for network slice-specific authentication and authorization</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spcAft>
                          <a:spcPts val="1200"/>
                        </a:spcAft>
                      </a:pPr>
                      <a:r>
                        <a:rPr lang="en-GB" sz="1000" dirty="0" err="1">
                          <a:effectLst/>
                          <a:latin typeface="Arial" panose="020B0604020202020204" pitchFamily="34" charset="0"/>
                          <a:ea typeface="Times New Roman" panose="02020603050405020304" pitchFamily="18" charset="0"/>
                          <a:cs typeface="Times New Roman" panose="02020603050405020304" pitchFamily="18" charset="0"/>
                        </a:rPr>
                        <a:t>eNS_UICC</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CP-231351</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4272362978"/>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1000003</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New WID on GBA_U Based APIs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GBA_U_APIs</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CP-231107</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040917219"/>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990023</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CT aspects of Next Generation Real time Communication services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NG_RTC</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CP-233211</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470938556"/>
                  </a:ext>
                </a:extLst>
              </a:tr>
              <a:tr h="231528">
                <a:tc>
                  <a:txBody>
                    <a:bodyPr/>
                    <a:lstStyle/>
                    <a:p>
                      <a:pPr algn="just">
                        <a:spcAft>
                          <a:spcPts val="1200"/>
                        </a:spcAft>
                      </a:pPr>
                      <a:r>
                        <a:rPr lang="de-DE" sz="1000" dirty="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1000021</a:t>
                      </a:r>
                      <a:endParaRPr lang="de-DE" sz="1000" dirty="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CT aspects of MPS_WLAN</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MPS_WLAN</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06/24</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dirty="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CP-240299</a:t>
                      </a:r>
                      <a:endParaRPr lang="de-DE" sz="1000" dirty="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706635253"/>
                  </a:ext>
                </a:extLst>
              </a:tr>
            </a:tbl>
          </a:graphicData>
        </a:graphic>
      </p:graphicFrame>
    </p:spTree>
    <p:extLst>
      <p:ext uri="{BB962C8B-B14F-4D97-AF65-F5344CB8AC3E}">
        <p14:creationId xmlns:p14="http://schemas.microsoft.com/office/powerpoint/2010/main" val="238773988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A7C26965712CC42B0B36C7EA2FCF6DE" ma:contentTypeVersion="13" ma:contentTypeDescription="Crée un document." ma:contentTypeScope="" ma:versionID="36418d59d348d317128fc78f0c8181fe">
  <xsd:schema xmlns:xsd="http://www.w3.org/2001/XMLSchema" xmlns:xs="http://www.w3.org/2001/XMLSchema" xmlns:p="http://schemas.microsoft.com/office/2006/metadata/properties" xmlns:ns3="c9fe69cb-1d4b-461a-8155-8bb96486ee7c" xmlns:ns4="34d3e54b-d462-4f51-83b6-6cd7f4b454d5" targetNamespace="http://schemas.microsoft.com/office/2006/metadata/properties" ma:root="true" ma:fieldsID="5dc8765cb8f5f3898a4be90ae1f2a0a0" ns3:_="" ns4:_="">
    <xsd:import namespace="c9fe69cb-1d4b-461a-8155-8bb96486ee7c"/>
    <xsd:import namespace="34d3e54b-d462-4f51-83b6-6cd7f4b454d5"/>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fe69cb-1d4b-461a-8155-8bb96486ee7c"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element name="SharingHintHash" ma:index="10" nillable="true" ma:displayName="Partage du hachage d’indicateur"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4d3e54b-d462-4f51-83b6-6cd7f4b454d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C33B36D-6A2D-443D-93E6-64C898FCAB74}">
  <ds:schemaRefs>
    <ds:schemaRef ds:uri="http://purl.org/dc/elements/1.1/"/>
    <ds:schemaRef ds:uri="http://schemas.microsoft.com/office/2006/metadata/properties"/>
    <ds:schemaRef ds:uri="34d3e54b-d462-4f51-83b6-6cd7f4b454d5"/>
    <ds:schemaRef ds:uri="http://purl.org/dc/terms/"/>
    <ds:schemaRef ds:uri="http://schemas.openxmlformats.org/package/2006/metadata/core-properties"/>
    <ds:schemaRef ds:uri="http://schemas.microsoft.com/office/2006/documentManagement/types"/>
    <ds:schemaRef ds:uri="c9fe69cb-1d4b-461a-8155-8bb96486ee7c"/>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F066E587-E4AB-4EDB-8382-5767820443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fe69cb-1d4b-461a-8155-8bb96486ee7c"/>
    <ds:schemaRef ds:uri="34d3e54b-d462-4f51-83b6-6cd7f4b454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CCEB695-5FB1-4EE1-B888-4F632DBDA49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1399</Words>
  <Application>Microsoft Office PowerPoint</Application>
  <PresentationFormat>Breitbild</PresentationFormat>
  <Paragraphs>428</Paragraphs>
  <Slides>22</Slides>
  <Notes>2</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22</vt:i4>
      </vt:variant>
    </vt:vector>
  </HeadingPairs>
  <TitlesOfParts>
    <vt:vector size="30" baseType="lpstr">
      <vt:lpstr>MS PGothic</vt:lpstr>
      <vt:lpstr>Arial</vt:lpstr>
      <vt:lpstr>Arial </vt:lpstr>
      <vt:lpstr>Arial Narrow</vt:lpstr>
      <vt:lpstr>Calibri</vt:lpstr>
      <vt:lpstr>Calibri Light</vt:lpstr>
      <vt:lpstr>Times New Roman</vt:lpstr>
      <vt:lpstr>Office Theme</vt:lpstr>
      <vt:lpstr>Report from TSG CT#108</vt:lpstr>
      <vt:lpstr>TSG CT WG6 Officials</vt:lpstr>
      <vt:lpstr>Status of CT6 contributions to CT</vt:lpstr>
      <vt:lpstr>Meeting Calendar</vt:lpstr>
      <vt:lpstr>TSG WG CT6 Statistics</vt:lpstr>
      <vt:lpstr>Revised agreed/endorsed  Study/Work Items</vt:lpstr>
      <vt:lpstr>New agreed/endorsed  Study/Work Items</vt:lpstr>
      <vt:lpstr>Work Plan Rel-16, Rel-17 </vt:lpstr>
      <vt:lpstr>Work Plan Rel-18</vt:lpstr>
      <vt:lpstr>Work Plan Rel-19</vt:lpstr>
      <vt:lpstr>Exception sheets</vt:lpstr>
      <vt:lpstr>TS/TR sent to CT plenary</vt:lpstr>
      <vt:lpstr>Release 19 Status</vt:lpstr>
      <vt:lpstr>Release 18 Status</vt:lpstr>
      <vt:lpstr>Release 17 Status</vt:lpstr>
      <vt:lpstr>Release 16 Status</vt:lpstr>
      <vt:lpstr>Release 15 Status</vt:lpstr>
      <vt:lpstr>Backward Incompatible Changes</vt:lpstr>
      <vt:lpstr>For Information to CT</vt:lpstr>
      <vt:lpstr>For Action to CT</vt:lpstr>
      <vt:lpstr>Acknowledgement</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KRUSE Heiko</cp:lastModifiedBy>
  <cp:revision>674</cp:revision>
  <dcterms:created xsi:type="dcterms:W3CDTF">2010-02-05T13:52:04Z</dcterms:created>
  <dcterms:modified xsi:type="dcterms:W3CDTF">2025-08-13T07:39:01Z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31684b1-a5da-4051-9fb4-5631703e02d5_Enabled">
    <vt:lpwstr>True</vt:lpwstr>
  </property>
  <property fmtid="{D5CDD505-2E9C-101B-9397-08002B2CF9AE}" pid="3" name="MSIP_Label_431684b1-a5da-4051-9fb4-5631703e02d5_SiteId">
    <vt:lpwstr>7694d41c-5504-43d9-9e40-cb254ad755ec</vt:lpwstr>
  </property>
  <property fmtid="{D5CDD505-2E9C-101B-9397-08002B2CF9AE}" pid="4" name="MSIP_Label_431684b1-a5da-4051-9fb4-5631703e02d5_Owner">
    <vt:lpwstr>g508727@mph.morpho.com</vt:lpwstr>
  </property>
  <property fmtid="{D5CDD505-2E9C-101B-9397-08002B2CF9AE}" pid="5" name="MSIP_Label_431684b1-a5da-4051-9fb4-5631703e02d5_SetDate">
    <vt:lpwstr>2019-08-27T10:30:20.3429094Z</vt:lpwstr>
  </property>
  <property fmtid="{D5CDD505-2E9C-101B-9397-08002B2CF9AE}" pid="6" name="MSIP_Label_431684b1-a5da-4051-9fb4-5631703e02d5_Name">
    <vt:lpwstr>Public</vt:lpwstr>
  </property>
  <property fmtid="{D5CDD505-2E9C-101B-9397-08002B2CF9AE}" pid="7" name="MSIP_Label_431684b1-a5da-4051-9fb4-5631703e02d5_Application">
    <vt:lpwstr>Microsoft Azure Information Protection</vt:lpwstr>
  </property>
  <property fmtid="{D5CDD505-2E9C-101B-9397-08002B2CF9AE}" pid="8" name="MSIP_Label_431684b1-a5da-4051-9fb4-5631703e02d5_ActionId">
    <vt:lpwstr>180ea9dc-1094-4070-af75-45fa16050eb9</vt:lpwstr>
  </property>
  <property fmtid="{D5CDD505-2E9C-101B-9397-08002B2CF9AE}" pid="9" name="MSIP_Label_431684b1-a5da-4051-9fb4-5631703e02d5_Extended_MSFT_Method">
    <vt:lpwstr>Automatic</vt:lpwstr>
  </property>
  <property fmtid="{D5CDD505-2E9C-101B-9397-08002B2CF9AE}" pid="10" name="Sensitivity">
    <vt:lpwstr>Public</vt:lpwstr>
  </property>
  <property fmtid="{D5CDD505-2E9C-101B-9397-08002B2CF9AE}" pid="11" name="ContentTypeId">
    <vt:lpwstr>0x010100DA7C26965712CC42B0B36C7EA2FCF6DE</vt:lpwstr>
  </property>
</Properties>
</file>