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64"/>
  </p:notesMasterIdLst>
  <p:handoutMasterIdLst>
    <p:handoutMasterId r:id="rId65"/>
  </p:handoutMasterIdLst>
  <p:sldIdLst>
    <p:sldId id="341" r:id="rId5"/>
    <p:sldId id="367" r:id="rId6"/>
    <p:sldId id="375" r:id="rId7"/>
    <p:sldId id="374" r:id="rId8"/>
    <p:sldId id="373" r:id="rId9"/>
    <p:sldId id="366" r:id="rId10"/>
    <p:sldId id="370" r:id="rId11"/>
    <p:sldId id="371" r:id="rId12"/>
    <p:sldId id="369" r:id="rId13"/>
    <p:sldId id="372" r:id="rId14"/>
    <p:sldId id="381" r:id="rId15"/>
    <p:sldId id="378" r:id="rId16"/>
    <p:sldId id="379" r:id="rId17"/>
    <p:sldId id="380" r:id="rId18"/>
    <p:sldId id="2755" r:id="rId19"/>
    <p:sldId id="2724" r:id="rId20"/>
    <p:sldId id="2733" r:id="rId21"/>
    <p:sldId id="2750" r:id="rId22"/>
    <p:sldId id="2753" r:id="rId23"/>
    <p:sldId id="2754" r:id="rId24"/>
    <p:sldId id="2761" r:id="rId25"/>
    <p:sldId id="2757" r:id="rId26"/>
    <p:sldId id="2758" r:id="rId27"/>
    <p:sldId id="2759" r:id="rId28"/>
    <p:sldId id="2760" r:id="rId29"/>
    <p:sldId id="2765" r:id="rId30"/>
    <p:sldId id="2762" r:id="rId31"/>
    <p:sldId id="2763" r:id="rId32"/>
    <p:sldId id="2764" r:id="rId33"/>
    <p:sldId id="2766" r:id="rId34"/>
    <p:sldId id="2767" r:id="rId35"/>
    <p:sldId id="384" r:id="rId36"/>
    <p:sldId id="385" r:id="rId37"/>
    <p:sldId id="383" r:id="rId38"/>
    <p:sldId id="2768" r:id="rId39"/>
    <p:sldId id="2769" r:id="rId40"/>
    <p:sldId id="2770" r:id="rId41"/>
    <p:sldId id="2771" r:id="rId42"/>
    <p:sldId id="2778" r:id="rId43"/>
    <p:sldId id="2779" r:id="rId44"/>
    <p:sldId id="2780" r:id="rId45"/>
    <p:sldId id="2781" r:id="rId46"/>
    <p:sldId id="2782" r:id="rId47"/>
    <p:sldId id="2134805317" r:id="rId48"/>
    <p:sldId id="2134805320" r:id="rId49"/>
    <p:sldId id="2134805324" r:id="rId50"/>
    <p:sldId id="2134805325" r:id="rId51"/>
    <p:sldId id="2134805326" r:id="rId52"/>
    <p:sldId id="2134805327" r:id="rId53"/>
    <p:sldId id="2134805328" r:id="rId54"/>
    <p:sldId id="2134805329" r:id="rId55"/>
    <p:sldId id="2134805319" r:id="rId56"/>
    <p:sldId id="376" r:id="rId57"/>
    <p:sldId id="2772" r:id="rId58"/>
    <p:sldId id="2773" r:id="rId59"/>
    <p:sldId id="2774" r:id="rId60"/>
    <p:sldId id="2777" r:id="rId61"/>
    <p:sldId id="2775" r:id="rId62"/>
    <p:sldId id="365" r:id="rId6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242E36-617B-45B5-AC10-840199756978}" v="3" dt="2025-10-31T14:21:25.6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1338" autoAdjust="0"/>
  </p:normalViewPr>
  <p:slideViewPr>
    <p:cSldViewPr snapToGrid="0">
      <p:cViewPr varScale="1">
        <p:scale>
          <a:sx n="103" d="100"/>
          <a:sy n="103" d="100"/>
        </p:scale>
        <p:origin x="120" y="2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334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modMainMaster">
      <pc:chgData name="Susana Fernandez" userId="fb7bfd6c-84d6-410e-a09d-477c845d6ebe" providerId="ADAL" clId="{BB125C3C-F39C-42DA-AE5A-532872405114}" dt="2025-10-31T14:21:33.350" v="8" actId="20577"/>
      <pc:docMkLst>
        <pc:docMk/>
      </pc:docMkLst>
      <pc:sldMasterChg chg="addSp delSp modSp mod">
        <pc:chgData name="Susana Fernandez" userId="fb7bfd6c-84d6-410e-a09d-477c845d6ebe" providerId="ADAL" clId="{BB125C3C-F39C-42DA-AE5A-532872405114}" dt="2025-10-31T14:21:33.350" v="8" actId="20577"/>
        <pc:sldMasterMkLst>
          <pc:docMk/>
          <pc:sldMasterMk cId="0" sldId="2147485146"/>
        </pc:sldMasterMkLst>
        <pc:spChg chg="add mod">
          <ac:chgData name="Susana Fernandez" userId="fb7bfd6c-84d6-410e-a09d-477c845d6ebe" providerId="ADAL" clId="{BB125C3C-F39C-42DA-AE5A-532872405114}" dt="2025-10-31T14:21:08.916" v="1"/>
          <ac:spMkLst>
            <pc:docMk/>
            <pc:sldMasterMk cId="0" sldId="2147485146"/>
            <ac:spMk id="2" creationId="{AB95F467-3CC1-D093-C83C-1CD811A3778F}"/>
          </ac:spMkLst>
        </pc:spChg>
        <pc:spChg chg="add mod">
          <ac:chgData name="Susana Fernandez" userId="fb7bfd6c-84d6-410e-a09d-477c845d6ebe" providerId="ADAL" clId="{BB125C3C-F39C-42DA-AE5A-532872405114}" dt="2025-10-31T14:21:33.350" v="8" actId="20577"/>
          <ac:spMkLst>
            <pc:docMk/>
            <pc:sldMasterMk cId="0" sldId="2147485146"/>
            <ac:spMk id="3" creationId="{3D823A55-E4CC-85C5-E215-8C94A10AD266}"/>
          </ac:spMkLst>
        </pc:spChg>
        <pc:spChg chg="del">
          <ac:chgData name="Susana Fernandez" userId="fb7bfd6c-84d6-410e-a09d-477c845d6ebe" providerId="ADAL" clId="{BB125C3C-F39C-42DA-AE5A-532872405114}" dt="2025-10-31T14:21:06.455" v="0" actId="478"/>
          <ac:spMkLst>
            <pc:docMk/>
            <pc:sldMasterMk cId="0" sldId="2147485146"/>
            <ac:spMk id="11" creationId="{AA2802BD-1B72-4AD1-8184-0FD099607084}"/>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171909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44563"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25</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72469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41</a:t>
            </a:fld>
            <a:endParaRPr lang="en-GB" altLang="en-US"/>
          </a:p>
        </p:txBody>
      </p:sp>
    </p:spTree>
    <p:extLst>
      <p:ext uri="{BB962C8B-B14F-4D97-AF65-F5344CB8AC3E}">
        <p14:creationId xmlns:p14="http://schemas.microsoft.com/office/powerpoint/2010/main" val="4198549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44563"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42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72469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EE016-CA00-9D85-F209-FAD2C7A81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097B38-B21B-33FE-C7BE-7F4BB3CFC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B8D52-FA30-C3C9-B9D6-F126F5B42DA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9372EE-765D-C558-3083-16E365E2721F}"/>
              </a:ext>
            </a:extLst>
          </p:cNvPr>
          <p:cNvSpPr>
            <a:spLocks noGrp="1"/>
          </p:cNvSpPr>
          <p:nvPr>
            <p:ph type="sldNum" sz="quarter" idx="5"/>
          </p:nvPr>
        </p:nvSpPr>
        <p:spPr/>
        <p:txBody>
          <a:bodyPr/>
          <a:lstStyle/>
          <a:p>
            <a:fld id="{58D4EF5B-ECC8-43EE-A509-D601DDF42AD0}" type="slidenum">
              <a:rPr lang="en-US" smtClean="0"/>
              <a:t>44</a:t>
            </a:fld>
            <a:endParaRPr lang="en-US"/>
          </a:p>
        </p:txBody>
      </p:sp>
    </p:spTree>
    <p:extLst>
      <p:ext uri="{BB962C8B-B14F-4D97-AF65-F5344CB8AC3E}">
        <p14:creationId xmlns:p14="http://schemas.microsoft.com/office/powerpoint/2010/main" val="2307640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EE016-CA00-9D85-F209-FAD2C7A81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097B38-B21B-33FE-C7BE-7F4BB3CFC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B8D52-FA30-C3C9-B9D6-F126F5B42DA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9372EE-765D-C558-3083-16E365E2721F}"/>
              </a:ext>
            </a:extLst>
          </p:cNvPr>
          <p:cNvSpPr>
            <a:spLocks noGrp="1"/>
          </p:cNvSpPr>
          <p:nvPr>
            <p:ph type="sldNum" sz="quarter" idx="5"/>
          </p:nvPr>
        </p:nvSpPr>
        <p:spPr/>
        <p:txBody>
          <a:bodyPr/>
          <a:lstStyle/>
          <a:p>
            <a:fld id="{58D4EF5B-ECC8-43EE-A509-D601DDF42AD0}" type="slidenum">
              <a:rPr lang="en-US" smtClean="0"/>
              <a:t>45</a:t>
            </a:fld>
            <a:endParaRPr lang="en-US"/>
          </a:p>
        </p:txBody>
      </p:sp>
    </p:spTree>
    <p:extLst>
      <p:ext uri="{BB962C8B-B14F-4D97-AF65-F5344CB8AC3E}">
        <p14:creationId xmlns:p14="http://schemas.microsoft.com/office/powerpoint/2010/main" val="2307640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23F3F-E6D3-48C9-250C-6711AAA19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13952-0245-2BEB-4F2D-48D2F4D365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B4FFD0-77F6-CB97-7A58-0E30DF7105D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E46CE2-B5DF-5688-D8F9-9941F650E655}"/>
              </a:ext>
            </a:extLst>
          </p:cNvPr>
          <p:cNvSpPr>
            <a:spLocks noGrp="1"/>
          </p:cNvSpPr>
          <p:nvPr>
            <p:ph type="sldNum" sz="quarter" idx="5"/>
          </p:nvPr>
        </p:nvSpPr>
        <p:spPr/>
        <p:txBody>
          <a:bodyPr/>
          <a:lstStyle/>
          <a:p>
            <a:fld id="{58D4EF5B-ECC8-43EE-A509-D601DDF42AD0}" type="slidenum">
              <a:rPr lang="en-US" smtClean="0"/>
              <a:t>46</a:t>
            </a:fld>
            <a:endParaRPr lang="en-US"/>
          </a:p>
        </p:txBody>
      </p:sp>
    </p:spTree>
    <p:extLst>
      <p:ext uri="{BB962C8B-B14F-4D97-AF65-F5344CB8AC3E}">
        <p14:creationId xmlns:p14="http://schemas.microsoft.com/office/powerpoint/2010/main" val="1845841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D4648-6AB7-F12B-4197-D4F0D0D916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85E5D8-4C3E-28AD-1BD9-E751204C70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AD47B2-E380-F855-F5EE-BB41E942945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E97EB6-B4D8-7CDC-A746-0239E5AACBD5}"/>
              </a:ext>
            </a:extLst>
          </p:cNvPr>
          <p:cNvSpPr>
            <a:spLocks noGrp="1"/>
          </p:cNvSpPr>
          <p:nvPr>
            <p:ph type="sldNum" sz="quarter" idx="5"/>
          </p:nvPr>
        </p:nvSpPr>
        <p:spPr/>
        <p:txBody>
          <a:bodyPr/>
          <a:lstStyle/>
          <a:p>
            <a:fld id="{58D4EF5B-ECC8-43EE-A509-D601DDF42AD0}" type="slidenum">
              <a:rPr lang="en-US" smtClean="0"/>
              <a:t>47</a:t>
            </a:fld>
            <a:endParaRPr lang="en-US"/>
          </a:p>
        </p:txBody>
      </p:sp>
    </p:spTree>
    <p:extLst>
      <p:ext uri="{BB962C8B-B14F-4D97-AF65-F5344CB8AC3E}">
        <p14:creationId xmlns:p14="http://schemas.microsoft.com/office/powerpoint/2010/main" val="3187014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AA889-D9CD-3BAF-30C4-382F1B3D23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AA2FDA-82E6-FD03-C3D3-E4459DAE6C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9E1E6-BCCA-5F65-5482-AAABFA5ABC6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0CD6C9-54A8-9966-0583-D407577E039D}"/>
              </a:ext>
            </a:extLst>
          </p:cNvPr>
          <p:cNvSpPr>
            <a:spLocks noGrp="1"/>
          </p:cNvSpPr>
          <p:nvPr>
            <p:ph type="sldNum" sz="quarter" idx="5"/>
          </p:nvPr>
        </p:nvSpPr>
        <p:spPr/>
        <p:txBody>
          <a:bodyPr/>
          <a:lstStyle/>
          <a:p>
            <a:fld id="{58D4EF5B-ECC8-43EE-A509-D601DDF42AD0}" type="slidenum">
              <a:rPr lang="en-US" smtClean="0"/>
              <a:t>48</a:t>
            </a:fld>
            <a:endParaRPr lang="en-US"/>
          </a:p>
        </p:txBody>
      </p:sp>
    </p:spTree>
    <p:extLst>
      <p:ext uri="{BB962C8B-B14F-4D97-AF65-F5344CB8AC3E}">
        <p14:creationId xmlns:p14="http://schemas.microsoft.com/office/powerpoint/2010/main" val="3767536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EE016-CA00-9D85-F209-FAD2C7A81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097B38-B21B-33FE-C7BE-7F4BB3CFC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B8D52-FA30-C3C9-B9D6-F126F5B42DA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9372EE-765D-C558-3083-16E365E2721F}"/>
              </a:ext>
            </a:extLst>
          </p:cNvPr>
          <p:cNvSpPr>
            <a:spLocks noGrp="1"/>
          </p:cNvSpPr>
          <p:nvPr>
            <p:ph type="sldNum" sz="quarter" idx="5"/>
          </p:nvPr>
        </p:nvSpPr>
        <p:spPr/>
        <p:txBody>
          <a:bodyPr/>
          <a:lstStyle/>
          <a:p>
            <a:fld id="{58D4EF5B-ECC8-43EE-A509-D601DDF42AD0}" type="slidenum">
              <a:rPr lang="en-US" smtClean="0"/>
              <a:t>49</a:t>
            </a:fld>
            <a:endParaRPr lang="en-US"/>
          </a:p>
        </p:txBody>
      </p:sp>
    </p:spTree>
    <p:extLst>
      <p:ext uri="{BB962C8B-B14F-4D97-AF65-F5344CB8AC3E}">
        <p14:creationId xmlns:p14="http://schemas.microsoft.com/office/powerpoint/2010/main" val="2307640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23F3F-E6D3-48C9-250C-6711AAA19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13952-0245-2BEB-4F2D-48D2F4D365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B4FFD0-77F6-CB97-7A58-0E30DF7105D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E46CE2-B5DF-5688-D8F9-9941F650E655}"/>
              </a:ext>
            </a:extLst>
          </p:cNvPr>
          <p:cNvSpPr>
            <a:spLocks noGrp="1"/>
          </p:cNvSpPr>
          <p:nvPr>
            <p:ph type="sldNum" sz="quarter" idx="5"/>
          </p:nvPr>
        </p:nvSpPr>
        <p:spPr/>
        <p:txBody>
          <a:bodyPr/>
          <a:lstStyle/>
          <a:p>
            <a:fld id="{58D4EF5B-ECC8-43EE-A509-D601DDF42AD0}" type="slidenum">
              <a:rPr lang="en-US" smtClean="0"/>
              <a:t>50</a:t>
            </a:fld>
            <a:endParaRPr lang="en-US"/>
          </a:p>
        </p:txBody>
      </p:sp>
    </p:spTree>
    <p:extLst>
      <p:ext uri="{BB962C8B-B14F-4D97-AF65-F5344CB8AC3E}">
        <p14:creationId xmlns:p14="http://schemas.microsoft.com/office/powerpoint/2010/main" val="1845841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13</a:t>
            </a:fld>
            <a:endParaRPr lang="en-GB" altLang="en-US"/>
          </a:p>
        </p:txBody>
      </p:sp>
    </p:spTree>
    <p:extLst>
      <p:ext uri="{BB962C8B-B14F-4D97-AF65-F5344CB8AC3E}">
        <p14:creationId xmlns:p14="http://schemas.microsoft.com/office/powerpoint/2010/main" val="3135165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A353F-AB50-E72B-A320-842093C9F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F56762-1274-8044-75F0-7A44C54666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54FB51-B8BB-AA09-43FC-7FEE51BB6F9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93F6E8-67E5-2FE4-67C1-1D22AA9B161F}"/>
              </a:ext>
            </a:extLst>
          </p:cNvPr>
          <p:cNvSpPr>
            <a:spLocks noGrp="1"/>
          </p:cNvSpPr>
          <p:nvPr>
            <p:ph type="sldNum" sz="quarter" idx="5"/>
          </p:nvPr>
        </p:nvSpPr>
        <p:spPr/>
        <p:txBody>
          <a:bodyPr/>
          <a:lstStyle/>
          <a:p>
            <a:fld id="{58D4EF5B-ECC8-43EE-A509-D601DDF42AD0}" type="slidenum">
              <a:rPr lang="en-US" smtClean="0"/>
              <a:t>51</a:t>
            </a:fld>
            <a:endParaRPr lang="en-US"/>
          </a:p>
        </p:txBody>
      </p:sp>
    </p:spTree>
    <p:extLst>
      <p:ext uri="{BB962C8B-B14F-4D97-AF65-F5344CB8AC3E}">
        <p14:creationId xmlns:p14="http://schemas.microsoft.com/office/powerpoint/2010/main" val="3116195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53</a:t>
            </a:fld>
            <a:endParaRPr lang="en-GB" altLang="en-US"/>
          </a:p>
        </p:txBody>
      </p:sp>
    </p:spTree>
    <p:extLst>
      <p:ext uri="{BB962C8B-B14F-4D97-AF65-F5344CB8AC3E}">
        <p14:creationId xmlns:p14="http://schemas.microsoft.com/office/powerpoint/2010/main" val="776959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54</a:t>
            </a:fld>
            <a:endParaRPr lang="en-GB" altLang="en-US"/>
          </a:p>
        </p:txBody>
      </p:sp>
    </p:spTree>
    <p:extLst>
      <p:ext uri="{BB962C8B-B14F-4D97-AF65-F5344CB8AC3E}">
        <p14:creationId xmlns:p14="http://schemas.microsoft.com/office/powerpoint/2010/main" val="3373780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55</a:t>
            </a:fld>
            <a:endParaRPr lang="en-GB" altLang="en-US"/>
          </a:p>
        </p:txBody>
      </p:sp>
    </p:spTree>
    <p:extLst>
      <p:ext uri="{BB962C8B-B14F-4D97-AF65-F5344CB8AC3E}">
        <p14:creationId xmlns:p14="http://schemas.microsoft.com/office/powerpoint/2010/main" val="3361514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fld id="{ECB452CC-48C9-4997-9257-C682E2A70ECE}" type="slidenum">
              <a:rPr lang="en-GB" altLang="en-US" smtClean="0"/>
              <a:pPr/>
              <a:t>56</a:t>
            </a:fld>
            <a:endParaRPr lang="en-GB" altLang="en-US"/>
          </a:p>
        </p:txBody>
      </p:sp>
      <p:sp>
        <p:nvSpPr>
          <p:cNvPr id="6" name="Slide Image Placeholder 5">
            <a:extLst>
              <a:ext uri="{FF2B5EF4-FFF2-40B4-BE49-F238E27FC236}">
                <a16:creationId xmlns:a16="http://schemas.microsoft.com/office/drawing/2014/main" id="{43401E8D-9949-FBD7-6858-2F2D6B257A2E}"/>
              </a:ext>
            </a:extLst>
          </p:cNvPr>
          <p:cNvSpPr>
            <a:spLocks noGrp="1" noRot="1" noChangeAspect="1"/>
          </p:cNvSpPr>
          <p:nvPr>
            <p:ph type="sldImg"/>
          </p:nvPr>
        </p:nvSpPr>
        <p:spPr/>
      </p:sp>
    </p:spTree>
    <p:extLst>
      <p:ext uri="{BB962C8B-B14F-4D97-AF65-F5344CB8AC3E}">
        <p14:creationId xmlns:p14="http://schemas.microsoft.com/office/powerpoint/2010/main" val="32822477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57</a:t>
            </a:fld>
            <a:endParaRPr lang="en-GB" altLang="en-US"/>
          </a:p>
        </p:txBody>
      </p:sp>
    </p:spTree>
    <p:extLst>
      <p:ext uri="{BB962C8B-B14F-4D97-AF65-F5344CB8AC3E}">
        <p14:creationId xmlns:p14="http://schemas.microsoft.com/office/powerpoint/2010/main" val="2744630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58</a:t>
            </a:fld>
            <a:endParaRPr lang="en-GB" altLang="en-US"/>
          </a:p>
        </p:txBody>
      </p:sp>
    </p:spTree>
    <p:extLst>
      <p:ext uri="{BB962C8B-B14F-4D97-AF65-F5344CB8AC3E}">
        <p14:creationId xmlns:p14="http://schemas.microsoft.com/office/powerpoint/2010/main" val="2278243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16</a:t>
            </a:fld>
            <a:endParaRPr kumimoji="1" lang="zh-CN" altLang="en-US"/>
          </a:p>
        </p:txBody>
      </p:sp>
    </p:spTree>
    <p:extLst>
      <p:ext uri="{BB962C8B-B14F-4D97-AF65-F5344CB8AC3E}">
        <p14:creationId xmlns:p14="http://schemas.microsoft.com/office/powerpoint/2010/main" val="3341804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17</a:t>
            </a:fld>
            <a:endParaRPr kumimoji="1" lang="zh-CN" altLang="en-US"/>
          </a:p>
        </p:txBody>
      </p:sp>
    </p:spTree>
    <p:extLst>
      <p:ext uri="{BB962C8B-B14F-4D97-AF65-F5344CB8AC3E}">
        <p14:creationId xmlns:p14="http://schemas.microsoft.com/office/powerpoint/2010/main" val="4181146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91EAD-2DAE-35C2-AFA0-769F1D18396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FF8EF59-BEF8-ECE7-4643-86A5FEDC511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B8F11C8-FB98-0A41-E9FF-6643F506239E}"/>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8C280E28-ABE8-CB63-3A97-5E6019A5AF93}"/>
              </a:ext>
            </a:extLst>
          </p:cNvPr>
          <p:cNvSpPr>
            <a:spLocks noGrp="1"/>
          </p:cNvSpPr>
          <p:nvPr>
            <p:ph type="sldNum" sz="quarter" idx="5"/>
          </p:nvPr>
        </p:nvSpPr>
        <p:spPr/>
        <p:txBody>
          <a:bodyPr/>
          <a:lstStyle/>
          <a:p>
            <a:fld id="{6AA156CB-D033-C240-B214-3841F0D4D1BA}" type="slidenum">
              <a:rPr kumimoji="1" lang="zh-CN" altLang="en-US" smtClean="0"/>
              <a:t>18</a:t>
            </a:fld>
            <a:endParaRPr kumimoji="1" lang="zh-CN" altLang="en-US"/>
          </a:p>
        </p:txBody>
      </p:sp>
    </p:spTree>
    <p:extLst>
      <p:ext uri="{BB962C8B-B14F-4D97-AF65-F5344CB8AC3E}">
        <p14:creationId xmlns:p14="http://schemas.microsoft.com/office/powerpoint/2010/main" val="1416686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3D46C-CEED-5346-6D3B-7C5B75994FC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259171-384E-5DAB-A58C-EA31FD5CBAF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57C5ADD-558B-F992-2850-5D5A0D88D9AE}"/>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7B73C593-90F9-4F2D-AEAA-6B4064699159}"/>
              </a:ext>
            </a:extLst>
          </p:cNvPr>
          <p:cNvSpPr>
            <a:spLocks noGrp="1"/>
          </p:cNvSpPr>
          <p:nvPr>
            <p:ph type="sldNum" sz="quarter" idx="5"/>
          </p:nvPr>
        </p:nvSpPr>
        <p:spPr/>
        <p:txBody>
          <a:bodyPr/>
          <a:lstStyle/>
          <a:p>
            <a:fld id="{6AA156CB-D033-C240-B214-3841F0D4D1BA}" type="slidenum">
              <a:rPr kumimoji="1" lang="zh-CN" altLang="en-US" smtClean="0"/>
              <a:t>19</a:t>
            </a:fld>
            <a:endParaRPr kumimoji="1" lang="zh-CN" altLang="en-US"/>
          </a:p>
        </p:txBody>
      </p:sp>
    </p:spTree>
    <p:extLst>
      <p:ext uri="{BB962C8B-B14F-4D97-AF65-F5344CB8AC3E}">
        <p14:creationId xmlns:p14="http://schemas.microsoft.com/office/powerpoint/2010/main" val="943914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2DEEB-E432-4705-C78F-1676A49F969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5CA4B6A-6776-2980-A782-E7E243B6B15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87C6BE5-79C5-63EC-AEB0-B2CB91D90BF7}"/>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480B9844-8E85-B0EE-37C7-310478346CDA}"/>
              </a:ext>
            </a:extLst>
          </p:cNvPr>
          <p:cNvSpPr>
            <a:spLocks noGrp="1"/>
          </p:cNvSpPr>
          <p:nvPr>
            <p:ph type="sldNum" sz="quarter" idx="5"/>
          </p:nvPr>
        </p:nvSpPr>
        <p:spPr/>
        <p:txBody>
          <a:bodyPr/>
          <a:lstStyle/>
          <a:p>
            <a:fld id="{6AA156CB-D033-C240-B214-3841F0D4D1BA}" type="slidenum">
              <a:rPr kumimoji="1" lang="zh-CN" altLang="en-US" smtClean="0"/>
              <a:t>20</a:t>
            </a:fld>
            <a:endParaRPr kumimoji="1" lang="zh-CN" altLang="en-US"/>
          </a:p>
        </p:txBody>
      </p:sp>
    </p:spTree>
    <p:extLst>
      <p:ext uri="{BB962C8B-B14F-4D97-AF65-F5344CB8AC3E}">
        <p14:creationId xmlns:p14="http://schemas.microsoft.com/office/powerpoint/2010/main" val="3024553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22</a:t>
            </a:fld>
            <a:endParaRPr lang="en-GB" altLang="en-US"/>
          </a:p>
        </p:txBody>
      </p:sp>
    </p:spTree>
    <p:extLst>
      <p:ext uri="{BB962C8B-B14F-4D97-AF65-F5344CB8AC3E}">
        <p14:creationId xmlns:p14="http://schemas.microsoft.com/office/powerpoint/2010/main" val="3378028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24</a:t>
            </a:fld>
            <a:endParaRPr lang="en-GB" altLang="en-US"/>
          </a:p>
        </p:txBody>
      </p:sp>
    </p:spTree>
    <p:extLst>
      <p:ext uri="{BB962C8B-B14F-4D97-AF65-F5344CB8AC3E}">
        <p14:creationId xmlns:p14="http://schemas.microsoft.com/office/powerpoint/2010/main" val="4198549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3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0" indent="0">
              <a:lnSpc>
                <a:spcPct val="100000"/>
              </a:lnSpc>
              <a:spcBef>
                <a:spcPts val="0"/>
              </a:spcBef>
              <a:spcAft>
                <a:spcPts val="800"/>
              </a:spcAft>
              <a:buSzPct val="70000"/>
              <a:buNone/>
              <a:defRPr sz="1600">
                <a:solidFill>
                  <a:schemeClr val="tx1"/>
                </a:solidFill>
              </a:defRPr>
            </a:lvl1pPr>
            <a:lvl2pPr marL="239994" indent="0">
              <a:lnSpc>
                <a:spcPct val="100000"/>
              </a:lnSpc>
              <a:spcBef>
                <a:spcPts val="0"/>
              </a:spcBef>
              <a:spcAft>
                <a:spcPts val="800"/>
              </a:spcAft>
              <a:buSzPct val="70000"/>
              <a:buNone/>
              <a:defRPr sz="1600">
                <a:solidFill>
                  <a:schemeClr val="tx1"/>
                </a:solidFill>
              </a:defRPr>
            </a:lvl2pPr>
            <a:lvl3pPr marL="479988" indent="0">
              <a:lnSpc>
                <a:spcPct val="100000"/>
              </a:lnSpc>
              <a:spcBef>
                <a:spcPts val="0"/>
              </a:spcBef>
              <a:spcAft>
                <a:spcPts val="800"/>
              </a:spcAft>
              <a:buSzPct val="70000"/>
              <a:buNone/>
              <a:defRPr sz="1600">
                <a:solidFill>
                  <a:schemeClr val="tx1"/>
                </a:solidFill>
              </a:defRPr>
            </a:lvl3pPr>
            <a:lvl4pPr marL="719982" indent="0">
              <a:lnSpc>
                <a:spcPct val="100000"/>
              </a:lnSpc>
              <a:spcBef>
                <a:spcPts val="0"/>
              </a:spcBef>
              <a:spcAft>
                <a:spcPts val="800"/>
              </a:spcAft>
              <a:buSzPct val="70000"/>
              <a:buNone/>
              <a:defRPr sz="1600">
                <a:solidFill>
                  <a:schemeClr val="tx1"/>
                </a:solidFill>
              </a:defRPr>
            </a:lvl4pPr>
            <a:lvl5pPr marL="959976" indent="0">
              <a:lnSpc>
                <a:spcPct val="100000"/>
              </a:lnSpc>
              <a:spcBef>
                <a:spcPts val="0"/>
              </a:spcBef>
              <a:spcAft>
                <a:spcPts val="800"/>
              </a:spcAft>
              <a:buSzPct val="70000"/>
              <a:buNone/>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0" name="TextBox 9">
            <a:extLst>
              <a:ext uri="{FF2B5EF4-FFF2-40B4-BE49-F238E27FC236}">
                <a16:creationId xmlns:a16="http://schemas.microsoft.com/office/drawing/2014/main" id="{D706B219-6557-5951-F467-43B768A9C96C}"/>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2025 Nokia</a:t>
            </a:r>
          </a:p>
        </p:txBody>
      </p:sp>
      <p:sp>
        <p:nvSpPr>
          <p:cNvPr id="11" name="Slide Number Placeholder 5">
            <a:extLst>
              <a:ext uri="{FF2B5EF4-FFF2-40B4-BE49-F238E27FC236}">
                <a16:creationId xmlns:a16="http://schemas.microsoft.com/office/drawing/2014/main" id="{4FF66938-CF4B-D097-1BC6-18EB230030F4}"/>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2" name="Straight Connector 11">
            <a:extLst>
              <a:ext uri="{FF2B5EF4-FFF2-40B4-BE49-F238E27FC236}">
                <a16:creationId xmlns:a16="http://schemas.microsoft.com/office/drawing/2014/main" id="{CB929F03-682A-4566-CF9F-D3B71DB45756}"/>
              </a:ext>
            </a:extLst>
          </p:cNvPr>
          <p:cNvCxnSpPr>
            <a:cxnSpLocks/>
          </p:cNvCxnSpPr>
          <p:nvPr userDrawn="1"/>
        </p:nvCxnSpPr>
        <p:spPr>
          <a:xfrm>
            <a:off x="1871480" y="6457200"/>
            <a:ext cx="0" cy="192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EE177B5-71D7-398C-03E7-932A701525D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p>
        </p:txBody>
      </p:sp>
    </p:spTree>
    <p:extLst>
      <p:ext uri="{BB962C8B-B14F-4D97-AF65-F5344CB8AC3E}">
        <p14:creationId xmlns:p14="http://schemas.microsoft.com/office/powerpoint/2010/main" val="38065518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2" name="Text Box 14">
            <a:extLst>
              <a:ext uri="{FF2B5EF4-FFF2-40B4-BE49-F238E27FC236}">
                <a16:creationId xmlns:a16="http://schemas.microsoft.com/office/drawing/2014/main" id="{AB95F467-3CC1-D093-C83C-1CD811A3778F}"/>
              </a:ext>
            </a:extLst>
          </p:cNvPr>
          <p:cNvSpPr txBox="1">
            <a:spLocks noChangeArrowheads="1"/>
          </p:cNvSpPr>
          <p:nvPr userDrawn="1"/>
        </p:nvSpPr>
        <p:spPr bwMode="auto">
          <a:xfrm>
            <a:off x="133350" y="36513"/>
            <a:ext cx="38172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WG3 #144	</a:t>
            </a:r>
          </a:p>
          <a:p>
            <a:pPr eaLnBrk="1" hangingPunct="1">
              <a:defRPr/>
            </a:pPr>
            <a:r>
              <a:rPr lang="sv-SE" altLang="en-US" sz="1200" b="1" dirty="0">
                <a:latin typeface="Arial "/>
              </a:rPr>
              <a:t>Dallas, United States – November 2025</a:t>
            </a:r>
          </a:p>
        </p:txBody>
      </p:sp>
      <p:sp>
        <p:nvSpPr>
          <p:cNvPr id="3" name="Text Box 14">
            <a:extLst>
              <a:ext uri="{FF2B5EF4-FFF2-40B4-BE49-F238E27FC236}">
                <a16:creationId xmlns:a16="http://schemas.microsoft.com/office/drawing/2014/main" id="{3D823A55-E4CC-85C5-E215-8C94A10AD266}"/>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C3-255025</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ur02.safelinks.protection.outlook.com/?url=https%3A%2F%2Fwww.3gpp.org%2Fftp%2Ftsg_ct%2FWG3_interworking_ex-CN3%2F6G_SID_Discussions%2FInbox%2FCC_20251029&amp;data=05%7C02%7Csusana.fernandez%40ericsson.com%7Ca6bc78128cab4c1a728b08de10537d1f%7C92e84cebfbfd47abbe52080c6b87953f%7C0%7C0%7C638966148176290658%7CUnknown%7CTWFpbGZsb3d8eyJFbXB0eU1hcGkiOnRydWUsIlYiOiIwLjAuMDAwMCIsIlAiOiJXaW4zMiIsIkFOIjoiTWFpbCIsIldUIjoyfQ%3D%3D%7C0%7C%7C%7C&amp;sdata=ioSrvYgPDHJ7Pkf%2FSNnMS0wDYhG6wR8qA647bG61hGE%3D&amp;reserved=0"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ct/WG3_interworking_ex-CN3/TSGC3_143_SophiaAntipolis/Docs/C3-254081.zip" TargetMode="External"/><Relationship Id="rId2" Type="http://schemas.openxmlformats.org/officeDocument/2006/relationships/hyperlink" Target="https://www.3gpp.org/ftp/tsg_ct/WG3_interworking_ex-CN3/TSGC3_143_SophiaAntipolis/Docs/C3-254338.zip" TargetMode="Externa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43_SophiaAntipolis/Docs/C3-254034.zip" TargetMode="External"/><Relationship Id="rId5" Type="http://schemas.openxmlformats.org/officeDocument/2006/relationships/hyperlink" Target="https://www.3gpp.org/ftp/tsg_ct/WG3_interworking_ex-CN3/TSGC3_143_SophiaAntipolis/Docs/C3-254053.zip" TargetMode="External"/><Relationship Id="rId4" Type="http://schemas.openxmlformats.org/officeDocument/2006/relationships/hyperlink" Target="https://www.3gpp.org/ftp/tsg_ct/WG3_interworking_ex-CN3/TSGC3_143_SophiaAntipolis/Docs/C3-254173.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ct/WG3_interworking_ex-CN3/TSGC3_143_SophiaAntipolis/Docs/C3-254081.zip" TargetMode="External"/><Relationship Id="rId2" Type="http://schemas.openxmlformats.org/officeDocument/2006/relationships/hyperlink" Target="https://www.3gpp.org/ftp/tsg_ct/WG3_interworking_ex-CN3/TSGC3_143_SophiaAntipolis/Docs/C3-254338.zip" TargetMode="Externa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43_SophiaAntipolis/Docs/C3-254034.zip" TargetMode="External"/><Relationship Id="rId5" Type="http://schemas.openxmlformats.org/officeDocument/2006/relationships/hyperlink" Target="https://www.3gpp.org/ftp/tsg_ct/WG3_interworking_ex-CN3/TSGC3_143_SophiaAntipolis/Docs/C3-254053.zip" TargetMode="External"/><Relationship Id="rId4" Type="http://schemas.openxmlformats.org/officeDocument/2006/relationships/hyperlink" Target="https://www.3gpp.org/ftp/tsg_ct/WG3_interworking_ex-CN3/TSGC3_143_SophiaAntipolis/Docs/C3-254173.zip" TargetMode="Externa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ct/WG3_interworking_ex-CN3/TSGC3_143_SophiaAntipolis/Docs/C3-254339.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6G SID 1</a:t>
            </a:r>
            <a:r>
              <a:rPr lang="en-GB" altLang="en-US" baseline="30000" dirty="0"/>
              <a:t>st</a:t>
            </a:r>
            <a:r>
              <a:rPr lang="en-GB" altLang="en-US" dirty="0"/>
              <a:t> conference</a:t>
            </a:r>
            <a:br>
              <a:rPr lang="en-GB" altLang="en-US" dirty="0"/>
            </a:br>
            <a:r>
              <a:rPr lang="en-GB" altLang="en-US" dirty="0"/>
              <a:t>Study areas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CT3 Chair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EBD8C-51B4-B991-C5A4-4C3EEEAEBE5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D13A0FE-0F2D-ED6A-3A63-6DCA413A1D06}"/>
              </a:ext>
            </a:extLst>
          </p:cNvPr>
          <p:cNvSpPr>
            <a:spLocks noGrp="1"/>
          </p:cNvSpPr>
          <p:nvPr>
            <p:ph type="title"/>
          </p:nvPr>
        </p:nvSpPr>
        <p:spPr/>
        <p:txBody>
          <a:bodyPr/>
          <a:lstStyle/>
          <a:p>
            <a:r>
              <a:rPr lang="en-GB" altLang="en-US" sz="4000" dirty="0"/>
              <a:t>GOAL 2 Company X Feedback – Example*</a:t>
            </a:r>
          </a:p>
        </p:txBody>
      </p:sp>
      <p:sp>
        <p:nvSpPr>
          <p:cNvPr id="4" name="Content Placeholder 3">
            <a:extLst>
              <a:ext uri="{FF2B5EF4-FFF2-40B4-BE49-F238E27FC236}">
                <a16:creationId xmlns:a16="http://schemas.microsoft.com/office/drawing/2014/main" id="{44D27ED3-BE3F-F47A-7AA0-3C55955F08CC}"/>
              </a:ext>
            </a:extLst>
          </p:cNvPr>
          <p:cNvSpPr>
            <a:spLocks noGrp="1"/>
          </p:cNvSpPr>
          <p:nvPr>
            <p:ph idx="1"/>
          </p:nvPr>
        </p:nvSpPr>
        <p:spPr/>
        <p:txBody>
          <a:bodyPr/>
          <a:lstStyle/>
          <a:p>
            <a:pPr marL="457200" lvl="1" indent="0">
              <a:buNone/>
            </a:pPr>
            <a:r>
              <a:rPr lang="en-US" dirty="0"/>
              <a:t>AREA: Protocol enhancement for AI agents</a:t>
            </a:r>
          </a:p>
          <a:p>
            <a:endParaRPr lang="en-US" dirty="0"/>
          </a:p>
          <a:p>
            <a:endParaRPr lang="en-US" dirty="0"/>
          </a:p>
          <a:p>
            <a:endParaRPr lang="en-US" dirty="0"/>
          </a:p>
          <a:p>
            <a:endParaRPr lang="en-US" dirty="0"/>
          </a:p>
          <a:p>
            <a:endParaRPr lang="en-US" dirty="0"/>
          </a:p>
          <a:p>
            <a:endParaRPr lang="en-US" dirty="0"/>
          </a:p>
          <a:p>
            <a:endParaRPr lang="en-US" dirty="0"/>
          </a:p>
          <a:p>
            <a:pPr marL="0" indent="0">
              <a:buNone/>
            </a:pPr>
            <a:r>
              <a:rPr lang="en-US" sz="1800" dirty="0"/>
              <a:t>*The example is irreal and only used for illustrative purposes.</a:t>
            </a:r>
          </a:p>
        </p:txBody>
      </p:sp>
      <p:graphicFrame>
        <p:nvGraphicFramePr>
          <p:cNvPr id="6" name="Table 5">
            <a:extLst>
              <a:ext uri="{FF2B5EF4-FFF2-40B4-BE49-F238E27FC236}">
                <a16:creationId xmlns:a16="http://schemas.microsoft.com/office/drawing/2014/main" id="{CB4650C5-E57F-607B-2621-D4F159CCAFA9}"/>
              </a:ext>
            </a:extLst>
          </p:cNvPr>
          <p:cNvGraphicFramePr>
            <a:graphicFrameLocks noGrp="1"/>
          </p:cNvGraphicFramePr>
          <p:nvPr>
            <p:extLst>
              <p:ext uri="{D42A27DB-BD31-4B8C-83A1-F6EECF244321}">
                <p14:modId xmlns:p14="http://schemas.microsoft.com/office/powerpoint/2010/main" val="2248775085"/>
              </p:ext>
            </p:extLst>
          </p:nvPr>
        </p:nvGraphicFramePr>
        <p:xfrm>
          <a:off x="1012723" y="2509137"/>
          <a:ext cx="9547123" cy="3022600"/>
        </p:xfrm>
        <a:graphic>
          <a:graphicData uri="http://schemas.openxmlformats.org/drawingml/2006/table">
            <a:tbl>
              <a:tblPr firstRow="1" bandRow="1">
                <a:tableStyleId>{5C22544A-7EE6-4342-B048-85BDC9FD1C3A}</a:tableStyleId>
              </a:tblPr>
              <a:tblGrid>
                <a:gridCol w="1877147">
                  <a:extLst>
                    <a:ext uri="{9D8B030D-6E8A-4147-A177-3AD203B41FA5}">
                      <a16:colId xmlns:a16="http://schemas.microsoft.com/office/drawing/2014/main" val="3230142012"/>
                    </a:ext>
                  </a:extLst>
                </a:gridCol>
                <a:gridCol w="3638749">
                  <a:extLst>
                    <a:ext uri="{9D8B030D-6E8A-4147-A177-3AD203B41FA5}">
                      <a16:colId xmlns:a16="http://schemas.microsoft.com/office/drawing/2014/main" val="2455300096"/>
                    </a:ext>
                  </a:extLst>
                </a:gridCol>
                <a:gridCol w="1012723">
                  <a:extLst>
                    <a:ext uri="{9D8B030D-6E8A-4147-A177-3AD203B41FA5}">
                      <a16:colId xmlns:a16="http://schemas.microsoft.com/office/drawing/2014/main" val="3714356130"/>
                    </a:ext>
                  </a:extLst>
                </a:gridCol>
                <a:gridCol w="1740310">
                  <a:extLst>
                    <a:ext uri="{9D8B030D-6E8A-4147-A177-3AD203B41FA5}">
                      <a16:colId xmlns:a16="http://schemas.microsoft.com/office/drawing/2014/main" val="2647768253"/>
                    </a:ext>
                  </a:extLst>
                </a:gridCol>
                <a:gridCol w="1278194">
                  <a:extLst>
                    <a:ext uri="{9D8B030D-6E8A-4147-A177-3AD203B41FA5}">
                      <a16:colId xmlns:a16="http://schemas.microsoft.com/office/drawing/2014/main" val="4052500544"/>
                    </a:ext>
                  </a:extLst>
                </a:gridCol>
              </a:tblGrid>
              <a:tr h="370840">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2815023907"/>
                  </a:ext>
                </a:extLst>
              </a:tr>
              <a:tr h="370840">
                <a:tc>
                  <a:txBody>
                    <a:bodyPr/>
                    <a:lstStyle/>
                    <a:p>
                      <a:r>
                        <a:rPr lang="en-US" dirty="0"/>
                        <a:t>Allow network 3</a:t>
                      </a:r>
                      <a:r>
                        <a:rPr lang="en-US" baseline="30000" dirty="0"/>
                        <a:t>rd</a:t>
                      </a:r>
                      <a:r>
                        <a:rPr lang="en-US" dirty="0"/>
                        <a:t> party communication based on AI protocols</a:t>
                      </a:r>
                    </a:p>
                  </a:txBody>
                  <a:tcPr/>
                </a:tc>
                <a:tc>
                  <a:txBody>
                    <a:bodyPr/>
                    <a:lstStyle/>
                    <a:p>
                      <a:r>
                        <a:rPr lang="en-US" dirty="0"/>
                        <a:t>*Study State of the art for the industry</a:t>
                      </a:r>
                    </a:p>
                    <a:p>
                      <a:r>
                        <a:rPr lang="en-US" dirty="0"/>
                        <a:t>*Analyze Agent discovery and registration</a:t>
                      </a:r>
                    </a:p>
                    <a:p>
                      <a:r>
                        <a:rPr lang="en-US" dirty="0"/>
                        <a:t>*</a:t>
                      </a:r>
                      <a:r>
                        <a:rPr lang="en-US" dirty="0" err="1"/>
                        <a:t>Analyse</a:t>
                      </a:r>
                      <a:r>
                        <a:rPr lang="en-US" dirty="0"/>
                        <a:t> Agent communication patterns</a:t>
                      </a:r>
                    </a:p>
                    <a:p>
                      <a:r>
                        <a:rPr lang="en-US" dirty="0"/>
                        <a:t>*etc.</a:t>
                      </a:r>
                    </a:p>
                  </a:txBody>
                  <a:tcPr/>
                </a:tc>
                <a:tc>
                  <a:txBody>
                    <a:bodyPr/>
                    <a:lstStyle/>
                    <a:p>
                      <a:r>
                        <a:rPr lang="en-US" dirty="0"/>
                        <a:t>1</a:t>
                      </a:r>
                    </a:p>
                    <a:p>
                      <a:r>
                        <a:rPr lang="en-US" dirty="0"/>
                        <a:t>2</a:t>
                      </a:r>
                    </a:p>
                    <a:p>
                      <a:r>
                        <a:rPr lang="en-US" dirty="0"/>
                        <a:t>3</a:t>
                      </a:r>
                    </a:p>
                    <a:p>
                      <a:endParaRPr lang="en-US" dirty="0"/>
                    </a:p>
                    <a:p>
                      <a:r>
                        <a:rPr lang="en-US" dirty="0"/>
                        <a:t>4</a:t>
                      </a:r>
                    </a:p>
                  </a:txBody>
                  <a:tcPr/>
                </a:tc>
                <a:tc>
                  <a:txBody>
                    <a:bodyPr/>
                    <a:lstStyle/>
                    <a:p>
                      <a:r>
                        <a:rPr lang="en-US" dirty="0"/>
                        <a:t>NO</a:t>
                      </a:r>
                    </a:p>
                    <a:p>
                      <a:endParaRPr lang="en-US" dirty="0"/>
                    </a:p>
                    <a:p>
                      <a:r>
                        <a:rPr lang="en-US" dirty="0"/>
                        <a:t>TOTAL/SA2</a:t>
                      </a:r>
                    </a:p>
                    <a:p>
                      <a:endParaRPr lang="en-US" dirty="0"/>
                    </a:p>
                    <a:p>
                      <a:r>
                        <a:rPr lang="en-US" dirty="0"/>
                        <a:t>PARTIAL/SA2</a:t>
                      </a:r>
                    </a:p>
                  </a:txBody>
                  <a:tcPr/>
                </a:tc>
                <a:tc>
                  <a:txBody>
                    <a:bodyPr/>
                    <a:lstStyle/>
                    <a:p>
                      <a:r>
                        <a:rPr lang="en-US" dirty="0"/>
                        <a:t>Y</a:t>
                      </a:r>
                    </a:p>
                    <a:p>
                      <a:endParaRPr lang="en-US" dirty="0"/>
                    </a:p>
                    <a:p>
                      <a:r>
                        <a:rPr lang="en-US" dirty="0"/>
                        <a:t>N</a:t>
                      </a:r>
                    </a:p>
                    <a:p>
                      <a:endParaRPr lang="en-US" dirty="0"/>
                    </a:p>
                    <a:p>
                      <a:r>
                        <a:rPr lang="en-US" dirty="0"/>
                        <a:t>N</a:t>
                      </a:r>
                    </a:p>
                  </a:txBody>
                  <a:tcPr/>
                </a:tc>
                <a:extLst>
                  <a:ext uri="{0D108BD9-81ED-4DB2-BD59-A6C34878D82A}">
                    <a16:rowId xmlns:a16="http://schemas.microsoft.com/office/drawing/2014/main" val="3495195136"/>
                  </a:ext>
                </a:extLst>
              </a:tr>
              <a:tr h="370840">
                <a:tc>
                  <a:txBody>
                    <a:bodyPr/>
                    <a:lstStyle/>
                    <a:p>
                      <a:r>
                        <a:rPr lang="en-US" dirty="0"/>
                        <a:t>…</a:t>
                      </a:r>
                    </a:p>
                  </a:txBody>
                  <a:tcPr/>
                </a:tc>
                <a:tc>
                  <a:txBody>
                    <a:bodyPr/>
                    <a:lstStyle/>
                    <a:p>
                      <a:r>
                        <a:rPr lang="en-US" dirty="0"/>
                        <a:t>…</a:t>
                      </a:r>
                    </a:p>
                  </a:txBody>
                  <a:tcPr/>
                </a:tc>
                <a:tc>
                  <a:txBody>
                    <a:bodyPr/>
                    <a:lstStyle/>
                    <a:p>
                      <a:r>
                        <a:rPr lang="en-US" dirty="0"/>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767213649"/>
                  </a:ext>
                </a:extLst>
              </a:tr>
            </a:tbl>
          </a:graphicData>
        </a:graphic>
      </p:graphicFrame>
    </p:spTree>
    <p:extLst>
      <p:ext uri="{BB962C8B-B14F-4D97-AF65-F5344CB8AC3E}">
        <p14:creationId xmlns:p14="http://schemas.microsoft.com/office/powerpoint/2010/main" val="44650293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28561E-3E0E-F4E3-43B5-24EACE393DCD}"/>
              </a:ext>
            </a:extLst>
          </p:cNvPr>
          <p:cNvSpPr txBox="1"/>
          <p:nvPr/>
        </p:nvSpPr>
        <p:spPr>
          <a:xfrm>
            <a:off x="4090219" y="3429000"/>
            <a:ext cx="4501938" cy="707886"/>
          </a:xfrm>
          <a:prstGeom prst="rect">
            <a:avLst/>
          </a:prstGeom>
          <a:noFill/>
        </p:spPr>
        <p:txBody>
          <a:bodyPr wrap="none" rtlCol="0">
            <a:spAutoFit/>
          </a:bodyPr>
          <a:lstStyle/>
          <a:p>
            <a:r>
              <a:rPr lang="en-US" sz="4000" b="1" dirty="0"/>
              <a:t>CATT FEEDBACK</a:t>
            </a:r>
          </a:p>
        </p:txBody>
      </p:sp>
    </p:spTree>
    <p:extLst>
      <p:ext uri="{BB962C8B-B14F-4D97-AF65-F5344CB8AC3E}">
        <p14:creationId xmlns:p14="http://schemas.microsoft.com/office/powerpoint/2010/main" val="401083807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28EF2-F253-4B42-5E1C-0094AE3E5B9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0ACF3D2F-E887-2379-0179-C6483BF3D86C}"/>
              </a:ext>
            </a:extLst>
          </p:cNvPr>
          <p:cNvSpPr>
            <a:spLocks noGrp="1"/>
          </p:cNvSpPr>
          <p:nvPr>
            <p:ph type="title"/>
          </p:nvPr>
        </p:nvSpPr>
        <p:spPr/>
        <p:txBody>
          <a:bodyPr/>
          <a:lstStyle/>
          <a:p>
            <a:r>
              <a:rPr lang="en-GB" altLang="en-US" dirty="0"/>
              <a:t>GOAL 1 CATT Feedback</a:t>
            </a:r>
          </a:p>
        </p:txBody>
      </p:sp>
      <p:sp>
        <p:nvSpPr>
          <p:cNvPr id="4" name="Content Placeholder 3">
            <a:extLst>
              <a:ext uri="{FF2B5EF4-FFF2-40B4-BE49-F238E27FC236}">
                <a16:creationId xmlns:a16="http://schemas.microsoft.com/office/drawing/2014/main" id="{ADA78E34-CEB6-BD63-672D-F81AF93C19BF}"/>
              </a:ext>
            </a:extLst>
          </p:cNvPr>
          <p:cNvSpPr>
            <a:spLocks noGrp="1"/>
          </p:cNvSpPr>
          <p:nvPr>
            <p:ph idx="1"/>
          </p:nvPr>
        </p:nvSpPr>
        <p:spPr/>
        <p:txBody>
          <a:bodyPr/>
          <a:lstStyle/>
          <a:p>
            <a:pPr marL="457200" lvl="1" indent="0">
              <a:buNone/>
            </a:pPr>
            <a:endParaRPr lang="en-US" dirty="0"/>
          </a:p>
          <a:p>
            <a:endParaRPr lang="en-US" dirty="0"/>
          </a:p>
        </p:txBody>
      </p:sp>
      <p:graphicFrame>
        <p:nvGraphicFramePr>
          <p:cNvPr id="6" name="Table 5">
            <a:extLst>
              <a:ext uri="{FF2B5EF4-FFF2-40B4-BE49-F238E27FC236}">
                <a16:creationId xmlns:a16="http://schemas.microsoft.com/office/drawing/2014/main" id="{641A3F51-2D1C-F8C1-1BE6-B4A4CB7CD235}"/>
              </a:ext>
            </a:extLst>
          </p:cNvPr>
          <p:cNvGraphicFramePr>
            <a:graphicFrameLocks noGrp="1"/>
          </p:cNvGraphicFramePr>
          <p:nvPr/>
        </p:nvGraphicFramePr>
        <p:xfrm>
          <a:off x="934065" y="2182760"/>
          <a:ext cx="9478296" cy="3608362"/>
        </p:xfrm>
        <a:graphic>
          <a:graphicData uri="http://schemas.openxmlformats.org/drawingml/2006/table">
            <a:tbl>
              <a:tblPr firstRow="1" bandRow="1">
                <a:tableStyleId>{5C22544A-7EE6-4342-B048-85BDC9FD1C3A}</a:tableStyleId>
              </a:tblPr>
              <a:tblGrid>
                <a:gridCol w="1682472">
                  <a:extLst>
                    <a:ext uri="{9D8B030D-6E8A-4147-A177-3AD203B41FA5}">
                      <a16:colId xmlns:a16="http://schemas.microsoft.com/office/drawing/2014/main" val="3230142012"/>
                    </a:ext>
                  </a:extLst>
                </a:gridCol>
                <a:gridCol w="2197425">
                  <a:extLst>
                    <a:ext uri="{9D8B030D-6E8A-4147-A177-3AD203B41FA5}">
                      <a16:colId xmlns:a16="http://schemas.microsoft.com/office/drawing/2014/main" val="2455300096"/>
                    </a:ext>
                  </a:extLst>
                </a:gridCol>
                <a:gridCol w="1757939">
                  <a:extLst>
                    <a:ext uri="{9D8B030D-6E8A-4147-A177-3AD203B41FA5}">
                      <a16:colId xmlns:a16="http://schemas.microsoft.com/office/drawing/2014/main" val="3714356130"/>
                    </a:ext>
                  </a:extLst>
                </a:gridCol>
                <a:gridCol w="2130836">
                  <a:extLst>
                    <a:ext uri="{9D8B030D-6E8A-4147-A177-3AD203B41FA5}">
                      <a16:colId xmlns:a16="http://schemas.microsoft.com/office/drawing/2014/main" val="2647768253"/>
                    </a:ext>
                  </a:extLst>
                </a:gridCol>
                <a:gridCol w="1709624">
                  <a:extLst>
                    <a:ext uri="{9D8B030D-6E8A-4147-A177-3AD203B41FA5}">
                      <a16:colId xmlns:a16="http://schemas.microsoft.com/office/drawing/2014/main" val="4052500544"/>
                    </a:ext>
                  </a:extLst>
                </a:gridCol>
              </a:tblGrid>
              <a:tr h="850300">
                <a:tc>
                  <a:txBody>
                    <a:bodyPr/>
                    <a:lstStyle/>
                    <a:p>
                      <a:r>
                        <a:rPr lang="en-US" dirty="0"/>
                        <a:t>Identified areas</a:t>
                      </a:r>
                    </a:p>
                  </a:txBody>
                  <a:tcPr/>
                </a:tc>
                <a:tc>
                  <a:txBody>
                    <a:bodyPr/>
                    <a:lstStyle/>
                    <a:p>
                      <a:r>
                        <a:rPr lang="en-US" dirty="0"/>
                        <a:t>WG dependency</a:t>
                      </a:r>
                    </a:p>
                  </a:txBody>
                  <a:tcPr/>
                </a:tc>
                <a:tc>
                  <a:txBody>
                    <a:bodyPr/>
                    <a:lstStyle/>
                    <a:p>
                      <a:r>
                        <a:rPr lang="en-US" dirty="0"/>
                        <a:t>Priority</a:t>
                      </a:r>
                    </a:p>
                  </a:txBody>
                  <a:tcPr/>
                </a:tc>
                <a:tc>
                  <a:txBody>
                    <a:bodyPr/>
                    <a:lstStyle/>
                    <a:p>
                      <a:r>
                        <a:rPr lang="en-US" dirty="0"/>
                        <a:t>Rapporteur Priority</a:t>
                      </a:r>
                    </a:p>
                  </a:txBody>
                  <a:tcPr/>
                </a:tc>
                <a:tc>
                  <a:txBody>
                    <a:bodyPr/>
                    <a:lstStyle/>
                    <a:p>
                      <a:r>
                        <a:rPr lang="en-US" dirty="0"/>
                        <a:t>Moderator interest</a:t>
                      </a:r>
                    </a:p>
                  </a:txBody>
                  <a:tcPr/>
                </a:tc>
                <a:extLst>
                  <a:ext uri="{0D108BD9-81ED-4DB2-BD59-A6C34878D82A}">
                    <a16:rowId xmlns:a16="http://schemas.microsoft.com/office/drawing/2014/main" val="2815023907"/>
                  </a:ext>
                </a:extLst>
              </a:tr>
              <a:tr h="492634">
                <a:tc>
                  <a:txBody>
                    <a:bodyPr/>
                    <a:lstStyle/>
                    <a:p>
                      <a:r>
                        <a:rPr lang="en-US" dirty="0"/>
                        <a:t>Network Exposure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PARTIAL/SA2, SA6, CT4(possible)</a:t>
                      </a:r>
                    </a:p>
                  </a:txBody>
                  <a:tcPr/>
                </a:tc>
                <a:tc>
                  <a:txBody>
                    <a:bodyPr/>
                    <a:lstStyle/>
                    <a:p>
                      <a:r>
                        <a:rPr lang="en-US" dirty="0"/>
                        <a:t>1</a:t>
                      </a:r>
                    </a:p>
                  </a:txBody>
                  <a:tcPr/>
                </a:tc>
                <a:tc>
                  <a:txBody>
                    <a:bodyPr/>
                    <a:lstStyle/>
                    <a:p>
                      <a:r>
                        <a:rPr lang="en-US" dirty="0"/>
                        <a:t>0</a:t>
                      </a:r>
                    </a:p>
                  </a:txBody>
                  <a:tcPr/>
                </a:tc>
                <a:tc>
                  <a:txBody>
                    <a:bodyPr/>
                    <a:lstStyle/>
                    <a:p>
                      <a:r>
                        <a:rPr lang="en-US" dirty="0"/>
                        <a:t>N</a:t>
                      </a:r>
                    </a:p>
                  </a:txBody>
                  <a:tcPr/>
                </a:tc>
                <a:extLst>
                  <a:ext uri="{0D108BD9-81ED-4DB2-BD59-A6C34878D82A}">
                    <a16:rowId xmlns:a16="http://schemas.microsoft.com/office/drawing/2014/main" val="3495195136"/>
                  </a:ext>
                </a:extLst>
              </a:tr>
              <a:tr h="492634">
                <a:tc>
                  <a:txBody>
                    <a:bodyPr/>
                    <a:lstStyle/>
                    <a:p>
                      <a:r>
                        <a:rPr lang="en-US" dirty="0"/>
                        <a:t>AI-related</a:t>
                      </a:r>
                      <a:r>
                        <a:rPr lang="en-US" baseline="0" dirty="0"/>
                        <a:t> Protocols</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PARTIAL/SA2</a:t>
                      </a:r>
                    </a:p>
                  </a:txBody>
                  <a:tcPr/>
                </a:tc>
                <a:tc>
                  <a:txBody>
                    <a:bodyPr/>
                    <a:lstStyle/>
                    <a:p>
                      <a:r>
                        <a:rPr lang="en-US" dirty="0"/>
                        <a:t>2</a:t>
                      </a:r>
                    </a:p>
                  </a:txBody>
                  <a:tcPr/>
                </a:tc>
                <a:tc>
                  <a:txBody>
                    <a:bodyPr/>
                    <a:lstStyle/>
                    <a:p>
                      <a:r>
                        <a:rPr lang="en-US" dirty="0"/>
                        <a:t>0</a:t>
                      </a:r>
                    </a:p>
                  </a:txBody>
                  <a:tcPr/>
                </a:tc>
                <a:tc>
                  <a:txBody>
                    <a:bodyPr/>
                    <a:lstStyle/>
                    <a:p>
                      <a:r>
                        <a:rPr lang="en-US" dirty="0"/>
                        <a:t>N</a:t>
                      </a:r>
                    </a:p>
                  </a:txBody>
                  <a:tcPr/>
                </a:tc>
                <a:extLst>
                  <a:ext uri="{0D108BD9-81ED-4DB2-BD59-A6C34878D82A}">
                    <a16:rowId xmlns:a16="http://schemas.microsoft.com/office/drawing/2014/main" val="767213649"/>
                  </a:ext>
                </a:extLst>
              </a:tr>
              <a:tr h="492634">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63111672"/>
                  </a:ext>
                </a:extLst>
              </a:tr>
              <a:tr h="492634">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5010231"/>
                  </a:ext>
                </a:extLst>
              </a:tr>
              <a:tr h="49263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1612595"/>
                  </a:ext>
                </a:extLst>
              </a:tr>
            </a:tbl>
          </a:graphicData>
        </a:graphic>
      </p:graphicFrame>
    </p:spTree>
    <p:extLst>
      <p:ext uri="{BB962C8B-B14F-4D97-AF65-F5344CB8AC3E}">
        <p14:creationId xmlns:p14="http://schemas.microsoft.com/office/powerpoint/2010/main" val="314586289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3C323-32AA-BD5F-43A3-D144BD0E553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012BBB9-1A34-462F-6A4B-2C2613CECE84}"/>
              </a:ext>
            </a:extLst>
          </p:cNvPr>
          <p:cNvSpPr>
            <a:spLocks noGrp="1"/>
          </p:cNvSpPr>
          <p:nvPr>
            <p:ph type="title"/>
          </p:nvPr>
        </p:nvSpPr>
        <p:spPr/>
        <p:txBody>
          <a:bodyPr/>
          <a:lstStyle/>
          <a:p>
            <a:r>
              <a:rPr lang="en-GB" altLang="en-US" sz="4000" dirty="0"/>
              <a:t>GOAL 2 CATT Feedback</a:t>
            </a:r>
          </a:p>
        </p:txBody>
      </p:sp>
      <p:sp>
        <p:nvSpPr>
          <p:cNvPr id="4" name="Content Placeholder 3">
            <a:extLst>
              <a:ext uri="{FF2B5EF4-FFF2-40B4-BE49-F238E27FC236}">
                <a16:creationId xmlns:a16="http://schemas.microsoft.com/office/drawing/2014/main" id="{FA307269-A154-5398-D39D-B12DC316E6F8}"/>
              </a:ext>
            </a:extLst>
          </p:cNvPr>
          <p:cNvSpPr>
            <a:spLocks noGrp="1"/>
          </p:cNvSpPr>
          <p:nvPr>
            <p:ph idx="1"/>
          </p:nvPr>
        </p:nvSpPr>
        <p:spPr>
          <a:xfrm>
            <a:off x="838200" y="1825625"/>
            <a:ext cx="10515600" cy="460375"/>
          </a:xfrm>
        </p:spPr>
        <p:txBody>
          <a:bodyPr/>
          <a:lstStyle/>
          <a:p>
            <a:pPr marL="457200" lvl="1" indent="0">
              <a:buNone/>
            </a:pPr>
            <a:r>
              <a:rPr lang="en-US" dirty="0"/>
              <a:t>AREA: Network Exposure</a:t>
            </a:r>
          </a:p>
          <a:p>
            <a:endParaRPr lang="en-US" dirty="0"/>
          </a:p>
        </p:txBody>
      </p:sp>
      <p:graphicFrame>
        <p:nvGraphicFramePr>
          <p:cNvPr id="6" name="Table 5">
            <a:extLst>
              <a:ext uri="{FF2B5EF4-FFF2-40B4-BE49-F238E27FC236}">
                <a16:creationId xmlns:a16="http://schemas.microsoft.com/office/drawing/2014/main" id="{25DF3D80-ECA0-FABA-81C5-337B3D88841A}"/>
              </a:ext>
            </a:extLst>
          </p:cNvPr>
          <p:cNvGraphicFramePr>
            <a:graphicFrameLocks noGrp="1"/>
          </p:cNvGraphicFramePr>
          <p:nvPr/>
        </p:nvGraphicFramePr>
        <p:xfrm>
          <a:off x="1012723" y="2509137"/>
          <a:ext cx="10341077" cy="2941320"/>
        </p:xfrm>
        <a:graphic>
          <a:graphicData uri="http://schemas.openxmlformats.org/drawingml/2006/table">
            <a:tbl>
              <a:tblPr firstRow="1" bandRow="1">
                <a:tableStyleId>{5C22544A-7EE6-4342-B048-85BDC9FD1C3A}</a:tableStyleId>
              </a:tblPr>
              <a:tblGrid>
                <a:gridCol w="3102077">
                  <a:extLst>
                    <a:ext uri="{9D8B030D-6E8A-4147-A177-3AD203B41FA5}">
                      <a16:colId xmlns:a16="http://schemas.microsoft.com/office/drawing/2014/main" val="3230142012"/>
                    </a:ext>
                  </a:extLst>
                </a:gridCol>
                <a:gridCol w="3050931">
                  <a:extLst>
                    <a:ext uri="{9D8B030D-6E8A-4147-A177-3AD203B41FA5}">
                      <a16:colId xmlns:a16="http://schemas.microsoft.com/office/drawing/2014/main" val="2455300096"/>
                    </a:ext>
                  </a:extLst>
                </a:gridCol>
                <a:gridCol w="1090246">
                  <a:extLst>
                    <a:ext uri="{9D8B030D-6E8A-4147-A177-3AD203B41FA5}">
                      <a16:colId xmlns:a16="http://schemas.microsoft.com/office/drawing/2014/main" val="3714356130"/>
                    </a:ext>
                  </a:extLst>
                </a:gridCol>
                <a:gridCol w="1424354">
                  <a:extLst>
                    <a:ext uri="{9D8B030D-6E8A-4147-A177-3AD203B41FA5}">
                      <a16:colId xmlns:a16="http://schemas.microsoft.com/office/drawing/2014/main" val="2647768253"/>
                    </a:ext>
                  </a:extLst>
                </a:gridCol>
                <a:gridCol w="1673469">
                  <a:extLst>
                    <a:ext uri="{9D8B030D-6E8A-4147-A177-3AD203B41FA5}">
                      <a16:colId xmlns:a16="http://schemas.microsoft.com/office/drawing/2014/main" val="4052500544"/>
                    </a:ext>
                  </a:extLst>
                </a:gridCol>
              </a:tblGrid>
              <a:tr h="370840">
                <a:tc>
                  <a:txBody>
                    <a:bodyPr/>
                    <a:lstStyle/>
                    <a:p>
                      <a:r>
                        <a:rPr lang="en-US" sz="1600" dirty="0"/>
                        <a:t>Goals</a:t>
                      </a:r>
                    </a:p>
                  </a:txBody>
                  <a:tcPr/>
                </a:tc>
                <a:tc>
                  <a:txBody>
                    <a:bodyPr/>
                    <a:lstStyle/>
                    <a:p>
                      <a:r>
                        <a:rPr lang="en-US" sz="1600" dirty="0"/>
                        <a:t>Work Tasks</a:t>
                      </a:r>
                    </a:p>
                  </a:txBody>
                  <a:tcPr/>
                </a:tc>
                <a:tc>
                  <a:txBody>
                    <a:bodyPr/>
                    <a:lstStyle/>
                    <a:p>
                      <a:r>
                        <a:rPr lang="en-US" sz="1600" dirty="0"/>
                        <a:t>Priority</a:t>
                      </a:r>
                    </a:p>
                  </a:txBody>
                  <a:tcPr/>
                </a:tc>
                <a:tc>
                  <a:txBody>
                    <a:bodyPr/>
                    <a:lstStyle/>
                    <a:p>
                      <a:r>
                        <a:rPr lang="en-US" sz="1600" dirty="0"/>
                        <a:t>WG dependency</a:t>
                      </a:r>
                    </a:p>
                  </a:txBody>
                  <a:tcPr/>
                </a:tc>
                <a:tc>
                  <a:txBody>
                    <a:bodyPr/>
                    <a:lstStyle/>
                    <a:p>
                      <a:r>
                        <a:rPr lang="en-US" sz="1600" dirty="0"/>
                        <a:t>Can the work start?</a:t>
                      </a:r>
                    </a:p>
                  </a:txBody>
                  <a:tcPr/>
                </a:tc>
                <a:extLst>
                  <a:ext uri="{0D108BD9-81ED-4DB2-BD59-A6C34878D82A}">
                    <a16:rowId xmlns:a16="http://schemas.microsoft.com/office/drawing/2014/main" val="2815023907"/>
                  </a:ext>
                </a:extLst>
              </a:tr>
              <a:tr h="370840">
                <a:tc>
                  <a:txBody>
                    <a:bodyPr/>
                    <a:lstStyle/>
                    <a:p>
                      <a:r>
                        <a:rPr lang="en-US" sz="1400" dirty="0"/>
                        <a:t>Design/Select</a:t>
                      </a:r>
                      <a:r>
                        <a:rPr lang="en-US" sz="1400" baseline="0" dirty="0"/>
                        <a:t> protocols for northbound interface</a:t>
                      </a:r>
                      <a:endParaRPr lang="en-US" sz="1400" dirty="0"/>
                    </a:p>
                  </a:txBody>
                  <a:tcPr/>
                </a:tc>
                <a:tc>
                  <a:txBody>
                    <a:bodyPr/>
                    <a:lstStyle/>
                    <a:p>
                      <a:r>
                        <a:rPr lang="en-US" sz="1400" dirty="0"/>
                        <a:t>Study the candidate protocols (</a:t>
                      </a:r>
                      <a:r>
                        <a:rPr lang="en-GB" altLang="en-US" sz="1400" dirty="0"/>
                        <a:t>Consider </a:t>
                      </a:r>
                      <a:r>
                        <a:rPr lang="en-GB" sz="1400" dirty="0"/>
                        <a:t>to align with CP protocols defined by CT4)</a:t>
                      </a:r>
                      <a:endParaRPr lang="en-US" sz="1400" dirty="0"/>
                    </a:p>
                  </a:txBody>
                  <a:tcPr/>
                </a:tc>
                <a:tc>
                  <a:txBody>
                    <a:bodyPr/>
                    <a:lstStyle/>
                    <a:p>
                      <a:r>
                        <a:rPr lang="en-US" sz="1400" dirty="0"/>
                        <a:t>1</a:t>
                      </a:r>
                    </a:p>
                  </a:txBody>
                  <a:tcPr/>
                </a:tc>
                <a:tc>
                  <a:txBody>
                    <a:bodyPr/>
                    <a:lstStyle/>
                    <a:p>
                      <a:r>
                        <a:rPr lang="en-US" sz="1400" dirty="0"/>
                        <a:t>PARTIAL/CT4 (possible)</a:t>
                      </a:r>
                    </a:p>
                    <a:p>
                      <a:endParaRPr lang="en-US" sz="1400" dirty="0"/>
                    </a:p>
                  </a:txBody>
                  <a:tcPr/>
                </a:tc>
                <a:tc>
                  <a:txBody>
                    <a:bodyPr/>
                    <a:lstStyle/>
                    <a:p>
                      <a:r>
                        <a:rPr lang="en-US" sz="1400" dirty="0"/>
                        <a:t>Y</a:t>
                      </a:r>
                    </a:p>
                  </a:txBody>
                  <a:tcPr/>
                </a:tc>
                <a:extLst>
                  <a:ext uri="{0D108BD9-81ED-4DB2-BD59-A6C34878D82A}">
                    <a16:rowId xmlns:a16="http://schemas.microsoft.com/office/drawing/2014/main" val="3495195136"/>
                  </a:ext>
                </a:extLst>
              </a:tr>
              <a:tr h="370840">
                <a:tc>
                  <a:txBody>
                    <a:bodyPr/>
                    <a:lstStyle/>
                    <a:p>
                      <a:pPr marL="0" algn="l" defTabSz="914400" rtl="0" eaLnBrk="1" latinLnBrk="0" hangingPunct="1"/>
                      <a:r>
                        <a:rPr lang="en-GB" altLang="en-US" sz="1400" kern="1200" dirty="0">
                          <a:solidFill>
                            <a:schemeClr val="dk1"/>
                          </a:solidFill>
                          <a:latin typeface="+mn-lt"/>
                          <a:ea typeface="+mn-ea"/>
                          <a:cs typeface="+mn-cs"/>
                        </a:rPr>
                        <a:t>Design unified network exposure framework</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Design API principles</a:t>
                      </a:r>
                      <a:r>
                        <a:rPr lang="en-US" sz="1400" kern="1200" baseline="0" dirty="0">
                          <a:solidFill>
                            <a:schemeClr val="dk1"/>
                          </a:solidFill>
                          <a:latin typeface="+mn-lt"/>
                          <a:ea typeface="+mn-ea"/>
                          <a:cs typeface="+mn-cs"/>
                        </a:rPr>
                        <a:t> based on requirements/use cases from Stage 2</a:t>
                      </a:r>
                    </a:p>
                  </a:txBody>
                  <a:tcPr/>
                </a:tc>
                <a:tc>
                  <a:txBody>
                    <a:bodyPr/>
                    <a:lstStyle/>
                    <a:p>
                      <a:pPr marL="0" algn="l" defTabSz="914400" rtl="0" eaLnBrk="1" latinLnBrk="0" hangingPunct="1"/>
                      <a:r>
                        <a:rPr lang="en-US" sz="1400" kern="1200" dirty="0">
                          <a:solidFill>
                            <a:schemeClr val="dk1"/>
                          </a:solidFill>
                          <a:latin typeface="+mn-lt"/>
                          <a:ea typeface="+mn-ea"/>
                          <a:cs typeface="+mn-cs"/>
                        </a:rPr>
                        <a:t>2</a:t>
                      </a:r>
                    </a:p>
                  </a:txBody>
                  <a:tcPr/>
                </a:tc>
                <a:tc>
                  <a:txBody>
                    <a:bodyPr/>
                    <a:lstStyle/>
                    <a:p>
                      <a:r>
                        <a:rPr lang="en-US" sz="1400" dirty="0"/>
                        <a:t>PARTIAL/SA2,</a:t>
                      </a:r>
                      <a:r>
                        <a:rPr lang="en-US" sz="1400" baseline="0" dirty="0"/>
                        <a:t> SA6</a:t>
                      </a:r>
                      <a:endParaRPr lang="en-US" sz="1400" dirty="0"/>
                    </a:p>
                  </a:txBody>
                  <a:tcPr/>
                </a:tc>
                <a:tc>
                  <a:txBody>
                    <a:bodyPr/>
                    <a:lstStyle/>
                    <a:p>
                      <a:pPr marL="0" algn="l" defTabSz="914400" rtl="0" eaLnBrk="1" latinLnBrk="0" hangingPunct="1"/>
                      <a:r>
                        <a:rPr lang="en-US" sz="1400" kern="1200" dirty="0">
                          <a:solidFill>
                            <a:schemeClr val="dk1"/>
                          </a:solidFill>
                          <a:latin typeface="+mn-lt"/>
                          <a:ea typeface="+mn-ea"/>
                          <a:cs typeface="+mn-cs"/>
                        </a:rPr>
                        <a:t>Y</a:t>
                      </a:r>
                    </a:p>
                  </a:txBody>
                  <a:tcPr/>
                </a:tc>
                <a:extLst>
                  <a:ext uri="{0D108BD9-81ED-4DB2-BD59-A6C34878D82A}">
                    <a16:rowId xmlns:a16="http://schemas.microsoft.com/office/drawing/2014/main" val="767213649"/>
                  </a:ext>
                </a:extLst>
              </a:tr>
              <a:tr h="370840">
                <a:tc>
                  <a:txBody>
                    <a:bodyPr/>
                    <a:lstStyle/>
                    <a:p>
                      <a:pPr marL="0" algn="l" defTabSz="914400" rtl="0" eaLnBrk="1" latinLnBrk="0" hangingPunct="1"/>
                      <a:r>
                        <a:rPr lang="en-US" sz="1400" kern="1200" dirty="0">
                          <a:solidFill>
                            <a:schemeClr val="dk1"/>
                          </a:solidFill>
                          <a:latin typeface="+mn-lt"/>
                          <a:ea typeface="+mn-ea"/>
                          <a:cs typeface="+mn-cs"/>
                        </a:rPr>
                        <a:t>(TBD*) AI capability</a:t>
                      </a:r>
                      <a:r>
                        <a:rPr lang="en-US" sz="1400" kern="1200" baseline="0" dirty="0">
                          <a:solidFill>
                            <a:schemeClr val="dk1"/>
                          </a:solidFill>
                          <a:latin typeface="+mn-lt"/>
                          <a:ea typeface="+mn-ea"/>
                          <a:cs typeface="+mn-cs"/>
                        </a:rPr>
                        <a:t> exposure</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Study</a:t>
                      </a:r>
                      <a:r>
                        <a:rPr lang="en-US" sz="1400" kern="1200" baseline="0" dirty="0">
                          <a:solidFill>
                            <a:schemeClr val="dk1"/>
                          </a:solidFill>
                          <a:latin typeface="+mn-lt"/>
                          <a:ea typeface="+mn-ea"/>
                          <a:cs typeface="+mn-cs"/>
                        </a:rPr>
                        <a:t> the exposure of AI-related data</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TOTAL/SA2</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1663111672"/>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5010231"/>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1612595"/>
                  </a:ext>
                </a:extLst>
              </a:tr>
            </a:tbl>
          </a:graphicData>
        </a:graphic>
      </p:graphicFrame>
      <p:sp>
        <p:nvSpPr>
          <p:cNvPr id="2" name="TextBox 1"/>
          <p:cNvSpPr txBox="1"/>
          <p:nvPr/>
        </p:nvSpPr>
        <p:spPr>
          <a:xfrm>
            <a:off x="1450731" y="5673594"/>
            <a:ext cx="7508630" cy="276999"/>
          </a:xfrm>
          <a:prstGeom prst="rect">
            <a:avLst/>
          </a:prstGeom>
          <a:noFill/>
        </p:spPr>
        <p:txBody>
          <a:bodyPr wrap="square" rtlCol="0">
            <a:spAutoFit/>
          </a:bodyPr>
          <a:lstStyle/>
          <a:p>
            <a:r>
              <a:rPr lang="en-US" sz="1200" dirty="0"/>
              <a:t>TBD*</a:t>
            </a:r>
            <a:r>
              <a:rPr lang="en-US" altLang="zh-CN" sz="1200" dirty="0"/>
              <a:t>: Whether AI capability exposure is included in this area or in the AI area needs further discussion.  </a:t>
            </a:r>
            <a:endParaRPr lang="en-US" sz="1200" dirty="0"/>
          </a:p>
        </p:txBody>
      </p:sp>
    </p:spTree>
    <p:extLst>
      <p:ext uri="{BB962C8B-B14F-4D97-AF65-F5344CB8AC3E}">
        <p14:creationId xmlns:p14="http://schemas.microsoft.com/office/powerpoint/2010/main" val="290605416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3C323-32AA-BD5F-43A3-D144BD0E553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012BBB9-1A34-462F-6A4B-2C2613CECE84}"/>
              </a:ext>
            </a:extLst>
          </p:cNvPr>
          <p:cNvSpPr>
            <a:spLocks noGrp="1"/>
          </p:cNvSpPr>
          <p:nvPr>
            <p:ph type="title"/>
          </p:nvPr>
        </p:nvSpPr>
        <p:spPr/>
        <p:txBody>
          <a:bodyPr/>
          <a:lstStyle/>
          <a:p>
            <a:r>
              <a:rPr lang="en-GB" altLang="en-US" sz="4000" dirty="0"/>
              <a:t>GOAL 2 CATT Feedback</a:t>
            </a:r>
          </a:p>
        </p:txBody>
      </p:sp>
      <p:sp>
        <p:nvSpPr>
          <p:cNvPr id="4" name="Content Placeholder 3">
            <a:extLst>
              <a:ext uri="{FF2B5EF4-FFF2-40B4-BE49-F238E27FC236}">
                <a16:creationId xmlns:a16="http://schemas.microsoft.com/office/drawing/2014/main" id="{FA307269-A154-5398-D39D-B12DC316E6F8}"/>
              </a:ext>
            </a:extLst>
          </p:cNvPr>
          <p:cNvSpPr>
            <a:spLocks noGrp="1"/>
          </p:cNvSpPr>
          <p:nvPr>
            <p:ph idx="1"/>
          </p:nvPr>
        </p:nvSpPr>
        <p:spPr>
          <a:xfrm>
            <a:off x="838200" y="1825625"/>
            <a:ext cx="10515600" cy="416919"/>
          </a:xfrm>
        </p:spPr>
        <p:txBody>
          <a:bodyPr/>
          <a:lstStyle/>
          <a:p>
            <a:pPr marL="457200" lvl="1" indent="0">
              <a:buNone/>
            </a:pPr>
            <a:r>
              <a:rPr lang="en-US" dirty="0"/>
              <a:t>AREA: AI-related Protocols</a:t>
            </a:r>
          </a:p>
          <a:p>
            <a:endParaRPr lang="en-US" dirty="0"/>
          </a:p>
        </p:txBody>
      </p:sp>
      <p:graphicFrame>
        <p:nvGraphicFramePr>
          <p:cNvPr id="6" name="Table 5">
            <a:extLst>
              <a:ext uri="{FF2B5EF4-FFF2-40B4-BE49-F238E27FC236}">
                <a16:creationId xmlns:a16="http://schemas.microsoft.com/office/drawing/2014/main" id="{25DF3D80-ECA0-FABA-81C5-337B3D88841A}"/>
              </a:ext>
            </a:extLst>
          </p:cNvPr>
          <p:cNvGraphicFramePr>
            <a:graphicFrameLocks noGrp="1"/>
          </p:cNvGraphicFramePr>
          <p:nvPr/>
        </p:nvGraphicFramePr>
        <p:xfrm>
          <a:off x="1012723" y="2509137"/>
          <a:ext cx="10341077" cy="2580640"/>
        </p:xfrm>
        <a:graphic>
          <a:graphicData uri="http://schemas.openxmlformats.org/drawingml/2006/table">
            <a:tbl>
              <a:tblPr firstRow="1" bandRow="1">
                <a:tableStyleId>{5C22544A-7EE6-4342-B048-85BDC9FD1C3A}</a:tableStyleId>
              </a:tblPr>
              <a:tblGrid>
                <a:gridCol w="3102077">
                  <a:extLst>
                    <a:ext uri="{9D8B030D-6E8A-4147-A177-3AD203B41FA5}">
                      <a16:colId xmlns:a16="http://schemas.microsoft.com/office/drawing/2014/main" val="3230142012"/>
                    </a:ext>
                  </a:extLst>
                </a:gridCol>
                <a:gridCol w="3050931">
                  <a:extLst>
                    <a:ext uri="{9D8B030D-6E8A-4147-A177-3AD203B41FA5}">
                      <a16:colId xmlns:a16="http://schemas.microsoft.com/office/drawing/2014/main" val="2455300096"/>
                    </a:ext>
                  </a:extLst>
                </a:gridCol>
                <a:gridCol w="1090246">
                  <a:extLst>
                    <a:ext uri="{9D8B030D-6E8A-4147-A177-3AD203B41FA5}">
                      <a16:colId xmlns:a16="http://schemas.microsoft.com/office/drawing/2014/main" val="3714356130"/>
                    </a:ext>
                  </a:extLst>
                </a:gridCol>
                <a:gridCol w="1424354">
                  <a:extLst>
                    <a:ext uri="{9D8B030D-6E8A-4147-A177-3AD203B41FA5}">
                      <a16:colId xmlns:a16="http://schemas.microsoft.com/office/drawing/2014/main" val="2647768253"/>
                    </a:ext>
                  </a:extLst>
                </a:gridCol>
                <a:gridCol w="1673469">
                  <a:extLst>
                    <a:ext uri="{9D8B030D-6E8A-4147-A177-3AD203B41FA5}">
                      <a16:colId xmlns:a16="http://schemas.microsoft.com/office/drawing/2014/main" val="4052500544"/>
                    </a:ext>
                  </a:extLst>
                </a:gridCol>
              </a:tblGrid>
              <a:tr h="370840">
                <a:tc>
                  <a:txBody>
                    <a:bodyPr/>
                    <a:lstStyle/>
                    <a:p>
                      <a:r>
                        <a:rPr lang="en-US" sz="1600" dirty="0"/>
                        <a:t>Goals</a:t>
                      </a:r>
                    </a:p>
                  </a:txBody>
                  <a:tcPr/>
                </a:tc>
                <a:tc>
                  <a:txBody>
                    <a:bodyPr/>
                    <a:lstStyle/>
                    <a:p>
                      <a:r>
                        <a:rPr lang="en-US" sz="1600" dirty="0"/>
                        <a:t>Work Tasks</a:t>
                      </a:r>
                    </a:p>
                  </a:txBody>
                  <a:tcPr/>
                </a:tc>
                <a:tc>
                  <a:txBody>
                    <a:bodyPr/>
                    <a:lstStyle/>
                    <a:p>
                      <a:r>
                        <a:rPr lang="en-US" sz="1600" dirty="0"/>
                        <a:t>Priority</a:t>
                      </a:r>
                    </a:p>
                  </a:txBody>
                  <a:tcPr/>
                </a:tc>
                <a:tc>
                  <a:txBody>
                    <a:bodyPr/>
                    <a:lstStyle/>
                    <a:p>
                      <a:r>
                        <a:rPr lang="en-US" sz="1600" dirty="0"/>
                        <a:t>WG dependency</a:t>
                      </a:r>
                    </a:p>
                  </a:txBody>
                  <a:tcPr/>
                </a:tc>
                <a:tc>
                  <a:txBody>
                    <a:bodyPr/>
                    <a:lstStyle/>
                    <a:p>
                      <a:r>
                        <a:rPr lang="en-US" sz="1600" dirty="0"/>
                        <a:t>Can the work start?</a:t>
                      </a:r>
                    </a:p>
                  </a:txBody>
                  <a:tcPr/>
                </a:tc>
                <a:extLst>
                  <a:ext uri="{0D108BD9-81ED-4DB2-BD59-A6C34878D82A}">
                    <a16:rowId xmlns:a16="http://schemas.microsoft.com/office/drawing/2014/main" val="28150239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latin typeface="+mn-lt"/>
                          <a:ea typeface="+mn-ea"/>
                          <a:cs typeface="+mn-cs"/>
                        </a:rPr>
                        <a:t>Protocols and interfaces for AI</a:t>
                      </a:r>
                      <a:endParaRPr lang="en-US" sz="1400" dirty="0"/>
                    </a:p>
                  </a:txBody>
                  <a:tcPr/>
                </a:tc>
                <a:tc>
                  <a:txBody>
                    <a:bodyPr/>
                    <a:lstStyle/>
                    <a:p>
                      <a:r>
                        <a:rPr lang="en-US" sz="1400" dirty="0"/>
                        <a:t>Study the candidate protocols for</a:t>
                      </a:r>
                      <a:r>
                        <a:rPr lang="en-US" sz="1400" baseline="0" dirty="0"/>
                        <a:t> </a:t>
                      </a:r>
                      <a:r>
                        <a:rPr lang="en-US" sz="1400" baseline="0"/>
                        <a:t>AI communication</a:t>
                      </a:r>
                      <a:endParaRPr lang="en-US" sz="1400" dirty="0"/>
                    </a:p>
                  </a:txBody>
                  <a:tcPr/>
                </a:tc>
                <a:tc>
                  <a:txBody>
                    <a:bodyPr/>
                    <a:lstStyle/>
                    <a:p>
                      <a:r>
                        <a:rPr lang="en-US" sz="1400" dirty="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PARTIAL/</a:t>
                      </a:r>
                      <a:r>
                        <a:rPr lang="en-US" altLang="zh-CN" sz="1400" dirty="0"/>
                        <a:t>SA2</a:t>
                      </a:r>
                      <a:endParaRPr lang="en-US" sz="1400" dirty="0"/>
                    </a:p>
                  </a:txBody>
                  <a:tcPr/>
                </a:tc>
                <a:tc>
                  <a:txBody>
                    <a:bodyPr/>
                    <a:lstStyle/>
                    <a:p>
                      <a:r>
                        <a:rPr lang="en-US" sz="1400" dirty="0"/>
                        <a:t>Y</a:t>
                      </a:r>
                    </a:p>
                  </a:txBody>
                  <a:tcPr/>
                </a:tc>
                <a:extLst>
                  <a:ext uri="{0D108BD9-81ED-4DB2-BD59-A6C34878D82A}">
                    <a16:rowId xmlns:a16="http://schemas.microsoft.com/office/drawing/2014/main" val="3495195136"/>
                  </a:ext>
                </a:extLst>
              </a:tr>
              <a:tr h="370840">
                <a:tc>
                  <a:txBody>
                    <a:bodyPr/>
                    <a:lstStyle/>
                    <a:p>
                      <a:pPr marL="0" algn="l" defTabSz="914400" rtl="0" eaLnBrk="1" latinLnBrk="0" hangingPunct="1"/>
                      <a:r>
                        <a:rPr lang="en-US" sz="1400" kern="1200" dirty="0">
                          <a:solidFill>
                            <a:schemeClr val="dk1"/>
                          </a:solidFill>
                          <a:latin typeface="+mn-lt"/>
                          <a:ea typeface="+mn-ea"/>
                          <a:cs typeface="+mn-cs"/>
                        </a:rPr>
                        <a:t>(TBD*) AI capability</a:t>
                      </a:r>
                      <a:r>
                        <a:rPr lang="en-US" sz="1400" kern="1200" baseline="0" dirty="0">
                          <a:solidFill>
                            <a:schemeClr val="dk1"/>
                          </a:solidFill>
                          <a:latin typeface="+mn-lt"/>
                          <a:ea typeface="+mn-ea"/>
                          <a:cs typeface="+mn-cs"/>
                        </a:rPr>
                        <a:t> exposure</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Study</a:t>
                      </a:r>
                      <a:r>
                        <a:rPr lang="en-US" sz="1400" kern="1200" baseline="0" dirty="0">
                          <a:solidFill>
                            <a:schemeClr val="dk1"/>
                          </a:solidFill>
                          <a:latin typeface="+mn-lt"/>
                          <a:ea typeface="+mn-ea"/>
                          <a:cs typeface="+mn-cs"/>
                        </a:rPr>
                        <a:t> the exposure of AI-related data</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TOTAL/SA2</a:t>
                      </a:r>
                      <a:endParaRPr lang="en-US" sz="1400" kern="1200" dirty="0">
                        <a:solidFill>
                          <a:schemeClr val="dk1"/>
                        </a:solidFill>
                        <a:latin typeface="+mn-lt"/>
                        <a:ea typeface="+mn-ea"/>
                        <a:cs typeface="+mn-cs"/>
                      </a:endParaRPr>
                    </a:p>
                  </a:txBody>
                  <a:tcPr/>
                </a:tc>
                <a:tc>
                  <a:txBody>
                    <a:bodyPr/>
                    <a:lstStyle/>
                    <a:p>
                      <a:pPr marL="0" algn="l" defTabSz="914400" rtl="0" eaLnBrk="1" latinLnBrk="0" hangingPunct="1"/>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767213649"/>
                  </a:ext>
                </a:extLst>
              </a:tr>
              <a:tr h="370840">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dk1"/>
                        </a:solidFill>
                        <a:latin typeface="+mn-lt"/>
                        <a:ea typeface="+mn-ea"/>
                        <a:cs typeface="+mn-cs"/>
                      </a:endParaRP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extLst>
                  <a:ext uri="{0D108BD9-81ED-4DB2-BD59-A6C34878D82A}">
                    <a16:rowId xmlns:a16="http://schemas.microsoft.com/office/drawing/2014/main" val="1663111672"/>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5010231"/>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1612595"/>
                  </a:ext>
                </a:extLst>
              </a:tr>
            </a:tbl>
          </a:graphicData>
        </a:graphic>
      </p:graphicFrame>
      <p:sp>
        <p:nvSpPr>
          <p:cNvPr id="5" name="TextBox 4"/>
          <p:cNvSpPr txBox="1"/>
          <p:nvPr/>
        </p:nvSpPr>
        <p:spPr>
          <a:xfrm>
            <a:off x="1459523" y="5356370"/>
            <a:ext cx="8282354" cy="276999"/>
          </a:xfrm>
          <a:prstGeom prst="rect">
            <a:avLst/>
          </a:prstGeom>
          <a:noFill/>
        </p:spPr>
        <p:txBody>
          <a:bodyPr wrap="square" rtlCol="0">
            <a:spAutoFit/>
          </a:bodyPr>
          <a:lstStyle/>
          <a:p>
            <a:r>
              <a:rPr lang="en-US" sz="1200" dirty="0"/>
              <a:t>TBD*</a:t>
            </a:r>
            <a:r>
              <a:rPr lang="en-US" altLang="zh-CN" sz="1200" dirty="0"/>
              <a:t>: Whether AI capability exposure is included in this area or in the Network Exposure area needs further discussion.  </a:t>
            </a:r>
            <a:endParaRPr lang="en-US" sz="1200" dirty="0"/>
          </a:p>
        </p:txBody>
      </p:sp>
    </p:spTree>
    <p:extLst>
      <p:ext uri="{BB962C8B-B14F-4D97-AF65-F5344CB8AC3E}">
        <p14:creationId xmlns:p14="http://schemas.microsoft.com/office/powerpoint/2010/main" val="274195066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4108B-2757-2B62-791D-A7D1EE8514F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82114D3-BAB2-EA6E-DF37-6A9DE934A6A8}"/>
              </a:ext>
            </a:extLst>
          </p:cNvPr>
          <p:cNvSpPr txBox="1"/>
          <p:nvPr/>
        </p:nvSpPr>
        <p:spPr>
          <a:xfrm>
            <a:off x="2566219" y="3234267"/>
            <a:ext cx="7427226" cy="707886"/>
          </a:xfrm>
          <a:prstGeom prst="rect">
            <a:avLst/>
          </a:prstGeom>
          <a:noFill/>
        </p:spPr>
        <p:txBody>
          <a:bodyPr wrap="none" rtlCol="0">
            <a:spAutoFit/>
          </a:bodyPr>
          <a:lstStyle/>
          <a:p>
            <a:r>
              <a:rPr lang="en-US" sz="4000" b="1" dirty="0"/>
              <a:t>CHINA TELECOM FEEDBACK</a:t>
            </a:r>
          </a:p>
        </p:txBody>
      </p:sp>
    </p:spTree>
    <p:extLst>
      <p:ext uri="{BB962C8B-B14F-4D97-AF65-F5344CB8AC3E}">
        <p14:creationId xmlns:p14="http://schemas.microsoft.com/office/powerpoint/2010/main" val="341862480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63836" y="244861"/>
            <a:ext cx="2302233"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CT Timeline</a:t>
            </a:r>
            <a:endPar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77" name="Rounded Rectangle"/>
          <p:cNvSpPr/>
          <p:nvPr/>
        </p:nvSpPr>
        <p:spPr>
          <a:xfrm>
            <a:off x="1200630" y="1222882"/>
            <a:ext cx="487779" cy="4218149"/>
          </a:xfrm>
          <a:prstGeom prst="roundRect">
            <a:avLst>
              <a:gd name="adj" fmla="val 14313"/>
            </a:avLst>
          </a:prstGeom>
          <a:solidFill>
            <a:schemeClr val="bg1">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78" name="Shape"/>
          <p:cNvSpPr/>
          <p:nvPr/>
        </p:nvSpPr>
        <p:spPr>
          <a:xfrm>
            <a:off x="1200621"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00B0F0"/>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79" name="Placeholder text"/>
          <p:cNvSpPr txBox="1"/>
          <p:nvPr/>
        </p:nvSpPr>
        <p:spPr>
          <a:xfrm>
            <a:off x="1296021"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0" name="Rounded Rectangle"/>
          <p:cNvSpPr/>
          <p:nvPr/>
        </p:nvSpPr>
        <p:spPr>
          <a:xfrm>
            <a:off x="1773017" y="1222883"/>
            <a:ext cx="487779" cy="4218151"/>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1" name="Shape"/>
          <p:cNvSpPr/>
          <p:nvPr/>
        </p:nvSpPr>
        <p:spPr>
          <a:xfrm>
            <a:off x="1773008"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2" name="Placeholder text"/>
          <p:cNvSpPr txBox="1"/>
          <p:nvPr/>
        </p:nvSpPr>
        <p:spPr>
          <a:xfrm>
            <a:off x="1868409"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3" name="Rounded Rectangle"/>
          <p:cNvSpPr/>
          <p:nvPr/>
        </p:nvSpPr>
        <p:spPr>
          <a:xfrm>
            <a:off x="2345405" y="1222883"/>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4" name="Shape"/>
          <p:cNvSpPr/>
          <p:nvPr/>
        </p:nvSpPr>
        <p:spPr>
          <a:xfrm>
            <a:off x="2345396"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5" name="Placeholder text"/>
          <p:cNvSpPr txBox="1"/>
          <p:nvPr/>
        </p:nvSpPr>
        <p:spPr>
          <a:xfrm>
            <a:off x="2440796"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6" name="Rounded Rectangle"/>
          <p:cNvSpPr/>
          <p:nvPr/>
        </p:nvSpPr>
        <p:spPr>
          <a:xfrm>
            <a:off x="2906987" y="1222881"/>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7" name="Shape"/>
          <p:cNvSpPr/>
          <p:nvPr/>
        </p:nvSpPr>
        <p:spPr>
          <a:xfrm>
            <a:off x="2906985"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8" name="Placeholder text"/>
          <p:cNvSpPr txBox="1"/>
          <p:nvPr/>
        </p:nvSpPr>
        <p:spPr>
          <a:xfrm>
            <a:off x="3002385"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9" name="Rounded Rectangle"/>
          <p:cNvSpPr/>
          <p:nvPr/>
        </p:nvSpPr>
        <p:spPr>
          <a:xfrm>
            <a:off x="3479382" y="1222883"/>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0" name="Shape"/>
          <p:cNvSpPr/>
          <p:nvPr/>
        </p:nvSpPr>
        <p:spPr>
          <a:xfrm>
            <a:off x="3479372"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1" name="Placeholder text"/>
          <p:cNvSpPr txBox="1"/>
          <p:nvPr/>
        </p:nvSpPr>
        <p:spPr>
          <a:xfrm>
            <a:off x="3574773"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2" name="Rounded Rectangle"/>
          <p:cNvSpPr/>
          <p:nvPr/>
        </p:nvSpPr>
        <p:spPr>
          <a:xfrm>
            <a:off x="4062568" y="1222883"/>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3" name="Shape"/>
          <p:cNvSpPr/>
          <p:nvPr/>
        </p:nvSpPr>
        <p:spPr>
          <a:xfrm>
            <a:off x="4062559"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4" name="Placeholder text"/>
          <p:cNvSpPr txBox="1"/>
          <p:nvPr/>
        </p:nvSpPr>
        <p:spPr>
          <a:xfrm>
            <a:off x="4157959"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5" name="Rounded Rectangle"/>
          <p:cNvSpPr/>
          <p:nvPr/>
        </p:nvSpPr>
        <p:spPr>
          <a:xfrm>
            <a:off x="4634955" y="1222883"/>
            <a:ext cx="487779" cy="4218148"/>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6" name="Shape"/>
          <p:cNvSpPr/>
          <p:nvPr/>
        </p:nvSpPr>
        <p:spPr>
          <a:xfrm>
            <a:off x="4634946"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7" name="Placeholder text"/>
          <p:cNvSpPr txBox="1"/>
          <p:nvPr/>
        </p:nvSpPr>
        <p:spPr>
          <a:xfrm>
            <a:off x="4730347"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8" name="Rounded Rectangle"/>
          <p:cNvSpPr/>
          <p:nvPr/>
        </p:nvSpPr>
        <p:spPr>
          <a:xfrm>
            <a:off x="5196544" y="1222883"/>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9" name="Shape"/>
          <p:cNvSpPr/>
          <p:nvPr/>
        </p:nvSpPr>
        <p:spPr>
          <a:xfrm>
            <a:off x="5196535"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0" name="Placeholder text"/>
          <p:cNvSpPr txBox="1"/>
          <p:nvPr/>
        </p:nvSpPr>
        <p:spPr>
          <a:xfrm>
            <a:off x="5291936"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1" name="Rounded Rectangle"/>
          <p:cNvSpPr/>
          <p:nvPr/>
        </p:nvSpPr>
        <p:spPr>
          <a:xfrm>
            <a:off x="5768932" y="1222883"/>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2" name="Shape"/>
          <p:cNvSpPr/>
          <p:nvPr/>
        </p:nvSpPr>
        <p:spPr>
          <a:xfrm>
            <a:off x="5768923"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3" name="Placeholder text"/>
          <p:cNvSpPr txBox="1"/>
          <p:nvPr/>
        </p:nvSpPr>
        <p:spPr>
          <a:xfrm>
            <a:off x="5864323"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4" name="Rounded Rectangle"/>
          <p:cNvSpPr/>
          <p:nvPr/>
        </p:nvSpPr>
        <p:spPr>
          <a:xfrm>
            <a:off x="6352118" y="1222883"/>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5" name="Shape"/>
          <p:cNvSpPr/>
          <p:nvPr/>
        </p:nvSpPr>
        <p:spPr>
          <a:xfrm>
            <a:off x="6352109"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6" name="Placeholder text"/>
          <p:cNvSpPr txBox="1"/>
          <p:nvPr/>
        </p:nvSpPr>
        <p:spPr>
          <a:xfrm>
            <a:off x="6447510"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7" name="Rounded Rectangle"/>
          <p:cNvSpPr/>
          <p:nvPr/>
        </p:nvSpPr>
        <p:spPr>
          <a:xfrm>
            <a:off x="6924506" y="1222883"/>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8" name="Shape"/>
          <p:cNvSpPr/>
          <p:nvPr/>
        </p:nvSpPr>
        <p:spPr>
          <a:xfrm>
            <a:off x="6924497"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9" name="Placeholder text"/>
          <p:cNvSpPr txBox="1"/>
          <p:nvPr/>
        </p:nvSpPr>
        <p:spPr>
          <a:xfrm>
            <a:off x="7019897"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0" name="Rounded Rectangle"/>
          <p:cNvSpPr/>
          <p:nvPr/>
        </p:nvSpPr>
        <p:spPr>
          <a:xfrm>
            <a:off x="7486095" y="1222883"/>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1" name="Shape"/>
          <p:cNvSpPr/>
          <p:nvPr/>
        </p:nvSpPr>
        <p:spPr>
          <a:xfrm>
            <a:off x="7486086"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2" name="Placeholder text"/>
          <p:cNvSpPr txBox="1"/>
          <p:nvPr/>
        </p:nvSpPr>
        <p:spPr>
          <a:xfrm>
            <a:off x="7581486"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3" name="Rounded Rectangle"/>
          <p:cNvSpPr/>
          <p:nvPr/>
        </p:nvSpPr>
        <p:spPr>
          <a:xfrm>
            <a:off x="8058483" y="1222883"/>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4" name="Shape"/>
          <p:cNvSpPr/>
          <p:nvPr/>
        </p:nvSpPr>
        <p:spPr>
          <a:xfrm>
            <a:off x="8058473"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5" name="Placeholder text"/>
          <p:cNvSpPr txBox="1"/>
          <p:nvPr/>
        </p:nvSpPr>
        <p:spPr>
          <a:xfrm>
            <a:off x="8153874"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6" name="Rounded Rectangle"/>
          <p:cNvSpPr/>
          <p:nvPr/>
        </p:nvSpPr>
        <p:spPr>
          <a:xfrm>
            <a:off x="8641669" y="1222883"/>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7" name="Shape"/>
          <p:cNvSpPr/>
          <p:nvPr/>
        </p:nvSpPr>
        <p:spPr>
          <a:xfrm>
            <a:off x="8641659"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8" name="Placeholder text"/>
          <p:cNvSpPr txBox="1"/>
          <p:nvPr/>
        </p:nvSpPr>
        <p:spPr>
          <a:xfrm>
            <a:off x="8737060"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9" name="Rounded Rectangle"/>
          <p:cNvSpPr/>
          <p:nvPr/>
        </p:nvSpPr>
        <p:spPr>
          <a:xfrm>
            <a:off x="9214056" y="1222883"/>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0" name="Shape"/>
          <p:cNvSpPr/>
          <p:nvPr/>
        </p:nvSpPr>
        <p:spPr>
          <a:xfrm>
            <a:off x="9214047"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1" name="Placeholder text"/>
          <p:cNvSpPr txBox="1"/>
          <p:nvPr/>
        </p:nvSpPr>
        <p:spPr>
          <a:xfrm>
            <a:off x="9309448"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2" name="Rounded Rectangle"/>
          <p:cNvSpPr/>
          <p:nvPr/>
        </p:nvSpPr>
        <p:spPr>
          <a:xfrm>
            <a:off x="9775645" y="1222883"/>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3" name="Shape"/>
          <p:cNvSpPr/>
          <p:nvPr/>
        </p:nvSpPr>
        <p:spPr>
          <a:xfrm>
            <a:off x="9775636"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4" name="Placeholder text"/>
          <p:cNvSpPr txBox="1"/>
          <p:nvPr/>
        </p:nvSpPr>
        <p:spPr>
          <a:xfrm>
            <a:off x="9871037"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5" name="Rounded Rectangle"/>
          <p:cNvSpPr/>
          <p:nvPr/>
        </p:nvSpPr>
        <p:spPr>
          <a:xfrm>
            <a:off x="10348033" y="1222883"/>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6" name="Shape"/>
          <p:cNvSpPr/>
          <p:nvPr/>
        </p:nvSpPr>
        <p:spPr>
          <a:xfrm>
            <a:off x="10348024" y="1222889"/>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7" name="Placeholder text"/>
          <p:cNvSpPr txBox="1"/>
          <p:nvPr/>
        </p:nvSpPr>
        <p:spPr>
          <a:xfrm>
            <a:off x="10443424" y="1263440"/>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8" name="五边形 127"/>
          <p:cNvSpPr/>
          <p:nvPr/>
        </p:nvSpPr>
        <p:spPr bwMode="auto">
          <a:xfrm>
            <a:off x="1200621" y="1844276"/>
            <a:ext cx="3349726" cy="287601"/>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9" name="五边形 128"/>
          <p:cNvSpPr/>
          <p:nvPr/>
        </p:nvSpPr>
        <p:spPr bwMode="auto">
          <a:xfrm>
            <a:off x="2906985" y="2373287"/>
            <a:ext cx="3371324" cy="287601"/>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1" name="五边形 130"/>
          <p:cNvSpPr/>
          <p:nvPr/>
        </p:nvSpPr>
        <p:spPr bwMode="auto">
          <a:xfrm>
            <a:off x="2906985" y="2852622"/>
            <a:ext cx="1081773" cy="775425"/>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2" name="五边形 131"/>
          <p:cNvSpPr/>
          <p:nvPr/>
        </p:nvSpPr>
        <p:spPr bwMode="auto">
          <a:xfrm>
            <a:off x="3475042" y="3811292"/>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3" name="文本框 132"/>
          <p:cNvSpPr txBox="1"/>
          <p:nvPr/>
        </p:nvSpPr>
        <p:spPr>
          <a:xfrm>
            <a:off x="1105216" y="8424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2024</a:t>
            </a:r>
          </a:p>
        </p:txBody>
      </p:sp>
      <p:sp>
        <p:nvSpPr>
          <p:cNvPr id="134" name="文本框 133"/>
          <p:cNvSpPr txBox="1"/>
          <p:nvPr/>
        </p:nvSpPr>
        <p:spPr>
          <a:xfrm>
            <a:off x="2536201" y="840916"/>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2025</a:t>
            </a:r>
          </a:p>
        </p:txBody>
      </p:sp>
      <p:sp>
        <p:nvSpPr>
          <p:cNvPr id="135" name="Placeholder text"/>
          <p:cNvSpPr txBox="1"/>
          <p:nvPr/>
        </p:nvSpPr>
        <p:spPr>
          <a:xfrm>
            <a:off x="1296022" y="1869154"/>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SA1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4825745" y="834528"/>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2026</a:t>
            </a:r>
          </a:p>
        </p:txBody>
      </p:sp>
      <p:sp>
        <p:nvSpPr>
          <p:cNvPr id="137" name="文本框 136"/>
          <p:cNvSpPr txBox="1"/>
          <p:nvPr/>
        </p:nvSpPr>
        <p:spPr>
          <a:xfrm>
            <a:off x="7115295" y="834528"/>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2027</a:t>
            </a:r>
          </a:p>
        </p:txBody>
      </p:sp>
      <p:sp>
        <p:nvSpPr>
          <p:cNvPr id="138" name="文本框 137"/>
          <p:cNvSpPr txBox="1"/>
          <p:nvPr/>
        </p:nvSpPr>
        <p:spPr>
          <a:xfrm>
            <a:off x="9404846" y="840916"/>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2028</a:t>
            </a:r>
          </a:p>
        </p:txBody>
      </p:sp>
      <p:sp>
        <p:nvSpPr>
          <p:cNvPr id="139" name="Placeholder text"/>
          <p:cNvSpPr txBox="1"/>
          <p:nvPr/>
        </p:nvSpPr>
        <p:spPr>
          <a:xfrm>
            <a:off x="2917793" y="2390747"/>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SA2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41" name="Placeholder text"/>
          <p:cNvSpPr txBox="1"/>
          <p:nvPr/>
        </p:nvSpPr>
        <p:spPr>
          <a:xfrm>
            <a:off x="2920531" y="3005499"/>
            <a:ext cx="1117677" cy="723900"/>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SA3, SA5, </a:t>
            </a:r>
          </a:p>
          <a:p>
            <a:r>
              <a:rPr lang="en-US" altLang="zh-CN" sz="800" dirty="0">
                <a:solidFill>
                  <a:schemeClr val="bg1"/>
                </a:solidFill>
                <a:latin typeface="微软雅黑" panose="020B0503020204020204" pitchFamily="34" charset="-122"/>
                <a:ea typeface="微软雅黑" panose="020B0503020204020204" pitchFamily="34" charset="-122"/>
              </a:rPr>
              <a:t>SA6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3" name="五边形 142"/>
          <p:cNvSpPr/>
          <p:nvPr/>
        </p:nvSpPr>
        <p:spPr bwMode="auto">
          <a:xfrm>
            <a:off x="3475456" y="3803428"/>
            <a:ext cx="3375241"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2" name="Placeholder text"/>
          <p:cNvSpPr txBox="1"/>
          <p:nvPr/>
        </p:nvSpPr>
        <p:spPr>
          <a:xfrm>
            <a:off x="3493918" y="3886440"/>
            <a:ext cx="854844" cy="297517"/>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4" name="五边形 143"/>
          <p:cNvSpPr/>
          <p:nvPr/>
        </p:nvSpPr>
        <p:spPr bwMode="auto">
          <a:xfrm>
            <a:off x="5768923" y="4674095"/>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6" name="五边形 145"/>
          <p:cNvSpPr/>
          <p:nvPr/>
        </p:nvSpPr>
        <p:spPr bwMode="auto">
          <a:xfrm>
            <a:off x="5779729" y="4674095"/>
            <a:ext cx="4483696"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5" name="Placeholder text"/>
          <p:cNvSpPr txBox="1"/>
          <p:nvPr/>
        </p:nvSpPr>
        <p:spPr>
          <a:xfrm>
            <a:off x="5807324" y="4734919"/>
            <a:ext cx="854844" cy="559998"/>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approve SI related to stage 2</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8" name="五边形 147"/>
          <p:cNvSpPr/>
          <p:nvPr/>
        </p:nvSpPr>
        <p:spPr bwMode="auto">
          <a:xfrm>
            <a:off x="4937760" y="2375805"/>
            <a:ext cx="1902137" cy="282858"/>
          </a:xfrm>
          <a:prstGeom prst="homePlate">
            <a:avLst/>
          </a:prstGeom>
          <a:noFill/>
          <a:ln w="19050" cap="flat" cmpd="sng" algn="ctr">
            <a:solidFill>
              <a:schemeClr val="tx2">
                <a:lumMod val="60000"/>
                <a:lumOff val="4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 </a:t>
            </a:r>
          </a:p>
        </p:txBody>
      </p:sp>
      <p:sp>
        <p:nvSpPr>
          <p:cNvPr id="74" name="文本框 73"/>
          <p:cNvSpPr txBox="1"/>
          <p:nvPr/>
        </p:nvSpPr>
        <p:spPr>
          <a:xfrm>
            <a:off x="998076" y="5477378"/>
            <a:ext cx="10560465" cy="1154162"/>
          </a:xfrm>
          <a:prstGeom prst="rect">
            <a:avLst/>
          </a:prstGeom>
          <a:noFill/>
        </p:spPr>
        <p:txBody>
          <a:bodyPr wrap="square" rtlCol="0">
            <a:spAutoFit/>
          </a:bodyPr>
          <a:lstStyle/>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It is recommended that CT WGs start to discuss SI that independent or partially independent with stage2 from 2025 Q4, some SIs can be approved in 2026 Q1, but different CT WGs should to be coordinated to avoid redundant and clashing work, and also avoid approving SI without clearly requirement.</a:t>
            </a:r>
          </a:p>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The SI that related to stage2 should be approved after stable requirement and/or conclusion from stage2.</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676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6719853" cy="954107"/>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6G Study Areas in CT3 </a:t>
            </a:r>
          </a:p>
          <a:p>
            <a:pPr lvl="0">
              <a:defRPr/>
            </a:pPr>
            <a:r>
              <a:rPr lang="en-US" altLang="zh-CN" sz="2800" b="1" dirty="0">
                <a:latin typeface="微软雅黑" panose="020B0503020204020204" pitchFamily="34" charset="-122"/>
                <a:ea typeface="微软雅黑" panose="020B0503020204020204" pitchFamily="34" charset="-122"/>
                <a:cs typeface="Alibaba PuHuiTi B" pitchFamily="18" charset="-122"/>
              </a:rPr>
              <a:t>GOAL 1 CHINA TELECOM FEEDBACK</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5" name="Table 5">
            <a:extLst>
              <a:ext uri="{FF2B5EF4-FFF2-40B4-BE49-F238E27FC236}">
                <a16:creationId xmlns:a16="http://schemas.microsoft.com/office/drawing/2014/main" id="{E15F0B17-9B7F-3A98-126D-827CD774580C}"/>
              </a:ext>
            </a:extLst>
          </p:cNvPr>
          <p:cNvGraphicFramePr>
            <a:graphicFrameLocks noGrp="1"/>
          </p:cNvGraphicFramePr>
          <p:nvPr>
            <p:extLst>
              <p:ext uri="{D42A27DB-BD31-4B8C-83A1-F6EECF244321}">
                <p14:modId xmlns:p14="http://schemas.microsoft.com/office/powerpoint/2010/main" val="2457827448"/>
              </p:ext>
            </p:extLst>
          </p:nvPr>
        </p:nvGraphicFramePr>
        <p:xfrm>
          <a:off x="743822" y="1752844"/>
          <a:ext cx="10565208" cy="4105392"/>
        </p:xfrm>
        <a:graphic>
          <a:graphicData uri="http://schemas.openxmlformats.org/drawingml/2006/table">
            <a:tbl>
              <a:tblPr firstRow="1" bandRow="1"/>
              <a:tblGrid>
                <a:gridCol w="1875407">
                  <a:extLst>
                    <a:ext uri="{9D8B030D-6E8A-4147-A177-3AD203B41FA5}">
                      <a16:colId xmlns:a16="http://schemas.microsoft.com/office/drawing/2014/main" val="3230142012"/>
                    </a:ext>
                  </a:extLst>
                </a:gridCol>
                <a:gridCol w="2449412">
                  <a:extLst>
                    <a:ext uri="{9D8B030D-6E8A-4147-A177-3AD203B41FA5}">
                      <a16:colId xmlns:a16="http://schemas.microsoft.com/office/drawing/2014/main" val="2455300096"/>
                    </a:ext>
                  </a:extLst>
                </a:gridCol>
                <a:gridCol w="1959529">
                  <a:extLst>
                    <a:ext uri="{9D8B030D-6E8A-4147-A177-3AD203B41FA5}">
                      <a16:colId xmlns:a16="http://schemas.microsoft.com/office/drawing/2014/main" val="3714356130"/>
                    </a:ext>
                  </a:extLst>
                </a:gridCol>
                <a:gridCol w="2375187">
                  <a:extLst>
                    <a:ext uri="{9D8B030D-6E8A-4147-A177-3AD203B41FA5}">
                      <a16:colId xmlns:a16="http://schemas.microsoft.com/office/drawing/2014/main" val="2647768253"/>
                    </a:ext>
                  </a:extLst>
                </a:gridCol>
                <a:gridCol w="1905673">
                  <a:extLst>
                    <a:ext uri="{9D8B030D-6E8A-4147-A177-3AD203B41FA5}">
                      <a16:colId xmlns:a16="http://schemas.microsoft.com/office/drawing/2014/main" val="4052500544"/>
                    </a:ext>
                  </a:extLst>
                </a:gridCol>
              </a:tblGrid>
              <a:tr h="101224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Identified areas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WG dependency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Priority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Rapporteur Priority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Moderator interest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2815023907"/>
                  </a:ext>
                </a:extLst>
              </a:tr>
              <a:tr h="58645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Network exposure</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 SA6</a:t>
                      </a:r>
                    </a:p>
                    <a:p>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0</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3495195136"/>
                  </a:ext>
                </a:extLst>
              </a:tr>
              <a:tr h="58645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AI protocol</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0</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767213649"/>
                  </a:ext>
                </a:extLst>
              </a:tr>
              <a:tr h="58645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Policy Control and Charging &amp; QoS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PARTIAL/SA2, SA5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1</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Y</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1663111672"/>
                  </a:ext>
                </a:extLst>
              </a:tr>
              <a:tr h="58645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Energy efficiency</a:t>
                      </a:r>
                    </a:p>
                    <a:p>
                      <a:r>
                        <a:rPr lang="en-US" dirty="0"/>
                        <a:t>(TBD)</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 SA5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4</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2 (if yes)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Y </a:t>
                      </a:r>
                      <a:r>
                        <a:rPr lang="en-US" altLang="zh-CN" dirty="0"/>
                        <a:t>(if yes)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2725010231"/>
                  </a:ext>
                </a:extLst>
              </a:tr>
              <a:tr h="58645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241612595"/>
                  </a:ext>
                </a:extLst>
              </a:tr>
            </a:tbl>
          </a:graphicData>
        </a:graphic>
      </p:graphicFrame>
    </p:spTree>
    <p:extLst>
      <p:ext uri="{BB962C8B-B14F-4D97-AF65-F5344CB8AC3E}">
        <p14:creationId xmlns:p14="http://schemas.microsoft.com/office/powerpoint/2010/main" val="1842201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7B96B-4A8B-8C34-BEA8-6F0459C9321A}"/>
            </a:ext>
          </a:extLst>
        </p:cNvPr>
        <p:cNvGrpSpPr/>
        <p:nvPr/>
      </p:nvGrpSpPr>
      <p:grpSpPr>
        <a:xfrm>
          <a:off x="0" y="0"/>
          <a:ext cx="0" cy="0"/>
          <a:chOff x="0" y="0"/>
          <a:chExt cx="0" cy="0"/>
        </a:xfrm>
      </p:grpSpPr>
      <p:sp>
        <p:nvSpPr>
          <p:cNvPr id="54" name="小李PPT1">
            <a:extLst>
              <a:ext uri="{FF2B5EF4-FFF2-40B4-BE49-F238E27FC236}">
                <a16:creationId xmlns:a16="http://schemas.microsoft.com/office/drawing/2014/main" id="{C31CD0A3-B9BB-6F76-DAA8-957899060FE2}"/>
              </a:ext>
            </a:extLst>
          </p:cNvPr>
          <p:cNvSpPr txBox="1"/>
          <p:nvPr/>
        </p:nvSpPr>
        <p:spPr>
          <a:xfrm>
            <a:off x="227061" y="243305"/>
            <a:ext cx="11873346" cy="954107"/>
          </a:xfrm>
          <a:prstGeom prst="rect">
            <a:avLst/>
          </a:prstGeom>
          <a:noFill/>
        </p:spPr>
        <p:txBody>
          <a:bodyPr wrap="square" rtlCol="0">
            <a:spAutoFit/>
          </a:bodyPr>
          <a:lstStyle/>
          <a:p>
            <a:pPr lvl="0">
              <a:defRPr/>
            </a:pPr>
            <a:r>
              <a:rPr lang="en-US" altLang="zh-CN" sz="2800" b="1" dirty="0">
                <a:latin typeface="微软雅黑" panose="020B0503020204020204" pitchFamily="34" charset="-122"/>
                <a:ea typeface="微软雅黑" panose="020B0503020204020204" pitchFamily="34" charset="-122"/>
                <a:cs typeface="Alibaba PuHuiTi B" pitchFamily="18" charset="-122"/>
              </a:rPr>
              <a:t>GOAL 2 China Telecom feedback </a:t>
            </a:r>
          </a:p>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Potential WTs-Network exposure</a:t>
            </a:r>
          </a:p>
        </p:txBody>
      </p:sp>
      <p:cxnSp>
        <p:nvCxnSpPr>
          <p:cNvPr id="56" name="直线连接符 55">
            <a:extLst>
              <a:ext uri="{FF2B5EF4-FFF2-40B4-BE49-F238E27FC236}">
                <a16:creationId xmlns:a16="http://schemas.microsoft.com/office/drawing/2014/main" id="{AF5079A8-0F3A-AB64-2D9F-E651AF94C4FA}"/>
              </a:ext>
            </a:extLst>
          </p:cNvPr>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ontent Placeholder 3">
            <a:extLst>
              <a:ext uri="{FF2B5EF4-FFF2-40B4-BE49-F238E27FC236}">
                <a16:creationId xmlns:a16="http://schemas.microsoft.com/office/drawing/2014/main" id="{FA307269-A154-5398-D39D-B12DC316E6F8}"/>
              </a:ext>
            </a:extLst>
          </p:cNvPr>
          <p:cNvSpPr>
            <a:spLocks noGrp="1"/>
          </p:cNvSpPr>
          <p:nvPr/>
        </p:nvSpPr>
        <p:spPr bwMode="auto">
          <a:xfrm>
            <a:off x="159327" y="1197412"/>
            <a:ext cx="11880273" cy="532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t>AREA: Network exposure</a:t>
            </a:r>
          </a:p>
          <a:p>
            <a:endParaRPr lang="en-US" dirty="0"/>
          </a:p>
        </p:txBody>
      </p:sp>
      <p:graphicFrame>
        <p:nvGraphicFramePr>
          <p:cNvPr id="3" name="Table 5">
            <a:extLst>
              <a:ext uri="{FF2B5EF4-FFF2-40B4-BE49-F238E27FC236}">
                <a16:creationId xmlns:a16="http://schemas.microsoft.com/office/drawing/2014/main" id="{13E8AB85-6A6C-FB93-1FAF-6949B6BD19DB}"/>
              </a:ext>
            </a:extLst>
          </p:cNvPr>
          <p:cNvGraphicFramePr>
            <a:graphicFrameLocks noGrp="1"/>
          </p:cNvGraphicFramePr>
          <p:nvPr>
            <p:extLst>
              <p:ext uri="{D42A27DB-BD31-4B8C-83A1-F6EECF244321}">
                <p14:modId xmlns:p14="http://schemas.microsoft.com/office/powerpoint/2010/main" val="2327878207"/>
              </p:ext>
            </p:extLst>
          </p:nvPr>
        </p:nvGraphicFramePr>
        <p:xfrm>
          <a:off x="557030" y="1969720"/>
          <a:ext cx="10899036" cy="4202870"/>
        </p:xfrm>
        <a:graphic>
          <a:graphicData uri="http://schemas.openxmlformats.org/drawingml/2006/table">
            <a:tbl>
              <a:tblPr firstRow="1" bandRow="1"/>
              <a:tblGrid>
                <a:gridCol w="2142959">
                  <a:extLst>
                    <a:ext uri="{9D8B030D-6E8A-4147-A177-3AD203B41FA5}">
                      <a16:colId xmlns:a16="http://schemas.microsoft.com/office/drawing/2014/main" val="3230142012"/>
                    </a:ext>
                  </a:extLst>
                </a:gridCol>
                <a:gridCol w="2641541">
                  <a:extLst>
                    <a:ext uri="{9D8B030D-6E8A-4147-A177-3AD203B41FA5}">
                      <a16:colId xmlns:a16="http://schemas.microsoft.com/office/drawing/2014/main" val="2455300096"/>
                    </a:ext>
                  </a:extLst>
                </a:gridCol>
                <a:gridCol w="1742813">
                  <a:extLst>
                    <a:ext uri="{9D8B030D-6E8A-4147-A177-3AD203B41FA5}">
                      <a16:colId xmlns:a16="http://schemas.microsoft.com/office/drawing/2014/main" val="3714356130"/>
                    </a:ext>
                  </a:extLst>
                </a:gridCol>
                <a:gridCol w="2467016">
                  <a:extLst>
                    <a:ext uri="{9D8B030D-6E8A-4147-A177-3AD203B41FA5}">
                      <a16:colId xmlns:a16="http://schemas.microsoft.com/office/drawing/2014/main" val="2647768253"/>
                    </a:ext>
                  </a:extLst>
                </a:gridCol>
                <a:gridCol w="1904707">
                  <a:extLst>
                    <a:ext uri="{9D8B030D-6E8A-4147-A177-3AD203B41FA5}">
                      <a16:colId xmlns:a16="http://schemas.microsoft.com/office/drawing/2014/main" val="4052500544"/>
                    </a:ext>
                  </a:extLst>
                </a:gridCol>
              </a:tblGrid>
              <a:tr h="91103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Goals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Work Tasks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Priority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WG dependency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Can the work start?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2815023907"/>
                  </a:ext>
                </a:extLst>
              </a:tr>
              <a:tr h="52781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Analyze current 5G protocol</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Analyze gaps and/or limitations on current protocols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 SA6</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Y</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3495195136"/>
                  </a:ext>
                </a:extLst>
              </a:tr>
              <a:tr h="52781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Protocol enhancements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Study protocol enhancements or new candidate protocols on event/capability exposure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PARTIAL/CT4, SA2, SA6</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Y</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767213649"/>
                  </a:ext>
                </a:extLst>
              </a:tr>
              <a:tr h="52781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Requirements from stage 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Study exposure framework to meet requirements from SA2/SA6</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TOTAL/SA2, SA6</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1663111672"/>
                  </a:ext>
                </a:extLst>
              </a:tr>
            </a:tbl>
          </a:graphicData>
        </a:graphic>
      </p:graphicFrame>
    </p:spTree>
    <p:extLst>
      <p:ext uri="{BB962C8B-B14F-4D97-AF65-F5344CB8AC3E}">
        <p14:creationId xmlns:p14="http://schemas.microsoft.com/office/powerpoint/2010/main" val="1463034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3937D-6EC9-923F-7893-7D8F4F788C8F}"/>
            </a:ext>
          </a:extLst>
        </p:cNvPr>
        <p:cNvGrpSpPr/>
        <p:nvPr/>
      </p:nvGrpSpPr>
      <p:grpSpPr>
        <a:xfrm>
          <a:off x="0" y="0"/>
          <a:ext cx="0" cy="0"/>
          <a:chOff x="0" y="0"/>
          <a:chExt cx="0" cy="0"/>
        </a:xfrm>
      </p:grpSpPr>
      <p:sp>
        <p:nvSpPr>
          <p:cNvPr id="54" name="小李PPT1">
            <a:extLst>
              <a:ext uri="{FF2B5EF4-FFF2-40B4-BE49-F238E27FC236}">
                <a16:creationId xmlns:a16="http://schemas.microsoft.com/office/drawing/2014/main" id="{25A10BD7-FDC6-87B9-E7EE-AB666EC9C83B}"/>
              </a:ext>
            </a:extLst>
          </p:cNvPr>
          <p:cNvSpPr txBox="1"/>
          <p:nvPr/>
        </p:nvSpPr>
        <p:spPr>
          <a:xfrm>
            <a:off x="336404" y="248307"/>
            <a:ext cx="6120073" cy="954107"/>
          </a:xfrm>
          <a:prstGeom prst="rect">
            <a:avLst/>
          </a:prstGeom>
          <a:noFill/>
        </p:spPr>
        <p:txBody>
          <a:bodyPr wrap="none" rtlCol="0">
            <a:spAutoFit/>
          </a:bodyPr>
          <a:lstStyle/>
          <a:p>
            <a:pPr>
              <a:defRPr/>
            </a:pPr>
            <a:r>
              <a:rPr lang="en-US" altLang="zh-CN" sz="2800" b="1" dirty="0">
                <a:latin typeface="微软雅黑" panose="020B0503020204020204" pitchFamily="34" charset="-122"/>
                <a:ea typeface="微软雅黑" panose="020B0503020204020204" pitchFamily="34" charset="-122"/>
                <a:cs typeface="Alibaba PuHuiTi B" pitchFamily="18" charset="-122"/>
              </a:rPr>
              <a:t>GOAL 2 China Telecom feedback </a:t>
            </a:r>
          </a:p>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 Potential WTs-AI protocol</a:t>
            </a:r>
          </a:p>
        </p:txBody>
      </p:sp>
      <p:cxnSp>
        <p:nvCxnSpPr>
          <p:cNvPr id="56" name="直线连接符 55">
            <a:extLst>
              <a:ext uri="{FF2B5EF4-FFF2-40B4-BE49-F238E27FC236}">
                <a16:creationId xmlns:a16="http://schemas.microsoft.com/office/drawing/2014/main" id="{E1AF8D80-998D-8EB7-0E06-46C63E3CC0DB}"/>
              </a:ext>
            </a:extLst>
          </p:cNvPr>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ontent Placeholder 3">
            <a:extLst>
              <a:ext uri="{FF2B5EF4-FFF2-40B4-BE49-F238E27FC236}">
                <a16:creationId xmlns:a16="http://schemas.microsoft.com/office/drawing/2014/main" id="{E50DB415-0E48-C52D-6C6E-0D9DCECBA983}"/>
              </a:ext>
            </a:extLst>
          </p:cNvPr>
          <p:cNvSpPr>
            <a:spLocks noGrp="1"/>
          </p:cNvSpPr>
          <p:nvPr/>
        </p:nvSpPr>
        <p:spPr bwMode="auto">
          <a:xfrm>
            <a:off x="454763" y="1096130"/>
            <a:ext cx="11282474" cy="532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t>AREA: AI protocol</a:t>
            </a:r>
          </a:p>
          <a:p>
            <a:endParaRPr lang="en-US" dirty="0"/>
          </a:p>
        </p:txBody>
      </p:sp>
      <p:graphicFrame>
        <p:nvGraphicFramePr>
          <p:cNvPr id="4" name="Table 5">
            <a:extLst>
              <a:ext uri="{FF2B5EF4-FFF2-40B4-BE49-F238E27FC236}">
                <a16:creationId xmlns:a16="http://schemas.microsoft.com/office/drawing/2014/main" id="{0AE4C5F3-8FB9-A41E-CEE7-EA3468BEBA2D}"/>
              </a:ext>
            </a:extLst>
          </p:cNvPr>
          <p:cNvGraphicFramePr>
            <a:graphicFrameLocks noGrp="1"/>
          </p:cNvGraphicFramePr>
          <p:nvPr>
            <p:extLst>
              <p:ext uri="{D42A27DB-BD31-4B8C-83A1-F6EECF244321}">
                <p14:modId xmlns:p14="http://schemas.microsoft.com/office/powerpoint/2010/main" val="778323043"/>
              </p:ext>
            </p:extLst>
          </p:nvPr>
        </p:nvGraphicFramePr>
        <p:xfrm>
          <a:off x="876970" y="2104270"/>
          <a:ext cx="10438059" cy="3657600"/>
        </p:xfrm>
        <a:graphic>
          <a:graphicData uri="http://schemas.openxmlformats.org/drawingml/2006/table">
            <a:tbl>
              <a:tblPr firstRow="1" bandRow="1"/>
              <a:tblGrid>
                <a:gridCol w="2052322">
                  <a:extLst>
                    <a:ext uri="{9D8B030D-6E8A-4147-A177-3AD203B41FA5}">
                      <a16:colId xmlns:a16="http://schemas.microsoft.com/office/drawing/2014/main" val="3230142012"/>
                    </a:ext>
                  </a:extLst>
                </a:gridCol>
                <a:gridCol w="2249713">
                  <a:extLst>
                    <a:ext uri="{9D8B030D-6E8A-4147-A177-3AD203B41FA5}">
                      <a16:colId xmlns:a16="http://schemas.microsoft.com/office/drawing/2014/main" val="2455300096"/>
                    </a:ext>
                  </a:extLst>
                </a:gridCol>
                <a:gridCol w="1949205">
                  <a:extLst>
                    <a:ext uri="{9D8B030D-6E8A-4147-A177-3AD203B41FA5}">
                      <a16:colId xmlns:a16="http://schemas.microsoft.com/office/drawing/2014/main" val="3714356130"/>
                    </a:ext>
                  </a:extLst>
                </a:gridCol>
                <a:gridCol w="2362673">
                  <a:extLst>
                    <a:ext uri="{9D8B030D-6E8A-4147-A177-3AD203B41FA5}">
                      <a16:colId xmlns:a16="http://schemas.microsoft.com/office/drawing/2014/main" val="2647768253"/>
                    </a:ext>
                  </a:extLst>
                </a:gridCol>
                <a:gridCol w="1824146">
                  <a:extLst>
                    <a:ext uri="{9D8B030D-6E8A-4147-A177-3AD203B41FA5}">
                      <a16:colId xmlns:a16="http://schemas.microsoft.com/office/drawing/2014/main" val="4052500544"/>
                    </a:ext>
                  </a:extLst>
                </a:gridCol>
              </a:tblGrid>
              <a:tr h="37084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Goals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Work Tasks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Priority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WG dependency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Can the work start?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2815023907"/>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Analyze current 5G protocol</a:t>
                      </a:r>
                    </a:p>
                    <a:p>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Analyze gaps and/or limitations on current protocols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Y</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3495195136"/>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AI agent protocol</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Study agent protocol selection and compatibility in 3GPP</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(Need clearly requirement from SA2)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767213649"/>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Requirements from stage 2</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Study AI protocols and interfaces to meet requirements from SA2</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3</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TOTAL/SA2</a:t>
                      </a:r>
                    </a:p>
                    <a:p>
                      <a:endParaRPr lang="en-US" dirty="0"/>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1663111672"/>
                  </a:ext>
                </a:extLst>
              </a:tr>
            </a:tbl>
          </a:graphicData>
        </a:graphic>
      </p:graphicFrame>
    </p:spTree>
    <p:extLst>
      <p:ext uri="{BB962C8B-B14F-4D97-AF65-F5344CB8AC3E}">
        <p14:creationId xmlns:p14="http://schemas.microsoft.com/office/powerpoint/2010/main" val="2528160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8177B-1E6E-2D9C-009E-0041F52B7A0A}"/>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19C05D9-E895-A00F-49F3-63A6E0C028EC}"/>
              </a:ext>
            </a:extLst>
          </p:cNvPr>
          <p:cNvSpPr>
            <a:spLocks noGrp="1"/>
          </p:cNvSpPr>
          <p:nvPr>
            <p:ph type="title"/>
          </p:nvPr>
        </p:nvSpPr>
        <p:spPr>
          <a:xfrm>
            <a:off x="179439" y="256970"/>
            <a:ext cx="10515600" cy="1325563"/>
          </a:xfrm>
        </p:spPr>
        <p:txBody>
          <a:bodyPr/>
          <a:lstStyle/>
          <a:p>
            <a:r>
              <a:rPr lang="en-GB" altLang="en-US" sz="4000" dirty="0"/>
              <a:t>1</a:t>
            </a:r>
            <a:r>
              <a:rPr lang="en-GB" altLang="en-US" sz="4000" baseline="30000" dirty="0"/>
              <a:t>ST</a:t>
            </a:r>
            <a:r>
              <a:rPr lang="en-GB" altLang="en-US" sz="4000" dirty="0"/>
              <a:t> CONFERENCE ON CT3 6G STUDY ITEMS (I)</a:t>
            </a:r>
          </a:p>
        </p:txBody>
      </p:sp>
      <p:sp>
        <p:nvSpPr>
          <p:cNvPr id="4" name="Content Placeholder 3">
            <a:extLst>
              <a:ext uri="{FF2B5EF4-FFF2-40B4-BE49-F238E27FC236}">
                <a16:creationId xmlns:a16="http://schemas.microsoft.com/office/drawing/2014/main" id="{7B394259-49E0-1E05-6BA1-6E11FA151F12}"/>
              </a:ext>
            </a:extLst>
          </p:cNvPr>
          <p:cNvSpPr>
            <a:spLocks noGrp="1"/>
          </p:cNvSpPr>
          <p:nvPr>
            <p:ph idx="1"/>
          </p:nvPr>
        </p:nvSpPr>
        <p:spPr>
          <a:xfrm>
            <a:off x="612058" y="1766631"/>
            <a:ext cx="10515600" cy="4351338"/>
          </a:xfrm>
        </p:spPr>
        <p:txBody>
          <a:bodyPr/>
          <a:lstStyle/>
          <a:p>
            <a:pPr lvl="0"/>
            <a:r>
              <a:rPr lang="en-GB" sz="2400" dirty="0"/>
              <a:t>The purpose of the conference is to:</a:t>
            </a:r>
            <a:endParaRPr lang="en-US" sz="2400" dirty="0"/>
          </a:p>
          <a:p>
            <a:pPr lvl="1"/>
            <a:r>
              <a:rPr lang="en-GB" sz="2000" dirty="0"/>
              <a:t>Identify a candidate list of areas that require study in CT3.</a:t>
            </a:r>
            <a:endParaRPr lang="en-US" sz="2000" dirty="0"/>
          </a:p>
          <a:p>
            <a:pPr lvl="1"/>
            <a:r>
              <a:rPr lang="en-GB" sz="2000" dirty="0"/>
              <a:t>Get a rough estimation of the support of the companies for the identified areas.</a:t>
            </a:r>
            <a:endParaRPr lang="en-US" sz="2000" dirty="0"/>
          </a:p>
          <a:p>
            <a:pPr lvl="1"/>
            <a:r>
              <a:rPr lang="en-GB" sz="2000" dirty="0"/>
              <a:t>Get initial information of the interest of the companies in the </a:t>
            </a:r>
            <a:r>
              <a:rPr lang="en-GB" sz="2000" dirty="0" err="1"/>
              <a:t>rapporteurship</a:t>
            </a:r>
            <a:r>
              <a:rPr lang="en-GB" sz="2000" dirty="0"/>
              <a:t> of those areas.</a:t>
            </a:r>
            <a:endParaRPr lang="en-US" sz="2000" dirty="0"/>
          </a:p>
          <a:p>
            <a:pPr lvl="2"/>
            <a:r>
              <a:rPr lang="en-GB" sz="1800" dirty="0"/>
              <a:t>This information will be considered when compiling information of the different Working Groups for the balance of the work.</a:t>
            </a:r>
          </a:p>
          <a:p>
            <a:pPr lvl="1"/>
            <a:r>
              <a:rPr lang="en-GB" sz="2000" dirty="0"/>
              <a:t>Get initial information of when the work can be started.</a:t>
            </a:r>
            <a:endParaRPr lang="en-US" sz="2000" dirty="0"/>
          </a:p>
          <a:p>
            <a:r>
              <a:rPr lang="en-US" sz="2400" dirty="0"/>
              <a:t>Two goals are considered:</a:t>
            </a:r>
          </a:p>
          <a:p>
            <a:pPr lvl="1"/>
            <a:r>
              <a:rPr lang="en-US" sz="2000" dirty="0"/>
              <a:t>GOAL 1: Get company feedback on what CT3 can study. </a:t>
            </a:r>
          </a:p>
          <a:p>
            <a:pPr lvl="1"/>
            <a:r>
              <a:rPr lang="en-US" sz="2000" dirty="0"/>
              <a:t>GOAL 2: Get company feedback on what goals/working tasks are applicable.</a:t>
            </a:r>
          </a:p>
          <a:p>
            <a:r>
              <a:rPr lang="en-US" sz="2400" dirty="0"/>
              <a:t>GOAL 1 will be prioritized in the 1st conference.</a:t>
            </a:r>
          </a:p>
          <a:p>
            <a:r>
              <a:rPr lang="en-US" sz="2400" dirty="0"/>
              <a:t>GOAL 2 may require specific additional actions based on the outcome of the conference.</a:t>
            </a:r>
          </a:p>
          <a:p>
            <a:endParaRPr lang="en-US" dirty="0"/>
          </a:p>
        </p:txBody>
      </p:sp>
    </p:spTree>
    <p:extLst>
      <p:ext uri="{BB962C8B-B14F-4D97-AF65-F5344CB8AC3E}">
        <p14:creationId xmlns:p14="http://schemas.microsoft.com/office/powerpoint/2010/main" val="358241780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1CF37-088E-6088-3363-21FE50011931}"/>
            </a:ext>
          </a:extLst>
        </p:cNvPr>
        <p:cNvGrpSpPr/>
        <p:nvPr/>
      </p:nvGrpSpPr>
      <p:grpSpPr>
        <a:xfrm>
          <a:off x="0" y="0"/>
          <a:ext cx="0" cy="0"/>
          <a:chOff x="0" y="0"/>
          <a:chExt cx="0" cy="0"/>
        </a:xfrm>
      </p:grpSpPr>
      <p:sp>
        <p:nvSpPr>
          <p:cNvPr id="54" name="小李PPT1">
            <a:extLst>
              <a:ext uri="{FF2B5EF4-FFF2-40B4-BE49-F238E27FC236}">
                <a16:creationId xmlns:a16="http://schemas.microsoft.com/office/drawing/2014/main" id="{9DC08E49-8BB9-744F-0499-56399784492A}"/>
              </a:ext>
            </a:extLst>
          </p:cNvPr>
          <p:cNvSpPr txBox="1"/>
          <p:nvPr/>
        </p:nvSpPr>
        <p:spPr>
          <a:xfrm>
            <a:off x="336404" y="248307"/>
            <a:ext cx="9179629" cy="954107"/>
          </a:xfrm>
          <a:prstGeom prst="rect">
            <a:avLst/>
          </a:prstGeom>
          <a:noFill/>
        </p:spPr>
        <p:txBody>
          <a:bodyPr wrap="none" rtlCol="0">
            <a:spAutoFit/>
          </a:bodyPr>
          <a:lstStyle/>
          <a:p>
            <a:pPr>
              <a:defRPr/>
            </a:pPr>
            <a:r>
              <a:rPr lang="en-US" altLang="zh-CN" sz="2800" b="1" dirty="0">
                <a:latin typeface="微软雅黑" panose="020B0503020204020204" pitchFamily="34" charset="-122"/>
                <a:ea typeface="微软雅黑" panose="020B0503020204020204" pitchFamily="34" charset="-122"/>
                <a:cs typeface="Alibaba PuHuiTi B" pitchFamily="18" charset="-122"/>
              </a:rPr>
              <a:t>GOAL 2 China Telecom feedback </a:t>
            </a:r>
            <a:endPar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Potential WTs-Policy Control and Charging &amp; QoS</a:t>
            </a:r>
          </a:p>
        </p:txBody>
      </p:sp>
      <p:cxnSp>
        <p:nvCxnSpPr>
          <p:cNvPr id="56" name="直线连接符 55">
            <a:extLst>
              <a:ext uri="{FF2B5EF4-FFF2-40B4-BE49-F238E27FC236}">
                <a16:creationId xmlns:a16="http://schemas.microsoft.com/office/drawing/2014/main" id="{6D036582-03B9-0376-8D87-B4E4FBCB02DB}"/>
              </a:ext>
            </a:extLst>
          </p:cNvPr>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Content Placeholder 3">
            <a:extLst>
              <a:ext uri="{FF2B5EF4-FFF2-40B4-BE49-F238E27FC236}">
                <a16:creationId xmlns:a16="http://schemas.microsoft.com/office/drawing/2014/main" id="{ECB91776-8850-EFD5-EC7F-AAF52D1754A0}"/>
              </a:ext>
            </a:extLst>
          </p:cNvPr>
          <p:cNvSpPr>
            <a:spLocks noGrp="1"/>
          </p:cNvSpPr>
          <p:nvPr/>
        </p:nvSpPr>
        <p:spPr bwMode="auto">
          <a:xfrm>
            <a:off x="838200" y="1197412"/>
            <a:ext cx="10515600" cy="532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t>AREA: </a:t>
            </a:r>
            <a:r>
              <a:rPr lang="en-US" altLang="zh-CN" dirty="0"/>
              <a:t>Policy Control and Charging &amp; QoS</a:t>
            </a:r>
            <a:endParaRPr lang="en-US" dirty="0"/>
          </a:p>
          <a:p>
            <a:endParaRPr lang="en-US" dirty="0"/>
          </a:p>
        </p:txBody>
      </p:sp>
      <p:graphicFrame>
        <p:nvGraphicFramePr>
          <p:cNvPr id="3" name="Table 5">
            <a:extLst>
              <a:ext uri="{FF2B5EF4-FFF2-40B4-BE49-F238E27FC236}">
                <a16:creationId xmlns:a16="http://schemas.microsoft.com/office/drawing/2014/main" id="{C5934F5C-3BEE-6599-46A1-A65989EA5192}"/>
              </a:ext>
            </a:extLst>
          </p:cNvPr>
          <p:cNvGraphicFramePr>
            <a:graphicFrameLocks noGrp="1"/>
          </p:cNvGraphicFramePr>
          <p:nvPr>
            <p:extLst>
              <p:ext uri="{D42A27DB-BD31-4B8C-83A1-F6EECF244321}">
                <p14:modId xmlns:p14="http://schemas.microsoft.com/office/powerpoint/2010/main" val="1362903747"/>
              </p:ext>
            </p:extLst>
          </p:nvPr>
        </p:nvGraphicFramePr>
        <p:xfrm>
          <a:off x="1119425" y="2019416"/>
          <a:ext cx="9953150" cy="3928550"/>
        </p:xfrm>
        <a:graphic>
          <a:graphicData uri="http://schemas.openxmlformats.org/drawingml/2006/table">
            <a:tbl>
              <a:tblPr firstRow="1" bandRow="1"/>
              <a:tblGrid>
                <a:gridCol w="1956980">
                  <a:extLst>
                    <a:ext uri="{9D8B030D-6E8A-4147-A177-3AD203B41FA5}">
                      <a16:colId xmlns:a16="http://schemas.microsoft.com/office/drawing/2014/main" val="3230142012"/>
                    </a:ext>
                  </a:extLst>
                </a:gridCol>
                <a:gridCol w="2145200">
                  <a:extLst>
                    <a:ext uri="{9D8B030D-6E8A-4147-A177-3AD203B41FA5}">
                      <a16:colId xmlns:a16="http://schemas.microsoft.com/office/drawing/2014/main" val="2455300096"/>
                    </a:ext>
                  </a:extLst>
                </a:gridCol>
                <a:gridCol w="1858653">
                  <a:extLst>
                    <a:ext uri="{9D8B030D-6E8A-4147-A177-3AD203B41FA5}">
                      <a16:colId xmlns:a16="http://schemas.microsoft.com/office/drawing/2014/main" val="3714356130"/>
                    </a:ext>
                  </a:extLst>
                </a:gridCol>
                <a:gridCol w="2252913">
                  <a:extLst>
                    <a:ext uri="{9D8B030D-6E8A-4147-A177-3AD203B41FA5}">
                      <a16:colId xmlns:a16="http://schemas.microsoft.com/office/drawing/2014/main" val="2647768253"/>
                    </a:ext>
                  </a:extLst>
                </a:gridCol>
                <a:gridCol w="1739404">
                  <a:extLst>
                    <a:ext uri="{9D8B030D-6E8A-4147-A177-3AD203B41FA5}">
                      <a16:colId xmlns:a16="http://schemas.microsoft.com/office/drawing/2014/main" val="4052500544"/>
                    </a:ext>
                  </a:extLst>
                </a:gridCol>
              </a:tblGrid>
              <a:tr h="91103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Goals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Work Tasks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Priority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WG dependency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Can the work start?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2815023907"/>
                  </a:ext>
                </a:extLst>
              </a:tr>
              <a:tr h="64121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Analyze current 5G protocol</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Analyze gaps and/or limitations on current protocols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Y</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3495195136"/>
                  </a:ext>
                </a:extLst>
              </a:tr>
              <a:tr h="52781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altLang="zh-CN" dirty="0"/>
                        <a:t>Requirements from stage 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altLang="zh-CN" dirty="0"/>
                        <a:t>Study policy/QoS framework to meet requirements from SA2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altLang="zh-CN" dirty="0"/>
                        <a:t>TOTAL/SA2</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767213649"/>
                  </a:ext>
                </a:extLst>
              </a:tr>
              <a:tr h="52781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Potential impacts from SA5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Potential charging aspects impact from SA5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TOTAL/SA5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1663111672"/>
                  </a:ext>
                </a:extLst>
              </a:tr>
            </a:tbl>
          </a:graphicData>
        </a:graphic>
      </p:graphicFrame>
    </p:spTree>
    <p:extLst>
      <p:ext uri="{BB962C8B-B14F-4D97-AF65-F5344CB8AC3E}">
        <p14:creationId xmlns:p14="http://schemas.microsoft.com/office/powerpoint/2010/main" val="1022152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6A8C9-05F7-567A-8B00-3497AD8A459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7B2716E-CB0E-D4B9-5481-36069DFBD76F}"/>
              </a:ext>
            </a:extLst>
          </p:cNvPr>
          <p:cNvSpPr txBox="1"/>
          <p:nvPr/>
        </p:nvSpPr>
        <p:spPr>
          <a:xfrm>
            <a:off x="2566219" y="3234267"/>
            <a:ext cx="5225085" cy="707886"/>
          </a:xfrm>
          <a:prstGeom prst="rect">
            <a:avLst/>
          </a:prstGeom>
          <a:noFill/>
        </p:spPr>
        <p:txBody>
          <a:bodyPr wrap="none" rtlCol="0">
            <a:spAutoFit/>
          </a:bodyPr>
          <a:lstStyle/>
          <a:p>
            <a:r>
              <a:rPr lang="en-US" sz="4000" b="1" dirty="0"/>
              <a:t>HUAWEI FEEDBACK</a:t>
            </a:r>
          </a:p>
        </p:txBody>
      </p:sp>
    </p:spTree>
    <p:extLst>
      <p:ext uri="{BB962C8B-B14F-4D97-AF65-F5344CB8AC3E}">
        <p14:creationId xmlns:p14="http://schemas.microsoft.com/office/powerpoint/2010/main" val="12739612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50D9E-8F2A-48AD-BF37-BF378D5FA0A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17FC9FD-B54B-3420-0A95-C61626B2BBFB}"/>
              </a:ext>
            </a:extLst>
          </p:cNvPr>
          <p:cNvSpPr>
            <a:spLocks noGrp="1"/>
          </p:cNvSpPr>
          <p:nvPr>
            <p:ph type="title"/>
          </p:nvPr>
        </p:nvSpPr>
        <p:spPr>
          <a:xfrm>
            <a:off x="391349" y="372343"/>
            <a:ext cx="10515600" cy="1325563"/>
          </a:xfrm>
        </p:spPr>
        <p:txBody>
          <a:bodyPr/>
          <a:lstStyle/>
          <a:p>
            <a:r>
              <a:rPr lang="en-GB" altLang="en-US" dirty="0"/>
              <a:t>Huawei’s view on 6G SIDs principles</a:t>
            </a:r>
          </a:p>
        </p:txBody>
      </p:sp>
      <p:sp>
        <p:nvSpPr>
          <p:cNvPr id="2" name="文本框 1">
            <a:extLst>
              <a:ext uri="{FF2B5EF4-FFF2-40B4-BE49-F238E27FC236}">
                <a16:creationId xmlns:a16="http://schemas.microsoft.com/office/drawing/2014/main" id="{3D47A10D-46F7-41B9-98DA-1456B70D1D67}"/>
              </a:ext>
            </a:extLst>
          </p:cNvPr>
          <p:cNvSpPr txBox="1"/>
          <p:nvPr/>
        </p:nvSpPr>
        <p:spPr>
          <a:xfrm>
            <a:off x="248873" y="1799585"/>
            <a:ext cx="11124946" cy="3508653"/>
          </a:xfrm>
          <a:prstGeom prst="rect">
            <a:avLst/>
          </a:prstGeom>
          <a:noFill/>
        </p:spPr>
        <p:txBody>
          <a:bodyPr wrap="square" rtlCol="0">
            <a:spAutoFit/>
          </a:bodyPr>
          <a:lstStyle/>
          <a:p>
            <a:pPr marL="285750" indent="-285750">
              <a:spcBef>
                <a:spcPts val="1800"/>
              </a:spcBef>
              <a:spcAft>
                <a:spcPts val="600"/>
              </a:spcAft>
              <a:buFont typeface="Arial" panose="020B0604020202020204" pitchFamily="34" charset="0"/>
              <a:buChar char="•"/>
            </a:pPr>
            <a:r>
              <a:rPr lang="en-US" altLang="zh-CN" dirty="0"/>
              <a:t>Each SID should be agreed/approved with the full list of objectives, not a subset/part of them.</a:t>
            </a:r>
          </a:p>
          <a:p>
            <a:pPr marL="285750" indent="-285750">
              <a:spcBef>
                <a:spcPts val="1800"/>
              </a:spcBef>
              <a:spcAft>
                <a:spcPts val="600"/>
              </a:spcAft>
              <a:buFont typeface="Arial" panose="020B0604020202020204" pitchFamily="34" charset="0"/>
              <a:buChar char="•"/>
            </a:pPr>
            <a:r>
              <a:rPr lang="en-US" altLang="zh-CN" dirty="0"/>
              <a:t>At the current stage, we should focus on reaching consensus on the content of each SID proposal, the determination of the Rapporteurs for each SID is not the priority and should neither be CT3-specific nor discussed, better put “TBD” or keep it empty for this CC and also the upcoming CT3 meeting.</a:t>
            </a:r>
          </a:p>
          <a:p>
            <a:pPr marL="285750" indent="-285750">
              <a:spcBef>
                <a:spcPts val="1800"/>
              </a:spcBef>
              <a:spcAft>
                <a:spcPts val="600"/>
              </a:spcAft>
              <a:buFont typeface="Arial" panose="020B0604020202020204" pitchFamily="34" charset="0"/>
              <a:buChar char="•"/>
            </a:pPr>
            <a:r>
              <a:rPr lang="en-US" altLang="zh-CN" dirty="0"/>
              <a:t>If a SID needs joint sessions, coordination, then the SID should be considered to be cross-WGs to avoid redundant studies and enable a centralized/efficient management.</a:t>
            </a:r>
          </a:p>
          <a:p>
            <a:pPr marL="285750" indent="-285750">
              <a:spcBef>
                <a:spcPts val="1800"/>
              </a:spcBef>
              <a:spcAft>
                <a:spcPts val="600"/>
              </a:spcAft>
              <a:buFont typeface="Arial" panose="020B0604020202020204" pitchFamily="34" charset="0"/>
              <a:buChar char="•"/>
            </a:pPr>
            <a:r>
              <a:rPr lang="en-US" altLang="zh-CN" dirty="0"/>
              <a:t>Protocols can be studied in parallel to stage 2 to prepare the requirements with enough time so as to e.g., feed the ongoing stage 2 discussions when requested/needed, avoid a short and rushed stage 3 protocol study</a:t>
            </a:r>
          </a:p>
        </p:txBody>
      </p:sp>
    </p:spTree>
    <p:extLst>
      <p:ext uri="{BB962C8B-B14F-4D97-AF65-F5344CB8AC3E}">
        <p14:creationId xmlns:p14="http://schemas.microsoft.com/office/powerpoint/2010/main" val="225077364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50D9E-8F2A-48AD-BF37-BF378D5FA0A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17FC9FD-B54B-3420-0A95-C61626B2BBFB}"/>
              </a:ext>
            </a:extLst>
          </p:cNvPr>
          <p:cNvSpPr>
            <a:spLocks noGrp="1"/>
          </p:cNvSpPr>
          <p:nvPr>
            <p:ph type="title"/>
          </p:nvPr>
        </p:nvSpPr>
        <p:spPr>
          <a:xfrm>
            <a:off x="415413" y="321494"/>
            <a:ext cx="10515600" cy="1325563"/>
          </a:xfrm>
        </p:spPr>
        <p:txBody>
          <a:bodyPr/>
          <a:lstStyle/>
          <a:p>
            <a:r>
              <a:rPr lang="en-GB" altLang="en-US" dirty="0"/>
              <a:t>GOAL 1 Huawei Feedback</a:t>
            </a:r>
          </a:p>
        </p:txBody>
      </p:sp>
      <p:graphicFrame>
        <p:nvGraphicFramePr>
          <p:cNvPr id="6" name="Table 5">
            <a:extLst>
              <a:ext uri="{FF2B5EF4-FFF2-40B4-BE49-F238E27FC236}">
                <a16:creationId xmlns:a16="http://schemas.microsoft.com/office/drawing/2014/main" id="{139BBD01-98DA-DF8F-5B36-F1A481E50388}"/>
              </a:ext>
            </a:extLst>
          </p:cNvPr>
          <p:cNvGraphicFramePr>
            <a:graphicFrameLocks noGrp="1"/>
          </p:cNvGraphicFramePr>
          <p:nvPr/>
        </p:nvGraphicFramePr>
        <p:xfrm>
          <a:off x="321376" y="2107555"/>
          <a:ext cx="10876013" cy="3129484"/>
        </p:xfrm>
        <a:graphic>
          <a:graphicData uri="http://schemas.openxmlformats.org/drawingml/2006/table">
            <a:tbl>
              <a:tblPr firstRow="1" bandRow="1">
                <a:tableStyleId>{5C22544A-7EE6-4342-B048-85BDC9FD1C3A}</a:tableStyleId>
              </a:tblPr>
              <a:tblGrid>
                <a:gridCol w="3961866">
                  <a:extLst>
                    <a:ext uri="{9D8B030D-6E8A-4147-A177-3AD203B41FA5}">
                      <a16:colId xmlns:a16="http://schemas.microsoft.com/office/drawing/2014/main" val="3230142012"/>
                    </a:ext>
                  </a:extLst>
                </a:gridCol>
                <a:gridCol w="2598821">
                  <a:extLst>
                    <a:ext uri="{9D8B030D-6E8A-4147-A177-3AD203B41FA5}">
                      <a16:colId xmlns:a16="http://schemas.microsoft.com/office/drawing/2014/main" val="2455300096"/>
                    </a:ext>
                  </a:extLst>
                </a:gridCol>
                <a:gridCol w="1114926">
                  <a:extLst>
                    <a:ext uri="{9D8B030D-6E8A-4147-A177-3AD203B41FA5}">
                      <a16:colId xmlns:a16="http://schemas.microsoft.com/office/drawing/2014/main" val="3714356130"/>
                    </a:ext>
                  </a:extLst>
                </a:gridCol>
                <a:gridCol w="1804737">
                  <a:extLst>
                    <a:ext uri="{9D8B030D-6E8A-4147-A177-3AD203B41FA5}">
                      <a16:colId xmlns:a16="http://schemas.microsoft.com/office/drawing/2014/main" val="2647768253"/>
                    </a:ext>
                  </a:extLst>
                </a:gridCol>
                <a:gridCol w="1395663">
                  <a:extLst>
                    <a:ext uri="{9D8B030D-6E8A-4147-A177-3AD203B41FA5}">
                      <a16:colId xmlns:a16="http://schemas.microsoft.com/office/drawing/2014/main" val="4052500544"/>
                    </a:ext>
                  </a:extLst>
                </a:gridCol>
              </a:tblGrid>
              <a:tr h="796081">
                <a:tc>
                  <a:txBody>
                    <a:bodyPr/>
                    <a:lstStyle/>
                    <a:p>
                      <a:r>
                        <a:rPr lang="en-US" dirty="0"/>
                        <a:t>Identified areas</a:t>
                      </a:r>
                    </a:p>
                  </a:txBody>
                  <a:tcPr anchor="ctr"/>
                </a:tc>
                <a:tc>
                  <a:txBody>
                    <a:bodyPr/>
                    <a:lstStyle/>
                    <a:p>
                      <a:r>
                        <a:rPr lang="en-US" dirty="0"/>
                        <a:t> WG dependency</a:t>
                      </a:r>
                    </a:p>
                  </a:txBody>
                  <a:tcPr anchor="ctr"/>
                </a:tc>
                <a:tc>
                  <a:txBody>
                    <a:bodyPr/>
                    <a:lstStyle/>
                    <a:p>
                      <a:r>
                        <a:rPr lang="en-US" dirty="0"/>
                        <a:t>Priority</a:t>
                      </a:r>
                    </a:p>
                  </a:txBody>
                  <a:tcPr anchor="ctr"/>
                </a:tc>
                <a:tc>
                  <a:txBody>
                    <a:bodyPr/>
                    <a:lstStyle/>
                    <a:p>
                      <a:r>
                        <a:rPr lang="en-US" dirty="0"/>
                        <a:t>Rapporteur Priority</a:t>
                      </a:r>
                    </a:p>
                  </a:txBody>
                  <a:tcPr anchor="ctr"/>
                </a:tc>
                <a:tc>
                  <a:txBody>
                    <a:bodyPr/>
                    <a:lstStyle/>
                    <a:p>
                      <a:r>
                        <a:rPr lang="en-US" dirty="0"/>
                        <a:t>Moderator interest</a:t>
                      </a:r>
                    </a:p>
                  </a:txBody>
                  <a:tcPr anchor="ctr"/>
                </a:tc>
                <a:extLst>
                  <a:ext uri="{0D108BD9-81ED-4DB2-BD59-A6C34878D82A}">
                    <a16:rowId xmlns:a16="http://schemas.microsoft.com/office/drawing/2014/main" val="2815023907"/>
                  </a:ext>
                </a:extLst>
              </a:tr>
              <a:tr h="1142561">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sz="1800" dirty="0">
                          <a:effectLst/>
                          <a:latin typeface="+mn-lt"/>
                          <a:ea typeface="Times New Roman" panose="02020603050405020304" pitchFamily="18" charset="0"/>
                        </a:rPr>
                        <a:t>AI A</a:t>
                      </a:r>
                      <a:r>
                        <a:rPr lang="en-US" altLang="zh-CN" sz="1800" dirty="0">
                          <a:effectLst/>
                          <a:latin typeface="+mn-lt"/>
                          <a:ea typeface="Times New Roman" panose="02020603050405020304" pitchFamily="18" charset="0"/>
                        </a:rPr>
                        <a:t>gent </a:t>
                      </a:r>
                      <a:r>
                        <a:rPr lang="en-GB" sz="1800" dirty="0">
                          <a:effectLst/>
                          <a:latin typeface="+mn-lt"/>
                          <a:ea typeface="Times New Roman" panose="02020603050405020304" pitchFamily="18" charset="0"/>
                        </a:rPr>
                        <a:t>and AI Framework for 6G</a:t>
                      </a:r>
                    </a:p>
                    <a:p>
                      <a:pPr marL="0" marR="0" lvl="0" indent="0" algn="l" defTabSz="914400" rtl="0" eaLnBrk="1" fontAlgn="auto" latinLnBrk="0" hangingPunct="1">
                        <a:lnSpc>
                          <a:spcPct val="100000"/>
                        </a:lnSpc>
                        <a:spcBef>
                          <a:spcPts val="0"/>
                        </a:spcBef>
                        <a:spcAft>
                          <a:spcPts val="900"/>
                        </a:spcAft>
                        <a:buClrTx/>
                        <a:buSzTx/>
                        <a:buFontTx/>
                        <a:buNone/>
                        <a:tabLst/>
                        <a:defRPr/>
                      </a:pPr>
                      <a:r>
                        <a:rPr lang="en-GB" sz="1400" dirty="0">
                          <a:effectLst/>
                          <a:latin typeface="+mn-lt"/>
                          <a:ea typeface="Times New Roman" panose="02020603050405020304" pitchFamily="18" charset="0"/>
                        </a:rPr>
                        <a:t>(SID led by CT3 with CT4 and CT1 also impacted)</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PARTIAL/SA2</a:t>
                      </a:r>
                    </a:p>
                  </a:txBody>
                  <a:tcPr anchor="ctr"/>
                </a:tc>
                <a:tc>
                  <a:txBody>
                    <a:bodyPr/>
                    <a:lstStyle/>
                    <a:p>
                      <a:pPr algn="ctr"/>
                      <a:r>
                        <a:rPr lang="en-US" dirty="0"/>
                        <a:t>1</a:t>
                      </a:r>
                    </a:p>
                  </a:txBody>
                  <a:tcPr anchor="ctr"/>
                </a:tc>
                <a:tc>
                  <a:txBody>
                    <a:bodyPr/>
                    <a:lstStyle/>
                    <a:p>
                      <a:pPr algn="ctr"/>
                      <a:r>
                        <a:rPr lang="en-US" dirty="0"/>
                        <a:t>TBD</a:t>
                      </a:r>
                    </a:p>
                  </a:txBody>
                  <a:tcPr anchor="ctr"/>
                </a:tc>
                <a:tc>
                  <a:txBody>
                    <a:bodyPr/>
                    <a:lstStyle/>
                    <a:p>
                      <a:pPr algn="ctr"/>
                      <a:r>
                        <a:rPr lang="en-US" dirty="0"/>
                        <a:t>Y</a:t>
                      </a:r>
                    </a:p>
                  </a:txBody>
                  <a:tcPr anchor="ctr"/>
                </a:tc>
                <a:extLst>
                  <a:ext uri="{0D108BD9-81ED-4DB2-BD59-A6C34878D82A}">
                    <a16:rowId xmlns:a16="http://schemas.microsoft.com/office/drawing/2014/main" val="3495195136"/>
                  </a:ext>
                </a:extLst>
              </a:tr>
              <a:tr h="1190842">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sz="1800" dirty="0">
                          <a:effectLst/>
                          <a:latin typeface="+mn-lt"/>
                          <a:ea typeface="Times New Roman" panose="02020603050405020304" pitchFamily="18" charset="0"/>
                        </a:rPr>
                        <a:t>Network Capability Exposure for 6G</a:t>
                      </a:r>
                    </a:p>
                    <a:p>
                      <a:pPr marL="0" marR="0" lvl="0" indent="0" algn="l" defTabSz="914400" rtl="0" eaLnBrk="1" fontAlgn="auto" latinLnBrk="0" hangingPunct="1">
                        <a:lnSpc>
                          <a:spcPct val="100000"/>
                        </a:lnSpc>
                        <a:spcBef>
                          <a:spcPts val="0"/>
                        </a:spcBef>
                        <a:spcAft>
                          <a:spcPts val="900"/>
                        </a:spcAft>
                        <a:buClrTx/>
                        <a:buSzTx/>
                        <a:buFontTx/>
                        <a:buNone/>
                        <a:tabLst/>
                        <a:defRPr/>
                      </a:pPr>
                      <a:r>
                        <a:rPr lang="en-GB" sz="1400" dirty="0">
                          <a:effectLst/>
                          <a:latin typeface="+mn-lt"/>
                          <a:ea typeface="Times New Roman" panose="02020603050405020304" pitchFamily="18" charset="0"/>
                        </a:rPr>
                        <a:t>(SID led by CT3 with CT1 also impacted)</a:t>
                      </a:r>
                      <a:endParaRPr lang="en-US" sz="14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900"/>
                        </a:spcAft>
                        <a:buClrTx/>
                        <a:buSzTx/>
                        <a:buFontTx/>
                        <a:buNone/>
                        <a:tabLst/>
                        <a:defRPr/>
                      </a:pPr>
                      <a:endParaRPr lang="en-GB" sz="1400" dirty="0">
                        <a:effectLst/>
                        <a:latin typeface="+mn-lt"/>
                        <a:ea typeface="Times New Roman" panose="02020603050405020304" pitchFamily="18" charset="0"/>
                      </a:endParaRPr>
                    </a:p>
                  </a:txBody>
                  <a:tcPr marL="68580" marR="68580" marT="0" marB="0" anchor="ctr"/>
                </a:tc>
                <a:tc>
                  <a:txBody>
                    <a:bodyPr/>
                    <a:lstStyle/>
                    <a:p>
                      <a:r>
                        <a:rPr lang="en-US" dirty="0"/>
                        <a:t>PARTIAL/SA2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PARTIAL/SA6</a:t>
                      </a:r>
                    </a:p>
                  </a:txBody>
                  <a:tcPr anchor="ctr"/>
                </a:tc>
                <a:tc>
                  <a:txBody>
                    <a:bodyPr/>
                    <a:lstStyle/>
                    <a:p>
                      <a:pPr algn="ctr"/>
                      <a:r>
                        <a:rPr lang="en-US" dirty="0"/>
                        <a:t>2</a:t>
                      </a:r>
                    </a:p>
                  </a:txBody>
                  <a:tcPr anchor="ctr"/>
                </a:tc>
                <a:tc>
                  <a:txBody>
                    <a:bodyPr/>
                    <a:lstStyle/>
                    <a:p>
                      <a:pPr algn="ctr"/>
                      <a:r>
                        <a:rPr lang="en-US" dirty="0"/>
                        <a:t>TBD</a:t>
                      </a:r>
                    </a:p>
                  </a:txBody>
                  <a:tcPr anchor="ctr"/>
                </a:tc>
                <a:tc>
                  <a:txBody>
                    <a:bodyPr/>
                    <a:lstStyle/>
                    <a:p>
                      <a:pPr algn="ctr"/>
                      <a:r>
                        <a:rPr lang="en-US" dirty="0"/>
                        <a:t>Y</a:t>
                      </a:r>
                    </a:p>
                  </a:txBody>
                  <a:tcPr anchor="ctr"/>
                </a:tc>
                <a:extLst>
                  <a:ext uri="{0D108BD9-81ED-4DB2-BD59-A6C34878D82A}">
                    <a16:rowId xmlns:a16="http://schemas.microsoft.com/office/drawing/2014/main" val="767213649"/>
                  </a:ext>
                </a:extLst>
              </a:tr>
            </a:tbl>
          </a:graphicData>
        </a:graphic>
      </p:graphicFrame>
    </p:spTree>
    <p:extLst>
      <p:ext uri="{BB962C8B-B14F-4D97-AF65-F5344CB8AC3E}">
        <p14:creationId xmlns:p14="http://schemas.microsoft.com/office/powerpoint/2010/main" val="5942783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EBD8C-51B4-B991-C5A4-4C3EEEAEBE5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D13A0FE-0F2D-ED6A-3A63-6DCA413A1D06}"/>
              </a:ext>
            </a:extLst>
          </p:cNvPr>
          <p:cNvSpPr>
            <a:spLocks noGrp="1"/>
          </p:cNvSpPr>
          <p:nvPr>
            <p:ph type="title"/>
          </p:nvPr>
        </p:nvSpPr>
        <p:spPr/>
        <p:txBody>
          <a:bodyPr/>
          <a:lstStyle/>
          <a:p>
            <a:r>
              <a:rPr lang="en-GB" altLang="en-US" sz="4000" dirty="0"/>
              <a:t>GOAL 2 Huawei Feedback (1/2)</a:t>
            </a:r>
          </a:p>
        </p:txBody>
      </p:sp>
      <p:sp>
        <p:nvSpPr>
          <p:cNvPr id="4" name="Content Placeholder 3">
            <a:extLst>
              <a:ext uri="{FF2B5EF4-FFF2-40B4-BE49-F238E27FC236}">
                <a16:creationId xmlns:a16="http://schemas.microsoft.com/office/drawing/2014/main" id="{44D27ED3-BE3F-F47A-7AA0-3C55955F08CC}"/>
              </a:ext>
            </a:extLst>
          </p:cNvPr>
          <p:cNvSpPr>
            <a:spLocks noGrp="1"/>
          </p:cNvSpPr>
          <p:nvPr>
            <p:ph idx="1"/>
          </p:nvPr>
        </p:nvSpPr>
        <p:spPr>
          <a:xfrm>
            <a:off x="-101890" y="1420832"/>
            <a:ext cx="10515600" cy="4351338"/>
          </a:xfrm>
        </p:spPr>
        <p:txBody>
          <a:bodyPr/>
          <a:lstStyle/>
          <a:p>
            <a:pPr marL="457200" lvl="1" indent="0">
              <a:buNone/>
            </a:pPr>
            <a:r>
              <a:rPr lang="en-US" sz="2000" dirty="0"/>
              <a:t>AREA: </a:t>
            </a:r>
            <a:r>
              <a:rPr lang="en-US" sz="2000" b="1" dirty="0"/>
              <a:t>AI Agent and AI Framework for 6G</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p:txBody>
      </p:sp>
      <p:graphicFrame>
        <p:nvGraphicFramePr>
          <p:cNvPr id="5" name="Table 4">
            <a:extLst>
              <a:ext uri="{FF2B5EF4-FFF2-40B4-BE49-F238E27FC236}">
                <a16:creationId xmlns:a16="http://schemas.microsoft.com/office/drawing/2014/main" id="{77A3EB48-3B8F-459A-ADD1-8ED92344ABFF}"/>
              </a:ext>
            </a:extLst>
          </p:cNvPr>
          <p:cNvGraphicFramePr>
            <a:graphicFrameLocks noGrp="1"/>
          </p:cNvGraphicFramePr>
          <p:nvPr/>
        </p:nvGraphicFramePr>
        <p:xfrm>
          <a:off x="144465" y="2069390"/>
          <a:ext cx="11490159" cy="3733800"/>
        </p:xfrm>
        <a:graphic>
          <a:graphicData uri="http://schemas.openxmlformats.org/drawingml/2006/table">
            <a:tbl>
              <a:tblPr firstRow="1" bandRow="1">
                <a:tableStyleId>{5C22544A-7EE6-4342-B048-85BDC9FD1C3A}</a:tableStyleId>
              </a:tblPr>
              <a:tblGrid>
                <a:gridCol w="2193759">
                  <a:extLst>
                    <a:ext uri="{9D8B030D-6E8A-4147-A177-3AD203B41FA5}">
                      <a16:colId xmlns:a16="http://schemas.microsoft.com/office/drawing/2014/main" val="3230142012"/>
                    </a:ext>
                  </a:extLst>
                </a:gridCol>
                <a:gridCol w="5751094">
                  <a:extLst>
                    <a:ext uri="{9D8B030D-6E8A-4147-A177-3AD203B41FA5}">
                      <a16:colId xmlns:a16="http://schemas.microsoft.com/office/drawing/2014/main" val="2455300096"/>
                    </a:ext>
                  </a:extLst>
                </a:gridCol>
                <a:gridCol w="826169">
                  <a:extLst>
                    <a:ext uri="{9D8B030D-6E8A-4147-A177-3AD203B41FA5}">
                      <a16:colId xmlns:a16="http://schemas.microsoft.com/office/drawing/2014/main" val="3714356130"/>
                    </a:ext>
                  </a:extLst>
                </a:gridCol>
                <a:gridCol w="1419726">
                  <a:extLst>
                    <a:ext uri="{9D8B030D-6E8A-4147-A177-3AD203B41FA5}">
                      <a16:colId xmlns:a16="http://schemas.microsoft.com/office/drawing/2014/main" val="2647768253"/>
                    </a:ext>
                  </a:extLst>
                </a:gridCol>
                <a:gridCol w="1299411">
                  <a:extLst>
                    <a:ext uri="{9D8B030D-6E8A-4147-A177-3AD203B41FA5}">
                      <a16:colId xmlns:a16="http://schemas.microsoft.com/office/drawing/2014/main" val="4052500544"/>
                    </a:ext>
                  </a:extLst>
                </a:gridCol>
              </a:tblGrid>
              <a:tr h="0">
                <a:tc>
                  <a:txBody>
                    <a:bodyPr/>
                    <a:lstStyle/>
                    <a:p>
                      <a:r>
                        <a:rPr lang="en-US" sz="1600" dirty="0"/>
                        <a:t>Goals</a:t>
                      </a:r>
                    </a:p>
                  </a:txBody>
                  <a:tcPr anchor="ctr"/>
                </a:tc>
                <a:tc>
                  <a:txBody>
                    <a:bodyPr/>
                    <a:lstStyle/>
                    <a:p>
                      <a:r>
                        <a:rPr lang="en-US" sz="1600" dirty="0"/>
                        <a:t>Work Tasks</a:t>
                      </a:r>
                    </a:p>
                  </a:txBody>
                  <a:tcPr anchor="ctr"/>
                </a:tc>
                <a:tc>
                  <a:txBody>
                    <a:bodyPr/>
                    <a:lstStyle/>
                    <a:p>
                      <a:r>
                        <a:rPr lang="en-US" sz="1600" dirty="0"/>
                        <a:t>Priority</a:t>
                      </a:r>
                    </a:p>
                  </a:txBody>
                  <a:tcPr anchor="ctr"/>
                </a:tc>
                <a:tc>
                  <a:txBody>
                    <a:bodyPr/>
                    <a:lstStyle/>
                    <a:p>
                      <a:r>
                        <a:rPr lang="en-US" sz="1600" dirty="0"/>
                        <a:t>WG dependency</a:t>
                      </a:r>
                    </a:p>
                  </a:txBody>
                  <a:tcPr anchor="ctr"/>
                </a:tc>
                <a:tc>
                  <a:txBody>
                    <a:bodyPr/>
                    <a:lstStyle/>
                    <a:p>
                      <a:r>
                        <a:rPr lang="en-US" sz="1600" dirty="0"/>
                        <a:t>Can the work start?</a:t>
                      </a:r>
                    </a:p>
                  </a:txBody>
                  <a:tcPr anchor="ctr"/>
                </a:tc>
                <a:extLst>
                  <a:ext uri="{0D108BD9-81ED-4DB2-BD59-A6C34878D82A}">
                    <a16:rowId xmlns:a16="http://schemas.microsoft.com/office/drawing/2014/main" val="2815023907"/>
                  </a:ext>
                </a:extLst>
              </a:tr>
              <a:tr h="370840">
                <a:tc rowSpan="2">
                  <a:txBody>
                    <a:bodyPr/>
                    <a:lstStyle/>
                    <a:p>
                      <a:r>
                        <a:rPr lang="en-US" sz="1300" b="1" dirty="0"/>
                        <a:t>Study the </a:t>
                      </a:r>
                      <a:r>
                        <a:rPr lang="it-IT" sz="1300" b="1" dirty="0"/>
                        <a:t>AI Agent and AI framework </a:t>
                      </a:r>
                      <a:r>
                        <a:rPr lang="en-US" sz="1300" b="1" dirty="0"/>
                        <a:t>in the 6G System</a:t>
                      </a:r>
                    </a:p>
                  </a:txBody>
                  <a:tcPr anchor="ctr"/>
                </a:tc>
                <a:tc>
                  <a:txBody>
                    <a:bodyPr/>
                    <a:lstStyle/>
                    <a:p>
                      <a:r>
                        <a:rPr lang="en-US" sz="1300" b="1" kern="1200" dirty="0">
                          <a:solidFill>
                            <a:schemeClr val="dk1"/>
                          </a:solidFill>
                          <a:effectLst/>
                          <a:latin typeface="+mn-lt"/>
                          <a:ea typeface="+mn-ea"/>
                          <a:cs typeface="+mn-cs"/>
                        </a:rPr>
                        <a:t>WT#1</a:t>
                      </a:r>
                      <a:r>
                        <a:rPr lang="en-US" sz="1300" kern="1200" dirty="0">
                          <a:solidFill>
                            <a:schemeClr val="dk1"/>
                          </a:solidFill>
                          <a:effectLst/>
                          <a:latin typeface="+mn-lt"/>
                          <a:ea typeface="+mn-ea"/>
                          <a:cs typeface="+mn-cs"/>
                        </a:rPr>
                        <a:t>: study on the protocol requirements for AI Agent and AI framework:</a:t>
                      </a:r>
                    </a:p>
                    <a:p>
                      <a:pPr marL="180000" lvl="1"/>
                      <a:r>
                        <a:rPr lang="en-US" sz="1300" b="1" dirty="0"/>
                        <a:t>1.1. </a:t>
                      </a:r>
                      <a:r>
                        <a:rPr lang="en-US" sz="1300" dirty="0"/>
                        <a:t>the interfaces for the 6G use cases and requirements, including the communication between AI Agent on UE via operators’ network, between AI Agent on UE and AI Agent in core network, between AI Agents within core network, and between AI Agent in the network and the 3rd party AI agent;</a:t>
                      </a:r>
                    </a:p>
                    <a:p>
                      <a:pPr marL="180000" lvl="1"/>
                      <a:r>
                        <a:rPr lang="en-US" sz="1300" b="1" dirty="0"/>
                        <a:t>1.2. </a:t>
                      </a:r>
                      <a:r>
                        <a:rPr lang="en-US" sz="1300" dirty="0"/>
                        <a:t>the communication characteristics and protocol requirements of these interfaces; and</a:t>
                      </a:r>
                    </a:p>
                    <a:p>
                      <a:pPr marL="180000" lvl="1"/>
                      <a:r>
                        <a:rPr lang="en-US" sz="1300" b="1" kern="1200" dirty="0">
                          <a:solidFill>
                            <a:schemeClr val="dk1"/>
                          </a:solidFill>
                          <a:latin typeface="+mn-lt"/>
                          <a:ea typeface="+mn-ea"/>
                          <a:cs typeface="+mn-cs"/>
                        </a:rPr>
                        <a:t>1.3. </a:t>
                      </a:r>
                      <a:r>
                        <a:rPr lang="en-US" sz="1300" dirty="0"/>
                        <a:t>the interoperability with 5G CN AI/ML framework.</a:t>
                      </a:r>
                    </a:p>
                  </a:txBody>
                  <a:tcPr anchor="ctr"/>
                </a:tc>
                <a:tc>
                  <a:txBody>
                    <a:bodyPr/>
                    <a:lstStyle/>
                    <a:p>
                      <a:r>
                        <a:rPr lang="en-US" sz="1300" dirty="0"/>
                        <a:t>1</a:t>
                      </a:r>
                    </a:p>
                  </a:txBody>
                  <a:tcPr anchor="ctr"/>
                </a:tc>
                <a:tc>
                  <a:txBody>
                    <a:bodyPr/>
                    <a:lstStyle/>
                    <a:p>
                      <a:endParaRPr lang="en-US"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NO</a:t>
                      </a:r>
                    </a:p>
                    <a:p>
                      <a:endParaRPr lang="en-US" sz="1300" dirty="0"/>
                    </a:p>
                    <a:p>
                      <a:endParaRPr lang="en-US" sz="1300" dirty="0"/>
                    </a:p>
                    <a:p>
                      <a:endParaRPr lang="en-US" sz="1300" dirty="0"/>
                    </a:p>
                    <a:p>
                      <a:r>
                        <a:rPr lang="en-US" sz="1300" dirty="0"/>
                        <a:t>NO</a:t>
                      </a:r>
                    </a:p>
                    <a:p>
                      <a:endParaRPr lang="en-US" sz="1300" dirty="0"/>
                    </a:p>
                    <a:p>
                      <a:r>
                        <a:rPr lang="en-US" sz="1300" dirty="0"/>
                        <a:t>NO</a:t>
                      </a:r>
                    </a:p>
                  </a:txBody>
                  <a:tcPr/>
                </a:tc>
                <a:tc>
                  <a:txBody>
                    <a:bodyPr/>
                    <a:lstStyle/>
                    <a:p>
                      <a:pPr algn="ctr"/>
                      <a:r>
                        <a:rPr lang="en-US" sz="1300" dirty="0"/>
                        <a:t>Y</a:t>
                      </a:r>
                    </a:p>
                  </a:txBody>
                  <a:tcPr anchor="ctr"/>
                </a:tc>
                <a:extLst>
                  <a:ext uri="{0D108BD9-81ED-4DB2-BD59-A6C34878D82A}">
                    <a16:rowId xmlns:a16="http://schemas.microsoft.com/office/drawing/2014/main" val="3495195136"/>
                  </a:ext>
                </a:extLst>
              </a:tr>
              <a:tr h="370840">
                <a:tc vMerge="1">
                  <a:txBody>
                    <a:bodyPr/>
                    <a:lstStyle/>
                    <a:p>
                      <a:endParaRPr lang="en-US" sz="1400" dirty="0"/>
                    </a:p>
                  </a:txBody>
                  <a:tcPr/>
                </a:tc>
                <a:tc>
                  <a:txBody>
                    <a:bodyPr/>
                    <a:lstStyle/>
                    <a:p>
                      <a:pPr hangingPunct="0"/>
                      <a:r>
                        <a:rPr lang="en-US" sz="1300" b="1" kern="1200" dirty="0">
                          <a:solidFill>
                            <a:schemeClr val="dk1"/>
                          </a:solidFill>
                          <a:effectLst/>
                          <a:latin typeface="+mn-lt"/>
                          <a:ea typeface="+mn-ea"/>
                          <a:cs typeface="+mn-cs"/>
                        </a:rPr>
                        <a:t>WT#2: </a:t>
                      </a:r>
                      <a:r>
                        <a:rPr lang="en-US" sz="1300" kern="1200" dirty="0">
                          <a:solidFill>
                            <a:schemeClr val="dk1"/>
                          </a:solidFill>
                          <a:effectLst/>
                          <a:latin typeface="+mn-lt"/>
                          <a:ea typeface="+mn-ea"/>
                          <a:cs typeface="+mn-cs"/>
                        </a:rPr>
                        <a:t>study on the protocol selection and interface design for AI Agent and AI framework:</a:t>
                      </a:r>
                    </a:p>
                    <a:p>
                      <a:pPr marL="180000" lvl="1" hangingPunct="0"/>
                      <a:r>
                        <a:rPr lang="en-US" sz="1300" b="1" kern="1200" dirty="0">
                          <a:solidFill>
                            <a:schemeClr val="dk1"/>
                          </a:solidFill>
                          <a:effectLst/>
                          <a:latin typeface="+mn-lt"/>
                          <a:ea typeface="+mn-ea"/>
                          <a:cs typeface="+mn-cs"/>
                        </a:rPr>
                        <a:t>2.1. </a:t>
                      </a:r>
                      <a:r>
                        <a:rPr lang="en-US" sz="1300" kern="1200" dirty="0">
                          <a:solidFill>
                            <a:schemeClr val="dk1"/>
                          </a:solidFill>
                          <a:effectLst/>
                          <a:latin typeface="+mn-lt"/>
                          <a:ea typeface="+mn-ea"/>
                          <a:cs typeface="+mn-cs"/>
                        </a:rPr>
                        <a:t>the key aspects/mechanisms of the candidate protocols, including the AI Agent communication protocols and frameworks from other SDOs (e.g., IETF);</a:t>
                      </a:r>
                    </a:p>
                    <a:p>
                      <a:pPr marL="180000" lvl="1" hangingPunct="0"/>
                      <a:r>
                        <a:rPr lang="en-US" sz="1300" b="1" kern="1200" dirty="0">
                          <a:solidFill>
                            <a:schemeClr val="dk1"/>
                          </a:solidFill>
                          <a:effectLst/>
                          <a:latin typeface="+mn-lt"/>
                          <a:ea typeface="+mn-ea"/>
                          <a:cs typeface="+mn-cs"/>
                        </a:rPr>
                        <a:t>2.2. </a:t>
                      </a:r>
                      <a:r>
                        <a:rPr lang="en-US" sz="1300" kern="1200" dirty="0">
                          <a:solidFill>
                            <a:schemeClr val="dk1"/>
                          </a:solidFill>
                          <a:effectLst/>
                          <a:latin typeface="+mn-lt"/>
                          <a:ea typeface="+mn-ea"/>
                          <a:cs typeface="+mn-cs"/>
                        </a:rPr>
                        <a:t>the AI capabilities related communications in the 6G CN, e.g. ML model provisioning, inferencing, training and monitoring; and</a:t>
                      </a:r>
                    </a:p>
                    <a:p>
                      <a:pPr marL="180000" lvl="1" hangingPunct="0"/>
                      <a:r>
                        <a:rPr lang="en-US" sz="1300" b="1" kern="1200" dirty="0">
                          <a:solidFill>
                            <a:schemeClr val="dk1"/>
                          </a:solidFill>
                          <a:effectLst/>
                          <a:latin typeface="+mn-lt"/>
                          <a:ea typeface="+mn-ea"/>
                          <a:cs typeface="+mn-cs"/>
                        </a:rPr>
                        <a:t>2.3. </a:t>
                      </a:r>
                      <a:r>
                        <a:rPr lang="en-US" sz="1300" kern="1200" dirty="0">
                          <a:solidFill>
                            <a:schemeClr val="dk1"/>
                          </a:solidFill>
                          <a:effectLst/>
                          <a:latin typeface="+mn-lt"/>
                          <a:ea typeface="+mn-ea"/>
                          <a:cs typeface="+mn-cs"/>
                        </a:rPr>
                        <a:t>the interoperability with 5G CN AI/ML framework.</a:t>
                      </a:r>
                    </a:p>
                  </a:txBody>
                  <a:tcPr anchor="ctr"/>
                </a:tc>
                <a:tc>
                  <a:txBody>
                    <a:bodyPr/>
                    <a:lstStyle/>
                    <a:p>
                      <a:r>
                        <a:rPr lang="fr-FR" sz="1300" dirty="0"/>
                        <a:t>1</a:t>
                      </a:r>
                      <a:endParaRPr lang="en-US" sz="13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PARTIAL/SA2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PARTIAL/SA2</a:t>
                      </a:r>
                      <a:endParaRPr lang="fr-FR" sz="13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PARTIAL/SA2</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t>Y</a:t>
                      </a:r>
                    </a:p>
                  </a:txBody>
                  <a:tcPr anchor="ctr"/>
                </a:tc>
                <a:extLst>
                  <a:ext uri="{0D108BD9-81ED-4DB2-BD59-A6C34878D82A}">
                    <a16:rowId xmlns:a16="http://schemas.microsoft.com/office/drawing/2014/main" val="767213649"/>
                  </a:ext>
                </a:extLst>
              </a:tr>
            </a:tbl>
          </a:graphicData>
        </a:graphic>
      </p:graphicFrame>
      <p:sp>
        <p:nvSpPr>
          <p:cNvPr id="6" name="Content Placeholder 3">
            <a:extLst>
              <a:ext uri="{FF2B5EF4-FFF2-40B4-BE49-F238E27FC236}">
                <a16:creationId xmlns:a16="http://schemas.microsoft.com/office/drawing/2014/main" id="{342019BF-09FD-4A41-9404-39E9B41CEED5}"/>
              </a:ext>
            </a:extLst>
          </p:cNvPr>
          <p:cNvSpPr txBox="1">
            <a:spLocks/>
          </p:cNvSpPr>
          <p:nvPr/>
        </p:nvSpPr>
        <p:spPr bwMode="auto">
          <a:xfrm>
            <a:off x="-192506" y="5998617"/>
            <a:ext cx="10515600" cy="2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1600" dirty="0"/>
              <a:t>For more details, please refer to the SID content proposal attached to this contribution.</a:t>
            </a:r>
            <a:endParaRPr lang="en-US" sz="1600" b="1"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spTree>
    <p:extLst>
      <p:ext uri="{BB962C8B-B14F-4D97-AF65-F5344CB8AC3E}">
        <p14:creationId xmlns:p14="http://schemas.microsoft.com/office/powerpoint/2010/main" val="3765211120"/>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EBD8C-51B4-B991-C5A4-4C3EEEAEBE5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D13A0FE-0F2D-ED6A-3A63-6DCA413A1D06}"/>
              </a:ext>
            </a:extLst>
          </p:cNvPr>
          <p:cNvSpPr>
            <a:spLocks noGrp="1"/>
          </p:cNvSpPr>
          <p:nvPr>
            <p:ph type="title"/>
          </p:nvPr>
        </p:nvSpPr>
        <p:spPr/>
        <p:txBody>
          <a:bodyPr/>
          <a:lstStyle/>
          <a:p>
            <a:r>
              <a:rPr lang="en-GB" altLang="en-US" sz="4000" dirty="0"/>
              <a:t>GOAL 2 Huawei Feedback (2/2)</a:t>
            </a:r>
          </a:p>
        </p:txBody>
      </p:sp>
      <p:sp>
        <p:nvSpPr>
          <p:cNvPr id="4" name="Content Placeholder 3">
            <a:extLst>
              <a:ext uri="{FF2B5EF4-FFF2-40B4-BE49-F238E27FC236}">
                <a16:creationId xmlns:a16="http://schemas.microsoft.com/office/drawing/2014/main" id="{44D27ED3-BE3F-F47A-7AA0-3C55955F08CC}"/>
              </a:ext>
            </a:extLst>
          </p:cNvPr>
          <p:cNvSpPr>
            <a:spLocks noGrp="1"/>
          </p:cNvSpPr>
          <p:nvPr>
            <p:ph idx="1"/>
          </p:nvPr>
        </p:nvSpPr>
        <p:spPr>
          <a:xfrm>
            <a:off x="-118365" y="1427602"/>
            <a:ext cx="10515600" cy="4351338"/>
          </a:xfrm>
        </p:spPr>
        <p:txBody>
          <a:bodyPr/>
          <a:lstStyle/>
          <a:p>
            <a:pPr marL="457200" lvl="1" indent="0">
              <a:buNone/>
            </a:pPr>
            <a:r>
              <a:rPr lang="en-US" sz="2000" dirty="0"/>
              <a:t>AREA: </a:t>
            </a:r>
            <a:r>
              <a:rPr lang="en-US" sz="2000" b="1" dirty="0"/>
              <a:t>Network Exposure Capability for 6G</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p:txBody>
      </p:sp>
      <p:graphicFrame>
        <p:nvGraphicFramePr>
          <p:cNvPr id="5" name="Table 4">
            <a:extLst>
              <a:ext uri="{FF2B5EF4-FFF2-40B4-BE49-F238E27FC236}">
                <a16:creationId xmlns:a16="http://schemas.microsoft.com/office/drawing/2014/main" id="{77A3EB48-3B8F-459A-ADD1-8ED92344ABFF}"/>
              </a:ext>
            </a:extLst>
          </p:cNvPr>
          <p:cNvGraphicFramePr>
            <a:graphicFrameLocks noGrp="1"/>
          </p:cNvGraphicFramePr>
          <p:nvPr/>
        </p:nvGraphicFramePr>
        <p:xfrm>
          <a:off x="204536" y="1838149"/>
          <a:ext cx="11570369" cy="4320540"/>
        </p:xfrm>
        <a:graphic>
          <a:graphicData uri="http://schemas.openxmlformats.org/drawingml/2006/table">
            <a:tbl>
              <a:tblPr firstRow="1" bandRow="1">
                <a:tableStyleId>{5C22544A-7EE6-4342-B048-85BDC9FD1C3A}</a:tableStyleId>
              </a:tblPr>
              <a:tblGrid>
                <a:gridCol w="2193759">
                  <a:extLst>
                    <a:ext uri="{9D8B030D-6E8A-4147-A177-3AD203B41FA5}">
                      <a16:colId xmlns:a16="http://schemas.microsoft.com/office/drawing/2014/main" val="3230142012"/>
                    </a:ext>
                  </a:extLst>
                </a:gridCol>
                <a:gridCol w="5751094">
                  <a:extLst>
                    <a:ext uri="{9D8B030D-6E8A-4147-A177-3AD203B41FA5}">
                      <a16:colId xmlns:a16="http://schemas.microsoft.com/office/drawing/2014/main" val="2455300096"/>
                    </a:ext>
                  </a:extLst>
                </a:gridCol>
                <a:gridCol w="826169">
                  <a:extLst>
                    <a:ext uri="{9D8B030D-6E8A-4147-A177-3AD203B41FA5}">
                      <a16:colId xmlns:a16="http://schemas.microsoft.com/office/drawing/2014/main" val="3714356130"/>
                    </a:ext>
                  </a:extLst>
                </a:gridCol>
                <a:gridCol w="1419726">
                  <a:extLst>
                    <a:ext uri="{9D8B030D-6E8A-4147-A177-3AD203B41FA5}">
                      <a16:colId xmlns:a16="http://schemas.microsoft.com/office/drawing/2014/main" val="2647768253"/>
                    </a:ext>
                  </a:extLst>
                </a:gridCol>
                <a:gridCol w="1379621">
                  <a:extLst>
                    <a:ext uri="{9D8B030D-6E8A-4147-A177-3AD203B41FA5}">
                      <a16:colId xmlns:a16="http://schemas.microsoft.com/office/drawing/2014/main" val="4052500544"/>
                    </a:ext>
                  </a:extLst>
                </a:gridCol>
              </a:tblGrid>
              <a:tr h="428829">
                <a:tc>
                  <a:txBody>
                    <a:bodyPr/>
                    <a:lstStyle/>
                    <a:p>
                      <a:r>
                        <a:rPr lang="en-US" sz="1400" dirty="0"/>
                        <a:t>Goals</a:t>
                      </a:r>
                    </a:p>
                  </a:txBody>
                  <a:tcPr anchor="ctr"/>
                </a:tc>
                <a:tc>
                  <a:txBody>
                    <a:bodyPr/>
                    <a:lstStyle/>
                    <a:p>
                      <a:r>
                        <a:rPr lang="en-US" sz="1400" dirty="0"/>
                        <a:t>Work Tasks</a:t>
                      </a:r>
                    </a:p>
                  </a:txBody>
                  <a:tcPr anchor="ctr"/>
                </a:tc>
                <a:tc>
                  <a:txBody>
                    <a:bodyPr/>
                    <a:lstStyle/>
                    <a:p>
                      <a:r>
                        <a:rPr lang="en-US" sz="1400" dirty="0"/>
                        <a:t>Priority</a:t>
                      </a:r>
                    </a:p>
                  </a:txBody>
                  <a:tcPr anchor="ctr"/>
                </a:tc>
                <a:tc>
                  <a:txBody>
                    <a:bodyPr/>
                    <a:lstStyle/>
                    <a:p>
                      <a:r>
                        <a:rPr lang="en-US" sz="1400" dirty="0"/>
                        <a:t>WG dependency</a:t>
                      </a:r>
                    </a:p>
                  </a:txBody>
                  <a:tcPr anchor="ctr"/>
                </a:tc>
                <a:tc>
                  <a:txBody>
                    <a:bodyPr/>
                    <a:lstStyle/>
                    <a:p>
                      <a:r>
                        <a:rPr lang="en-US" sz="1400" dirty="0"/>
                        <a:t>Can the work start?</a:t>
                      </a:r>
                    </a:p>
                  </a:txBody>
                  <a:tcPr anchor="ctr"/>
                </a:tc>
                <a:extLst>
                  <a:ext uri="{0D108BD9-81ED-4DB2-BD59-A6C34878D82A}">
                    <a16:rowId xmlns:a16="http://schemas.microsoft.com/office/drawing/2014/main" val="2815023907"/>
                  </a:ext>
                </a:extLst>
              </a:tr>
              <a:tr h="1021622">
                <a:tc rowSpan="2">
                  <a:txBody>
                    <a:bodyPr/>
                    <a:lstStyle/>
                    <a:p>
                      <a:r>
                        <a:rPr lang="en-US" sz="1250" b="1" dirty="0"/>
                        <a:t>Study the Network Capability Exposure Framework in the 6G System</a:t>
                      </a:r>
                    </a:p>
                  </a:txBody>
                  <a:tcPr anchor="ctr"/>
                </a:tc>
                <a:tc>
                  <a:txBody>
                    <a:bodyPr/>
                    <a:lstStyle/>
                    <a:p>
                      <a:r>
                        <a:rPr lang="en-US" sz="1250" b="1" kern="1200" dirty="0">
                          <a:solidFill>
                            <a:schemeClr val="dk1"/>
                          </a:solidFill>
                          <a:effectLst/>
                          <a:latin typeface="+mn-lt"/>
                          <a:ea typeface="+mn-ea"/>
                          <a:cs typeface="+mn-cs"/>
                        </a:rPr>
                        <a:t>WT#1</a:t>
                      </a:r>
                      <a:r>
                        <a:rPr lang="en-US" sz="1250" kern="1200" dirty="0">
                          <a:solidFill>
                            <a:schemeClr val="dk1"/>
                          </a:solidFill>
                          <a:effectLst/>
                          <a:latin typeface="+mn-lt"/>
                          <a:ea typeface="+mn-ea"/>
                          <a:cs typeface="+mn-cs"/>
                        </a:rPr>
                        <a:t>: Study the protocol and interface requirements </a:t>
                      </a:r>
                      <a:r>
                        <a:rPr lang="en-GB" sz="1250" kern="1200" dirty="0">
                          <a:solidFill>
                            <a:schemeClr val="dk1"/>
                          </a:solidFill>
                          <a:effectLst/>
                          <a:latin typeface="+mn-lt"/>
                          <a:ea typeface="+mn-ea"/>
                          <a:cs typeface="+mn-cs"/>
                        </a:rPr>
                        <a:t>to support </a:t>
                      </a:r>
                      <a:r>
                        <a:rPr lang="en-US" sz="1250" kern="1200" dirty="0">
                          <a:solidFill>
                            <a:schemeClr val="dk1"/>
                          </a:solidFill>
                          <a:effectLst/>
                          <a:latin typeface="+mn-lt"/>
                          <a:ea typeface="+mn-ea"/>
                          <a:cs typeface="+mn-cs"/>
                        </a:rPr>
                        <a:t>the communications between the network and the </a:t>
                      </a:r>
                      <a:r>
                        <a:rPr lang="en-GB" sz="1250" kern="1200" dirty="0">
                          <a:solidFill>
                            <a:schemeClr val="dk1"/>
                          </a:solidFill>
                          <a:effectLst/>
                          <a:latin typeface="+mn-lt"/>
                          <a:ea typeface="+mn-ea"/>
                          <a:cs typeface="+mn-cs"/>
                        </a:rPr>
                        <a:t>3</a:t>
                      </a:r>
                      <a:r>
                        <a:rPr lang="en-GB" sz="1250" kern="1200" baseline="30000" dirty="0">
                          <a:solidFill>
                            <a:schemeClr val="dk1"/>
                          </a:solidFill>
                          <a:effectLst/>
                          <a:latin typeface="+mn-lt"/>
                          <a:ea typeface="+mn-ea"/>
                          <a:cs typeface="+mn-cs"/>
                        </a:rPr>
                        <a:t>rd</a:t>
                      </a:r>
                      <a:r>
                        <a:rPr lang="en-GB" sz="1250" kern="1200" dirty="0">
                          <a:solidFill>
                            <a:schemeClr val="dk1"/>
                          </a:solidFill>
                          <a:effectLst/>
                          <a:latin typeface="+mn-lt"/>
                          <a:ea typeface="+mn-ea"/>
                          <a:cs typeface="+mn-cs"/>
                        </a:rPr>
                        <a:t> Party AI Agents/Applications, and between the AI Agents/Applications on the UE and the network</a:t>
                      </a:r>
                      <a:r>
                        <a:rPr lang="en-US" sz="1250" kern="1200" dirty="0">
                          <a:solidFill>
                            <a:schemeClr val="dk1"/>
                          </a:solidFill>
                          <a:effectLst/>
                          <a:latin typeface="+mn-lt"/>
                          <a:ea typeface="+mn-ea"/>
                          <a:cs typeface="+mn-cs"/>
                        </a:rPr>
                        <a:t>:</a:t>
                      </a:r>
                    </a:p>
                    <a:p>
                      <a:pPr marL="180000" lvl="1"/>
                      <a:r>
                        <a:rPr lang="en-US" sz="1250" b="1" dirty="0"/>
                        <a:t>1.1. </a:t>
                      </a:r>
                      <a:r>
                        <a:rPr lang="en-US" sz="1250" dirty="0"/>
                        <a:t>the communication characteristics and protocol requirements of these interfaces; and</a:t>
                      </a:r>
                    </a:p>
                    <a:p>
                      <a:pPr marL="180000" lvl="1"/>
                      <a:r>
                        <a:rPr lang="en-US" sz="1250" b="1" dirty="0"/>
                        <a:t>1.2. </a:t>
                      </a:r>
                      <a:r>
                        <a:rPr lang="en-US" sz="1250" dirty="0"/>
                        <a:t>the interoperability with the pre-6G Network Capability Exposure frameworks.</a:t>
                      </a:r>
                    </a:p>
                  </a:txBody>
                  <a:tcPr anchor="ctr"/>
                </a:tc>
                <a:tc>
                  <a:txBody>
                    <a:bodyPr/>
                    <a:lstStyle/>
                    <a:p>
                      <a:r>
                        <a:rPr lang="en-US" sz="1250" dirty="0"/>
                        <a:t>1</a:t>
                      </a:r>
                    </a:p>
                  </a:txBody>
                  <a:tcPr anchor="ctr"/>
                </a:tc>
                <a:tc>
                  <a:txBody>
                    <a:bodyPr/>
                    <a:lstStyle/>
                    <a:p>
                      <a:endParaRPr lang="en-US" sz="1250" dirty="0"/>
                    </a:p>
                    <a:p>
                      <a:endParaRPr lang="en-US" sz="1250" dirty="0"/>
                    </a:p>
                    <a:p>
                      <a:endParaRPr lang="en-US" sz="1250" dirty="0"/>
                    </a:p>
                    <a:p>
                      <a:r>
                        <a:rPr lang="en-US" sz="1250" dirty="0"/>
                        <a:t>NO</a:t>
                      </a:r>
                    </a:p>
                    <a:p>
                      <a:endParaRPr lang="fr-FR" sz="1250" dirty="0"/>
                    </a:p>
                    <a:p>
                      <a:r>
                        <a:rPr lang="en-US" sz="1250" dirty="0"/>
                        <a:t>NO</a:t>
                      </a:r>
                    </a:p>
                  </a:txBody>
                  <a:tcPr/>
                </a:tc>
                <a:tc>
                  <a:txBody>
                    <a:bodyPr/>
                    <a:lstStyle/>
                    <a:p>
                      <a:pPr algn="ctr"/>
                      <a:r>
                        <a:rPr lang="en-US" sz="1250" dirty="0"/>
                        <a:t>Y</a:t>
                      </a:r>
                    </a:p>
                  </a:txBody>
                  <a:tcPr anchor="ctr"/>
                </a:tc>
                <a:extLst>
                  <a:ext uri="{0D108BD9-81ED-4DB2-BD59-A6C34878D82A}">
                    <a16:rowId xmlns:a16="http://schemas.microsoft.com/office/drawing/2014/main" val="3495195136"/>
                  </a:ext>
                </a:extLst>
              </a:tr>
              <a:tr h="2125225">
                <a:tc vMerge="1">
                  <a:txBody>
                    <a:bodyPr/>
                    <a:lstStyle/>
                    <a:p>
                      <a:endParaRPr lang="en-US" sz="1400" dirty="0"/>
                    </a:p>
                  </a:txBody>
                  <a:tcPr/>
                </a:tc>
                <a:tc>
                  <a:txBody>
                    <a:bodyPr/>
                    <a:lstStyle/>
                    <a:p>
                      <a:pPr hangingPunct="0"/>
                      <a:r>
                        <a:rPr lang="en-US" sz="1250" b="1" kern="1200" dirty="0">
                          <a:solidFill>
                            <a:schemeClr val="dk1"/>
                          </a:solidFill>
                          <a:effectLst/>
                          <a:latin typeface="+mn-lt"/>
                          <a:ea typeface="+mn-ea"/>
                          <a:cs typeface="+mn-cs"/>
                        </a:rPr>
                        <a:t>WT#2: </a:t>
                      </a:r>
                      <a:r>
                        <a:rPr lang="en-US" sz="1250" kern="1200" dirty="0">
                          <a:solidFill>
                            <a:schemeClr val="dk1"/>
                          </a:solidFill>
                          <a:effectLst/>
                          <a:latin typeface="+mn-lt"/>
                          <a:ea typeface="+mn-ea"/>
                          <a:cs typeface="+mn-cs"/>
                        </a:rPr>
                        <a:t>Study the protocol selection and interface design </a:t>
                      </a:r>
                      <a:r>
                        <a:rPr lang="en-GB" sz="1250" kern="1200" dirty="0">
                          <a:solidFill>
                            <a:schemeClr val="dk1"/>
                          </a:solidFill>
                          <a:effectLst/>
                          <a:latin typeface="+mn-lt"/>
                          <a:ea typeface="+mn-ea"/>
                          <a:cs typeface="+mn-cs"/>
                        </a:rPr>
                        <a:t>to support </a:t>
                      </a:r>
                      <a:r>
                        <a:rPr lang="en-US" sz="1250" kern="1200" dirty="0">
                          <a:solidFill>
                            <a:schemeClr val="dk1"/>
                          </a:solidFill>
                          <a:effectLst/>
                          <a:latin typeface="+mn-lt"/>
                          <a:ea typeface="+mn-ea"/>
                          <a:cs typeface="+mn-cs"/>
                        </a:rPr>
                        <a:t>the communication between the network and the </a:t>
                      </a:r>
                      <a:r>
                        <a:rPr lang="en-GB" sz="1250" kern="1200" dirty="0">
                          <a:solidFill>
                            <a:schemeClr val="dk1"/>
                          </a:solidFill>
                          <a:effectLst/>
                          <a:latin typeface="+mn-lt"/>
                          <a:ea typeface="+mn-ea"/>
                          <a:cs typeface="+mn-cs"/>
                        </a:rPr>
                        <a:t>3</a:t>
                      </a:r>
                      <a:r>
                        <a:rPr lang="en-GB" sz="1250" kern="1200" baseline="30000" dirty="0">
                          <a:solidFill>
                            <a:schemeClr val="dk1"/>
                          </a:solidFill>
                          <a:effectLst/>
                          <a:latin typeface="+mn-lt"/>
                          <a:ea typeface="+mn-ea"/>
                          <a:cs typeface="+mn-cs"/>
                        </a:rPr>
                        <a:t>rd</a:t>
                      </a:r>
                      <a:r>
                        <a:rPr lang="en-GB" sz="1250" kern="1200" dirty="0">
                          <a:solidFill>
                            <a:schemeClr val="dk1"/>
                          </a:solidFill>
                          <a:effectLst/>
                          <a:latin typeface="+mn-lt"/>
                          <a:ea typeface="+mn-ea"/>
                          <a:cs typeface="+mn-cs"/>
                        </a:rPr>
                        <a:t> Party AI Agents/Applications, and between the AI Agents/Applications on the UE and the network</a:t>
                      </a:r>
                      <a:r>
                        <a:rPr lang="en-US" sz="1250" kern="1200" dirty="0">
                          <a:solidFill>
                            <a:schemeClr val="dk1"/>
                          </a:solidFill>
                          <a:effectLst/>
                          <a:latin typeface="+mn-lt"/>
                          <a:ea typeface="+mn-ea"/>
                          <a:cs typeface="+mn-cs"/>
                        </a:rPr>
                        <a:t>:</a:t>
                      </a:r>
                    </a:p>
                    <a:p>
                      <a:pPr marL="180000" lvl="1" hangingPunct="0"/>
                      <a:r>
                        <a:rPr lang="en-US" sz="1250" b="1" kern="1200" dirty="0">
                          <a:solidFill>
                            <a:schemeClr val="dk1"/>
                          </a:solidFill>
                          <a:effectLst/>
                          <a:latin typeface="+mn-lt"/>
                          <a:ea typeface="+mn-ea"/>
                          <a:cs typeface="+mn-cs"/>
                        </a:rPr>
                        <a:t>2.1. </a:t>
                      </a:r>
                      <a:r>
                        <a:rPr lang="en-US" sz="1250" kern="1200" dirty="0">
                          <a:solidFill>
                            <a:schemeClr val="dk1"/>
                          </a:solidFill>
                          <a:effectLst/>
                          <a:latin typeface="+mn-lt"/>
                          <a:ea typeface="+mn-ea"/>
                          <a:cs typeface="+mn-cs"/>
                        </a:rPr>
                        <a:t>the candidate protocols and protocol selection criteria, the common selected protocol and interface aspects (e.g., protocol stack), including the common design principles, encoding formats of information elements, protocol primitives, architectural styles (e.g., RESTful, RPC) and communication types (e.g., request/response, subscribe/notify, publish/notify), general mechanisms and functionalities (e.g., routing, security, extensibility, load/overload control), etc.;</a:t>
                      </a:r>
                    </a:p>
                    <a:p>
                      <a:pPr marL="180000" lvl="1" hangingPunct="0"/>
                      <a:r>
                        <a:rPr lang="en-US" sz="1250" b="1" kern="1200" dirty="0">
                          <a:solidFill>
                            <a:schemeClr val="dk1"/>
                          </a:solidFill>
                          <a:effectLst/>
                          <a:latin typeface="+mn-lt"/>
                          <a:ea typeface="+mn-ea"/>
                          <a:cs typeface="+mn-cs"/>
                        </a:rPr>
                        <a:t>2.2. </a:t>
                      </a:r>
                      <a:r>
                        <a:rPr lang="en-US" sz="1250" kern="1200" dirty="0">
                          <a:solidFill>
                            <a:schemeClr val="dk1"/>
                          </a:solidFill>
                          <a:effectLst/>
                          <a:latin typeface="+mn-lt"/>
                          <a:ea typeface="+mn-ea"/>
                          <a:cs typeface="+mn-cs"/>
                        </a:rPr>
                        <a:t>the relationship with AI Agent communication, how the exposure framework can expose the AI Agent functionalities, the complimentary tooling systems (e.g., </a:t>
                      </a:r>
                      <a:r>
                        <a:rPr lang="en-GB" sz="1250" kern="1200" dirty="0">
                          <a:solidFill>
                            <a:schemeClr val="dk1"/>
                          </a:solidFill>
                          <a:effectLst/>
                          <a:latin typeface="+mn-lt"/>
                          <a:ea typeface="+mn-ea"/>
                          <a:cs typeface="+mn-cs"/>
                        </a:rPr>
                        <a:t>AI tooling ecosystem), etc.</a:t>
                      </a:r>
                      <a:r>
                        <a:rPr lang="en-US" sz="1250" kern="1200" dirty="0">
                          <a:solidFill>
                            <a:schemeClr val="dk1"/>
                          </a:solidFill>
                          <a:effectLst/>
                          <a:latin typeface="+mn-lt"/>
                          <a:ea typeface="+mn-ea"/>
                          <a:cs typeface="+mn-cs"/>
                        </a:rPr>
                        <a:t>; and</a:t>
                      </a:r>
                    </a:p>
                    <a:p>
                      <a:pPr marL="180000" lvl="1" hangingPunct="0"/>
                      <a:r>
                        <a:rPr lang="en-US" sz="1250" b="1" kern="1200" dirty="0">
                          <a:solidFill>
                            <a:schemeClr val="dk1"/>
                          </a:solidFill>
                          <a:effectLst/>
                          <a:latin typeface="+mn-lt"/>
                          <a:ea typeface="+mn-ea"/>
                          <a:cs typeface="+mn-cs"/>
                        </a:rPr>
                        <a:t>2.3. </a:t>
                      </a:r>
                      <a:r>
                        <a:rPr lang="en-US" sz="1250" kern="1200" dirty="0">
                          <a:solidFill>
                            <a:schemeClr val="dk1"/>
                          </a:solidFill>
                          <a:effectLst/>
                          <a:latin typeface="+mn-lt"/>
                          <a:ea typeface="+mn-ea"/>
                          <a:cs typeface="+mn-cs"/>
                        </a:rPr>
                        <a:t>the interoperability with the pre-6G Network Capability Exposure frameworks.</a:t>
                      </a:r>
                    </a:p>
                  </a:txBody>
                  <a:tcPr anchor="ctr"/>
                </a:tc>
                <a:tc>
                  <a:txBody>
                    <a:bodyPr/>
                    <a:lstStyle/>
                    <a:p>
                      <a:r>
                        <a:rPr lang="fr-FR" sz="1250" dirty="0"/>
                        <a:t>1</a:t>
                      </a:r>
                      <a:endParaRPr lang="en-US" sz="125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50" dirty="0"/>
                        <a:t>PARTIAL/SA2&amp;SA6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5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5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5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5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50" dirty="0"/>
                        <a:t>PARTIAL/SA2&amp;SA6</a:t>
                      </a:r>
                      <a:endParaRPr lang="fr-FR" sz="125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5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50" dirty="0"/>
                        <a:t>PARTIAL/SA2&amp;SA6</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50" dirty="0"/>
                        <a:t>Y</a:t>
                      </a:r>
                    </a:p>
                  </a:txBody>
                  <a:tcPr anchor="ctr"/>
                </a:tc>
                <a:extLst>
                  <a:ext uri="{0D108BD9-81ED-4DB2-BD59-A6C34878D82A}">
                    <a16:rowId xmlns:a16="http://schemas.microsoft.com/office/drawing/2014/main" val="767213649"/>
                  </a:ext>
                </a:extLst>
              </a:tr>
            </a:tbl>
          </a:graphicData>
        </a:graphic>
      </p:graphicFrame>
      <p:sp>
        <p:nvSpPr>
          <p:cNvPr id="7" name="Content Placeholder 3">
            <a:extLst>
              <a:ext uri="{FF2B5EF4-FFF2-40B4-BE49-F238E27FC236}">
                <a16:creationId xmlns:a16="http://schemas.microsoft.com/office/drawing/2014/main" id="{26E953C7-DDA3-4B42-857A-19FC45F731A5}"/>
              </a:ext>
            </a:extLst>
          </p:cNvPr>
          <p:cNvSpPr txBox="1">
            <a:spLocks/>
          </p:cNvSpPr>
          <p:nvPr/>
        </p:nvSpPr>
        <p:spPr bwMode="auto">
          <a:xfrm>
            <a:off x="-192506" y="6176959"/>
            <a:ext cx="10515600" cy="2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1600" dirty="0"/>
              <a:t>For more details, please refer to the SID content proposal attached to this contribution.</a:t>
            </a:r>
            <a:endParaRPr lang="en-US" sz="1600" b="1"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spTree>
    <p:extLst>
      <p:ext uri="{BB962C8B-B14F-4D97-AF65-F5344CB8AC3E}">
        <p14:creationId xmlns:p14="http://schemas.microsoft.com/office/powerpoint/2010/main" val="31816379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C4D1E-B03F-AA2B-72F9-1C9499318A9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7790FA0-D35A-FE19-FDA0-336740E45EF8}"/>
              </a:ext>
            </a:extLst>
          </p:cNvPr>
          <p:cNvSpPr txBox="1"/>
          <p:nvPr/>
        </p:nvSpPr>
        <p:spPr>
          <a:xfrm>
            <a:off x="2566219" y="3234267"/>
            <a:ext cx="5965672" cy="707886"/>
          </a:xfrm>
          <a:prstGeom prst="rect">
            <a:avLst/>
          </a:prstGeom>
          <a:noFill/>
        </p:spPr>
        <p:txBody>
          <a:bodyPr wrap="none" rtlCol="0">
            <a:spAutoFit/>
          </a:bodyPr>
          <a:lstStyle/>
          <a:p>
            <a:r>
              <a:rPr lang="en-US" sz="4000" b="1" dirty="0"/>
              <a:t>ERICSSON FEEDBACK</a:t>
            </a:r>
          </a:p>
        </p:txBody>
      </p:sp>
    </p:spTree>
    <p:extLst>
      <p:ext uri="{BB962C8B-B14F-4D97-AF65-F5344CB8AC3E}">
        <p14:creationId xmlns:p14="http://schemas.microsoft.com/office/powerpoint/2010/main" val="1211449145"/>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28EF2-F253-4B42-5E1C-0094AE3E5B9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0ACF3D2F-E887-2379-0179-C6483BF3D86C}"/>
              </a:ext>
            </a:extLst>
          </p:cNvPr>
          <p:cNvSpPr>
            <a:spLocks noGrp="1"/>
          </p:cNvSpPr>
          <p:nvPr>
            <p:ph type="title"/>
          </p:nvPr>
        </p:nvSpPr>
        <p:spPr/>
        <p:txBody>
          <a:bodyPr/>
          <a:lstStyle/>
          <a:p>
            <a:r>
              <a:rPr lang="en-GB" altLang="en-US" dirty="0"/>
              <a:t>GOAL 1 Ericsson Feedback</a:t>
            </a:r>
          </a:p>
        </p:txBody>
      </p:sp>
      <p:sp>
        <p:nvSpPr>
          <p:cNvPr id="4" name="Content Placeholder 3">
            <a:extLst>
              <a:ext uri="{FF2B5EF4-FFF2-40B4-BE49-F238E27FC236}">
                <a16:creationId xmlns:a16="http://schemas.microsoft.com/office/drawing/2014/main" id="{ADA78E34-CEB6-BD63-672D-F81AF93C19BF}"/>
              </a:ext>
            </a:extLst>
          </p:cNvPr>
          <p:cNvSpPr>
            <a:spLocks noGrp="1"/>
          </p:cNvSpPr>
          <p:nvPr>
            <p:ph idx="1"/>
          </p:nvPr>
        </p:nvSpPr>
        <p:spPr/>
        <p:txBody>
          <a:bodyPr/>
          <a:lstStyle/>
          <a:p>
            <a:pPr marL="457200" lvl="1" indent="0">
              <a:buNone/>
            </a:pPr>
            <a:endParaRPr lang="en-US" dirty="0"/>
          </a:p>
          <a:p>
            <a:endParaRPr lang="en-US" dirty="0"/>
          </a:p>
        </p:txBody>
      </p:sp>
      <p:graphicFrame>
        <p:nvGraphicFramePr>
          <p:cNvPr id="6" name="Table 5">
            <a:extLst>
              <a:ext uri="{FF2B5EF4-FFF2-40B4-BE49-F238E27FC236}">
                <a16:creationId xmlns:a16="http://schemas.microsoft.com/office/drawing/2014/main" id="{641A3F51-2D1C-F8C1-1BE6-B4A4CB7CD235}"/>
              </a:ext>
            </a:extLst>
          </p:cNvPr>
          <p:cNvGraphicFramePr>
            <a:graphicFrameLocks noGrp="1"/>
          </p:cNvGraphicFramePr>
          <p:nvPr/>
        </p:nvGraphicFramePr>
        <p:xfrm>
          <a:off x="950843" y="1825625"/>
          <a:ext cx="9478296" cy="3882682"/>
        </p:xfrm>
        <a:graphic>
          <a:graphicData uri="http://schemas.openxmlformats.org/drawingml/2006/table">
            <a:tbl>
              <a:tblPr firstRow="1" bandRow="1">
                <a:tableStyleId>{5C22544A-7EE6-4342-B048-85BDC9FD1C3A}</a:tableStyleId>
              </a:tblPr>
              <a:tblGrid>
                <a:gridCol w="2212981">
                  <a:extLst>
                    <a:ext uri="{9D8B030D-6E8A-4147-A177-3AD203B41FA5}">
                      <a16:colId xmlns:a16="http://schemas.microsoft.com/office/drawing/2014/main" val="3230142012"/>
                    </a:ext>
                  </a:extLst>
                </a:gridCol>
                <a:gridCol w="2121408">
                  <a:extLst>
                    <a:ext uri="{9D8B030D-6E8A-4147-A177-3AD203B41FA5}">
                      <a16:colId xmlns:a16="http://schemas.microsoft.com/office/drawing/2014/main" val="2455300096"/>
                    </a:ext>
                  </a:extLst>
                </a:gridCol>
                <a:gridCol w="1303447">
                  <a:extLst>
                    <a:ext uri="{9D8B030D-6E8A-4147-A177-3AD203B41FA5}">
                      <a16:colId xmlns:a16="http://schemas.microsoft.com/office/drawing/2014/main" val="3714356130"/>
                    </a:ext>
                  </a:extLst>
                </a:gridCol>
                <a:gridCol w="2130836">
                  <a:extLst>
                    <a:ext uri="{9D8B030D-6E8A-4147-A177-3AD203B41FA5}">
                      <a16:colId xmlns:a16="http://schemas.microsoft.com/office/drawing/2014/main" val="2647768253"/>
                    </a:ext>
                  </a:extLst>
                </a:gridCol>
                <a:gridCol w="1709624">
                  <a:extLst>
                    <a:ext uri="{9D8B030D-6E8A-4147-A177-3AD203B41FA5}">
                      <a16:colId xmlns:a16="http://schemas.microsoft.com/office/drawing/2014/main" val="4052500544"/>
                    </a:ext>
                  </a:extLst>
                </a:gridCol>
              </a:tblGrid>
              <a:tr h="850300">
                <a:tc>
                  <a:txBody>
                    <a:bodyPr/>
                    <a:lstStyle/>
                    <a:p>
                      <a:r>
                        <a:rPr lang="en-US" dirty="0"/>
                        <a:t>Identified areas</a:t>
                      </a:r>
                    </a:p>
                  </a:txBody>
                  <a:tcPr/>
                </a:tc>
                <a:tc>
                  <a:txBody>
                    <a:bodyPr/>
                    <a:lstStyle/>
                    <a:p>
                      <a:r>
                        <a:rPr lang="en-US" dirty="0"/>
                        <a:t>Stage X / WG dependency</a:t>
                      </a:r>
                    </a:p>
                  </a:txBody>
                  <a:tcPr/>
                </a:tc>
                <a:tc>
                  <a:txBody>
                    <a:bodyPr/>
                    <a:lstStyle/>
                    <a:p>
                      <a:r>
                        <a:rPr lang="en-US" dirty="0"/>
                        <a:t>Priority</a:t>
                      </a:r>
                    </a:p>
                  </a:txBody>
                  <a:tcPr/>
                </a:tc>
                <a:tc>
                  <a:txBody>
                    <a:bodyPr/>
                    <a:lstStyle/>
                    <a:p>
                      <a:r>
                        <a:rPr lang="en-US" dirty="0"/>
                        <a:t>Rapporteur Priority</a:t>
                      </a:r>
                    </a:p>
                  </a:txBody>
                  <a:tcPr/>
                </a:tc>
                <a:tc>
                  <a:txBody>
                    <a:bodyPr/>
                    <a:lstStyle/>
                    <a:p>
                      <a:r>
                        <a:rPr lang="en-US" dirty="0"/>
                        <a:t>Moderator interest</a:t>
                      </a:r>
                    </a:p>
                  </a:txBody>
                  <a:tcPr/>
                </a:tc>
                <a:extLst>
                  <a:ext uri="{0D108BD9-81ED-4DB2-BD59-A6C34878D82A}">
                    <a16:rowId xmlns:a16="http://schemas.microsoft.com/office/drawing/2014/main" val="2815023907"/>
                  </a:ext>
                </a:extLst>
              </a:tr>
              <a:tr h="4926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rPr>
                        <a:t>Network Capability Exposure</a:t>
                      </a:r>
                      <a:endParaRPr lang="en-US" sz="1800" dirty="0">
                        <a:effectLst/>
                        <a:latin typeface="Times New Roman" panose="02020603050405020304" pitchFamily="18" charset="0"/>
                        <a:ea typeface="Times New Roman" panose="02020603050405020304" pitchFamily="18" charset="0"/>
                      </a:endParaRPr>
                    </a:p>
                  </a:txBody>
                  <a:tcPr/>
                </a:tc>
                <a:tc>
                  <a:txBody>
                    <a:bodyPr/>
                    <a:lstStyle/>
                    <a:p>
                      <a:r>
                        <a:rPr lang="en-US" dirty="0"/>
                        <a:t>PARTIAL/SA2, SA3, SA4, SA6</a:t>
                      </a:r>
                    </a:p>
                  </a:txBody>
                  <a:tcPr/>
                </a:tc>
                <a:tc>
                  <a:txBody>
                    <a:bodyPr/>
                    <a:lstStyle/>
                    <a:p>
                      <a:r>
                        <a:rPr lang="en-US" dirty="0"/>
                        <a:t>1</a:t>
                      </a:r>
                    </a:p>
                  </a:txBody>
                  <a:tcPr/>
                </a:tc>
                <a:tc>
                  <a:txBody>
                    <a:bodyPr/>
                    <a:lstStyle/>
                    <a:p>
                      <a:r>
                        <a:rPr lang="en-US" dirty="0"/>
                        <a:t>1</a:t>
                      </a:r>
                    </a:p>
                  </a:txBody>
                  <a:tcPr/>
                </a:tc>
                <a:tc>
                  <a:txBody>
                    <a:bodyPr/>
                    <a:lstStyle/>
                    <a:p>
                      <a:r>
                        <a:rPr lang="en-US" dirty="0"/>
                        <a:t>Yes</a:t>
                      </a:r>
                    </a:p>
                  </a:txBody>
                  <a:tcPr/>
                </a:tc>
                <a:extLst>
                  <a:ext uri="{0D108BD9-81ED-4DB2-BD59-A6C34878D82A}">
                    <a16:rowId xmlns:a16="http://schemas.microsoft.com/office/drawing/2014/main" val="3495195136"/>
                  </a:ext>
                </a:extLst>
              </a:tr>
              <a:tr h="492634">
                <a:tc>
                  <a:txBody>
                    <a:bodyPr/>
                    <a:lstStyle/>
                    <a:p>
                      <a:r>
                        <a:rPr lang="en-US" sz="1800" dirty="0"/>
                        <a:t>Interworking between 6G Network and Data Networks</a:t>
                      </a:r>
                    </a:p>
                  </a:txBody>
                  <a:tcPr/>
                </a:tc>
                <a:tc>
                  <a:txBody>
                    <a:bodyPr/>
                    <a:lstStyle/>
                    <a:p>
                      <a:r>
                        <a:rPr lang="en-US" dirty="0"/>
                        <a:t>PARTIAL</a:t>
                      </a:r>
                      <a:r>
                        <a:rPr lang="fr-FR" sz="1800" dirty="0"/>
                        <a:t>/SA2, SA3, SA4</a:t>
                      </a:r>
                    </a:p>
                    <a:p>
                      <a:r>
                        <a:rPr lang="en-US" dirty="0"/>
                        <a:t>PARTIAL/</a:t>
                      </a:r>
                      <a:r>
                        <a:rPr lang="fr-FR" sz="1800" dirty="0"/>
                        <a:t>SA1</a:t>
                      </a:r>
                    </a:p>
                  </a:txBody>
                  <a:tcPr/>
                </a:tc>
                <a:tc>
                  <a:txBody>
                    <a:bodyPr/>
                    <a:lstStyle/>
                    <a:p>
                      <a:r>
                        <a:rPr lang="en-US" dirty="0"/>
                        <a:t>2</a:t>
                      </a:r>
                    </a:p>
                  </a:txBody>
                  <a:tcPr/>
                </a:tc>
                <a:tc>
                  <a:txBody>
                    <a:bodyPr/>
                    <a:lstStyle/>
                    <a:p>
                      <a:r>
                        <a:rPr lang="en-US" dirty="0"/>
                        <a:t>2</a:t>
                      </a:r>
                    </a:p>
                  </a:txBody>
                  <a:tcPr/>
                </a:tc>
                <a:tc>
                  <a:txBody>
                    <a:bodyPr/>
                    <a:lstStyle/>
                    <a:p>
                      <a:r>
                        <a:rPr lang="en-US" dirty="0"/>
                        <a:t>Yes</a:t>
                      </a:r>
                    </a:p>
                  </a:txBody>
                  <a:tcPr/>
                </a:tc>
                <a:extLst>
                  <a:ext uri="{0D108BD9-81ED-4DB2-BD59-A6C34878D82A}">
                    <a16:rowId xmlns:a16="http://schemas.microsoft.com/office/drawing/2014/main" val="767213649"/>
                  </a:ext>
                </a:extLst>
              </a:tr>
              <a:tr h="492634">
                <a:tc>
                  <a:txBody>
                    <a:bodyPr/>
                    <a:lstStyle/>
                    <a:p>
                      <a:endParaRPr lang="en-US" sz="1800" dirty="0"/>
                    </a:p>
                  </a:txBody>
                  <a:tcPr/>
                </a:tc>
                <a:tc>
                  <a:txBody>
                    <a:bodyPr/>
                    <a:lstStyle/>
                    <a:p>
                      <a:endParaRPr lang="en-US" sz="1800"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63111672"/>
                  </a:ext>
                </a:extLst>
              </a:tr>
              <a:tr h="49263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5010231"/>
                  </a:ext>
                </a:extLst>
              </a:tr>
              <a:tr h="49263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1612595"/>
                  </a:ext>
                </a:extLst>
              </a:tr>
            </a:tbl>
          </a:graphicData>
        </a:graphic>
      </p:graphicFrame>
    </p:spTree>
    <p:extLst>
      <p:ext uri="{BB962C8B-B14F-4D97-AF65-F5344CB8AC3E}">
        <p14:creationId xmlns:p14="http://schemas.microsoft.com/office/powerpoint/2010/main" val="241335698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9A197-42B8-3C7F-EEE6-CDD38AF95075}"/>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763259EC-1613-E628-C4D1-CCBBD9523CD2}"/>
              </a:ext>
            </a:extLst>
          </p:cNvPr>
          <p:cNvSpPr>
            <a:spLocks noGrp="1"/>
          </p:cNvSpPr>
          <p:nvPr>
            <p:ph type="title"/>
          </p:nvPr>
        </p:nvSpPr>
        <p:spPr/>
        <p:txBody>
          <a:bodyPr/>
          <a:lstStyle/>
          <a:p>
            <a:r>
              <a:rPr lang="en-GB" altLang="en-US" sz="4000" dirty="0"/>
              <a:t>GOAL 2 Ericsson Feedback [1/2]			</a:t>
            </a:r>
          </a:p>
        </p:txBody>
      </p:sp>
      <p:sp>
        <p:nvSpPr>
          <p:cNvPr id="4" name="Content Placeholder 3">
            <a:extLst>
              <a:ext uri="{FF2B5EF4-FFF2-40B4-BE49-F238E27FC236}">
                <a16:creationId xmlns:a16="http://schemas.microsoft.com/office/drawing/2014/main" id="{E78642E9-ABA1-2694-7194-BCA02E33756C}"/>
              </a:ext>
            </a:extLst>
          </p:cNvPr>
          <p:cNvSpPr>
            <a:spLocks noGrp="1"/>
          </p:cNvSpPr>
          <p:nvPr>
            <p:ph idx="1"/>
          </p:nvPr>
        </p:nvSpPr>
        <p:spPr/>
        <p:txBody>
          <a:bodyPr/>
          <a:lstStyle/>
          <a:p>
            <a:pPr marL="457200" lvl="1" indent="0">
              <a:buNone/>
            </a:pPr>
            <a:r>
              <a:rPr lang="en-US" dirty="0"/>
              <a:t>AREA: </a:t>
            </a:r>
            <a:r>
              <a:rPr lang="en-GB" dirty="0"/>
              <a:t>Network Capability Exposure</a:t>
            </a:r>
            <a:endParaRPr lang="en-US" dirty="0">
              <a:latin typeface="Times New Roman" panose="02020603050405020304" pitchFamily="18" charset="0"/>
              <a:ea typeface="Times New Roman" panose="02020603050405020304" pitchFamily="18" charset="0"/>
            </a:endParaRPr>
          </a:p>
          <a:p>
            <a:pPr marL="457200" lvl="1" indent="0">
              <a:buNone/>
            </a:pPr>
            <a:r>
              <a:rPr lang="en-US" dirty="0"/>
              <a:t>:</a:t>
            </a:r>
          </a:p>
          <a:p>
            <a:endParaRPr lang="en-US" dirty="0"/>
          </a:p>
        </p:txBody>
      </p:sp>
      <p:graphicFrame>
        <p:nvGraphicFramePr>
          <p:cNvPr id="6" name="Table 5">
            <a:extLst>
              <a:ext uri="{FF2B5EF4-FFF2-40B4-BE49-F238E27FC236}">
                <a16:creationId xmlns:a16="http://schemas.microsoft.com/office/drawing/2014/main" id="{70BF8E11-BF00-09E1-61F1-31A0E17D7067}"/>
              </a:ext>
            </a:extLst>
          </p:cNvPr>
          <p:cNvGraphicFramePr>
            <a:graphicFrameLocks noGrp="1"/>
          </p:cNvGraphicFramePr>
          <p:nvPr/>
        </p:nvGraphicFramePr>
        <p:xfrm>
          <a:off x="167781" y="2239861"/>
          <a:ext cx="11186020" cy="3633717"/>
        </p:xfrm>
        <a:graphic>
          <a:graphicData uri="http://schemas.openxmlformats.org/drawingml/2006/table">
            <a:tbl>
              <a:tblPr firstRow="1" bandRow="1">
                <a:tableStyleId>{5C22544A-7EE6-4342-B048-85BDC9FD1C3A}</a:tableStyleId>
              </a:tblPr>
              <a:tblGrid>
                <a:gridCol w="1753298">
                  <a:extLst>
                    <a:ext uri="{9D8B030D-6E8A-4147-A177-3AD203B41FA5}">
                      <a16:colId xmlns:a16="http://schemas.microsoft.com/office/drawing/2014/main" val="3230142012"/>
                    </a:ext>
                  </a:extLst>
                </a:gridCol>
                <a:gridCol w="5771626">
                  <a:extLst>
                    <a:ext uri="{9D8B030D-6E8A-4147-A177-3AD203B41FA5}">
                      <a16:colId xmlns:a16="http://schemas.microsoft.com/office/drawing/2014/main" val="2455300096"/>
                    </a:ext>
                  </a:extLst>
                </a:gridCol>
                <a:gridCol w="889233">
                  <a:extLst>
                    <a:ext uri="{9D8B030D-6E8A-4147-A177-3AD203B41FA5}">
                      <a16:colId xmlns:a16="http://schemas.microsoft.com/office/drawing/2014/main" val="3714356130"/>
                    </a:ext>
                  </a:extLst>
                </a:gridCol>
                <a:gridCol w="1367405">
                  <a:extLst>
                    <a:ext uri="{9D8B030D-6E8A-4147-A177-3AD203B41FA5}">
                      <a16:colId xmlns:a16="http://schemas.microsoft.com/office/drawing/2014/main" val="2647768253"/>
                    </a:ext>
                  </a:extLst>
                </a:gridCol>
                <a:gridCol w="1404458">
                  <a:extLst>
                    <a:ext uri="{9D8B030D-6E8A-4147-A177-3AD203B41FA5}">
                      <a16:colId xmlns:a16="http://schemas.microsoft.com/office/drawing/2014/main" val="4052500544"/>
                    </a:ext>
                  </a:extLst>
                </a:gridCol>
              </a:tblGrid>
              <a:tr h="829557">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Stage X dependency</a:t>
                      </a:r>
                    </a:p>
                  </a:txBody>
                  <a:tcPr/>
                </a:tc>
                <a:tc>
                  <a:txBody>
                    <a:bodyPr/>
                    <a:lstStyle/>
                    <a:p>
                      <a:r>
                        <a:rPr lang="en-US" dirty="0"/>
                        <a:t>Can the work start?</a:t>
                      </a:r>
                    </a:p>
                  </a:txBody>
                  <a:tcPr/>
                </a:tc>
                <a:extLst>
                  <a:ext uri="{0D108BD9-81ED-4DB2-BD59-A6C34878D82A}">
                    <a16:rowId xmlns:a16="http://schemas.microsoft.com/office/drawing/2014/main" val="2815023907"/>
                  </a:ext>
                </a:extLst>
              </a:tr>
              <a:tr h="480616">
                <a:tc rowSpan="5">
                  <a:txBody>
                    <a:bodyPr/>
                    <a:lstStyle/>
                    <a:p>
                      <a:r>
                        <a:rPr lang="en-US" b="1" dirty="0"/>
                        <a:t>Enable efficient and industry consumable design of 6G Network Capability Exposure</a:t>
                      </a:r>
                    </a:p>
                    <a:p>
                      <a:endParaRPr lang="en-US" dirty="0"/>
                    </a:p>
                  </a:txBody>
                  <a:tcPr/>
                </a:tc>
                <a:tc>
                  <a:txBody>
                    <a:bodyPr/>
                    <a:lstStyle/>
                    <a:p>
                      <a:r>
                        <a:rPr lang="en-US" sz="1400" dirty="0"/>
                        <a:t>Study of advantages and limitation of 5G Network Capability Exposure protocol design to develop more effective 6G Network Capability Exposure protocol design in 6G.</a:t>
                      </a:r>
                    </a:p>
                  </a:txBody>
                  <a:tcPr/>
                </a:tc>
                <a:tc>
                  <a:txBody>
                    <a:bodyPr/>
                    <a:lstStyle/>
                    <a:p>
                      <a:r>
                        <a:rPr lang="en-US" sz="1400" dirty="0"/>
                        <a:t>1</a:t>
                      </a:r>
                    </a:p>
                  </a:txBody>
                  <a:tcPr/>
                </a:tc>
                <a:tc>
                  <a:txBody>
                    <a:bodyPr/>
                    <a:lstStyle/>
                    <a:p>
                      <a:r>
                        <a:rPr lang="en-US" sz="1400" dirty="0"/>
                        <a:t>NO</a:t>
                      </a:r>
                    </a:p>
                  </a:txBody>
                  <a:tcPr/>
                </a:tc>
                <a:tc>
                  <a:txBody>
                    <a:bodyPr/>
                    <a:lstStyle/>
                    <a:p>
                      <a:r>
                        <a:rPr lang="en-US" sz="1400" dirty="0"/>
                        <a:t>YES</a:t>
                      </a:r>
                    </a:p>
                  </a:txBody>
                  <a:tcPr/>
                </a:tc>
                <a:extLst>
                  <a:ext uri="{0D108BD9-81ED-4DB2-BD59-A6C34878D82A}">
                    <a16:rowId xmlns:a16="http://schemas.microsoft.com/office/drawing/2014/main" val="767213649"/>
                  </a:ext>
                </a:extLst>
              </a:tr>
              <a:tr h="480616">
                <a:tc vMerge="1">
                  <a:txBody>
                    <a:bodyPr/>
                    <a:lstStyle/>
                    <a:p>
                      <a:endParaRPr lang="en-US"/>
                    </a:p>
                  </a:txBody>
                  <a:tcPr/>
                </a:tc>
                <a:tc>
                  <a:txBody>
                    <a:bodyPr/>
                    <a:lstStyle/>
                    <a:p>
                      <a:r>
                        <a:rPr lang="en-US" sz="1400" dirty="0"/>
                        <a:t>Preparation and feasibility study on potential protocols for 6G </a:t>
                      </a:r>
                      <a:r>
                        <a:rPr lang="en-GB" sz="1400" dirty="0"/>
                        <a:t>Network Capability Exposure based on Stage 2 progress and requirements.</a:t>
                      </a:r>
                    </a:p>
                  </a:txBody>
                  <a:tcPr/>
                </a:tc>
                <a:tc>
                  <a:txBody>
                    <a:bodyPr/>
                    <a:lstStyle/>
                    <a:p>
                      <a:r>
                        <a:rPr lang="en-US" sz="14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PARTIAL/SA2, SA3, SA4, SA6</a:t>
                      </a:r>
                    </a:p>
                  </a:txBody>
                  <a:tcPr/>
                </a:tc>
                <a:tc>
                  <a:txBody>
                    <a:bodyPr/>
                    <a:lstStyle/>
                    <a:p>
                      <a:r>
                        <a:rPr lang="en-US" sz="1400" dirty="0"/>
                        <a:t>NO</a:t>
                      </a:r>
                    </a:p>
                  </a:txBody>
                  <a:tcPr/>
                </a:tc>
                <a:extLst>
                  <a:ext uri="{0D108BD9-81ED-4DB2-BD59-A6C34878D82A}">
                    <a16:rowId xmlns:a16="http://schemas.microsoft.com/office/drawing/2014/main" val="1663111672"/>
                  </a:ext>
                </a:extLst>
              </a:tr>
              <a:tr h="480616">
                <a:tc vMerge="1">
                  <a:txBody>
                    <a:bodyPr/>
                    <a:lstStyle/>
                    <a:p>
                      <a:endParaRPr lang="en-US"/>
                    </a:p>
                  </a:txBody>
                  <a:tcPr/>
                </a:tc>
                <a:tc>
                  <a:txBody>
                    <a:bodyPr/>
                    <a:lstStyle/>
                    <a:p>
                      <a:r>
                        <a:rPr lang="en-US" sz="1400" dirty="0"/>
                        <a:t>Protocol candidate evaluation and selection for 6G </a:t>
                      </a:r>
                      <a:r>
                        <a:rPr lang="en-GB" sz="1400" dirty="0"/>
                        <a:t>Network Capability Exposure</a:t>
                      </a:r>
                      <a:r>
                        <a:rPr lang="en-US" sz="1400" dirty="0"/>
                        <a:t> architecture, services and security</a:t>
                      </a:r>
                    </a:p>
                  </a:txBody>
                  <a:tcPr/>
                </a:tc>
                <a:tc>
                  <a:txBody>
                    <a:bodyPr/>
                    <a:lstStyle/>
                    <a:p>
                      <a:r>
                        <a:rPr lang="en-US" sz="1400" kern="1200" dirty="0">
                          <a:solidFill>
                            <a:schemeClr val="dk1"/>
                          </a:solidFill>
                          <a:latin typeface="+mn-lt"/>
                          <a:ea typeface="+mn-ea"/>
                          <a:cs typeface="+mn-cs"/>
                        </a:rPr>
                        <a:t>3</a:t>
                      </a:r>
                    </a:p>
                  </a:txBody>
                  <a:tcPr/>
                </a:tc>
                <a:tc>
                  <a:txBody>
                    <a:bodyPr/>
                    <a:lstStyle/>
                    <a:p>
                      <a:r>
                        <a:rPr lang="en-US" sz="1400" kern="1200" dirty="0">
                          <a:solidFill>
                            <a:schemeClr val="dk1"/>
                          </a:solidFill>
                          <a:latin typeface="+mn-lt"/>
                          <a:ea typeface="+mn-ea"/>
                          <a:cs typeface="+mn-cs"/>
                        </a:rPr>
                        <a:t>TOTAL/SA2, SA3, SA4, SA6</a:t>
                      </a:r>
                    </a:p>
                  </a:txBody>
                  <a:tcPr/>
                </a:tc>
                <a:tc>
                  <a:txBody>
                    <a:bodyPr/>
                    <a:lstStyle/>
                    <a:p>
                      <a:r>
                        <a:rPr lang="en-US" sz="1400" kern="1200" dirty="0">
                          <a:solidFill>
                            <a:schemeClr val="dk1"/>
                          </a:solidFill>
                          <a:latin typeface="+mn-lt"/>
                          <a:ea typeface="+mn-ea"/>
                          <a:cs typeface="+mn-cs"/>
                        </a:rPr>
                        <a:t>NO</a:t>
                      </a:r>
                    </a:p>
                  </a:txBody>
                  <a:tcPr/>
                </a:tc>
                <a:extLst>
                  <a:ext uri="{0D108BD9-81ED-4DB2-BD59-A6C34878D82A}">
                    <a16:rowId xmlns:a16="http://schemas.microsoft.com/office/drawing/2014/main" val="2725010231"/>
                  </a:ext>
                </a:extLst>
              </a:tr>
              <a:tr h="480616">
                <a:tc vMerge="1">
                  <a:txBody>
                    <a:bodyPr/>
                    <a:lstStyle/>
                    <a:p>
                      <a:endParaRPr lang="en-US" dirty="0"/>
                    </a:p>
                  </a:txBody>
                  <a:tcPr/>
                </a:tc>
                <a:tc>
                  <a:txBody>
                    <a:bodyPr/>
                    <a:lstStyle/>
                    <a:p>
                      <a:r>
                        <a:rPr lang="en-US" sz="1400" kern="1200" dirty="0">
                          <a:solidFill>
                            <a:schemeClr val="dk1"/>
                          </a:solidFill>
                          <a:latin typeface="+mn-lt"/>
                          <a:ea typeface="+mn-ea"/>
                          <a:cs typeface="+mn-cs"/>
                        </a:rPr>
                        <a:t>Study possible protocol impacts to support the co-existence of 4G services, 5G services, 6G services and common 4G/5G/6G services.</a:t>
                      </a:r>
                    </a:p>
                  </a:txBody>
                  <a:tcPr/>
                </a:tc>
                <a:tc>
                  <a:txBody>
                    <a:bodyPr/>
                    <a:lstStyle/>
                    <a:p>
                      <a:r>
                        <a:rPr lang="en-US" sz="1400" kern="1200" dirty="0">
                          <a:solidFill>
                            <a:schemeClr val="dk1"/>
                          </a:solidFill>
                          <a:latin typeface="+mn-lt"/>
                          <a:ea typeface="+mn-ea"/>
                          <a:cs typeface="+mn-cs"/>
                        </a:rPr>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PARTIAL/SA2, SA3, SA4, SA6</a:t>
                      </a:r>
                    </a:p>
                  </a:txBody>
                  <a:tcPr/>
                </a:tc>
                <a:tc>
                  <a:txBody>
                    <a:bodyPr/>
                    <a:lstStyle/>
                    <a:p>
                      <a:r>
                        <a:rPr lang="en-US" sz="1400" kern="1200" dirty="0">
                          <a:solidFill>
                            <a:schemeClr val="dk1"/>
                          </a:solidFill>
                          <a:latin typeface="+mn-lt"/>
                          <a:ea typeface="+mn-ea"/>
                          <a:cs typeface="+mn-cs"/>
                        </a:rPr>
                        <a:t>NO</a:t>
                      </a:r>
                    </a:p>
                  </a:txBody>
                  <a:tcPr/>
                </a:tc>
                <a:extLst>
                  <a:ext uri="{0D108BD9-81ED-4DB2-BD59-A6C34878D82A}">
                    <a16:rowId xmlns:a16="http://schemas.microsoft.com/office/drawing/2014/main" val="241612595"/>
                  </a:ext>
                </a:extLst>
              </a:tr>
              <a:tr h="480616">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kern="1200" dirty="0">
                        <a:solidFill>
                          <a:schemeClr val="dk1"/>
                        </a:solidFill>
                        <a:latin typeface="+mn-lt"/>
                        <a:ea typeface="+mn-ea"/>
                        <a:cs typeface="+mn-cs"/>
                      </a:endParaRPr>
                    </a:p>
                  </a:txBody>
                  <a:tcPr/>
                </a:tc>
                <a:tc>
                  <a:txBody>
                    <a:bodyPr/>
                    <a:lstStyle/>
                    <a:p>
                      <a:r>
                        <a:rPr lang="en-US" sz="1400" kern="1200" dirty="0">
                          <a:solidFill>
                            <a:schemeClr val="dk1"/>
                          </a:solidFill>
                          <a:latin typeface="+mn-lt"/>
                          <a:ea typeface="+mn-ea"/>
                          <a:cs typeface="+mn-cs"/>
                        </a:rPr>
                        <a:t>Study the documentation aspects of </a:t>
                      </a:r>
                      <a:r>
                        <a:rPr lang="en-US" sz="1400" dirty="0"/>
                        <a:t>6G </a:t>
                      </a:r>
                      <a:r>
                        <a:rPr lang="en-GB" sz="1400" dirty="0"/>
                        <a:t>Network Capability Exposure services</a:t>
                      </a:r>
                      <a:endParaRPr lang="en-US" sz="1400" kern="1200" dirty="0">
                        <a:solidFill>
                          <a:schemeClr val="dk1"/>
                        </a:solidFill>
                        <a:latin typeface="+mn-lt"/>
                        <a:ea typeface="+mn-ea"/>
                        <a:cs typeface="+mn-cs"/>
                      </a:endParaRPr>
                    </a:p>
                  </a:txBody>
                  <a:tcPr/>
                </a:tc>
                <a:tc>
                  <a:txBody>
                    <a:bodyPr/>
                    <a:lstStyle/>
                    <a:p>
                      <a:r>
                        <a:rPr lang="en-US" sz="1400" kern="1200" dirty="0">
                          <a:solidFill>
                            <a:schemeClr val="dk1"/>
                          </a:solidFill>
                          <a:latin typeface="+mn-lt"/>
                          <a:ea typeface="+mn-ea"/>
                          <a:cs typeface="+mn-cs"/>
                        </a:rPr>
                        <a:t>5</a:t>
                      </a:r>
                    </a:p>
                  </a:txBody>
                  <a:tcPr/>
                </a:tc>
                <a:tc>
                  <a:txBody>
                    <a:bodyPr/>
                    <a:lstStyle/>
                    <a:p>
                      <a:r>
                        <a:rPr lang="en-US" sz="1400" kern="1200" dirty="0">
                          <a:solidFill>
                            <a:schemeClr val="dk1"/>
                          </a:solidFill>
                          <a:latin typeface="+mn-lt"/>
                          <a:ea typeface="+mn-ea"/>
                          <a:cs typeface="+mn-cs"/>
                        </a:rPr>
                        <a:t>PARTIAL/SA2, SA3</a:t>
                      </a:r>
                      <a:r>
                        <a:rPr lang="en-US" sz="1400" kern="1200">
                          <a:solidFill>
                            <a:schemeClr val="dk1"/>
                          </a:solidFill>
                          <a:latin typeface="+mn-lt"/>
                          <a:ea typeface="+mn-ea"/>
                          <a:cs typeface="+mn-cs"/>
                        </a:rPr>
                        <a:t>, SA4, SA6</a:t>
                      </a:r>
                      <a:endParaRPr lang="en-US" sz="1400" kern="1200" dirty="0">
                        <a:solidFill>
                          <a:schemeClr val="dk1"/>
                        </a:solidFill>
                        <a:latin typeface="+mn-lt"/>
                        <a:ea typeface="+mn-ea"/>
                        <a:cs typeface="+mn-cs"/>
                      </a:endParaRPr>
                    </a:p>
                  </a:txBody>
                  <a:tcPr/>
                </a:tc>
                <a:tc>
                  <a:txBody>
                    <a:bodyPr/>
                    <a:lstStyle/>
                    <a:p>
                      <a:r>
                        <a:rPr lang="en-US" sz="1400" kern="1200" dirty="0">
                          <a:solidFill>
                            <a:schemeClr val="dk1"/>
                          </a:solidFill>
                          <a:latin typeface="+mn-lt"/>
                          <a:ea typeface="+mn-ea"/>
                          <a:cs typeface="+mn-cs"/>
                        </a:rPr>
                        <a:t>YES</a:t>
                      </a:r>
                    </a:p>
                  </a:txBody>
                  <a:tcPr/>
                </a:tc>
                <a:extLst>
                  <a:ext uri="{0D108BD9-81ED-4DB2-BD59-A6C34878D82A}">
                    <a16:rowId xmlns:a16="http://schemas.microsoft.com/office/drawing/2014/main" val="3740404427"/>
                  </a:ext>
                </a:extLst>
              </a:tr>
            </a:tbl>
          </a:graphicData>
        </a:graphic>
      </p:graphicFrame>
      <p:sp>
        <p:nvSpPr>
          <p:cNvPr id="2" name="TextBox 1">
            <a:extLst>
              <a:ext uri="{FF2B5EF4-FFF2-40B4-BE49-F238E27FC236}">
                <a16:creationId xmlns:a16="http://schemas.microsoft.com/office/drawing/2014/main" id="{93B5C45E-2075-7A03-AE02-DF954ACDA98B}"/>
              </a:ext>
            </a:extLst>
          </p:cNvPr>
          <p:cNvSpPr txBox="1"/>
          <p:nvPr/>
        </p:nvSpPr>
        <p:spPr>
          <a:xfrm>
            <a:off x="63335" y="5899531"/>
            <a:ext cx="10708381" cy="523220"/>
          </a:xfrm>
          <a:prstGeom prst="rect">
            <a:avLst/>
          </a:prstGeom>
          <a:noFill/>
        </p:spPr>
        <p:txBody>
          <a:bodyPr wrap="none" rtlCol="0">
            <a:spAutoFit/>
          </a:bodyPr>
          <a:lstStyle/>
          <a:p>
            <a:r>
              <a:rPr lang="en-US" sz="1400" b="1" dirty="0"/>
              <a:t>NOTE</a:t>
            </a:r>
            <a:r>
              <a:rPr lang="en-US" sz="1400" dirty="0"/>
              <a:t>: Ericsson view on when a Stage 3 work can start for the Work Tasks identified as “NO” in “Can the work start?” column:</a:t>
            </a:r>
          </a:p>
          <a:p>
            <a:r>
              <a:rPr lang="en-US" sz="1400" i="1" dirty="0"/>
              <a:t>the Stage 3 work can start based on stable Stage 2 requirements (i.e., work task conclusions are included in the corresponding TR).</a:t>
            </a:r>
          </a:p>
        </p:txBody>
      </p:sp>
    </p:spTree>
    <p:extLst>
      <p:ext uri="{BB962C8B-B14F-4D97-AF65-F5344CB8AC3E}">
        <p14:creationId xmlns:p14="http://schemas.microsoft.com/office/powerpoint/2010/main" val="278121413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CBF3C-6527-818E-00C3-7500CE491F69}"/>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1915ECE0-F138-3C98-2C6D-6F6DB74E72C6}"/>
              </a:ext>
            </a:extLst>
          </p:cNvPr>
          <p:cNvSpPr>
            <a:spLocks noGrp="1"/>
          </p:cNvSpPr>
          <p:nvPr>
            <p:ph type="title"/>
          </p:nvPr>
        </p:nvSpPr>
        <p:spPr/>
        <p:txBody>
          <a:bodyPr/>
          <a:lstStyle/>
          <a:p>
            <a:r>
              <a:rPr lang="en-GB" altLang="en-US" sz="4000" dirty="0"/>
              <a:t>GOAL 2 Ericsson Feedback</a:t>
            </a:r>
            <a:r>
              <a:rPr lang="en-GB" altLang="en-US" sz="4000"/>
              <a:t>	[2/2]</a:t>
            </a:r>
            <a:r>
              <a:rPr lang="en-GB" altLang="en-US" sz="4000" dirty="0"/>
              <a:t>		 </a:t>
            </a:r>
          </a:p>
        </p:txBody>
      </p:sp>
      <p:sp>
        <p:nvSpPr>
          <p:cNvPr id="4" name="Content Placeholder 3">
            <a:extLst>
              <a:ext uri="{FF2B5EF4-FFF2-40B4-BE49-F238E27FC236}">
                <a16:creationId xmlns:a16="http://schemas.microsoft.com/office/drawing/2014/main" id="{DCD4E3F8-A1F3-9FE8-8913-818C22AD641B}"/>
              </a:ext>
            </a:extLst>
          </p:cNvPr>
          <p:cNvSpPr>
            <a:spLocks noGrp="1"/>
          </p:cNvSpPr>
          <p:nvPr>
            <p:ph idx="1"/>
          </p:nvPr>
        </p:nvSpPr>
        <p:spPr>
          <a:xfrm>
            <a:off x="838200" y="1770761"/>
            <a:ext cx="10515600" cy="442087"/>
          </a:xfrm>
        </p:spPr>
        <p:txBody>
          <a:bodyPr/>
          <a:lstStyle/>
          <a:p>
            <a:pPr marL="457200" lvl="1" indent="0">
              <a:buNone/>
            </a:pPr>
            <a:r>
              <a:rPr lang="en-US" dirty="0"/>
              <a:t>AREA: Interworking between 6G Network and Data Networks</a:t>
            </a:r>
          </a:p>
          <a:p>
            <a:endParaRPr lang="en-US" dirty="0"/>
          </a:p>
        </p:txBody>
      </p:sp>
      <p:graphicFrame>
        <p:nvGraphicFramePr>
          <p:cNvPr id="3" name="Table 2">
            <a:extLst>
              <a:ext uri="{FF2B5EF4-FFF2-40B4-BE49-F238E27FC236}">
                <a16:creationId xmlns:a16="http://schemas.microsoft.com/office/drawing/2014/main" id="{C247325C-88BD-6F32-9ECB-B6C333B1D6D3}"/>
              </a:ext>
            </a:extLst>
          </p:cNvPr>
          <p:cNvGraphicFramePr>
            <a:graphicFrameLocks noGrp="1"/>
          </p:cNvGraphicFramePr>
          <p:nvPr/>
        </p:nvGraphicFramePr>
        <p:xfrm>
          <a:off x="267659" y="2148209"/>
          <a:ext cx="11656682" cy="4204843"/>
        </p:xfrm>
        <a:graphic>
          <a:graphicData uri="http://schemas.openxmlformats.org/drawingml/2006/table">
            <a:tbl>
              <a:tblPr firstRow="1" bandRow="1">
                <a:tableStyleId>{5C22544A-7EE6-4342-B048-85BDC9FD1C3A}</a:tableStyleId>
              </a:tblPr>
              <a:tblGrid>
                <a:gridCol w="4121461">
                  <a:extLst>
                    <a:ext uri="{9D8B030D-6E8A-4147-A177-3AD203B41FA5}">
                      <a16:colId xmlns:a16="http://schemas.microsoft.com/office/drawing/2014/main" val="3230142012"/>
                    </a:ext>
                  </a:extLst>
                </a:gridCol>
                <a:gridCol w="2889504">
                  <a:extLst>
                    <a:ext uri="{9D8B030D-6E8A-4147-A177-3AD203B41FA5}">
                      <a16:colId xmlns:a16="http://schemas.microsoft.com/office/drawing/2014/main" val="2455300096"/>
                    </a:ext>
                  </a:extLst>
                </a:gridCol>
                <a:gridCol w="813816">
                  <a:extLst>
                    <a:ext uri="{9D8B030D-6E8A-4147-A177-3AD203B41FA5}">
                      <a16:colId xmlns:a16="http://schemas.microsoft.com/office/drawing/2014/main" val="3714356130"/>
                    </a:ext>
                  </a:extLst>
                </a:gridCol>
                <a:gridCol w="1956816">
                  <a:extLst>
                    <a:ext uri="{9D8B030D-6E8A-4147-A177-3AD203B41FA5}">
                      <a16:colId xmlns:a16="http://schemas.microsoft.com/office/drawing/2014/main" val="2647768253"/>
                    </a:ext>
                  </a:extLst>
                </a:gridCol>
                <a:gridCol w="1875085">
                  <a:extLst>
                    <a:ext uri="{9D8B030D-6E8A-4147-A177-3AD203B41FA5}">
                      <a16:colId xmlns:a16="http://schemas.microsoft.com/office/drawing/2014/main" val="4052500544"/>
                    </a:ext>
                  </a:extLst>
                </a:gridCol>
              </a:tblGrid>
              <a:tr h="311527">
                <a:tc>
                  <a:txBody>
                    <a:bodyPr/>
                    <a:lstStyle/>
                    <a:p>
                      <a:r>
                        <a:rPr lang="en-US" sz="1600" dirty="0"/>
                        <a:t>Goals</a:t>
                      </a:r>
                    </a:p>
                  </a:txBody>
                  <a:tcPr/>
                </a:tc>
                <a:tc>
                  <a:txBody>
                    <a:bodyPr/>
                    <a:lstStyle/>
                    <a:p>
                      <a:r>
                        <a:rPr lang="en-US" sz="1600" dirty="0"/>
                        <a:t>Work Tasks</a:t>
                      </a:r>
                    </a:p>
                  </a:txBody>
                  <a:tcPr/>
                </a:tc>
                <a:tc>
                  <a:txBody>
                    <a:bodyPr/>
                    <a:lstStyle/>
                    <a:p>
                      <a:r>
                        <a:rPr lang="en-US" sz="1600" dirty="0"/>
                        <a:t>Priority</a:t>
                      </a:r>
                    </a:p>
                  </a:txBody>
                  <a:tcPr/>
                </a:tc>
                <a:tc>
                  <a:txBody>
                    <a:bodyPr/>
                    <a:lstStyle/>
                    <a:p>
                      <a:r>
                        <a:rPr lang="en-US" sz="1600" dirty="0"/>
                        <a:t>Stage X dependency</a:t>
                      </a:r>
                    </a:p>
                  </a:txBody>
                  <a:tcPr/>
                </a:tc>
                <a:tc>
                  <a:txBody>
                    <a:bodyPr/>
                    <a:lstStyle/>
                    <a:p>
                      <a:r>
                        <a:rPr lang="en-US" sz="1600" dirty="0"/>
                        <a:t>Can the work start?</a:t>
                      </a:r>
                    </a:p>
                  </a:txBody>
                  <a:tcPr/>
                </a:tc>
                <a:extLst>
                  <a:ext uri="{0D108BD9-81ED-4DB2-BD59-A6C34878D82A}">
                    <a16:rowId xmlns:a16="http://schemas.microsoft.com/office/drawing/2014/main" val="2815023907"/>
                  </a:ext>
                </a:extLst>
              </a:tr>
              <a:tr h="452120">
                <a:tc>
                  <a:txBody>
                    <a:bodyPr/>
                    <a:lstStyle/>
                    <a:p>
                      <a:pPr>
                        <a:lnSpc>
                          <a:spcPts val="1600"/>
                        </a:lnSpc>
                      </a:pPr>
                      <a:r>
                        <a:rPr lang="en-US" sz="1300" dirty="0"/>
                        <a:t>Study existing protocols’ limitation/drawback and whether some legacy protocols can be obsoleted for 5G features kept in 6G Network interworking with Data Networks</a:t>
                      </a:r>
                    </a:p>
                  </a:txBody>
                  <a:tcPr/>
                </a:tc>
                <a:tc>
                  <a:txBody>
                    <a:bodyPr/>
                    <a:lstStyle/>
                    <a:p>
                      <a:pPr marL="342900" indent="-342900">
                        <a:lnSpc>
                          <a:spcPts val="1600"/>
                        </a:lnSpc>
                        <a:buAutoNum type="arabicPeriod"/>
                      </a:pPr>
                      <a:r>
                        <a:rPr lang="en-US" sz="1300" dirty="0"/>
                        <a:t>protocol limitation/drawbacks</a:t>
                      </a:r>
                    </a:p>
                    <a:p>
                      <a:pPr marL="342900" indent="-342900">
                        <a:lnSpc>
                          <a:spcPts val="1600"/>
                        </a:lnSpc>
                        <a:buAutoNum type="arabicPeriod"/>
                      </a:pPr>
                      <a:r>
                        <a:rPr lang="en-US" sz="1300" dirty="0"/>
                        <a:t>legacy protocols obsolete status </a:t>
                      </a:r>
                    </a:p>
                    <a:p>
                      <a:pPr marL="342900" indent="-342900">
                        <a:lnSpc>
                          <a:spcPts val="1600"/>
                        </a:lnSpc>
                        <a:buAutoNum type="arabicPeriod"/>
                      </a:pPr>
                      <a:r>
                        <a:rPr lang="en-US" sz="1300" dirty="0"/>
                        <a:t>features mapping protocol analysis  </a:t>
                      </a:r>
                    </a:p>
                  </a:txBody>
                  <a:tcPr/>
                </a:tc>
                <a:tc>
                  <a:txBody>
                    <a:bodyPr/>
                    <a:lstStyle/>
                    <a:p>
                      <a:pPr>
                        <a:lnSpc>
                          <a:spcPts val="1600"/>
                        </a:lnSpc>
                      </a:pPr>
                      <a:r>
                        <a:rPr lang="en-US" sz="1400" dirty="0"/>
                        <a:t>1.</a:t>
                      </a:r>
                    </a:p>
                  </a:txBody>
                  <a:tcPr/>
                </a:tc>
                <a:tc>
                  <a:txBody>
                    <a:bodyPr/>
                    <a:lstStyle/>
                    <a:p>
                      <a:pPr>
                        <a:lnSpc>
                          <a:spcPts val="1600"/>
                        </a:lnSpc>
                      </a:pPr>
                      <a:r>
                        <a:rPr lang="en-US" sz="1400" dirty="0"/>
                        <a:t>PARTIAL/SA2, IETF etc.</a:t>
                      </a:r>
                    </a:p>
                  </a:txBody>
                  <a:tcPr/>
                </a:tc>
                <a:tc>
                  <a:txBody>
                    <a:bodyPr/>
                    <a:lstStyle/>
                    <a:p>
                      <a:pPr>
                        <a:lnSpc>
                          <a:spcPts val="1600"/>
                        </a:lnSpc>
                      </a:pPr>
                      <a:r>
                        <a:rPr lang="en-US" sz="1400" dirty="0"/>
                        <a:t>YES</a:t>
                      </a:r>
                    </a:p>
                  </a:txBody>
                  <a:tcPr/>
                </a:tc>
                <a:extLst>
                  <a:ext uri="{0D108BD9-81ED-4DB2-BD59-A6C34878D82A}">
                    <a16:rowId xmlns:a16="http://schemas.microsoft.com/office/drawing/2014/main" val="3495195136"/>
                  </a:ext>
                </a:extLst>
              </a:tr>
              <a:tr h="407262">
                <a:tc>
                  <a:txBody>
                    <a:bodyPr/>
                    <a:lstStyle/>
                    <a:p>
                      <a:pPr>
                        <a:lnSpc>
                          <a:spcPts val="1600"/>
                        </a:lnSpc>
                      </a:pPr>
                      <a:r>
                        <a:rPr lang="en-US" sz="1300" dirty="0"/>
                        <a:t>Study requirements and protocol impacts of Resilience for Interworking with Data Networks</a:t>
                      </a:r>
                    </a:p>
                  </a:txBody>
                  <a:tcPr/>
                </a:tc>
                <a:tc>
                  <a:txBody>
                    <a:bodyPr/>
                    <a:lstStyle/>
                    <a:p>
                      <a:pPr>
                        <a:lnSpc>
                          <a:spcPts val="1600"/>
                        </a:lnSpc>
                      </a:pPr>
                      <a:r>
                        <a:rPr lang="en-US" sz="1300" dirty="0"/>
                        <a:t>1. fulfill resilience requirements from SA1, 2. align with SA2 architecture</a:t>
                      </a:r>
                    </a:p>
                  </a:txBody>
                  <a:tcPr/>
                </a:tc>
                <a:tc>
                  <a:txBody>
                    <a:bodyPr/>
                    <a:lstStyle/>
                    <a:p>
                      <a:pPr>
                        <a:lnSpc>
                          <a:spcPts val="1600"/>
                        </a:lnSpc>
                      </a:pPr>
                      <a:r>
                        <a:rPr lang="en-US" sz="1400" dirty="0"/>
                        <a:t>2.</a:t>
                      </a:r>
                    </a:p>
                  </a:txBody>
                  <a:tcPr/>
                </a:tc>
                <a:tc>
                  <a:txBody>
                    <a:bodyPr/>
                    <a:lstStyle/>
                    <a:p>
                      <a:pPr>
                        <a:lnSpc>
                          <a:spcPts val="1600"/>
                        </a:lnSpc>
                      </a:pPr>
                      <a:r>
                        <a:rPr lang="en-US" sz="1400" dirty="0"/>
                        <a:t>PARTIAL/SA1, SA2</a:t>
                      </a:r>
                    </a:p>
                  </a:txBody>
                  <a:tcPr/>
                </a:tc>
                <a:tc>
                  <a:txBody>
                    <a:bodyPr/>
                    <a:lstStyle/>
                    <a:p>
                      <a:pPr>
                        <a:lnSpc>
                          <a:spcPts val="1600"/>
                        </a:lnSpc>
                      </a:pPr>
                      <a:r>
                        <a:rPr lang="en-US" sz="1400" dirty="0"/>
                        <a:t>YES</a:t>
                      </a:r>
                    </a:p>
                  </a:txBody>
                  <a:tcPr/>
                </a:tc>
                <a:extLst>
                  <a:ext uri="{0D108BD9-81ED-4DB2-BD59-A6C34878D82A}">
                    <a16:rowId xmlns:a16="http://schemas.microsoft.com/office/drawing/2014/main" val="767213649"/>
                  </a:ext>
                </a:extLst>
              </a:tr>
              <a:tr h="245301">
                <a:tc>
                  <a:txBody>
                    <a:bodyPr/>
                    <a:lstStyle/>
                    <a:p>
                      <a:pPr>
                        <a:lnSpc>
                          <a:spcPts val="1600"/>
                        </a:lnSpc>
                      </a:pPr>
                      <a:r>
                        <a:rPr lang="en-US" sz="1300" dirty="0"/>
                        <a:t>Study requirement and impacts on Accounting of 6G service for Interworking with DN-AAA server</a:t>
                      </a:r>
                    </a:p>
                  </a:txBody>
                  <a:tcPr/>
                </a:tc>
                <a:tc>
                  <a:txBody>
                    <a:bodyPr/>
                    <a:lstStyle/>
                    <a:p>
                      <a:pPr>
                        <a:lnSpc>
                          <a:spcPts val="1600"/>
                        </a:lnSpc>
                      </a:pPr>
                      <a:r>
                        <a:rPr lang="en-US" sz="1300" dirty="0"/>
                        <a:t>1. FWA, 2. non-3GPP access, 3. other related new 6G services, etc.</a:t>
                      </a:r>
                    </a:p>
                  </a:txBody>
                  <a:tcPr/>
                </a:tc>
                <a:tc>
                  <a:txBody>
                    <a:bodyPr/>
                    <a:lstStyle/>
                    <a:p>
                      <a:pPr>
                        <a:lnSpc>
                          <a:spcPts val="1600"/>
                        </a:lnSpc>
                      </a:pPr>
                      <a:r>
                        <a:rPr lang="en-US" sz="1400" dirty="0"/>
                        <a:t>3.</a:t>
                      </a:r>
                    </a:p>
                  </a:txBody>
                  <a:tcPr/>
                </a:tc>
                <a:tc>
                  <a:txBody>
                    <a:bodyPr/>
                    <a:lstStyle/>
                    <a:p>
                      <a:pPr>
                        <a:lnSpc>
                          <a:spcPts val="1600"/>
                        </a:lnSpc>
                      </a:pPr>
                      <a:r>
                        <a:rPr lang="en-US" sz="1400" dirty="0"/>
                        <a:t>PARTIAL/ SA1, SA2</a:t>
                      </a:r>
                    </a:p>
                  </a:txBody>
                  <a:tcPr/>
                </a:tc>
                <a:tc>
                  <a:txBody>
                    <a:bodyPr/>
                    <a:lstStyle/>
                    <a:p>
                      <a:pPr>
                        <a:lnSpc>
                          <a:spcPts val="1600"/>
                        </a:lnSpc>
                      </a:pPr>
                      <a:r>
                        <a:rPr lang="en-US" sz="1400" dirty="0"/>
                        <a:t>NO, until 6G services requirement is stable</a:t>
                      </a:r>
                    </a:p>
                  </a:txBody>
                  <a:tcPr/>
                </a:tc>
                <a:extLst>
                  <a:ext uri="{0D108BD9-81ED-4DB2-BD59-A6C34878D82A}">
                    <a16:rowId xmlns:a16="http://schemas.microsoft.com/office/drawing/2014/main" val="1663111672"/>
                  </a:ext>
                </a:extLst>
              </a:tr>
              <a:tr h="248920">
                <a:tc>
                  <a:txBody>
                    <a:bodyPr/>
                    <a:lstStyle/>
                    <a:p>
                      <a:pPr>
                        <a:lnSpc>
                          <a:spcPts val="1600"/>
                        </a:lnSpc>
                      </a:pPr>
                      <a:r>
                        <a:rPr lang="en-US" sz="1300" dirty="0"/>
                        <a:t>Study protocol feasibility of Authentication/Authorization for 6G Network Interworking with DN-AAA server</a:t>
                      </a:r>
                    </a:p>
                  </a:txBody>
                  <a:tcPr/>
                </a:tc>
                <a:tc>
                  <a:txBody>
                    <a:bodyPr/>
                    <a:lstStyle/>
                    <a:p>
                      <a:pPr marL="0" indent="0">
                        <a:lnSpc>
                          <a:spcPts val="1600"/>
                        </a:lnSpc>
                        <a:buNone/>
                      </a:pPr>
                      <a:r>
                        <a:rPr lang="en-US" sz="1300" dirty="0"/>
                        <a:t>1. FWA, 2. non-3GPP access, 3. other related new services, etc. </a:t>
                      </a:r>
                    </a:p>
                  </a:txBody>
                  <a:tcPr/>
                </a:tc>
                <a:tc>
                  <a:txBody>
                    <a:bodyPr/>
                    <a:lstStyle/>
                    <a:p>
                      <a:pPr>
                        <a:lnSpc>
                          <a:spcPts val="1600"/>
                        </a:lnSpc>
                      </a:pPr>
                      <a:r>
                        <a:rPr lang="en-US" sz="1400" dirty="0"/>
                        <a:t>4.</a:t>
                      </a:r>
                    </a:p>
                  </a:txBody>
                  <a:tcPr/>
                </a:tc>
                <a:tc>
                  <a:txBody>
                    <a:bodyPr/>
                    <a:lstStyle/>
                    <a:p>
                      <a:pPr>
                        <a:lnSpc>
                          <a:spcPts val="1600"/>
                        </a:lnSpc>
                      </a:pPr>
                      <a:r>
                        <a:rPr lang="en-US" sz="1400" dirty="0"/>
                        <a:t>TOTAL/SA2, SA3</a:t>
                      </a:r>
                    </a:p>
                  </a:txBody>
                  <a:tcPr/>
                </a:tc>
                <a:tc>
                  <a:txBody>
                    <a:bodyPr/>
                    <a:lstStyle/>
                    <a:p>
                      <a:pPr>
                        <a:lnSpc>
                          <a:spcPts val="1600"/>
                        </a:lnSpc>
                      </a:pPr>
                      <a:r>
                        <a:rPr lang="en-US" sz="1400" dirty="0"/>
                        <a:t>NO, until stage 2 TR conclusion is stable</a:t>
                      </a:r>
                    </a:p>
                  </a:txBody>
                  <a:tcPr/>
                </a:tc>
                <a:extLst>
                  <a:ext uri="{0D108BD9-81ED-4DB2-BD59-A6C34878D82A}">
                    <a16:rowId xmlns:a16="http://schemas.microsoft.com/office/drawing/2014/main" val="2725010231"/>
                  </a:ext>
                </a:extLst>
              </a:tr>
              <a:tr h="248920">
                <a:tc>
                  <a:txBody>
                    <a:bodyPr/>
                    <a:lstStyle/>
                    <a:p>
                      <a:pPr>
                        <a:lnSpc>
                          <a:spcPts val="1600"/>
                        </a:lnSpc>
                      </a:pPr>
                      <a:r>
                        <a:rPr lang="en-US" sz="1300" dirty="0"/>
                        <a:t>Prepare and study control plane new protocol feasibility for 6G services interworking with Data Networks</a:t>
                      </a:r>
                    </a:p>
                  </a:txBody>
                  <a:tcPr/>
                </a:tc>
                <a:tc>
                  <a:txBody>
                    <a:bodyPr/>
                    <a:lstStyle/>
                    <a:p>
                      <a:pPr marL="342900" indent="-342900">
                        <a:lnSpc>
                          <a:spcPts val="1600"/>
                        </a:lnSpc>
                        <a:buAutoNum type="arabicPeriod"/>
                      </a:pPr>
                      <a:r>
                        <a:rPr lang="en-US" sz="1300" dirty="0"/>
                        <a:t>new protocols feasibility study</a:t>
                      </a:r>
                    </a:p>
                  </a:txBody>
                  <a:tcPr/>
                </a:tc>
                <a:tc>
                  <a:txBody>
                    <a:bodyPr/>
                    <a:lstStyle/>
                    <a:p>
                      <a:pPr>
                        <a:lnSpc>
                          <a:spcPts val="1600"/>
                        </a:lnSpc>
                      </a:pPr>
                      <a:r>
                        <a:rPr lang="en-US" sz="1400" dirty="0"/>
                        <a:t>5.</a:t>
                      </a:r>
                    </a:p>
                  </a:txBody>
                  <a:tcPr/>
                </a:tc>
                <a:tc>
                  <a:txBody>
                    <a:bodyPr/>
                    <a:lstStyle/>
                    <a:p>
                      <a:pPr>
                        <a:lnSpc>
                          <a:spcPts val="1600"/>
                        </a:lnSpc>
                      </a:pPr>
                      <a:r>
                        <a:rPr lang="en-US" sz="1400" dirty="0"/>
                        <a:t>TOTAL/SA2, SA4</a:t>
                      </a:r>
                    </a:p>
                  </a:txBody>
                  <a:tcPr/>
                </a:tc>
                <a:tc>
                  <a:txBody>
                    <a:bodyPr/>
                    <a:lstStyle/>
                    <a:p>
                      <a:pPr>
                        <a:lnSpc>
                          <a:spcPts val="1600"/>
                        </a:lnSpc>
                      </a:pPr>
                      <a:r>
                        <a:rPr lang="en-US" sz="1400" dirty="0"/>
                        <a:t>NO, until stage 2 TR conclusion is stable</a:t>
                      </a:r>
                    </a:p>
                  </a:txBody>
                  <a:tcPr/>
                </a:tc>
                <a:extLst>
                  <a:ext uri="{0D108BD9-81ED-4DB2-BD59-A6C34878D82A}">
                    <a16:rowId xmlns:a16="http://schemas.microsoft.com/office/drawing/2014/main" val="136258034"/>
                  </a:ext>
                </a:extLst>
              </a:tr>
              <a:tr h="669794">
                <a:tc>
                  <a:txBody>
                    <a:bodyPr/>
                    <a:lstStyle/>
                    <a:p>
                      <a:pPr>
                        <a:lnSpc>
                          <a:spcPts val="1600"/>
                        </a:lnSpc>
                      </a:pPr>
                      <a:r>
                        <a:rPr lang="en-US" sz="1300" dirty="0"/>
                        <a:t>Study protocol feasibility &amp; impacts to support 6G services requiring User plane Interworking between 6G Network and Data Networks</a:t>
                      </a:r>
                    </a:p>
                  </a:txBody>
                  <a:tcPr/>
                </a:tc>
                <a:tc>
                  <a:txBody>
                    <a:bodyPr/>
                    <a:lstStyle/>
                    <a:p>
                      <a:pPr marL="342900" indent="-342900">
                        <a:lnSpc>
                          <a:spcPts val="1600"/>
                        </a:lnSpc>
                        <a:buAutoNum type="arabicPeriod"/>
                      </a:pPr>
                      <a:r>
                        <a:rPr lang="en-US" sz="1300" dirty="0"/>
                        <a:t>6G computing(2 leg computing with 1 in DN)</a:t>
                      </a:r>
                    </a:p>
                    <a:p>
                      <a:pPr marL="342900" indent="-342900">
                        <a:lnSpc>
                          <a:spcPts val="1600"/>
                        </a:lnSpc>
                        <a:buAutoNum type="arabicPeriod"/>
                      </a:pPr>
                      <a:r>
                        <a:rPr lang="en-US" sz="1300" dirty="0"/>
                        <a:t>real-time streaming, etc.</a:t>
                      </a:r>
                    </a:p>
                  </a:txBody>
                  <a:tcPr/>
                </a:tc>
                <a:tc>
                  <a:txBody>
                    <a:bodyPr/>
                    <a:lstStyle/>
                    <a:p>
                      <a:pPr>
                        <a:lnSpc>
                          <a:spcPts val="1600"/>
                        </a:lnSpc>
                      </a:pPr>
                      <a:r>
                        <a:rPr lang="en-US" sz="1400" dirty="0"/>
                        <a:t>6.</a:t>
                      </a:r>
                    </a:p>
                  </a:txBody>
                  <a:tcPr/>
                </a:tc>
                <a:tc>
                  <a:txBody>
                    <a:bodyPr/>
                    <a:lstStyle/>
                    <a:p>
                      <a:pPr>
                        <a:lnSpc>
                          <a:spcPts val="1600"/>
                        </a:lnSpc>
                      </a:pPr>
                      <a:r>
                        <a:rPr lang="en-US" sz="1400" dirty="0"/>
                        <a:t>TOTAL/SA2, SA4</a:t>
                      </a:r>
                    </a:p>
                  </a:txBody>
                  <a:tcPr/>
                </a:tc>
                <a:tc>
                  <a:txBody>
                    <a:bodyPr/>
                    <a:lstStyle/>
                    <a:p>
                      <a:pPr>
                        <a:lnSpc>
                          <a:spcPts val="1600"/>
                        </a:lnSpc>
                      </a:pPr>
                      <a:r>
                        <a:rPr lang="en-US" sz="1400" dirty="0"/>
                        <a:t>NO, until stage 2 TR conclusion is stable</a:t>
                      </a:r>
                    </a:p>
                  </a:txBody>
                  <a:tcPr/>
                </a:tc>
                <a:extLst>
                  <a:ext uri="{0D108BD9-81ED-4DB2-BD59-A6C34878D82A}">
                    <a16:rowId xmlns:a16="http://schemas.microsoft.com/office/drawing/2014/main" val="1786086374"/>
                  </a:ext>
                </a:extLst>
              </a:tr>
              <a:tr h="475651">
                <a:tc>
                  <a:txBody>
                    <a:bodyPr/>
                    <a:lstStyle/>
                    <a:p>
                      <a:pPr>
                        <a:lnSpc>
                          <a:spcPts val="1600"/>
                        </a:lnSpc>
                      </a:pPr>
                      <a:r>
                        <a:rPr lang="en-US" sz="1300" dirty="0"/>
                        <a:t>Study protocol impacts for Security aspects of 6G Network Interworking with Data Networks</a:t>
                      </a:r>
                    </a:p>
                  </a:txBody>
                  <a:tcPr/>
                </a:tc>
                <a:tc>
                  <a:txBody>
                    <a:bodyPr/>
                    <a:lstStyle/>
                    <a:p>
                      <a:pPr>
                        <a:lnSpc>
                          <a:spcPts val="1600"/>
                        </a:lnSpc>
                      </a:pPr>
                      <a:r>
                        <a:rPr lang="en-US" sz="1300" dirty="0"/>
                        <a:t>1. fulfill Security requirements from SA3</a:t>
                      </a:r>
                    </a:p>
                  </a:txBody>
                  <a:tcPr/>
                </a:tc>
                <a:tc>
                  <a:txBody>
                    <a:bodyPr/>
                    <a:lstStyle/>
                    <a:p>
                      <a:pPr>
                        <a:lnSpc>
                          <a:spcPts val="1600"/>
                        </a:lnSpc>
                      </a:pPr>
                      <a:r>
                        <a:rPr lang="en-US" sz="1400" dirty="0"/>
                        <a:t>7.</a:t>
                      </a:r>
                    </a:p>
                  </a:txBody>
                  <a:tcPr/>
                </a:tc>
                <a:tc>
                  <a:txBody>
                    <a:bodyPr/>
                    <a:lstStyle/>
                    <a:p>
                      <a:pPr>
                        <a:lnSpc>
                          <a:spcPts val="1600"/>
                        </a:lnSpc>
                      </a:pPr>
                      <a:r>
                        <a:rPr lang="en-US" sz="1400" dirty="0"/>
                        <a:t>TOTAL/SA3</a:t>
                      </a:r>
                    </a:p>
                  </a:txBody>
                  <a:tcPr/>
                </a:tc>
                <a:tc>
                  <a:txBody>
                    <a:bodyPr/>
                    <a:lstStyle/>
                    <a:p>
                      <a:pPr>
                        <a:lnSpc>
                          <a:spcPts val="1600"/>
                        </a:lnSpc>
                      </a:pPr>
                      <a:r>
                        <a:rPr lang="en-US" sz="1400" dirty="0"/>
                        <a:t>NO, until stage 2 TR conclusion is stable</a:t>
                      </a:r>
                    </a:p>
                  </a:txBody>
                  <a:tcPr/>
                </a:tc>
                <a:extLst>
                  <a:ext uri="{0D108BD9-81ED-4DB2-BD59-A6C34878D82A}">
                    <a16:rowId xmlns:a16="http://schemas.microsoft.com/office/drawing/2014/main" val="241612595"/>
                  </a:ext>
                </a:extLst>
              </a:tr>
            </a:tbl>
          </a:graphicData>
        </a:graphic>
      </p:graphicFrame>
    </p:spTree>
    <p:extLst>
      <p:ext uri="{BB962C8B-B14F-4D97-AF65-F5344CB8AC3E}">
        <p14:creationId xmlns:p14="http://schemas.microsoft.com/office/powerpoint/2010/main" val="40242475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23BF1-109C-EFEC-8EA2-A78629A7CF74}"/>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BDDAFE8E-D5BD-73E9-C779-2D6C2A64B740}"/>
              </a:ext>
            </a:extLst>
          </p:cNvPr>
          <p:cNvSpPr>
            <a:spLocks noGrp="1"/>
          </p:cNvSpPr>
          <p:nvPr>
            <p:ph type="title"/>
          </p:nvPr>
        </p:nvSpPr>
        <p:spPr>
          <a:xfrm>
            <a:off x="179439" y="256970"/>
            <a:ext cx="10515600" cy="1325563"/>
          </a:xfrm>
        </p:spPr>
        <p:txBody>
          <a:bodyPr/>
          <a:lstStyle/>
          <a:p>
            <a:r>
              <a:rPr lang="en-GB" altLang="en-US" sz="4000" dirty="0"/>
              <a:t>1</a:t>
            </a:r>
            <a:r>
              <a:rPr lang="en-GB" altLang="en-US" sz="4000" baseline="30000" dirty="0"/>
              <a:t>ST</a:t>
            </a:r>
            <a:r>
              <a:rPr lang="en-GB" altLang="en-US" sz="4000" dirty="0"/>
              <a:t> CONFERENCE ON CT3 6G STUDY ITEMS (II)</a:t>
            </a:r>
          </a:p>
        </p:txBody>
      </p:sp>
      <p:sp>
        <p:nvSpPr>
          <p:cNvPr id="4" name="Content Placeholder 3">
            <a:extLst>
              <a:ext uri="{FF2B5EF4-FFF2-40B4-BE49-F238E27FC236}">
                <a16:creationId xmlns:a16="http://schemas.microsoft.com/office/drawing/2014/main" id="{73E25C7E-B6A0-4D03-F591-58E13310F503}"/>
              </a:ext>
            </a:extLst>
          </p:cNvPr>
          <p:cNvSpPr>
            <a:spLocks noGrp="1"/>
          </p:cNvSpPr>
          <p:nvPr>
            <p:ph idx="1"/>
          </p:nvPr>
        </p:nvSpPr>
        <p:spPr>
          <a:xfrm>
            <a:off x="484031" y="1906146"/>
            <a:ext cx="11393129" cy="4351338"/>
          </a:xfrm>
        </p:spPr>
        <p:txBody>
          <a:bodyPr/>
          <a:lstStyle/>
          <a:p>
            <a:pPr lvl="0"/>
            <a:r>
              <a:rPr lang="en-GB" sz="2000" dirty="0"/>
              <a:t>Companies should store their proposals here:</a:t>
            </a:r>
          </a:p>
          <a:p>
            <a:pPr lvl="1"/>
            <a:r>
              <a:rPr lang="en-GB" sz="1800" u="sng" dirty="0">
                <a:hlinkClick r:id="rId2"/>
              </a:rPr>
              <a:t>https://www.3gpp.org/ftp/tsg_ct/WG3_interworking_ex-CN3/6G_SID_Discussions/Inbox/CC_20251029</a:t>
            </a:r>
            <a:r>
              <a:rPr lang="en-GB" sz="1800" dirty="0"/>
              <a:t>. </a:t>
            </a:r>
            <a:endParaRPr lang="en-US" sz="2000" dirty="0"/>
          </a:p>
          <a:p>
            <a:pPr lvl="0"/>
            <a:r>
              <a:rPr lang="en-US" sz="2000" dirty="0"/>
              <a:t> Identify the name of the company in the file name: Company_name_CC_20251029</a:t>
            </a:r>
          </a:p>
          <a:p>
            <a:pPr lvl="0"/>
            <a:r>
              <a:rPr lang="en-US" sz="2000" dirty="0"/>
              <a:t>Deadline: Tuesday 2025/10/28 (13:00 UTC)</a:t>
            </a:r>
          </a:p>
          <a:p>
            <a:pPr lvl="0"/>
            <a:r>
              <a:rPr lang="en-US" sz="2000" dirty="0"/>
              <a:t>Agenda :</a:t>
            </a:r>
          </a:p>
          <a:p>
            <a:pPr lvl="1"/>
            <a:r>
              <a:rPr lang="en-US" sz="1800" dirty="0">
                <a:solidFill>
                  <a:srgbClr val="00B0F0"/>
                </a:solidFill>
              </a:rPr>
              <a:t>Present the </a:t>
            </a:r>
            <a:r>
              <a:rPr lang="en-SE" altLang="en-US" sz="1800" dirty="0">
                <a:solidFill>
                  <a:srgbClr val="00B0F0"/>
                </a:solidFill>
              </a:rPr>
              <a:t>Principles for </a:t>
            </a:r>
            <a:r>
              <a:rPr lang="en-US" altLang="en-US" sz="1800" dirty="0">
                <a:solidFill>
                  <a:srgbClr val="00B0F0"/>
                </a:solidFill>
              </a:rPr>
              <a:t>6G</a:t>
            </a:r>
            <a:r>
              <a:rPr lang="en-SE" altLang="en-US" sz="1800" dirty="0">
                <a:solidFill>
                  <a:srgbClr val="00B0F0"/>
                </a:solidFill>
              </a:rPr>
              <a:t> SIDs</a:t>
            </a:r>
            <a:r>
              <a:rPr lang="en-US" altLang="en-US" sz="1800" dirty="0">
                <a:solidFill>
                  <a:srgbClr val="00B0F0"/>
                </a:solidFill>
              </a:rPr>
              <a:t> </a:t>
            </a:r>
            <a:r>
              <a:rPr lang="en-SE" altLang="zh-CN" sz="1800" dirty="0">
                <a:solidFill>
                  <a:srgbClr val="00B0F0"/>
                </a:solidFill>
              </a:rPr>
              <a:t>in</a:t>
            </a:r>
            <a:r>
              <a:rPr lang="en-US" altLang="zh-CN" sz="1800" dirty="0">
                <a:solidFill>
                  <a:srgbClr val="00B0F0"/>
                </a:solidFill>
              </a:rPr>
              <a:t> CT area</a:t>
            </a:r>
            <a:endParaRPr lang="en-US" sz="1800" dirty="0">
              <a:solidFill>
                <a:srgbClr val="00B0F0"/>
              </a:solidFill>
            </a:endParaRPr>
          </a:p>
          <a:p>
            <a:pPr lvl="1"/>
            <a:r>
              <a:rPr lang="en-US" sz="1800" dirty="0"/>
              <a:t>Companies will present their proposals in the CC (GOAL 1, GOAL 2). (5’ per company)</a:t>
            </a:r>
          </a:p>
          <a:p>
            <a:pPr lvl="2"/>
            <a:r>
              <a:rPr lang="en-US" sz="1600" dirty="0"/>
              <a:t>Template according to slides 6 (GOAL 1) &amp; 9 (GOAL 2: one slide per area)</a:t>
            </a:r>
          </a:p>
          <a:p>
            <a:pPr lvl="1"/>
            <a:r>
              <a:rPr lang="en-US" sz="1800" dirty="0"/>
              <a:t>Round of questions and comments for each proposal. (5’ per proposal)</a:t>
            </a:r>
          </a:p>
          <a:p>
            <a:pPr lvl="1"/>
            <a:r>
              <a:rPr lang="en-US" sz="1800" dirty="0"/>
              <a:t>Discussion: Areas to be compiled and further analysis. (Remaining time)</a:t>
            </a:r>
          </a:p>
          <a:p>
            <a:pPr lvl="1"/>
            <a:r>
              <a:rPr lang="en-US" sz="1800" dirty="0"/>
              <a:t>Preliminary conclusions – next actions. (5’)</a:t>
            </a:r>
          </a:p>
          <a:p>
            <a:r>
              <a:rPr lang="en-US" sz="2000" dirty="0"/>
              <a:t>Time is preliminary and depends on the amount of proposals/interest/discussion.</a:t>
            </a:r>
          </a:p>
        </p:txBody>
      </p:sp>
    </p:spTree>
    <p:extLst>
      <p:ext uri="{BB962C8B-B14F-4D97-AF65-F5344CB8AC3E}">
        <p14:creationId xmlns:p14="http://schemas.microsoft.com/office/powerpoint/2010/main" val="416532409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7EC02-7921-4069-F25C-EF2E35420A1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B7199C0-F72B-03E4-DC64-643102E8658F}"/>
              </a:ext>
            </a:extLst>
          </p:cNvPr>
          <p:cNvSpPr txBox="1"/>
          <p:nvPr/>
        </p:nvSpPr>
        <p:spPr>
          <a:xfrm>
            <a:off x="2566219" y="3234267"/>
            <a:ext cx="5795176" cy="707886"/>
          </a:xfrm>
          <a:prstGeom prst="rect">
            <a:avLst/>
          </a:prstGeom>
          <a:noFill/>
        </p:spPr>
        <p:txBody>
          <a:bodyPr wrap="none" rtlCol="0">
            <a:spAutoFit/>
          </a:bodyPr>
          <a:lstStyle/>
          <a:p>
            <a:r>
              <a:rPr lang="en-US" sz="4000" b="1" dirty="0"/>
              <a:t>SAMSUNG FEEDBACK</a:t>
            </a:r>
          </a:p>
        </p:txBody>
      </p:sp>
    </p:spTree>
    <p:extLst>
      <p:ext uri="{BB962C8B-B14F-4D97-AF65-F5344CB8AC3E}">
        <p14:creationId xmlns:p14="http://schemas.microsoft.com/office/powerpoint/2010/main" val="3377622451"/>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28EF2-F253-4B42-5E1C-0094AE3E5B9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0ACF3D2F-E887-2379-0179-C6483BF3D86C}"/>
              </a:ext>
            </a:extLst>
          </p:cNvPr>
          <p:cNvSpPr>
            <a:spLocks noGrp="1"/>
          </p:cNvSpPr>
          <p:nvPr>
            <p:ph type="title"/>
          </p:nvPr>
        </p:nvSpPr>
        <p:spPr/>
        <p:txBody>
          <a:bodyPr/>
          <a:lstStyle/>
          <a:p>
            <a:r>
              <a:rPr lang="en-GB" altLang="en-US" dirty="0"/>
              <a:t>GOAL 1 Samsung Feedback</a:t>
            </a:r>
          </a:p>
        </p:txBody>
      </p:sp>
      <p:sp>
        <p:nvSpPr>
          <p:cNvPr id="4" name="Content Placeholder 3">
            <a:extLst>
              <a:ext uri="{FF2B5EF4-FFF2-40B4-BE49-F238E27FC236}">
                <a16:creationId xmlns:a16="http://schemas.microsoft.com/office/drawing/2014/main" id="{ADA78E34-CEB6-BD63-672D-F81AF93C19BF}"/>
              </a:ext>
            </a:extLst>
          </p:cNvPr>
          <p:cNvSpPr>
            <a:spLocks noGrp="1"/>
          </p:cNvSpPr>
          <p:nvPr>
            <p:ph idx="1"/>
          </p:nvPr>
        </p:nvSpPr>
        <p:spPr/>
        <p:txBody>
          <a:bodyPr/>
          <a:lstStyle/>
          <a:p>
            <a:pPr marL="457200" lvl="1" indent="0">
              <a:buNone/>
            </a:pPr>
            <a:endParaRPr lang="en-US" dirty="0"/>
          </a:p>
          <a:p>
            <a:endParaRPr lang="en-US" dirty="0"/>
          </a:p>
        </p:txBody>
      </p:sp>
      <p:graphicFrame>
        <p:nvGraphicFramePr>
          <p:cNvPr id="6" name="Table 5">
            <a:extLst>
              <a:ext uri="{FF2B5EF4-FFF2-40B4-BE49-F238E27FC236}">
                <a16:creationId xmlns:a16="http://schemas.microsoft.com/office/drawing/2014/main" id="{641A3F51-2D1C-F8C1-1BE6-B4A4CB7CD235}"/>
              </a:ext>
            </a:extLst>
          </p:cNvPr>
          <p:cNvGraphicFramePr>
            <a:graphicFrameLocks noGrp="1"/>
          </p:cNvGraphicFramePr>
          <p:nvPr/>
        </p:nvGraphicFramePr>
        <p:xfrm>
          <a:off x="285750" y="1792235"/>
          <a:ext cx="11001374" cy="2130460"/>
        </p:xfrm>
        <a:graphic>
          <a:graphicData uri="http://schemas.openxmlformats.org/drawingml/2006/table">
            <a:tbl>
              <a:tblPr firstRow="1" bandRow="1">
                <a:tableStyleId>{5C22544A-7EE6-4342-B048-85BDC9FD1C3A}</a:tableStyleId>
              </a:tblPr>
              <a:tblGrid>
                <a:gridCol w="1952830">
                  <a:extLst>
                    <a:ext uri="{9D8B030D-6E8A-4147-A177-3AD203B41FA5}">
                      <a16:colId xmlns:a16="http://schemas.microsoft.com/office/drawing/2014/main" val="3230142012"/>
                    </a:ext>
                  </a:extLst>
                </a:gridCol>
                <a:gridCol w="2550532">
                  <a:extLst>
                    <a:ext uri="{9D8B030D-6E8A-4147-A177-3AD203B41FA5}">
                      <a16:colId xmlns:a16="http://schemas.microsoft.com/office/drawing/2014/main" val="2455300096"/>
                    </a:ext>
                  </a:extLst>
                </a:gridCol>
                <a:gridCol w="2106988">
                  <a:extLst>
                    <a:ext uri="{9D8B030D-6E8A-4147-A177-3AD203B41FA5}">
                      <a16:colId xmlns:a16="http://schemas.microsoft.com/office/drawing/2014/main" val="3714356130"/>
                    </a:ext>
                  </a:extLst>
                </a:gridCol>
                <a:gridCol w="2406679">
                  <a:extLst>
                    <a:ext uri="{9D8B030D-6E8A-4147-A177-3AD203B41FA5}">
                      <a16:colId xmlns:a16="http://schemas.microsoft.com/office/drawing/2014/main" val="2647768253"/>
                    </a:ext>
                  </a:extLst>
                </a:gridCol>
                <a:gridCol w="1984345">
                  <a:extLst>
                    <a:ext uri="{9D8B030D-6E8A-4147-A177-3AD203B41FA5}">
                      <a16:colId xmlns:a16="http://schemas.microsoft.com/office/drawing/2014/main" val="4052500544"/>
                    </a:ext>
                  </a:extLst>
                </a:gridCol>
              </a:tblGrid>
              <a:tr h="850300">
                <a:tc>
                  <a:txBody>
                    <a:bodyPr/>
                    <a:lstStyle/>
                    <a:p>
                      <a:r>
                        <a:rPr lang="en-US" dirty="0"/>
                        <a:t>Identified areas</a:t>
                      </a:r>
                    </a:p>
                  </a:txBody>
                  <a:tcPr/>
                </a:tc>
                <a:tc>
                  <a:txBody>
                    <a:bodyPr/>
                    <a:lstStyle/>
                    <a:p>
                      <a:r>
                        <a:rPr lang="en-US" dirty="0"/>
                        <a:t>WG dependency</a:t>
                      </a:r>
                    </a:p>
                  </a:txBody>
                  <a:tcPr/>
                </a:tc>
                <a:tc>
                  <a:txBody>
                    <a:bodyPr/>
                    <a:lstStyle/>
                    <a:p>
                      <a:r>
                        <a:rPr lang="en-US" dirty="0"/>
                        <a:t>Priority</a:t>
                      </a:r>
                    </a:p>
                  </a:txBody>
                  <a:tcPr/>
                </a:tc>
                <a:tc>
                  <a:txBody>
                    <a:bodyPr/>
                    <a:lstStyle/>
                    <a:p>
                      <a:r>
                        <a:rPr lang="en-US" dirty="0"/>
                        <a:t>Rapporteur Priority</a:t>
                      </a:r>
                    </a:p>
                  </a:txBody>
                  <a:tcPr/>
                </a:tc>
                <a:tc>
                  <a:txBody>
                    <a:bodyPr/>
                    <a:lstStyle/>
                    <a:p>
                      <a:r>
                        <a:rPr lang="en-US" dirty="0"/>
                        <a:t>Moderator interest</a:t>
                      </a:r>
                    </a:p>
                  </a:txBody>
                  <a:tcPr/>
                </a:tc>
                <a:extLst>
                  <a:ext uri="{0D108BD9-81ED-4DB2-BD59-A6C34878D82A}">
                    <a16:rowId xmlns:a16="http://schemas.microsoft.com/office/drawing/2014/main" val="2815023907"/>
                  </a:ext>
                </a:extLst>
              </a:tr>
              <a:tr h="492634">
                <a:tc>
                  <a:txBody>
                    <a:bodyPr/>
                    <a:lstStyle/>
                    <a:p>
                      <a:r>
                        <a:rPr lang="en-US" dirty="0"/>
                        <a:t>Capability Exposure</a:t>
                      </a:r>
                    </a:p>
                  </a:txBody>
                  <a:tcPr/>
                </a:tc>
                <a:tc>
                  <a:txBody>
                    <a:bodyPr/>
                    <a:lstStyle/>
                    <a:p>
                      <a:r>
                        <a:rPr lang="en-US" dirty="0"/>
                        <a:t>Partial/(SA6, SA2), </a:t>
                      </a:r>
                    </a:p>
                    <a:p>
                      <a:r>
                        <a:rPr lang="en-US" dirty="0"/>
                        <a:t>CT1</a:t>
                      </a:r>
                    </a:p>
                  </a:txBody>
                  <a:tcPr/>
                </a:tc>
                <a:tc>
                  <a:txBody>
                    <a:bodyPr/>
                    <a:lstStyle/>
                    <a:p>
                      <a:r>
                        <a:rPr lang="en-US" dirty="0"/>
                        <a:t>1</a:t>
                      </a:r>
                    </a:p>
                  </a:txBody>
                  <a:tcPr/>
                </a:tc>
                <a:tc>
                  <a:txBody>
                    <a:bodyPr/>
                    <a:lstStyle/>
                    <a:p>
                      <a:r>
                        <a:rPr lang="en-US" dirty="0"/>
                        <a:t>1</a:t>
                      </a:r>
                    </a:p>
                  </a:txBody>
                  <a:tcPr/>
                </a:tc>
                <a:tc>
                  <a:txBody>
                    <a:bodyPr/>
                    <a:lstStyle/>
                    <a:p>
                      <a:r>
                        <a:rPr lang="en-US" dirty="0"/>
                        <a:t>Y</a:t>
                      </a:r>
                    </a:p>
                  </a:txBody>
                  <a:tcPr/>
                </a:tc>
                <a:extLst>
                  <a:ext uri="{0D108BD9-81ED-4DB2-BD59-A6C34878D82A}">
                    <a16:rowId xmlns:a16="http://schemas.microsoft.com/office/drawing/2014/main" val="3495195136"/>
                  </a:ext>
                </a:extLst>
              </a:tr>
              <a:tr h="492634">
                <a:tc>
                  <a:txBody>
                    <a:bodyPr/>
                    <a:lstStyle/>
                    <a:p>
                      <a:r>
                        <a:rPr lang="en-US" dirty="0"/>
                        <a:t>Unified event exposure</a:t>
                      </a:r>
                    </a:p>
                  </a:txBody>
                  <a:tcPr/>
                </a:tc>
                <a:tc>
                  <a:txBody>
                    <a:bodyPr/>
                    <a:lstStyle/>
                    <a:p>
                      <a:r>
                        <a:rPr lang="en-US" dirty="0"/>
                        <a:t>Partial/SA2,</a:t>
                      </a:r>
                    </a:p>
                    <a:p>
                      <a:r>
                        <a:rPr lang="en-US" dirty="0"/>
                        <a:t>CT4</a:t>
                      </a:r>
                    </a:p>
                  </a:txBody>
                  <a:tcPr/>
                </a:tc>
                <a:tc>
                  <a:txBody>
                    <a:bodyPr/>
                    <a:lstStyle/>
                    <a:p>
                      <a:r>
                        <a:rPr lang="en-US" dirty="0"/>
                        <a:t>2</a:t>
                      </a:r>
                    </a:p>
                  </a:txBody>
                  <a:tcPr/>
                </a:tc>
                <a:tc>
                  <a:txBody>
                    <a:bodyPr/>
                    <a:lstStyle/>
                    <a:p>
                      <a:r>
                        <a:rPr lang="en-US" dirty="0"/>
                        <a:t>1</a:t>
                      </a:r>
                    </a:p>
                  </a:txBody>
                  <a:tcPr/>
                </a:tc>
                <a:tc>
                  <a:txBody>
                    <a:bodyPr/>
                    <a:lstStyle/>
                    <a:p>
                      <a:r>
                        <a:rPr lang="en-US" dirty="0"/>
                        <a:t>Y</a:t>
                      </a:r>
                    </a:p>
                  </a:txBody>
                  <a:tcPr/>
                </a:tc>
                <a:extLst>
                  <a:ext uri="{0D108BD9-81ED-4DB2-BD59-A6C34878D82A}">
                    <a16:rowId xmlns:a16="http://schemas.microsoft.com/office/drawing/2014/main" val="767213649"/>
                  </a:ext>
                </a:extLst>
              </a:tr>
            </a:tbl>
          </a:graphicData>
        </a:graphic>
      </p:graphicFrame>
    </p:spTree>
    <p:extLst>
      <p:ext uri="{BB962C8B-B14F-4D97-AF65-F5344CB8AC3E}">
        <p14:creationId xmlns:p14="http://schemas.microsoft.com/office/powerpoint/2010/main" val="169313810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3C323-32AA-BD5F-43A3-D144BD0E553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012BBB9-1A34-462F-6A4B-2C2613CECE84}"/>
              </a:ext>
            </a:extLst>
          </p:cNvPr>
          <p:cNvSpPr>
            <a:spLocks noGrp="1"/>
          </p:cNvSpPr>
          <p:nvPr>
            <p:ph type="title"/>
          </p:nvPr>
        </p:nvSpPr>
        <p:spPr/>
        <p:txBody>
          <a:bodyPr/>
          <a:lstStyle/>
          <a:p>
            <a:r>
              <a:rPr lang="en-GB" altLang="en-US" sz="4000" dirty="0"/>
              <a:t>GOAL 2 Samsung Feedback</a:t>
            </a:r>
          </a:p>
        </p:txBody>
      </p:sp>
      <p:sp>
        <p:nvSpPr>
          <p:cNvPr id="4" name="Content Placeholder 3">
            <a:extLst>
              <a:ext uri="{FF2B5EF4-FFF2-40B4-BE49-F238E27FC236}">
                <a16:creationId xmlns:a16="http://schemas.microsoft.com/office/drawing/2014/main" id="{FA307269-A154-5398-D39D-B12DC316E6F8}"/>
              </a:ext>
            </a:extLst>
          </p:cNvPr>
          <p:cNvSpPr>
            <a:spLocks noGrp="1"/>
          </p:cNvSpPr>
          <p:nvPr>
            <p:ph idx="1"/>
          </p:nvPr>
        </p:nvSpPr>
        <p:spPr>
          <a:xfrm>
            <a:off x="333375" y="1768475"/>
            <a:ext cx="11020425" cy="359662"/>
          </a:xfrm>
        </p:spPr>
        <p:txBody>
          <a:bodyPr/>
          <a:lstStyle/>
          <a:p>
            <a:pPr marL="457200" lvl="1" indent="0">
              <a:buNone/>
            </a:pPr>
            <a:r>
              <a:rPr lang="en-US" b="1" dirty="0"/>
              <a:t>(1/2) </a:t>
            </a:r>
            <a:r>
              <a:rPr lang="en-US" dirty="0"/>
              <a:t>AREA: Capability Exposure </a:t>
            </a:r>
            <a:r>
              <a:rPr lang="en-US" sz="1600" dirty="0">
                <a:solidFill>
                  <a:srgbClr val="0070C0"/>
                </a:solidFill>
              </a:rPr>
              <a:t>(Based on </a:t>
            </a:r>
            <a:r>
              <a:rPr lang="en-IN" sz="1600" kern="1200" dirty="0">
                <a:solidFill>
                  <a:schemeClr val="dk1"/>
                </a:solidFill>
                <a:effectLst/>
                <a:latin typeface="+mn-lt"/>
                <a:ea typeface="+mn-ea"/>
                <a:cs typeface="+mn-cs"/>
                <a:hlinkClick r:id="rId2"/>
              </a:rPr>
              <a:t>C3-254338</a:t>
            </a:r>
            <a:r>
              <a:rPr lang="en-IN" sz="1800" b="1" kern="1200" baseline="30000" dirty="0">
                <a:solidFill>
                  <a:srgbClr val="FF0000"/>
                </a:solidFill>
                <a:effectLst/>
                <a:latin typeface="+mn-lt"/>
                <a:ea typeface="+mn-ea"/>
                <a:cs typeface="+mn-cs"/>
              </a:rPr>
              <a:t>1</a:t>
            </a:r>
            <a:r>
              <a:rPr lang="en-US" sz="1600" dirty="0">
                <a:solidFill>
                  <a:srgbClr val="0070C0"/>
                </a:solidFill>
              </a:rPr>
              <a:t>, </a:t>
            </a:r>
            <a:r>
              <a:rPr lang="en-IN" sz="1600" kern="1200" dirty="0">
                <a:solidFill>
                  <a:schemeClr val="dk1"/>
                </a:solidFill>
                <a:effectLst/>
                <a:latin typeface="+mn-lt"/>
                <a:ea typeface="+mn-ea"/>
                <a:cs typeface="+mn-cs"/>
                <a:hlinkClick r:id="rId3"/>
              </a:rPr>
              <a:t>C3-254081</a:t>
            </a:r>
            <a:r>
              <a:rPr lang="en-IN" sz="1600" b="1" kern="1200" baseline="30000" dirty="0">
                <a:solidFill>
                  <a:srgbClr val="FF0000"/>
                </a:solidFill>
                <a:effectLst/>
                <a:latin typeface="+mn-lt"/>
                <a:ea typeface="+mn-ea"/>
                <a:cs typeface="+mn-cs"/>
              </a:rPr>
              <a:t>2</a:t>
            </a:r>
            <a:r>
              <a:rPr lang="en-US" sz="1600" kern="1200" dirty="0">
                <a:solidFill>
                  <a:srgbClr val="0070C0"/>
                </a:solidFill>
                <a:effectLst/>
                <a:latin typeface="+mn-lt"/>
                <a:ea typeface="+mn-ea"/>
                <a:cs typeface="+mn-cs"/>
              </a:rPr>
              <a:t>, </a:t>
            </a:r>
            <a:r>
              <a:rPr lang="en-IN" sz="1600" kern="1200" dirty="0">
                <a:solidFill>
                  <a:schemeClr val="dk1"/>
                </a:solidFill>
                <a:effectLst/>
                <a:latin typeface="+mn-lt"/>
                <a:ea typeface="+mn-ea"/>
                <a:cs typeface="+mn-cs"/>
                <a:hlinkClick r:id="rId4"/>
              </a:rPr>
              <a:t>C3-254173</a:t>
            </a:r>
            <a:r>
              <a:rPr lang="en-IN" sz="1600" b="1" kern="1200" baseline="30000" dirty="0">
                <a:solidFill>
                  <a:srgbClr val="FF0000"/>
                </a:solidFill>
                <a:effectLst/>
                <a:latin typeface="+mn-lt"/>
                <a:ea typeface="+mn-ea"/>
                <a:cs typeface="+mn-cs"/>
              </a:rPr>
              <a:t>3</a:t>
            </a:r>
            <a:r>
              <a:rPr lang="en-IN" sz="1600" kern="1200" dirty="0">
                <a:solidFill>
                  <a:schemeClr val="dk1"/>
                </a:solidFill>
                <a:effectLst/>
                <a:latin typeface="+mn-lt"/>
                <a:ea typeface="+mn-ea"/>
                <a:cs typeface="+mn-cs"/>
              </a:rPr>
              <a:t>, </a:t>
            </a:r>
            <a:r>
              <a:rPr lang="en-IN" sz="1600" kern="1200" dirty="0">
                <a:solidFill>
                  <a:schemeClr val="dk1"/>
                </a:solidFill>
                <a:effectLst/>
                <a:latin typeface="+mn-lt"/>
                <a:ea typeface="+mn-ea"/>
                <a:cs typeface="+mn-cs"/>
                <a:hlinkClick r:id="rId5"/>
              </a:rPr>
              <a:t>C3-254053</a:t>
            </a:r>
            <a:r>
              <a:rPr lang="en-IN" sz="1600" b="1" baseline="30000" dirty="0">
                <a:solidFill>
                  <a:srgbClr val="FF0000"/>
                </a:solidFill>
              </a:rPr>
              <a:t>4, </a:t>
            </a:r>
            <a:r>
              <a:rPr lang="en-IN" sz="1600" kern="1200" dirty="0">
                <a:solidFill>
                  <a:schemeClr val="dk1"/>
                </a:solidFill>
                <a:effectLst/>
                <a:latin typeface="+mn-lt"/>
                <a:ea typeface="+mn-ea"/>
                <a:cs typeface="+mn-cs"/>
                <a:hlinkClick r:id="rId6"/>
              </a:rPr>
              <a:t>C3-254034</a:t>
            </a:r>
            <a:r>
              <a:rPr lang="en-IN" sz="1600" b="1" kern="1200" baseline="30000" dirty="0">
                <a:solidFill>
                  <a:srgbClr val="FF0000"/>
                </a:solidFill>
                <a:effectLst/>
                <a:latin typeface="+mn-lt"/>
                <a:ea typeface="+mn-ea"/>
                <a:cs typeface="+mn-cs"/>
              </a:rPr>
              <a:t>5</a:t>
            </a:r>
            <a:r>
              <a:rPr lang="en-IN" sz="1600" dirty="0">
                <a:solidFill>
                  <a:srgbClr val="0070C0"/>
                </a:solidFill>
              </a:rPr>
              <a:t>)</a:t>
            </a:r>
            <a:r>
              <a:rPr lang="en-IN" sz="1600" kern="1200" dirty="0">
                <a:solidFill>
                  <a:srgbClr val="0070C0"/>
                </a:solidFill>
                <a:effectLst/>
                <a:latin typeface="+mn-lt"/>
                <a:ea typeface="+mn-ea"/>
                <a:cs typeface="+mn-cs"/>
              </a:rPr>
              <a:t> </a:t>
            </a:r>
            <a:endParaRPr lang="en-US" dirty="0">
              <a:solidFill>
                <a:srgbClr val="0070C0"/>
              </a:solidFill>
            </a:endParaRPr>
          </a:p>
        </p:txBody>
      </p:sp>
      <p:graphicFrame>
        <p:nvGraphicFramePr>
          <p:cNvPr id="6" name="Table 5">
            <a:extLst>
              <a:ext uri="{FF2B5EF4-FFF2-40B4-BE49-F238E27FC236}">
                <a16:creationId xmlns:a16="http://schemas.microsoft.com/office/drawing/2014/main" id="{25DF3D80-ECA0-FABA-81C5-337B3D88841A}"/>
              </a:ext>
            </a:extLst>
          </p:cNvPr>
          <p:cNvGraphicFramePr>
            <a:graphicFrameLocks noGrp="1"/>
          </p:cNvGraphicFramePr>
          <p:nvPr/>
        </p:nvGraphicFramePr>
        <p:xfrm>
          <a:off x="66675" y="2271012"/>
          <a:ext cx="12030075" cy="4490720"/>
        </p:xfrm>
        <a:graphic>
          <a:graphicData uri="http://schemas.openxmlformats.org/drawingml/2006/table">
            <a:tbl>
              <a:tblPr firstRow="1" bandRow="1">
                <a:tableStyleId>{5C22544A-7EE6-4342-B048-85BDC9FD1C3A}</a:tableStyleId>
              </a:tblPr>
              <a:tblGrid>
                <a:gridCol w="1700761">
                  <a:extLst>
                    <a:ext uri="{9D8B030D-6E8A-4147-A177-3AD203B41FA5}">
                      <a16:colId xmlns:a16="http://schemas.microsoft.com/office/drawing/2014/main" val="3230142012"/>
                    </a:ext>
                  </a:extLst>
                </a:gridCol>
                <a:gridCol w="6300239">
                  <a:extLst>
                    <a:ext uri="{9D8B030D-6E8A-4147-A177-3AD203B41FA5}">
                      <a16:colId xmlns:a16="http://schemas.microsoft.com/office/drawing/2014/main" val="2455300096"/>
                    </a:ext>
                  </a:extLst>
                </a:gridCol>
                <a:gridCol w="981075">
                  <a:extLst>
                    <a:ext uri="{9D8B030D-6E8A-4147-A177-3AD203B41FA5}">
                      <a16:colId xmlns:a16="http://schemas.microsoft.com/office/drawing/2014/main" val="3714356130"/>
                    </a:ext>
                  </a:extLst>
                </a:gridCol>
                <a:gridCol w="1376351">
                  <a:extLst>
                    <a:ext uri="{9D8B030D-6E8A-4147-A177-3AD203B41FA5}">
                      <a16:colId xmlns:a16="http://schemas.microsoft.com/office/drawing/2014/main" val="2647768253"/>
                    </a:ext>
                  </a:extLst>
                </a:gridCol>
                <a:gridCol w="1671649">
                  <a:extLst>
                    <a:ext uri="{9D8B030D-6E8A-4147-A177-3AD203B41FA5}">
                      <a16:colId xmlns:a16="http://schemas.microsoft.com/office/drawing/2014/main" val="4052500544"/>
                    </a:ext>
                  </a:extLst>
                </a:gridCol>
              </a:tblGrid>
              <a:tr h="450598">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2815023907"/>
                  </a:ext>
                </a:extLst>
              </a:tr>
              <a:tr h="370840">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kern="1200" dirty="0">
                          <a:solidFill>
                            <a:schemeClr val="dk1"/>
                          </a:solidFill>
                          <a:effectLst/>
                          <a:latin typeface="+mn-lt"/>
                          <a:ea typeface="+mn-ea"/>
                          <a:cs typeface="+mn-cs"/>
                        </a:rPr>
                        <a:t>A holistic approach and robust design of 6G capability exposure services (e.g., protocols, APIs), spanning multiple dimensions, API paradigms, 6G requirements, usability,  enhanced adoption, synergies with external systems, co-existence with legacy services.</a:t>
                      </a:r>
                      <a:endParaRPr lang="en-US" altLang="en-US" sz="1200" dirty="0"/>
                    </a:p>
                  </a:txBody>
                  <a:tcPr/>
                </a:tc>
                <a:tc>
                  <a:txBody>
                    <a:bodyPr/>
                    <a:lstStyle/>
                    <a:p>
                      <a:r>
                        <a:rPr lang="en-IN" sz="1400" dirty="0"/>
                        <a:t>Study latest API paradigms (e.g. Flexible, real-time data, handling large subscriber base, handling large data, AI-powered, throughput, security, resiliency, error handling) and the enablement of required protocols to 6G exposure services and framework</a:t>
                      </a:r>
                      <a:r>
                        <a:rPr lang="en-IN" sz="1400" dirty="0">
                          <a:solidFill>
                            <a:schemeClr val="tx1"/>
                          </a:solidFill>
                        </a:rPr>
                        <a:t>.</a:t>
                      </a:r>
                      <a:r>
                        <a:rPr lang="en-IN" sz="1400" dirty="0">
                          <a:solidFill>
                            <a:srgbClr val="FF0000"/>
                          </a:solidFill>
                        </a:rPr>
                        <a:t> </a:t>
                      </a:r>
                      <a:r>
                        <a:rPr lang="en-IN" sz="1400" b="1" baseline="30000" dirty="0">
                          <a:solidFill>
                            <a:srgbClr val="FF0000"/>
                          </a:solidFill>
                        </a:rPr>
                        <a:t>1,2</a:t>
                      </a:r>
                    </a:p>
                    <a:p>
                      <a:endParaRPr lang="en-IN" sz="1400" b="1" baseline="30000" dirty="0">
                        <a:solidFill>
                          <a:srgbClr val="FF0000"/>
                        </a:solidFill>
                      </a:endParaRPr>
                    </a:p>
                    <a:p>
                      <a:r>
                        <a:rPr lang="en-IN" sz="1400" i="1" dirty="0"/>
                        <a:t>This WT may be need to be aligned with the on-going SA6 and SA2 6G discussions on Capability exposure work area.</a:t>
                      </a:r>
                      <a:endParaRPr lang="en-IN" sz="1400" i="1" kern="1200" dirty="0">
                        <a:solidFill>
                          <a:schemeClr val="dk1"/>
                        </a:solidFill>
                        <a:effectLst/>
                        <a:latin typeface="+mn-lt"/>
                        <a:ea typeface="+mn-ea"/>
                        <a:cs typeface="+mn-cs"/>
                      </a:endParaRPr>
                    </a:p>
                  </a:txBody>
                  <a:tcPr/>
                </a:tc>
                <a:tc>
                  <a:txBody>
                    <a:bodyPr/>
                    <a:lstStyle/>
                    <a:p>
                      <a:endParaRPr lang="en-US" sz="1400" dirty="0"/>
                    </a:p>
                  </a:txBody>
                  <a:tcPr/>
                </a:tc>
                <a:tc>
                  <a:txBody>
                    <a:bodyPr/>
                    <a:lstStyle/>
                    <a:p>
                      <a:r>
                        <a:rPr lang="en-US" sz="1400" dirty="0"/>
                        <a:t>Partial/(SA6,SA2,SA3)</a:t>
                      </a:r>
                    </a:p>
                  </a:txBody>
                  <a:tcPr/>
                </a:tc>
                <a:tc>
                  <a:txBody>
                    <a:bodyPr/>
                    <a:lstStyle/>
                    <a:p>
                      <a:r>
                        <a:rPr lang="en-US" sz="1400" kern="1200" dirty="0">
                          <a:solidFill>
                            <a:schemeClr val="dk1"/>
                          </a:solidFill>
                          <a:latin typeface="+mn-lt"/>
                          <a:ea typeface="+mn-ea"/>
                          <a:cs typeface="+mn-cs"/>
                        </a:rPr>
                        <a:t>Y (Protocol study)</a:t>
                      </a:r>
                    </a:p>
                  </a:txBody>
                  <a:tcPr/>
                </a:tc>
                <a:extLst>
                  <a:ext uri="{0D108BD9-81ED-4DB2-BD59-A6C34878D82A}">
                    <a16:rowId xmlns:a16="http://schemas.microsoft.com/office/drawing/2014/main" val="3495195136"/>
                  </a:ext>
                </a:extLst>
              </a:tr>
              <a:tr h="370840">
                <a:tc vMerge="1">
                  <a:txBody>
                    <a:bodyPr/>
                    <a:lstStyle/>
                    <a:p>
                      <a:endParaRPr lang="en-US" dirty="0"/>
                    </a:p>
                  </a:txBody>
                  <a:tcPr/>
                </a:tc>
                <a:tc>
                  <a:txBody>
                    <a:bodyPr/>
                    <a:lstStyle/>
                    <a:p>
                      <a:pPr marL="0" lvl="0" algn="l" defTabSz="914400" rtl="0" eaLnBrk="1" latinLnBrk="0" hangingPunct="1"/>
                      <a:r>
                        <a:rPr lang="en-IN" sz="1400" kern="1200" dirty="0">
                          <a:solidFill>
                            <a:schemeClr val="dk1"/>
                          </a:solidFill>
                          <a:effectLst/>
                          <a:latin typeface="+mn-lt"/>
                          <a:ea typeface="+mn-ea"/>
                          <a:cs typeface="+mn-cs"/>
                        </a:rPr>
                        <a:t>Study the essential consistency guidelines and the required enhancements for the northbound exposure API specifications/documentation. </a:t>
                      </a:r>
                      <a:r>
                        <a:rPr lang="en-IN" sz="1400" b="1" kern="1200" baseline="30000" dirty="0">
                          <a:solidFill>
                            <a:srgbClr val="FF0000"/>
                          </a:solidFill>
                          <a:latin typeface="+mn-lt"/>
                          <a:ea typeface="+mn-ea"/>
                          <a:cs typeface="+mn-cs"/>
                        </a:rPr>
                        <a:t>1,4</a:t>
                      </a:r>
                    </a:p>
                    <a:p>
                      <a:pPr marL="0" lvl="0" algn="l" defTabSz="914400" rtl="0" eaLnBrk="1" latinLnBrk="0" hangingPunct="1"/>
                      <a:endParaRPr lang="en-IN" sz="1400" b="1" kern="1200" baseline="30000" dirty="0">
                        <a:solidFill>
                          <a:srgbClr val="FF0000"/>
                        </a:solidFill>
                        <a:latin typeface="+mn-lt"/>
                        <a:ea typeface="+mn-ea"/>
                        <a:cs typeface="+mn-cs"/>
                      </a:endParaRPr>
                    </a:p>
                    <a:p>
                      <a:pPr lvl="0"/>
                      <a:r>
                        <a:rPr lang="en-IN" sz="1400" i="1" kern="1200" dirty="0">
                          <a:solidFill>
                            <a:schemeClr val="dk1"/>
                          </a:solidFill>
                          <a:effectLst/>
                          <a:latin typeface="+mn-lt"/>
                          <a:ea typeface="+mn-ea"/>
                          <a:cs typeface="+mn-cs"/>
                        </a:rPr>
                        <a:t>This WT may be need to be aligned with the on-going SA level discussions on Capability exposure.</a:t>
                      </a:r>
                    </a:p>
                  </a:txBody>
                  <a:tcPr/>
                </a:tc>
                <a:tc>
                  <a:txBody>
                    <a:bodyPr/>
                    <a:lstStyle/>
                    <a:p>
                      <a:endParaRPr lang="en-US" sz="1400" dirty="0"/>
                    </a:p>
                  </a:txBody>
                  <a:tcPr/>
                </a:tc>
                <a:tc>
                  <a:txBody>
                    <a:bodyPr/>
                    <a:lstStyle/>
                    <a:p>
                      <a:r>
                        <a:rPr lang="en-US" sz="1400" dirty="0"/>
                        <a:t>None</a:t>
                      </a:r>
                    </a:p>
                  </a:txBody>
                  <a:tcPr/>
                </a:tc>
                <a:tc>
                  <a:txBody>
                    <a:bodyPr/>
                    <a:lstStyle/>
                    <a:p>
                      <a:r>
                        <a:rPr lang="en-US" sz="1400" kern="1200" dirty="0">
                          <a:solidFill>
                            <a:schemeClr val="dk1"/>
                          </a:solidFill>
                          <a:latin typeface="+mn-lt"/>
                          <a:ea typeface="+mn-ea"/>
                          <a:cs typeface="+mn-cs"/>
                        </a:rPr>
                        <a:t>Y</a:t>
                      </a:r>
                    </a:p>
                  </a:txBody>
                  <a:tcPr/>
                </a:tc>
                <a:extLst>
                  <a:ext uri="{0D108BD9-81ED-4DB2-BD59-A6C34878D82A}">
                    <a16:rowId xmlns:a16="http://schemas.microsoft.com/office/drawing/2014/main" val="767213649"/>
                  </a:ext>
                </a:extLst>
              </a:tr>
              <a:tr h="370840">
                <a:tc vMerge="1">
                  <a:txBody>
                    <a:bodyPr/>
                    <a:lstStyle/>
                    <a:p>
                      <a:endParaRPr lang="en-IN"/>
                    </a:p>
                  </a:txBody>
                  <a:tcPr/>
                </a:tc>
                <a:tc>
                  <a:txBody>
                    <a:bodyPr/>
                    <a:lstStyle/>
                    <a:p>
                      <a:pPr hangingPunct="0"/>
                      <a:r>
                        <a:rPr lang="en-IN" sz="1400" kern="1200" dirty="0">
                          <a:solidFill>
                            <a:schemeClr val="dk1"/>
                          </a:solidFill>
                          <a:effectLst/>
                          <a:latin typeface="+mn-lt"/>
                          <a:ea typeface="+mn-ea"/>
                          <a:cs typeface="+mn-cs"/>
                        </a:rPr>
                        <a:t>Based on stage-2 requirements and use-cases, study the 6G exposure services specific protocol requirements, candidate protocols and framework aspects, support of new versions of legacy protocols. </a:t>
                      </a:r>
                      <a:r>
                        <a:rPr lang="en-IN" sz="1400" b="1" kern="1200" baseline="30000" dirty="0">
                          <a:solidFill>
                            <a:srgbClr val="FF0000"/>
                          </a:solidFill>
                          <a:latin typeface="+mn-lt"/>
                          <a:ea typeface="+mn-ea"/>
                          <a:cs typeface="+mn-cs"/>
                        </a:rPr>
                        <a:t>1,2,3,4</a:t>
                      </a:r>
                    </a:p>
                  </a:txBody>
                  <a:tcPr/>
                </a:tc>
                <a:tc>
                  <a:txBody>
                    <a:bodyPr/>
                    <a:lstStyle/>
                    <a:p>
                      <a:endParaRPr lang="en-US" sz="1400" dirty="0"/>
                    </a:p>
                  </a:txBody>
                  <a:tcPr/>
                </a:tc>
                <a:tc>
                  <a:txBody>
                    <a:bodyPr/>
                    <a:lstStyle/>
                    <a:p>
                      <a:r>
                        <a:rPr lang="en-US" sz="1400" dirty="0"/>
                        <a:t>Total/(SA2, SA3, SA6)</a:t>
                      </a:r>
                    </a:p>
                  </a:txBody>
                  <a:tcPr/>
                </a:tc>
                <a:tc>
                  <a:txBody>
                    <a:bodyPr/>
                    <a:lstStyle/>
                    <a:p>
                      <a:r>
                        <a:rPr lang="en-US" sz="1400" kern="1200" dirty="0">
                          <a:solidFill>
                            <a:schemeClr val="dk1"/>
                          </a:solidFill>
                          <a:latin typeface="+mn-lt"/>
                          <a:ea typeface="+mn-ea"/>
                          <a:cs typeface="+mn-cs"/>
                        </a:rPr>
                        <a:t>Y (new versions of legacy protocols)</a:t>
                      </a:r>
                    </a:p>
                  </a:txBody>
                  <a:tcPr/>
                </a:tc>
                <a:extLst>
                  <a:ext uri="{0D108BD9-81ED-4DB2-BD59-A6C34878D82A}">
                    <a16:rowId xmlns:a16="http://schemas.microsoft.com/office/drawing/2014/main" val="1264012710"/>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txBody>
                  <a:tcPr/>
                </a:tc>
                <a:tc>
                  <a:txBody>
                    <a:bodyPr/>
                    <a:lstStyle/>
                    <a:p>
                      <a:pPr lvl="0"/>
                      <a:r>
                        <a:rPr lang="en-IN" sz="1400" kern="1200" dirty="0">
                          <a:solidFill>
                            <a:schemeClr val="dk1"/>
                          </a:solidFill>
                          <a:effectLst/>
                          <a:latin typeface="+mn-lt"/>
                          <a:ea typeface="+mn-ea"/>
                          <a:cs typeface="+mn-cs"/>
                        </a:rPr>
                        <a:t>Study of protocols for exposure of 6G services (by exposure entities at application enabler layer and core network) to AI-powered vertical applications. </a:t>
                      </a:r>
                      <a:r>
                        <a:rPr lang="en-IN" sz="1400" b="1" kern="1200" baseline="30000" dirty="0">
                          <a:solidFill>
                            <a:srgbClr val="FF0000"/>
                          </a:solidFill>
                          <a:latin typeface="+mn-lt"/>
                          <a:ea typeface="+mn-ea"/>
                          <a:cs typeface="+mn-cs"/>
                        </a:rPr>
                        <a:t>1,2,3,5</a:t>
                      </a:r>
                    </a:p>
                  </a:txBody>
                  <a:tcPr/>
                </a:tc>
                <a:tc>
                  <a:txBody>
                    <a:bodyPr/>
                    <a:lstStyle/>
                    <a:p>
                      <a:endParaRPr lang="en-US" sz="1400" dirty="0"/>
                    </a:p>
                  </a:txBody>
                  <a:tcPr/>
                </a:tc>
                <a:tc>
                  <a:txBody>
                    <a:bodyPr/>
                    <a:lstStyle/>
                    <a:p>
                      <a:r>
                        <a:rPr lang="en-US" sz="1400" dirty="0"/>
                        <a:t>Partial/(SA2, SA6)</a:t>
                      </a:r>
                    </a:p>
                  </a:txBody>
                  <a:tcPr/>
                </a:tc>
                <a:tc>
                  <a:txBody>
                    <a:bodyPr/>
                    <a:lstStyle/>
                    <a:p>
                      <a:r>
                        <a:rPr lang="en-US" sz="1400" kern="1200" dirty="0">
                          <a:solidFill>
                            <a:schemeClr val="dk1"/>
                          </a:solidFill>
                          <a:latin typeface="+mn-lt"/>
                          <a:ea typeface="+mn-ea"/>
                          <a:cs typeface="+mn-cs"/>
                        </a:rPr>
                        <a:t>Y (candidate protocols study)</a:t>
                      </a:r>
                    </a:p>
                  </a:txBody>
                  <a:tcPr/>
                </a:tc>
                <a:extLst>
                  <a:ext uri="{0D108BD9-81ED-4DB2-BD59-A6C34878D82A}">
                    <a16:rowId xmlns:a16="http://schemas.microsoft.com/office/drawing/2014/main" val="2894205315"/>
                  </a:ext>
                </a:extLst>
              </a:tr>
            </a:tbl>
          </a:graphicData>
        </a:graphic>
      </p:graphicFrame>
    </p:spTree>
    <p:extLst>
      <p:ext uri="{BB962C8B-B14F-4D97-AF65-F5344CB8AC3E}">
        <p14:creationId xmlns:p14="http://schemas.microsoft.com/office/powerpoint/2010/main" val="1604000123"/>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3C323-32AA-BD5F-43A3-D144BD0E553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012BBB9-1A34-462F-6A4B-2C2613CECE84}"/>
              </a:ext>
            </a:extLst>
          </p:cNvPr>
          <p:cNvSpPr>
            <a:spLocks noGrp="1"/>
          </p:cNvSpPr>
          <p:nvPr>
            <p:ph type="title"/>
          </p:nvPr>
        </p:nvSpPr>
        <p:spPr/>
        <p:txBody>
          <a:bodyPr/>
          <a:lstStyle/>
          <a:p>
            <a:r>
              <a:rPr lang="en-GB" altLang="en-US" sz="4000" dirty="0"/>
              <a:t>GOAL 2 Samsung Feedback</a:t>
            </a:r>
          </a:p>
        </p:txBody>
      </p:sp>
      <p:sp>
        <p:nvSpPr>
          <p:cNvPr id="4" name="Content Placeholder 3">
            <a:extLst>
              <a:ext uri="{FF2B5EF4-FFF2-40B4-BE49-F238E27FC236}">
                <a16:creationId xmlns:a16="http://schemas.microsoft.com/office/drawing/2014/main" id="{FA307269-A154-5398-D39D-B12DC316E6F8}"/>
              </a:ext>
            </a:extLst>
          </p:cNvPr>
          <p:cNvSpPr>
            <a:spLocks noGrp="1"/>
          </p:cNvSpPr>
          <p:nvPr>
            <p:ph idx="1"/>
          </p:nvPr>
        </p:nvSpPr>
        <p:spPr>
          <a:xfrm>
            <a:off x="171450" y="1835150"/>
            <a:ext cx="11182350" cy="359662"/>
          </a:xfrm>
        </p:spPr>
        <p:txBody>
          <a:bodyPr/>
          <a:lstStyle/>
          <a:p>
            <a:pPr marL="457200" lvl="1" indent="0">
              <a:buNone/>
            </a:pPr>
            <a:r>
              <a:rPr lang="en-US" b="1" dirty="0"/>
              <a:t>(2/2) </a:t>
            </a:r>
            <a:r>
              <a:rPr lang="en-US" dirty="0"/>
              <a:t>AREA: Capability Exposure </a:t>
            </a:r>
            <a:r>
              <a:rPr lang="en-US" sz="1600" dirty="0">
                <a:solidFill>
                  <a:srgbClr val="0070C0"/>
                </a:solidFill>
              </a:rPr>
              <a:t>(Based on </a:t>
            </a:r>
            <a:r>
              <a:rPr lang="en-IN" sz="1600" kern="1200" dirty="0">
                <a:solidFill>
                  <a:schemeClr val="dk1"/>
                </a:solidFill>
                <a:effectLst/>
                <a:latin typeface="+mn-lt"/>
                <a:ea typeface="+mn-ea"/>
                <a:cs typeface="+mn-cs"/>
                <a:hlinkClick r:id="rId2"/>
              </a:rPr>
              <a:t>C3-254338</a:t>
            </a:r>
            <a:r>
              <a:rPr lang="en-IN" sz="1800" b="1" kern="1200" baseline="30000" dirty="0">
                <a:solidFill>
                  <a:srgbClr val="FF0000"/>
                </a:solidFill>
                <a:effectLst/>
                <a:latin typeface="+mn-lt"/>
                <a:ea typeface="+mn-ea"/>
                <a:cs typeface="+mn-cs"/>
              </a:rPr>
              <a:t>1</a:t>
            </a:r>
            <a:r>
              <a:rPr lang="en-US" sz="1600" dirty="0">
                <a:solidFill>
                  <a:srgbClr val="0070C0"/>
                </a:solidFill>
              </a:rPr>
              <a:t>, </a:t>
            </a:r>
            <a:r>
              <a:rPr lang="en-IN" sz="1600" kern="1200" dirty="0">
                <a:solidFill>
                  <a:schemeClr val="dk1"/>
                </a:solidFill>
                <a:effectLst/>
                <a:latin typeface="+mn-lt"/>
                <a:ea typeface="+mn-ea"/>
                <a:cs typeface="+mn-cs"/>
                <a:hlinkClick r:id="rId3"/>
              </a:rPr>
              <a:t>C3-254081</a:t>
            </a:r>
            <a:r>
              <a:rPr lang="en-IN" sz="1600" b="1" kern="1200" baseline="30000" dirty="0">
                <a:solidFill>
                  <a:srgbClr val="FF0000"/>
                </a:solidFill>
                <a:effectLst/>
                <a:latin typeface="+mn-lt"/>
                <a:ea typeface="+mn-ea"/>
                <a:cs typeface="+mn-cs"/>
              </a:rPr>
              <a:t>2</a:t>
            </a:r>
            <a:r>
              <a:rPr lang="en-US" sz="1600" kern="1200" dirty="0">
                <a:solidFill>
                  <a:srgbClr val="0070C0"/>
                </a:solidFill>
                <a:effectLst/>
                <a:latin typeface="+mn-lt"/>
                <a:ea typeface="+mn-ea"/>
                <a:cs typeface="+mn-cs"/>
              </a:rPr>
              <a:t>, </a:t>
            </a:r>
            <a:r>
              <a:rPr lang="en-IN" sz="1600" kern="1200" dirty="0">
                <a:solidFill>
                  <a:schemeClr val="dk1"/>
                </a:solidFill>
                <a:effectLst/>
                <a:latin typeface="+mn-lt"/>
                <a:ea typeface="+mn-ea"/>
                <a:cs typeface="+mn-cs"/>
                <a:hlinkClick r:id="rId4"/>
              </a:rPr>
              <a:t>C3-254173</a:t>
            </a:r>
            <a:r>
              <a:rPr lang="en-IN" sz="1600" b="1" kern="1200" baseline="30000" dirty="0">
                <a:solidFill>
                  <a:srgbClr val="FF0000"/>
                </a:solidFill>
                <a:effectLst/>
                <a:latin typeface="+mn-lt"/>
                <a:ea typeface="+mn-ea"/>
                <a:cs typeface="+mn-cs"/>
              </a:rPr>
              <a:t>3</a:t>
            </a:r>
            <a:r>
              <a:rPr lang="en-IN" sz="1600" kern="1200" dirty="0">
                <a:solidFill>
                  <a:schemeClr val="dk1"/>
                </a:solidFill>
                <a:effectLst/>
                <a:latin typeface="+mn-lt"/>
                <a:ea typeface="+mn-ea"/>
                <a:cs typeface="+mn-cs"/>
              </a:rPr>
              <a:t>, </a:t>
            </a:r>
            <a:r>
              <a:rPr lang="en-IN" sz="1600" kern="1200" dirty="0">
                <a:solidFill>
                  <a:schemeClr val="dk1"/>
                </a:solidFill>
                <a:effectLst/>
                <a:latin typeface="+mn-lt"/>
                <a:ea typeface="+mn-ea"/>
                <a:cs typeface="+mn-cs"/>
                <a:hlinkClick r:id="rId5"/>
              </a:rPr>
              <a:t>C3-254053</a:t>
            </a:r>
            <a:r>
              <a:rPr lang="en-IN" sz="1600" b="1" baseline="30000" dirty="0">
                <a:solidFill>
                  <a:srgbClr val="FF0000"/>
                </a:solidFill>
              </a:rPr>
              <a:t>4, </a:t>
            </a:r>
            <a:r>
              <a:rPr lang="en-IN" sz="1600" kern="1200" dirty="0">
                <a:solidFill>
                  <a:schemeClr val="dk1"/>
                </a:solidFill>
                <a:effectLst/>
                <a:latin typeface="+mn-lt"/>
                <a:ea typeface="+mn-ea"/>
                <a:cs typeface="+mn-cs"/>
                <a:hlinkClick r:id="rId6"/>
              </a:rPr>
              <a:t>C3-254034</a:t>
            </a:r>
            <a:r>
              <a:rPr lang="en-IN" sz="1600" b="1" kern="1200" baseline="30000" dirty="0">
                <a:solidFill>
                  <a:srgbClr val="FF0000"/>
                </a:solidFill>
                <a:effectLst/>
                <a:latin typeface="+mn-lt"/>
                <a:ea typeface="+mn-ea"/>
                <a:cs typeface="+mn-cs"/>
              </a:rPr>
              <a:t>5</a:t>
            </a:r>
            <a:r>
              <a:rPr lang="en-IN" sz="1600" dirty="0">
                <a:solidFill>
                  <a:srgbClr val="0070C0"/>
                </a:solidFill>
              </a:rPr>
              <a:t>)</a:t>
            </a:r>
            <a:r>
              <a:rPr lang="en-IN" sz="1600" kern="1200" dirty="0">
                <a:solidFill>
                  <a:srgbClr val="0070C0"/>
                </a:solidFill>
                <a:effectLst/>
                <a:latin typeface="+mn-lt"/>
                <a:ea typeface="+mn-ea"/>
                <a:cs typeface="+mn-cs"/>
              </a:rPr>
              <a:t> </a:t>
            </a:r>
            <a:endParaRPr lang="en-US" dirty="0">
              <a:solidFill>
                <a:srgbClr val="0070C0"/>
              </a:solidFill>
            </a:endParaRPr>
          </a:p>
        </p:txBody>
      </p:sp>
      <p:graphicFrame>
        <p:nvGraphicFramePr>
          <p:cNvPr id="6" name="Table 5">
            <a:extLst>
              <a:ext uri="{FF2B5EF4-FFF2-40B4-BE49-F238E27FC236}">
                <a16:creationId xmlns:a16="http://schemas.microsoft.com/office/drawing/2014/main" id="{25DF3D80-ECA0-FABA-81C5-337B3D88841A}"/>
              </a:ext>
            </a:extLst>
          </p:cNvPr>
          <p:cNvGraphicFramePr>
            <a:graphicFrameLocks noGrp="1"/>
          </p:cNvGraphicFramePr>
          <p:nvPr/>
        </p:nvGraphicFramePr>
        <p:xfrm>
          <a:off x="66675" y="2337687"/>
          <a:ext cx="12030075" cy="4013200"/>
        </p:xfrm>
        <a:graphic>
          <a:graphicData uri="http://schemas.openxmlformats.org/drawingml/2006/table">
            <a:tbl>
              <a:tblPr firstRow="1" bandRow="1">
                <a:tableStyleId>{5C22544A-7EE6-4342-B048-85BDC9FD1C3A}</a:tableStyleId>
              </a:tblPr>
              <a:tblGrid>
                <a:gridCol w="2219325">
                  <a:extLst>
                    <a:ext uri="{9D8B030D-6E8A-4147-A177-3AD203B41FA5}">
                      <a16:colId xmlns:a16="http://schemas.microsoft.com/office/drawing/2014/main" val="3230142012"/>
                    </a:ext>
                  </a:extLst>
                </a:gridCol>
                <a:gridCol w="5781675">
                  <a:extLst>
                    <a:ext uri="{9D8B030D-6E8A-4147-A177-3AD203B41FA5}">
                      <a16:colId xmlns:a16="http://schemas.microsoft.com/office/drawing/2014/main" val="2455300096"/>
                    </a:ext>
                  </a:extLst>
                </a:gridCol>
                <a:gridCol w="981075">
                  <a:extLst>
                    <a:ext uri="{9D8B030D-6E8A-4147-A177-3AD203B41FA5}">
                      <a16:colId xmlns:a16="http://schemas.microsoft.com/office/drawing/2014/main" val="3714356130"/>
                    </a:ext>
                  </a:extLst>
                </a:gridCol>
                <a:gridCol w="1376351">
                  <a:extLst>
                    <a:ext uri="{9D8B030D-6E8A-4147-A177-3AD203B41FA5}">
                      <a16:colId xmlns:a16="http://schemas.microsoft.com/office/drawing/2014/main" val="2647768253"/>
                    </a:ext>
                  </a:extLst>
                </a:gridCol>
                <a:gridCol w="1671649">
                  <a:extLst>
                    <a:ext uri="{9D8B030D-6E8A-4147-A177-3AD203B41FA5}">
                      <a16:colId xmlns:a16="http://schemas.microsoft.com/office/drawing/2014/main" val="4052500544"/>
                    </a:ext>
                  </a:extLst>
                </a:gridCol>
              </a:tblGrid>
              <a:tr h="450598">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2815023907"/>
                  </a:ext>
                </a:extLst>
              </a:tr>
              <a:tr h="370840">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mn-lt"/>
                          <a:ea typeface="+mn-ea"/>
                          <a:cs typeface="+mn-cs"/>
                        </a:rPr>
                        <a:t>A holistic approach and robust design of 6G capability exposure services (e.g., protocols, APIs), spanning multiple dimensions, API paradigms, 6G requirements, usability,  enhanced adoption, synergies with external systems, co-existence with legacy services.</a:t>
                      </a:r>
                      <a:endParaRPr lang="en-US" altLang="en-US" sz="1400" dirty="0"/>
                    </a:p>
                  </a:txBody>
                  <a:tcPr/>
                </a:tc>
                <a:tc>
                  <a:txBody>
                    <a:bodyPr/>
                    <a:lstStyle/>
                    <a:p>
                      <a:pPr lvl="0"/>
                      <a:r>
                        <a:rPr lang="en-IN" sz="1400" kern="1200" dirty="0">
                          <a:solidFill>
                            <a:schemeClr val="dk1"/>
                          </a:solidFill>
                          <a:effectLst/>
                          <a:latin typeface="+mn-lt"/>
                          <a:ea typeface="+mn-ea"/>
                          <a:cs typeface="+mn-cs"/>
                        </a:rPr>
                        <a:t>Study the possible protocol impacts for synergies and integration with external systems (e.g. CAMARA, ETSI platforms for operators, GSMA Open Gateway, other external networks). </a:t>
                      </a:r>
                      <a:r>
                        <a:rPr lang="en-IN" sz="1400" b="1" kern="1200" baseline="30000" dirty="0">
                          <a:solidFill>
                            <a:srgbClr val="FF0000"/>
                          </a:solidFill>
                          <a:latin typeface="+mn-lt"/>
                          <a:ea typeface="+mn-ea"/>
                          <a:cs typeface="+mn-cs"/>
                        </a:rPr>
                        <a:t>2,3</a:t>
                      </a:r>
                    </a:p>
                    <a:p>
                      <a:pPr lvl="0"/>
                      <a:endParaRPr lang="en-IN" sz="1400" b="1" kern="1200" baseline="30000" dirty="0">
                        <a:solidFill>
                          <a:srgbClr val="FF0000"/>
                        </a:solidFill>
                        <a:latin typeface="+mn-lt"/>
                        <a:ea typeface="+mn-ea"/>
                        <a:cs typeface="+mn-cs"/>
                      </a:endParaRPr>
                    </a:p>
                    <a:p>
                      <a:pPr lvl="0"/>
                      <a:r>
                        <a:rPr lang="en-IN" sz="1400" i="1" kern="1200" dirty="0">
                          <a:solidFill>
                            <a:schemeClr val="dk1"/>
                          </a:solidFill>
                          <a:effectLst/>
                          <a:latin typeface="+mn-lt"/>
                          <a:ea typeface="+mn-ea"/>
                          <a:cs typeface="+mn-cs"/>
                        </a:rPr>
                        <a:t>This WT may be need to be aligned with the on-going SA level discussions on Capability exposure</a:t>
                      </a:r>
                      <a:r>
                        <a:rPr lang="en-IN" sz="1400" kern="1200" dirty="0">
                          <a:solidFill>
                            <a:schemeClr val="dk1"/>
                          </a:solidFill>
                          <a:effectLst/>
                          <a:latin typeface="+mn-lt"/>
                          <a:ea typeface="+mn-ea"/>
                          <a:cs typeface="+mn-cs"/>
                        </a:rPr>
                        <a:t>.</a:t>
                      </a: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r>
                        <a:rPr lang="en-US" sz="1400" kern="1200" dirty="0">
                          <a:solidFill>
                            <a:schemeClr val="dk1"/>
                          </a:solidFill>
                          <a:latin typeface="+mn-lt"/>
                          <a:ea typeface="+mn-ea"/>
                          <a:cs typeface="+mn-cs"/>
                        </a:rPr>
                        <a:t>Partial(SA6,SA2)</a:t>
                      </a:r>
                    </a:p>
                  </a:txBody>
                  <a:tcPr/>
                </a:tc>
                <a:tc>
                  <a:txBody>
                    <a:bodyPr/>
                    <a:lstStyle/>
                    <a:p>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851419126"/>
                  </a:ext>
                </a:extLst>
              </a:tr>
              <a:tr h="26009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txBody>
                  <a:tcPr/>
                </a:tc>
                <a:tc>
                  <a:txBody>
                    <a:bodyPr/>
                    <a:lstStyle/>
                    <a:p>
                      <a:pPr lvl="0"/>
                      <a:r>
                        <a:rPr lang="en-IN" sz="1400" kern="1200" dirty="0">
                          <a:solidFill>
                            <a:schemeClr val="dk1"/>
                          </a:solidFill>
                          <a:effectLst/>
                          <a:latin typeface="+mn-lt"/>
                          <a:ea typeface="+mn-ea"/>
                          <a:cs typeface="+mn-cs"/>
                        </a:rPr>
                        <a:t>Study possible protocol impacts to support the co-existence of 4G services, 5G services, 6G services and common 4G/5G/6G services. </a:t>
                      </a:r>
                      <a:r>
                        <a:rPr lang="en-IN" sz="1400" b="1" kern="1200" baseline="30000" dirty="0">
                          <a:solidFill>
                            <a:srgbClr val="FF0000"/>
                          </a:solidFill>
                          <a:latin typeface="+mn-lt"/>
                          <a:ea typeface="+mn-ea"/>
                          <a:cs typeface="+mn-cs"/>
                        </a:rPr>
                        <a:t>4</a:t>
                      </a: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Total/(SA2, SA3, SA6)</a:t>
                      </a:r>
                    </a:p>
                  </a:txBody>
                  <a:tcPr/>
                </a:tc>
                <a:tc>
                  <a:txBody>
                    <a:bodyPr/>
                    <a:lstStyle/>
                    <a:p>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1681479393"/>
                  </a:ext>
                </a:extLst>
              </a:tr>
              <a:tr h="364873">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txBody>
                  <a:tcPr/>
                </a:tc>
                <a:tc>
                  <a:txBody>
                    <a:bodyPr/>
                    <a:lstStyle/>
                    <a:p>
                      <a:pPr lvl="0"/>
                      <a:r>
                        <a:rPr lang="en-IN" sz="1400" kern="1200" dirty="0">
                          <a:solidFill>
                            <a:schemeClr val="dk1"/>
                          </a:solidFill>
                          <a:effectLst/>
                          <a:latin typeface="+mn-lt"/>
                          <a:ea typeface="+mn-ea"/>
                          <a:cs typeface="+mn-cs"/>
                        </a:rPr>
                        <a:t>Study the API design principles/modelling for 6G Exposure services. </a:t>
                      </a:r>
                      <a:r>
                        <a:rPr lang="en-IN" sz="1400" b="1" kern="1200" baseline="30000" dirty="0">
                          <a:solidFill>
                            <a:srgbClr val="FF0000"/>
                          </a:solidFill>
                          <a:latin typeface="+mn-lt"/>
                          <a:ea typeface="+mn-ea"/>
                          <a:cs typeface="+mn-cs"/>
                        </a:rPr>
                        <a:t>2,4</a:t>
                      </a: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Total/(SA2, SA3, SA6)</a:t>
                      </a:r>
                    </a:p>
                  </a:txBody>
                  <a:tcPr/>
                </a:tc>
                <a:tc>
                  <a:txBody>
                    <a:bodyPr/>
                    <a:lstStyle/>
                    <a:p>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3444235353"/>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p>
                  </a:txBody>
                  <a:tcPr/>
                </a:tc>
                <a:tc>
                  <a:txBody>
                    <a:bodyPr/>
                    <a:lstStyle/>
                    <a:p>
                      <a:pPr lvl="0"/>
                      <a:r>
                        <a:rPr lang="en-IN" sz="1400" kern="1200" dirty="0">
                          <a:solidFill>
                            <a:schemeClr val="dk1"/>
                          </a:solidFill>
                          <a:effectLst/>
                          <a:latin typeface="+mn-lt"/>
                          <a:ea typeface="+mn-ea"/>
                          <a:cs typeface="+mn-cs"/>
                        </a:rPr>
                        <a:t>Exposure framework for computing </a:t>
                      </a:r>
                      <a:r>
                        <a:rPr lang="en-IN" sz="1400" b="1" kern="1200" baseline="30000" dirty="0">
                          <a:solidFill>
                            <a:srgbClr val="FF0000"/>
                          </a:solidFill>
                          <a:effectLst/>
                          <a:latin typeface="+mn-lt"/>
                          <a:ea typeface="+mn-ea"/>
                          <a:cs typeface="+mn-cs"/>
                        </a:rPr>
                        <a:t>5</a:t>
                      </a:r>
                      <a:endParaRPr lang="en-IN" sz="1400"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Total/(SA2, SA3, SA6)</a:t>
                      </a:r>
                    </a:p>
                  </a:txBody>
                  <a:tcPr/>
                </a:tc>
                <a:tc>
                  <a:txBody>
                    <a:bodyPr/>
                    <a:lstStyle/>
                    <a:p>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413514860"/>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p>
                  </a:txBody>
                  <a:tcPr/>
                </a:tc>
                <a:tc>
                  <a:txBody>
                    <a:bodyPr/>
                    <a:lstStyle/>
                    <a:p>
                      <a:pPr lvl="0"/>
                      <a:r>
                        <a:rPr lang="en-IN" sz="1400" kern="1200" dirty="0">
                          <a:solidFill>
                            <a:schemeClr val="dk1"/>
                          </a:solidFill>
                          <a:effectLst/>
                          <a:latin typeface="+mn-lt"/>
                          <a:ea typeface="+mn-ea"/>
                          <a:cs typeface="+mn-cs"/>
                        </a:rPr>
                        <a:t>Exposure service discovery and invocation mechanisms </a:t>
                      </a:r>
                      <a:r>
                        <a:rPr lang="en-IN" sz="1400" b="1" kern="1200" baseline="30000" dirty="0">
                          <a:solidFill>
                            <a:srgbClr val="FF0000"/>
                          </a:solidFill>
                          <a:effectLst/>
                          <a:latin typeface="+mn-lt"/>
                          <a:ea typeface="+mn-ea"/>
                          <a:cs typeface="+mn-cs"/>
                        </a:rPr>
                        <a:t>2</a:t>
                      </a:r>
                      <a:endParaRPr lang="en-IN" sz="1400" kern="1200" dirty="0">
                        <a:solidFill>
                          <a:schemeClr val="dk1"/>
                        </a:solidFill>
                        <a:effectLst/>
                        <a:latin typeface="+mn-lt"/>
                        <a:ea typeface="+mn-ea"/>
                        <a:cs typeface="+mn-cs"/>
                      </a:endParaRPr>
                    </a:p>
                  </a:txBody>
                  <a:tcPr/>
                </a:tc>
                <a:tc>
                  <a:txBody>
                    <a:bodyPr/>
                    <a:lstStyle/>
                    <a:p>
                      <a:pPr marL="0" algn="l" defTabSz="914400" rtl="0" eaLnBrk="1" latinLnBrk="0" hangingPunct="1"/>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Total/(SA2, SA3, SA6)</a:t>
                      </a:r>
                    </a:p>
                  </a:txBody>
                  <a:tcPr/>
                </a:tc>
                <a:tc>
                  <a:txBody>
                    <a:bodyPr/>
                    <a:lstStyle/>
                    <a:p>
                      <a:r>
                        <a:rPr lang="en-US" sz="1400" kern="1200" dirty="0">
                          <a:solidFill>
                            <a:schemeClr val="dk1"/>
                          </a:solidFill>
                          <a:latin typeface="+mn-lt"/>
                          <a:ea typeface="+mn-ea"/>
                          <a:cs typeface="+mn-cs"/>
                        </a:rPr>
                        <a:t>N</a:t>
                      </a:r>
                    </a:p>
                  </a:txBody>
                  <a:tcPr/>
                </a:tc>
                <a:extLst>
                  <a:ext uri="{0D108BD9-81ED-4DB2-BD59-A6C34878D82A}">
                    <a16:rowId xmlns:a16="http://schemas.microsoft.com/office/drawing/2014/main" val="461133836"/>
                  </a:ext>
                </a:extLst>
              </a:tr>
            </a:tbl>
          </a:graphicData>
        </a:graphic>
      </p:graphicFrame>
    </p:spTree>
    <p:extLst>
      <p:ext uri="{BB962C8B-B14F-4D97-AF65-F5344CB8AC3E}">
        <p14:creationId xmlns:p14="http://schemas.microsoft.com/office/powerpoint/2010/main" val="3048891708"/>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3C323-32AA-BD5F-43A3-D144BD0E553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012BBB9-1A34-462F-6A4B-2C2613CECE84}"/>
              </a:ext>
            </a:extLst>
          </p:cNvPr>
          <p:cNvSpPr>
            <a:spLocks noGrp="1"/>
          </p:cNvSpPr>
          <p:nvPr>
            <p:ph type="title"/>
          </p:nvPr>
        </p:nvSpPr>
        <p:spPr/>
        <p:txBody>
          <a:bodyPr/>
          <a:lstStyle/>
          <a:p>
            <a:r>
              <a:rPr lang="en-GB" altLang="en-US" sz="4000" dirty="0"/>
              <a:t>GOAL 2 Samsung Feedback</a:t>
            </a:r>
          </a:p>
        </p:txBody>
      </p:sp>
      <p:sp>
        <p:nvSpPr>
          <p:cNvPr id="4" name="Content Placeholder 3">
            <a:extLst>
              <a:ext uri="{FF2B5EF4-FFF2-40B4-BE49-F238E27FC236}">
                <a16:creationId xmlns:a16="http://schemas.microsoft.com/office/drawing/2014/main" id="{FA307269-A154-5398-D39D-B12DC316E6F8}"/>
              </a:ext>
            </a:extLst>
          </p:cNvPr>
          <p:cNvSpPr>
            <a:spLocks noGrp="1"/>
          </p:cNvSpPr>
          <p:nvPr>
            <p:ph idx="1"/>
          </p:nvPr>
        </p:nvSpPr>
        <p:spPr/>
        <p:txBody>
          <a:bodyPr/>
          <a:lstStyle/>
          <a:p>
            <a:pPr marL="457200" lvl="1" indent="0">
              <a:buNone/>
            </a:pPr>
            <a:r>
              <a:rPr lang="en-US" dirty="0"/>
              <a:t>AREA: Unified Event Exposure </a:t>
            </a:r>
            <a:r>
              <a:rPr lang="en-US" sz="1800" dirty="0">
                <a:solidFill>
                  <a:srgbClr val="0070C0"/>
                </a:solidFill>
              </a:rPr>
              <a:t>(All work tasks based on </a:t>
            </a:r>
            <a:r>
              <a:rPr lang="en-IN" sz="1800" kern="1200" dirty="0">
                <a:solidFill>
                  <a:schemeClr val="dk1"/>
                </a:solidFill>
                <a:effectLst/>
                <a:latin typeface="+mn-lt"/>
                <a:ea typeface="+mn-ea"/>
                <a:cs typeface="+mn-cs"/>
                <a:hlinkClick r:id="rId2"/>
              </a:rPr>
              <a:t>C3-254339</a:t>
            </a:r>
            <a:r>
              <a:rPr lang="en-US" sz="1800" dirty="0">
                <a:solidFill>
                  <a:srgbClr val="0070C0"/>
                </a:solidFill>
              </a:rPr>
              <a:t>)</a:t>
            </a:r>
            <a:endParaRPr lang="en-US" sz="1800" dirty="0"/>
          </a:p>
        </p:txBody>
      </p:sp>
      <p:graphicFrame>
        <p:nvGraphicFramePr>
          <p:cNvPr id="6" name="Table 5">
            <a:extLst>
              <a:ext uri="{FF2B5EF4-FFF2-40B4-BE49-F238E27FC236}">
                <a16:creationId xmlns:a16="http://schemas.microsoft.com/office/drawing/2014/main" id="{25DF3D80-ECA0-FABA-81C5-337B3D88841A}"/>
              </a:ext>
            </a:extLst>
          </p:cNvPr>
          <p:cNvGraphicFramePr>
            <a:graphicFrameLocks noGrp="1"/>
          </p:cNvGraphicFramePr>
          <p:nvPr/>
        </p:nvGraphicFramePr>
        <p:xfrm>
          <a:off x="171450" y="2204337"/>
          <a:ext cx="11318774" cy="365760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3230142012"/>
                    </a:ext>
                  </a:extLst>
                </a:gridCol>
                <a:gridCol w="5191125">
                  <a:extLst>
                    <a:ext uri="{9D8B030D-6E8A-4147-A177-3AD203B41FA5}">
                      <a16:colId xmlns:a16="http://schemas.microsoft.com/office/drawing/2014/main" val="2455300096"/>
                    </a:ext>
                  </a:extLst>
                </a:gridCol>
                <a:gridCol w="1057275">
                  <a:extLst>
                    <a:ext uri="{9D8B030D-6E8A-4147-A177-3AD203B41FA5}">
                      <a16:colId xmlns:a16="http://schemas.microsoft.com/office/drawing/2014/main" val="3714356130"/>
                    </a:ext>
                  </a:extLst>
                </a:gridCol>
                <a:gridCol w="1492115">
                  <a:extLst>
                    <a:ext uri="{9D8B030D-6E8A-4147-A177-3AD203B41FA5}">
                      <a16:colId xmlns:a16="http://schemas.microsoft.com/office/drawing/2014/main" val="2647768253"/>
                    </a:ext>
                  </a:extLst>
                </a:gridCol>
                <a:gridCol w="1978059">
                  <a:extLst>
                    <a:ext uri="{9D8B030D-6E8A-4147-A177-3AD203B41FA5}">
                      <a16:colId xmlns:a16="http://schemas.microsoft.com/office/drawing/2014/main" val="4052500544"/>
                    </a:ext>
                  </a:extLst>
                </a:gridCol>
              </a:tblGrid>
              <a:tr h="370840">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2815023907"/>
                  </a:ext>
                </a:extLst>
              </a:tr>
              <a:tr h="370840">
                <a:tc rowSpan="5">
                  <a:txBody>
                    <a:bodyPr/>
                    <a:lstStyle/>
                    <a:p>
                      <a:r>
                        <a:rPr lang="en-GB" sz="1800" kern="1200" dirty="0">
                          <a:solidFill>
                            <a:schemeClr val="dk1"/>
                          </a:solidFill>
                          <a:effectLst/>
                          <a:latin typeface="+mn-lt"/>
                          <a:ea typeface="+mn-ea"/>
                          <a:cs typeface="+mn-cs"/>
                        </a:rPr>
                        <a:t>Enable centralized and streamlined management of 3GPP network events exposure</a:t>
                      </a:r>
                      <a:endParaRPr lang="en-US" dirty="0"/>
                    </a:p>
                  </a:txBody>
                  <a:tcPr/>
                </a:tc>
                <a:tc>
                  <a:txBody>
                    <a:bodyPr/>
                    <a:lstStyle/>
                    <a:p>
                      <a:r>
                        <a:rPr lang="en-GB" sz="1400" kern="1200" dirty="0">
                          <a:solidFill>
                            <a:schemeClr val="dk1"/>
                          </a:solidFill>
                          <a:effectLst/>
                          <a:latin typeface="+mn-lt"/>
                          <a:ea typeface="+mn-ea"/>
                          <a:cs typeface="+mn-cs"/>
                        </a:rPr>
                        <a:t>Analyse current event exposure mechanisms in 5GC and develop the related key issues.</a:t>
                      </a:r>
                      <a:endParaRPr lang="en-US" sz="1400" dirty="0"/>
                    </a:p>
                  </a:txBody>
                  <a:tcPr/>
                </a:tc>
                <a:tc>
                  <a:txBody>
                    <a:bodyPr/>
                    <a:lstStyle/>
                    <a:p>
                      <a:endParaRPr lang="en-US" dirty="0"/>
                    </a:p>
                  </a:txBody>
                  <a:tcPr/>
                </a:tc>
                <a:tc>
                  <a:txBody>
                    <a:bodyPr/>
                    <a:lstStyle/>
                    <a:p>
                      <a:r>
                        <a:rPr lang="en-US" dirty="0"/>
                        <a:t>CT4</a:t>
                      </a:r>
                    </a:p>
                  </a:txBody>
                  <a:tcPr/>
                </a:tc>
                <a:tc>
                  <a:txBody>
                    <a:bodyPr/>
                    <a:lstStyle/>
                    <a:p>
                      <a:r>
                        <a:rPr lang="en-US" dirty="0"/>
                        <a:t>Y</a:t>
                      </a:r>
                    </a:p>
                  </a:txBody>
                  <a:tcPr/>
                </a:tc>
                <a:extLst>
                  <a:ext uri="{0D108BD9-81ED-4DB2-BD59-A6C34878D82A}">
                    <a16:rowId xmlns:a16="http://schemas.microsoft.com/office/drawing/2014/main" val="3495195136"/>
                  </a:ext>
                </a:extLst>
              </a:tr>
              <a:tr h="370840">
                <a:tc vMerge="1">
                  <a:txBody>
                    <a:bodyPr/>
                    <a:lstStyle/>
                    <a:p>
                      <a:endParaRPr lang="en-US" dirty="0"/>
                    </a:p>
                  </a:txBody>
                  <a:tcPr/>
                </a:tc>
                <a:tc>
                  <a:txBody>
                    <a:bodyPr/>
                    <a:lstStyle/>
                    <a:p>
                      <a:pPr lvl="0"/>
                      <a:r>
                        <a:rPr lang="en-GB" sz="1400" kern="1200" dirty="0">
                          <a:solidFill>
                            <a:schemeClr val="dk1"/>
                          </a:solidFill>
                          <a:effectLst/>
                          <a:latin typeface="+mn-lt"/>
                          <a:ea typeface="+mn-ea"/>
                          <a:cs typeface="+mn-cs"/>
                        </a:rPr>
                        <a:t>Evaluate the centralized management of event exposure (e.g., using existing NFs with an SCP (Service Communication Proxy) based approach). </a:t>
                      </a:r>
                      <a:endParaRPr lang="en-IN" sz="1400" kern="1200" dirty="0">
                        <a:solidFill>
                          <a:schemeClr val="dk1"/>
                        </a:solidFill>
                        <a:effectLst/>
                        <a:latin typeface="+mn-lt"/>
                        <a:ea typeface="+mn-ea"/>
                        <a:cs typeface="+mn-cs"/>
                      </a:endParaRPr>
                    </a:p>
                  </a:txBody>
                  <a:tcPr/>
                </a:tc>
                <a:tc>
                  <a:txBody>
                    <a:bodyPr/>
                    <a:lstStyle/>
                    <a:p>
                      <a:endParaRPr lang="en-US" dirty="0"/>
                    </a:p>
                  </a:txBody>
                  <a:tcPr/>
                </a:tc>
                <a:tc>
                  <a:txBody>
                    <a:bodyPr/>
                    <a:lstStyle/>
                    <a:p>
                      <a:r>
                        <a:rPr lang="en-US" dirty="0"/>
                        <a:t>Partial/SA2, CT4</a:t>
                      </a:r>
                    </a:p>
                  </a:txBody>
                  <a:tcPr/>
                </a:tc>
                <a:tc>
                  <a:txBody>
                    <a:bodyPr/>
                    <a:lstStyle/>
                    <a:p>
                      <a:r>
                        <a:rPr lang="en-US" dirty="0"/>
                        <a:t>Y</a:t>
                      </a:r>
                    </a:p>
                  </a:txBody>
                  <a:tcPr/>
                </a:tc>
                <a:extLst>
                  <a:ext uri="{0D108BD9-81ED-4DB2-BD59-A6C34878D82A}">
                    <a16:rowId xmlns:a16="http://schemas.microsoft.com/office/drawing/2014/main" val="767213649"/>
                  </a:ext>
                </a:extLst>
              </a:tr>
              <a:tr h="370840">
                <a:tc vMerge="1">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Study the requirement of advanced features (e.g., events replay) as part of event exposure functionality</a:t>
                      </a:r>
                      <a:endParaRPr lang="en-IN" sz="1400" kern="1200" dirty="0">
                        <a:solidFill>
                          <a:schemeClr val="dk1"/>
                        </a:solidFill>
                        <a:effectLst/>
                        <a:latin typeface="+mn-lt"/>
                        <a:ea typeface="+mn-ea"/>
                        <a:cs typeface="+mn-cs"/>
                      </a:endParaRPr>
                    </a:p>
                  </a:txBody>
                  <a:tcPr/>
                </a:tc>
                <a:tc>
                  <a:txBody>
                    <a:bodyPr/>
                    <a:lstStyle/>
                    <a:p>
                      <a:endParaRPr lang="en-US" dirty="0"/>
                    </a:p>
                  </a:txBody>
                  <a:tcPr/>
                </a:tc>
                <a:tc>
                  <a:txBody>
                    <a:bodyPr/>
                    <a:lstStyle/>
                    <a:p>
                      <a:r>
                        <a:rPr lang="en-US" dirty="0"/>
                        <a:t>CT4</a:t>
                      </a:r>
                    </a:p>
                  </a:txBody>
                  <a:tcPr/>
                </a:tc>
                <a:tc>
                  <a:txBody>
                    <a:bodyPr/>
                    <a:lstStyle/>
                    <a:p>
                      <a:r>
                        <a:rPr lang="en-US" dirty="0"/>
                        <a:t>Y</a:t>
                      </a:r>
                    </a:p>
                  </a:txBody>
                  <a:tcPr/>
                </a:tc>
                <a:extLst>
                  <a:ext uri="{0D108BD9-81ED-4DB2-BD59-A6C34878D82A}">
                    <a16:rowId xmlns:a16="http://schemas.microsoft.com/office/drawing/2014/main" val="3094049289"/>
                  </a:ext>
                </a:extLst>
              </a:tr>
              <a:tr h="370840">
                <a:tc vMerge="1">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Study of various protocols (e.g., AMQP, MQTT) that are suitable for 3GPP event exposure.</a:t>
                      </a:r>
                      <a:endParaRPr lang="en-IN" sz="1400" kern="1200" dirty="0">
                        <a:solidFill>
                          <a:schemeClr val="dk1"/>
                        </a:solidFill>
                        <a:effectLst/>
                        <a:latin typeface="+mn-lt"/>
                        <a:ea typeface="+mn-ea"/>
                        <a:cs typeface="+mn-cs"/>
                      </a:endParaRPr>
                    </a:p>
                  </a:txBody>
                  <a:tcPr/>
                </a:tc>
                <a:tc>
                  <a:txBody>
                    <a:bodyPr/>
                    <a:lstStyle/>
                    <a:p>
                      <a:endParaRPr lang="en-US" dirty="0"/>
                    </a:p>
                  </a:txBody>
                  <a:tcPr/>
                </a:tc>
                <a:tc>
                  <a:txBody>
                    <a:bodyPr/>
                    <a:lstStyle/>
                    <a:p>
                      <a:r>
                        <a:rPr lang="en-US" dirty="0"/>
                        <a:t>CT4</a:t>
                      </a:r>
                    </a:p>
                  </a:txBody>
                  <a:tcPr/>
                </a:tc>
                <a:tc>
                  <a:txBody>
                    <a:bodyPr/>
                    <a:lstStyle/>
                    <a:p>
                      <a:r>
                        <a:rPr lang="en-US" dirty="0"/>
                        <a:t>Y</a:t>
                      </a:r>
                    </a:p>
                  </a:txBody>
                  <a:tcPr/>
                </a:tc>
                <a:extLst>
                  <a:ext uri="{0D108BD9-81ED-4DB2-BD59-A6C34878D82A}">
                    <a16:rowId xmlns:a16="http://schemas.microsoft.com/office/drawing/2014/main" val="797444167"/>
                  </a:ext>
                </a:extLst>
              </a:tr>
              <a:tr h="370840">
                <a:tc vMerge="1">
                  <a:txBody>
                    <a:bodyPr/>
                    <a:lstStyle/>
                    <a:p>
                      <a:endParaRPr lang="en-US" dirty="0"/>
                    </a:p>
                  </a:txBody>
                  <a:tcPr/>
                </a:tc>
                <a:tc>
                  <a:txBody>
                    <a:bodyPr/>
                    <a:lstStyle/>
                    <a:p>
                      <a:pPr marL="0" lvl="0" algn="l" defTabSz="914400" rtl="0" eaLnBrk="1" latinLnBrk="0" hangingPunct="1"/>
                      <a:r>
                        <a:rPr lang="en-GB" sz="1400" kern="1200" dirty="0">
                          <a:solidFill>
                            <a:schemeClr val="dk1"/>
                          </a:solidFill>
                          <a:effectLst/>
                          <a:latin typeface="+mn-lt"/>
                          <a:ea typeface="+mn-ea"/>
                          <a:cs typeface="+mn-cs"/>
                        </a:rPr>
                        <a:t>Study the impact on network architecture with respect to centralized management of event exposure. The </a:t>
                      </a:r>
                      <a:r>
                        <a:rPr lang="en-GB" sz="1400" kern="1200" dirty="0" err="1">
                          <a:solidFill>
                            <a:schemeClr val="dk1"/>
                          </a:solidFill>
                          <a:effectLst/>
                          <a:latin typeface="+mn-lt"/>
                          <a:ea typeface="+mn-ea"/>
                          <a:cs typeface="+mn-cs"/>
                        </a:rPr>
                        <a:t>i</a:t>
                      </a:r>
                      <a:r>
                        <a:rPr lang="en-IN" sz="1400" kern="1200" dirty="0">
                          <a:solidFill>
                            <a:schemeClr val="dk1"/>
                          </a:solidFill>
                          <a:effectLst/>
                          <a:latin typeface="+mn-lt"/>
                          <a:ea typeface="+mn-ea"/>
                          <a:cs typeface="+mn-cs"/>
                        </a:rPr>
                        <a:t>ndividual NFs reporting the triggered events centralized management of event subscriptions.</a:t>
                      </a:r>
                    </a:p>
                  </a:txBody>
                  <a:tcPr/>
                </a:tc>
                <a:tc>
                  <a:txBody>
                    <a:bodyPr/>
                    <a:lstStyle/>
                    <a:p>
                      <a:endParaRPr lang="en-US" dirty="0"/>
                    </a:p>
                  </a:txBody>
                  <a:tcPr/>
                </a:tc>
                <a:tc>
                  <a:txBody>
                    <a:bodyPr/>
                    <a:lstStyle/>
                    <a:p>
                      <a:r>
                        <a:rPr lang="en-US" dirty="0"/>
                        <a:t>Total/SA2, CT4</a:t>
                      </a:r>
                    </a:p>
                  </a:txBody>
                  <a:tcPr/>
                </a:tc>
                <a:tc>
                  <a:txBody>
                    <a:bodyPr/>
                    <a:lstStyle/>
                    <a:p>
                      <a:r>
                        <a:rPr lang="en-US" dirty="0"/>
                        <a:t>N</a:t>
                      </a:r>
                    </a:p>
                  </a:txBody>
                  <a:tcPr/>
                </a:tc>
                <a:extLst>
                  <a:ext uri="{0D108BD9-81ED-4DB2-BD59-A6C34878D82A}">
                    <a16:rowId xmlns:a16="http://schemas.microsoft.com/office/drawing/2014/main" val="3816317429"/>
                  </a:ext>
                </a:extLst>
              </a:tr>
            </a:tbl>
          </a:graphicData>
        </a:graphic>
      </p:graphicFrame>
    </p:spTree>
    <p:extLst>
      <p:ext uri="{BB962C8B-B14F-4D97-AF65-F5344CB8AC3E}">
        <p14:creationId xmlns:p14="http://schemas.microsoft.com/office/powerpoint/2010/main" val="2824850177"/>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3AA58-8BAC-4827-1C8B-38A1DC7D110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FE0C5D7-C217-39AC-69D8-793C00E8A5EF}"/>
              </a:ext>
            </a:extLst>
          </p:cNvPr>
          <p:cNvSpPr txBox="1"/>
          <p:nvPr/>
        </p:nvSpPr>
        <p:spPr>
          <a:xfrm>
            <a:off x="2566219" y="3234267"/>
            <a:ext cx="4140877" cy="707886"/>
          </a:xfrm>
          <a:prstGeom prst="rect">
            <a:avLst/>
          </a:prstGeom>
          <a:noFill/>
        </p:spPr>
        <p:txBody>
          <a:bodyPr wrap="none" rtlCol="0">
            <a:spAutoFit/>
          </a:bodyPr>
          <a:lstStyle/>
          <a:p>
            <a:r>
              <a:rPr lang="en-US" sz="4000" b="1" dirty="0"/>
              <a:t>ZTE FEEDBACK</a:t>
            </a:r>
          </a:p>
        </p:txBody>
      </p:sp>
    </p:spTree>
    <p:extLst>
      <p:ext uri="{BB962C8B-B14F-4D97-AF65-F5344CB8AC3E}">
        <p14:creationId xmlns:p14="http://schemas.microsoft.com/office/powerpoint/2010/main" val="3571123844"/>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15413" y="321494"/>
            <a:ext cx="10515600" cy="1325563"/>
          </a:xfrm>
        </p:spPr>
        <p:txBody>
          <a:bodyPr/>
          <a:lstStyle/>
          <a:p>
            <a:r>
              <a:rPr lang="en-GB" altLang="en-US" dirty="0"/>
              <a:t>GOAL 1 ZTE Feedback</a:t>
            </a:r>
          </a:p>
        </p:txBody>
      </p:sp>
      <p:graphicFrame>
        <p:nvGraphicFramePr>
          <p:cNvPr id="6" name="Table 5"/>
          <p:cNvGraphicFramePr>
            <a:graphicFrameLocks noGrp="1"/>
          </p:cNvGraphicFramePr>
          <p:nvPr/>
        </p:nvGraphicFramePr>
        <p:xfrm>
          <a:off x="737420" y="2350365"/>
          <a:ext cx="9478296" cy="1983014"/>
        </p:xfrm>
        <a:graphic>
          <a:graphicData uri="http://schemas.openxmlformats.org/drawingml/2006/table">
            <a:tbl>
              <a:tblPr firstRow="1" bandRow="1">
                <a:tableStyleId>{5C22544A-7EE6-4342-B048-85BDC9FD1C3A}</a:tableStyleId>
              </a:tblPr>
              <a:tblGrid>
                <a:gridCol w="1682472">
                  <a:extLst>
                    <a:ext uri="{9D8B030D-6E8A-4147-A177-3AD203B41FA5}">
                      <a16:colId xmlns:a16="http://schemas.microsoft.com/office/drawing/2014/main" val="20000"/>
                    </a:ext>
                  </a:extLst>
                </a:gridCol>
                <a:gridCol w="2197425">
                  <a:extLst>
                    <a:ext uri="{9D8B030D-6E8A-4147-A177-3AD203B41FA5}">
                      <a16:colId xmlns:a16="http://schemas.microsoft.com/office/drawing/2014/main" val="20001"/>
                    </a:ext>
                  </a:extLst>
                </a:gridCol>
                <a:gridCol w="1757939">
                  <a:extLst>
                    <a:ext uri="{9D8B030D-6E8A-4147-A177-3AD203B41FA5}">
                      <a16:colId xmlns:a16="http://schemas.microsoft.com/office/drawing/2014/main" val="20002"/>
                    </a:ext>
                  </a:extLst>
                </a:gridCol>
                <a:gridCol w="2130836">
                  <a:extLst>
                    <a:ext uri="{9D8B030D-6E8A-4147-A177-3AD203B41FA5}">
                      <a16:colId xmlns:a16="http://schemas.microsoft.com/office/drawing/2014/main" val="20003"/>
                    </a:ext>
                  </a:extLst>
                </a:gridCol>
                <a:gridCol w="1709624">
                  <a:extLst>
                    <a:ext uri="{9D8B030D-6E8A-4147-A177-3AD203B41FA5}">
                      <a16:colId xmlns:a16="http://schemas.microsoft.com/office/drawing/2014/main" val="20004"/>
                    </a:ext>
                  </a:extLst>
                </a:gridCol>
              </a:tblGrid>
              <a:tr h="850300">
                <a:tc>
                  <a:txBody>
                    <a:bodyPr/>
                    <a:lstStyle/>
                    <a:p>
                      <a:r>
                        <a:rPr lang="en-US" dirty="0"/>
                        <a:t>Identified areas</a:t>
                      </a:r>
                    </a:p>
                  </a:txBody>
                  <a:tcPr/>
                </a:tc>
                <a:tc>
                  <a:txBody>
                    <a:bodyPr/>
                    <a:lstStyle/>
                    <a:p>
                      <a:r>
                        <a:rPr lang="en-US" dirty="0"/>
                        <a:t> WG dependency</a:t>
                      </a:r>
                    </a:p>
                  </a:txBody>
                  <a:tcPr/>
                </a:tc>
                <a:tc>
                  <a:txBody>
                    <a:bodyPr/>
                    <a:lstStyle/>
                    <a:p>
                      <a:r>
                        <a:rPr lang="en-US" dirty="0"/>
                        <a:t>Priority</a:t>
                      </a:r>
                    </a:p>
                  </a:txBody>
                  <a:tcPr/>
                </a:tc>
                <a:tc>
                  <a:txBody>
                    <a:bodyPr/>
                    <a:lstStyle/>
                    <a:p>
                      <a:r>
                        <a:rPr lang="en-US" dirty="0"/>
                        <a:t>Rapporteur Priority</a:t>
                      </a:r>
                    </a:p>
                  </a:txBody>
                  <a:tcPr/>
                </a:tc>
                <a:tc>
                  <a:txBody>
                    <a:bodyPr/>
                    <a:lstStyle/>
                    <a:p>
                      <a:r>
                        <a:rPr lang="en-US" dirty="0"/>
                        <a:t>Moderator interest</a:t>
                      </a:r>
                    </a:p>
                  </a:txBody>
                  <a:tcPr/>
                </a:tc>
                <a:extLst>
                  <a:ext uri="{0D108BD9-81ED-4DB2-BD59-A6C34878D82A}">
                    <a16:rowId xmlns:a16="http://schemas.microsoft.com/office/drawing/2014/main" val="10000"/>
                  </a:ext>
                </a:extLst>
              </a:tr>
              <a:tr h="492634">
                <a:tc>
                  <a:txBody>
                    <a:bodyPr/>
                    <a:lstStyle/>
                    <a:p>
                      <a:pPr marL="0" marR="0" indent="0">
                        <a:spcAft>
                          <a:spcPts val="900"/>
                        </a:spcAft>
                        <a:buNone/>
                      </a:pPr>
                      <a:r>
                        <a:rPr lang="en-GB" sz="1400" dirty="0">
                          <a:effectLst/>
                          <a:latin typeface="+mn-lt"/>
                          <a:ea typeface="Times New Roman" panose="02020603050405020304" pitchFamily="18" charset="0"/>
                        </a:rPr>
                        <a:t>Network Capability Exposure </a:t>
                      </a:r>
                      <a:endParaRPr lang="en-US" sz="1400" dirty="0">
                        <a:effectLst/>
                        <a:latin typeface="+mn-lt"/>
                        <a:ea typeface="Times New Roman" panose="02020603050405020304" pitchFamily="18" charset="0"/>
                      </a:endParaRPr>
                    </a:p>
                  </a:txBody>
                  <a:tcPr marL="68580" marR="68580" marT="0" marB="0"/>
                </a:tc>
                <a:tc>
                  <a:txBody>
                    <a:bodyPr/>
                    <a:lstStyle/>
                    <a:p>
                      <a:r>
                        <a:rPr lang="en-US" dirty="0"/>
                        <a:t>PARTIAL/SA6, SA2</a:t>
                      </a:r>
                    </a:p>
                  </a:txBody>
                  <a:tcPr/>
                </a:tc>
                <a:tc>
                  <a:txBody>
                    <a:bodyPr/>
                    <a:lstStyle/>
                    <a:p>
                      <a:r>
                        <a:rPr lang="en-US" dirty="0"/>
                        <a:t>2</a:t>
                      </a:r>
                    </a:p>
                  </a:txBody>
                  <a:tcPr/>
                </a:tc>
                <a:tc>
                  <a:txBody>
                    <a:bodyPr/>
                    <a:lstStyle/>
                    <a:p>
                      <a:r>
                        <a:rPr lang="en-US" dirty="0"/>
                        <a:t>2</a:t>
                      </a:r>
                    </a:p>
                  </a:txBody>
                  <a:tcPr/>
                </a:tc>
                <a:tc>
                  <a:txBody>
                    <a:bodyPr/>
                    <a:lstStyle/>
                    <a:p>
                      <a:r>
                        <a:rPr lang="en-US" dirty="0"/>
                        <a:t>Y</a:t>
                      </a:r>
                    </a:p>
                  </a:txBody>
                  <a:tcPr/>
                </a:tc>
                <a:extLst>
                  <a:ext uri="{0D108BD9-81ED-4DB2-BD59-A6C34878D82A}">
                    <a16:rowId xmlns:a16="http://schemas.microsoft.com/office/drawing/2014/main" val="10001"/>
                  </a:ext>
                </a:extLst>
              </a:tr>
              <a:tr h="492634">
                <a:tc>
                  <a:txBody>
                    <a:bodyPr/>
                    <a:lstStyle/>
                    <a:p>
                      <a:pPr marL="0" marR="0" indent="0">
                        <a:spcAft>
                          <a:spcPts val="900"/>
                        </a:spcAft>
                        <a:buNone/>
                      </a:pPr>
                      <a:r>
                        <a:rPr lang="en-GB" sz="1400" dirty="0">
                          <a:effectLst/>
                          <a:latin typeface="+mn-lt"/>
                          <a:ea typeface="Times New Roman" panose="02020603050405020304" pitchFamily="18" charset="0"/>
                        </a:rPr>
                        <a:t>Protocol enhancement for AI Agent</a:t>
                      </a:r>
                      <a:endParaRPr lang="en-US" sz="1400" dirty="0">
                        <a:effectLst/>
                        <a:latin typeface="+mn-lt"/>
                        <a:ea typeface="Times New Roman" panose="02020603050405020304" pitchFamily="18" charset="0"/>
                      </a:endParaRPr>
                    </a:p>
                  </a:txBody>
                  <a:tcPr marL="68580" marR="68580" marT="0" marB="0"/>
                </a:tc>
                <a:tc>
                  <a:txBody>
                    <a:bodyPr/>
                    <a:lstStyle/>
                    <a:p>
                      <a:r>
                        <a:rPr lang="en-US" dirty="0"/>
                        <a:t>PARTIAL/SA2</a:t>
                      </a:r>
                    </a:p>
                  </a:txBody>
                  <a:tcPr/>
                </a:tc>
                <a:tc>
                  <a:txBody>
                    <a:bodyPr/>
                    <a:lstStyle/>
                    <a:p>
                      <a:r>
                        <a:rPr lang="en-US" dirty="0"/>
                        <a:t>1</a:t>
                      </a:r>
                    </a:p>
                  </a:txBody>
                  <a:tcPr/>
                </a:tc>
                <a:tc>
                  <a:txBody>
                    <a:bodyPr/>
                    <a:lstStyle/>
                    <a:p>
                      <a:r>
                        <a:rPr lang="en-US" dirty="0"/>
                        <a:t>1</a:t>
                      </a:r>
                    </a:p>
                  </a:txBody>
                  <a:tcPr/>
                </a:tc>
                <a:tc>
                  <a:txBody>
                    <a:bodyPr/>
                    <a:lstStyle/>
                    <a:p>
                      <a:r>
                        <a:rPr lang="en-US" dirty="0"/>
                        <a:t>Y</a:t>
                      </a:r>
                    </a:p>
                  </a:txBody>
                  <a:tcPr/>
                </a:tc>
                <a:extLst>
                  <a:ext uri="{0D108BD9-81ED-4DB2-BD59-A6C34878D82A}">
                    <a16:rowId xmlns:a16="http://schemas.microsoft.com/office/drawing/2014/main" val="10002"/>
                  </a:ext>
                </a:extLst>
              </a:tr>
            </a:tbl>
          </a:graphicData>
        </a:graphic>
      </p:graphicFrame>
      <p:sp>
        <p:nvSpPr>
          <p:cNvPr id="2" name="内容占位符 1"/>
          <p:cNvSpPr>
            <a:spLocks noGrp="1"/>
          </p:cNvSpPr>
          <p:nvPr>
            <p:ph idx="1"/>
          </p:nvPr>
        </p:nvSpPr>
        <p:spPr/>
        <p:txBody>
          <a:bodyPr/>
          <a:lstStyle/>
          <a:p>
            <a:endParaRPr lang="zh-CN"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z="4000" dirty="0"/>
              <a:t>GOAL 2 ZTE Feedback </a:t>
            </a:r>
          </a:p>
        </p:txBody>
      </p:sp>
      <p:sp>
        <p:nvSpPr>
          <p:cNvPr id="4" name="Content Placeholder 3"/>
          <p:cNvSpPr>
            <a:spLocks noGrp="1"/>
          </p:cNvSpPr>
          <p:nvPr>
            <p:ph idx="1"/>
          </p:nvPr>
        </p:nvSpPr>
        <p:spPr/>
        <p:txBody>
          <a:bodyPr/>
          <a:lstStyle/>
          <a:p>
            <a:pPr marL="457200" lvl="1" indent="0">
              <a:buNone/>
            </a:pPr>
            <a:r>
              <a:rPr lang="en-US" dirty="0"/>
              <a:t>AREA 1: </a:t>
            </a:r>
            <a:r>
              <a:rPr lang="en-US" dirty="0">
                <a:solidFill>
                  <a:schemeClr val="tx1"/>
                </a:solidFill>
              </a:rPr>
              <a:t>Network Capability Exposure</a:t>
            </a:r>
          </a:p>
          <a:p>
            <a:endParaRPr lang="en-US" dirty="0">
              <a:solidFill>
                <a:schemeClr val="tx1"/>
              </a:solidFill>
            </a:endParaRPr>
          </a:p>
        </p:txBody>
      </p:sp>
      <p:graphicFrame>
        <p:nvGraphicFramePr>
          <p:cNvPr id="6" name="Table 5"/>
          <p:cNvGraphicFramePr>
            <a:graphicFrameLocks noGrp="1"/>
          </p:cNvGraphicFramePr>
          <p:nvPr>
            <p:custDataLst>
              <p:tags r:id="rId1"/>
            </p:custDataLst>
          </p:nvPr>
        </p:nvGraphicFramePr>
        <p:xfrm>
          <a:off x="1012825" y="2508885"/>
          <a:ext cx="10364470" cy="2660650"/>
        </p:xfrm>
        <a:graphic>
          <a:graphicData uri="http://schemas.openxmlformats.org/drawingml/2006/table">
            <a:tbl>
              <a:tblPr firstRow="1" bandRow="1">
                <a:tableStyleId>{5C22544A-7EE6-4342-B048-85BDC9FD1C3A}</a:tableStyleId>
              </a:tblPr>
              <a:tblGrid>
                <a:gridCol w="1940560">
                  <a:extLst>
                    <a:ext uri="{9D8B030D-6E8A-4147-A177-3AD203B41FA5}">
                      <a16:colId xmlns:a16="http://schemas.microsoft.com/office/drawing/2014/main" val="20000"/>
                    </a:ext>
                  </a:extLst>
                </a:gridCol>
                <a:gridCol w="4443095">
                  <a:extLst>
                    <a:ext uri="{9D8B030D-6E8A-4147-A177-3AD203B41FA5}">
                      <a16:colId xmlns:a16="http://schemas.microsoft.com/office/drawing/2014/main" val="20001"/>
                    </a:ext>
                  </a:extLst>
                </a:gridCol>
                <a:gridCol w="1148715">
                  <a:extLst>
                    <a:ext uri="{9D8B030D-6E8A-4147-A177-3AD203B41FA5}">
                      <a16:colId xmlns:a16="http://schemas.microsoft.com/office/drawing/2014/main" val="20002"/>
                    </a:ext>
                  </a:extLst>
                </a:gridCol>
                <a:gridCol w="1569720">
                  <a:extLst>
                    <a:ext uri="{9D8B030D-6E8A-4147-A177-3AD203B41FA5}">
                      <a16:colId xmlns:a16="http://schemas.microsoft.com/office/drawing/2014/main" val="20003"/>
                    </a:ext>
                  </a:extLst>
                </a:gridCol>
                <a:gridCol w="1262380">
                  <a:extLst>
                    <a:ext uri="{9D8B030D-6E8A-4147-A177-3AD203B41FA5}">
                      <a16:colId xmlns:a16="http://schemas.microsoft.com/office/drawing/2014/main" val="20004"/>
                    </a:ext>
                  </a:extLst>
                </a:gridCol>
              </a:tblGrid>
              <a:tr h="640080">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10000"/>
                  </a:ext>
                </a:extLst>
              </a:tr>
              <a:tr h="202057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a:solidFill>
                            <a:schemeClr val="tx1"/>
                          </a:solidFill>
                        </a:rPr>
                        <a:t>Provide simplified, unified</a:t>
                      </a:r>
                      <a:r>
                        <a:rPr lang="en-US" baseline="0" dirty="0">
                          <a:solidFill>
                            <a:schemeClr val="tx1"/>
                          </a:solidFill>
                        </a:rPr>
                        <a:t> and intent-based network capability exposure to </a:t>
                      </a:r>
                      <a:r>
                        <a:rPr lang="en-US" dirty="0">
                          <a:solidFill>
                            <a:schemeClr val="tx1"/>
                          </a:solidFill>
                        </a:rPr>
                        <a:t>3</a:t>
                      </a:r>
                      <a:r>
                        <a:rPr lang="en-US" baseline="30000" dirty="0">
                          <a:solidFill>
                            <a:schemeClr val="tx1"/>
                          </a:solidFill>
                        </a:rPr>
                        <a:t>rd</a:t>
                      </a:r>
                      <a:r>
                        <a:rPr lang="en-US" dirty="0">
                          <a:solidFill>
                            <a:schemeClr val="tx1"/>
                          </a:solidFill>
                        </a:rPr>
                        <a:t> party</a:t>
                      </a:r>
                    </a:p>
                  </a:txBody>
                  <a:tcPr/>
                </a:tc>
                <a:tc>
                  <a:txBody>
                    <a:bodyPr/>
                    <a:lstStyle/>
                    <a:p>
                      <a:r>
                        <a:rPr lang="en-US" dirty="0">
                          <a:solidFill>
                            <a:schemeClr val="tx1"/>
                          </a:solidFill>
                        </a:rPr>
                        <a:t>1)</a:t>
                      </a:r>
                      <a:r>
                        <a:rPr lang="en-US" baseline="0" dirty="0">
                          <a:solidFill>
                            <a:schemeClr val="tx1"/>
                          </a:solidFill>
                        </a:rPr>
                        <a:t> investigate inefficiency of existing network capability exposure, and study how to improve and simplify it; </a:t>
                      </a:r>
                    </a:p>
                    <a:p>
                      <a:endParaRPr lang="en-US" dirty="0">
                        <a:solidFill>
                          <a:schemeClr val="tx1"/>
                        </a:solidFill>
                      </a:endParaRPr>
                    </a:p>
                    <a:p>
                      <a:r>
                        <a:rPr lang="en-US" dirty="0">
                          <a:solidFill>
                            <a:schemeClr val="tx1"/>
                          </a:solidFill>
                        </a:rPr>
                        <a:t>2) study</a:t>
                      </a:r>
                      <a:r>
                        <a:rPr lang="en-US" baseline="0" dirty="0">
                          <a:solidFill>
                            <a:schemeClr val="tx1"/>
                          </a:solidFill>
                        </a:rPr>
                        <a:t> how to support intent-based exposure to 3</a:t>
                      </a:r>
                      <a:r>
                        <a:rPr lang="en-US" baseline="30000" dirty="0">
                          <a:solidFill>
                            <a:schemeClr val="tx1"/>
                          </a:solidFill>
                        </a:rPr>
                        <a:t>rd</a:t>
                      </a:r>
                      <a:r>
                        <a:rPr lang="en-US" baseline="0" dirty="0">
                          <a:solidFill>
                            <a:schemeClr val="tx1"/>
                          </a:solidFill>
                        </a:rPr>
                        <a:t> party.</a:t>
                      </a:r>
                    </a:p>
                  </a:txBody>
                  <a:tcPr/>
                </a:tc>
                <a:tc>
                  <a:txBody>
                    <a:bodyPr/>
                    <a:lstStyle/>
                    <a:p>
                      <a:r>
                        <a:rPr lang="en-US" dirty="0">
                          <a:solidFill>
                            <a:schemeClr val="tx1"/>
                          </a:solidFill>
                        </a:rPr>
                        <a:t>1</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2</a:t>
                      </a:r>
                    </a:p>
                    <a:p>
                      <a:endParaRPr lang="en-US" dirty="0">
                        <a:solidFill>
                          <a:schemeClr val="tx1"/>
                        </a:solidFill>
                      </a:endParaRPr>
                    </a:p>
                  </a:txBody>
                  <a:tcPr/>
                </a:tc>
                <a:tc>
                  <a:txBody>
                    <a:bodyPr/>
                    <a:lstStyle/>
                    <a:p>
                      <a:r>
                        <a:rPr lang="en-US" dirty="0">
                          <a:solidFill>
                            <a:schemeClr val="tx1"/>
                          </a:solidFill>
                        </a:rPr>
                        <a:t>NO</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PARTIAL/SA2 </a:t>
                      </a:r>
                      <a:r>
                        <a:rPr lang="en-US" sz="1000" dirty="0">
                          <a:solidFill>
                            <a:schemeClr val="tx1"/>
                          </a:solidFill>
                        </a:rPr>
                        <a:t>(dependency on AI</a:t>
                      </a:r>
                      <a:r>
                        <a:rPr lang="en-US" sz="1000" baseline="0" dirty="0">
                          <a:solidFill>
                            <a:schemeClr val="tx1"/>
                          </a:solidFill>
                        </a:rPr>
                        <a:t> agent</a:t>
                      </a:r>
                      <a:r>
                        <a:rPr lang="en-US" sz="1000" dirty="0">
                          <a:solidFill>
                            <a:schemeClr val="tx1"/>
                          </a:solidFill>
                        </a:rPr>
                        <a:t>)</a:t>
                      </a:r>
                    </a:p>
                  </a:txBody>
                  <a:tcPr/>
                </a:tc>
                <a:tc>
                  <a:txBody>
                    <a:bodyPr/>
                    <a:lstStyle/>
                    <a:p>
                      <a:r>
                        <a:rPr lang="en-US" dirty="0">
                          <a:solidFill>
                            <a:schemeClr val="tx1"/>
                          </a:solidFill>
                        </a:rPr>
                        <a:t>Y</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Y</a:t>
                      </a:r>
                    </a:p>
                  </a:txBody>
                  <a:tcPr/>
                </a:tc>
                <a:extLst>
                  <a:ext uri="{0D108BD9-81ED-4DB2-BD59-A6C34878D82A}">
                    <a16:rowId xmlns:a16="http://schemas.microsoft.com/office/drawing/2014/main" val="10001"/>
                  </a:ext>
                </a:extLst>
              </a:tr>
            </a:tbl>
          </a:graphicData>
        </a:graphic>
      </p:graphicFrame>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z="4000" dirty="0"/>
              <a:t>GOAL 2 ZTE Feedback</a:t>
            </a:r>
          </a:p>
        </p:txBody>
      </p:sp>
      <p:sp>
        <p:nvSpPr>
          <p:cNvPr id="4" name="Content Placeholder 3"/>
          <p:cNvSpPr>
            <a:spLocks noGrp="1"/>
          </p:cNvSpPr>
          <p:nvPr>
            <p:ph idx="1"/>
          </p:nvPr>
        </p:nvSpPr>
        <p:spPr/>
        <p:txBody>
          <a:bodyPr/>
          <a:lstStyle/>
          <a:p>
            <a:pPr marL="457200" lvl="1" indent="0">
              <a:buNone/>
            </a:pPr>
            <a:r>
              <a:rPr lang="en-US" dirty="0"/>
              <a:t>AREA 2: Protocol enhancement for AI agent</a:t>
            </a:r>
          </a:p>
          <a:p>
            <a:pPr marL="457200" lvl="1"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sz="1800" dirty="0"/>
          </a:p>
        </p:txBody>
      </p:sp>
      <p:graphicFrame>
        <p:nvGraphicFramePr>
          <p:cNvPr id="6" name="Table 5"/>
          <p:cNvGraphicFramePr>
            <a:graphicFrameLocks noGrp="1"/>
          </p:cNvGraphicFramePr>
          <p:nvPr/>
        </p:nvGraphicFramePr>
        <p:xfrm>
          <a:off x="1012723" y="2509137"/>
          <a:ext cx="9547123" cy="3474720"/>
        </p:xfrm>
        <a:graphic>
          <a:graphicData uri="http://schemas.openxmlformats.org/drawingml/2006/table">
            <a:tbl>
              <a:tblPr firstRow="1" bandRow="1">
                <a:tableStyleId>{5C22544A-7EE6-4342-B048-85BDC9FD1C3A}</a:tableStyleId>
              </a:tblPr>
              <a:tblGrid>
                <a:gridCol w="1877147">
                  <a:extLst>
                    <a:ext uri="{9D8B030D-6E8A-4147-A177-3AD203B41FA5}">
                      <a16:colId xmlns:a16="http://schemas.microsoft.com/office/drawing/2014/main" val="20000"/>
                    </a:ext>
                  </a:extLst>
                </a:gridCol>
                <a:gridCol w="3638749">
                  <a:extLst>
                    <a:ext uri="{9D8B030D-6E8A-4147-A177-3AD203B41FA5}">
                      <a16:colId xmlns:a16="http://schemas.microsoft.com/office/drawing/2014/main" val="20001"/>
                    </a:ext>
                  </a:extLst>
                </a:gridCol>
                <a:gridCol w="1012723">
                  <a:extLst>
                    <a:ext uri="{9D8B030D-6E8A-4147-A177-3AD203B41FA5}">
                      <a16:colId xmlns:a16="http://schemas.microsoft.com/office/drawing/2014/main" val="20002"/>
                    </a:ext>
                  </a:extLst>
                </a:gridCol>
                <a:gridCol w="1740310">
                  <a:extLst>
                    <a:ext uri="{9D8B030D-6E8A-4147-A177-3AD203B41FA5}">
                      <a16:colId xmlns:a16="http://schemas.microsoft.com/office/drawing/2014/main" val="20003"/>
                    </a:ext>
                  </a:extLst>
                </a:gridCol>
                <a:gridCol w="1278194">
                  <a:extLst>
                    <a:ext uri="{9D8B030D-6E8A-4147-A177-3AD203B41FA5}">
                      <a16:colId xmlns:a16="http://schemas.microsoft.com/office/drawing/2014/main" val="20004"/>
                    </a:ext>
                  </a:extLst>
                </a:gridCol>
              </a:tblGrid>
              <a:tr h="370840">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10000"/>
                  </a:ext>
                </a:extLst>
              </a:tr>
              <a:tr h="370840">
                <a:tc>
                  <a:txBody>
                    <a:bodyPr/>
                    <a:lstStyle/>
                    <a:p>
                      <a:r>
                        <a:rPr lang="en-US" dirty="0">
                          <a:solidFill>
                            <a:schemeClr val="tx1"/>
                          </a:solidFill>
                        </a:rPr>
                        <a:t>Support</a:t>
                      </a:r>
                      <a:r>
                        <a:rPr lang="en-US" baseline="0" dirty="0">
                          <a:solidFill>
                            <a:schemeClr val="tx1"/>
                          </a:solidFill>
                        </a:rPr>
                        <a:t> AI-based </a:t>
                      </a:r>
                      <a:r>
                        <a:rPr lang="en-US" dirty="0">
                          <a:solidFill>
                            <a:schemeClr val="tx1"/>
                          </a:solidFill>
                        </a:rPr>
                        <a:t>communication inside network or towards 3</a:t>
                      </a:r>
                      <a:r>
                        <a:rPr lang="en-US" baseline="30000" dirty="0">
                          <a:solidFill>
                            <a:schemeClr val="tx1"/>
                          </a:solidFill>
                        </a:rPr>
                        <a:t>rd</a:t>
                      </a:r>
                      <a:r>
                        <a:rPr lang="en-US" dirty="0">
                          <a:solidFill>
                            <a:schemeClr val="tx1"/>
                          </a:solidFill>
                        </a:rPr>
                        <a:t> party</a:t>
                      </a:r>
                    </a:p>
                  </a:txBody>
                  <a:tcPr/>
                </a:tc>
                <a:tc>
                  <a:txBody>
                    <a:bodyPr/>
                    <a:lstStyle/>
                    <a:p>
                      <a:r>
                        <a:rPr lang="en-US" dirty="0">
                          <a:solidFill>
                            <a:schemeClr val="tx1"/>
                          </a:solidFill>
                        </a:rPr>
                        <a:t>1) Study state of the art for the industry on AI</a:t>
                      </a:r>
                      <a:r>
                        <a:rPr lang="en-US" baseline="0" dirty="0">
                          <a:solidFill>
                            <a:schemeClr val="tx1"/>
                          </a:solidFill>
                        </a:rPr>
                        <a:t> communication</a:t>
                      </a:r>
                      <a:endParaRPr lang="en-US"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defRPr/>
                      </a:pPr>
                      <a:r>
                        <a:rPr lang="en-US" dirty="0">
                          <a:solidFill>
                            <a:schemeClr val="tx1"/>
                          </a:solidFill>
                        </a:rPr>
                        <a:t>2) Analyze AI Agent communication patterns that might</a:t>
                      </a:r>
                      <a:r>
                        <a:rPr lang="en-US" baseline="0" dirty="0">
                          <a:solidFill>
                            <a:schemeClr val="tx1"/>
                          </a:solidFill>
                        </a:rPr>
                        <a:t> be applicable to 6G network</a:t>
                      </a:r>
                    </a:p>
                    <a:p>
                      <a:pPr marL="0" marR="0" indent="0" algn="l" defTabSz="914400" rtl="0" eaLnBrk="1" fontAlgn="auto" latinLnBrk="0" hangingPunct="1">
                        <a:lnSpc>
                          <a:spcPct val="100000"/>
                        </a:lnSpc>
                        <a:spcBef>
                          <a:spcPts val="0"/>
                        </a:spcBef>
                        <a:spcAft>
                          <a:spcPts val="0"/>
                        </a:spcAft>
                        <a:buClrTx/>
                        <a:buSzTx/>
                        <a:buFontTx/>
                        <a:buNone/>
                        <a:defRPr/>
                      </a:pPr>
                      <a:r>
                        <a:rPr lang="en-US" baseline="0" dirty="0">
                          <a:solidFill>
                            <a:schemeClr val="tx1"/>
                          </a:solidFill>
                        </a:rPr>
                        <a:t>3) Analyze AI communication protocols that might be applicable to 6G network</a:t>
                      </a:r>
                      <a:endParaRPr lang="en-US" dirty="0">
                        <a:solidFill>
                          <a:schemeClr val="tx1"/>
                        </a:solidFill>
                      </a:endParaRPr>
                    </a:p>
                    <a:p>
                      <a:r>
                        <a:rPr lang="en-US" dirty="0">
                          <a:solidFill>
                            <a:schemeClr val="tx1"/>
                          </a:solidFill>
                        </a:rPr>
                        <a:t>4) Analyze AI Agent discovery and registration</a:t>
                      </a:r>
                    </a:p>
                  </a:txBody>
                  <a:tcPr/>
                </a:tc>
                <a:tc>
                  <a:txBody>
                    <a:bodyPr/>
                    <a:lstStyle/>
                    <a:p>
                      <a:r>
                        <a:rPr lang="en-US" dirty="0">
                          <a:solidFill>
                            <a:schemeClr val="tx1"/>
                          </a:solidFill>
                        </a:rPr>
                        <a:t>1</a:t>
                      </a:r>
                    </a:p>
                    <a:p>
                      <a:endParaRPr lang="en-US" dirty="0">
                        <a:solidFill>
                          <a:schemeClr val="tx1"/>
                        </a:solidFill>
                      </a:endParaRPr>
                    </a:p>
                    <a:p>
                      <a:r>
                        <a:rPr lang="en-US" dirty="0">
                          <a:solidFill>
                            <a:schemeClr val="tx1"/>
                          </a:solidFill>
                        </a:rPr>
                        <a:t>2</a:t>
                      </a:r>
                    </a:p>
                    <a:p>
                      <a:endParaRPr lang="en-US" dirty="0">
                        <a:solidFill>
                          <a:schemeClr val="tx1"/>
                        </a:solidFill>
                      </a:endParaRPr>
                    </a:p>
                    <a:p>
                      <a:endParaRPr lang="en-US" dirty="0">
                        <a:solidFill>
                          <a:schemeClr val="tx1"/>
                        </a:solidFill>
                      </a:endParaRPr>
                    </a:p>
                    <a:p>
                      <a:r>
                        <a:rPr lang="en-US" dirty="0">
                          <a:solidFill>
                            <a:schemeClr val="tx1"/>
                          </a:solidFill>
                        </a:rPr>
                        <a:t>3</a:t>
                      </a:r>
                    </a:p>
                    <a:p>
                      <a:endParaRPr lang="en-US" dirty="0">
                        <a:solidFill>
                          <a:schemeClr val="tx1"/>
                        </a:solidFill>
                      </a:endParaRPr>
                    </a:p>
                    <a:p>
                      <a:endParaRPr lang="en-US" dirty="0">
                        <a:solidFill>
                          <a:schemeClr val="tx1"/>
                        </a:solidFill>
                      </a:endParaRPr>
                    </a:p>
                    <a:p>
                      <a:r>
                        <a:rPr lang="en-US" dirty="0">
                          <a:solidFill>
                            <a:schemeClr val="tx1"/>
                          </a:solidFill>
                        </a:rPr>
                        <a:t>4</a:t>
                      </a:r>
                    </a:p>
                  </a:txBody>
                  <a:tcPr/>
                </a:tc>
                <a:tc>
                  <a:txBody>
                    <a:bodyPr/>
                    <a:lstStyle/>
                    <a:p>
                      <a:r>
                        <a:rPr lang="en-US" dirty="0">
                          <a:solidFill>
                            <a:schemeClr val="tx1"/>
                          </a:solidFill>
                        </a:rPr>
                        <a:t>NO</a:t>
                      </a:r>
                    </a:p>
                    <a:p>
                      <a:endParaRPr lang="en-US" dirty="0">
                        <a:solidFill>
                          <a:schemeClr val="tx1"/>
                        </a:solidFill>
                      </a:endParaRPr>
                    </a:p>
                    <a:p>
                      <a:r>
                        <a:rPr lang="en-US" dirty="0">
                          <a:solidFill>
                            <a:schemeClr val="tx1"/>
                          </a:solidFill>
                        </a:rPr>
                        <a:t>PARTIAL/SA2</a:t>
                      </a:r>
                    </a:p>
                    <a:p>
                      <a:endParaRPr lang="en-US" dirty="0">
                        <a:solidFill>
                          <a:schemeClr val="tx1"/>
                        </a:solidFill>
                      </a:endParaRPr>
                    </a:p>
                    <a:p>
                      <a:endParaRPr lang="en-US" dirty="0">
                        <a:solidFill>
                          <a:schemeClr val="tx1"/>
                        </a:solidFill>
                      </a:endParaRPr>
                    </a:p>
                    <a:p>
                      <a:r>
                        <a:rPr lang="en-US" dirty="0">
                          <a:solidFill>
                            <a:schemeClr val="tx1"/>
                          </a:solidFill>
                        </a:rPr>
                        <a:t>TOTAL/SA2</a:t>
                      </a:r>
                    </a:p>
                    <a:p>
                      <a:endParaRPr lang="en-US" dirty="0">
                        <a:solidFill>
                          <a:schemeClr val="tx1"/>
                        </a:solidFill>
                      </a:endParaRPr>
                    </a:p>
                    <a:p>
                      <a:endParaRPr lang="en-US" dirty="0">
                        <a:solidFill>
                          <a:schemeClr val="tx1"/>
                        </a:solidFill>
                      </a:endParaRPr>
                    </a:p>
                    <a:p>
                      <a:r>
                        <a:rPr lang="en-US" dirty="0">
                          <a:solidFill>
                            <a:schemeClr val="tx1"/>
                          </a:solidFill>
                        </a:rPr>
                        <a:t>TOTAL/SA2</a:t>
                      </a:r>
                    </a:p>
                  </a:txBody>
                  <a:tcPr/>
                </a:tc>
                <a:tc>
                  <a:txBody>
                    <a:bodyPr/>
                    <a:lstStyle/>
                    <a:p>
                      <a:r>
                        <a:rPr lang="en-US" dirty="0">
                          <a:solidFill>
                            <a:schemeClr val="tx1"/>
                          </a:solidFill>
                        </a:rPr>
                        <a:t>Y</a:t>
                      </a:r>
                    </a:p>
                    <a:p>
                      <a:endParaRPr lang="en-US" dirty="0">
                        <a:solidFill>
                          <a:schemeClr val="tx1"/>
                        </a:solidFill>
                      </a:endParaRPr>
                    </a:p>
                    <a:p>
                      <a:r>
                        <a:rPr lang="en-US" dirty="0">
                          <a:solidFill>
                            <a:schemeClr val="tx1"/>
                          </a:solidFill>
                        </a:rPr>
                        <a:t>Y</a:t>
                      </a:r>
                    </a:p>
                    <a:p>
                      <a:endParaRPr lang="en-US" dirty="0">
                        <a:solidFill>
                          <a:schemeClr val="tx1"/>
                        </a:solidFill>
                      </a:endParaRPr>
                    </a:p>
                    <a:p>
                      <a:endParaRPr lang="en-US" dirty="0">
                        <a:solidFill>
                          <a:schemeClr val="tx1"/>
                        </a:solidFill>
                      </a:endParaRPr>
                    </a:p>
                    <a:p>
                      <a:r>
                        <a:rPr lang="en-US" dirty="0">
                          <a:solidFill>
                            <a:schemeClr val="tx1"/>
                          </a:solidFill>
                        </a:rPr>
                        <a:t>N</a:t>
                      </a:r>
                    </a:p>
                    <a:p>
                      <a:endParaRPr lang="en-US" dirty="0">
                        <a:solidFill>
                          <a:schemeClr val="tx1"/>
                        </a:solidFill>
                      </a:endParaRPr>
                    </a:p>
                    <a:p>
                      <a:endParaRPr lang="en-US" dirty="0">
                        <a:solidFill>
                          <a:schemeClr val="tx1"/>
                        </a:solidFill>
                      </a:endParaRPr>
                    </a:p>
                    <a:p>
                      <a:r>
                        <a:rPr lang="en-US" dirty="0">
                          <a:solidFill>
                            <a:schemeClr val="tx1"/>
                          </a:solidFill>
                        </a:rPr>
                        <a:t>N</a:t>
                      </a:r>
                    </a:p>
                  </a:txBody>
                  <a:tcPr/>
                </a:tc>
                <a:extLst>
                  <a:ext uri="{0D108BD9-81ED-4DB2-BD59-A6C34878D82A}">
                    <a16:rowId xmlns:a16="http://schemas.microsoft.com/office/drawing/2014/main" val="10001"/>
                  </a:ext>
                </a:extLst>
              </a:tr>
            </a:tbl>
          </a:graphicData>
        </a:graphic>
      </p:graphicFrame>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E542A-7B4D-E5A3-3F72-434F3FBFAA0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EB64A8E-E2C7-E10C-1C2E-C12BA79E6E79}"/>
              </a:ext>
            </a:extLst>
          </p:cNvPr>
          <p:cNvSpPr txBox="1"/>
          <p:nvPr/>
        </p:nvSpPr>
        <p:spPr>
          <a:xfrm>
            <a:off x="2566219" y="3234267"/>
            <a:ext cx="6915868" cy="707886"/>
          </a:xfrm>
          <a:prstGeom prst="rect">
            <a:avLst/>
          </a:prstGeom>
          <a:noFill/>
        </p:spPr>
        <p:txBody>
          <a:bodyPr wrap="none" rtlCol="0">
            <a:spAutoFit/>
          </a:bodyPr>
          <a:lstStyle/>
          <a:p>
            <a:r>
              <a:rPr lang="en-US" sz="4000" b="1" dirty="0"/>
              <a:t>CHINA MOBILE FEEDBACK</a:t>
            </a:r>
          </a:p>
        </p:txBody>
      </p:sp>
    </p:spTree>
    <p:extLst>
      <p:ext uri="{BB962C8B-B14F-4D97-AF65-F5344CB8AC3E}">
        <p14:creationId xmlns:p14="http://schemas.microsoft.com/office/powerpoint/2010/main" val="265109196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9D6CD-81E4-307F-C0B8-083D2848360E}"/>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F49D6E8F-A32D-7A1F-5297-5F1F668C26A1}"/>
              </a:ext>
            </a:extLst>
          </p:cNvPr>
          <p:cNvSpPr>
            <a:spLocks noGrp="1"/>
          </p:cNvSpPr>
          <p:nvPr>
            <p:ph type="title"/>
          </p:nvPr>
        </p:nvSpPr>
        <p:spPr>
          <a:xfrm>
            <a:off x="179439" y="256970"/>
            <a:ext cx="10515600" cy="1325563"/>
          </a:xfrm>
        </p:spPr>
        <p:txBody>
          <a:bodyPr/>
          <a:lstStyle/>
          <a:p>
            <a:r>
              <a:rPr lang="en-GB" altLang="en-US" sz="4000" dirty="0"/>
              <a:t>1</a:t>
            </a:r>
            <a:r>
              <a:rPr lang="en-GB" altLang="en-US" sz="4000" baseline="30000" dirty="0"/>
              <a:t>ST</a:t>
            </a:r>
            <a:r>
              <a:rPr lang="en-GB" altLang="en-US" sz="4000" dirty="0"/>
              <a:t> CONFERENCE ON CT3 6G STUDY ITEMS (III)</a:t>
            </a:r>
          </a:p>
        </p:txBody>
      </p:sp>
      <p:sp>
        <p:nvSpPr>
          <p:cNvPr id="4" name="Content Placeholder 3">
            <a:extLst>
              <a:ext uri="{FF2B5EF4-FFF2-40B4-BE49-F238E27FC236}">
                <a16:creationId xmlns:a16="http://schemas.microsoft.com/office/drawing/2014/main" id="{750D132F-7215-9044-46D0-6CE3DE4D5C8C}"/>
              </a:ext>
            </a:extLst>
          </p:cNvPr>
          <p:cNvSpPr>
            <a:spLocks noGrp="1"/>
          </p:cNvSpPr>
          <p:nvPr>
            <p:ph idx="1"/>
          </p:nvPr>
        </p:nvSpPr>
        <p:spPr>
          <a:xfrm>
            <a:off x="612058" y="1766631"/>
            <a:ext cx="10515600" cy="4351338"/>
          </a:xfrm>
        </p:spPr>
        <p:txBody>
          <a:bodyPr/>
          <a:lstStyle/>
          <a:p>
            <a:pPr lvl="0"/>
            <a:r>
              <a:rPr lang="en-GB" sz="2400" dirty="0"/>
              <a:t>Possible collection of preliminary information will be done, </a:t>
            </a:r>
            <a:r>
              <a:rPr lang="en-GB" sz="2400" dirty="0" err="1"/>
              <a:t>e.g</a:t>
            </a:r>
            <a:r>
              <a:rPr lang="en-GB" sz="2400" dirty="0"/>
              <a:t>*.</a:t>
            </a:r>
          </a:p>
          <a:p>
            <a:pPr lvl="0"/>
            <a:endParaRPr lang="en-US" dirty="0"/>
          </a:p>
          <a:p>
            <a:pPr lvl="0"/>
            <a:endParaRPr lang="en-US" dirty="0"/>
          </a:p>
          <a:p>
            <a:pPr lvl="0"/>
            <a:endParaRPr lang="en-US" dirty="0"/>
          </a:p>
          <a:p>
            <a:pPr lvl="0"/>
            <a:endParaRPr lang="en-US" dirty="0"/>
          </a:p>
          <a:p>
            <a:pPr marL="0" lvl="0" indent="0">
              <a:buNone/>
            </a:pPr>
            <a:endParaRPr lang="en-US" sz="2400" dirty="0"/>
          </a:p>
          <a:p>
            <a:pPr lvl="0"/>
            <a:endParaRPr lang="en-US" sz="2400" dirty="0"/>
          </a:p>
          <a:p>
            <a:pPr lvl="0"/>
            <a:r>
              <a:rPr lang="en-US" sz="2400" dirty="0"/>
              <a:t>Companies interested in the same topics are encouraged to work together (before, during and after the CC)</a:t>
            </a:r>
          </a:p>
          <a:p>
            <a:pPr marL="0" indent="0">
              <a:buNone/>
            </a:pPr>
            <a:r>
              <a:rPr lang="en-US" sz="1600" dirty="0"/>
              <a:t>*Example is irreal and only used for illustrative purposes.</a:t>
            </a:r>
          </a:p>
          <a:p>
            <a:pPr lvl="0"/>
            <a:endParaRPr lang="en-US" sz="2400" dirty="0"/>
          </a:p>
          <a:p>
            <a:pPr lvl="0"/>
            <a:endParaRPr lang="en-US" sz="2400" dirty="0"/>
          </a:p>
        </p:txBody>
      </p:sp>
      <p:graphicFrame>
        <p:nvGraphicFramePr>
          <p:cNvPr id="2" name="Table 1">
            <a:extLst>
              <a:ext uri="{FF2B5EF4-FFF2-40B4-BE49-F238E27FC236}">
                <a16:creationId xmlns:a16="http://schemas.microsoft.com/office/drawing/2014/main" id="{D17B3623-EC56-4088-CA52-7E86543AE540}"/>
              </a:ext>
            </a:extLst>
          </p:cNvPr>
          <p:cNvGraphicFramePr>
            <a:graphicFrameLocks noGrp="1"/>
          </p:cNvGraphicFramePr>
          <p:nvPr>
            <p:extLst>
              <p:ext uri="{D42A27DB-BD31-4B8C-83A1-F6EECF244321}">
                <p14:modId xmlns:p14="http://schemas.microsoft.com/office/powerpoint/2010/main" val="144134254"/>
              </p:ext>
            </p:extLst>
          </p:nvPr>
        </p:nvGraphicFramePr>
        <p:xfrm>
          <a:off x="2647459" y="2307688"/>
          <a:ext cx="6012180" cy="2438400"/>
        </p:xfrm>
        <a:graphic>
          <a:graphicData uri="http://schemas.openxmlformats.org/drawingml/2006/table">
            <a:tbl>
              <a:tblPr firstRow="1" firstCol="1" bandRow="1">
                <a:tableStyleId>{5C22544A-7EE6-4342-B048-85BDC9FD1C3A}</a:tableStyleId>
              </a:tblPr>
              <a:tblGrid>
                <a:gridCol w="1024890">
                  <a:extLst>
                    <a:ext uri="{9D8B030D-6E8A-4147-A177-3AD203B41FA5}">
                      <a16:colId xmlns:a16="http://schemas.microsoft.com/office/drawing/2014/main" val="2812725449"/>
                    </a:ext>
                  </a:extLst>
                </a:gridCol>
                <a:gridCol w="1117600">
                  <a:extLst>
                    <a:ext uri="{9D8B030D-6E8A-4147-A177-3AD203B41FA5}">
                      <a16:colId xmlns:a16="http://schemas.microsoft.com/office/drawing/2014/main" val="2021081679"/>
                    </a:ext>
                  </a:extLst>
                </a:gridCol>
                <a:gridCol w="847090">
                  <a:extLst>
                    <a:ext uri="{9D8B030D-6E8A-4147-A177-3AD203B41FA5}">
                      <a16:colId xmlns:a16="http://schemas.microsoft.com/office/drawing/2014/main" val="3838023248"/>
                    </a:ext>
                  </a:extLst>
                </a:gridCol>
                <a:gridCol w="833120">
                  <a:extLst>
                    <a:ext uri="{9D8B030D-6E8A-4147-A177-3AD203B41FA5}">
                      <a16:colId xmlns:a16="http://schemas.microsoft.com/office/drawing/2014/main" val="892728171"/>
                    </a:ext>
                  </a:extLst>
                </a:gridCol>
                <a:gridCol w="1165860">
                  <a:extLst>
                    <a:ext uri="{9D8B030D-6E8A-4147-A177-3AD203B41FA5}">
                      <a16:colId xmlns:a16="http://schemas.microsoft.com/office/drawing/2014/main" val="1669882202"/>
                    </a:ext>
                  </a:extLst>
                </a:gridCol>
                <a:gridCol w="1023620">
                  <a:extLst>
                    <a:ext uri="{9D8B030D-6E8A-4147-A177-3AD203B41FA5}">
                      <a16:colId xmlns:a16="http://schemas.microsoft.com/office/drawing/2014/main" val="2130572398"/>
                    </a:ext>
                  </a:extLst>
                </a:gridCol>
              </a:tblGrid>
              <a:tr h="0">
                <a:tc>
                  <a:txBody>
                    <a:bodyPr/>
                    <a:lstStyle/>
                    <a:p>
                      <a:pPr marL="0" marR="0" indent="0">
                        <a:spcAft>
                          <a:spcPts val="900"/>
                        </a:spcAft>
                        <a:buNone/>
                      </a:pPr>
                      <a:r>
                        <a:rPr lang="en-GB" sz="1000">
                          <a:effectLst/>
                        </a:rPr>
                        <a:t>Areas</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Proposed content</a:t>
                      </a:r>
                      <a:endParaRPr lang="en-US" sz="1000">
                        <a:effectLst/>
                        <a:latin typeface="Times New Roman" panose="02020603050405020304" pitchFamily="18" charset="0"/>
                        <a:ea typeface="Times New Roman" panose="02020603050405020304" pitchFamily="18" charset="0"/>
                      </a:endParaRPr>
                    </a:p>
                  </a:txBody>
                  <a:tcPr marL="68580" marR="68580" marT="0" marB="0"/>
                </a:tc>
                <a:tc gridSpan="2">
                  <a:txBody>
                    <a:bodyPr/>
                    <a:lstStyle/>
                    <a:p>
                      <a:pPr marL="0" marR="0" indent="0">
                        <a:spcAft>
                          <a:spcPts val="900"/>
                        </a:spcAft>
                        <a:buNone/>
                      </a:pPr>
                      <a:r>
                        <a:rPr lang="en-GB" sz="1000" dirty="0">
                          <a:effectLst/>
                        </a:rPr>
                        <a:t>Company/</a:t>
                      </a:r>
                      <a:r>
                        <a:rPr lang="en-GB" sz="1000" dirty="0" err="1">
                          <a:effectLst/>
                        </a:rPr>
                        <a:t>Rapporteurship</a:t>
                      </a:r>
                      <a:r>
                        <a:rPr lang="en-GB" sz="1000" dirty="0">
                          <a:effectLst/>
                        </a:rPr>
                        <a:t> Priority</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a:txBody>
                    <a:bodyPr/>
                    <a:lstStyle/>
                    <a:p>
                      <a:pPr marL="0" marR="0" indent="0">
                        <a:spcAft>
                          <a:spcPts val="900"/>
                        </a:spcAft>
                        <a:buNone/>
                      </a:pPr>
                      <a:r>
                        <a:rPr lang="en-GB" sz="1000">
                          <a:effectLst/>
                        </a:rPr>
                        <a:t>Initial Support for the work</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When the work can be started</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9868659"/>
                  </a:ext>
                </a:extLst>
              </a:tr>
              <a:tr h="115570">
                <a:tc rowSpan="3">
                  <a:txBody>
                    <a:bodyPr/>
                    <a:lstStyle/>
                    <a:p>
                      <a:pPr marL="0" marR="0" indent="0">
                        <a:spcAft>
                          <a:spcPts val="900"/>
                        </a:spcAft>
                        <a:buNone/>
                      </a:pPr>
                      <a:r>
                        <a:rPr lang="en-GB" sz="1000" dirty="0">
                          <a:effectLst/>
                        </a:rPr>
                        <a:t>Network Capability Exposure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rowSpan="3">
                  <a:txBody>
                    <a:bodyPr/>
                    <a:lstStyle/>
                    <a:p>
                      <a:pPr marL="0" marR="0" indent="0">
                        <a:spcAft>
                          <a:spcPts val="900"/>
                        </a:spcAft>
                        <a:buNone/>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Company A</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3</a:t>
                      </a:r>
                      <a:endParaRPr lang="en-US" sz="1000">
                        <a:effectLst/>
                        <a:latin typeface="Times New Roman" panose="02020603050405020304" pitchFamily="18" charset="0"/>
                        <a:ea typeface="Times New Roman" panose="02020603050405020304" pitchFamily="18" charset="0"/>
                      </a:endParaRPr>
                    </a:p>
                  </a:txBody>
                  <a:tcPr marL="68580" marR="68580" marT="0" marB="0"/>
                </a:tc>
                <a:tc rowSpan="3">
                  <a:txBody>
                    <a:bodyPr/>
                    <a:lstStyle/>
                    <a:p>
                      <a:pPr marL="0" marR="0" indent="0">
                        <a:spcAft>
                          <a:spcPts val="900"/>
                        </a:spcAft>
                        <a:buNone/>
                      </a:pPr>
                      <a:r>
                        <a:rPr lang="en-GB" sz="1000">
                          <a:effectLst/>
                        </a:rPr>
                        <a:t>6 companies (A, B, C, E, F, J, K)</a:t>
                      </a:r>
                      <a:endParaRPr lang="en-US" sz="1000">
                        <a:effectLst/>
                        <a:latin typeface="Times New Roman" panose="02020603050405020304" pitchFamily="18" charset="0"/>
                        <a:ea typeface="Times New Roman" panose="02020603050405020304" pitchFamily="18" charset="0"/>
                      </a:endParaRPr>
                    </a:p>
                  </a:txBody>
                  <a:tcPr marL="68580" marR="68580" marT="0" marB="0"/>
                </a:tc>
                <a:tc rowSpan="3">
                  <a:txBody>
                    <a:bodyPr/>
                    <a:lstStyle/>
                    <a:p>
                      <a:pPr marL="0" marR="0" indent="0">
                        <a:spcAft>
                          <a:spcPts val="900"/>
                        </a:spcAft>
                        <a:buNone/>
                      </a:pPr>
                      <a:r>
                        <a:rPr lang="en-GB" sz="1000">
                          <a:effectLst/>
                        </a:rPr>
                        <a:t> </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26602668"/>
                  </a:ext>
                </a:extLst>
              </a:tr>
              <a:tr h="114300">
                <a:tc vMerge="1">
                  <a:txBody>
                    <a:bodyPr/>
                    <a:lstStyle/>
                    <a:p>
                      <a:endParaRPr lang="en-US"/>
                    </a:p>
                  </a:txBody>
                  <a:tcPr/>
                </a:tc>
                <a:tc vMerge="1">
                  <a:txBody>
                    <a:bodyPr/>
                    <a:lstStyle/>
                    <a:p>
                      <a:endParaRPr lang="en-US"/>
                    </a:p>
                  </a:txBody>
                  <a:tcPr/>
                </a:tc>
                <a:tc>
                  <a:txBody>
                    <a:bodyPr/>
                    <a:lstStyle/>
                    <a:p>
                      <a:pPr marL="0" marR="0" indent="0">
                        <a:spcAft>
                          <a:spcPts val="900"/>
                        </a:spcAft>
                        <a:buNone/>
                      </a:pPr>
                      <a:r>
                        <a:rPr lang="en-GB" sz="1000">
                          <a:effectLst/>
                        </a:rPr>
                        <a:t>Company B</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3</a:t>
                      </a:r>
                      <a:endParaRPr lang="en-US" sz="10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460795146"/>
                  </a:ext>
                </a:extLst>
              </a:tr>
              <a:tr h="114300">
                <a:tc vMerge="1">
                  <a:txBody>
                    <a:bodyPr/>
                    <a:lstStyle/>
                    <a:p>
                      <a:endParaRPr lang="en-US"/>
                    </a:p>
                  </a:txBody>
                  <a:tcPr/>
                </a:tc>
                <a:tc vMerge="1">
                  <a:txBody>
                    <a:bodyPr/>
                    <a:lstStyle/>
                    <a:p>
                      <a:endParaRPr lang="en-US"/>
                    </a:p>
                  </a:txBody>
                  <a:tcPr/>
                </a:tc>
                <a:tc>
                  <a:txBody>
                    <a:bodyPr/>
                    <a:lstStyle/>
                    <a:p>
                      <a:pPr marL="0" marR="0" indent="0">
                        <a:spcAft>
                          <a:spcPts val="900"/>
                        </a:spcAft>
                        <a:buNone/>
                      </a:pPr>
                      <a:r>
                        <a:rPr lang="en-GB" sz="1000">
                          <a:effectLst/>
                        </a:rPr>
                        <a:t>Company C</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1</a:t>
                      </a:r>
                      <a:endParaRPr lang="en-US" sz="10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28815147"/>
                  </a:ext>
                </a:extLst>
              </a:tr>
              <a:tr h="85090">
                <a:tc rowSpan="2">
                  <a:txBody>
                    <a:bodyPr/>
                    <a:lstStyle/>
                    <a:p>
                      <a:pPr marL="0" marR="0" indent="0">
                        <a:spcAft>
                          <a:spcPts val="900"/>
                        </a:spcAft>
                        <a:buNone/>
                      </a:pPr>
                      <a:r>
                        <a:rPr lang="en-GB" sz="1000">
                          <a:effectLst/>
                        </a:rPr>
                        <a:t>Unified Event Exposure in Core Network</a:t>
                      </a:r>
                      <a:endParaRPr lang="en-US" sz="10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marL="0" marR="0" indent="0">
                        <a:spcAft>
                          <a:spcPts val="900"/>
                        </a:spcAft>
                        <a:buNone/>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Company B</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2</a:t>
                      </a:r>
                      <a:endParaRPr lang="en-US" sz="10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marL="0" marR="0" indent="0">
                        <a:spcAft>
                          <a:spcPts val="900"/>
                        </a:spcAft>
                        <a:buNone/>
                      </a:pPr>
                      <a:r>
                        <a:rPr lang="en-GB" sz="1000">
                          <a:effectLst/>
                        </a:rPr>
                        <a:t>3 companies (B, D, J)</a:t>
                      </a:r>
                      <a:endParaRPr lang="en-US" sz="10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marL="0" marR="0" indent="0">
                        <a:spcAft>
                          <a:spcPts val="900"/>
                        </a:spcAft>
                        <a:buNone/>
                      </a:pPr>
                      <a:r>
                        <a:rPr lang="en-GB" sz="1000">
                          <a:effectLst/>
                        </a:rPr>
                        <a:t> </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76028243"/>
                  </a:ext>
                </a:extLst>
              </a:tr>
              <a:tr h="85090">
                <a:tc vMerge="1">
                  <a:txBody>
                    <a:bodyPr/>
                    <a:lstStyle/>
                    <a:p>
                      <a:endParaRPr lang="en-US"/>
                    </a:p>
                  </a:txBody>
                  <a:tcPr/>
                </a:tc>
                <a:tc vMerge="1">
                  <a:txBody>
                    <a:bodyPr/>
                    <a:lstStyle/>
                    <a:p>
                      <a:endParaRPr lang="en-US"/>
                    </a:p>
                  </a:txBody>
                  <a:tcPr/>
                </a:tc>
                <a:tc>
                  <a:txBody>
                    <a:bodyPr/>
                    <a:lstStyle/>
                    <a:p>
                      <a:pPr marL="0" marR="0" indent="0">
                        <a:spcAft>
                          <a:spcPts val="900"/>
                        </a:spcAft>
                        <a:buNone/>
                      </a:pPr>
                      <a:r>
                        <a:rPr lang="en-GB" sz="1000">
                          <a:effectLst/>
                        </a:rPr>
                        <a:t>Company D</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1</a:t>
                      </a:r>
                      <a:endParaRPr lang="en-US" sz="10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634603466"/>
                  </a:ext>
                </a:extLst>
              </a:tr>
              <a:tr h="0">
                <a:tc>
                  <a:txBody>
                    <a:bodyPr/>
                    <a:lstStyle/>
                    <a:p>
                      <a:pPr marL="0" marR="0" indent="0">
                        <a:spcAft>
                          <a:spcPts val="900"/>
                        </a:spcAft>
                        <a:buNone/>
                      </a:pPr>
                      <a:r>
                        <a:rPr lang="en-GB" sz="1000">
                          <a:effectLst/>
                        </a:rPr>
                        <a:t>Interworking between 6G Network and Data Networks</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Company A</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1</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2 companies (A, F)</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 </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27301446"/>
                  </a:ext>
                </a:extLst>
              </a:tr>
              <a:tr h="115570">
                <a:tc>
                  <a:txBody>
                    <a:bodyPr/>
                    <a:lstStyle/>
                    <a:p>
                      <a:pPr marL="0" marR="0" indent="0">
                        <a:spcAft>
                          <a:spcPts val="900"/>
                        </a:spcAft>
                        <a:buNone/>
                      </a:pPr>
                      <a:r>
                        <a:rPr lang="en-GB" sz="1000">
                          <a:effectLst/>
                        </a:rPr>
                        <a:t>Protocol enhancement for AI and AI Agent</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Company A</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2</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a:effectLst/>
                        </a:rPr>
                        <a:t>4 companies (A, B, D, K)</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spcAft>
                          <a:spcPts val="900"/>
                        </a:spcAft>
                        <a:buNone/>
                      </a:pPr>
                      <a:r>
                        <a:rPr lang="en-GB" sz="1000" dirty="0">
                          <a:effectLst/>
                        </a:rPr>
                        <a:t> </a:t>
                      </a:r>
                      <a:endParaRPr lang="en-US" sz="1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24987965"/>
                  </a:ext>
                </a:extLst>
              </a:tr>
            </a:tbl>
          </a:graphicData>
        </a:graphic>
      </p:graphicFrame>
    </p:spTree>
    <p:extLst>
      <p:ext uri="{BB962C8B-B14F-4D97-AF65-F5344CB8AC3E}">
        <p14:creationId xmlns:p14="http://schemas.microsoft.com/office/powerpoint/2010/main" val="3962415172"/>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50D9E-8F2A-48AD-BF37-BF378D5FA0A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17FC9FD-B54B-3420-0A95-C61626B2BBFB}"/>
              </a:ext>
            </a:extLst>
          </p:cNvPr>
          <p:cNvSpPr>
            <a:spLocks noGrp="1"/>
          </p:cNvSpPr>
          <p:nvPr>
            <p:ph type="title"/>
          </p:nvPr>
        </p:nvSpPr>
        <p:spPr>
          <a:xfrm>
            <a:off x="415413" y="321494"/>
            <a:ext cx="10515600" cy="1325563"/>
          </a:xfrm>
        </p:spPr>
        <p:txBody>
          <a:bodyPr/>
          <a:lstStyle/>
          <a:p>
            <a:r>
              <a:rPr lang="en-GB" altLang="en-US" dirty="0"/>
              <a:t>GOAL 1 China Mobile Feedback</a:t>
            </a:r>
          </a:p>
        </p:txBody>
      </p:sp>
      <p:graphicFrame>
        <p:nvGraphicFramePr>
          <p:cNvPr id="6" name="Table 5">
            <a:extLst>
              <a:ext uri="{FF2B5EF4-FFF2-40B4-BE49-F238E27FC236}">
                <a16:creationId xmlns:a16="http://schemas.microsoft.com/office/drawing/2014/main" id="{139BBD01-98DA-DF8F-5B36-F1A481E50388}"/>
              </a:ext>
            </a:extLst>
          </p:cNvPr>
          <p:cNvGraphicFramePr>
            <a:graphicFrameLocks noGrp="1"/>
          </p:cNvGraphicFramePr>
          <p:nvPr/>
        </p:nvGraphicFramePr>
        <p:xfrm>
          <a:off x="321376" y="2107555"/>
          <a:ext cx="10876013" cy="3129484"/>
        </p:xfrm>
        <a:graphic>
          <a:graphicData uri="http://schemas.openxmlformats.org/drawingml/2006/table">
            <a:tbl>
              <a:tblPr firstRow="1" bandRow="1">
                <a:tableStyleId>{5C22544A-7EE6-4342-B048-85BDC9FD1C3A}</a:tableStyleId>
              </a:tblPr>
              <a:tblGrid>
                <a:gridCol w="3961866">
                  <a:extLst>
                    <a:ext uri="{9D8B030D-6E8A-4147-A177-3AD203B41FA5}">
                      <a16:colId xmlns:a16="http://schemas.microsoft.com/office/drawing/2014/main" val="3230142012"/>
                    </a:ext>
                  </a:extLst>
                </a:gridCol>
                <a:gridCol w="2598821">
                  <a:extLst>
                    <a:ext uri="{9D8B030D-6E8A-4147-A177-3AD203B41FA5}">
                      <a16:colId xmlns:a16="http://schemas.microsoft.com/office/drawing/2014/main" val="2455300096"/>
                    </a:ext>
                  </a:extLst>
                </a:gridCol>
                <a:gridCol w="1114926">
                  <a:extLst>
                    <a:ext uri="{9D8B030D-6E8A-4147-A177-3AD203B41FA5}">
                      <a16:colId xmlns:a16="http://schemas.microsoft.com/office/drawing/2014/main" val="3714356130"/>
                    </a:ext>
                  </a:extLst>
                </a:gridCol>
                <a:gridCol w="1804737">
                  <a:extLst>
                    <a:ext uri="{9D8B030D-6E8A-4147-A177-3AD203B41FA5}">
                      <a16:colId xmlns:a16="http://schemas.microsoft.com/office/drawing/2014/main" val="2647768253"/>
                    </a:ext>
                  </a:extLst>
                </a:gridCol>
                <a:gridCol w="1395663">
                  <a:extLst>
                    <a:ext uri="{9D8B030D-6E8A-4147-A177-3AD203B41FA5}">
                      <a16:colId xmlns:a16="http://schemas.microsoft.com/office/drawing/2014/main" val="4052500544"/>
                    </a:ext>
                  </a:extLst>
                </a:gridCol>
              </a:tblGrid>
              <a:tr h="796081">
                <a:tc>
                  <a:txBody>
                    <a:bodyPr/>
                    <a:lstStyle/>
                    <a:p>
                      <a:r>
                        <a:rPr lang="en-US" dirty="0"/>
                        <a:t>Identified areas</a:t>
                      </a:r>
                    </a:p>
                  </a:txBody>
                  <a:tcPr anchor="ctr"/>
                </a:tc>
                <a:tc>
                  <a:txBody>
                    <a:bodyPr/>
                    <a:lstStyle/>
                    <a:p>
                      <a:r>
                        <a:rPr lang="en-US" altLang="zh-CN" dirty="0"/>
                        <a:t>WG dependency</a:t>
                      </a:r>
                    </a:p>
                  </a:txBody>
                  <a:tcPr anchor="ctr"/>
                </a:tc>
                <a:tc>
                  <a:txBody>
                    <a:bodyPr/>
                    <a:lstStyle/>
                    <a:p>
                      <a:r>
                        <a:rPr lang="en-US" dirty="0"/>
                        <a:t>Priority</a:t>
                      </a:r>
                    </a:p>
                  </a:txBody>
                  <a:tcPr anchor="ctr"/>
                </a:tc>
                <a:tc>
                  <a:txBody>
                    <a:bodyPr/>
                    <a:lstStyle/>
                    <a:p>
                      <a:r>
                        <a:rPr lang="en-US" dirty="0"/>
                        <a:t>Rapporteur Priority</a:t>
                      </a:r>
                    </a:p>
                  </a:txBody>
                  <a:tcPr anchor="ctr"/>
                </a:tc>
                <a:tc>
                  <a:txBody>
                    <a:bodyPr/>
                    <a:lstStyle/>
                    <a:p>
                      <a:r>
                        <a:rPr lang="en-US" dirty="0"/>
                        <a:t>Moderator interest</a:t>
                      </a:r>
                    </a:p>
                  </a:txBody>
                  <a:tcPr anchor="ctr"/>
                </a:tc>
                <a:extLst>
                  <a:ext uri="{0D108BD9-81ED-4DB2-BD59-A6C34878D82A}">
                    <a16:rowId xmlns:a16="http://schemas.microsoft.com/office/drawing/2014/main" val="2815023907"/>
                  </a:ext>
                </a:extLst>
              </a:tr>
              <a:tr h="1142561">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sz="1800" dirty="0">
                          <a:effectLst/>
                          <a:latin typeface="+mn-lt"/>
                          <a:ea typeface="Times New Roman" panose="02020603050405020304" pitchFamily="18" charset="0"/>
                        </a:rPr>
                        <a:t>AI and AI </a:t>
                      </a:r>
                      <a:r>
                        <a:rPr lang="en-GB" altLang="zh-CN" sz="1800" dirty="0">
                          <a:effectLst/>
                          <a:latin typeface="+mn-lt"/>
                          <a:ea typeface="Times New Roman" panose="02020603050405020304" pitchFamily="18" charset="0"/>
                        </a:rPr>
                        <a:t>A</a:t>
                      </a:r>
                      <a:r>
                        <a:rPr lang="en-US" altLang="zh-CN" sz="1800" dirty="0">
                          <a:effectLst/>
                          <a:latin typeface="+mn-lt"/>
                          <a:ea typeface="Times New Roman" panose="02020603050405020304" pitchFamily="18" charset="0"/>
                        </a:rPr>
                        <a:t>gent</a:t>
                      </a:r>
                      <a:r>
                        <a:rPr lang="en-GB" sz="1800" dirty="0">
                          <a:effectLst/>
                          <a:latin typeface="+mn-lt"/>
                          <a:ea typeface="Times New Roman" panose="02020603050405020304" pitchFamily="18" charset="0"/>
                        </a:rPr>
                        <a:t> for 6G</a:t>
                      </a:r>
                    </a:p>
                    <a:p>
                      <a:pPr marL="0" marR="0" lvl="0" indent="0" algn="l" defTabSz="914400" rtl="0" eaLnBrk="1" fontAlgn="auto" latinLnBrk="0" hangingPunct="1">
                        <a:lnSpc>
                          <a:spcPct val="100000"/>
                        </a:lnSpc>
                        <a:spcBef>
                          <a:spcPts val="0"/>
                        </a:spcBef>
                        <a:spcAft>
                          <a:spcPts val="900"/>
                        </a:spcAft>
                        <a:buClrTx/>
                        <a:buSzTx/>
                        <a:buFontTx/>
                        <a:buNone/>
                        <a:tabLst/>
                        <a:defRPr/>
                      </a:pPr>
                      <a:r>
                        <a:rPr lang="en-GB" sz="1400" dirty="0">
                          <a:effectLst/>
                          <a:latin typeface="+mn-lt"/>
                          <a:ea typeface="Times New Roman" panose="02020603050405020304" pitchFamily="18" charset="0"/>
                        </a:rPr>
                        <a:t>(SID led by CT3 with CT4 and </a:t>
                      </a:r>
                      <a:r>
                        <a:rPr lang="en-US" altLang="zh-CN" sz="1400" dirty="0">
                          <a:effectLst/>
                          <a:latin typeface="+mn-lt"/>
                          <a:ea typeface="Times New Roman" panose="02020603050405020304" pitchFamily="18" charset="0"/>
                        </a:rPr>
                        <a:t>potential </a:t>
                      </a:r>
                      <a:r>
                        <a:rPr lang="en-GB" sz="1400" dirty="0">
                          <a:effectLst/>
                          <a:latin typeface="+mn-lt"/>
                          <a:ea typeface="Times New Roman" panose="02020603050405020304" pitchFamily="18" charset="0"/>
                        </a:rPr>
                        <a:t>CT1 impacted)</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dk1"/>
                          </a:solidFill>
                          <a:effectLst/>
                          <a:latin typeface="+mn-lt"/>
                          <a:ea typeface="+mn-ea"/>
                          <a:cs typeface="+mn-cs"/>
                        </a:rPr>
                        <a:t>Partial/(SA2)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dk1"/>
                          </a:solidFill>
                          <a:effectLst/>
                          <a:latin typeface="+mn-lt"/>
                          <a:ea typeface="+mn-ea"/>
                          <a:cs typeface="+mn-cs"/>
                        </a:rPr>
                        <a:t>Partial/(SA3 for security aspect, SA5 for charging and management aspect)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TBD</a:t>
                      </a:r>
                    </a:p>
                  </a:txBody>
                  <a:tcPr anchor="ctr"/>
                </a:tc>
                <a:tc>
                  <a:txBody>
                    <a:bodyPr/>
                    <a:lstStyle/>
                    <a:p>
                      <a:pPr algn="ctr"/>
                      <a:r>
                        <a:rPr lang="en-US" dirty="0"/>
                        <a:t>TBD</a:t>
                      </a:r>
                    </a:p>
                  </a:txBody>
                  <a:tcPr anchor="ctr"/>
                </a:tc>
                <a:tc>
                  <a:txBody>
                    <a:bodyPr/>
                    <a:lstStyle/>
                    <a:p>
                      <a:pPr algn="ctr"/>
                      <a:r>
                        <a:rPr lang="en-US" dirty="0"/>
                        <a:t>Y</a:t>
                      </a:r>
                    </a:p>
                  </a:txBody>
                  <a:tcPr anchor="ctr"/>
                </a:tc>
                <a:extLst>
                  <a:ext uri="{0D108BD9-81ED-4DB2-BD59-A6C34878D82A}">
                    <a16:rowId xmlns:a16="http://schemas.microsoft.com/office/drawing/2014/main" val="3495195136"/>
                  </a:ext>
                </a:extLst>
              </a:tr>
              <a:tr h="1190842">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sz="1800" dirty="0">
                          <a:effectLst/>
                          <a:latin typeface="+mn-lt"/>
                          <a:ea typeface="Times New Roman" panose="02020603050405020304" pitchFamily="18" charset="0"/>
                        </a:rPr>
                        <a:t>Network Exposure for 6G</a:t>
                      </a:r>
                    </a:p>
                    <a:p>
                      <a:pPr marL="0" marR="0" lvl="0" indent="0" algn="l" defTabSz="914400" rtl="0" eaLnBrk="1" fontAlgn="auto" latinLnBrk="0" hangingPunct="1">
                        <a:lnSpc>
                          <a:spcPct val="100000"/>
                        </a:lnSpc>
                        <a:spcBef>
                          <a:spcPts val="0"/>
                        </a:spcBef>
                        <a:spcAft>
                          <a:spcPts val="900"/>
                        </a:spcAft>
                        <a:buClrTx/>
                        <a:buSzTx/>
                        <a:buFontTx/>
                        <a:buNone/>
                        <a:tabLst/>
                        <a:defRPr/>
                      </a:pPr>
                      <a:r>
                        <a:rPr lang="en-GB" sz="1400" dirty="0">
                          <a:effectLst/>
                          <a:latin typeface="+mn-lt"/>
                          <a:ea typeface="Times New Roman" panose="02020603050405020304" pitchFamily="18" charset="0"/>
                        </a:rPr>
                        <a:t>(SID led by CT3 with CT4 impacted)</a:t>
                      </a:r>
                    </a:p>
                  </a:txBody>
                  <a:tcPr marL="68580" marR="68580" marT="0" marB="0" anchor="ctr"/>
                </a:tc>
                <a:tc>
                  <a:txBody>
                    <a:bodyPr/>
                    <a:lstStyle/>
                    <a:p>
                      <a:pPr algn="l" defTabSz="914400" rtl="0" eaLnBrk="1" latinLnBrk="0" hangingPunct="1"/>
                      <a:r>
                        <a:rPr lang="en-US" altLang="zh-CN" sz="1400" b="0" kern="1200" dirty="0">
                          <a:solidFill>
                            <a:schemeClr val="dk1"/>
                          </a:solidFill>
                          <a:effectLst/>
                          <a:latin typeface="+mn-lt"/>
                          <a:ea typeface="+mn-ea"/>
                          <a:cs typeface="+mn-cs"/>
                        </a:rPr>
                        <a:t>Partial</a:t>
                      </a:r>
                      <a:r>
                        <a:rPr lang="en-US" sz="1400" b="0" kern="1200" dirty="0">
                          <a:solidFill>
                            <a:schemeClr val="dk1"/>
                          </a:solidFill>
                          <a:effectLst/>
                          <a:latin typeface="+mn-lt"/>
                          <a:ea typeface="+mn-ea"/>
                          <a:cs typeface="+mn-cs"/>
                        </a:rPr>
                        <a:t>/(SA2, SA6),</a:t>
                      </a:r>
                    </a:p>
                    <a:p>
                      <a:pPr algn="l" defTabSz="914400" rtl="0" eaLnBrk="1" latinLnBrk="0" hangingPunct="1"/>
                      <a:r>
                        <a:rPr lang="en-US" altLang="zh-CN" sz="1400" b="0" kern="1200" dirty="0">
                          <a:solidFill>
                            <a:schemeClr val="dk1"/>
                          </a:solidFill>
                          <a:effectLst/>
                          <a:latin typeface="+mn-lt"/>
                          <a:ea typeface="+mn-ea"/>
                          <a:cs typeface="+mn-cs"/>
                        </a:rPr>
                        <a:t>Partial/CT4</a:t>
                      </a:r>
                      <a:endParaRPr lang="en-US" sz="1400" b="0" kern="1200" dirty="0">
                        <a:solidFill>
                          <a:schemeClr val="dk1"/>
                        </a:solidFill>
                        <a:effectLst/>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TBD</a:t>
                      </a:r>
                    </a:p>
                  </a:txBody>
                  <a:tcPr anchor="ctr"/>
                </a:tc>
                <a:tc>
                  <a:txBody>
                    <a:bodyPr/>
                    <a:lstStyle/>
                    <a:p>
                      <a:pPr algn="ctr"/>
                      <a:r>
                        <a:rPr lang="en-US" dirty="0"/>
                        <a:t>TBD</a:t>
                      </a:r>
                    </a:p>
                  </a:txBody>
                  <a:tcPr anchor="ctr"/>
                </a:tc>
                <a:tc>
                  <a:txBody>
                    <a:bodyPr/>
                    <a:lstStyle/>
                    <a:p>
                      <a:pPr algn="ctr"/>
                      <a:r>
                        <a:rPr lang="en-US" altLang="zh-CN" dirty="0"/>
                        <a:t>Y</a:t>
                      </a:r>
                    </a:p>
                  </a:txBody>
                  <a:tcPr anchor="ctr"/>
                </a:tc>
                <a:extLst>
                  <a:ext uri="{0D108BD9-81ED-4DB2-BD59-A6C34878D82A}">
                    <a16:rowId xmlns:a16="http://schemas.microsoft.com/office/drawing/2014/main" val="767213649"/>
                  </a:ext>
                </a:extLst>
              </a:tr>
            </a:tbl>
          </a:graphicData>
        </a:graphic>
      </p:graphicFrame>
      <p:sp>
        <p:nvSpPr>
          <p:cNvPr id="4" name="Content Placeholder 3">
            <a:extLst>
              <a:ext uri="{FF2B5EF4-FFF2-40B4-BE49-F238E27FC236}">
                <a16:creationId xmlns:a16="http://schemas.microsoft.com/office/drawing/2014/main" id="{E2EE6DD3-3207-4F12-936B-AB85092070A1}"/>
              </a:ext>
            </a:extLst>
          </p:cNvPr>
          <p:cNvSpPr txBox="1">
            <a:spLocks/>
          </p:cNvSpPr>
          <p:nvPr/>
        </p:nvSpPr>
        <p:spPr bwMode="auto">
          <a:xfrm>
            <a:off x="321376" y="5484267"/>
            <a:ext cx="10515600" cy="2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1600" dirty="0"/>
              <a:t>Note 1: Potential studies will have CT3 impact </a:t>
            </a:r>
            <a:r>
              <a:rPr lang="en-US" altLang="zh-CN" sz="1600" dirty="0"/>
              <a:t>e.g. Data services from the data plane, interfaces enhancement due to IMS enhancements, etc.</a:t>
            </a:r>
          </a:p>
          <a:p>
            <a:pPr marL="457200" lvl="1" indent="0">
              <a:buFont typeface="Arial" panose="020B0604020202020204" pitchFamily="34" charset="0"/>
              <a:buNone/>
            </a:pPr>
            <a:r>
              <a:rPr lang="en-US" altLang="zh-CN" sz="1600" dirty="0"/>
              <a:t>Note 2: </a:t>
            </a:r>
            <a:r>
              <a:rPr lang="en-US" sz="1600" dirty="0"/>
              <a:t>Whether the QoS mechanism, SEAL protocol need a stage 3 study will also be further evaluated.</a:t>
            </a:r>
            <a:endParaRPr lang="en-US" sz="1800" dirty="0"/>
          </a:p>
        </p:txBody>
      </p:sp>
    </p:spTree>
    <p:extLst>
      <p:ext uri="{BB962C8B-B14F-4D97-AF65-F5344CB8AC3E}">
        <p14:creationId xmlns:p14="http://schemas.microsoft.com/office/powerpoint/2010/main" val="782906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EBD8C-51B4-B991-C5A4-4C3EEEAEBE5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D13A0FE-0F2D-ED6A-3A63-6DCA413A1D06}"/>
              </a:ext>
            </a:extLst>
          </p:cNvPr>
          <p:cNvSpPr>
            <a:spLocks noGrp="1"/>
          </p:cNvSpPr>
          <p:nvPr>
            <p:ph type="title"/>
          </p:nvPr>
        </p:nvSpPr>
        <p:spPr/>
        <p:txBody>
          <a:bodyPr/>
          <a:lstStyle/>
          <a:p>
            <a:r>
              <a:rPr lang="en-GB" altLang="en-US" dirty="0"/>
              <a:t>GOAL 2 China Mobile Feedback (1/2)</a:t>
            </a:r>
            <a:br>
              <a:rPr lang="en-GB" altLang="en-US" dirty="0"/>
            </a:br>
            <a:r>
              <a:rPr lang="en-GB" altLang="en-US" sz="3200" b="1" dirty="0">
                <a:latin typeface="思源黑体 CN Bold" panose="020B0800000000000000" pitchFamily="34" charset="-122"/>
                <a:ea typeface="思源黑体 CN Bold" panose="020B0800000000000000" pitchFamily="34" charset="-122"/>
              </a:rPr>
              <a:t>--</a:t>
            </a:r>
            <a:r>
              <a:rPr lang="en-GB" altLang="zh-CN" sz="3200" b="1" dirty="0">
                <a:latin typeface="思源黑体 CN Bold" panose="020B0800000000000000" pitchFamily="34" charset="-122"/>
                <a:ea typeface="思源黑体 CN Bold" panose="020B0800000000000000" pitchFamily="34" charset="-122"/>
              </a:rPr>
              <a:t> AI and AI A</a:t>
            </a:r>
            <a:r>
              <a:rPr lang="en-US" altLang="zh-CN" sz="3200" b="1" dirty="0">
                <a:latin typeface="思源黑体 CN Bold" panose="020B0800000000000000" pitchFamily="34" charset="-122"/>
                <a:ea typeface="思源黑体 CN Bold" panose="020B0800000000000000" pitchFamily="34" charset="-122"/>
              </a:rPr>
              <a:t>gent for 6G</a:t>
            </a:r>
            <a:endParaRPr lang="en-GB" altLang="en-US" b="1" dirty="0">
              <a:latin typeface="思源黑体 CN Bold" panose="020B0800000000000000" pitchFamily="34" charset="-122"/>
              <a:ea typeface="思源黑体 CN Bold" panose="020B0800000000000000" pitchFamily="34" charset="-122"/>
            </a:endParaRPr>
          </a:p>
        </p:txBody>
      </p:sp>
      <p:graphicFrame>
        <p:nvGraphicFramePr>
          <p:cNvPr id="5" name="Table 4">
            <a:extLst>
              <a:ext uri="{FF2B5EF4-FFF2-40B4-BE49-F238E27FC236}">
                <a16:creationId xmlns:a16="http://schemas.microsoft.com/office/drawing/2014/main" id="{77A3EB48-3B8F-459A-ADD1-8ED92344ABFF}"/>
              </a:ext>
            </a:extLst>
          </p:cNvPr>
          <p:cNvGraphicFramePr>
            <a:graphicFrameLocks noGrp="1"/>
          </p:cNvGraphicFramePr>
          <p:nvPr/>
        </p:nvGraphicFramePr>
        <p:xfrm>
          <a:off x="144465" y="2069390"/>
          <a:ext cx="11490159" cy="3901440"/>
        </p:xfrm>
        <a:graphic>
          <a:graphicData uri="http://schemas.openxmlformats.org/drawingml/2006/table">
            <a:tbl>
              <a:tblPr firstRow="1" bandRow="1">
                <a:tableStyleId>{5C22544A-7EE6-4342-B048-85BDC9FD1C3A}</a:tableStyleId>
              </a:tblPr>
              <a:tblGrid>
                <a:gridCol w="2193759">
                  <a:extLst>
                    <a:ext uri="{9D8B030D-6E8A-4147-A177-3AD203B41FA5}">
                      <a16:colId xmlns:a16="http://schemas.microsoft.com/office/drawing/2014/main" val="3230142012"/>
                    </a:ext>
                  </a:extLst>
                </a:gridCol>
                <a:gridCol w="5751094">
                  <a:extLst>
                    <a:ext uri="{9D8B030D-6E8A-4147-A177-3AD203B41FA5}">
                      <a16:colId xmlns:a16="http://schemas.microsoft.com/office/drawing/2014/main" val="2455300096"/>
                    </a:ext>
                  </a:extLst>
                </a:gridCol>
                <a:gridCol w="826169">
                  <a:extLst>
                    <a:ext uri="{9D8B030D-6E8A-4147-A177-3AD203B41FA5}">
                      <a16:colId xmlns:a16="http://schemas.microsoft.com/office/drawing/2014/main" val="3714356130"/>
                    </a:ext>
                  </a:extLst>
                </a:gridCol>
                <a:gridCol w="1419726">
                  <a:extLst>
                    <a:ext uri="{9D8B030D-6E8A-4147-A177-3AD203B41FA5}">
                      <a16:colId xmlns:a16="http://schemas.microsoft.com/office/drawing/2014/main" val="2647768253"/>
                    </a:ext>
                  </a:extLst>
                </a:gridCol>
                <a:gridCol w="1299411">
                  <a:extLst>
                    <a:ext uri="{9D8B030D-6E8A-4147-A177-3AD203B41FA5}">
                      <a16:colId xmlns:a16="http://schemas.microsoft.com/office/drawing/2014/main" val="4052500544"/>
                    </a:ext>
                  </a:extLst>
                </a:gridCol>
              </a:tblGrid>
              <a:tr h="0">
                <a:tc>
                  <a:txBody>
                    <a:bodyPr/>
                    <a:lstStyle/>
                    <a:p>
                      <a:r>
                        <a:rPr lang="en-US" sz="1600" dirty="0"/>
                        <a:t>Goals</a:t>
                      </a:r>
                    </a:p>
                  </a:txBody>
                  <a:tcPr anchor="ctr"/>
                </a:tc>
                <a:tc>
                  <a:txBody>
                    <a:bodyPr/>
                    <a:lstStyle/>
                    <a:p>
                      <a:r>
                        <a:rPr lang="en-US" sz="1600" dirty="0"/>
                        <a:t>Work Tasks</a:t>
                      </a:r>
                    </a:p>
                  </a:txBody>
                  <a:tcPr anchor="ctr"/>
                </a:tc>
                <a:tc>
                  <a:txBody>
                    <a:bodyPr/>
                    <a:lstStyle/>
                    <a:p>
                      <a:r>
                        <a:rPr lang="en-US" sz="1600" dirty="0"/>
                        <a:t>Priority</a:t>
                      </a:r>
                    </a:p>
                  </a:txBody>
                  <a:tcPr anchor="ctr"/>
                </a:tc>
                <a:tc>
                  <a:txBody>
                    <a:bodyPr/>
                    <a:lstStyle/>
                    <a:p>
                      <a:r>
                        <a:rPr lang="en-US" sz="1600" dirty="0"/>
                        <a:t>WG dependency</a:t>
                      </a:r>
                    </a:p>
                  </a:txBody>
                  <a:tcPr anchor="ctr"/>
                </a:tc>
                <a:tc>
                  <a:txBody>
                    <a:bodyPr/>
                    <a:lstStyle/>
                    <a:p>
                      <a:r>
                        <a:rPr lang="en-US" sz="1600" dirty="0"/>
                        <a:t>Can the work start?</a:t>
                      </a:r>
                    </a:p>
                  </a:txBody>
                  <a:tcPr anchor="ctr"/>
                </a:tc>
                <a:extLst>
                  <a:ext uri="{0D108BD9-81ED-4DB2-BD59-A6C34878D82A}">
                    <a16:rowId xmlns:a16="http://schemas.microsoft.com/office/drawing/2014/main" val="2815023907"/>
                  </a:ext>
                </a:extLst>
              </a:tr>
              <a:tr h="370840">
                <a:tc rowSpan="3">
                  <a:txBody>
                    <a:bodyPr/>
                    <a:lstStyle/>
                    <a:p>
                      <a:pPr marL="0" algn="l" defTabSz="914400" rtl="0" eaLnBrk="1" latinLnBrk="0" hangingPunct="1"/>
                      <a:r>
                        <a:rPr lang="en-US" sz="1400" b="1" kern="1200" dirty="0">
                          <a:solidFill>
                            <a:schemeClr val="dk1"/>
                          </a:solidFill>
                          <a:latin typeface="+mn-lt"/>
                          <a:ea typeface="+mn-ea"/>
                          <a:cs typeface="+mn-cs"/>
                        </a:rPr>
                        <a:t>Study the </a:t>
                      </a:r>
                      <a:r>
                        <a:rPr lang="it-IT" sz="1400" b="1" kern="1200" dirty="0">
                          <a:solidFill>
                            <a:schemeClr val="dk1"/>
                          </a:solidFill>
                          <a:latin typeface="+mn-lt"/>
                          <a:ea typeface="+mn-ea"/>
                          <a:cs typeface="+mn-cs"/>
                        </a:rPr>
                        <a:t>AI and AI </a:t>
                      </a:r>
                      <a:r>
                        <a:rPr lang="it-IT" altLang="zh-CN" sz="1400" b="1" kern="1200" dirty="0">
                          <a:solidFill>
                            <a:schemeClr val="dk1"/>
                          </a:solidFill>
                          <a:latin typeface="+mn-lt"/>
                          <a:ea typeface="+mn-ea"/>
                          <a:cs typeface="+mn-cs"/>
                        </a:rPr>
                        <a:t>Agent </a:t>
                      </a:r>
                      <a:r>
                        <a:rPr lang="en-US" altLang="zh-CN" sz="1400" b="1" kern="1200" dirty="0">
                          <a:solidFill>
                            <a:schemeClr val="dk1"/>
                          </a:solidFill>
                          <a:latin typeface="+mn-lt"/>
                          <a:ea typeface="+mn-ea"/>
                          <a:cs typeface="+mn-cs"/>
                        </a:rPr>
                        <a:t>services</a:t>
                      </a:r>
                      <a:r>
                        <a:rPr lang="it-IT" sz="1400" b="1" kern="1200" dirty="0">
                          <a:solidFill>
                            <a:schemeClr val="dk1"/>
                          </a:solidFill>
                          <a:latin typeface="+mn-lt"/>
                          <a:ea typeface="+mn-ea"/>
                          <a:cs typeface="+mn-cs"/>
                        </a:rPr>
                        <a:t> </a:t>
                      </a:r>
                      <a:r>
                        <a:rPr lang="en-US" sz="1400" b="1" kern="1200" dirty="0">
                          <a:solidFill>
                            <a:schemeClr val="dk1"/>
                          </a:solidFill>
                          <a:latin typeface="+mn-lt"/>
                          <a:ea typeface="+mn-ea"/>
                          <a:cs typeface="+mn-cs"/>
                        </a:rPr>
                        <a:t>in the 6G System</a:t>
                      </a:r>
                    </a:p>
                  </a:txBody>
                  <a:tcPr anchor="ctr"/>
                </a:tc>
                <a:tc>
                  <a:txBody>
                    <a:bodyPr/>
                    <a:lstStyle/>
                    <a:p>
                      <a:r>
                        <a:rPr lang="en-US" sz="1400" b="1" kern="1200" dirty="0">
                          <a:solidFill>
                            <a:schemeClr val="dk1"/>
                          </a:solidFill>
                          <a:effectLst/>
                          <a:latin typeface="+mn-lt"/>
                          <a:ea typeface="+mn-ea"/>
                          <a:cs typeface="+mn-cs"/>
                        </a:rPr>
                        <a:t>WT#1</a:t>
                      </a:r>
                      <a:r>
                        <a:rPr lang="en-US" sz="1400" kern="1200" dirty="0">
                          <a:solidFill>
                            <a:schemeClr val="dk1"/>
                          </a:solidFill>
                          <a:effectLst/>
                          <a:latin typeface="+mn-lt"/>
                          <a:ea typeface="+mn-ea"/>
                          <a:cs typeface="+mn-cs"/>
                        </a:rPr>
                        <a:t>: Analyze on the benefit and drawbacks </a:t>
                      </a:r>
                      <a:r>
                        <a:rPr lang="en-US" altLang="zh-CN" sz="1400" kern="1200" dirty="0">
                          <a:solidFill>
                            <a:schemeClr val="dk1"/>
                          </a:solidFill>
                          <a:effectLst/>
                          <a:latin typeface="+mn-lt"/>
                          <a:ea typeface="+mn-ea"/>
                          <a:cs typeface="+mn-cs"/>
                        </a:rPr>
                        <a:t>of existing network </a:t>
                      </a:r>
                      <a:r>
                        <a:rPr lang="en-US" sz="1400" kern="1200" dirty="0">
                          <a:solidFill>
                            <a:schemeClr val="dk1"/>
                          </a:solidFill>
                          <a:effectLst/>
                          <a:latin typeface="+mn-lt"/>
                          <a:ea typeface="+mn-ea"/>
                          <a:cs typeface="+mn-cs"/>
                        </a:rPr>
                        <a:t> in 5G </a:t>
                      </a:r>
                      <a:r>
                        <a:rPr lang="en-US" altLang="zh-CN" sz="1400" kern="1200" dirty="0">
                          <a:solidFill>
                            <a:schemeClr val="dk1"/>
                          </a:solidFill>
                          <a:effectLst/>
                          <a:latin typeface="+mn-lt"/>
                          <a:ea typeface="+mn-ea"/>
                          <a:cs typeface="+mn-cs"/>
                        </a:rPr>
                        <a:t>relate to AI stage 3 work</a:t>
                      </a:r>
                      <a:r>
                        <a:rPr lang="en-US" sz="1400" kern="1200" dirty="0">
                          <a:solidFill>
                            <a:schemeClr val="dk1"/>
                          </a:solidFill>
                          <a:effectLst/>
                          <a:latin typeface="+mn-lt"/>
                          <a:ea typeface="+mn-ea"/>
                          <a:cs typeface="+mn-cs"/>
                        </a:rPr>
                        <a:t>:</a:t>
                      </a:r>
                    </a:p>
                    <a:p>
                      <a:pPr marL="285750" lvl="1" indent="-285750">
                        <a:buFont typeface="Arial" panose="020B0604020202020204" pitchFamily="34" charset="0"/>
                        <a:buChar char="•"/>
                      </a:pPr>
                      <a:r>
                        <a:rPr lang="en-US" sz="1200" b="1" dirty="0"/>
                        <a:t>1.1. </a:t>
                      </a:r>
                      <a:r>
                        <a:rPr lang="en-US" sz="1200" dirty="0"/>
                        <a:t>the benefit from 5G;</a:t>
                      </a:r>
                    </a:p>
                    <a:p>
                      <a:pPr marL="285750" lvl="1" indent="-285750">
                        <a:buFont typeface="Arial" panose="020B0604020202020204" pitchFamily="34" charset="0"/>
                        <a:buChar char="•"/>
                      </a:pPr>
                      <a:r>
                        <a:rPr lang="en-US" sz="1200" b="1" dirty="0"/>
                        <a:t>1.2. </a:t>
                      </a:r>
                      <a:r>
                        <a:rPr lang="en-US" sz="1200" dirty="0"/>
                        <a:t>the </a:t>
                      </a:r>
                      <a:r>
                        <a:rPr lang="en-US" altLang="zh-CN" sz="1200" kern="1200" dirty="0">
                          <a:solidFill>
                            <a:schemeClr val="dk1"/>
                          </a:solidFill>
                          <a:effectLst/>
                          <a:latin typeface="+mn-lt"/>
                          <a:ea typeface="+mn-ea"/>
                          <a:cs typeface="+mn-cs"/>
                        </a:rPr>
                        <a:t>drawbacks from 5G</a:t>
                      </a:r>
                      <a:r>
                        <a:rPr lang="en-US" sz="1200" dirty="0"/>
                        <a:t>; </a:t>
                      </a:r>
                    </a:p>
                    <a:p>
                      <a:pPr marL="285750" lvl="1" indent="-285750">
                        <a:buFont typeface="Arial" panose="020B0604020202020204" pitchFamily="34" charset="0"/>
                        <a:buChar char="•"/>
                      </a:pPr>
                      <a:r>
                        <a:rPr lang="en-US" sz="1200" b="1" kern="1200" dirty="0">
                          <a:solidFill>
                            <a:schemeClr val="dk1"/>
                          </a:solidFill>
                          <a:latin typeface="+mn-lt"/>
                          <a:ea typeface="+mn-ea"/>
                          <a:cs typeface="+mn-cs"/>
                        </a:rPr>
                        <a:t>1.3. </a:t>
                      </a:r>
                      <a:r>
                        <a:rPr lang="en-US" sz="1200" dirty="0"/>
                        <a:t>the potential guideline;</a:t>
                      </a:r>
                    </a:p>
                  </a:txBody>
                  <a:tcPr anchor="ctr"/>
                </a:tc>
                <a:tc>
                  <a:txBody>
                    <a:bodyPr/>
                    <a:lstStyle/>
                    <a:p>
                      <a:r>
                        <a:rPr lang="en-US" sz="1300" dirty="0"/>
                        <a:t>1</a:t>
                      </a:r>
                    </a:p>
                  </a:txBody>
                  <a:tcPr anchor="ctr"/>
                </a:tc>
                <a:tc>
                  <a:txBody>
                    <a:bodyPr/>
                    <a:lstStyle/>
                    <a:p>
                      <a:r>
                        <a:rPr lang="en-US" sz="1300" dirty="0"/>
                        <a:t>No</a:t>
                      </a:r>
                    </a:p>
                  </a:txBody>
                  <a:tcPr anchor="ctr"/>
                </a:tc>
                <a:tc>
                  <a:txBody>
                    <a:bodyPr/>
                    <a:lstStyle/>
                    <a:p>
                      <a:pPr algn="ctr"/>
                      <a:r>
                        <a:rPr lang="en-US" sz="1300" dirty="0"/>
                        <a:t>Y</a:t>
                      </a:r>
                    </a:p>
                  </a:txBody>
                  <a:tcPr anchor="ctr"/>
                </a:tc>
                <a:extLst>
                  <a:ext uri="{0D108BD9-81ED-4DB2-BD59-A6C34878D82A}">
                    <a16:rowId xmlns:a16="http://schemas.microsoft.com/office/drawing/2014/main" val="3495195136"/>
                  </a:ext>
                </a:extLst>
              </a:tr>
              <a:tr h="370840">
                <a:tc vMerge="1">
                  <a:txBody>
                    <a:bodyPr/>
                    <a:lstStyle/>
                    <a:p>
                      <a:endParaRPr lang="en-US" sz="1400" dirty="0"/>
                    </a:p>
                  </a:txBody>
                  <a:tcPr/>
                </a:tc>
                <a:tc>
                  <a:txBody>
                    <a:bodyPr/>
                    <a:lstStyle/>
                    <a:p>
                      <a:pPr hangingPunct="0"/>
                      <a:r>
                        <a:rPr lang="en-US" sz="1400" b="1" kern="1200" dirty="0">
                          <a:solidFill>
                            <a:schemeClr val="dk1"/>
                          </a:solidFill>
                          <a:effectLst/>
                          <a:latin typeface="+mn-lt"/>
                          <a:ea typeface="+mn-ea"/>
                          <a:cs typeface="+mn-cs"/>
                        </a:rPr>
                        <a:t>WT#2: </a:t>
                      </a:r>
                      <a:r>
                        <a:rPr lang="en-US" sz="1400" kern="1200" dirty="0">
                          <a:solidFill>
                            <a:schemeClr val="dk1"/>
                          </a:solidFill>
                          <a:effectLst/>
                          <a:latin typeface="+mn-lt"/>
                          <a:ea typeface="+mn-ea"/>
                          <a:cs typeface="+mn-cs"/>
                        </a:rPr>
                        <a:t>study on the protocol selection </a:t>
                      </a:r>
                      <a:r>
                        <a:rPr lang="en-US" altLang="zh-CN" sz="1400" kern="1200" dirty="0">
                          <a:solidFill>
                            <a:schemeClr val="dk1"/>
                          </a:solidFill>
                          <a:effectLst/>
                          <a:latin typeface="+mn-lt"/>
                          <a:ea typeface="+mn-ea"/>
                          <a:cs typeface="+mn-cs"/>
                        </a:rPr>
                        <a:t>for AI and</a:t>
                      </a:r>
                      <a:r>
                        <a:rPr lang="en-US" sz="1400" kern="1200" dirty="0">
                          <a:solidFill>
                            <a:schemeClr val="dk1"/>
                          </a:solidFill>
                          <a:effectLst/>
                          <a:latin typeface="+mn-lt"/>
                          <a:ea typeface="+mn-ea"/>
                          <a:cs typeface="+mn-cs"/>
                        </a:rPr>
                        <a:t> AI Agent:</a:t>
                      </a:r>
                    </a:p>
                    <a:p>
                      <a:pPr marL="285750" lvl="1" indent="-285750" hangingPunct="0">
                        <a:buFont typeface="Arial" panose="020B0604020202020204" pitchFamily="34" charset="0"/>
                        <a:buChar char="•"/>
                      </a:pPr>
                      <a:r>
                        <a:rPr lang="en-US" sz="1200" b="1" kern="1200" dirty="0">
                          <a:solidFill>
                            <a:schemeClr val="dk1"/>
                          </a:solidFill>
                          <a:effectLst/>
                          <a:latin typeface="+mn-lt"/>
                          <a:ea typeface="+mn-ea"/>
                          <a:cs typeface="+mn-cs"/>
                        </a:rPr>
                        <a:t>2.1. </a:t>
                      </a:r>
                      <a:r>
                        <a:rPr lang="en-US" sz="1200" kern="1200" dirty="0">
                          <a:solidFill>
                            <a:schemeClr val="dk1"/>
                          </a:solidFill>
                          <a:effectLst/>
                          <a:latin typeface="+mn-lt"/>
                          <a:ea typeface="+mn-ea"/>
                          <a:cs typeface="+mn-cs"/>
                        </a:rPr>
                        <a:t>the candidate protocols, including the protocols from the industry and other SDOs (e.g., IETF);</a:t>
                      </a:r>
                    </a:p>
                  </a:txBody>
                  <a:tcPr anchor="ctr"/>
                </a:tc>
                <a:tc>
                  <a:txBody>
                    <a:bodyPr/>
                    <a:lstStyle/>
                    <a:p>
                      <a:r>
                        <a:rPr lang="en-US" altLang="zh-CN" sz="1300" dirty="0"/>
                        <a:t>1</a:t>
                      </a:r>
                    </a:p>
                  </a:txBody>
                  <a:tcPr anchor="ctr"/>
                </a:tc>
                <a:tc>
                  <a:txBody>
                    <a:bodyPr/>
                    <a:lstStyle/>
                    <a:p>
                      <a:r>
                        <a:rPr lang="en-US" altLang="zh-CN" sz="1300" dirty="0"/>
                        <a:t>No</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t>Y</a:t>
                      </a:r>
                    </a:p>
                  </a:txBody>
                  <a:tcPr anchor="ctr"/>
                </a:tc>
                <a:extLst>
                  <a:ext uri="{0D108BD9-81ED-4DB2-BD59-A6C34878D82A}">
                    <a16:rowId xmlns:a16="http://schemas.microsoft.com/office/drawing/2014/main" val="767213649"/>
                  </a:ext>
                </a:extLst>
              </a:tr>
              <a:tr h="370840">
                <a:tc vMerge="1">
                  <a:txBody>
                    <a:bodyPr/>
                    <a:lstStyle/>
                    <a:p>
                      <a:endParaRPr lang="en-US" sz="1300" b="1" dirty="0"/>
                    </a:p>
                  </a:txBody>
                  <a:tcPr anchor="ctr"/>
                </a:tc>
                <a:tc>
                  <a:txBody>
                    <a:bodyPr/>
                    <a:lstStyle/>
                    <a:p>
                      <a:pPr marL="0" marR="0" lvl="1" indent="0" algn="l" defTabSz="914400" rtl="0" eaLnBrk="1" fontAlgn="auto" latinLnBrk="0" hangingPunct="0">
                        <a:lnSpc>
                          <a:spcPct val="100000"/>
                        </a:lnSpc>
                        <a:spcBef>
                          <a:spcPts val="0"/>
                        </a:spcBef>
                        <a:spcAft>
                          <a:spcPts val="0"/>
                        </a:spcAft>
                        <a:buClrTx/>
                        <a:buSzTx/>
                        <a:buFontTx/>
                        <a:buNone/>
                        <a:tabLst/>
                        <a:defRPr/>
                      </a:pPr>
                      <a:r>
                        <a:rPr lang="en-US" altLang="zh-CN" sz="1400" b="1" kern="1200" dirty="0">
                          <a:solidFill>
                            <a:schemeClr val="dk1"/>
                          </a:solidFill>
                          <a:effectLst/>
                          <a:latin typeface="+mn-lt"/>
                          <a:ea typeface="+mn-ea"/>
                          <a:cs typeface="+mn-cs"/>
                        </a:rPr>
                        <a:t>WT#3: </a:t>
                      </a:r>
                      <a:r>
                        <a:rPr lang="en-US" altLang="zh-CN" sz="1400" kern="1200" dirty="0">
                          <a:solidFill>
                            <a:schemeClr val="dk1"/>
                          </a:solidFill>
                          <a:effectLst/>
                          <a:latin typeface="+mn-lt"/>
                          <a:ea typeface="+mn-ea"/>
                          <a:cs typeface="+mn-cs"/>
                        </a:rPr>
                        <a:t>study on the interface design for AI and AI Agent:</a:t>
                      </a:r>
                    </a:p>
                    <a:p>
                      <a:pPr marL="2857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altLang="zh-CN" sz="1200" b="1" kern="1200" dirty="0">
                          <a:solidFill>
                            <a:schemeClr val="dk1"/>
                          </a:solidFill>
                          <a:effectLst/>
                          <a:latin typeface="+mn-lt"/>
                          <a:ea typeface="+mn-ea"/>
                          <a:cs typeface="+mn-cs"/>
                        </a:rPr>
                        <a:t>3.1. </a:t>
                      </a:r>
                      <a:r>
                        <a:rPr lang="en-US" altLang="zh-CN" sz="1200" dirty="0"/>
                        <a:t>the AI and AI agent patterns for the 6G use cases and requirements</a:t>
                      </a:r>
                      <a:r>
                        <a:rPr lang="en-US" altLang="zh-CN" sz="1200" b="0" kern="1200" dirty="0">
                          <a:solidFill>
                            <a:schemeClr val="dk1"/>
                          </a:solidFill>
                          <a:effectLst/>
                          <a:latin typeface="+mn-lt"/>
                          <a:ea typeface="+mn-ea"/>
                          <a:cs typeface="+mn-cs"/>
                        </a:rPr>
                        <a:t>. (Agent discovery, communication patterns, model </a:t>
                      </a:r>
                      <a:r>
                        <a:rPr lang="en-US" altLang="zh-CN" sz="1200" kern="1200" dirty="0">
                          <a:solidFill>
                            <a:schemeClr val="dk1"/>
                          </a:solidFill>
                          <a:effectLst/>
                          <a:latin typeface="+mn-lt"/>
                          <a:ea typeface="+mn-ea"/>
                          <a:cs typeface="+mn-cs"/>
                        </a:rPr>
                        <a:t>provisioning</a:t>
                      </a:r>
                      <a:r>
                        <a:rPr lang="en-US" altLang="zh-CN" sz="1200" b="0" kern="1200" dirty="0">
                          <a:solidFill>
                            <a:schemeClr val="dk1"/>
                          </a:solidFill>
                          <a:effectLst/>
                          <a:latin typeface="+mn-lt"/>
                          <a:ea typeface="+mn-ea"/>
                          <a:cs typeface="+mn-cs"/>
                        </a:rPr>
                        <a:t> and management, security and authentication, interaction across different entities, etc.);</a:t>
                      </a:r>
                    </a:p>
                    <a:p>
                      <a:pPr marL="2857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altLang="zh-CN" sz="1200" b="1" kern="1200" dirty="0">
                          <a:solidFill>
                            <a:schemeClr val="dk1"/>
                          </a:solidFill>
                          <a:effectLst/>
                          <a:latin typeface="+mn-lt"/>
                          <a:ea typeface="+mn-ea"/>
                          <a:cs typeface="+mn-cs"/>
                        </a:rPr>
                        <a:t>3.2. </a:t>
                      </a:r>
                      <a:r>
                        <a:rPr lang="en-US" altLang="zh-CN" sz="1200" dirty="0"/>
                        <a:t>the interoperability with 5G;</a:t>
                      </a:r>
                      <a:endParaRPr lang="en-US" sz="1200" kern="1200" dirty="0">
                        <a:solidFill>
                          <a:schemeClr val="dk1"/>
                        </a:solidFill>
                        <a:effectLst/>
                        <a:latin typeface="+mn-lt"/>
                        <a:ea typeface="+mn-ea"/>
                        <a:cs typeface="+mn-cs"/>
                      </a:endParaRPr>
                    </a:p>
                  </a:txBody>
                  <a:tcPr anchor="ctr"/>
                </a:tc>
                <a:tc>
                  <a:txBody>
                    <a:bodyPr/>
                    <a:lstStyle/>
                    <a:p>
                      <a:r>
                        <a:rPr lang="en-US" altLang="zh-CN" sz="1300" dirty="0"/>
                        <a:t>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Partial/(SA2)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Partial/(SA3 for security aspect, SA5 for charging and management aspect)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t>N(before 2026 Q1)</a:t>
                      </a:r>
                    </a:p>
                  </a:txBody>
                  <a:tcPr anchor="ctr"/>
                </a:tc>
                <a:extLst>
                  <a:ext uri="{0D108BD9-81ED-4DB2-BD59-A6C34878D82A}">
                    <a16:rowId xmlns:a16="http://schemas.microsoft.com/office/drawing/2014/main" val="2830322488"/>
                  </a:ext>
                </a:extLst>
              </a:tr>
            </a:tbl>
          </a:graphicData>
        </a:graphic>
      </p:graphicFrame>
    </p:spTree>
    <p:extLst>
      <p:ext uri="{BB962C8B-B14F-4D97-AF65-F5344CB8AC3E}">
        <p14:creationId xmlns:p14="http://schemas.microsoft.com/office/powerpoint/2010/main" val="4182082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EBD8C-51B4-B991-C5A4-4C3EEEAEBE5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D13A0FE-0F2D-ED6A-3A63-6DCA413A1D06}"/>
              </a:ext>
            </a:extLst>
          </p:cNvPr>
          <p:cNvSpPr>
            <a:spLocks noGrp="1"/>
          </p:cNvSpPr>
          <p:nvPr>
            <p:ph type="title"/>
          </p:nvPr>
        </p:nvSpPr>
        <p:spPr/>
        <p:txBody>
          <a:bodyPr/>
          <a:lstStyle/>
          <a:p>
            <a:r>
              <a:rPr lang="en-GB" altLang="en-US" dirty="0"/>
              <a:t>GOAL 2 China Mobile Feedback (2/2)</a:t>
            </a:r>
            <a:br>
              <a:rPr lang="en-GB" altLang="en-US" dirty="0"/>
            </a:br>
            <a:r>
              <a:rPr lang="en-GB" altLang="en-US" sz="3200" b="1" dirty="0">
                <a:latin typeface="思源黑体 CN Bold" panose="020B0800000000000000" pitchFamily="34" charset="-122"/>
                <a:ea typeface="思源黑体 CN Bold" panose="020B0800000000000000" pitchFamily="34" charset="-122"/>
              </a:rPr>
              <a:t>--</a:t>
            </a:r>
            <a:r>
              <a:rPr lang="en-GB" altLang="zh-CN" sz="3200" b="1" dirty="0">
                <a:latin typeface="思源黑体 CN Bold" panose="020B0800000000000000" pitchFamily="34" charset="-122"/>
                <a:ea typeface="思源黑体 CN Bold" panose="020B0800000000000000" pitchFamily="34" charset="-122"/>
              </a:rPr>
              <a:t>Network Exposure </a:t>
            </a:r>
            <a:r>
              <a:rPr lang="en-US" altLang="zh-CN" sz="3200" b="1" dirty="0">
                <a:latin typeface="思源黑体 CN Bold" panose="020B0800000000000000" pitchFamily="34" charset="-122"/>
                <a:ea typeface="思源黑体 CN Bold" panose="020B0800000000000000" pitchFamily="34" charset="-122"/>
              </a:rPr>
              <a:t>for 6G</a:t>
            </a:r>
            <a:endParaRPr lang="en-GB" altLang="en-US" sz="3200" b="1" dirty="0">
              <a:latin typeface="思源黑体 CN Bold" panose="020B0800000000000000" pitchFamily="34" charset="-122"/>
              <a:ea typeface="思源黑体 CN Bold" panose="020B0800000000000000" pitchFamily="34" charset="-122"/>
            </a:endParaRPr>
          </a:p>
        </p:txBody>
      </p:sp>
      <p:graphicFrame>
        <p:nvGraphicFramePr>
          <p:cNvPr id="5" name="Table 4">
            <a:extLst>
              <a:ext uri="{FF2B5EF4-FFF2-40B4-BE49-F238E27FC236}">
                <a16:creationId xmlns:a16="http://schemas.microsoft.com/office/drawing/2014/main" id="{77A3EB48-3B8F-459A-ADD1-8ED92344ABFF}"/>
              </a:ext>
            </a:extLst>
          </p:cNvPr>
          <p:cNvGraphicFramePr>
            <a:graphicFrameLocks noGrp="1"/>
          </p:cNvGraphicFramePr>
          <p:nvPr/>
        </p:nvGraphicFramePr>
        <p:xfrm>
          <a:off x="214061" y="2038174"/>
          <a:ext cx="11570369" cy="3931920"/>
        </p:xfrm>
        <a:graphic>
          <a:graphicData uri="http://schemas.openxmlformats.org/drawingml/2006/table">
            <a:tbl>
              <a:tblPr firstRow="1" bandRow="1">
                <a:tableStyleId>{5C22544A-7EE6-4342-B048-85BDC9FD1C3A}</a:tableStyleId>
              </a:tblPr>
              <a:tblGrid>
                <a:gridCol w="2193759">
                  <a:extLst>
                    <a:ext uri="{9D8B030D-6E8A-4147-A177-3AD203B41FA5}">
                      <a16:colId xmlns:a16="http://schemas.microsoft.com/office/drawing/2014/main" val="3230142012"/>
                    </a:ext>
                  </a:extLst>
                </a:gridCol>
                <a:gridCol w="5859880">
                  <a:extLst>
                    <a:ext uri="{9D8B030D-6E8A-4147-A177-3AD203B41FA5}">
                      <a16:colId xmlns:a16="http://schemas.microsoft.com/office/drawing/2014/main" val="2455300096"/>
                    </a:ext>
                  </a:extLst>
                </a:gridCol>
                <a:gridCol w="771525">
                  <a:extLst>
                    <a:ext uri="{9D8B030D-6E8A-4147-A177-3AD203B41FA5}">
                      <a16:colId xmlns:a16="http://schemas.microsoft.com/office/drawing/2014/main" val="3714356130"/>
                    </a:ext>
                  </a:extLst>
                </a:gridCol>
                <a:gridCol w="1400175">
                  <a:extLst>
                    <a:ext uri="{9D8B030D-6E8A-4147-A177-3AD203B41FA5}">
                      <a16:colId xmlns:a16="http://schemas.microsoft.com/office/drawing/2014/main" val="2647768253"/>
                    </a:ext>
                  </a:extLst>
                </a:gridCol>
                <a:gridCol w="1345030">
                  <a:extLst>
                    <a:ext uri="{9D8B030D-6E8A-4147-A177-3AD203B41FA5}">
                      <a16:colId xmlns:a16="http://schemas.microsoft.com/office/drawing/2014/main" val="4052500544"/>
                    </a:ext>
                  </a:extLst>
                </a:gridCol>
              </a:tblGrid>
              <a:tr h="428829">
                <a:tc>
                  <a:txBody>
                    <a:bodyPr/>
                    <a:lstStyle/>
                    <a:p>
                      <a:r>
                        <a:rPr lang="en-US" sz="1400" dirty="0"/>
                        <a:t>Goals</a:t>
                      </a:r>
                    </a:p>
                  </a:txBody>
                  <a:tcPr anchor="ctr"/>
                </a:tc>
                <a:tc>
                  <a:txBody>
                    <a:bodyPr/>
                    <a:lstStyle/>
                    <a:p>
                      <a:r>
                        <a:rPr lang="en-US" sz="1400" dirty="0"/>
                        <a:t>Work Tasks</a:t>
                      </a:r>
                    </a:p>
                  </a:txBody>
                  <a:tcPr anchor="ctr"/>
                </a:tc>
                <a:tc>
                  <a:txBody>
                    <a:bodyPr/>
                    <a:lstStyle/>
                    <a:p>
                      <a:r>
                        <a:rPr lang="en-US" sz="1400" dirty="0"/>
                        <a:t>Priority</a:t>
                      </a:r>
                    </a:p>
                  </a:txBody>
                  <a:tcPr anchor="ctr"/>
                </a:tc>
                <a:tc>
                  <a:txBody>
                    <a:bodyPr/>
                    <a:lstStyle/>
                    <a:p>
                      <a:r>
                        <a:rPr lang="en-US" sz="1400" dirty="0"/>
                        <a:t>WG dependency</a:t>
                      </a:r>
                    </a:p>
                  </a:txBody>
                  <a:tcPr anchor="ctr"/>
                </a:tc>
                <a:tc>
                  <a:txBody>
                    <a:bodyPr/>
                    <a:lstStyle/>
                    <a:p>
                      <a:r>
                        <a:rPr lang="en-US" sz="1400" dirty="0"/>
                        <a:t>Can the work start?</a:t>
                      </a:r>
                    </a:p>
                  </a:txBody>
                  <a:tcPr anchor="ctr"/>
                </a:tc>
                <a:extLst>
                  <a:ext uri="{0D108BD9-81ED-4DB2-BD59-A6C34878D82A}">
                    <a16:rowId xmlns:a16="http://schemas.microsoft.com/office/drawing/2014/main" val="2815023907"/>
                  </a:ext>
                </a:extLst>
              </a:tr>
              <a:tr h="1021622">
                <a:tc rowSpan="2">
                  <a:txBody>
                    <a:bodyPr/>
                    <a:lstStyle/>
                    <a:p>
                      <a:r>
                        <a:rPr lang="en-US" sz="1400" b="1" dirty="0"/>
                        <a:t>Study the Network Exposure services in the 6G System</a:t>
                      </a:r>
                    </a:p>
                  </a:txBody>
                  <a:tcPr anchor="ctr"/>
                </a:tc>
                <a:tc>
                  <a:txBody>
                    <a:bodyPr/>
                    <a:lstStyle/>
                    <a:p>
                      <a:r>
                        <a:rPr lang="en-US" sz="1400" b="1" kern="1200" dirty="0">
                          <a:solidFill>
                            <a:schemeClr val="dk1"/>
                          </a:solidFill>
                          <a:effectLst/>
                          <a:latin typeface="+mn-lt"/>
                          <a:ea typeface="+mn-ea"/>
                          <a:cs typeface="+mn-cs"/>
                        </a:rPr>
                        <a:t>WT#1: </a:t>
                      </a:r>
                      <a:r>
                        <a:rPr lang="en-US" altLang="zh-CN" sz="1400" kern="1200" dirty="0">
                          <a:solidFill>
                            <a:schemeClr val="dk1"/>
                          </a:solidFill>
                          <a:effectLst/>
                          <a:latin typeface="+mn-lt"/>
                          <a:ea typeface="+mn-ea"/>
                          <a:cs typeface="+mn-cs"/>
                        </a:rPr>
                        <a:t>Analyze on the benefit and drawbacks of existing network in 4G and 5G relate to network exposure stage 3 work:</a:t>
                      </a:r>
                    </a:p>
                    <a:p>
                      <a:pPr marL="285750" lvl="1" indent="-285750">
                        <a:buFont typeface="Arial" panose="020B0604020202020204" pitchFamily="34" charset="0"/>
                        <a:buChar char="•"/>
                      </a:pPr>
                      <a:r>
                        <a:rPr lang="en-US" altLang="zh-CN" sz="1200" b="1" dirty="0"/>
                        <a:t>1.1. </a:t>
                      </a:r>
                      <a:r>
                        <a:rPr lang="en-US" altLang="zh-CN" sz="1200" dirty="0"/>
                        <a:t>the benefit from 4G and/or 5G;</a:t>
                      </a:r>
                    </a:p>
                    <a:p>
                      <a:pPr marL="285750" lvl="1" indent="-285750">
                        <a:buFont typeface="Arial" panose="020B0604020202020204" pitchFamily="34" charset="0"/>
                        <a:buChar char="•"/>
                      </a:pPr>
                      <a:r>
                        <a:rPr lang="en-US" altLang="zh-CN" sz="1200" b="1" dirty="0"/>
                        <a:t>1.2. </a:t>
                      </a:r>
                      <a:r>
                        <a:rPr lang="en-US" altLang="zh-CN" sz="1200" dirty="0"/>
                        <a:t>the </a:t>
                      </a:r>
                      <a:r>
                        <a:rPr lang="en-US" altLang="zh-CN" sz="1200" kern="1200" dirty="0">
                          <a:solidFill>
                            <a:schemeClr val="dk1"/>
                          </a:solidFill>
                          <a:effectLst/>
                          <a:latin typeface="+mn-lt"/>
                          <a:ea typeface="+mn-ea"/>
                          <a:cs typeface="+mn-cs"/>
                        </a:rPr>
                        <a:t>drawbacks from </a:t>
                      </a:r>
                      <a:r>
                        <a:rPr lang="en-US" altLang="zh-CN" sz="1200" dirty="0"/>
                        <a:t>4G and/or </a:t>
                      </a:r>
                      <a:r>
                        <a:rPr lang="en-US" altLang="zh-CN" sz="1200" kern="1200" dirty="0">
                          <a:solidFill>
                            <a:schemeClr val="dk1"/>
                          </a:solidFill>
                          <a:effectLst/>
                          <a:latin typeface="+mn-lt"/>
                          <a:ea typeface="+mn-ea"/>
                          <a:cs typeface="+mn-cs"/>
                        </a:rPr>
                        <a:t>5G</a:t>
                      </a:r>
                      <a:r>
                        <a:rPr lang="en-US" altLang="zh-CN" sz="1200" dirty="0"/>
                        <a:t>; </a:t>
                      </a:r>
                    </a:p>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b="1" kern="1200" dirty="0">
                          <a:solidFill>
                            <a:schemeClr val="dk1"/>
                          </a:solidFill>
                          <a:latin typeface="+mn-lt"/>
                          <a:ea typeface="+mn-ea"/>
                          <a:cs typeface="+mn-cs"/>
                        </a:rPr>
                        <a:t>1.3. </a:t>
                      </a:r>
                      <a:r>
                        <a:rPr lang="en-US" altLang="zh-CN" sz="1200" dirty="0"/>
                        <a:t>the potential guideline;</a:t>
                      </a:r>
                      <a:endParaRPr lang="en-US" sz="1200" dirty="0"/>
                    </a:p>
                  </a:txBody>
                  <a:tcPr anchor="ctr"/>
                </a:tc>
                <a:tc>
                  <a:txBody>
                    <a:bodyPr/>
                    <a:lstStyle/>
                    <a:p>
                      <a:r>
                        <a:rPr lang="en-US" sz="1250" dirty="0"/>
                        <a:t>1</a:t>
                      </a:r>
                    </a:p>
                  </a:txBody>
                  <a:tcPr anchor="ctr"/>
                </a:tc>
                <a:tc>
                  <a:txBody>
                    <a:bodyPr/>
                    <a:lstStyle/>
                    <a:p>
                      <a:r>
                        <a:rPr lang="en-US" altLang="zh-CN" sz="1300" dirty="0"/>
                        <a:t>No</a:t>
                      </a:r>
                    </a:p>
                  </a:txBody>
                  <a:tcPr anchor="ctr"/>
                </a:tc>
                <a:tc>
                  <a:txBody>
                    <a:bodyPr/>
                    <a:lstStyle/>
                    <a:p>
                      <a:pPr algn="ctr"/>
                      <a:r>
                        <a:rPr lang="en-US" sz="1250" dirty="0"/>
                        <a:t>Y</a:t>
                      </a:r>
                    </a:p>
                  </a:txBody>
                  <a:tcPr anchor="ctr"/>
                </a:tc>
                <a:extLst>
                  <a:ext uri="{0D108BD9-81ED-4DB2-BD59-A6C34878D82A}">
                    <a16:rowId xmlns:a16="http://schemas.microsoft.com/office/drawing/2014/main" val="3495195136"/>
                  </a:ext>
                </a:extLst>
              </a:tr>
              <a:tr h="2125225">
                <a:tc vMerge="1">
                  <a:txBody>
                    <a:bodyPr/>
                    <a:lstStyle/>
                    <a:p>
                      <a:endParaRPr lang="en-US" sz="1400" dirty="0"/>
                    </a:p>
                  </a:txBody>
                  <a:tcPr/>
                </a:tc>
                <a:tc>
                  <a:txBody>
                    <a:bodyPr/>
                    <a:lstStyle/>
                    <a:p>
                      <a:pPr hangingPunct="0"/>
                      <a:r>
                        <a:rPr lang="en-US" sz="1400" b="1" kern="1200" dirty="0">
                          <a:solidFill>
                            <a:schemeClr val="dk1"/>
                          </a:solidFill>
                          <a:effectLst/>
                          <a:latin typeface="+mn-lt"/>
                          <a:ea typeface="+mn-ea"/>
                          <a:cs typeface="+mn-cs"/>
                        </a:rPr>
                        <a:t>WT#2: </a:t>
                      </a:r>
                      <a:r>
                        <a:rPr lang="en-US" sz="1400" kern="1200" dirty="0">
                          <a:solidFill>
                            <a:schemeClr val="dk1"/>
                          </a:solidFill>
                          <a:effectLst/>
                          <a:latin typeface="+mn-lt"/>
                          <a:ea typeface="+mn-ea"/>
                          <a:cs typeface="+mn-cs"/>
                        </a:rPr>
                        <a:t>Study the protocol selection and interface design for network exposure:</a:t>
                      </a:r>
                    </a:p>
                    <a:p>
                      <a:pPr marL="285750" lvl="1" indent="-285750" algn="l" defTabSz="914400" rtl="0" eaLnBrk="1" latinLnBrk="0" hangingPunct="1">
                        <a:buFont typeface="Arial" panose="020B0604020202020204" pitchFamily="34" charset="0"/>
                        <a:buChar char="•"/>
                      </a:pPr>
                      <a:r>
                        <a:rPr lang="en-US" sz="1200" b="1" kern="1200" dirty="0">
                          <a:solidFill>
                            <a:schemeClr val="dk1"/>
                          </a:solidFill>
                          <a:latin typeface="+mn-lt"/>
                          <a:ea typeface="+mn-ea"/>
                          <a:cs typeface="+mn-cs"/>
                        </a:rPr>
                        <a:t>2.1. </a:t>
                      </a:r>
                      <a:r>
                        <a:rPr lang="en-US" sz="1200" b="0" kern="1200" dirty="0">
                          <a:solidFill>
                            <a:schemeClr val="dk1"/>
                          </a:solidFill>
                          <a:latin typeface="+mn-lt"/>
                          <a:ea typeface="+mn-ea"/>
                          <a:cs typeface="+mn-cs"/>
                        </a:rPr>
                        <a:t>whether to have a unified protocol design across different network areas(e.g. Northbound APIs, Application enabler exposure APIs, CAPIF enhancement APIs, interface between core network and DNs, etc.);</a:t>
                      </a:r>
                    </a:p>
                    <a:p>
                      <a:pPr marL="285750" lvl="1" indent="-285750" algn="l" defTabSz="914400" rtl="0" eaLnBrk="1" latinLnBrk="0" hangingPunct="1">
                        <a:buFont typeface="Arial" panose="020B0604020202020204" pitchFamily="34" charset="0"/>
                        <a:buChar char="•"/>
                      </a:pPr>
                      <a:r>
                        <a:rPr lang="en-US" sz="1200" b="1" kern="1200" dirty="0">
                          <a:solidFill>
                            <a:schemeClr val="dk1"/>
                          </a:solidFill>
                          <a:latin typeface="+mn-lt"/>
                          <a:ea typeface="+mn-ea"/>
                          <a:cs typeface="+mn-cs"/>
                        </a:rPr>
                        <a:t>2.2. </a:t>
                      </a:r>
                      <a:r>
                        <a:rPr lang="en-US" sz="1200" b="0" kern="1200" dirty="0">
                          <a:solidFill>
                            <a:schemeClr val="dk1"/>
                          </a:solidFill>
                          <a:latin typeface="+mn-lt"/>
                          <a:ea typeface="+mn-ea"/>
                          <a:cs typeface="+mn-cs"/>
                        </a:rPr>
                        <a:t>the new protocol requirement and protocol design for network exposure(exposure capability discovery, protocol selection, etc.) ;</a:t>
                      </a:r>
                    </a:p>
                    <a:p>
                      <a:pPr marL="285750" lvl="1" indent="-285750" algn="l" defTabSz="914400" rtl="0" eaLnBrk="1" latinLnBrk="0" hangingPunct="1">
                        <a:buFont typeface="Arial" panose="020B0604020202020204" pitchFamily="34" charset="0"/>
                        <a:buChar char="•"/>
                      </a:pPr>
                      <a:r>
                        <a:rPr lang="en-US" sz="1200" b="1" kern="1200" dirty="0">
                          <a:solidFill>
                            <a:schemeClr val="dk1"/>
                          </a:solidFill>
                          <a:latin typeface="+mn-lt"/>
                          <a:ea typeface="+mn-ea"/>
                          <a:cs typeface="+mn-cs"/>
                        </a:rPr>
                        <a:t>2.3. </a:t>
                      </a:r>
                      <a:r>
                        <a:rPr lang="en-US" sz="1200" b="0" kern="1200" dirty="0">
                          <a:solidFill>
                            <a:schemeClr val="dk1"/>
                          </a:solidFill>
                          <a:latin typeface="+mn-lt"/>
                          <a:ea typeface="+mn-ea"/>
                          <a:cs typeface="+mn-cs"/>
                        </a:rPr>
                        <a:t>the interoperability with 4G and </a:t>
                      </a:r>
                      <a:r>
                        <a:rPr lang="en-US" altLang="zh-CN" sz="1200" dirty="0"/>
                        <a:t>5G</a:t>
                      </a:r>
                    </a:p>
                    <a:p>
                      <a:pPr marL="285750" lvl="1" indent="-285750" algn="l" defTabSz="914400" rtl="0" eaLnBrk="1" latinLnBrk="0" hangingPunct="1">
                        <a:buFont typeface="Arial" panose="020B0604020202020204" pitchFamily="34" charset="0"/>
                        <a:buChar char="•"/>
                      </a:pPr>
                      <a:endParaRPr lang="en-US" sz="1200" b="0" kern="1200" dirty="0">
                        <a:solidFill>
                          <a:schemeClr val="dk1"/>
                        </a:solidFill>
                        <a:latin typeface="+mn-lt"/>
                        <a:ea typeface="+mn-ea"/>
                        <a:cs typeface="+mn-cs"/>
                      </a:endParaRPr>
                    </a:p>
                    <a:p>
                      <a:pPr marL="0" lvl="1" indent="0" algn="l" defTabSz="914400" rtl="0" eaLnBrk="1" latinLnBrk="0" hangingPunct="1">
                        <a:buFont typeface="Arial" panose="020B0604020202020204" pitchFamily="34" charset="0"/>
                        <a:buNone/>
                      </a:pPr>
                      <a:r>
                        <a:rPr lang="en-US" sz="1200" b="0" kern="1200" dirty="0">
                          <a:solidFill>
                            <a:schemeClr val="dk1"/>
                          </a:solidFill>
                          <a:latin typeface="+mn-lt"/>
                          <a:ea typeface="+mn-ea"/>
                          <a:cs typeface="+mn-cs"/>
                        </a:rPr>
                        <a:t>Note 1: the exposure from the NFs in side the network and southbound will be studied in control plane.</a:t>
                      </a:r>
                    </a:p>
                    <a:p>
                      <a:pPr marL="0" lvl="1" indent="0" algn="l" defTabSz="914400" rtl="0" eaLnBrk="1" latinLnBrk="0" hangingPunct="1">
                        <a:buFont typeface="Arial" panose="020B0604020202020204" pitchFamily="34" charset="0"/>
                        <a:buNone/>
                      </a:pPr>
                      <a:r>
                        <a:rPr lang="en-US" altLang="zh-CN" sz="1200" b="0" kern="1200" dirty="0">
                          <a:solidFill>
                            <a:schemeClr val="dk1"/>
                          </a:solidFill>
                          <a:latin typeface="+mn-lt"/>
                          <a:ea typeface="+mn-ea"/>
                          <a:cs typeface="+mn-cs"/>
                        </a:rPr>
                        <a:t>Note 2: the exposure for data, computing resources, etc. will be further identified in stage 2. </a:t>
                      </a:r>
                      <a:endParaRPr lang="en-US" sz="1200" b="0" kern="1200" dirty="0">
                        <a:solidFill>
                          <a:schemeClr val="dk1"/>
                        </a:solidFill>
                        <a:latin typeface="+mn-lt"/>
                        <a:ea typeface="+mn-ea"/>
                        <a:cs typeface="+mn-cs"/>
                      </a:endParaRPr>
                    </a:p>
                  </a:txBody>
                  <a:tcPr anchor="ctr"/>
                </a:tc>
                <a:tc>
                  <a:txBody>
                    <a:bodyPr/>
                    <a:lstStyle/>
                    <a:p>
                      <a:r>
                        <a:rPr lang="fr-FR" sz="1250" dirty="0"/>
                        <a:t>2</a:t>
                      </a:r>
                      <a:endParaRPr lang="en-US" sz="125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Partial/(SA2)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Partial/(SA6)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50" dirty="0"/>
                        <a:t>Y</a:t>
                      </a:r>
                    </a:p>
                  </a:txBody>
                  <a:tcPr anchor="ctr"/>
                </a:tc>
                <a:extLst>
                  <a:ext uri="{0D108BD9-81ED-4DB2-BD59-A6C34878D82A}">
                    <a16:rowId xmlns:a16="http://schemas.microsoft.com/office/drawing/2014/main" val="767213649"/>
                  </a:ext>
                </a:extLst>
              </a:tr>
            </a:tbl>
          </a:graphicData>
        </a:graphic>
      </p:graphicFrame>
      <p:sp>
        <p:nvSpPr>
          <p:cNvPr id="8" name="Content Placeholder 3">
            <a:extLst>
              <a:ext uri="{FF2B5EF4-FFF2-40B4-BE49-F238E27FC236}">
                <a16:creationId xmlns:a16="http://schemas.microsoft.com/office/drawing/2014/main" id="{D4EBE7FF-74C3-45C5-9780-1E9F6D1EC72B}"/>
              </a:ext>
            </a:extLst>
          </p:cNvPr>
          <p:cNvSpPr txBox="1">
            <a:spLocks/>
          </p:cNvSpPr>
          <p:nvPr/>
        </p:nvSpPr>
        <p:spPr bwMode="auto">
          <a:xfrm>
            <a:off x="214061" y="5970094"/>
            <a:ext cx="10515600" cy="2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1600" dirty="0"/>
              <a:t>Note: Whether to study the item in one SID or more will be further evaluated.</a:t>
            </a:r>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spTree>
    <p:extLst>
      <p:ext uri="{BB962C8B-B14F-4D97-AF65-F5344CB8AC3E}">
        <p14:creationId xmlns:p14="http://schemas.microsoft.com/office/powerpoint/2010/main" val="97564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68C48-3BE8-2F50-9100-BD618EF2851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048B751-0785-B408-6470-572524702A94}"/>
              </a:ext>
            </a:extLst>
          </p:cNvPr>
          <p:cNvSpPr txBox="1"/>
          <p:nvPr/>
        </p:nvSpPr>
        <p:spPr>
          <a:xfrm>
            <a:off x="2566219" y="3234267"/>
            <a:ext cx="4807919" cy="707886"/>
          </a:xfrm>
          <a:prstGeom prst="rect">
            <a:avLst/>
          </a:prstGeom>
          <a:noFill/>
        </p:spPr>
        <p:txBody>
          <a:bodyPr wrap="none" rtlCol="0">
            <a:spAutoFit/>
          </a:bodyPr>
          <a:lstStyle/>
          <a:p>
            <a:r>
              <a:rPr lang="en-US" sz="4000" b="1" dirty="0"/>
              <a:t>NOKIA FEEDBACK</a:t>
            </a:r>
          </a:p>
        </p:txBody>
      </p:sp>
    </p:spTree>
    <p:extLst>
      <p:ext uri="{BB962C8B-B14F-4D97-AF65-F5344CB8AC3E}">
        <p14:creationId xmlns:p14="http://schemas.microsoft.com/office/powerpoint/2010/main" val="3512156873"/>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CA3C-B89A-0CA9-91DE-E11522257E3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A19110F-257B-6B12-8F82-4D336990BF9F}"/>
              </a:ext>
            </a:extLst>
          </p:cNvPr>
          <p:cNvSpPr>
            <a:spLocks noGrp="1"/>
          </p:cNvSpPr>
          <p:nvPr>
            <p:ph type="body" sz="quarter" idx="12"/>
          </p:nvPr>
        </p:nvSpPr>
        <p:spPr/>
        <p:txBody>
          <a:bodyPr/>
          <a:lstStyle/>
          <a:p>
            <a:r>
              <a:rPr lang="en-US" dirty="0">
                <a:solidFill>
                  <a:schemeClr val="tx1"/>
                </a:solidFill>
              </a:rPr>
              <a:t>Nokia feedback  - </a:t>
            </a:r>
            <a:r>
              <a:rPr lang="en-US" dirty="0"/>
              <a:t>Nokia expected 6G CT3 SIDs</a:t>
            </a:r>
          </a:p>
        </p:txBody>
      </p:sp>
      <p:sp>
        <p:nvSpPr>
          <p:cNvPr id="3" name="Text Placeholder 2">
            <a:extLst>
              <a:ext uri="{FF2B5EF4-FFF2-40B4-BE49-F238E27FC236}">
                <a16:creationId xmlns:a16="http://schemas.microsoft.com/office/drawing/2014/main" id="{EA1C5C08-E105-4827-DF3C-93AC8B7F9EBF}"/>
              </a:ext>
            </a:extLst>
          </p:cNvPr>
          <p:cNvSpPr>
            <a:spLocks noGrp="1"/>
          </p:cNvSpPr>
          <p:nvPr>
            <p:ph type="body" sz="quarter" idx="13"/>
          </p:nvPr>
        </p:nvSpPr>
        <p:spPr/>
        <p:txBody>
          <a:bodyPr/>
          <a:lstStyle/>
          <a:p>
            <a:r>
              <a:rPr lang="en-US"/>
              <a:t> </a:t>
            </a:r>
          </a:p>
        </p:txBody>
      </p:sp>
      <p:graphicFrame>
        <p:nvGraphicFramePr>
          <p:cNvPr id="6" name="Table 5">
            <a:extLst>
              <a:ext uri="{FF2B5EF4-FFF2-40B4-BE49-F238E27FC236}">
                <a16:creationId xmlns:a16="http://schemas.microsoft.com/office/drawing/2014/main" id="{BE0515E4-32D8-7E31-0B6C-B37816B8F708}"/>
              </a:ext>
            </a:extLst>
          </p:cNvPr>
          <p:cNvGraphicFramePr>
            <a:graphicFrameLocks noGrp="1"/>
          </p:cNvGraphicFramePr>
          <p:nvPr>
            <p:extLst>
              <p:ext uri="{D42A27DB-BD31-4B8C-83A1-F6EECF244321}">
                <p14:modId xmlns:p14="http://schemas.microsoft.com/office/powerpoint/2010/main" val="731203258"/>
              </p:ext>
            </p:extLst>
          </p:nvPr>
        </p:nvGraphicFramePr>
        <p:xfrm>
          <a:off x="816428" y="2147673"/>
          <a:ext cx="9165771" cy="2576383"/>
        </p:xfrm>
        <a:graphic>
          <a:graphicData uri="http://schemas.openxmlformats.org/drawingml/2006/table">
            <a:tbl>
              <a:tblPr firstRow="1" firstCol="1" bandRow="1"/>
              <a:tblGrid>
                <a:gridCol w="3077827">
                  <a:extLst>
                    <a:ext uri="{9D8B030D-6E8A-4147-A177-3AD203B41FA5}">
                      <a16:colId xmlns:a16="http://schemas.microsoft.com/office/drawing/2014/main" val="3556040205"/>
                    </a:ext>
                  </a:extLst>
                </a:gridCol>
                <a:gridCol w="3043972">
                  <a:extLst>
                    <a:ext uri="{9D8B030D-6E8A-4147-A177-3AD203B41FA5}">
                      <a16:colId xmlns:a16="http://schemas.microsoft.com/office/drawing/2014/main" val="2673003681"/>
                    </a:ext>
                  </a:extLst>
                </a:gridCol>
                <a:gridCol w="3043972">
                  <a:extLst>
                    <a:ext uri="{9D8B030D-6E8A-4147-A177-3AD203B41FA5}">
                      <a16:colId xmlns:a16="http://schemas.microsoft.com/office/drawing/2014/main" val="327962873"/>
                    </a:ext>
                  </a:extLst>
                </a:gridCol>
              </a:tblGrid>
              <a:tr h="687036">
                <a:tc>
                  <a:txBody>
                    <a:bodyPr/>
                    <a:lstStyle/>
                    <a:p>
                      <a:pPr marL="720725" indent="-540385">
                        <a:spcAft>
                          <a:spcPts val="900"/>
                        </a:spcAft>
                        <a:buNone/>
                      </a:pPr>
                      <a:r>
                        <a:rPr lang="en-GB" sz="2000">
                          <a:effectLst/>
                          <a:latin typeface="Times New Roman" panose="02020603050405020304" pitchFamily="18" charset="0"/>
                          <a:ea typeface="SimSun" panose="02010600030101010101" pitchFamily="2" charset="-122"/>
                        </a:rPr>
                        <a:t>Identified supported Areas</a:t>
                      </a:r>
                      <a:endParaRPr lang="en-US" sz="200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20725" indent="-540385">
                        <a:spcAft>
                          <a:spcPts val="900"/>
                        </a:spcAft>
                        <a:buNone/>
                      </a:pPr>
                      <a:r>
                        <a:rPr lang="en-GB" sz="2000">
                          <a:effectLst/>
                          <a:latin typeface="Times New Roman" panose="02020603050405020304" pitchFamily="18" charset="0"/>
                          <a:ea typeface="SimSun" panose="02010600030101010101" pitchFamily="2" charset="-122"/>
                        </a:rPr>
                        <a:t>Rapporteurship Priority</a:t>
                      </a:r>
                      <a:endParaRPr lang="en-US" sz="200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20725" indent="-540385">
                        <a:spcAft>
                          <a:spcPts val="900"/>
                        </a:spcAft>
                        <a:buNone/>
                      </a:pPr>
                      <a:r>
                        <a:rPr lang="en-GB" sz="2000">
                          <a:effectLst/>
                          <a:latin typeface="Times New Roman" panose="02020603050405020304" pitchFamily="18" charset="0"/>
                          <a:ea typeface="SimSun" panose="02010600030101010101" pitchFamily="2" charset="-122"/>
                        </a:rPr>
                        <a:t>When the work can be started</a:t>
                      </a:r>
                      <a:endParaRPr lang="en-US" sz="200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4009878"/>
                  </a:ext>
                </a:extLst>
              </a:tr>
              <a:tr h="858794">
                <a:tc>
                  <a:txBody>
                    <a:bodyPr/>
                    <a:lstStyle/>
                    <a:p>
                      <a:pPr marL="720725" indent="-540385">
                        <a:spcAft>
                          <a:spcPts val="900"/>
                        </a:spcAft>
                        <a:buNone/>
                      </a:pPr>
                      <a:r>
                        <a:rPr lang="en-GB" sz="2000" dirty="0">
                          <a:effectLst/>
                          <a:latin typeface="Times New Roman" panose="02020603050405020304" pitchFamily="18" charset="0"/>
                          <a:ea typeface="Times New Roman" panose="02020603050405020304" pitchFamily="18" charset="0"/>
                        </a:rPr>
                        <a:t>Network Capability Exposure </a:t>
                      </a:r>
                      <a:endParaRPr lang="en-US" sz="2000" dirty="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20725" indent="-540385">
                        <a:spcAft>
                          <a:spcPts val="900"/>
                        </a:spcAft>
                        <a:buNone/>
                      </a:pPr>
                      <a:r>
                        <a:rPr lang="en-US" sz="2000" dirty="0">
                          <a:effectLst/>
                          <a:latin typeface="Times New Roman" panose="02020603050405020304" pitchFamily="18" charset="0"/>
                          <a:ea typeface="Times New Roman" panose="02020603050405020304" pitchFamily="18" charset="0"/>
                        </a:rPr>
                        <a:t>1</a:t>
                      </a: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20725" indent="-540385">
                        <a:spcAft>
                          <a:spcPts val="900"/>
                        </a:spcAft>
                        <a:buNone/>
                      </a:pPr>
                      <a:r>
                        <a:rPr lang="en-GB" sz="2000" dirty="0">
                          <a:effectLst/>
                          <a:latin typeface="Times New Roman" panose="02020603050405020304" pitchFamily="18" charset="0"/>
                          <a:ea typeface="SimSun" panose="02010600030101010101" pitchFamily="2" charset="-122"/>
                        </a:rPr>
                        <a:t>Q2 2026 (SID approval in Q1 2026)</a:t>
                      </a:r>
                      <a:endParaRPr lang="en-US" sz="2000" dirty="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6147908"/>
                  </a:ext>
                </a:extLst>
              </a:tr>
              <a:tr h="1030553">
                <a:tc>
                  <a:txBody>
                    <a:bodyPr/>
                    <a:lstStyle/>
                    <a:p>
                      <a:pPr marL="720725" indent="-540385">
                        <a:spcAft>
                          <a:spcPts val="900"/>
                        </a:spcAft>
                        <a:buNone/>
                      </a:pPr>
                      <a:r>
                        <a:rPr lang="en-GB" sz="2000" dirty="0">
                          <a:effectLst/>
                          <a:latin typeface="Times New Roman" panose="02020603050405020304" pitchFamily="18" charset="0"/>
                          <a:ea typeface="Times New Roman" panose="02020603050405020304" pitchFamily="18" charset="0"/>
                        </a:rPr>
                        <a:t>Protocol enhancement for AI and AI Agent</a:t>
                      </a:r>
                      <a:endParaRPr lang="en-US" sz="2000" dirty="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20725" indent="-540385">
                        <a:spcAft>
                          <a:spcPts val="900"/>
                        </a:spcAft>
                        <a:buNone/>
                      </a:pPr>
                      <a:r>
                        <a:rPr lang="en-GB" sz="2000">
                          <a:effectLst/>
                          <a:latin typeface="Times New Roman" panose="02020603050405020304" pitchFamily="18" charset="0"/>
                          <a:ea typeface="SimSun" panose="02010600030101010101" pitchFamily="2" charset="-122"/>
                        </a:rPr>
                        <a:t>2</a:t>
                      </a:r>
                      <a:endParaRPr lang="en-US" sz="2000" dirty="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20725" indent="-540385">
                        <a:spcAft>
                          <a:spcPts val="900"/>
                        </a:spcAft>
                        <a:buNone/>
                      </a:pPr>
                      <a:r>
                        <a:rPr lang="en-GB" sz="2000" dirty="0">
                          <a:effectLst/>
                          <a:latin typeface="Times New Roman" panose="02020603050405020304" pitchFamily="18" charset="0"/>
                          <a:ea typeface="SimSun" panose="02010600030101010101" pitchFamily="2" charset="-122"/>
                        </a:rPr>
                        <a:t>Q2 2026 (SID approval in Q1 2026)</a:t>
                      </a:r>
                      <a:endParaRPr lang="en-US" sz="2000" dirty="0">
                        <a:effectLst/>
                        <a:latin typeface="Times New Roman" panose="02020603050405020304" pitchFamily="18" charset="0"/>
                        <a:ea typeface="Times New Roman" panose="02020603050405020304" pitchFamily="18" charset="0"/>
                      </a:endParaRPr>
                    </a:p>
                  </a:txBody>
                  <a:tcPr marL="67521" marR="67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0797005"/>
                  </a:ext>
                </a:extLst>
              </a:tr>
            </a:tbl>
          </a:graphicData>
        </a:graphic>
      </p:graphicFrame>
      <p:sp>
        <p:nvSpPr>
          <p:cNvPr id="7" name="TextBox 6">
            <a:extLst>
              <a:ext uri="{FF2B5EF4-FFF2-40B4-BE49-F238E27FC236}">
                <a16:creationId xmlns:a16="http://schemas.microsoft.com/office/drawing/2014/main" id="{BCB25C6B-87F9-B191-6681-4118596707EF}"/>
              </a:ext>
            </a:extLst>
          </p:cNvPr>
          <p:cNvSpPr txBox="1"/>
          <p:nvPr/>
        </p:nvSpPr>
        <p:spPr>
          <a:xfrm>
            <a:off x="816428" y="5191539"/>
            <a:ext cx="8926285" cy="1571440"/>
          </a:xfrm>
          <a:prstGeom prst="rect">
            <a:avLst/>
          </a:prstGeom>
          <a:noFill/>
          <a:ln>
            <a:noFill/>
          </a:ln>
        </p:spPr>
        <p:txBody>
          <a:bodyPr wrap="square" lIns="0" tIns="0" rIns="0" bIns="0" rtlCol="0">
            <a:noAutofit/>
          </a:bodyPr>
          <a:lstStyle/>
          <a:p>
            <a:pPr marL="342900" marR="0" indent="-342900" algn="l" defTabSz="180000" rtl="0" eaLnBrk="1" fontAlgn="auto" latinLnBrk="0" hangingPunct="1">
              <a:lnSpc>
                <a:spcPct val="100000"/>
              </a:lnSpc>
              <a:spcBef>
                <a:spcPts val="0"/>
              </a:spcBef>
              <a:spcAft>
                <a:spcPts val="0"/>
              </a:spcAft>
              <a:buClrTx/>
              <a:buSzTx/>
              <a:buFont typeface="Wingdings" panose="05000000000000000000" pitchFamily="2" charset="2"/>
              <a:buChar char="Ø"/>
              <a:tabLst>
                <a:tab pos="180000" algn="l"/>
              </a:tabLst>
            </a:pPr>
            <a:r>
              <a:rPr kumimoji="0" lang="en-US" b="1" i="1" u="none" strike="noStrike" kern="1200" cap="none" spc="0" normalizeH="0" baseline="0" noProof="0" dirty="0">
                <a:ln>
                  <a:noFill/>
                </a:ln>
                <a:solidFill>
                  <a:srgbClr val="FF0000"/>
                </a:solidFill>
                <a:effectLst/>
                <a:uLnTx/>
                <a:uFillTx/>
                <a:latin typeface="Nokia Pure Text Light"/>
                <a:ea typeface="+mn-ea"/>
                <a:cs typeface="+mn-cs"/>
              </a:rPr>
              <a:t>See the discussion on the contents of each of the two expected </a:t>
            </a:r>
            <a:r>
              <a:rPr lang="en-US" b="1" i="1" dirty="0" err="1">
                <a:solidFill>
                  <a:srgbClr val="FF0000"/>
                </a:solidFill>
                <a:latin typeface="Nokia Pure Text Light"/>
              </a:rPr>
              <a:t>st</a:t>
            </a:r>
            <a:r>
              <a:rPr kumimoji="0" lang="en-US" b="1" i="1" u="none" strike="noStrike" kern="1200" cap="none" spc="0" normalizeH="0" baseline="0" noProof="0" dirty="0" err="1">
                <a:ln>
                  <a:noFill/>
                </a:ln>
                <a:solidFill>
                  <a:srgbClr val="FF0000"/>
                </a:solidFill>
                <a:effectLst/>
                <a:uLnTx/>
                <a:uFillTx/>
                <a:latin typeface="Nokia Pure Text Light"/>
                <a:ea typeface="+mn-ea"/>
                <a:cs typeface="+mn-cs"/>
              </a:rPr>
              <a:t>udies</a:t>
            </a:r>
            <a:r>
              <a:rPr kumimoji="0" lang="en-US" b="1" i="1" u="none" strike="noStrike" kern="1200" cap="none" spc="0" normalizeH="0" baseline="0" noProof="0" dirty="0">
                <a:ln>
                  <a:noFill/>
                </a:ln>
                <a:solidFill>
                  <a:srgbClr val="FF0000"/>
                </a:solidFill>
                <a:effectLst/>
                <a:uLnTx/>
                <a:uFillTx/>
                <a:latin typeface="Nokia Pure Text Light"/>
                <a:ea typeface="+mn-ea"/>
                <a:cs typeface="+mn-cs"/>
              </a:rPr>
              <a:t> in the dedicated slide sets</a:t>
            </a:r>
          </a:p>
          <a:p>
            <a:pPr marL="342900" marR="0" indent="-342900" algn="l" defTabSz="180000" rtl="0" eaLnBrk="1" fontAlgn="auto" latinLnBrk="0" hangingPunct="1">
              <a:lnSpc>
                <a:spcPct val="100000"/>
              </a:lnSpc>
              <a:spcBef>
                <a:spcPts val="0"/>
              </a:spcBef>
              <a:spcAft>
                <a:spcPts val="0"/>
              </a:spcAft>
              <a:buClrTx/>
              <a:buSzTx/>
              <a:buFont typeface="Wingdings" panose="05000000000000000000" pitchFamily="2" charset="2"/>
              <a:buChar char="Ø"/>
              <a:tabLst>
                <a:tab pos="180000" algn="l"/>
              </a:tabLst>
            </a:pPr>
            <a:r>
              <a:rPr lang="en-US" b="1" i="1" dirty="0">
                <a:solidFill>
                  <a:srgbClr val="FF0000"/>
                </a:solidFill>
                <a:latin typeface="Nokia Pure Text Light"/>
              </a:rPr>
              <a:t>The indicated priorities are ONLY among CT3 SIDs and do NOT consider SIDs of other CT WGs.</a:t>
            </a:r>
            <a:endParaRPr kumimoji="0" lang="en-US" b="1" i="1" u="none" strike="noStrike" kern="1200" cap="none" spc="0" normalizeH="0" baseline="0" noProof="0" dirty="0">
              <a:ln>
                <a:noFill/>
              </a:ln>
              <a:solidFill>
                <a:srgbClr val="FF0000"/>
              </a:solidFill>
              <a:effectLst/>
              <a:uLnTx/>
              <a:uFillTx/>
              <a:latin typeface="Nokia Pure Text Light"/>
              <a:ea typeface="+mn-ea"/>
              <a:cs typeface="+mn-cs"/>
            </a:endParaRPr>
          </a:p>
        </p:txBody>
      </p:sp>
    </p:spTree>
    <p:extLst>
      <p:ext uri="{BB962C8B-B14F-4D97-AF65-F5344CB8AC3E}">
        <p14:creationId xmlns:p14="http://schemas.microsoft.com/office/powerpoint/2010/main" val="12162443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CA3C-B89A-0CA9-91DE-E11522257E3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A19110F-257B-6B12-8F82-4D336990BF9F}"/>
              </a:ext>
            </a:extLst>
          </p:cNvPr>
          <p:cNvSpPr>
            <a:spLocks noGrp="1"/>
          </p:cNvSpPr>
          <p:nvPr>
            <p:ph type="body" sz="quarter" idx="12"/>
          </p:nvPr>
        </p:nvSpPr>
        <p:spPr/>
        <p:txBody>
          <a:bodyPr/>
          <a:lstStyle/>
          <a:p>
            <a:r>
              <a:rPr lang="en-US" dirty="0">
                <a:solidFill>
                  <a:schemeClr val="tx1"/>
                </a:solidFill>
              </a:rPr>
              <a:t>Nokia feedback - </a:t>
            </a:r>
            <a:r>
              <a:rPr lang="en-US" dirty="0"/>
              <a:t>Introduction</a:t>
            </a:r>
          </a:p>
        </p:txBody>
      </p:sp>
      <p:sp>
        <p:nvSpPr>
          <p:cNvPr id="3" name="Text Placeholder 2">
            <a:extLst>
              <a:ext uri="{FF2B5EF4-FFF2-40B4-BE49-F238E27FC236}">
                <a16:creationId xmlns:a16="http://schemas.microsoft.com/office/drawing/2014/main" id="{EA1C5C08-E105-4827-DF3C-93AC8B7F9EBF}"/>
              </a:ext>
            </a:extLst>
          </p:cNvPr>
          <p:cNvSpPr>
            <a:spLocks noGrp="1"/>
          </p:cNvSpPr>
          <p:nvPr>
            <p:ph type="body" sz="quarter" idx="13"/>
          </p:nvPr>
        </p:nvSpPr>
        <p:spPr/>
        <p:txBody>
          <a:bodyPr/>
          <a:lstStyle/>
          <a:p>
            <a:r>
              <a:rPr lang="en-US"/>
              <a:t> </a:t>
            </a:r>
          </a:p>
        </p:txBody>
      </p:sp>
      <p:sp>
        <p:nvSpPr>
          <p:cNvPr id="4" name="Text Placeholder 3">
            <a:extLst>
              <a:ext uri="{FF2B5EF4-FFF2-40B4-BE49-F238E27FC236}">
                <a16:creationId xmlns:a16="http://schemas.microsoft.com/office/drawing/2014/main" id="{BEA588F8-B156-FB81-3423-AADD09701F77}"/>
              </a:ext>
            </a:extLst>
          </p:cNvPr>
          <p:cNvSpPr>
            <a:spLocks noGrp="1"/>
          </p:cNvSpPr>
          <p:nvPr>
            <p:ph type="body" sz="quarter" idx="15"/>
          </p:nvPr>
        </p:nvSpPr>
        <p:spPr>
          <a:xfrm>
            <a:off x="417303" y="1634432"/>
            <a:ext cx="11078400" cy="4695640"/>
          </a:xfrm>
        </p:spPr>
        <p:txBody>
          <a:bodyPr/>
          <a:lstStyle/>
          <a:p>
            <a:endParaRPr lang="en-US" b="1" dirty="0">
              <a:solidFill>
                <a:srgbClr val="001135"/>
              </a:solidFill>
            </a:endParaRPr>
          </a:p>
          <a:p>
            <a:pPr marL="285750" indent="-285750">
              <a:buFont typeface="Arial" panose="020B0604020202020204" pitchFamily="34" charset="0"/>
              <a:buChar char="•"/>
            </a:pPr>
            <a:r>
              <a:rPr lang="en-US" sz="2400" dirty="0">
                <a:solidFill>
                  <a:srgbClr val="001135"/>
                </a:solidFill>
              </a:rPr>
              <a:t>This slide set puts side by side the </a:t>
            </a:r>
            <a:r>
              <a:rPr lang="en-US" sz="2400" b="1" dirty="0">
                <a:solidFill>
                  <a:srgbClr val="001135"/>
                </a:solidFill>
              </a:rPr>
              <a:t>study topics related to 6G Exposure protocols</a:t>
            </a:r>
            <a:r>
              <a:rPr lang="en-US" sz="2400" dirty="0">
                <a:solidFill>
                  <a:srgbClr val="001135"/>
                </a:solidFill>
              </a:rPr>
              <a:t> that were identified by multiple companies and discussed during the CT3#143 meeting.</a:t>
            </a:r>
          </a:p>
          <a:p>
            <a:pPr marL="285750" indent="-285750">
              <a:buFont typeface="Arial" panose="020B0604020202020204" pitchFamily="34" charset="0"/>
              <a:buChar char="•"/>
            </a:pPr>
            <a:r>
              <a:rPr lang="en-US" sz="2400" dirty="0">
                <a:solidFill>
                  <a:srgbClr val="001135"/>
                </a:solidFill>
              </a:rPr>
              <a:t>The purpose is to </a:t>
            </a:r>
            <a:r>
              <a:rPr lang="en-US" sz="2400" b="1" dirty="0">
                <a:solidFill>
                  <a:srgbClr val="001135"/>
                </a:solidFill>
              </a:rPr>
              <a:t>match the topics</a:t>
            </a:r>
            <a:r>
              <a:rPr lang="en-US" sz="2400" dirty="0">
                <a:solidFill>
                  <a:srgbClr val="001135"/>
                </a:solidFill>
              </a:rPr>
              <a:t> that envision more or less the same work area and jointly </a:t>
            </a:r>
            <a:r>
              <a:rPr lang="en-US" sz="2400" b="1" dirty="0">
                <a:solidFill>
                  <a:srgbClr val="001135"/>
                </a:solidFill>
              </a:rPr>
              <a:t>identify the least common denominator</a:t>
            </a:r>
            <a:r>
              <a:rPr lang="en-US" sz="2400" dirty="0">
                <a:solidFill>
                  <a:srgbClr val="001135"/>
                </a:solidFill>
              </a:rPr>
              <a:t>, which can later be expanded </a:t>
            </a:r>
            <a:r>
              <a:rPr lang="en-US" sz="2400" b="1" dirty="0">
                <a:solidFill>
                  <a:srgbClr val="001135"/>
                </a:solidFill>
              </a:rPr>
              <a:t>towards an agreeable Work Task description</a:t>
            </a:r>
            <a:r>
              <a:rPr lang="en-US" sz="2400" dirty="0">
                <a:solidFill>
                  <a:srgbClr val="001135"/>
                </a:solidFill>
              </a:rPr>
              <a:t>.</a:t>
            </a:r>
            <a:endParaRPr lang="en-US" sz="2400" dirty="0"/>
          </a:p>
        </p:txBody>
      </p:sp>
    </p:spTree>
    <p:extLst>
      <p:ext uri="{BB962C8B-B14F-4D97-AF65-F5344CB8AC3E}">
        <p14:creationId xmlns:p14="http://schemas.microsoft.com/office/powerpoint/2010/main" val="4247687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F31A9-EBA8-F498-D90D-AD7CCF0ACC9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E0F9424-07E8-98A6-72A7-E1417D10B8A7}"/>
              </a:ext>
            </a:extLst>
          </p:cNvPr>
          <p:cNvSpPr>
            <a:spLocks noGrp="1"/>
          </p:cNvSpPr>
          <p:nvPr>
            <p:ph type="body" sz="quarter" idx="12"/>
          </p:nvPr>
        </p:nvSpPr>
        <p:spPr/>
        <p:txBody>
          <a:bodyPr/>
          <a:lstStyle/>
          <a:p>
            <a:r>
              <a:rPr lang="en-US" dirty="0">
                <a:solidFill>
                  <a:schemeClr val="tx1"/>
                </a:solidFill>
              </a:rPr>
              <a:t>Nokia feedback -</a:t>
            </a:r>
            <a:r>
              <a:rPr lang="en-US" dirty="0"/>
              <a:t>Topic 1: Exposure Protocol Stack</a:t>
            </a:r>
          </a:p>
        </p:txBody>
      </p:sp>
      <p:sp>
        <p:nvSpPr>
          <p:cNvPr id="3" name="Text Placeholder 2">
            <a:extLst>
              <a:ext uri="{FF2B5EF4-FFF2-40B4-BE49-F238E27FC236}">
                <a16:creationId xmlns:a16="http://schemas.microsoft.com/office/drawing/2014/main" id="{38877C3C-4D0E-CB7C-FE2C-0A09E1006A10}"/>
              </a:ext>
            </a:extLst>
          </p:cNvPr>
          <p:cNvSpPr>
            <a:spLocks noGrp="1"/>
          </p:cNvSpPr>
          <p:nvPr>
            <p:ph type="body" sz="quarter" idx="13"/>
          </p:nvPr>
        </p:nvSpPr>
        <p:spPr/>
        <p:txBody>
          <a:bodyPr/>
          <a:lstStyle/>
          <a:p>
            <a:r>
              <a:rPr lang="en-US"/>
              <a:t> </a:t>
            </a:r>
          </a:p>
        </p:txBody>
      </p:sp>
      <p:graphicFrame>
        <p:nvGraphicFramePr>
          <p:cNvPr id="5" name="Table 4">
            <a:extLst>
              <a:ext uri="{FF2B5EF4-FFF2-40B4-BE49-F238E27FC236}">
                <a16:creationId xmlns:a16="http://schemas.microsoft.com/office/drawing/2014/main" id="{A2281CA5-5DEC-3870-AF2E-363914525467}"/>
              </a:ext>
            </a:extLst>
          </p:cNvPr>
          <p:cNvGraphicFramePr>
            <a:graphicFrameLocks noGrp="1"/>
          </p:cNvGraphicFramePr>
          <p:nvPr/>
        </p:nvGraphicFramePr>
        <p:xfrm>
          <a:off x="479324" y="1228355"/>
          <a:ext cx="11155876" cy="5196840"/>
        </p:xfrm>
        <a:graphic>
          <a:graphicData uri="http://schemas.openxmlformats.org/drawingml/2006/table">
            <a:tbl>
              <a:tblPr firstRow="1" bandRow="1">
                <a:tableStyleId>{69012ECD-51FC-41F1-AA8D-1B2483CD663E}</a:tableStyleId>
              </a:tblPr>
              <a:tblGrid>
                <a:gridCol w="2788969">
                  <a:extLst>
                    <a:ext uri="{9D8B030D-6E8A-4147-A177-3AD203B41FA5}">
                      <a16:colId xmlns:a16="http://schemas.microsoft.com/office/drawing/2014/main" val="3937312656"/>
                    </a:ext>
                  </a:extLst>
                </a:gridCol>
                <a:gridCol w="2788969">
                  <a:extLst>
                    <a:ext uri="{9D8B030D-6E8A-4147-A177-3AD203B41FA5}">
                      <a16:colId xmlns:a16="http://schemas.microsoft.com/office/drawing/2014/main" val="1085982080"/>
                    </a:ext>
                  </a:extLst>
                </a:gridCol>
                <a:gridCol w="2788969">
                  <a:extLst>
                    <a:ext uri="{9D8B030D-6E8A-4147-A177-3AD203B41FA5}">
                      <a16:colId xmlns:a16="http://schemas.microsoft.com/office/drawing/2014/main" val="2821366790"/>
                    </a:ext>
                  </a:extLst>
                </a:gridCol>
                <a:gridCol w="2788969">
                  <a:extLst>
                    <a:ext uri="{9D8B030D-6E8A-4147-A177-3AD203B41FA5}">
                      <a16:colId xmlns:a16="http://schemas.microsoft.com/office/drawing/2014/main" val="4212779415"/>
                    </a:ext>
                  </a:extLst>
                </a:gridCol>
              </a:tblGrid>
              <a:tr h="761602">
                <a:tc>
                  <a:txBody>
                    <a:bodyPr/>
                    <a:lstStyle/>
                    <a:p>
                      <a:r>
                        <a:rPr lang="en-US" dirty="0">
                          <a:solidFill>
                            <a:schemeClr val="tx1"/>
                          </a:solidFill>
                        </a:rPr>
                        <a:t>Common concept (to be jointly formulated/expanded)?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Nokia C3-254081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Ericsson C3-354054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Huawei C3-254172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8952515"/>
                  </a:ext>
                </a:extLst>
              </a:tr>
              <a:tr h="4242143">
                <a:tc>
                  <a:txBody>
                    <a:bodyPr/>
                    <a:lstStyle/>
                    <a:p>
                      <a:r>
                        <a:rPr lang="en-US" b="1" i="0" dirty="0">
                          <a:solidFill>
                            <a:schemeClr val="accent3"/>
                          </a:solidFill>
                        </a:rPr>
                        <a:t>Requirements and possible options for the Exposure protocol stack?</a:t>
                      </a: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endParaRPr lang="en-US" b="1" i="0" dirty="0">
                        <a:solidFill>
                          <a:schemeClr val="accent3"/>
                        </a:solidFill>
                      </a:endParaRPr>
                    </a:p>
                    <a:p>
                      <a:r>
                        <a:rPr lang="en-US" sz="1800" i="0" kern="1200" dirty="0">
                          <a:solidFill>
                            <a:schemeClr val="tx1"/>
                          </a:solidFill>
                          <a:latin typeface="+mn-lt"/>
                          <a:ea typeface="+mn-ea"/>
                          <a:cs typeface="+mn-cs"/>
                        </a:rPr>
                        <a:t>(NOTE: Matches also </a:t>
                      </a:r>
                      <a:r>
                        <a:rPr lang="en-US" sz="1800" b="1" i="0" kern="1200" dirty="0">
                          <a:solidFill>
                            <a:schemeClr val="tx1"/>
                          </a:solidFill>
                          <a:latin typeface="+mn-lt"/>
                          <a:ea typeface="+mn-ea"/>
                          <a:cs typeface="+mn-cs"/>
                        </a:rPr>
                        <a:t>Samsung</a:t>
                      </a:r>
                      <a:r>
                        <a:rPr lang="en-US" sz="1800" i="0" kern="1200" dirty="0">
                          <a:solidFill>
                            <a:schemeClr val="tx1"/>
                          </a:solidFill>
                          <a:latin typeface="+mn-lt"/>
                          <a:ea typeface="+mn-ea"/>
                          <a:cs typeface="+mn-cs"/>
                        </a:rPr>
                        <a:t>’s C3-254339 topic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600"/>
                        </a:spcAft>
                        <a:buNone/>
                      </a:pPr>
                      <a:r>
                        <a:rPr lang="en-US" i="1" dirty="0">
                          <a:solidFill>
                            <a:schemeClr val="tx1"/>
                          </a:solidFill>
                        </a:rPr>
                        <a:t>a. Exposure-specific protocol requirements, which go beyond the protocol requirements within the Core Network Control Plane, e.g. in terms of throughput, real-time requirements, security, resiliency, error handling and exposure.</a:t>
                      </a:r>
                    </a:p>
                    <a:p>
                      <a:pPr marL="0" indent="0">
                        <a:buNone/>
                      </a:pPr>
                      <a:r>
                        <a:rPr lang="en-US" i="1" dirty="0">
                          <a:solidFill>
                            <a:schemeClr val="tx1"/>
                          </a:solidFill>
                        </a:rPr>
                        <a:t>e. Evaluation of candidate protocols for Exposure services, including re-use of </a:t>
                      </a:r>
                      <a:r>
                        <a:rPr lang="en-US" i="1">
                          <a:solidFill>
                            <a:schemeClr val="tx1"/>
                          </a:solidFill>
                        </a:rPr>
                        <a:t>CP solutions, </a:t>
                      </a:r>
                      <a:r>
                        <a:rPr lang="en-US" i="1" dirty="0">
                          <a:solidFill>
                            <a:schemeClr val="tx1"/>
                          </a:solidFill>
                        </a:rPr>
                        <a:t>as well as additional options.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en-GB" sz="1800" i="1" kern="1200" dirty="0">
                          <a:solidFill>
                            <a:schemeClr val="tx1"/>
                          </a:solidFill>
                          <a:effectLst/>
                          <a:latin typeface="+mn-lt"/>
                          <a:ea typeface="+mn-ea"/>
                          <a:cs typeface="+mn-cs"/>
                        </a:rPr>
                        <a:t>1. Study the new versions of NBI protocols.</a:t>
                      </a:r>
                    </a:p>
                    <a:p>
                      <a:pPr marL="0" indent="0">
                        <a:buNone/>
                      </a:pPr>
                      <a:endParaRPr lang="en-GB" sz="1800" i="1" kern="1200" dirty="0">
                        <a:solidFill>
                          <a:schemeClr val="tx1"/>
                        </a:solidFill>
                        <a:effectLst/>
                        <a:latin typeface="+mn-lt"/>
                        <a:ea typeface="+mn-ea"/>
                        <a:cs typeface="+mn-cs"/>
                      </a:endParaRPr>
                    </a:p>
                    <a:p>
                      <a:pPr marL="0" indent="0">
                        <a:buNone/>
                      </a:pPr>
                      <a:r>
                        <a:rPr lang="en-GB" sz="1800" i="1" kern="1200" dirty="0">
                          <a:solidFill>
                            <a:schemeClr val="tx1"/>
                          </a:solidFill>
                          <a:effectLst/>
                          <a:latin typeface="+mn-lt"/>
                          <a:ea typeface="+mn-ea"/>
                          <a:cs typeface="+mn-cs"/>
                        </a:rPr>
                        <a:t>4. Study potential new protocols based on Stage 2 requirement and use-cases.</a:t>
                      </a:r>
                      <a:endParaRPr lang="en-US"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i="1" kern="1200" dirty="0">
                          <a:solidFill>
                            <a:schemeClr val="tx1"/>
                          </a:solidFill>
                          <a:effectLst/>
                          <a:latin typeface="+mn-lt"/>
                          <a:ea typeface="+mn-ea"/>
                          <a:cs typeface="+mn-cs"/>
                        </a:rPr>
                        <a:t>Study the common protocol and interface aspects for the </a:t>
                      </a:r>
                      <a:r>
                        <a:rPr lang="en-GB" sz="1800" i="1" kern="1200" dirty="0">
                          <a:solidFill>
                            <a:schemeClr val="tx1"/>
                          </a:solidFill>
                          <a:effectLst/>
                          <a:latin typeface="+mn-lt"/>
                          <a:ea typeface="+mn-ea"/>
                          <a:cs typeface="+mn-cs"/>
                        </a:rPr>
                        <a:t>stage 3 protocol designed </a:t>
                      </a:r>
                      <a:r>
                        <a:rPr lang="en-US" sz="1800" i="1" kern="1200" dirty="0">
                          <a:solidFill>
                            <a:schemeClr val="tx1"/>
                          </a:solidFill>
                          <a:effectLst/>
                          <a:latin typeface="+mn-lt"/>
                          <a:ea typeface="+mn-ea"/>
                          <a:cs typeface="+mn-cs"/>
                        </a:rPr>
                        <a:t>for the </a:t>
                      </a:r>
                      <a:r>
                        <a:rPr lang="en-GB" sz="1800" i="1" kern="1200" dirty="0">
                          <a:solidFill>
                            <a:schemeClr val="tx1"/>
                          </a:solidFill>
                          <a:effectLst/>
                          <a:latin typeface="+mn-lt"/>
                          <a:ea typeface="+mn-ea"/>
                          <a:cs typeface="+mn-cs"/>
                        </a:rPr>
                        <a:t>3GPP Network Capability Exposure Framework, e.g. candidate protocols</a:t>
                      </a:r>
                      <a:endParaRPr lang="en-US"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2623920"/>
                  </a:ext>
                </a:extLst>
              </a:tr>
            </a:tbl>
          </a:graphicData>
        </a:graphic>
      </p:graphicFrame>
    </p:spTree>
    <p:extLst>
      <p:ext uri="{BB962C8B-B14F-4D97-AF65-F5344CB8AC3E}">
        <p14:creationId xmlns:p14="http://schemas.microsoft.com/office/powerpoint/2010/main" val="20542776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51385-047D-5A41-6227-3CF5C0C3DF0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9A3AA16-A2EF-3C73-28B3-6E992212004C}"/>
              </a:ext>
            </a:extLst>
          </p:cNvPr>
          <p:cNvSpPr>
            <a:spLocks noGrp="1"/>
          </p:cNvSpPr>
          <p:nvPr>
            <p:ph type="body" sz="quarter" idx="12"/>
          </p:nvPr>
        </p:nvSpPr>
        <p:spPr>
          <a:xfrm>
            <a:off x="556800" y="245999"/>
            <a:ext cx="11078400" cy="454205"/>
          </a:xfrm>
        </p:spPr>
        <p:txBody>
          <a:bodyPr/>
          <a:lstStyle/>
          <a:p>
            <a:r>
              <a:rPr lang="en-US" dirty="0">
                <a:solidFill>
                  <a:schemeClr val="tx1"/>
                </a:solidFill>
              </a:rPr>
              <a:t>Nokia feedback -</a:t>
            </a:r>
            <a:r>
              <a:rPr lang="en-US" dirty="0"/>
              <a:t>Topic 2: Exposure API design, </a:t>
            </a:r>
          </a:p>
          <a:p>
            <a:r>
              <a:rPr lang="en-US" dirty="0"/>
              <a:t>selection, documentation</a:t>
            </a:r>
          </a:p>
        </p:txBody>
      </p:sp>
      <p:sp>
        <p:nvSpPr>
          <p:cNvPr id="3" name="Text Placeholder 2">
            <a:extLst>
              <a:ext uri="{FF2B5EF4-FFF2-40B4-BE49-F238E27FC236}">
                <a16:creationId xmlns:a16="http://schemas.microsoft.com/office/drawing/2014/main" id="{86DB979F-F34F-39DC-DCE2-51E309589B50}"/>
              </a:ext>
            </a:extLst>
          </p:cNvPr>
          <p:cNvSpPr>
            <a:spLocks noGrp="1"/>
          </p:cNvSpPr>
          <p:nvPr>
            <p:ph type="body" sz="quarter" idx="13"/>
          </p:nvPr>
        </p:nvSpPr>
        <p:spPr/>
        <p:txBody>
          <a:bodyPr/>
          <a:lstStyle/>
          <a:p>
            <a:r>
              <a:rPr lang="en-US"/>
              <a:t> </a:t>
            </a:r>
          </a:p>
        </p:txBody>
      </p:sp>
      <p:graphicFrame>
        <p:nvGraphicFramePr>
          <p:cNvPr id="5" name="Table 4">
            <a:extLst>
              <a:ext uri="{FF2B5EF4-FFF2-40B4-BE49-F238E27FC236}">
                <a16:creationId xmlns:a16="http://schemas.microsoft.com/office/drawing/2014/main" id="{664F034A-C7FA-D963-2E27-7F1292455697}"/>
              </a:ext>
            </a:extLst>
          </p:cNvPr>
          <p:cNvGraphicFramePr>
            <a:graphicFrameLocks noGrp="1"/>
          </p:cNvGraphicFramePr>
          <p:nvPr>
            <p:extLst>
              <p:ext uri="{D42A27DB-BD31-4B8C-83A1-F6EECF244321}">
                <p14:modId xmlns:p14="http://schemas.microsoft.com/office/powerpoint/2010/main" val="714926163"/>
              </p:ext>
            </p:extLst>
          </p:nvPr>
        </p:nvGraphicFramePr>
        <p:xfrm>
          <a:off x="479324" y="1792721"/>
          <a:ext cx="10572988" cy="4304630"/>
        </p:xfrm>
        <a:graphic>
          <a:graphicData uri="http://schemas.openxmlformats.org/drawingml/2006/table">
            <a:tbl>
              <a:tblPr firstRow="1" bandRow="1">
                <a:tableStyleId>{69012ECD-51FC-41F1-AA8D-1B2483CD663E}</a:tableStyleId>
              </a:tblPr>
              <a:tblGrid>
                <a:gridCol w="2643247">
                  <a:extLst>
                    <a:ext uri="{9D8B030D-6E8A-4147-A177-3AD203B41FA5}">
                      <a16:colId xmlns:a16="http://schemas.microsoft.com/office/drawing/2014/main" val="3937312656"/>
                    </a:ext>
                  </a:extLst>
                </a:gridCol>
                <a:gridCol w="2643247">
                  <a:extLst>
                    <a:ext uri="{9D8B030D-6E8A-4147-A177-3AD203B41FA5}">
                      <a16:colId xmlns:a16="http://schemas.microsoft.com/office/drawing/2014/main" val="1085982080"/>
                    </a:ext>
                  </a:extLst>
                </a:gridCol>
                <a:gridCol w="2643247">
                  <a:extLst>
                    <a:ext uri="{9D8B030D-6E8A-4147-A177-3AD203B41FA5}">
                      <a16:colId xmlns:a16="http://schemas.microsoft.com/office/drawing/2014/main" val="2821366790"/>
                    </a:ext>
                  </a:extLst>
                </a:gridCol>
                <a:gridCol w="2643247">
                  <a:extLst>
                    <a:ext uri="{9D8B030D-6E8A-4147-A177-3AD203B41FA5}">
                      <a16:colId xmlns:a16="http://schemas.microsoft.com/office/drawing/2014/main" val="4212779415"/>
                    </a:ext>
                  </a:extLst>
                </a:gridCol>
              </a:tblGrid>
              <a:tr h="768600">
                <a:tc>
                  <a:txBody>
                    <a:bodyPr/>
                    <a:lstStyle/>
                    <a:p>
                      <a:r>
                        <a:rPr lang="en-US" sz="1600" dirty="0">
                          <a:solidFill>
                            <a:schemeClr val="tx1"/>
                          </a:solidFill>
                        </a:rPr>
                        <a:t>Common concept (to be jointly formulated/expanded)?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Nokia C3-254081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Ericsson C3-354054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Huawei C3-254172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8952515"/>
                  </a:ext>
                </a:extLst>
              </a:tr>
              <a:tr h="3481670">
                <a:tc>
                  <a:txBody>
                    <a:bodyPr/>
                    <a:lstStyle/>
                    <a:p>
                      <a:r>
                        <a:rPr lang="fr-FR" sz="1600" b="1" i="0" dirty="0" err="1">
                          <a:solidFill>
                            <a:schemeClr val="accent3"/>
                          </a:solidFill>
                        </a:rPr>
                        <a:t>Exposure</a:t>
                      </a:r>
                      <a:r>
                        <a:rPr lang="fr-FR" sz="1600" b="1" i="0" dirty="0">
                          <a:solidFill>
                            <a:schemeClr val="accent3"/>
                          </a:solidFill>
                        </a:rPr>
                        <a:t> API design, </a:t>
                      </a:r>
                      <a:r>
                        <a:rPr lang="fr-FR" sz="1600" b="1" i="0" dirty="0" err="1">
                          <a:solidFill>
                            <a:schemeClr val="accent3"/>
                          </a:solidFill>
                        </a:rPr>
                        <a:t>selection</a:t>
                      </a:r>
                      <a:r>
                        <a:rPr lang="fr-FR" sz="1600" b="1" i="0" dirty="0">
                          <a:solidFill>
                            <a:schemeClr val="accent3"/>
                          </a:solidFill>
                        </a:rPr>
                        <a:t>, </a:t>
                      </a:r>
                      <a:r>
                        <a:rPr lang="fr-FR" sz="1600" b="1" i="0" dirty="0" err="1">
                          <a:solidFill>
                            <a:schemeClr val="accent3"/>
                          </a:solidFill>
                        </a:rPr>
                        <a:t>co-existence</a:t>
                      </a:r>
                      <a:r>
                        <a:rPr lang="fr-FR" sz="1600" b="1" i="0" dirty="0">
                          <a:solidFill>
                            <a:schemeClr val="accent3"/>
                          </a:solidFill>
                        </a:rPr>
                        <a:t>, and documentation?</a:t>
                      </a:r>
                      <a:endParaRPr lang="en-US" sz="1600" b="1" i="0" dirty="0">
                        <a:solidFill>
                          <a:schemeClr val="accent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en-US" sz="1600" i="1" dirty="0">
                          <a:solidFill>
                            <a:schemeClr val="tx1"/>
                          </a:solidFill>
                        </a:rPr>
                        <a:t>c. Design (modelling) of 6G Exposure APIs.</a:t>
                      </a:r>
                    </a:p>
                    <a:p>
                      <a:pPr marL="0" indent="0">
                        <a:buNone/>
                      </a:pPr>
                      <a:endParaRPr lang="en-US" sz="1600" i="1" dirty="0">
                        <a:solidFill>
                          <a:schemeClr val="tx1"/>
                        </a:solidFill>
                      </a:endParaRPr>
                    </a:p>
                    <a:p>
                      <a:pPr marL="0" indent="0">
                        <a:buNone/>
                      </a:pPr>
                      <a:r>
                        <a:rPr lang="en-US" sz="1600" i="1" dirty="0">
                          <a:solidFill>
                            <a:schemeClr val="tx1"/>
                          </a:solidFill>
                        </a:rPr>
                        <a:t>d. Exposure services discovery and invocation mechanisms, e.g. CAPIF-compatible API design.</a:t>
                      </a:r>
                    </a:p>
                    <a:p>
                      <a:pPr marL="0" indent="0">
                        <a:buNone/>
                      </a:pPr>
                      <a:endParaRPr lang="en-US" sz="160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i="1" kern="1200" dirty="0">
                          <a:solidFill>
                            <a:schemeClr val="tx1"/>
                          </a:solidFill>
                          <a:effectLst/>
                          <a:latin typeface="+mn-lt"/>
                          <a:ea typeface="+mn-ea"/>
                          <a:cs typeface="+mn-cs"/>
                        </a:rPr>
                        <a:t>2. Study API design principles on 6G Exposure, including:</a:t>
                      </a:r>
                      <a:endParaRPr lang="en-US" sz="1600" i="1" kern="1200" dirty="0">
                        <a:solidFill>
                          <a:schemeClr val="tx1"/>
                        </a:solidFill>
                        <a:effectLst/>
                        <a:latin typeface="+mn-lt"/>
                        <a:ea typeface="+mn-ea"/>
                        <a:cs typeface="+mn-cs"/>
                      </a:endParaRPr>
                    </a:p>
                    <a:p>
                      <a:r>
                        <a:rPr lang="en-GB" sz="1600" i="1" kern="1200" dirty="0">
                          <a:solidFill>
                            <a:schemeClr val="tx1"/>
                          </a:solidFill>
                          <a:effectLst/>
                          <a:latin typeface="+mn-lt"/>
                          <a:ea typeface="+mn-ea"/>
                          <a:cs typeface="+mn-cs"/>
                        </a:rPr>
                        <a:t>a. Enhancements of NBI documentation.</a:t>
                      </a:r>
                      <a:endParaRPr lang="en-US" sz="1600" i="1" kern="1200" dirty="0">
                        <a:solidFill>
                          <a:schemeClr val="tx1"/>
                        </a:solidFill>
                        <a:effectLst/>
                        <a:latin typeface="+mn-lt"/>
                        <a:ea typeface="+mn-ea"/>
                        <a:cs typeface="+mn-cs"/>
                      </a:endParaRPr>
                    </a:p>
                    <a:p>
                      <a:r>
                        <a:rPr lang="en-GB" sz="1600" i="1" kern="1200" dirty="0">
                          <a:solidFill>
                            <a:schemeClr val="tx1"/>
                          </a:solidFill>
                          <a:effectLst/>
                          <a:latin typeface="+mn-lt"/>
                          <a:ea typeface="+mn-ea"/>
                          <a:cs typeface="+mn-cs"/>
                        </a:rPr>
                        <a:t>b. Enhancements of Stage 3 aspects NBI protocols.</a:t>
                      </a:r>
                      <a:endParaRPr lang="en-US" sz="1600" i="1" kern="1200" dirty="0">
                        <a:solidFill>
                          <a:schemeClr val="tx1"/>
                        </a:solidFill>
                        <a:effectLst/>
                        <a:latin typeface="+mn-lt"/>
                        <a:ea typeface="+mn-ea"/>
                        <a:cs typeface="+mn-cs"/>
                      </a:endParaRPr>
                    </a:p>
                    <a:p>
                      <a:r>
                        <a:rPr lang="en-GB" sz="1600" i="1" kern="1200" dirty="0">
                          <a:solidFill>
                            <a:schemeClr val="tx1"/>
                          </a:solidFill>
                          <a:effectLst/>
                          <a:latin typeface="+mn-lt"/>
                          <a:ea typeface="+mn-ea"/>
                          <a:cs typeface="+mn-cs"/>
                        </a:rPr>
                        <a:t>c. API design principles for Stage 2 services, architecture and security.</a:t>
                      </a:r>
                    </a:p>
                    <a:p>
                      <a:endParaRPr lang="en-GB" sz="1600" i="1" kern="1200" dirty="0">
                        <a:solidFill>
                          <a:schemeClr val="tx1"/>
                        </a:solidFill>
                        <a:effectLst/>
                        <a:latin typeface="+mn-lt"/>
                        <a:ea typeface="+mn-ea"/>
                        <a:cs typeface="+mn-cs"/>
                      </a:endParaRPr>
                    </a:p>
                    <a:p>
                      <a:r>
                        <a:rPr lang="en-US" sz="1600" i="1" kern="1200" dirty="0">
                          <a:solidFill>
                            <a:schemeClr val="tx1"/>
                          </a:solidFill>
                          <a:effectLst/>
                          <a:latin typeface="+mn-lt"/>
                          <a:ea typeface="+mn-ea"/>
                          <a:cs typeface="+mn-cs"/>
                        </a:rPr>
                        <a:t>3. Study impacts to support the co-existence of 4G, 5G, 6G and 4G/5G/6G services.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i="1" kern="1200" dirty="0">
                          <a:solidFill>
                            <a:schemeClr val="tx1"/>
                          </a:solidFill>
                          <a:effectLst/>
                          <a:latin typeface="+mn-lt"/>
                          <a:ea typeface="+mn-ea"/>
                          <a:cs typeface="+mn-cs"/>
                        </a:rPr>
                        <a:t>Study the stage 3 protocol and interface design and selection aspects for the 3GPP Network Capability Exposure Framework related 3rd party to network interfaces that are under CT WG3's remit</a:t>
                      </a:r>
                      <a:endParaRPr lang="en-US" sz="160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2623920"/>
                  </a:ext>
                </a:extLst>
              </a:tr>
            </a:tbl>
          </a:graphicData>
        </a:graphic>
      </p:graphicFrame>
    </p:spTree>
    <p:extLst>
      <p:ext uri="{BB962C8B-B14F-4D97-AF65-F5344CB8AC3E}">
        <p14:creationId xmlns:p14="http://schemas.microsoft.com/office/powerpoint/2010/main" val="15129482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FE98E-A291-F087-DDBB-53274D76C2D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5625D01-7A51-CB3F-DBDC-799EA1649E3C}"/>
              </a:ext>
            </a:extLst>
          </p:cNvPr>
          <p:cNvSpPr>
            <a:spLocks noGrp="1"/>
          </p:cNvSpPr>
          <p:nvPr>
            <p:ph type="body" sz="quarter" idx="12"/>
          </p:nvPr>
        </p:nvSpPr>
        <p:spPr>
          <a:xfrm>
            <a:off x="479324" y="245999"/>
            <a:ext cx="11078400" cy="454205"/>
          </a:xfrm>
        </p:spPr>
        <p:txBody>
          <a:bodyPr/>
          <a:lstStyle/>
          <a:p>
            <a:r>
              <a:rPr lang="en-US" dirty="0">
                <a:solidFill>
                  <a:schemeClr val="tx1"/>
                </a:solidFill>
              </a:rPr>
              <a:t>Nokia feedback: </a:t>
            </a:r>
            <a:r>
              <a:rPr lang="en-US" dirty="0"/>
              <a:t>Topic 3: External integration </a:t>
            </a:r>
          </a:p>
          <a:p>
            <a:r>
              <a:rPr lang="en-US" dirty="0"/>
              <a:t>including AI-enabled AFs</a:t>
            </a:r>
          </a:p>
        </p:txBody>
      </p:sp>
      <p:sp>
        <p:nvSpPr>
          <p:cNvPr id="3" name="Text Placeholder 2">
            <a:extLst>
              <a:ext uri="{FF2B5EF4-FFF2-40B4-BE49-F238E27FC236}">
                <a16:creationId xmlns:a16="http://schemas.microsoft.com/office/drawing/2014/main" id="{6263E258-4551-1098-15CE-CB3B3C29304D}"/>
              </a:ext>
            </a:extLst>
          </p:cNvPr>
          <p:cNvSpPr>
            <a:spLocks noGrp="1"/>
          </p:cNvSpPr>
          <p:nvPr>
            <p:ph type="body" sz="quarter" idx="13"/>
          </p:nvPr>
        </p:nvSpPr>
        <p:spPr/>
        <p:txBody>
          <a:bodyPr/>
          <a:lstStyle/>
          <a:p>
            <a:r>
              <a:rPr lang="en-US"/>
              <a:t> </a:t>
            </a:r>
          </a:p>
        </p:txBody>
      </p:sp>
      <p:graphicFrame>
        <p:nvGraphicFramePr>
          <p:cNvPr id="5" name="Table 4">
            <a:extLst>
              <a:ext uri="{FF2B5EF4-FFF2-40B4-BE49-F238E27FC236}">
                <a16:creationId xmlns:a16="http://schemas.microsoft.com/office/drawing/2014/main" id="{163E3FAA-CC93-6F7B-0675-0C6535928BF7}"/>
              </a:ext>
            </a:extLst>
          </p:cNvPr>
          <p:cNvGraphicFramePr>
            <a:graphicFrameLocks noGrp="1"/>
          </p:cNvGraphicFramePr>
          <p:nvPr>
            <p:extLst>
              <p:ext uri="{D42A27DB-BD31-4B8C-83A1-F6EECF244321}">
                <p14:modId xmlns:p14="http://schemas.microsoft.com/office/powerpoint/2010/main" val="1518233916"/>
              </p:ext>
            </p:extLst>
          </p:nvPr>
        </p:nvGraphicFramePr>
        <p:xfrm>
          <a:off x="401848" y="1894278"/>
          <a:ext cx="11155876" cy="4337558"/>
        </p:xfrm>
        <a:graphic>
          <a:graphicData uri="http://schemas.openxmlformats.org/drawingml/2006/table">
            <a:tbl>
              <a:tblPr firstRow="1" bandRow="1">
                <a:tableStyleId>{69012ECD-51FC-41F1-AA8D-1B2483CD663E}</a:tableStyleId>
              </a:tblPr>
              <a:tblGrid>
                <a:gridCol w="2788969">
                  <a:extLst>
                    <a:ext uri="{9D8B030D-6E8A-4147-A177-3AD203B41FA5}">
                      <a16:colId xmlns:a16="http://schemas.microsoft.com/office/drawing/2014/main" val="3937312656"/>
                    </a:ext>
                  </a:extLst>
                </a:gridCol>
                <a:gridCol w="2788969">
                  <a:extLst>
                    <a:ext uri="{9D8B030D-6E8A-4147-A177-3AD203B41FA5}">
                      <a16:colId xmlns:a16="http://schemas.microsoft.com/office/drawing/2014/main" val="1085982080"/>
                    </a:ext>
                  </a:extLst>
                </a:gridCol>
                <a:gridCol w="2788969">
                  <a:extLst>
                    <a:ext uri="{9D8B030D-6E8A-4147-A177-3AD203B41FA5}">
                      <a16:colId xmlns:a16="http://schemas.microsoft.com/office/drawing/2014/main" val="2821366790"/>
                    </a:ext>
                  </a:extLst>
                </a:gridCol>
                <a:gridCol w="2788969">
                  <a:extLst>
                    <a:ext uri="{9D8B030D-6E8A-4147-A177-3AD203B41FA5}">
                      <a16:colId xmlns:a16="http://schemas.microsoft.com/office/drawing/2014/main" val="4212779415"/>
                    </a:ext>
                  </a:extLst>
                </a:gridCol>
              </a:tblGrid>
              <a:tr h="660204">
                <a:tc>
                  <a:txBody>
                    <a:bodyPr/>
                    <a:lstStyle/>
                    <a:p>
                      <a:r>
                        <a:rPr lang="en-US" sz="1600" dirty="0">
                          <a:solidFill>
                            <a:schemeClr val="tx1"/>
                          </a:solidFill>
                        </a:rPr>
                        <a:t>Common concept (to be jointly formulated/expanded)?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Nokia C3-254081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Ericsson C3-354054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Huawei C3-254172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8952515"/>
                  </a:ext>
                </a:extLst>
              </a:tr>
              <a:tr h="3677354">
                <a:tc>
                  <a:txBody>
                    <a:bodyPr/>
                    <a:lstStyle/>
                    <a:p>
                      <a:r>
                        <a:rPr lang="fr-FR" sz="1600" b="1" i="0" dirty="0" err="1">
                          <a:solidFill>
                            <a:schemeClr val="accent3"/>
                          </a:solidFill>
                        </a:rPr>
                        <a:t>Integration</a:t>
                      </a:r>
                      <a:r>
                        <a:rPr lang="fr-FR" sz="1600" b="1" i="0" dirty="0">
                          <a:solidFill>
                            <a:schemeClr val="accent3"/>
                          </a:solidFill>
                        </a:rPr>
                        <a:t> </a:t>
                      </a:r>
                      <a:r>
                        <a:rPr lang="fr-FR" sz="1600" b="1" i="0" dirty="0" err="1">
                          <a:solidFill>
                            <a:schemeClr val="accent3"/>
                          </a:solidFill>
                        </a:rPr>
                        <a:t>with</a:t>
                      </a:r>
                      <a:r>
                        <a:rPr lang="fr-FR" sz="1600" b="1" i="0" dirty="0">
                          <a:solidFill>
                            <a:schemeClr val="accent3"/>
                          </a:solidFill>
                        </a:rPr>
                        <a:t> </a:t>
                      </a:r>
                      <a:r>
                        <a:rPr lang="fr-FR" sz="1600" b="1" i="0" dirty="0" err="1">
                          <a:solidFill>
                            <a:schemeClr val="accent3"/>
                          </a:solidFill>
                        </a:rPr>
                        <a:t>external</a:t>
                      </a:r>
                      <a:r>
                        <a:rPr lang="fr-FR" sz="1600" b="1" i="0" dirty="0">
                          <a:solidFill>
                            <a:schemeClr val="accent3"/>
                          </a:solidFill>
                        </a:rPr>
                        <a:t> services/platforms/</a:t>
                      </a:r>
                      <a:r>
                        <a:rPr lang="fr-FR" sz="1600" b="1" i="0" dirty="0" err="1">
                          <a:solidFill>
                            <a:schemeClr val="accent3"/>
                          </a:solidFill>
                        </a:rPr>
                        <a:t>tools</a:t>
                      </a:r>
                      <a:r>
                        <a:rPr lang="fr-FR" sz="1600" b="1" i="0" dirty="0">
                          <a:solidFill>
                            <a:schemeClr val="accent3"/>
                          </a:solidFill>
                        </a:rPr>
                        <a:t>/AI-</a:t>
                      </a:r>
                      <a:r>
                        <a:rPr lang="fr-FR" sz="1600" b="1" i="0" dirty="0" err="1">
                          <a:solidFill>
                            <a:schemeClr val="accent3"/>
                          </a:solidFill>
                        </a:rPr>
                        <a:t>elements</a:t>
                      </a:r>
                      <a:r>
                        <a:rPr lang="fr-FR" sz="1600" b="1" i="0" dirty="0">
                          <a:solidFill>
                            <a:schemeClr val="accent3"/>
                          </a:solidFill>
                        </a:rPr>
                        <a:t>?</a:t>
                      </a:r>
                    </a:p>
                    <a:p>
                      <a:endParaRPr lang="fr-FR" sz="1600" b="1" i="0" dirty="0">
                        <a:solidFill>
                          <a:schemeClr val="accent3"/>
                        </a:solidFill>
                      </a:endParaRPr>
                    </a:p>
                    <a:p>
                      <a:endParaRPr lang="fr-FR" sz="1600" b="1" i="0" dirty="0">
                        <a:solidFill>
                          <a:schemeClr val="accent3"/>
                        </a:solidFill>
                      </a:endParaRPr>
                    </a:p>
                    <a:p>
                      <a:endParaRPr lang="fr-FR" sz="1600" b="1" i="0" dirty="0">
                        <a:solidFill>
                          <a:schemeClr val="accent3"/>
                        </a:solidFill>
                      </a:endParaRPr>
                    </a:p>
                    <a:p>
                      <a:endParaRPr lang="fr-FR" sz="1600" b="1" i="0" dirty="0">
                        <a:solidFill>
                          <a:schemeClr val="accent3"/>
                        </a:solidFill>
                      </a:endParaRPr>
                    </a:p>
                    <a:p>
                      <a:endParaRPr lang="fr-FR" sz="1600" b="1" i="0" dirty="0">
                        <a:solidFill>
                          <a:schemeClr val="accent3"/>
                        </a:solidFill>
                      </a:endParaRPr>
                    </a:p>
                    <a:p>
                      <a:endParaRPr lang="fr-FR" sz="1600" b="1" i="0" dirty="0">
                        <a:solidFill>
                          <a:schemeClr val="accent3"/>
                        </a:solidFill>
                      </a:endParaRPr>
                    </a:p>
                    <a:p>
                      <a:r>
                        <a:rPr lang="en-US" sz="1600" i="0" kern="1200" dirty="0">
                          <a:solidFill>
                            <a:schemeClr val="tx1"/>
                          </a:solidFill>
                          <a:latin typeface="+mn-lt"/>
                          <a:ea typeface="+mn-ea"/>
                          <a:cs typeface="+mn-cs"/>
                        </a:rPr>
                        <a:t>(NOTE: Matches also </a:t>
                      </a:r>
                      <a:r>
                        <a:rPr lang="en-US" sz="1600" b="1" i="0" kern="1200" dirty="0">
                          <a:solidFill>
                            <a:schemeClr val="tx1"/>
                          </a:solidFill>
                          <a:latin typeface="+mn-lt"/>
                          <a:ea typeface="+mn-ea"/>
                          <a:cs typeface="+mn-cs"/>
                        </a:rPr>
                        <a:t>AT&amp;T’s request for AI-enabled AF integration</a:t>
                      </a:r>
                      <a:r>
                        <a:rPr lang="en-US" sz="1600" i="0" kern="1200" dirty="0">
                          <a:solidFill>
                            <a:schemeClr val="tx1"/>
                          </a:solidFill>
                          <a:latin typeface="+mn-lt"/>
                          <a:ea typeface="+mn-ea"/>
                          <a:cs typeface="+mn-cs"/>
                        </a:rPr>
                        <a:t> and </a:t>
                      </a:r>
                      <a:r>
                        <a:rPr lang="en-US" sz="1600" b="1" i="0" kern="1200" dirty="0">
                          <a:solidFill>
                            <a:schemeClr val="tx1"/>
                          </a:solidFill>
                          <a:latin typeface="+mn-lt"/>
                          <a:ea typeface="+mn-ea"/>
                          <a:cs typeface="+mn-cs"/>
                        </a:rPr>
                        <a:t>Samsung’</a:t>
                      </a:r>
                      <a:r>
                        <a:rPr lang="en-US" sz="1600" i="0" kern="1200" dirty="0">
                          <a:solidFill>
                            <a:schemeClr val="tx1"/>
                          </a:solidFill>
                          <a:latin typeface="+mn-lt"/>
                          <a:ea typeface="+mn-ea"/>
                          <a:cs typeface="+mn-cs"/>
                        </a:rPr>
                        <a:t>s C3-254339 topic “b”)</a:t>
                      </a:r>
                      <a:endParaRPr lang="en-US" sz="1600" b="1" i="0" dirty="0">
                        <a:solidFill>
                          <a:schemeClr val="accent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en-US" sz="1600" i="1" dirty="0">
                          <a:solidFill>
                            <a:schemeClr val="tx1"/>
                          </a:solidFill>
                        </a:rPr>
                        <a:t>b. Possible protocol impacts for allowing smooth integration and/or interaction with external systems (e.g. AI-enabled AFs, external platforms and networks).</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NOTE: this may be supported by an explorative analysis of different AI protocols from standardization and industry.</a:t>
                      </a:r>
                      <a:endParaRPr lang="en-US" sz="160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i="0" kern="1200" dirty="0">
                          <a:solidFill>
                            <a:schemeClr val="tx1"/>
                          </a:solidFill>
                          <a:effectLst/>
                          <a:latin typeface="+mn-lt"/>
                          <a:ea typeface="+mn-ea"/>
                          <a:cs typeface="+mn-cs"/>
                        </a:rPr>
                        <a:t>Partially and implicitly contained in the following?</a:t>
                      </a:r>
                    </a:p>
                    <a:p>
                      <a:pPr marL="0" indent="0">
                        <a:buNone/>
                      </a:pPr>
                      <a:endParaRPr lang="en-GB" sz="1600" i="1" kern="1200" dirty="0">
                        <a:solidFill>
                          <a:schemeClr val="tx1"/>
                        </a:solidFill>
                        <a:effectLst/>
                        <a:latin typeface="+mn-lt"/>
                        <a:ea typeface="+mn-ea"/>
                        <a:cs typeface="+mn-cs"/>
                      </a:endParaRPr>
                    </a:p>
                    <a:p>
                      <a:pPr marL="0" indent="0">
                        <a:buNone/>
                      </a:pPr>
                      <a:r>
                        <a:rPr lang="en-GB" sz="1600" i="1" kern="1200" dirty="0">
                          <a:solidFill>
                            <a:schemeClr val="tx1"/>
                          </a:solidFill>
                          <a:effectLst/>
                          <a:latin typeface="+mn-lt"/>
                          <a:ea typeface="+mn-ea"/>
                          <a:cs typeface="+mn-cs"/>
                        </a:rPr>
                        <a:t>4. Study potential new protocols based on Stage 2 requirement and use-cases.</a:t>
                      </a:r>
                      <a:endParaRPr lang="en-US" sz="1600" i="1" dirty="0">
                        <a:solidFill>
                          <a:schemeClr val="tx1"/>
                        </a:solidFill>
                      </a:endParaRPr>
                    </a:p>
                    <a:p>
                      <a:endParaRPr lang="en-US" sz="1600" i="0"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i="1" kern="1200" dirty="0">
                          <a:solidFill>
                            <a:schemeClr val="tx1"/>
                          </a:solidFill>
                          <a:effectLst/>
                          <a:latin typeface="+mn-lt"/>
                          <a:ea typeface="+mn-ea"/>
                          <a:cs typeface="+mn-cs"/>
                        </a:rPr>
                        <a:t>Study the synergies and any potential coordination with the existing or new complimentary tooling systems (e.g., AI tooling ecosystem) and open source network exposure efforts in the industry, e.g., CAMARA, GSMA Open Gateway.</a:t>
                      </a:r>
                      <a:endParaRPr lang="en-US" sz="160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2623920"/>
                  </a:ext>
                </a:extLst>
              </a:tr>
            </a:tbl>
          </a:graphicData>
        </a:graphic>
      </p:graphicFrame>
    </p:spTree>
    <p:extLst>
      <p:ext uri="{BB962C8B-B14F-4D97-AF65-F5344CB8AC3E}">
        <p14:creationId xmlns:p14="http://schemas.microsoft.com/office/powerpoint/2010/main" val="5486814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CA3C-B89A-0CA9-91DE-E11522257E3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A19110F-257B-6B12-8F82-4D336990BF9F}"/>
              </a:ext>
            </a:extLst>
          </p:cNvPr>
          <p:cNvSpPr>
            <a:spLocks noGrp="1"/>
          </p:cNvSpPr>
          <p:nvPr>
            <p:ph type="body" sz="quarter" idx="12"/>
          </p:nvPr>
        </p:nvSpPr>
        <p:spPr/>
        <p:txBody>
          <a:bodyPr/>
          <a:lstStyle/>
          <a:p>
            <a:r>
              <a:rPr lang="en-US" dirty="0">
                <a:solidFill>
                  <a:schemeClr val="tx1"/>
                </a:solidFill>
              </a:rPr>
              <a:t>Nokia feedback: </a:t>
            </a:r>
            <a:r>
              <a:rPr lang="en-US" dirty="0"/>
              <a:t>Introduction</a:t>
            </a:r>
          </a:p>
        </p:txBody>
      </p:sp>
      <p:sp>
        <p:nvSpPr>
          <p:cNvPr id="3" name="Text Placeholder 2">
            <a:extLst>
              <a:ext uri="{FF2B5EF4-FFF2-40B4-BE49-F238E27FC236}">
                <a16:creationId xmlns:a16="http://schemas.microsoft.com/office/drawing/2014/main" id="{EA1C5C08-E105-4827-DF3C-93AC8B7F9EBF}"/>
              </a:ext>
            </a:extLst>
          </p:cNvPr>
          <p:cNvSpPr>
            <a:spLocks noGrp="1"/>
          </p:cNvSpPr>
          <p:nvPr>
            <p:ph type="body" sz="quarter" idx="13"/>
          </p:nvPr>
        </p:nvSpPr>
        <p:spPr/>
        <p:txBody>
          <a:bodyPr/>
          <a:lstStyle/>
          <a:p>
            <a:r>
              <a:rPr lang="en-US"/>
              <a:t> </a:t>
            </a:r>
          </a:p>
        </p:txBody>
      </p:sp>
      <p:sp>
        <p:nvSpPr>
          <p:cNvPr id="4" name="Text Placeholder 3">
            <a:extLst>
              <a:ext uri="{FF2B5EF4-FFF2-40B4-BE49-F238E27FC236}">
                <a16:creationId xmlns:a16="http://schemas.microsoft.com/office/drawing/2014/main" id="{BEA588F8-B156-FB81-3423-AADD09701F77}"/>
              </a:ext>
            </a:extLst>
          </p:cNvPr>
          <p:cNvSpPr>
            <a:spLocks noGrp="1"/>
          </p:cNvSpPr>
          <p:nvPr>
            <p:ph type="body" sz="quarter" idx="15"/>
          </p:nvPr>
        </p:nvSpPr>
        <p:spPr>
          <a:xfrm>
            <a:off x="556800" y="1818861"/>
            <a:ext cx="11078400" cy="4695640"/>
          </a:xfrm>
        </p:spPr>
        <p:txBody>
          <a:bodyPr/>
          <a:lstStyle/>
          <a:p>
            <a:endParaRPr lang="en-US" b="1" dirty="0">
              <a:solidFill>
                <a:srgbClr val="001135"/>
              </a:solidFill>
            </a:endParaRPr>
          </a:p>
          <a:p>
            <a:pPr marL="285750" indent="-285750">
              <a:buFont typeface="Arial" panose="020B0604020202020204" pitchFamily="34" charset="0"/>
              <a:buChar char="•"/>
            </a:pPr>
            <a:r>
              <a:rPr lang="en-US" sz="2400" dirty="0">
                <a:solidFill>
                  <a:srgbClr val="001135"/>
                </a:solidFill>
              </a:rPr>
              <a:t>This slide set puts side by side the </a:t>
            </a:r>
            <a:r>
              <a:rPr lang="en-US" sz="2400" b="1" dirty="0">
                <a:solidFill>
                  <a:srgbClr val="001135"/>
                </a:solidFill>
              </a:rPr>
              <a:t>study topics related to AI protocols</a:t>
            </a:r>
            <a:r>
              <a:rPr lang="en-US" sz="2400" dirty="0">
                <a:solidFill>
                  <a:srgbClr val="001135"/>
                </a:solidFill>
              </a:rPr>
              <a:t> that were identified by multiple companies and discussed during the CT3#143 meeting.</a:t>
            </a:r>
          </a:p>
          <a:p>
            <a:pPr marL="285750" indent="-285750">
              <a:buFont typeface="Arial" panose="020B0604020202020204" pitchFamily="34" charset="0"/>
              <a:buChar char="•"/>
            </a:pPr>
            <a:r>
              <a:rPr lang="en-US" sz="2400" dirty="0">
                <a:solidFill>
                  <a:srgbClr val="001135"/>
                </a:solidFill>
              </a:rPr>
              <a:t>The purpose is to </a:t>
            </a:r>
            <a:r>
              <a:rPr lang="en-US" sz="2400" b="1" dirty="0">
                <a:solidFill>
                  <a:srgbClr val="001135"/>
                </a:solidFill>
              </a:rPr>
              <a:t>match the topics</a:t>
            </a:r>
            <a:r>
              <a:rPr lang="en-US" sz="2400" dirty="0">
                <a:solidFill>
                  <a:srgbClr val="001135"/>
                </a:solidFill>
              </a:rPr>
              <a:t> that envision more or less the same work area and jointly </a:t>
            </a:r>
            <a:r>
              <a:rPr lang="en-US" sz="2400" b="1" dirty="0">
                <a:solidFill>
                  <a:srgbClr val="001135"/>
                </a:solidFill>
              </a:rPr>
              <a:t>identify the least common denominator</a:t>
            </a:r>
            <a:r>
              <a:rPr lang="en-US" sz="2400" dirty="0">
                <a:solidFill>
                  <a:srgbClr val="001135"/>
                </a:solidFill>
              </a:rPr>
              <a:t>, which can later be expanded </a:t>
            </a:r>
            <a:r>
              <a:rPr lang="en-US" sz="2400" b="1" dirty="0">
                <a:solidFill>
                  <a:srgbClr val="001135"/>
                </a:solidFill>
              </a:rPr>
              <a:t>towards an agreeable Work Task description</a:t>
            </a:r>
            <a:r>
              <a:rPr lang="en-US" sz="2400" dirty="0">
                <a:solidFill>
                  <a:srgbClr val="001135"/>
                </a:solidFill>
              </a:rPr>
              <a:t>.</a:t>
            </a:r>
            <a:endParaRPr lang="en-US" sz="2400" dirty="0"/>
          </a:p>
        </p:txBody>
      </p:sp>
    </p:spTree>
    <p:extLst>
      <p:ext uri="{BB962C8B-B14F-4D97-AF65-F5344CB8AC3E}">
        <p14:creationId xmlns:p14="http://schemas.microsoft.com/office/powerpoint/2010/main" val="684797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7D641-3667-1C97-3332-9C53EA700F65}"/>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D5C23674-6EAD-1801-0888-D91BDFA0BB08}"/>
              </a:ext>
            </a:extLst>
          </p:cNvPr>
          <p:cNvSpPr>
            <a:spLocks noGrp="1"/>
          </p:cNvSpPr>
          <p:nvPr>
            <p:ph type="title"/>
          </p:nvPr>
        </p:nvSpPr>
        <p:spPr/>
        <p:txBody>
          <a:bodyPr/>
          <a:lstStyle/>
          <a:p>
            <a:r>
              <a:rPr lang="en-GB" altLang="en-US" dirty="0"/>
              <a:t>GOAL 1– What CT3 can study?</a:t>
            </a:r>
          </a:p>
        </p:txBody>
      </p:sp>
      <p:sp>
        <p:nvSpPr>
          <p:cNvPr id="4" name="Content Placeholder 3">
            <a:extLst>
              <a:ext uri="{FF2B5EF4-FFF2-40B4-BE49-F238E27FC236}">
                <a16:creationId xmlns:a16="http://schemas.microsoft.com/office/drawing/2014/main" id="{C64B20E6-0892-2BE3-FAC1-0A8993FFB171}"/>
              </a:ext>
            </a:extLst>
          </p:cNvPr>
          <p:cNvSpPr>
            <a:spLocks noGrp="1"/>
          </p:cNvSpPr>
          <p:nvPr>
            <p:ph idx="1"/>
          </p:nvPr>
        </p:nvSpPr>
        <p:spPr>
          <a:xfrm>
            <a:off x="739877" y="1825624"/>
            <a:ext cx="10515600" cy="4486685"/>
          </a:xfrm>
        </p:spPr>
        <p:txBody>
          <a:bodyPr/>
          <a:lstStyle/>
          <a:p>
            <a:pPr marL="0" indent="0">
              <a:buNone/>
            </a:pPr>
            <a:r>
              <a:rPr lang="en-US" sz="2400" b="1" dirty="0"/>
              <a:t>Feedback from the companies (see next two slides):</a:t>
            </a:r>
          </a:p>
          <a:p>
            <a:r>
              <a:rPr lang="en-US" sz="2000" b="1" dirty="0"/>
              <a:t>Q1: </a:t>
            </a:r>
            <a:r>
              <a:rPr lang="en-US" sz="2000" dirty="0"/>
              <a:t>What areas should CT3 study?</a:t>
            </a:r>
          </a:p>
          <a:p>
            <a:r>
              <a:rPr lang="en-US" sz="2000" b="1" dirty="0"/>
              <a:t>Q2: </a:t>
            </a:r>
            <a:r>
              <a:rPr lang="en-US" sz="2000" dirty="0"/>
              <a:t>What dependency do these areas have with other stage 2 WGs? (TOTAL, PARTIAL, NONE / </a:t>
            </a:r>
            <a:r>
              <a:rPr lang="en-US" sz="2000" dirty="0" err="1"/>
              <a:t>SAx</a:t>
            </a:r>
            <a:r>
              <a:rPr lang="en-US" sz="2000" dirty="0"/>
              <a:t>, </a:t>
            </a:r>
            <a:r>
              <a:rPr lang="en-US" sz="2000" dirty="0" err="1"/>
              <a:t>CTy</a:t>
            </a:r>
            <a:r>
              <a:rPr lang="en-US" sz="2000" dirty="0"/>
              <a:t>)</a:t>
            </a:r>
          </a:p>
          <a:p>
            <a:pPr lvl="1"/>
            <a:r>
              <a:rPr lang="en-US" sz="1800" dirty="0"/>
              <a:t>TOTAL: All work tasks depend on the work at stage 2 level.</a:t>
            </a:r>
          </a:p>
          <a:p>
            <a:pPr lvl="1"/>
            <a:r>
              <a:rPr lang="en-US" sz="1800" dirty="0"/>
              <a:t>PARTIAL: some work tasks are independent of the work of the related stage 2 WG.</a:t>
            </a:r>
          </a:p>
          <a:p>
            <a:pPr lvl="1"/>
            <a:r>
              <a:rPr lang="en-US" sz="1800" dirty="0"/>
              <a:t>NONE: All work tasks are independent of other stage 2 WGs.</a:t>
            </a:r>
          </a:p>
          <a:p>
            <a:r>
              <a:rPr lang="en-US" sz="2000" b="1" dirty="0"/>
              <a:t>Q3: </a:t>
            </a:r>
            <a:r>
              <a:rPr lang="en-US" sz="2000" dirty="0"/>
              <a:t>What priority would you assign to those areas? (HIGHER NUMBER, LOWER PRIORITY)</a:t>
            </a:r>
          </a:p>
          <a:p>
            <a:r>
              <a:rPr lang="en-US" sz="2000" b="1" dirty="0"/>
              <a:t>Q4: </a:t>
            </a:r>
            <a:r>
              <a:rPr lang="en-US" sz="2000" dirty="0"/>
              <a:t>What interest would you have in being rapporteur of the identified area? (HIGHER NUMBER, LOWER PRIORITY; 0: NO INTEREST)</a:t>
            </a:r>
          </a:p>
          <a:p>
            <a:r>
              <a:rPr lang="en-US" sz="2000" b="1" dirty="0"/>
              <a:t>Q5: </a:t>
            </a:r>
            <a:r>
              <a:rPr lang="en-US" sz="2000" dirty="0"/>
              <a:t>In case further refinement is needed, do you have interest in holding the pen for the identified area? (Y/N)</a:t>
            </a:r>
          </a:p>
          <a:p>
            <a:pPr lvl="1"/>
            <a:r>
              <a:rPr lang="en-US" sz="1600" dirty="0"/>
              <a:t>Moderator role in case further ad-hoc meetings, email discussions, etc. are needed for a specific topic.</a:t>
            </a:r>
          </a:p>
        </p:txBody>
      </p:sp>
    </p:spTree>
    <p:extLst>
      <p:ext uri="{BB962C8B-B14F-4D97-AF65-F5344CB8AC3E}">
        <p14:creationId xmlns:p14="http://schemas.microsoft.com/office/powerpoint/2010/main" val="4056250408"/>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F31A9-EBA8-F498-D90D-AD7CCF0ACC9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E0F9424-07E8-98A6-72A7-E1417D10B8A7}"/>
              </a:ext>
            </a:extLst>
          </p:cNvPr>
          <p:cNvSpPr>
            <a:spLocks noGrp="1"/>
          </p:cNvSpPr>
          <p:nvPr>
            <p:ph type="body" sz="quarter" idx="12"/>
          </p:nvPr>
        </p:nvSpPr>
        <p:spPr>
          <a:xfrm>
            <a:off x="556800" y="441119"/>
            <a:ext cx="11078400" cy="454205"/>
          </a:xfrm>
        </p:spPr>
        <p:txBody>
          <a:bodyPr/>
          <a:lstStyle/>
          <a:p>
            <a:r>
              <a:rPr lang="en-US" dirty="0">
                <a:solidFill>
                  <a:schemeClr val="tx1"/>
                </a:solidFill>
              </a:rPr>
              <a:t>Nokia feedback: </a:t>
            </a:r>
            <a:r>
              <a:rPr lang="en-US" dirty="0"/>
              <a:t>Topic 1: Protocols for existing </a:t>
            </a:r>
          </a:p>
          <a:p>
            <a:r>
              <a:rPr lang="en-US" dirty="0"/>
              <a:t>AI functionalities</a:t>
            </a:r>
          </a:p>
        </p:txBody>
      </p:sp>
      <p:sp>
        <p:nvSpPr>
          <p:cNvPr id="3" name="Text Placeholder 2">
            <a:extLst>
              <a:ext uri="{FF2B5EF4-FFF2-40B4-BE49-F238E27FC236}">
                <a16:creationId xmlns:a16="http://schemas.microsoft.com/office/drawing/2014/main" id="{38877C3C-4D0E-CB7C-FE2C-0A09E1006A10}"/>
              </a:ext>
            </a:extLst>
          </p:cNvPr>
          <p:cNvSpPr>
            <a:spLocks noGrp="1"/>
          </p:cNvSpPr>
          <p:nvPr>
            <p:ph type="body" sz="quarter" idx="13"/>
          </p:nvPr>
        </p:nvSpPr>
        <p:spPr/>
        <p:txBody>
          <a:bodyPr/>
          <a:lstStyle/>
          <a:p>
            <a:r>
              <a:rPr lang="en-US"/>
              <a:t> </a:t>
            </a:r>
          </a:p>
        </p:txBody>
      </p:sp>
      <p:graphicFrame>
        <p:nvGraphicFramePr>
          <p:cNvPr id="5" name="Table 4">
            <a:extLst>
              <a:ext uri="{FF2B5EF4-FFF2-40B4-BE49-F238E27FC236}">
                <a16:creationId xmlns:a16="http://schemas.microsoft.com/office/drawing/2014/main" id="{A2281CA5-5DEC-3870-AF2E-363914525467}"/>
              </a:ext>
            </a:extLst>
          </p:cNvPr>
          <p:cNvGraphicFramePr>
            <a:graphicFrameLocks noGrp="1"/>
          </p:cNvGraphicFramePr>
          <p:nvPr>
            <p:extLst>
              <p:ext uri="{D42A27DB-BD31-4B8C-83A1-F6EECF244321}">
                <p14:modId xmlns:p14="http://schemas.microsoft.com/office/powerpoint/2010/main" val="796405305"/>
              </p:ext>
            </p:extLst>
          </p:nvPr>
        </p:nvGraphicFramePr>
        <p:xfrm>
          <a:off x="429629" y="1824703"/>
          <a:ext cx="10900980" cy="4524022"/>
        </p:xfrm>
        <a:graphic>
          <a:graphicData uri="http://schemas.openxmlformats.org/drawingml/2006/table">
            <a:tbl>
              <a:tblPr firstRow="1" bandRow="1">
                <a:tableStyleId>{69012ECD-51FC-41F1-AA8D-1B2483CD663E}</a:tableStyleId>
              </a:tblPr>
              <a:tblGrid>
                <a:gridCol w="2725245">
                  <a:extLst>
                    <a:ext uri="{9D8B030D-6E8A-4147-A177-3AD203B41FA5}">
                      <a16:colId xmlns:a16="http://schemas.microsoft.com/office/drawing/2014/main" val="3937312656"/>
                    </a:ext>
                  </a:extLst>
                </a:gridCol>
                <a:gridCol w="2725245">
                  <a:extLst>
                    <a:ext uri="{9D8B030D-6E8A-4147-A177-3AD203B41FA5}">
                      <a16:colId xmlns:a16="http://schemas.microsoft.com/office/drawing/2014/main" val="1085982080"/>
                    </a:ext>
                  </a:extLst>
                </a:gridCol>
                <a:gridCol w="2725245">
                  <a:extLst>
                    <a:ext uri="{9D8B030D-6E8A-4147-A177-3AD203B41FA5}">
                      <a16:colId xmlns:a16="http://schemas.microsoft.com/office/drawing/2014/main" val="2821366790"/>
                    </a:ext>
                  </a:extLst>
                </a:gridCol>
                <a:gridCol w="2725245">
                  <a:extLst>
                    <a:ext uri="{9D8B030D-6E8A-4147-A177-3AD203B41FA5}">
                      <a16:colId xmlns:a16="http://schemas.microsoft.com/office/drawing/2014/main" val="4212779415"/>
                    </a:ext>
                  </a:extLst>
                </a:gridCol>
              </a:tblGrid>
              <a:tr h="804307">
                <a:tc>
                  <a:txBody>
                    <a:bodyPr/>
                    <a:lstStyle/>
                    <a:p>
                      <a:r>
                        <a:rPr lang="en-US" sz="1600" dirty="0">
                          <a:solidFill>
                            <a:schemeClr val="tx1"/>
                          </a:solidFill>
                        </a:rPr>
                        <a:t>Common concept (to be jointly formulated/expanded)?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Nokia C3-254081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China Mobile C3-354086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Huawei C3-254055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8952515"/>
                  </a:ext>
                </a:extLst>
              </a:tr>
              <a:tr h="3701062">
                <a:tc>
                  <a:txBody>
                    <a:bodyPr/>
                    <a:lstStyle/>
                    <a:p>
                      <a:r>
                        <a:rPr lang="en-US" sz="1600" b="1" i="0" dirty="0">
                          <a:solidFill>
                            <a:schemeClr val="accent3"/>
                          </a:solidFill>
                        </a:rPr>
                        <a:t>Protocols for existing AI functionalities (e.g. ML Model transfer/storage, VFL)?</a:t>
                      </a:r>
                    </a:p>
                    <a:p>
                      <a:endParaRPr lang="en-US" sz="1600" b="1" i="0" dirty="0">
                        <a:solidFill>
                          <a:schemeClr val="accent3"/>
                        </a:solidFill>
                      </a:endParaRPr>
                    </a:p>
                    <a:p>
                      <a:endParaRPr lang="en-US" sz="1600" b="1" i="0" dirty="0">
                        <a:solidFill>
                          <a:schemeClr val="accent3"/>
                        </a:solidFill>
                      </a:endParaRPr>
                    </a:p>
                    <a:p>
                      <a:endParaRPr lang="en-US" sz="1600" b="1" i="0" dirty="0">
                        <a:solidFill>
                          <a:schemeClr val="accent3"/>
                        </a:solidFill>
                      </a:endParaRPr>
                    </a:p>
                    <a:p>
                      <a:endParaRPr lang="en-US" sz="1600" b="1" i="0" dirty="0">
                        <a:solidFill>
                          <a:schemeClr val="accent3"/>
                        </a:solidFill>
                      </a:endParaRPr>
                    </a:p>
                    <a:p>
                      <a:endParaRPr lang="en-US" sz="1600" b="1" i="0" dirty="0">
                        <a:solidFill>
                          <a:schemeClr val="accent3"/>
                        </a:solidFill>
                      </a:endParaRPr>
                    </a:p>
                    <a:p>
                      <a:endParaRPr lang="en-US" sz="1600" b="1" i="0" dirty="0">
                        <a:solidFill>
                          <a:schemeClr val="accent3"/>
                        </a:solidFill>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dirty="0">
                          <a:solidFill>
                            <a:schemeClr val="tx1"/>
                          </a:solidFill>
                          <a:latin typeface="+mn-lt"/>
                          <a:ea typeface="+mn-ea"/>
                          <a:cs typeface="+mn-cs"/>
                        </a:rPr>
                        <a:t>(NOTE: Matches also </a:t>
                      </a:r>
                      <a:r>
                        <a:rPr lang="en-US" sz="1600" b="1" i="0" kern="1200" dirty="0">
                          <a:solidFill>
                            <a:schemeClr val="tx1"/>
                          </a:solidFill>
                          <a:latin typeface="+mn-lt"/>
                          <a:ea typeface="+mn-ea"/>
                          <a:cs typeface="+mn-cs"/>
                        </a:rPr>
                        <a:t>AT&amp;T’s request for AI-enabled AF integration</a:t>
                      </a:r>
                      <a:r>
                        <a:rPr lang="en-US" sz="1600" i="0" kern="1200" dirty="0">
                          <a:solidFill>
                            <a:schemeClr val="tx1"/>
                          </a:solidFill>
                          <a:latin typeface="+mn-lt"/>
                          <a:ea typeface="+mn-ea"/>
                          <a:cs typeface="+mn-cs"/>
                        </a:rPr>
                        <a:t> and </a:t>
                      </a:r>
                      <a:r>
                        <a:rPr lang="en-US" sz="1600" b="1" i="0" kern="1200" dirty="0">
                          <a:solidFill>
                            <a:schemeClr val="tx1"/>
                          </a:solidFill>
                          <a:latin typeface="+mn-lt"/>
                          <a:ea typeface="+mn-ea"/>
                          <a:cs typeface="+mn-cs"/>
                        </a:rPr>
                        <a:t>Samsung’</a:t>
                      </a:r>
                      <a:r>
                        <a:rPr lang="en-US" sz="1600" i="0" kern="1200" dirty="0">
                          <a:solidFill>
                            <a:schemeClr val="tx1"/>
                          </a:solidFill>
                          <a:latin typeface="+mn-lt"/>
                          <a:ea typeface="+mn-ea"/>
                          <a:cs typeface="+mn-cs"/>
                        </a:rPr>
                        <a:t>s C3-254339 topic “b”)</a:t>
                      </a:r>
                      <a:endParaRPr lang="en-US" sz="1600" b="1" i="0" dirty="0">
                        <a:solidFill>
                          <a:schemeClr val="accent3"/>
                        </a:solidFill>
                      </a:endParaRPr>
                    </a:p>
                    <a:p>
                      <a:endParaRPr lang="en-US" sz="1600" b="1" i="0" dirty="0">
                        <a:solidFill>
                          <a:schemeClr val="accent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600"/>
                        </a:spcAft>
                        <a:buNone/>
                      </a:pPr>
                      <a:r>
                        <a:rPr lang="en-US" sz="1600" i="1" dirty="0">
                          <a:solidFill>
                            <a:schemeClr val="tx1"/>
                          </a:solidFill>
                        </a:rPr>
                        <a:t>a. Potential impact of AI-related Use Cases that can already be considered as relevant for the 6G system, e.g. ML Model transfer, ML model training interactions, intent-based interactions, on the protocol choice and usage.</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NOTE: this may be supported by an explorative analysis of different AI protocols from standardization and industry.</a:t>
                      </a:r>
                      <a:endParaRPr lang="en-US" sz="160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en-GB" sz="1600" i="1" kern="1200" dirty="0">
                          <a:solidFill>
                            <a:schemeClr val="tx1"/>
                          </a:solidFill>
                          <a:effectLst/>
                          <a:latin typeface="+mn-lt"/>
                          <a:ea typeface="+mn-ea"/>
                          <a:cs typeface="+mn-cs"/>
                        </a:rPr>
                        <a:t>4.3 AI Model Distribution and Management</a:t>
                      </a:r>
                    </a:p>
                    <a:p>
                      <a:pPr marL="0" indent="0">
                        <a:buNone/>
                      </a:pPr>
                      <a:endParaRPr lang="en-GB" sz="1600" i="1" kern="1200" dirty="0">
                        <a:solidFill>
                          <a:schemeClr val="tx1"/>
                        </a:solidFill>
                        <a:effectLst/>
                        <a:latin typeface="+mn-lt"/>
                        <a:ea typeface="+mn-ea"/>
                        <a:cs typeface="+mn-cs"/>
                      </a:endParaRPr>
                    </a:p>
                    <a:p>
                      <a:pPr marL="0" indent="0">
                        <a:buNone/>
                      </a:pPr>
                      <a:r>
                        <a:rPr lang="en-GB" sz="1600" i="1" kern="1200" dirty="0">
                          <a:solidFill>
                            <a:schemeClr val="tx1"/>
                          </a:solidFill>
                          <a:effectLst/>
                          <a:latin typeface="+mn-lt"/>
                          <a:ea typeface="+mn-ea"/>
                          <a:cs typeface="+mn-cs"/>
                        </a:rPr>
                        <a:t>Potential studies related to the study:</a:t>
                      </a:r>
                    </a:p>
                    <a:p>
                      <a:pPr marL="0" indent="0">
                        <a:buNone/>
                      </a:pPr>
                      <a:r>
                        <a:rPr lang="en-GB" sz="1600" i="1" kern="1200" dirty="0">
                          <a:solidFill>
                            <a:schemeClr val="tx1"/>
                          </a:solidFill>
                          <a:effectLst/>
                          <a:latin typeface="+mn-lt"/>
                          <a:ea typeface="+mn-ea"/>
                          <a:cs typeface="+mn-cs"/>
                        </a:rPr>
                        <a:t>- Model versioning and distribution mechanisms</a:t>
                      </a:r>
                    </a:p>
                    <a:p>
                      <a:pPr marL="0" indent="0">
                        <a:buNone/>
                      </a:pPr>
                      <a:r>
                        <a:rPr lang="en-GB" sz="1600" i="1" kern="1200" dirty="0">
                          <a:solidFill>
                            <a:schemeClr val="tx1"/>
                          </a:solidFill>
                          <a:effectLst/>
                          <a:latin typeface="+mn-lt"/>
                          <a:ea typeface="+mn-ea"/>
                          <a:cs typeface="+mn-cs"/>
                        </a:rPr>
                        <a:t>- Federated learning coordination</a:t>
                      </a:r>
                    </a:p>
                    <a:p>
                      <a:pPr marL="0" indent="0">
                        <a:buNone/>
                      </a:pPr>
                      <a:r>
                        <a:rPr lang="en-GB" sz="1600" i="1" kern="1200" dirty="0">
                          <a:solidFill>
                            <a:schemeClr val="tx1"/>
                          </a:solidFill>
                          <a:effectLst/>
                          <a:latin typeface="+mn-lt"/>
                          <a:ea typeface="+mn-ea"/>
                          <a:cs typeface="+mn-cs"/>
                        </a:rPr>
                        <a:t>- Model update notification and synchronization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i="0" kern="1200" dirty="0">
                          <a:solidFill>
                            <a:schemeClr val="tx1"/>
                          </a:solidFill>
                          <a:effectLst/>
                          <a:latin typeface="+mn-lt"/>
                          <a:ea typeface="+mn-ea"/>
                          <a:cs typeface="+mn-cs"/>
                        </a:rPr>
                        <a:t>Included in the following?</a:t>
                      </a:r>
                    </a:p>
                    <a:p>
                      <a:endParaRPr lang="en-US" sz="1600" i="1" kern="1200" dirty="0">
                        <a:solidFill>
                          <a:schemeClr val="tx1"/>
                        </a:solidFill>
                        <a:effectLst/>
                        <a:latin typeface="+mn-lt"/>
                        <a:ea typeface="+mn-ea"/>
                        <a:cs typeface="+mn-cs"/>
                      </a:endParaRPr>
                    </a:p>
                    <a:p>
                      <a:r>
                        <a:rPr lang="en-US" sz="1600" i="1" kern="1200" dirty="0">
                          <a:solidFill>
                            <a:schemeClr val="tx1"/>
                          </a:solidFill>
                          <a:effectLst/>
                          <a:latin typeface="+mn-lt"/>
                          <a:ea typeface="+mn-ea"/>
                          <a:cs typeface="+mn-cs"/>
                        </a:rPr>
                        <a:t>- Study the common protocol and interface aspects (e.g., information elements encoding formats, protocol primitives, architectural styles, etc.) for the AI/AI Agent framework in the core network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2623920"/>
                  </a:ext>
                </a:extLst>
              </a:tr>
            </a:tbl>
          </a:graphicData>
        </a:graphic>
      </p:graphicFrame>
    </p:spTree>
    <p:extLst>
      <p:ext uri="{BB962C8B-B14F-4D97-AF65-F5344CB8AC3E}">
        <p14:creationId xmlns:p14="http://schemas.microsoft.com/office/powerpoint/2010/main" val="14769964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A3AE4-6786-6D8F-21F9-F5BED0A5019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1172AB4-E8FC-A061-E837-A071CE5625E5}"/>
              </a:ext>
            </a:extLst>
          </p:cNvPr>
          <p:cNvSpPr>
            <a:spLocks noGrp="1"/>
          </p:cNvSpPr>
          <p:nvPr>
            <p:ph type="body" sz="quarter" idx="12"/>
          </p:nvPr>
        </p:nvSpPr>
        <p:spPr>
          <a:xfrm>
            <a:off x="556800" y="439622"/>
            <a:ext cx="11078400" cy="454205"/>
          </a:xfrm>
        </p:spPr>
        <p:txBody>
          <a:bodyPr/>
          <a:lstStyle/>
          <a:p>
            <a:r>
              <a:rPr lang="en-US" dirty="0">
                <a:solidFill>
                  <a:schemeClr val="tx1"/>
                </a:solidFill>
              </a:rPr>
              <a:t>Nokia </a:t>
            </a:r>
            <a:r>
              <a:rPr lang="en-US" dirty="0" err="1">
                <a:solidFill>
                  <a:schemeClr val="tx1"/>
                </a:solidFill>
              </a:rPr>
              <a:t>feedback:</a:t>
            </a:r>
            <a:r>
              <a:rPr lang="en-US" dirty="0" err="1"/>
              <a:t>Topic</a:t>
            </a:r>
            <a:r>
              <a:rPr lang="en-US" dirty="0"/>
              <a:t> 2: Additional AI elements </a:t>
            </a:r>
          </a:p>
          <a:p>
            <a:r>
              <a:rPr lang="en-US" dirty="0"/>
              <a:t>interaction in CT3 remit</a:t>
            </a:r>
          </a:p>
        </p:txBody>
      </p:sp>
      <p:sp>
        <p:nvSpPr>
          <p:cNvPr id="3" name="Text Placeholder 2">
            <a:extLst>
              <a:ext uri="{FF2B5EF4-FFF2-40B4-BE49-F238E27FC236}">
                <a16:creationId xmlns:a16="http://schemas.microsoft.com/office/drawing/2014/main" id="{D8BE96A5-21DD-530F-B3AB-236A7B05A479}"/>
              </a:ext>
            </a:extLst>
          </p:cNvPr>
          <p:cNvSpPr>
            <a:spLocks noGrp="1"/>
          </p:cNvSpPr>
          <p:nvPr>
            <p:ph type="body" sz="quarter" idx="13"/>
          </p:nvPr>
        </p:nvSpPr>
        <p:spPr/>
        <p:txBody>
          <a:bodyPr/>
          <a:lstStyle/>
          <a:p>
            <a:r>
              <a:rPr lang="en-US"/>
              <a:t> </a:t>
            </a:r>
          </a:p>
        </p:txBody>
      </p:sp>
      <p:graphicFrame>
        <p:nvGraphicFramePr>
          <p:cNvPr id="5" name="Table 4">
            <a:extLst>
              <a:ext uri="{FF2B5EF4-FFF2-40B4-BE49-F238E27FC236}">
                <a16:creationId xmlns:a16="http://schemas.microsoft.com/office/drawing/2014/main" id="{0AD3F1A7-412F-48E8-2E11-4E211B189F22}"/>
              </a:ext>
            </a:extLst>
          </p:cNvPr>
          <p:cNvGraphicFramePr>
            <a:graphicFrameLocks noGrp="1"/>
          </p:cNvGraphicFramePr>
          <p:nvPr>
            <p:extLst>
              <p:ext uri="{D42A27DB-BD31-4B8C-83A1-F6EECF244321}">
                <p14:modId xmlns:p14="http://schemas.microsoft.com/office/powerpoint/2010/main" val="1798801972"/>
              </p:ext>
            </p:extLst>
          </p:nvPr>
        </p:nvGraphicFramePr>
        <p:xfrm>
          <a:off x="300420" y="2053303"/>
          <a:ext cx="11155876" cy="4466767"/>
        </p:xfrm>
        <a:graphic>
          <a:graphicData uri="http://schemas.openxmlformats.org/drawingml/2006/table">
            <a:tbl>
              <a:tblPr firstRow="1" bandRow="1">
                <a:tableStyleId>{69012ECD-51FC-41F1-AA8D-1B2483CD663E}</a:tableStyleId>
              </a:tblPr>
              <a:tblGrid>
                <a:gridCol w="2788969">
                  <a:extLst>
                    <a:ext uri="{9D8B030D-6E8A-4147-A177-3AD203B41FA5}">
                      <a16:colId xmlns:a16="http://schemas.microsoft.com/office/drawing/2014/main" val="3937312656"/>
                    </a:ext>
                  </a:extLst>
                </a:gridCol>
                <a:gridCol w="2788969">
                  <a:extLst>
                    <a:ext uri="{9D8B030D-6E8A-4147-A177-3AD203B41FA5}">
                      <a16:colId xmlns:a16="http://schemas.microsoft.com/office/drawing/2014/main" val="1085982080"/>
                    </a:ext>
                  </a:extLst>
                </a:gridCol>
                <a:gridCol w="2788969">
                  <a:extLst>
                    <a:ext uri="{9D8B030D-6E8A-4147-A177-3AD203B41FA5}">
                      <a16:colId xmlns:a16="http://schemas.microsoft.com/office/drawing/2014/main" val="2821366790"/>
                    </a:ext>
                  </a:extLst>
                </a:gridCol>
                <a:gridCol w="2788969">
                  <a:extLst>
                    <a:ext uri="{9D8B030D-6E8A-4147-A177-3AD203B41FA5}">
                      <a16:colId xmlns:a16="http://schemas.microsoft.com/office/drawing/2014/main" val="4212779415"/>
                    </a:ext>
                  </a:extLst>
                </a:gridCol>
              </a:tblGrid>
              <a:tr h="757079">
                <a:tc>
                  <a:txBody>
                    <a:bodyPr/>
                    <a:lstStyle/>
                    <a:p>
                      <a:r>
                        <a:rPr lang="en-US" sz="1600" dirty="0">
                          <a:solidFill>
                            <a:schemeClr val="tx1"/>
                          </a:solidFill>
                        </a:rPr>
                        <a:t>Common concept (to be jointly formulated/expanded)?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Nokia C3-254081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China Mobile C3-354086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Huawei C3-254055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8952515"/>
                  </a:ext>
                </a:extLst>
              </a:tr>
              <a:tr h="3709688">
                <a:tc>
                  <a:txBody>
                    <a:bodyPr/>
                    <a:lstStyle/>
                    <a:p>
                      <a:r>
                        <a:rPr lang="en-US" sz="1600" b="1" i="0" dirty="0">
                          <a:solidFill>
                            <a:schemeClr val="accent3"/>
                          </a:solidFill>
                        </a:rPr>
                        <a:t>Protocol for additional AI elements interaction?</a:t>
                      </a:r>
                    </a:p>
                    <a:p>
                      <a:r>
                        <a:rPr lang="en-US" sz="1600" b="1" i="0" dirty="0">
                          <a:solidFill>
                            <a:schemeClr val="accent3"/>
                          </a:solidFill>
                        </a:rPr>
                        <a:t>(could de agents, could be MCP, intents, or anything else but better to delay the start of this item due to its non-existence in current networks, controversy and very premature state in stage 2)</a:t>
                      </a:r>
                    </a:p>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dirty="0">
                          <a:solidFill>
                            <a:schemeClr val="tx1"/>
                          </a:solidFill>
                          <a:latin typeface="+mn-lt"/>
                          <a:ea typeface="+mn-ea"/>
                          <a:cs typeface="+mn-cs"/>
                        </a:rPr>
                        <a:t>(NOTE: Supported also by </a:t>
                      </a:r>
                      <a:r>
                        <a:rPr lang="en-US" sz="1600" b="1" i="0" kern="1200" dirty="0">
                          <a:solidFill>
                            <a:schemeClr val="tx1"/>
                          </a:solidFill>
                          <a:latin typeface="+mn-lt"/>
                          <a:ea typeface="+mn-ea"/>
                          <a:cs typeface="+mn-cs"/>
                        </a:rPr>
                        <a:t>Ericsson</a:t>
                      </a:r>
                      <a:r>
                        <a:rPr lang="en-US" sz="1600" i="0" kern="1200" dirty="0">
                          <a:solidFill>
                            <a:schemeClr val="tx1"/>
                          </a:solidFill>
                          <a:latin typeface="+mn-lt"/>
                          <a:ea typeface="+mn-ea"/>
                          <a:cs typeface="+mn-cs"/>
                        </a:rPr>
                        <a:t> and </a:t>
                      </a:r>
                      <a:r>
                        <a:rPr lang="en-US" sz="1600" b="1" i="0" kern="1200" dirty="0">
                          <a:solidFill>
                            <a:schemeClr val="tx1"/>
                          </a:solidFill>
                          <a:latin typeface="+mn-lt"/>
                          <a:ea typeface="+mn-ea"/>
                          <a:cs typeface="+mn-cs"/>
                        </a:rPr>
                        <a:t>Samsung</a:t>
                      </a:r>
                      <a:r>
                        <a:rPr lang="en-US" sz="1600" i="0" kern="1200" dirty="0">
                          <a:solidFill>
                            <a:schemeClr val="tx1"/>
                          </a:solidFill>
                          <a:latin typeface="+mn-lt"/>
                          <a:ea typeface="+mn-ea"/>
                          <a:cs typeface="+mn-cs"/>
                        </a:rPr>
                        <a:t> during the CT3#143 meeting)</a:t>
                      </a:r>
                      <a:endParaRPr lang="en-US" sz="1600" b="1" i="0" dirty="0">
                        <a:solidFill>
                          <a:schemeClr val="accent3"/>
                        </a:solidFill>
                      </a:endParaRPr>
                    </a:p>
                    <a:p>
                      <a:endParaRPr lang="en-US" sz="1600" b="1" i="0" dirty="0">
                        <a:solidFill>
                          <a:schemeClr val="accent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600"/>
                        </a:spcAft>
                        <a:buNone/>
                      </a:pPr>
                      <a:r>
                        <a:rPr lang="en-US" sz="1600" i="1" dirty="0">
                          <a:solidFill>
                            <a:schemeClr val="tx1"/>
                          </a:solidFill>
                        </a:rPr>
                        <a:t>c. Protocol impacts and design aspects of possible additional AI elements agreed in stage 2 as part of the 6G Core Network.</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1135"/>
                          </a:solidFill>
                          <a:effectLst/>
                          <a:uLnTx/>
                          <a:uFillTx/>
                          <a:latin typeface="+mn-lt"/>
                          <a:ea typeface="+mn-ea"/>
                          <a:cs typeface="+mn-cs"/>
                        </a:rPr>
                        <a:t>NOTE: this may be supported by an explorative analysis of different AI protocols from standardization and industry.</a:t>
                      </a:r>
                      <a:endParaRPr kumimoji="0" lang="en-US" sz="1600" b="0" i="1" u="none" strike="noStrike" kern="1200" cap="none" spc="0" normalizeH="0" baseline="0" noProof="0" dirty="0">
                        <a:ln>
                          <a:noFill/>
                        </a:ln>
                        <a:solidFill>
                          <a:srgbClr val="001135"/>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en-GB" sz="1600" i="0" kern="1200" dirty="0">
                          <a:solidFill>
                            <a:schemeClr val="tx1"/>
                          </a:solidFill>
                          <a:effectLst/>
                          <a:latin typeface="+mn-lt"/>
                          <a:ea typeface="+mn-ea"/>
                          <a:cs typeface="+mn-cs"/>
                        </a:rPr>
                        <a:t>No specific individual point but overall support of proactive study of related technologies.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i="1" kern="1200" dirty="0">
                          <a:solidFill>
                            <a:schemeClr val="tx1"/>
                          </a:solidFill>
                          <a:effectLst/>
                          <a:latin typeface="+mn-lt"/>
                          <a:ea typeface="+mn-ea"/>
                          <a:cs typeface="+mn-cs"/>
                        </a:rPr>
                        <a:t>- Analysis on the existing AI Agent communication protocols and frameworks from relevant SDOs (e.g., IETF), open-source communities and industry to identify reusable concepts and avoid duplication of 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2623920"/>
                  </a:ext>
                </a:extLst>
              </a:tr>
            </a:tbl>
          </a:graphicData>
        </a:graphic>
      </p:graphicFrame>
    </p:spTree>
    <p:extLst>
      <p:ext uri="{BB962C8B-B14F-4D97-AF65-F5344CB8AC3E}">
        <p14:creationId xmlns:p14="http://schemas.microsoft.com/office/powerpoint/2010/main" val="12777937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C89F3-EEDC-F361-0D11-9340065F13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E3235FC-48EA-E2EA-B2CF-BEDE6B86F871}"/>
              </a:ext>
            </a:extLst>
          </p:cNvPr>
          <p:cNvSpPr txBox="1"/>
          <p:nvPr/>
        </p:nvSpPr>
        <p:spPr>
          <a:xfrm>
            <a:off x="3331533" y="3323720"/>
            <a:ext cx="6071277" cy="707886"/>
          </a:xfrm>
          <a:prstGeom prst="rect">
            <a:avLst/>
          </a:prstGeom>
          <a:noFill/>
        </p:spPr>
        <p:txBody>
          <a:bodyPr wrap="none" rtlCol="0">
            <a:spAutoFit/>
          </a:bodyPr>
          <a:lstStyle/>
          <a:p>
            <a:r>
              <a:rPr lang="en-US" sz="4000" b="1" dirty="0"/>
              <a:t>WORK AREA IN THE CC</a:t>
            </a:r>
          </a:p>
        </p:txBody>
      </p:sp>
    </p:spTree>
    <p:extLst>
      <p:ext uri="{BB962C8B-B14F-4D97-AF65-F5344CB8AC3E}">
        <p14:creationId xmlns:p14="http://schemas.microsoft.com/office/powerpoint/2010/main" val="4039027588"/>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C3B4E-4E44-E09F-10A5-40AAC2A37BDF}"/>
              </a:ext>
            </a:extLst>
          </p:cNvPr>
          <p:cNvSpPr>
            <a:spLocks noGrp="1"/>
          </p:cNvSpPr>
          <p:nvPr>
            <p:ph type="title"/>
          </p:nvPr>
        </p:nvSpPr>
        <p:spPr>
          <a:xfrm>
            <a:off x="343855" y="288925"/>
            <a:ext cx="10515600" cy="1325563"/>
          </a:xfrm>
        </p:spPr>
        <p:txBody>
          <a:bodyPr/>
          <a:lstStyle/>
          <a:p>
            <a:r>
              <a:rPr lang="en-US" dirty="0"/>
              <a:t>Work area (GOAL I) – Network Exposure</a:t>
            </a:r>
          </a:p>
        </p:txBody>
      </p:sp>
      <p:graphicFrame>
        <p:nvGraphicFramePr>
          <p:cNvPr id="7" name="Table 6">
            <a:extLst>
              <a:ext uri="{FF2B5EF4-FFF2-40B4-BE49-F238E27FC236}">
                <a16:creationId xmlns:a16="http://schemas.microsoft.com/office/drawing/2014/main" id="{A469F639-EF70-C6C0-33DE-C4723A92570A}"/>
              </a:ext>
            </a:extLst>
          </p:cNvPr>
          <p:cNvGraphicFramePr>
            <a:graphicFrameLocks noGrp="1"/>
          </p:cNvGraphicFramePr>
          <p:nvPr>
            <p:extLst>
              <p:ext uri="{D42A27DB-BD31-4B8C-83A1-F6EECF244321}">
                <p14:modId xmlns:p14="http://schemas.microsoft.com/office/powerpoint/2010/main" val="3603944195"/>
              </p:ext>
            </p:extLst>
          </p:nvPr>
        </p:nvGraphicFramePr>
        <p:xfrm>
          <a:off x="1292086" y="1833137"/>
          <a:ext cx="8299175" cy="4540784"/>
        </p:xfrm>
        <a:graphic>
          <a:graphicData uri="http://schemas.openxmlformats.org/drawingml/2006/table">
            <a:tbl>
              <a:tblPr firstRow="1" bandRow="1">
                <a:tableStyleId>{5C22544A-7EE6-4342-B048-85BDC9FD1C3A}</a:tableStyleId>
              </a:tblPr>
              <a:tblGrid>
                <a:gridCol w="1027995">
                  <a:extLst>
                    <a:ext uri="{9D8B030D-6E8A-4147-A177-3AD203B41FA5}">
                      <a16:colId xmlns:a16="http://schemas.microsoft.com/office/drawing/2014/main" val="472218667"/>
                    </a:ext>
                  </a:extLst>
                </a:gridCol>
                <a:gridCol w="1038740">
                  <a:extLst>
                    <a:ext uri="{9D8B030D-6E8A-4147-A177-3AD203B41FA5}">
                      <a16:colId xmlns:a16="http://schemas.microsoft.com/office/drawing/2014/main" val="2428029339"/>
                    </a:ext>
                  </a:extLst>
                </a:gridCol>
                <a:gridCol w="1038740">
                  <a:extLst>
                    <a:ext uri="{9D8B030D-6E8A-4147-A177-3AD203B41FA5}">
                      <a16:colId xmlns:a16="http://schemas.microsoft.com/office/drawing/2014/main" val="2281973677"/>
                    </a:ext>
                  </a:extLst>
                </a:gridCol>
                <a:gridCol w="1038740">
                  <a:extLst>
                    <a:ext uri="{9D8B030D-6E8A-4147-A177-3AD203B41FA5}">
                      <a16:colId xmlns:a16="http://schemas.microsoft.com/office/drawing/2014/main" val="3776172773"/>
                    </a:ext>
                  </a:extLst>
                </a:gridCol>
                <a:gridCol w="1038740">
                  <a:extLst>
                    <a:ext uri="{9D8B030D-6E8A-4147-A177-3AD203B41FA5}">
                      <a16:colId xmlns:a16="http://schemas.microsoft.com/office/drawing/2014/main" val="1354951535"/>
                    </a:ext>
                  </a:extLst>
                </a:gridCol>
                <a:gridCol w="1038740">
                  <a:extLst>
                    <a:ext uri="{9D8B030D-6E8A-4147-A177-3AD203B41FA5}">
                      <a16:colId xmlns:a16="http://schemas.microsoft.com/office/drawing/2014/main" val="22715132"/>
                    </a:ext>
                  </a:extLst>
                </a:gridCol>
                <a:gridCol w="1038740">
                  <a:extLst>
                    <a:ext uri="{9D8B030D-6E8A-4147-A177-3AD203B41FA5}">
                      <a16:colId xmlns:a16="http://schemas.microsoft.com/office/drawing/2014/main" val="2162064082"/>
                    </a:ext>
                  </a:extLst>
                </a:gridCol>
                <a:gridCol w="1038740">
                  <a:extLst>
                    <a:ext uri="{9D8B030D-6E8A-4147-A177-3AD203B41FA5}">
                      <a16:colId xmlns:a16="http://schemas.microsoft.com/office/drawing/2014/main" val="184522259"/>
                    </a:ext>
                  </a:extLst>
                </a:gridCol>
              </a:tblGrid>
              <a:tr h="708701">
                <a:tc>
                  <a:txBody>
                    <a:bodyPr/>
                    <a:lstStyle/>
                    <a:p>
                      <a:r>
                        <a:rPr lang="en-US" sz="1400" dirty="0"/>
                        <a:t>Areas</a:t>
                      </a:r>
                    </a:p>
                  </a:txBody>
                  <a:tcPr/>
                </a:tc>
                <a:tc>
                  <a:txBody>
                    <a:bodyPr/>
                    <a:lstStyle/>
                    <a:p>
                      <a:r>
                        <a:rPr lang="en-US" sz="1400" dirty="0"/>
                        <a:t>Companies</a:t>
                      </a:r>
                    </a:p>
                  </a:txBody>
                  <a:tcPr/>
                </a:tc>
                <a:tc>
                  <a:txBody>
                    <a:bodyPr/>
                    <a:lstStyle/>
                    <a:p>
                      <a:r>
                        <a:rPr lang="en-US" sz="1400" dirty="0"/>
                        <a:t>Priority</a:t>
                      </a:r>
                    </a:p>
                  </a:txBody>
                  <a:tcPr/>
                </a:tc>
                <a:tc>
                  <a:txBody>
                    <a:bodyPr/>
                    <a:lstStyle/>
                    <a:p>
                      <a:r>
                        <a:rPr lang="en-US" sz="1400" dirty="0" err="1"/>
                        <a:t>Rapporteurship</a:t>
                      </a:r>
                      <a:r>
                        <a:rPr lang="en-US" sz="1400" dirty="0"/>
                        <a:t> priority</a:t>
                      </a:r>
                    </a:p>
                  </a:txBody>
                  <a:tcPr/>
                </a:tc>
                <a:tc>
                  <a:txBody>
                    <a:bodyPr/>
                    <a:lstStyle/>
                    <a:p>
                      <a:r>
                        <a:rPr lang="en-US" sz="1400" dirty="0"/>
                        <a:t>Moderator interest</a:t>
                      </a:r>
                    </a:p>
                  </a:txBody>
                  <a:tcPr/>
                </a:tc>
                <a:tc>
                  <a:txBody>
                    <a:bodyPr/>
                    <a:lstStyle/>
                    <a:p>
                      <a:r>
                        <a:rPr lang="en-US" sz="1400" dirty="0"/>
                        <a:t>Support of the work</a:t>
                      </a:r>
                    </a:p>
                  </a:txBody>
                  <a:tcPr/>
                </a:tc>
                <a:tc>
                  <a:txBody>
                    <a:bodyPr/>
                    <a:lstStyle/>
                    <a:p>
                      <a:r>
                        <a:rPr lang="en-US" sz="1400" dirty="0"/>
                        <a:t>When the work can start</a:t>
                      </a:r>
                    </a:p>
                  </a:txBody>
                  <a:tcPr/>
                </a:tc>
                <a:tc>
                  <a:txBody>
                    <a:bodyPr/>
                    <a:lstStyle/>
                    <a:p>
                      <a:r>
                        <a:rPr lang="en-US" sz="1400" dirty="0"/>
                        <a:t>Comments</a:t>
                      </a:r>
                    </a:p>
                  </a:txBody>
                  <a:tcPr/>
                </a:tc>
                <a:extLst>
                  <a:ext uri="{0D108BD9-81ED-4DB2-BD59-A6C34878D82A}">
                    <a16:rowId xmlns:a16="http://schemas.microsoft.com/office/drawing/2014/main" val="3168406976"/>
                  </a:ext>
                </a:extLst>
              </a:tr>
              <a:tr h="354350">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Network Exposure/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effectLst/>
                          <a:latin typeface="+mn-lt"/>
                          <a:ea typeface="Times New Roman" panose="02020603050405020304" pitchFamily="18" charset="0"/>
                        </a:rPr>
                        <a:t>Network Capability Exposure for 6G/Capability Exposure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p>
                      <a:endParaRPr lang="en-US" sz="1600" dirty="0"/>
                    </a:p>
                  </a:txBody>
                  <a:tcPr/>
                </a:tc>
                <a:tc>
                  <a:txBody>
                    <a:bodyPr/>
                    <a:lstStyle/>
                    <a:p>
                      <a:r>
                        <a:rPr lang="en-US" sz="1600" dirty="0"/>
                        <a:t>CATT</a:t>
                      </a:r>
                    </a:p>
                  </a:txBody>
                  <a:tcPr/>
                </a:tc>
                <a:tc>
                  <a:txBody>
                    <a:bodyPr/>
                    <a:lstStyle/>
                    <a:p>
                      <a:r>
                        <a:rPr lang="en-US" sz="1600" dirty="0"/>
                        <a:t>1</a:t>
                      </a:r>
                    </a:p>
                  </a:txBody>
                  <a:tcPr/>
                </a:tc>
                <a:tc>
                  <a:txBody>
                    <a:bodyPr/>
                    <a:lstStyle/>
                    <a:p>
                      <a:r>
                        <a:rPr lang="en-US" sz="1600" dirty="0"/>
                        <a:t>0</a:t>
                      </a:r>
                    </a:p>
                  </a:txBody>
                  <a:tcPr/>
                </a:tc>
                <a:tc>
                  <a:txBody>
                    <a:bodyPr/>
                    <a:lstStyle/>
                    <a:p>
                      <a:r>
                        <a:rPr lang="en-US" sz="1600" dirty="0"/>
                        <a:t>N</a:t>
                      </a:r>
                    </a:p>
                  </a:txBody>
                  <a:tcPr/>
                </a:tc>
                <a:tc rowSpan="8">
                  <a:txBody>
                    <a:bodyPr/>
                    <a:lstStyle/>
                    <a:p>
                      <a:r>
                        <a:rPr lang="en-US" sz="1600" dirty="0"/>
                        <a:t>8 confirmed companies</a:t>
                      </a:r>
                    </a:p>
                  </a:txBody>
                  <a:tcPr/>
                </a:tc>
                <a:tc rowSpan="7">
                  <a:txBody>
                    <a:bodyPr/>
                    <a:lstStyle/>
                    <a:p>
                      <a:r>
                        <a:rPr lang="en-US" sz="1600" dirty="0"/>
                        <a:t>PARTIAL START</a:t>
                      </a:r>
                    </a:p>
                  </a:txBody>
                  <a:tcPr/>
                </a:tc>
                <a:tc rowSpan="8">
                  <a:txBody>
                    <a:bodyPr/>
                    <a:lstStyle/>
                    <a:p>
                      <a:endParaRPr lang="en-US" sz="1600" dirty="0"/>
                    </a:p>
                  </a:txBody>
                  <a:tcPr/>
                </a:tc>
                <a:extLst>
                  <a:ext uri="{0D108BD9-81ED-4DB2-BD59-A6C34878D82A}">
                    <a16:rowId xmlns:a16="http://schemas.microsoft.com/office/drawing/2014/main" val="3868238764"/>
                  </a:ext>
                </a:extLst>
              </a:tr>
              <a:tr h="620113">
                <a:tc vMerge="1">
                  <a:txBody>
                    <a:bodyPr/>
                    <a:lstStyle/>
                    <a:p>
                      <a:endParaRPr lang="en-US"/>
                    </a:p>
                  </a:txBody>
                  <a:tcPr/>
                </a:tc>
                <a:tc>
                  <a:txBody>
                    <a:bodyPr/>
                    <a:lstStyle/>
                    <a:p>
                      <a:r>
                        <a:rPr lang="en-US" sz="1600" dirty="0"/>
                        <a:t>China Telecom</a:t>
                      </a:r>
                    </a:p>
                  </a:txBody>
                  <a:tcPr/>
                </a:tc>
                <a:tc>
                  <a:txBody>
                    <a:bodyPr/>
                    <a:lstStyle/>
                    <a:p>
                      <a:r>
                        <a:rPr lang="en-US" sz="1600" dirty="0"/>
                        <a:t>1</a:t>
                      </a:r>
                    </a:p>
                  </a:txBody>
                  <a:tcPr/>
                </a:tc>
                <a:tc>
                  <a:txBody>
                    <a:bodyPr/>
                    <a:lstStyle/>
                    <a:p>
                      <a:r>
                        <a:rPr lang="en-US" sz="1600" dirty="0"/>
                        <a:t>0</a:t>
                      </a:r>
                    </a:p>
                  </a:txBody>
                  <a:tcPr/>
                </a:tc>
                <a:tc>
                  <a:txBody>
                    <a:bodyPr/>
                    <a:lstStyle/>
                    <a:p>
                      <a:r>
                        <a:rPr lang="en-US" sz="1600" dirty="0"/>
                        <a:t>N</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248192215"/>
                  </a:ext>
                </a:extLst>
              </a:tr>
              <a:tr h="354350">
                <a:tc vMerge="1">
                  <a:txBody>
                    <a:bodyPr/>
                    <a:lstStyle/>
                    <a:p>
                      <a:endParaRPr lang="en-US"/>
                    </a:p>
                  </a:txBody>
                  <a:tcPr/>
                </a:tc>
                <a:tc>
                  <a:txBody>
                    <a:bodyPr/>
                    <a:lstStyle/>
                    <a:p>
                      <a:r>
                        <a:rPr lang="en-US" sz="1600" dirty="0"/>
                        <a:t>Huawei</a:t>
                      </a:r>
                    </a:p>
                  </a:txBody>
                  <a:tcPr/>
                </a:tc>
                <a:tc>
                  <a:txBody>
                    <a:bodyPr/>
                    <a:lstStyle/>
                    <a:p>
                      <a:r>
                        <a:rPr lang="en-US" sz="1600" dirty="0"/>
                        <a:t>2</a:t>
                      </a:r>
                    </a:p>
                  </a:txBody>
                  <a:tcPr/>
                </a:tc>
                <a:tc>
                  <a:txBody>
                    <a:bodyPr/>
                    <a:lstStyle/>
                    <a:p>
                      <a:r>
                        <a:rPr lang="en-US" sz="1600" dirty="0"/>
                        <a:t>TBD</a:t>
                      </a:r>
                    </a:p>
                  </a:txBody>
                  <a:tcPr/>
                </a:tc>
                <a:tc>
                  <a:txBody>
                    <a:bodyPr/>
                    <a:lstStyle/>
                    <a:p>
                      <a:r>
                        <a:rPr lang="en-US" sz="1600" dirty="0"/>
                        <a:t>Y</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4893483"/>
                  </a:ext>
                </a:extLst>
              </a:tr>
              <a:tr h="354350">
                <a:tc vMerge="1">
                  <a:txBody>
                    <a:bodyPr/>
                    <a:lstStyle/>
                    <a:p>
                      <a:endParaRPr lang="en-US"/>
                    </a:p>
                  </a:txBody>
                  <a:tcPr/>
                </a:tc>
                <a:tc>
                  <a:txBody>
                    <a:bodyPr/>
                    <a:lstStyle/>
                    <a:p>
                      <a:r>
                        <a:rPr lang="en-US" sz="1600" dirty="0"/>
                        <a:t>Ericsson</a:t>
                      </a:r>
                    </a:p>
                  </a:txBody>
                  <a:tcPr/>
                </a:tc>
                <a:tc>
                  <a:txBody>
                    <a:bodyPr/>
                    <a:lstStyle/>
                    <a:p>
                      <a:r>
                        <a:rPr lang="en-US" sz="1600" dirty="0"/>
                        <a:t>1</a:t>
                      </a:r>
                    </a:p>
                  </a:txBody>
                  <a:tcPr/>
                </a:tc>
                <a:tc>
                  <a:txBody>
                    <a:bodyPr/>
                    <a:lstStyle/>
                    <a:p>
                      <a:r>
                        <a:rPr lang="en-US" sz="1600" dirty="0"/>
                        <a:t>1</a:t>
                      </a:r>
                    </a:p>
                  </a:txBody>
                  <a:tcPr/>
                </a:tc>
                <a:tc>
                  <a:txBody>
                    <a:bodyPr/>
                    <a:lstStyle/>
                    <a:p>
                      <a:r>
                        <a:rPr lang="en-US" sz="1600" dirty="0"/>
                        <a:t>Y</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418563514"/>
                  </a:ext>
                </a:extLst>
              </a:tr>
              <a:tr h="354350">
                <a:tc vMerge="1">
                  <a:txBody>
                    <a:bodyPr/>
                    <a:lstStyle/>
                    <a:p>
                      <a:endParaRPr lang="en-US"/>
                    </a:p>
                  </a:txBody>
                  <a:tcPr/>
                </a:tc>
                <a:tc>
                  <a:txBody>
                    <a:bodyPr/>
                    <a:lstStyle/>
                    <a:p>
                      <a:r>
                        <a:rPr lang="en-US" sz="1600" dirty="0"/>
                        <a:t>Samsung</a:t>
                      </a:r>
                    </a:p>
                  </a:txBody>
                  <a:tcPr/>
                </a:tc>
                <a:tc>
                  <a:txBody>
                    <a:bodyPr/>
                    <a:lstStyle/>
                    <a:p>
                      <a:r>
                        <a:rPr lang="en-US" sz="1600" dirty="0"/>
                        <a:t>1</a:t>
                      </a:r>
                    </a:p>
                  </a:txBody>
                  <a:tcPr/>
                </a:tc>
                <a:tc>
                  <a:txBody>
                    <a:bodyPr/>
                    <a:lstStyle/>
                    <a:p>
                      <a:r>
                        <a:rPr lang="en-US" sz="1600" dirty="0"/>
                        <a:t>1</a:t>
                      </a:r>
                    </a:p>
                  </a:txBody>
                  <a:tcPr/>
                </a:tc>
                <a:tc>
                  <a:txBody>
                    <a:bodyPr/>
                    <a:lstStyle/>
                    <a:p>
                      <a:r>
                        <a:rPr lang="en-US" sz="1600" dirty="0"/>
                        <a:t>Y</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252818133"/>
                  </a:ext>
                </a:extLst>
              </a:tr>
              <a:tr h="354350">
                <a:tc vMerge="1">
                  <a:txBody>
                    <a:bodyPr/>
                    <a:lstStyle/>
                    <a:p>
                      <a:endParaRPr lang="en-US"/>
                    </a:p>
                  </a:txBody>
                  <a:tcPr/>
                </a:tc>
                <a:tc>
                  <a:txBody>
                    <a:bodyPr/>
                    <a:lstStyle/>
                    <a:p>
                      <a:r>
                        <a:rPr lang="en-US" sz="1600" dirty="0"/>
                        <a:t>ZTE</a:t>
                      </a:r>
                    </a:p>
                  </a:txBody>
                  <a:tcPr/>
                </a:tc>
                <a:tc>
                  <a:txBody>
                    <a:bodyPr/>
                    <a:lstStyle/>
                    <a:p>
                      <a:r>
                        <a:rPr lang="en-US" sz="1600" dirty="0"/>
                        <a:t>2</a:t>
                      </a:r>
                    </a:p>
                  </a:txBody>
                  <a:tcPr/>
                </a:tc>
                <a:tc>
                  <a:txBody>
                    <a:bodyPr/>
                    <a:lstStyle/>
                    <a:p>
                      <a:r>
                        <a:rPr lang="en-US" sz="1600" dirty="0"/>
                        <a:t>2</a:t>
                      </a:r>
                    </a:p>
                  </a:txBody>
                  <a:tcPr/>
                </a:tc>
                <a:tc>
                  <a:txBody>
                    <a:bodyPr/>
                    <a:lstStyle/>
                    <a:p>
                      <a:r>
                        <a:rPr lang="en-US" sz="1600" dirty="0"/>
                        <a:t>Y</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47502549"/>
                  </a:ext>
                </a:extLst>
              </a:tr>
              <a:tr h="620113">
                <a:tc vMerge="1">
                  <a:txBody>
                    <a:bodyPr/>
                    <a:lstStyle/>
                    <a:p>
                      <a:endParaRPr lang="en-US" dirty="0"/>
                    </a:p>
                  </a:txBody>
                  <a:tcPr/>
                </a:tc>
                <a:tc>
                  <a:txBody>
                    <a:bodyPr/>
                    <a:lstStyle/>
                    <a:p>
                      <a:r>
                        <a:rPr lang="en-US" sz="1600" dirty="0">
                          <a:solidFill>
                            <a:schemeClr val="tx1"/>
                          </a:solidFill>
                        </a:rPr>
                        <a:t>China Mobile</a:t>
                      </a:r>
                    </a:p>
                  </a:txBody>
                  <a:tcPr/>
                </a:tc>
                <a:tc>
                  <a:txBody>
                    <a:bodyPr/>
                    <a:lstStyle/>
                    <a:p>
                      <a:r>
                        <a:rPr lang="en-US" sz="1600" dirty="0">
                          <a:solidFill>
                            <a:schemeClr val="tx1"/>
                          </a:solidFill>
                        </a:rPr>
                        <a:t>TBD</a:t>
                      </a:r>
                    </a:p>
                  </a:txBody>
                  <a:tcPr/>
                </a:tc>
                <a:tc>
                  <a:txBody>
                    <a:bodyPr/>
                    <a:lstStyle/>
                    <a:p>
                      <a:r>
                        <a:rPr lang="en-US" sz="1600" dirty="0">
                          <a:solidFill>
                            <a:schemeClr val="tx1"/>
                          </a:solidFill>
                        </a:rPr>
                        <a:t>TBD</a:t>
                      </a:r>
                    </a:p>
                  </a:txBody>
                  <a:tcPr/>
                </a:tc>
                <a:tc>
                  <a:txBody>
                    <a:bodyPr/>
                    <a:lstStyle/>
                    <a:p>
                      <a:r>
                        <a:rPr lang="en-US" sz="1600" dirty="0">
                          <a:solidFill>
                            <a:schemeClr val="tx1"/>
                          </a:solidFill>
                        </a:rPr>
                        <a:t>Y</a:t>
                      </a:r>
                    </a:p>
                  </a:txBody>
                  <a:tcPr/>
                </a:tc>
                <a:tc vMerge="1">
                  <a:txBody>
                    <a:bodyPr/>
                    <a:lstStyle/>
                    <a:p>
                      <a:endParaRPr lang="en-US" dirty="0"/>
                    </a:p>
                  </a:txBody>
                  <a:tcPr/>
                </a:tc>
                <a:tc vMerge="1">
                  <a:txBody>
                    <a:bodyPr/>
                    <a:lstStyle/>
                    <a:p>
                      <a:endParaRPr lang="en-US" dirty="0"/>
                    </a:p>
                  </a:txBody>
                  <a:tcPr/>
                </a:tc>
                <a:tc vMerge="1">
                  <a:txBody>
                    <a:bodyPr/>
                    <a:lstStyle/>
                    <a:p>
                      <a:endParaRPr lang="en-US"/>
                    </a:p>
                  </a:txBody>
                  <a:tcPr/>
                </a:tc>
                <a:extLst>
                  <a:ext uri="{0D108BD9-81ED-4DB2-BD59-A6C34878D82A}">
                    <a16:rowId xmlns:a16="http://schemas.microsoft.com/office/drawing/2014/main" val="2103746478"/>
                  </a:ext>
                </a:extLst>
              </a:tr>
              <a:tr h="797288">
                <a:tc vMerge="1">
                  <a:txBody>
                    <a:bodyPr/>
                    <a:lstStyle/>
                    <a:p>
                      <a:endParaRPr lang="en-US" dirty="0"/>
                    </a:p>
                  </a:txBody>
                  <a:tcPr/>
                </a:tc>
                <a:tc>
                  <a:txBody>
                    <a:bodyPr/>
                    <a:lstStyle/>
                    <a:p>
                      <a:r>
                        <a:rPr lang="en-US" sz="1600" dirty="0">
                          <a:solidFill>
                            <a:schemeClr val="tx1"/>
                          </a:solidFill>
                        </a:rPr>
                        <a:t>Nokia</a:t>
                      </a:r>
                    </a:p>
                  </a:txBody>
                  <a:tcPr/>
                </a:tc>
                <a:tc>
                  <a:txBody>
                    <a:bodyPr/>
                    <a:lstStyle/>
                    <a:p>
                      <a:r>
                        <a:rPr lang="en-US" sz="1600" dirty="0">
                          <a:solidFill>
                            <a:schemeClr val="tx1"/>
                          </a:solidFill>
                        </a:rPr>
                        <a:t>TBD</a:t>
                      </a:r>
                    </a:p>
                  </a:txBody>
                  <a:tcPr/>
                </a:tc>
                <a:tc>
                  <a:txBody>
                    <a:bodyPr/>
                    <a:lstStyle/>
                    <a:p>
                      <a:r>
                        <a:rPr lang="en-US" sz="1600">
                          <a:solidFill>
                            <a:schemeClr val="tx1"/>
                          </a:solidFill>
                        </a:rPr>
                        <a:t>1</a:t>
                      </a:r>
                      <a:endParaRPr lang="en-US" sz="1600" dirty="0">
                        <a:solidFill>
                          <a:schemeClr val="tx1"/>
                        </a:solidFill>
                      </a:endParaRPr>
                    </a:p>
                  </a:txBody>
                  <a:tcPr/>
                </a:tc>
                <a:tc>
                  <a:txBody>
                    <a:bodyPr/>
                    <a:lstStyle/>
                    <a:p>
                      <a:r>
                        <a:rPr lang="en-US" sz="1600">
                          <a:solidFill>
                            <a:schemeClr val="tx1"/>
                          </a:solidFill>
                        </a:rPr>
                        <a:t>TB</a:t>
                      </a:r>
                      <a:r>
                        <a:rPr lang="en-US" sz="1600" dirty="0">
                          <a:solidFill>
                            <a:schemeClr val="tx1"/>
                          </a:solidFill>
                        </a:rPr>
                        <a:t>D</a:t>
                      </a:r>
                    </a:p>
                  </a:txBody>
                  <a:tcPr/>
                </a:tc>
                <a:tc vMerge="1">
                  <a:txBody>
                    <a:bodyPr/>
                    <a:lstStyle/>
                    <a:p>
                      <a:endParaRPr lang="en-US" dirty="0"/>
                    </a:p>
                  </a:txBody>
                  <a:tcPr/>
                </a:tc>
                <a:tc>
                  <a:txBody>
                    <a:bodyPr/>
                    <a:lstStyle/>
                    <a:p>
                      <a:r>
                        <a:rPr lang="en-US" sz="1600" dirty="0"/>
                        <a:t>Q2 2026</a:t>
                      </a:r>
                    </a:p>
                  </a:txBody>
                  <a:tcPr/>
                </a:tc>
                <a:tc vMerge="1">
                  <a:txBody>
                    <a:bodyPr/>
                    <a:lstStyle/>
                    <a:p>
                      <a:endParaRPr lang="en-US" sz="1600" dirty="0"/>
                    </a:p>
                  </a:txBody>
                  <a:tcPr/>
                </a:tc>
                <a:extLst>
                  <a:ext uri="{0D108BD9-81ED-4DB2-BD59-A6C34878D82A}">
                    <a16:rowId xmlns:a16="http://schemas.microsoft.com/office/drawing/2014/main" val="2771995633"/>
                  </a:ext>
                </a:extLst>
              </a:tr>
            </a:tbl>
          </a:graphicData>
        </a:graphic>
      </p:graphicFrame>
    </p:spTree>
    <p:extLst>
      <p:ext uri="{BB962C8B-B14F-4D97-AF65-F5344CB8AC3E}">
        <p14:creationId xmlns:p14="http://schemas.microsoft.com/office/powerpoint/2010/main" val="2328712639"/>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507FE-C126-DB74-24EC-6C09A870F1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7632F-E533-37AB-432C-635BDE00B6CB}"/>
              </a:ext>
            </a:extLst>
          </p:cNvPr>
          <p:cNvSpPr>
            <a:spLocks noGrp="1"/>
          </p:cNvSpPr>
          <p:nvPr>
            <p:ph type="title"/>
          </p:nvPr>
        </p:nvSpPr>
        <p:spPr>
          <a:xfrm>
            <a:off x="343855" y="339725"/>
            <a:ext cx="10515600" cy="1325563"/>
          </a:xfrm>
        </p:spPr>
        <p:txBody>
          <a:bodyPr/>
          <a:lstStyle/>
          <a:p>
            <a:r>
              <a:rPr lang="en-US" dirty="0"/>
              <a:t>Work area (GOAL I) – AI Related Protocols</a:t>
            </a:r>
          </a:p>
        </p:txBody>
      </p:sp>
      <p:graphicFrame>
        <p:nvGraphicFramePr>
          <p:cNvPr id="7" name="Table 6">
            <a:extLst>
              <a:ext uri="{FF2B5EF4-FFF2-40B4-BE49-F238E27FC236}">
                <a16:creationId xmlns:a16="http://schemas.microsoft.com/office/drawing/2014/main" id="{40672CF6-D65C-8878-C435-09BFA058038F}"/>
              </a:ext>
            </a:extLst>
          </p:cNvPr>
          <p:cNvGraphicFramePr>
            <a:graphicFrameLocks noGrp="1"/>
          </p:cNvGraphicFramePr>
          <p:nvPr>
            <p:extLst>
              <p:ext uri="{D42A27DB-BD31-4B8C-83A1-F6EECF244321}">
                <p14:modId xmlns:p14="http://schemas.microsoft.com/office/powerpoint/2010/main" val="3751673278"/>
              </p:ext>
            </p:extLst>
          </p:nvPr>
        </p:nvGraphicFramePr>
        <p:xfrm>
          <a:off x="1520685" y="1902712"/>
          <a:ext cx="9124124" cy="4274402"/>
        </p:xfrm>
        <a:graphic>
          <a:graphicData uri="http://schemas.openxmlformats.org/drawingml/2006/table">
            <a:tbl>
              <a:tblPr firstRow="1" bandRow="1">
                <a:tableStyleId>{5C22544A-7EE6-4342-B048-85BDC9FD1C3A}</a:tableStyleId>
              </a:tblPr>
              <a:tblGrid>
                <a:gridCol w="1476593">
                  <a:extLst>
                    <a:ext uri="{9D8B030D-6E8A-4147-A177-3AD203B41FA5}">
                      <a16:colId xmlns:a16="http://schemas.microsoft.com/office/drawing/2014/main" val="472218667"/>
                    </a:ext>
                  </a:extLst>
                </a:gridCol>
                <a:gridCol w="1110618">
                  <a:extLst>
                    <a:ext uri="{9D8B030D-6E8A-4147-A177-3AD203B41FA5}">
                      <a16:colId xmlns:a16="http://schemas.microsoft.com/office/drawing/2014/main" val="2428029339"/>
                    </a:ext>
                  </a:extLst>
                </a:gridCol>
                <a:gridCol w="1110618">
                  <a:extLst>
                    <a:ext uri="{9D8B030D-6E8A-4147-A177-3AD203B41FA5}">
                      <a16:colId xmlns:a16="http://schemas.microsoft.com/office/drawing/2014/main" val="2281973677"/>
                    </a:ext>
                  </a:extLst>
                </a:gridCol>
                <a:gridCol w="1110618">
                  <a:extLst>
                    <a:ext uri="{9D8B030D-6E8A-4147-A177-3AD203B41FA5}">
                      <a16:colId xmlns:a16="http://schemas.microsoft.com/office/drawing/2014/main" val="3776172773"/>
                    </a:ext>
                  </a:extLst>
                </a:gridCol>
                <a:gridCol w="1211074">
                  <a:extLst>
                    <a:ext uri="{9D8B030D-6E8A-4147-A177-3AD203B41FA5}">
                      <a16:colId xmlns:a16="http://schemas.microsoft.com/office/drawing/2014/main" val="1354951535"/>
                    </a:ext>
                  </a:extLst>
                </a:gridCol>
                <a:gridCol w="1136961">
                  <a:extLst>
                    <a:ext uri="{9D8B030D-6E8A-4147-A177-3AD203B41FA5}">
                      <a16:colId xmlns:a16="http://schemas.microsoft.com/office/drawing/2014/main" val="22715132"/>
                    </a:ext>
                  </a:extLst>
                </a:gridCol>
                <a:gridCol w="983821">
                  <a:extLst>
                    <a:ext uri="{9D8B030D-6E8A-4147-A177-3AD203B41FA5}">
                      <a16:colId xmlns:a16="http://schemas.microsoft.com/office/drawing/2014/main" val="2162064082"/>
                    </a:ext>
                  </a:extLst>
                </a:gridCol>
                <a:gridCol w="983821">
                  <a:extLst>
                    <a:ext uri="{9D8B030D-6E8A-4147-A177-3AD203B41FA5}">
                      <a16:colId xmlns:a16="http://schemas.microsoft.com/office/drawing/2014/main" val="2424056365"/>
                    </a:ext>
                  </a:extLst>
                </a:gridCol>
              </a:tblGrid>
              <a:tr h="716666">
                <a:tc>
                  <a:txBody>
                    <a:bodyPr/>
                    <a:lstStyle/>
                    <a:p>
                      <a:r>
                        <a:rPr lang="en-US" sz="1400" dirty="0"/>
                        <a:t>Areas</a:t>
                      </a:r>
                    </a:p>
                  </a:txBody>
                  <a:tcPr/>
                </a:tc>
                <a:tc>
                  <a:txBody>
                    <a:bodyPr/>
                    <a:lstStyle/>
                    <a:p>
                      <a:r>
                        <a:rPr lang="en-US" sz="1400" dirty="0"/>
                        <a:t>Companies</a:t>
                      </a:r>
                    </a:p>
                  </a:txBody>
                  <a:tcPr/>
                </a:tc>
                <a:tc>
                  <a:txBody>
                    <a:bodyPr/>
                    <a:lstStyle/>
                    <a:p>
                      <a:r>
                        <a:rPr lang="en-US" sz="1400" dirty="0"/>
                        <a:t>Priority</a:t>
                      </a:r>
                    </a:p>
                  </a:txBody>
                  <a:tcPr/>
                </a:tc>
                <a:tc>
                  <a:txBody>
                    <a:bodyPr/>
                    <a:lstStyle/>
                    <a:p>
                      <a:r>
                        <a:rPr lang="en-US" sz="1400" dirty="0" err="1"/>
                        <a:t>Rapporteurship</a:t>
                      </a:r>
                      <a:r>
                        <a:rPr lang="en-US" sz="1400" dirty="0"/>
                        <a:t> priority</a:t>
                      </a:r>
                    </a:p>
                  </a:txBody>
                  <a:tcPr/>
                </a:tc>
                <a:tc>
                  <a:txBody>
                    <a:bodyPr/>
                    <a:lstStyle/>
                    <a:p>
                      <a:r>
                        <a:rPr lang="en-US" sz="1400" dirty="0"/>
                        <a:t>Moderator interest</a:t>
                      </a:r>
                    </a:p>
                  </a:txBody>
                  <a:tcPr/>
                </a:tc>
                <a:tc>
                  <a:txBody>
                    <a:bodyPr/>
                    <a:lstStyle/>
                    <a:p>
                      <a:r>
                        <a:rPr lang="en-US" sz="1400" dirty="0"/>
                        <a:t>Support of the work</a:t>
                      </a:r>
                    </a:p>
                  </a:txBody>
                  <a:tcPr/>
                </a:tc>
                <a:tc>
                  <a:txBody>
                    <a:bodyPr/>
                    <a:lstStyle/>
                    <a:p>
                      <a:r>
                        <a:rPr lang="en-US" sz="1400" dirty="0"/>
                        <a:t>When the work can start</a:t>
                      </a:r>
                    </a:p>
                  </a:txBody>
                  <a:tcPr/>
                </a:tc>
                <a:tc>
                  <a:txBody>
                    <a:bodyPr/>
                    <a:lstStyle/>
                    <a:p>
                      <a:r>
                        <a:rPr lang="en-US" sz="1400" dirty="0"/>
                        <a:t>Comments</a:t>
                      </a:r>
                    </a:p>
                  </a:txBody>
                  <a:tcPr/>
                </a:tc>
                <a:extLst>
                  <a:ext uri="{0D108BD9-81ED-4DB2-BD59-A6C34878D82A}">
                    <a16:rowId xmlns:a16="http://schemas.microsoft.com/office/drawing/2014/main" val="3168406976"/>
                  </a:ext>
                </a:extLst>
              </a:tr>
              <a:tr h="340022">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effectLst/>
                          <a:latin typeface="+mn-lt"/>
                          <a:ea typeface="Times New Roman" panose="02020603050405020304" pitchFamily="18" charset="0"/>
                        </a:rPr>
                        <a:t>AI Related Protocols/</a:t>
                      </a:r>
                      <a:r>
                        <a:rPr lang="en-GB" sz="1600" dirty="0">
                          <a:effectLst/>
                          <a:latin typeface="+mn-lt"/>
                          <a:ea typeface="Times New Roman" panose="02020603050405020304" pitchFamily="18" charset="0"/>
                        </a:rPr>
                        <a:t>AI A</a:t>
                      </a:r>
                      <a:r>
                        <a:rPr lang="en-US" altLang="zh-CN" sz="1600" dirty="0">
                          <a:effectLst/>
                          <a:latin typeface="+mn-lt"/>
                          <a:ea typeface="Times New Roman" panose="02020603050405020304" pitchFamily="18" charset="0"/>
                        </a:rPr>
                        <a:t>gent </a:t>
                      </a:r>
                      <a:r>
                        <a:rPr lang="en-GB" sz="1600" dirty="0">
                          <a:effectLst/>
                          <a:latin typeface="+mn-lt"/>
                          <a:ea typeface="Times New Roman" panose="02020603050405020304" pitchFamily="18" charset="0"/>
                        </a:rPr>
                        <a:t>and AI Framework for 6G/Protocol enhancement for AI Agent</a:t>
                      </a:r>
                      <a:endParaRPr lang="en-US" sz="1600" dirty="0">
                        <a:effectLst/>
                        <a:latin typeface="+mn-lt"/>
                        <a:ea typeface="Times New Roman" panose="02020603050405020304" pitchFamily="18" charset="0"/>
                      </a:endParaRPr>
                    </a:p>
                  </a:txBody>
                  <a:tcPr/>
                </a:tc>
                <a:tc>
                  <a:txBody>
                    <a:bodyPr/>
                    <a:lstStyle/>
                    <a:p>
                      <a:r>
                        <a:rPr lang="en-US" sz="1600" dirty="0"/>
                        <a:t>CATT</a:t>
                      </a:r>
                    </a:p>
                  </a:txBody>
                  <a:tcPr/>
                </a:tc>
                <a:tc>
                  <a:txBody>
                    <a:bodyPr/>
                    <a:lstStyle/>
                    <a:p>
                      <a:r>
                        <a:rPr lang="en-US" sz="1600" dirty="0"/>
                        <a:t>2</a:t>
                      </a:r>
                    </a:p>
                  </a:txBody>
                  <a:tcPr/>
                </a:tc>
                <a:tc>
                  <a:txBody>
                    <a:bodyPr/>
                    <a:lstStyle/>
                    <a:p>
                      <a:r>
                        <a:rPr lang="en-US" sz="1600" dirty="0"/>
                        <a:t>0</a:t>
                      </a:r>
                    </a:p>
                  </a:txBody>
                  <a:tcPr/>
                </a:tc>
                <a:tc>
                  <a:txBody>
                    <a:bodyPr/>
                    <a:lstStyle/>
                    <a:p>
                      <a:r>
                        <a:rPr lang="en-US" sz="1600" dirty="0"/>
                        <a:t>N</a:t>
                      </a:r>
                    </a:p>
                  </a:txBody>
                  <a:tcPr/>
                </a:tc>
                <a:tc rowSpan="6">
                  <a:txBody>
                    <a:bodyPr/>
                    <a:lstStyle/>
                    <a:p>
                      <a:r>
                        <a:rPr lang="en-US" sz="1600" dirty="0"/>
                        <a:t>6 confirmed companies</a:t>
                      </a:r>
                    </a:p>
                  </a:txBody>
                  <a:tcPr/>
                </a:tc>
                <a:tc rowSpan="5">
                  <a:txBody>
                    <a:bodyPr/>
                    <a:lstStyle/>
                    <a:p>
                      <a:r>
                        <a:rPr lang="en-US" sz="1600" dirty="0"/>
                        <a:t>PARTIAL START</a:t>
                      </a:r>
                    </a:p>
                  </a:txBody>
                  <a:tcPr/>
                </a:tc>
                <a:tc rowSpan="5">
                  <a:txBody>
                    <a:bodyPr/>
                    <a:lstStyle/>
                    <a:p>
                      <a:endParaRPr lang="en-US" sz="1600" dirty="0"/>
                    </a:p>
                  </a:txBody>
                  <a:tcPr/>
                </a:tc>
                <a:extLst>
                  <a:ext uri="{0D108BD9-81ED-4DB2-BD59-A6C34878D82A}">
                    <a16:rowId xmlns:a16="http://schemas.microsoft.com/office/drawing/2014/main" val="3868238764"/>
                  </a:ext>
                </a:extLst>
              </a:tr>
              <a:tr h="595038">
                <a:tc vMerge="1">
                  <a:txBody>
                    <a:bodyPr/>
                    <a:lstStyle/>
                    <a:p>
                      <a:endParaRPr lang="en-US"/>
                    </a:p>
                  </a:txBody>
                  <a:tcPr/>
                </a:tc>
                <a:tc>
                  <a:txBody>
                    <a:bodyPr/>
                    <a:lstStyle/>
                    <a:p>
                      <a:r>
                        <a:rPr lang="en-US" sz="1600" dirty="0"/>
                        <a:t>China Telecom</a:t>
                      </a:r>
                    </a:p>
                  </a:txBody>
                  <a:tcPr/>
                </a:tc>
                <a:tc>
                  <a:txBody>
                    <a:bodyPr/>
                    <a:lstStyle/>
                    <a:p>
                      <a:r>
                        <a:rPr lang="en-US" sz="1600" dirty="0"/>
                        <a:t>2</a:t>
                      </a:r>
                    </a:p>
                  </a:txBody>
                  <a:tcPr/>
                </a:tc>
                <a:tc>
                  <a:txBody>
                    <a:bodyPr/>
                    <a:lstStyle/>
                    <a:p>
                      <a:r>
                        <a:rPr lang="en-US" sz="1600" dirty="0"/>
                        <a:t>0</a:t>
                      </a:r>
                    </a:p>
                  </a:txBody>
                  <a:tcPr/>
                </a:tc>
                <a:tc>
                  <a:txBody>
                    <a:bodyPr/>
                    <a:lstStyle/>
                    <a:p>
                      <a:r>
                        <a:rPr lang="en-US" sz="1600" dirty="0"/>
                        <a:t>N</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248192215"/>
                  </a:ext>
                </a:extLst>
              </a:tr>
              <a:tr h="340022">
                <a:tc vMerge="1">
                  <a:txBody>
                    <a:bodyPr/>
                    <a:lstStyle/>
                    <a:p>
                      <a:endParaRPr lang="en-US"/>
                    </a:p>
                  </a:txBody>
                  <a:tcPr/>
                </a:tc>
                <a:tc>
                  <a:txBody>
                    <a:bodyPr/>
                    <a:lstStyle/>
                    <a:p>
                      <a:r>
                        <a:rPr lang="en-US" sz="1600" dirty="0"/>
                        <a:t>Huawei</a:t>
                      </a:r>
                    </a:p>
                  </a:txBody>
                  <a:tcPr/>
                </a:tc>
                <a:tc>
                  <a:txBody>
                    <a:bodyPr/>
                    <a:lstStyle/>
                    <a:p>
                      <a:r>
                        <a:rPr lang="en-US" sz="1600" dirty="0"/>
                        <a:t>1</a:t>
                      </a:r>
                    </a:p>
                  </a:txBody>
                  <a:tcPr/>
                </a:tc>
                <a:tc>
                  <a:txBody>
                    <a:bodyPr/>
                    <a:lstStyle/>
                    <a:p>
                      <a:r>
                        <a:rPr lang="en-US" sz="1600" dirty="0"/>
                        <a:t>TBD</a:t>
                      </a:r>
                    </a:p>
                  </a:txBody>
                  <a:tcPr/>
                </a:tc>
                <a:tc>
                  <a:txBody>
                    <a:bodyPr/>
                    <a:lstStyle/>
                    <a:p>
                      <a:r>
                        <a:rPr lang="en-US" sz="1600" dirty="0"/>
                        <a:t>Y</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4893483"/>
                  </a:ext>
                </a:extLst>
              </a:tr>
              <a:tr h="504318">
                <a:tc vMerge="1">
                  <a:txBody>
                    <a:bodyPr/>
                    <a:lstStyle/>
                    <a:p>
                      <a:endParaRPr lang="en-US"/>
                    </a:p>
                  </a:txBody>
                  <a:tcPr/>
                </a:tc>
                <a:tc>
                  <a:txBody>
                    <a:bodyPr/>
                    <a:lstStyle/>
                    <a:p>
                      <a:r>
                        <a:rPr lang="en-US" sz="1600" dirty="0"/>
                        <a:t>ZTE</a:t>
                      </a:r>
                    </a:p>
                  </a:txBody>
                  <a:tcPr/>
                </a:tc>
                <a:tc>
                  <a:txBody>
                    <a:bodyPr/>
                    <a:lstStyle/>
                    <a:p>
                      <a:r>
                        <a:rPr lang="en-US" sz="1600" dirty="0"/>
                        <a:t>1</a:t>
                      </a:r>
                    </a:p>
                  </a:txBody>
                  <a:tcPr/>
                </a:tc>
                <a:tc>
                  <a:txBody>
                    <a:bodyPr/>
                    <a:lstStyle/>
                    <a:p>
                      <a:r>
                        <a:rPr lang="en-US" sz="1600" dirty="0"/>
                        <a:t>1</a:t>
                      </a:r>
                    </a:p>
                  </a:txBody>
                  <a:tcPr/>
                </a:tc>
                <a:tc>
                  <a:txBody>
                    <a:bodyPr/>
                    <a:lstStyle/>
                    <a:p>
                      <a:r>
                        <a:rPr lang="en-US" sz="1600" dirty="0"/>
                        <a:t>Y</a:t>
                      </a:r>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47502549"/>
                  </a:ext>
                </a:extLst>
              </a:tr>
              <a:tr h="88174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mn-lt"/>
                        <a:ea typeface="Times New Roman" panose="02020603050405020304" pitchFamily="18" charset="0"/>
                      </a:endParaRPr>
                    </a:p>
                  </a:txBody>
                  <a:tcPr/>
                </a:tc>
                <a:tc>
                  <a:txBody>
                    <a:bodyPr/>
                    <a:lstStyle/>
                    <a:p>
                      <a:r>
                        <a:rPr lang="en-US" sz="1600" dirty="0">
                          <a:solidFill>
                            <a:schemeClr val="tx1"/>
                          </a:solidFill>
                        </a:rPr>
                        <a:t>China Mobile</a:t>
                      </a:r>
                    </a:p>
                  </a:txBody>
                  <a:tcPr/>
                </a:tc>
                <a:tc>
                  <a:txBody>
                    <a:bodyPr/>
                    <a:lstStyle/>
                    <a:p>
                      <a:r>
                        <a:rPr lang="en-US" sz="1600" dirty="0">
                          <a:solidFill>
                            <a:schemeClr val="tx1"/>
                          </a:solidFill>
                        </a:rPr>
                        <a:t>TBD</a:t>
                      </a:r>
                    </a:p>
                  </a:txBody>
                  <a:tcPr/>
                </a:tc>
                <a:tc>
                  <a:txBody>
                    <a:bodyPr/>
                    <a:lstStyle/>
                    <a:p>
                      <a:r>
                        <a:rPr lang="en-US" sz="1600" dirty="0">
                          <a:solidFill>
                            <a:schemeClr val="tx1"/>
                          </a:solidFill>
                        </a:rPr>
                        <a:t>TBD</a:t>
                      </a:r>
                    </a:p>
                  </a:txBody>
                  <a:tcPr/>
                </a:tc>
                <a:tc>
                  <a:txBody>
                    <a:bodyPr/>
                    <a:lstStyle/>
                    <a:p>
                      <a:r>
                        <a:rPr lang="en-US" sz="1600" dirty="0">
                          <a:solidFill>
                            <a:schemeClr val="tx1"/>
                          </a:solidFill>
                        </a:rPr>
                        <a:t>Y</a:t>
                      </a:r>
                    </a:p>
                  </a:txBody>
                  <a:tcPr/>
                </a:tc>
                <a:tc vMerge="1">
                  <a:txBody>
                    <a:bodyPr/>
                    <a:lstStyle/>
                    <a:p>
                      <a:endParaRPr lang="en-US" dirty="0"/>
                    </a:p>
                  </a:txBody>
                  <a:tcPr/>
                </a:tc>
                <a:tc vMerge="1">
                  <a:txBody>
                    <a:bodyPr/>
                    <a:lstStyle/>
                    <a:p>
                      <a:endParaRPr lang="en-US" dirty="0"/>
                    </a:p>
                  </a:txBody>
                  <a:tcPr/>
                </a:tc>
                <a:tc vMerge="1">
                  <a:txBody>
                    <a:bodyPr/>
                    <a:lstStyle/>
                    <a:p>
                      <a:endParaRPr lang="en-US"/>
                    </a:p>
                  </a:txBody>
                  <a:tcPr/>
                </a:tc>
                <a:extLst>
                  <a:ext uri="{0D108BD9-81ED-4DB2-BD59-A6C34878D82A}">
                    <a16:rowId xmlns:a16="http://schemas.microsoft.com/office/drawing/2014/main" val="462211909"/>
                  </a:ext>
                </a:extLst>
              </a:tr>
              <a:tr h="88174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mn-lt"/>
                        <a:ea typeface="Times New Roman" panose="02020603050405020304" pitchFamily="18" charset="0"/>
                      </a:endParaRPr>
                    </a:p>
                  </a:txBody>
                  <a:tcPr/>
                </a:tc>
                <a:tc>
                  <a:txBody>
                    <a:bodyPr/>
                    <a:lstStyle/>
                    <a:p>
                      <a:r>
                        <a:rPr lang="en-US" sz="1600" dirty="0">
                          <a:solidFill>
                            <a:schemeClr val="tx1"/>
                          </a:solidFill>
                        </a:rPr>
                        <a:t>Nokia</a:t>
                      </a:r>
                    </a:p>
                  </a:txBody>
                  <a:tcPr/>
                </a:tc>
                <a:tc>
                  <a:txBody>
                    <a:bodyPr/>
                    <a:lstStyle/>
                    <a:p>
                      <a:r>
                        <a:rPr lang="en-US" sz="1600" dirty="0">
                          <a:solidFill>
                            <a:schemeClr val="tx1"/>
                          </a:solidFill>
                        </a:rPr>
                        <a:t>TBD</a:t>
                      </a:r>
                    </a:p>
                  </a:txBody>
                  <a:tcPr/>
                </a:tc>
                <a:tc>
                  <a:txBody>
                    <a:bodyPr/>
                    <a:lstStyle/>
                    <a:p>
                      <a:r>
                        <a:rPr lang="en-US" sz="1600" dirty="0">
                          <a:solidFill>
                            <a:schemeClr val="tx1"/>
                          </a:solidFill>
                        </a:rPr>
                        <a:t>2</a:t>
                      </a:r>
                    </a:p>
                  </a:txBody>
                  <a:tcPr/>
                </a:tc>
                <a:tc>
                  <a:txBody>
                    <a:bodyPr/>
                    <a:lstStyle/>
                    <a:p>
                      <a:r>
                        <a:rPr lang="en-US" sz="1600" dirty="0">
                          <a:solidFill>
                            <a:schemeClr val="tx1"/>
                          </a:solidFill>
                        </a:rPr>
                        <a:t>TBD</a:t>
                      </a:r>
                    </a:p>
                  </a:txBody>
                  <a:tcPr/>
                </a:tc>
                <a:tc vMerge="1">
                  <a:txBody>
                    <a:bodyPr/>
                    <a:lstStyle/>
                    <a:p>
                      <a:endParaRPr lang="en-US" dirty="0"/>
                    </a:p>
                  </a:txBody>
                  <a:tcPr/>
                </a:tc>
                <a:tc>
                  <a:txBody>
                    <a:bodyPr/>
                    <a:lstStyle/>
                    <a:p>
                      <a:r>
                        <a:rPr lang="en-US" sz="1600" dirty="0"/>
                        <a:t>Q2 2026</a:t>
                      </a:r>
                    </a:p>
                  </a:txBody>
                  <a:tcPr/>
                </a:tc>
                <a:tc>
                  <a:txBody>
                    <a:bodyPr/>
                    <a:lstStyle/>
                    <a:p>
                      <a:endParaRPr lang="en-US" dirty="0"/>
                    </a:p>
                  </a:txBody>
                  <a:tcPr/>
                </a:tc>
                <a:extLst>
                  <a:ext uri="{0D108BD9-81ED-4DB2-BD59-A6C34878D82A}">
                    <a16:rowId xmlns:a16="http://schemas.microsoft.com/office/drawing/2014/main" val="442942306"/>
                  </a:ext>
                </a:extLst>
              </a:tr>
            </a:tbl>
          </a:graphicData>
        </a:graphic>
      </p:graphicFrame>
    </p:spTree>
    <p:extLst>
      <p:ext uri="{BB962C8B-B14F-4D97-AF65-F5344CB8AC3E}">
        <p14:creationId xmlns:p14="http://schemas.microsoft.com/office/powerpoint/2010/main" val="4029170869"/>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17C0C-74A0-8671-7C78-B4E95904BA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2808A0-99C0-D225-8E89-6D8DEEBCF088}"/>
              </a:ext>
            </a:extLst>
          </p:cNvPr>
          <p:cNvSpPr>
            <a:spLocks noGrp="1"/>
          </p:cNvSpPr>
          <p:nvPr>
            <p:ph type="title"/>
          </p:nvPr>
        </p:nvSpPr>
        <p:spPr>
          <a:xfrm>
            <a:off x="521655" y="477019"/>
            <a:ext cx="11966678" cy="1325563"/>
          </a:xfrm>
        </p:spPr>
        <p:txBody>
          <a:bodyPr/>
          <a:lstStyle/>
          <a:p>
            <a:r>
              <a:rPr lang="en-US" dirty="0"/>
              <a:t>Work area (GOAL I) – Policy Control </a:t>
            </a:r>
            <a:br>
              <a:rPr lang="en-US" dirty="0"/>
            </a:br>
            <a:r>
              <a:rPr lang="en-US" dirty="0"/>
              <a:t>and Charging &amp; QoS</a:t>
            </a:r>
            <a:br>
              <a:rPr lang="en-US" dirty="0"/>
            </a:br>
            <a:endParaRPr lang="en-US" dirty="0"/>
          </a:p>
        </p:txBody>
      </p:sp>
      <p:graphicFrame>
        <p:nvGraphicFramePr>
          <p:cNvPr id="7" name="Table 6">
            <a:extLst>
              <a:ext uri="{FF2B5EF4-FFF2-40B4-BE49-F238E27FC236}">
                <a16:creationId xmlns:a16="http://schemas.microsoft.com/office/drawing/2014/main" id="{8822D6BA-8BB7-9752-3D62-2F4E85229659}"/>
              </a:ext>
            </a:extLst>
          </p:cNvPr>
          <p:cNvGraphicFramePr>
            <a:graphicFrameLocks noGrp="1"/>
          </p:cNvGraphicFramePr>
          <p:nvPr>
            <p:extLst>
              <p:ext uri="{D42A27DB-BD31-4B8C-83A1-F6EECF244321}">
                <p14:modId xmlns:p14="http://schemas.microsoft.com/office/powerpoint/2010/main" val="347345954"/>
              </p:ext>
            </p:extLst>
          </p:nvPr>
        </p:nvGraphicFramePr>
        <p:xfrm>
          <a:off x="1537654" y="1912649"/>
          <a:ext cx="9912224" cy="2651760"/>
        </p:xfrm>
        <a:graphic>
          <a:graphicData uri="http://schemas.openxmlformats.org/drawingml/2006/table">
            <a:tbl>
              <a:tblPr firstRow="1" bandRow="1">
                <a:tableStyleId>{5C22544A-7EE6-4342-B048-85BDC9FD1C3A}</a:tableStyleId>
              </a:tblPr>
              <a:tblGrid>
                <a:gridCol w="1239028">
                  <a:extLst>
                    <a:ext uri="{9D8B030D-6E8A-4147-A177-3AD203B41FA5}">
                      <a16:colId xmlns:a16="http://schemas.microsoft.com/office/drawing/2014/main" val="472218667"/>
                    </a:ext>
                  </a:extLst>
                </a:gridCol>
                <a:gridCol w="1239028">
                  <a:extLst>
                    <a:ext uri="{9D8B030D-6E8A-4147-A177-3AD203B41FA5}">
                      <a16:colId xmlns:a16="http://schemas.microsoft.com/office/drawing/2014/main" val="2428029339"/>
                    </a:ext>
                  </a:extLst>
                </a:gridCol>
                <a:gridCol w="1239028">
                  <a:extLst>
                    <a:ext uri="{9D8B030D-6E8A-4147-A177-3AD203B41FA5}">
                      <a16:colId xmlns:a16="http://schemas.microsoft.com/office/drawing/2014/main" val="2281973677"/>
                    </a:ext>
                  </a:extLst>
                </a:gridCol>
                <a:gridCol w="1239028">
                  <a:extLst>
                    <a:ext uri="{9D8B030D-6E8A-4147-A177-3AD203B41FA5}">
                      <a16:colId xmlns:a16="http://schemas.microsoft.com/office/drawing/2014/main" val="3776172773"/>
                    </a:ext>
                  </a:extLst>
                </a:gridCol>
                <a:gridCol w="1239028">
                  <a:extLst>
                    <a:ext uri="{9D8B030D-6E8A-4147-A177-3AD203B41FA5}">
                      <a16:colId xmlns:a16="http://schemas.microsoft.com/office/drawing/2014/main" val="1354951535"/>
                    </a:ext>
                  </a:extLst>
                </a:gridCol>
                <a:gridCol w="1239028">
                  <a:extLst>
                    <a:ext uri="{9D8B030D-6E8A-4147-A177-3AD203B41FA5}">
                      <a16:colId xmlns:a16="http://schemas.microsoft.com/office/drawing/2014/main" val="22715132"/>
                    </a:ext>
                  </a:extLst>
                </a:gridCol>
                <a:gridCol w="1239028">
                  <a:extLst>
                    <a:ext uri="{9D8B030D-6E8A-4147-A177-3AD203B41FA5}">
                      <a16:colId xmlns:a16="http://schemas.microsoft.com/office/drawing/2014/main" val="2162064082"/>
                    </a:ext>
                  </a:extLst>
                </a:gridCol>
                <a:gridCol w="1239028">
                  <a:extLst>
                    <a:ext uri="{9D8B030D-6E8A-4147-A177-3AD203B41FA5}">
                      <a16:colId xmlns:a16="http://schemas.microsoft.com/office/drawing/2014/main" val="969522048"/>
                    </a:ext>
                  </a:extLst>
                </a:gridCol>
              </a:tblGrid>
              <a:tr h="873595">
                <a:tc>
                  <a:txBody>
                    <a:bodyPr/>
                    <a:lstStyle/>
                    <a:p>
                      <a:r>
                        <a:rPr lang="en-US" dirty="0"/>
                        <a:t>Areas</a:t>
                      </a:r>
                    </a:p>
                  </a:txBody>
                  <a:tcPr/>
                </a:tc>
                <a:tc>
                  <a:txBody>
                    <a:bodyPr/>
                    <a:lstStyle/>
                    <a:p>
                      <a:r>
                        <a:rPr lang="en-US" dirty="0"/>
                        <a:t>Companies</a:t>
                      </a:r>
                    </a:p>
                  </a:txBody>
                  <a:tcPr/>
                </a:tc>
                <a:tc>
                  <a:txBody>
                    <a:bodyPr/>
                    <a:lstStyle/>
                    <a:p>
                      <a:r>
                        <a:rPr lang="en-US" dirty="0"/>
                        <a:t>Priority</a:t>
                      </a:r>
                    </a:p>
                  </a:txBody>
                  <a:tcPr/>
                </a:tc>
                <a:tc>
                  <a:txBody>
                    <a:bodyPr/>
                    <a:lstStyle/>
                    <a:p>
                      <a:r>
                        <a:rPr lang="en-US" dirty="0" err="1"/>
                        <a:t>Rapporteurship</a:t>
                      </a:r>
                      <a:r>
                        <a:rPr lang="en-US" dirty="0"/>
                        <a:t> priority</a:t>
                      </a:r>
                    </a:p>
                  </a:txBody>
                  <a:tcPr/>
                </a:tc>
                <a:tc>
                  <a:txBody>
                    <a:bodyPr/>
                    <a:lstStyle/>
                    <a:p>
                      <a:r>
                        <a:rPr lang="en-US" dirty="0"/>
                        <a:t>Moderator interest</a:t>
                      </a:r>
                    </a:p>
                  </a:txBody>
                  <a:tcPr/>
                </a:tc>
                <a:tc>
                  <a:txBody>
                    <a:bodyPr/>
                    <a:lstStyle/>
                    <a:p>
                      <a:r>
                        <a:rPr lang="en-US" dirty="0"/>
                        <a:t>Support of the work</a:t>
                      </a:r>
                    </a:p>
                  </a:txBody>
                  <a:tcPr/>
                </a:tc>
                <a:tc>
                  <a:txBody>
                    <a:bodyPr/>
                    <a:lstStyle/>
                    <a:p>
                      <a:r>
                        <a:rPr lang="en-US" dirty="0"/>
                        <a:t>When the work can start</a:t>
                      </a:r>
                    </a:p>
                  </a:txBody>
                  <a:tcPr/>
                </a:tc>
                <a:tc>
                  <a:txBody>
                    <a:bodyPr/>
                    <a:lstStyle/>
                    <a:p>
                      <a:r>
                        <a:rPr lang="en-US" dirty="0"/>
                        <a:t>Comments</a:t>
                      </a:r>
                    </a:p>
                  </a:txBody>
                  <a:tcPr/>
                </a:tc>
                <a:extLst>
                  <a:ext uri="{0D108BD9-81ED-4DB2-BD59-A6C34878D82A}">
                    <a16:rowId xmlns:a16="http://schemas.microsoft.com/office/drawing/2014/main" val="3168406976"/>
                  </a:ext>
                </a:extLst>
              </a:tr>
              <a:tr h="6115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Policy Control and Charging &amp; QoS</a:t>
                      </a:r>
                    </a:p>
                    <a:p>
                      <a:endParaRPr lang="en-US" dirty="0"/>
                    </a:p>
                  </a:txBody>
                  <a:tcPr/>
                </a:tc>
                <a:tc>
                  <a:txBody>
                    <a:bodyPr/>
                    <a:lstStyle/>
                    <a:p>
                      <a:r>
                        <a:rPr lang="en-US" dirty="0"/>
                        <a:t>China Telecom</a:t>
                      </a:r>
                    </a:p>
                  </a:txBody>
                  <a:tcPr/>
                </a:tc>
                <a:tc>
                  <a:txBody>
                    <a:bodyPr/>
                    <a:lstStyle/>
                    <a:p>
                      <a:r>
                        <a:rPr lang="en-US" dirty="0"/>
                        <a:t>3</a:t>
                      </a:r>
                    </a:p>
                  </a:txBody>
                  <a:tcPr/>
                </a:tc>
                <a:tc>
                  <a:txBody>
                    <a:bodyPr/>
                    <a:lstStyle/>
                    <a:p>
                      <a:r>
                        <a:rPr lang="en-US" dirty="0"/>
                        <a:t>1</a:t>
                      </a:r>
                    </a:p>
                  </a:txBody>
                  <a:tcPr/>
                </a:tc>
                <a:tc>
                  <a:txBody>
                    <a:bodyPr/>
                    <a:lstStyle/>
                    <a:p>
                      <a:r>
                        <a:rPr lang="en-US" dirty="0"/>
                        <a:t>Y</a:t>
                      </a:r>
                    </a:p>
                  </a:txBody>
                  <a:tcPr/>
                </a:tc>
                <a:tc>
                  <a:txBody>
                    <a:bodyPr/>
                    <a:lstStyle/>
                    <a:p>
                      <a:r>
                        <a:rPr lang="en-US" dirty="0"/>
                        <a:t>1 confirmed company</a:t>
                      </a:r>
                    </a:p>
                  </a:txBody>
                  <a:tcPr/>
                </a:tc>
                <a:tc>
                  <a:txBody>
                    <a:bodyPr/>
                    <a:lstStyle/>
                    <a:p>
                      <a:r>
                        <a:rPr lang="en-US" dirty="0"/>
                        <a:t>PARTIAL start</a:t>
                      </a:r>
                    </a:p>
                  </a:txBody>
                  <a:tcPr/>
                </a:tc>
                <a:tc>
                  <a:txBody>
                    <a:bodyPr/>
                    <a:lstStyle/>
                    <a:p>
                      <a:endParaRPr lang="en-US" dirty="0"/>
                    </a:p>
                  </a:txBody>
                  <a:tcPr/>
                </a:tc>
                <a:extLst>
                  <a:ext uri="{0D108BD9-81ED-4DB2-BD59-A6C34878D82A}">
                    <a16:rowId xmlns:a16="http://schemas.microsoft.com/office/drawing/2014/main" val="4248192215"/>
                  </a:ext>
                </a:extLst>
              </a:tr>
            </a:tbl>
          </a:graphicData>
        </a:graphic>
      </p:graphicFrame>
    </p:spTree>
    <p:extLst>
      <p:ext uri="{BB962C8B-B14F-4D97-AF65-F5344CB8AC3E}">
        <p14:creationId xmlns:p14="http://schemas.microsoft.com/office/powerpoint/2010/main" val="2407894595"/>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61EAED-FA1B-F806-91D2-89FF229A71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9D1FE5-D56A-07B5-5C42-D7691D1AE052}"/>
              </a:ext>
            </a:extLst>
          </p:cNvPr>
          <p:cNvSpPr>
            <a:spLocks noGrp="1"/>
          </p:cNvSpPr>
          <p:nvPr>
            <p:ph type="title"/>
          </p:nvPr>
        </p:nvSpPr>
        <p:spPr>
          <a:xfrm>
            <a:off x="530121" y="747952"/>
            <a:ext cx="11966678" cy="1325563"/>
          </a:xfrm>
        </p:spPr>
        <p:txBody>
          <a:bodyPr/>
          <a:lstStyle/>
          <a:p>
            <a:r>
              <a:rPr lang="en-US" dirty="0"/>
              <a:t>Work area (GOAL I) – Energy efficiency</a:t>
            </a:r>
            <a:br>
              <a:rPr lang="en-US" dirty="0"/>
            </a:br>
            <a:r>
              <a:rPr lang="en-US" dirty="0"/>
              <a:t>(TBD)</a:t>
            </a:r>
            <a:br>
              <a:rPr lang="en-US" dirty="0"/>
            </a:br>
            <a:br>
              <a:rPr lang="en-US" dirty="0"/>
            </a:br>
            <a:endParaRPr lang="en-US" dirty="0"/>
          </a:p>
        </p:txBody>
      </p:sp>
      <p:graphicFrame>
        <p:nvGraphicFramePr>
          <p:cNvPr id="7" name="Table 6">
            <a:extLst>
              <a:ext uri="{FF2B5EF4-FFF2-40B4-BE49-F238E27FC236}">
                <a16:creationId xmlns:a16="http://schemas.microsoft.com/office/drawing/2014/main" id="{783C5C1C-114D-CB0B-0210-05F40DDF34B8}"/>
              </a:ext>
            </a:extLst>
          </p:cNvPr>
          <p:cNvGraphicFramePr>
            <a:graphicFrameLocks noGrp="1"/>
          </p:cNvGraphicFramePr>
          <p:nvPr>
            <p:extLst>
              <p:ext uri="{D42A27DB-BD31-4B8C-83A1-F6EECF244321}">
                <p14:modId xmlns:p14="http://schemas.microsoft.com/office/powerpoint/2010/main" val="326761151"/>
              </p:ext>
            </p:extLst>
          </p:nvPr>
        </p:nvGraphicFramePr>
        <p:xfrm>
          <a:off x="1537654" y="1912649"/>
          <a:ext cx="9643872" cy="2103120"/>
        </p:xfrm>
        <a:graphic>
          <a:graphicData uri="http://schemas.openxmlformats.org/drawingml/2006/table">
            <a:tbl>
              <a:tblPr firstRow="1" bandRow="1">
                <a:tableStyleId>{5C22544A-7EE6-4342-B048-85BDC9FD1C3A}</a:tableStyleId>
              </a:tblPr>
              <a:tblGrid>
                <a:gridCol w="1205484">
                  <a:extLst>
                    <a:ext uri="{9D8B030D-6E8A-4147-A177-3AD203B41FA5}">
                      <a16:colId xmlns:a16="http://schemas.microsoft.com/office/drawing/2014/main" val="472218667"/>
                    </a:ext>
                  </a:extLst>
                </a:gridCol>
                <a:gridCol w="1205484">
                  <a:extLst>
                    <a:ext uri="{9D8B030D-6E8A-4147-A177-3AD203B41FA5}">
                      <a16:colId xmlns:a16="http://schemas.microsoft.com/office/drawing/2014/main" val="2428029339"/>
                    </a:ext>
                  </a:extLst>
                </a:gridCol>
                <a:gridCol w="1205484">
                  <a:extLst>
                    <a:ext uri="{9D8B030D-6E8A-4147-A177-3AD203B41FA5}">
                      <a16:colId xmlns:a16="http://schemas.microsoft.com/office/drawing/2014/main" val="2281973677"/>
                    </a:ext>
                  </a:extLst>
                </a:gridCol>
                <a:gridCol w="1205484">
                  <a:extLst>
                    <a:ext uri="{9D8B030D-6E8A-4147-A177-3AD203B41FA5}">
                      <a16:colId xmlns:a16="http://schemas.microsoft.com/office/drawing/2014/main" val="3776172773"/>
                    </a:ext>
                  </a:extLst>
                </a:gridCol>
                <a:gridCol w="1205484">
                  <a:extLst>
                    <a:ext uri="{9D8B030D-6E8A-4147-A177-3AD203B41FA5}">
                      <a16:colId xmlns:a16="http://schemas.microsoft.com/office/drawing/2014/main" val="1354951535"/>
                    </a:ext>
                  </a:extLst>
                </a:gridCol>
                <a:gridCol w="1205484">
                  <a:extLst>
                    <a:ext uri="{9D8B030D-6E8A-4147-A177-3AD203B41FA5}">
                      <a16:colId xmlns:a16="http://schemas.microsoft.com/office/drawing/2014/main" val="22715132"/>
                    </a:ext>
                  </a:extLst>
                </a:gridCol>
                <a:gridCol w="1205484">
                  <a:extLst>
                    <a:ext uri="{9D8B030D-6E8A-4147-A177-3AD203B41FA5}">
                      <a16:colId xmlns:a16="http://schemas.microsoft.com/office/drawing/2014/main" val="2162064082"/>
                    </a:ext>
                  </a:extLst>
                </a:gridCol>
                <a:gridCol w="1205484">
                  <a:extLst>
                    <a:ext uri="{9D8B030D-6E8A-4147-A177-3AD203B41FA5}">
                      <a16:colId xmlns:a16="http://schemas.microsoft.com/office/drawing/2014/main" val="4165209071"/>
                    </a:ext>
                  </a:extLst>
                </a:gridCol>
              </a:tblGrid>
              <a:tr h="873595">
                <a:tc>
                  <a:txBody>
                    <a:bodyPr/>
                    <a:lstStyle/>
                    <a:p>
                      <a:r>
                        <a:rPr lang="en-US" dirty="0"/>
                        <a:t>Areas</a:t>
                      </a:r>
                    </a:p>
                  </a:txBody>
                  <a:tcPr/>
                </a:tc>
                <a:tc>
                  <a:txBody>
                    <a:bodyPr/>
                    <a:lstStyle/>
                    <a:p>
                      <a:r>
                        <a:rPr lang="en-US" dirty="0"/>
                        <a:t>Companies</a:t>
                      </a:r>
                    </a:p>
                  </a:txBody>
                  <a:tcPr/>
                </a:tc>
                <a:tc>
                  <a:txBody>
                    <a:bodyPr/>
                    <a:lstStyle/>
                    <a:p>
                      <a:r>
                        <a:rPr lang="en-US" dirty="0"/>
                        <a:t>Priority</a:t>
                      </a:r>
                    </a:p>
                  </a:txBody>
                  <a:tcPr/>
                </a:tc>
                <a:tc>
                  <a:txBody>
                    <a:bodyPr/>
                    <a:lstStyle/>
                    <a:p>
                      <a:r>
                        <a:rPr lang="en-US" dirty="0" err="1"/>
                        <a:t>Rapporteurship</a:t>
                      </a:r>
                      <a:r>
                        <a:rPr lang="en-US" dirty="0"/>
                        <a:t> priority</a:t>
                      </a:r>
                    </a:p>
                  </a:txBody>
                  <a:tcPr/>
                </a:tc>
                <a:tc>
                  <a:txBody>
                    <a:bodyPr/>
                    <a:lstStyle/>
                    <a:p>
                      <a:r>
                        <a:rPr lang="en-US" dirty="0"/>
                        <a:t>Moderator interest</a:t>
                      </a:r>
                    </a:p>
                  </a:txBody>
                  <a:tcPr/>
                </a:tc>
                <a:tc>
                  <a:txBody>
                    <a:bodyPr/>
                    <a:lstStyle/>
                    <a:p>
                      <a:r>
                        <a:rPr lang="en-US" dirty="0"/>
                        <a:t>Support of the work</a:t>
                      </a:r>
                    </a:p>
                  </a:txBody>
                  <a:tcPr/>
                </a:tc>
                <a:tc>
                  <a:txBody>
                    <a:bodyPr/>
                    <a:lstStyle/>
                    <a:p>
                      <a:r>
                        <a:rPr lang="en-US" dirty="0"/>
                        <a:t>When the work can start</a:t>
                      </a:r>
                    </a:p>
                  </a:txBody>
                  <a:tcPr/>
                </a:tc>
                <a:tc>
                  <a:txBody>
                    <a:bodyPr/>
                    <a:lstStyle/>
                    <a:p>
                      <a:r>
                        <a:rPr lang="en-US" dirty="0"/>
                        <a:t>Comments</a:t>
                      </a:r>
                    </a:p>
                  </a:txBody>
                  <a:tcPr/>
                </a:tc>
                <a:extLst>
                  <a:ext uri="{0D108BD9-81ED-4DB2-BD59-A6C34878D82A}">
                    <a16:rowId xmlns:a16="http://schemas.microsoft.com/office/drawing/2014/main" val="3168406976"/>
                  </a:ext>
                </a:extLst>
              </a:tr>
              <a:tr h="611516">
                <a:tc>
                  <a:txBody>
                    <a:bodyPr/>
                    <a:lstStyle/>
                    <a:p>
                      <a:r>
                        <a:rPr lang="en-US" dirty="0"/>
                        <a:t>Energy efficiency</a:t>
                      </a:r>
                    </a:p>
                    <a:p>
                      <a:r>
                        <a:rPr lang="en-US" dirty="0"/>
                        <a:t>(TBD)</a:t>
                      </a:r>
                    </a:p>
                    <a:p>
                      <a:endParaRPr lang="en-US" dirty="0"/>
                    </a:p>
                  </a:txBody>
                  <a:tcPr/>
                </a:tc>
                <a:tc>
                  <a:txBody>
                    <a:bodyPr/>
                    <a:lstStyle/>
                    <a:p>
                      <a:r>
                        <a:rPr lang="en-US" dirty="0"/>
                        <a:t>China Telecom</a:t>
                      </a:r>
                    </a:p>
                  </a:txBody>
                  <a:tcPr/>
                </a:tc>
                <a:tc>
                  <a:txBody>
                    <a:bodyPr/>
                    <a:lstStyle/>
                    <a:p>
                      <a:r>
                        <a:rPr lang="en-US" dirty="0"/>
                        <a:t>4</a:t>
                      </a:r>
                    </a:p>
                  </a:txBody>
                  <a:tcPr/>
                </a:tc>
                <a:tc>
                  <a:txBody>
                    <a:bodyPr/>
                    <a:lstStyle/>
                    <a:p>
                      <a:r>
                        <a:rPr lang="en-US" dirty="0"/>
                        <a:t>2 (if yes)</a:t>
                      </a:r>
                    </a:p>
                  </a:txBody>
                  <a:tcPr/>
                </a:tc>
                <a:tc>
                  <a:txBody>
                    <a:bodyPr/>
                    <a:lstStyle/>
                    <a:p>
                      <a:r>
                        <a:rPr lang="en-US" dirty="0"/>
                        <a:t>Y (if yes)</a:t>
                      </a:r>
                    </a:p>
                  </a:txBody>
                  <a:tcPr/>
                </a:tc>
                <a:tc>
                  <a:txBody>
                    <a:bodyPr/>
                    <a:lstStyle/>
                    <a:p>
                      <a:r>
                        <a:rPr lang="en-US" dirty="0"/>
                        <a:t>1 confirmed company</a:t>
                      </a:r>
                    </a:p>
                  </a:txBody>
                  <a:tcPr/>
                </a:tc>
                <a:tc>
                  <a:txBody>
                    <a:bodyPr/>
                    <a:lstStyle/>
                    <a:p>
                      <a:r>
                        <a:rPr lang="en-US" dirty="0"/>
                        <a:t>?</a:t>
                      </a:r>
                    </a:p>
                  </a:txBody>
                  <a:tcPr/>
                </a:tc>
                <a:tc>
                  <a:txBody>
                    <a:bodyPr/>
                    <a:lstStyle/>
                    <a:p>
                      <a:endParaRPr lang="en-US" dirty="0"/>
                    </a:p>
                  </a:txBody>
                  <a:tcPr/>
                </a:tc>
                <a:extLst>
                  <a:ext uri="{0D108BD9-81ED-4DB2-BD59-A6C34878D82A}">
                    <a16:rowId xmlns:a16="http://schemas.microsoft.com/office/drawing/2014/main" val="4248192215"/>
                  </a:ext>
                </a:extLst>
              </a:tr>
            </a:tbl>
          </a:graphicData>
        </a:graphic>
      </p:graphicFrame>
    </p:spTree>
    <p:extLst>
      <p:ext uri="{BB962C8B-B14F-4D97-AF65-F5344CB8AC3E}">
        <p14:creationId xmlns:p14="http://schemas.microsoft.com/office/powerpoint/2010/main" val="3013288278"/>
      </p:ext>
    </p:extLst>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40365-8880-F158-0D21-AA4E02D54D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853F2F-0EED-A0E4-13ED-50F1F06D019C}"/>
              </a:ext>
            </a:extLst>
          </p:cNvPr>
          <p:cNvSpPr>
            <a:spLocks noGrp="1"/>
          </p:cNvSpPr>
          <p:nvPr>
            <p:ph type="title"/>
          </p:nvPr>
        </p:nvSpPr>
        <p:spPr>
          <a:xfrm>
            <a:off x="530121" y="747952"/>
            <a:ext cx="11966678" cy="1325563"/>
          </a:xfrm>
        </p:spPr>
        <p:txBody>
          <a:bodyPr/>
          <a:lstStyle/>
          <a:p>
            <a:r>
              <a:rPr lang="en-US" dirty="0"/>
              <a:t>Work area (GOAL I) – INTERWORKING </a:t>
            </a:r>
            <a:br>
              <a:rPr lang="en-US" dirty="0"/>
            </a:br>
            <a:r>
              <a:rPr lang="en-US" dirty="0"/>
              <a:t>BETWEEN 6G AND DATA NETWORKS</a:t>
            </a:r>
            <a:br>
              <a:rPr lang="en-US" dirty="0"/>
            </a:br>
            <a:br>
              <a:rPr lang="en-US" dirty="0"/>
            </a:br>
            <a:endParaRPr lang="en-US" dirty="0"/>
          </a:p>
        </p:txBody>
      </p:sp>
      <p:graphicFrame>
        <p:nvGraphicFramePr>
          <p:cNvPr id="7" name="Table 6">
            <a:extLst>
              <a:ext uri="{FF2B5EF4-FFF2-40B4-BE49-F238E27FC236}">
                <a16:creationId xmlns:a16="http://schemas.microsoft.com/office/drawing/2014/main" id="{C0C667C2-CBD2-F451-D5C9-D775783A3061}"/>
              </a:ext>
            </a:extLst>
          </p:cNvPr>
          <p:cNvGraphicFramePr>
            <a:graphicFrameLocks noGrp="1"/>
          </p:cNvGraphicFramePr>
          <p:nvPr>
            <p:extLst>
              <p:ext uri="{D42A27DB-BD31-4B8C-83A1-F6EECF244321}">
                <p14:modId xmlns:p14="http://schemas.microsoft.com/office/powerpoint/2010/main" val="499754137"/>
              </p:ext>
            </p:extLst>
          </p:nvPr>
        </p:nvGraphicFramePr>
        <p:xfrm>
          <a:off x="1537653" y="1912649"/>
          <a:ext cx="10124224" cy="2926080"/>
        </p:xfrm>
        <a:graphic>
          <a:graphicData uri="http://schemas.openxmlformats.org/drawingml/2006/table">
            <a:tbl>
              <a:tblPr firstRow="1" bandRow="1">
                <a:tableStyleId>{5C22544A-7EE6-4342-B048-85BDC9FD1C3A}</a:tableStyleId>
              </a:tblPr>
              <a:tblGrid>
                <a:gridCol w="1265528">
                  <a:extLst>
                    <a:ext uri="{9D8B030D-6E8A-4147-A177-3AD203B41FA5}">
                      <a16:colId xmlns:a16="http://schemas.microsoft.com/office/drawing/2014/main" val="472218667"/>
                    </a:ext>
                  </a:extLst>
                </a:gridCol>
                <a:gridCol w="1265528">
                  <a:extLst>
                    <a:ext uri="{9D8B030D-6E8A-4147-A177-3AD203B41FA5}">
                      <a16:colId xmlns:a16="http://schemas.microsoft.com/office/drawing/2014/main" val="2428029339"/>
                    </a:ext>
                  </a:extLst>
                </a:gridCol>
                <a:gridCol w="1265528">
                  <a:extLst>
                    <a:ext uri="{9D8B030D-6E8A-4147-A177-3AD203B41FA5}">
                      <a16:colId xmlns:a16="http://schemas.microsoft.com/office/drawing/2014/main" val="2281973677"/>
                    </a:ext>
                  </a:extLst>
                </a:gridCol>
                <a:gridCol w="1265528">
                  <a:extLst>
                    <a:ext uri="{9D8B030D-6E8A-4147-A177-3AD203B41FA5}">
                      <a16:colId xmlns:a16="http://schemas.microsoft.com/office/drawing/2014/main" val="3776172773"/>
                    </a:ext>
                  </a:extLst>
                </a:gridCol>
                <a:gridCol w="1265528">
                  <a:extLst>
                    <a:ext uri="{9D8B030D-6E8A-4147-A177-3AD203B41FA5}">
                      <a16:colId xmlns:a16="http://schemas.microsoft.com/office/drawing/2014/main" val="1354951535"/>
                    </a:ext>
                  </a:extLst>
                </a:gridCol>
                <a:gridCol w="1265528">
                  <a:extLst>
                    <a:ext uri="{9D8B030D-6E8A-4147-A177-3AD203B41FA5}">
                      <a16:colId xmlns:a16="http://schemas.microsoft.com/office/drawing/2014/main" val="22715132"/>
                    </a:ext>
                  </a:extLst>
                </a:gridCol>
                <a:gridCol w="1265528">
                  <a:extLst>
                    <a:ext uri="{9D8B030D-6E8A-4147-A177-3AD203B41FA5}">
                      <a16:colId xmlns:a16="http://schemas.microsoft.com/office/drawing/2014/main" val="2162064082"/>
                    </a:ext>
                  </a:extLst>
                </a:gridCol>
                <a:gridCol w="1265528">
                  <a:extLst>
                    <a:ext uri="{9D8B030D-6E8A-4147-A177-3AD203B41FA5}">
                      <a16:colId xmlns:a16="http://schemas.microsoft.com/office/drawing/2014/main" val="840196428"/>
                    </a:ext>
                  </a:extLst>
                </a:gridCol>
              </a:tblGrid>
              <a:tr h="873595">
                <a:tc>
                  <a:txBody>
                    <a:bodyPr/>
                    <a:lstStyle/>
                    <a:p>
                      <a:r>
                        <a:rPr lang="en-US" dirty="0"/>
                        <a:t>Areas</a:t>
                      </a:r>
                    </a:p>
                  </a:txBody>
                  <a:tcPr/>
                </a:tc>
                <a:tc>
                  <a:txBody>
                    <a:bodyPr/>
                    <a:lstStyle/>
                    <a:p>
                      <a:r>
                        <a:rPr lang="en-US" dirty="0"/>
                        <a:t>Companies</a:t>
                      </a:r>
                    </a:p>
                  </a:txBody>
                  <a:tcPr/>
                </a:tc>
                <a:tc>
                  <a:txBody>
                    <a:bodyPr/>
                    <a:lstStyle/>
                    <a:p>
                      <a:r>
                        <a:rPr lang="en-US" dirty="0"/>
                        <a:t>Priority</a:t>
                      </a:r>
                    </a:p>
                  </a:txBody>
                  <a:tcPr/>
                </a:tc>
                <a:tc>
                  <a:txBody>
                    <a:bodyPr/>
                    <a:lstStyle/>
                    <a:p>
                      <a:r>
                        <a:rPr lang="en-US" dirty="0" err="1"/>
                        <a:t>Rapporteurship</a:t>
                      </a:r>
                      <a:r>
                        <a:rPr lang="en-US" dirty="0"/>
                        <a:t> priority</a:t>
                      </a:r>
                    </a:p>
                  </a:txBody>
                  <a:tcPr/>
                </a:tc>
                <a:tc>
                  <a:txBody>
                    <a:bodyPr/>
                    <a:lstStyle/>
                    <a:p>
                      <a:r>
                        <a:rPr lang="en-US" dirty="0"/>
                        <a:t>Moderator interest</a:t>
                      </a:r>
                    </a:p>
                  </a:txBody>
                  <a:tcPr/>
                </a:tc>
                <a:tc>
                  <a:txBody>
                    <a:bodyPr/>
                    <a:lstStyle/>
                    <a:p>
                      <a:r>
                        <a:rPr lang="en-US" dirty="0"/>
                        <a:t>Support of the work</a:t>
                      </a:r>
                    </a:p>
                  </a:txBody>
                  <a:tcPr/>
                </a:tc>
                <a:tc>
                  <a:txBody>
                    <a:bodyPr/>
                    <a:lstStyle/>
                    <a:p>
                      <a:r>
                        <a:rPr lang="en-US" dirty="0"/>
                        <a:t>When the work can start</a:t>
                      </a:r>
                    </a:p>
                  </a:txBody>
                  <a:tcPr/>
                </a:tc>
                <a:tc>
                  <a:txBody>
                    <a:bodyPr/>
                    <a:lstStyle/>
                    <a:p>
                      <a:r>
                        <a:rPr lang="en-US" dirty="0"/>
                        <a:t>Comments</a:t>
                      </a:r>
                    </a:p>
                  </a:txBody>
                  <a:tcPr/>
                </a:tc>
                <a:extLst>
                  <a:ext uri="{0D108BD9-81ED-4DB2-BD59-A6C34878D82A}">
                    <a16:rowId xmlns:a16="http://schemas.microsoft.com/office/drawing/2014/main" val="3168406976"/>
                  </a:ext>
                </a:extLst>
              </a:tr>
              <a:tr h="611516">
                <a:tc>
                  <a:txBody>
                    <a:bodyPr/>
                    <a:lstStyle/>
                    <a:p>
                      <a:r>
                        <a:rPr lang="en-US" dirty="0"/>
                        <a:t>Interworking between 6G and Data Networks</a:t>
                      </a:r>
                    </a:p>
                    <a:p>
                      <a:endParaRPr lang="en-US" dirty="0"/>
                    </a:p>
                  </a:txBody>
                  <a:tcPr/>
                </a:tc>
                <a:tc>
                  <a:txBody>
                    <a:bodyPr/>
                    <a:lstStyle/>
                    <a:p>
                      <a:r>
                        <a:rPr lang="en-US" dirty="0"/>
                        <a:t>Ericsson</a:t>
                      </a:r>
                    </a:p>
                  </a:txBody>
                  <a:tcPr/>
                </a:tc>
                <a:tc>
                  <a:txBody>
                    <a:bodyPr/>
                    <a:lstStyle/>
                    <a:p>
                      <a:r>
                        <a:rPr lang="en-US" dirty="0"/>
                        <a:t>2</a:t>
                      </a:r>
                    </a:p>
                  </a:txBody>
                  <a:tcPr/>
                </a:tc>
                <a:tc>
                  <a:txBody>
                    <a:bodyPr/>
                    <a:lstStyle/>
                    <a:p>
                      <a:r>
                        <a:rPr lang="en-US" dirty="0"/>
                        <a:t>2 </a:t>
                      </a:r>
                    </a:p>
                  </a:txBody>
                  <a:tcPr/>
                </a:tc>
                <a:tc>
                  <a:txBody>
                    <a:bodyPr/>
                    <a:lstStyle/>
                    <a:p>
                      <a:r>
                        <a:rPr lang="en-US" dirty="0"/>
                        <a:t>Y </a:t>
                      </a:r>
                    </a:p>
                  </a:txBody>
                  <a:tcPr/>
                </a:tc>
                <a:tc>
                  <a:txBody>
                    <a:bodyPr/>
                    <a:lstStyle/>
                    <a:p>
                      <a:r>
                        <a:rPr lang="en-US" dirty="0"/>
                        <a:t>1 confirmed company</a:t>
                      </a:r>
                    </a:p>
                  </a:txBody>
                  <a:tcPr/>
                </a:tc>
                <a:tc>
                  <a:txBody>
                    <a:bodyPr/>
                    <a:lstStyle/>
                    <a:p>
                      <a:r>
                        <a:rPr lang="en-US" dirty="0"/>
                        <a:t>PARTIAL START</a:t>
                      </a:r>
                    </a:p>
                  </a:txBody>
                  <a:tcPr/>
                </a:tc>
                <a:tc>
                  <a:txBody>
                    <a:bodyPr/>
                    <a:lstStyle/>
                    <a:p>
                      <a:endParaRPr lang="en-US" dirty="0"/>
                    </a:p>
                  </a:txBody>
                  <a:tcPr/>
                </a:tc>
                <a:extLst>
                  <a:ext uri="{0D108BD9-81ED-4DB2-BD59-A6C34878D82A}">
                    <a16:rowId xmlns:a16="http://schemas.microsoft.com/office/drawing/2014/main" val="4248192215"/>
                  </a:ext>
                </a:extLst>
              </a:tr>
            </a:tbl>
          </a:graphicData>
        </a:graphic>
      </p:graphicFrame>
    </p:spTree>
    <p:extLst>
      <p:ext uri="{BB962C8B-B14F-4D97-AF65-F5344CB8AC3E}">
        <p14:creationId xmlns:p14="http://schemas.microsoft.com/office/powerpoint/2010/main" val="403867519"/>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4169F-5841-52CB-D26B-8E6E4624D1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B9FAE4-E5A7-8325-49DF-F218D739CA9B}"/>
              </a:ext>
            </a:extLst>
          </p:cNvPr>
          <p:cNvSpPr>
            <a:spLocks noGrp="1"/>
          </p:cNvSpPr>
          <p:nvPr>
            <p:ph type="title"/>
          </p:nvPr>
        </p:nvSpPr>
        <p:spPr>
          <a:xfrm>
            <a:off x="487787" y="1076545"/>
            <a:ext cx="11966678" cy="1325563"/>
          </a:xfrm>
        </p:spPr>
        <p:txBody>
          <a:bodyPr/>
          <a:lstStyle/>
          <a:p>
            <a:r>
              <a:rPr lang="en-US" dirty="0"/>
              <a:t>Work area (GOAL I) – Unified Event </a:t>
            </a:r>
            <a:br>
              <a:rPr lang="en-US" dirty="0"/>
            </a:br>
            <a:r>
              <a:rPr lang="en-US" dirty="0"/>
              <a:t>Exposure</a:t>
            </a:r>
            <a:br>
              <a:rPr lang="en-US" dirty="0"/>
            </a:br>
            <a:br>
              <a:rPr lang="en-US" dirty="0"/>
            </a:br>
            <a:br>
              <a:rPr lang="en-US" dirty="0"/>
            </a:br>
            <a:endParaRPr lang="en-US" dirty="0"/>
          </a:p>
        </p:txBody>
      </p:sp>
      <p:graphicFrame>
        <p:nvGraphicFramePr>
          <p:cNvPr id="7" name="Table 6">
            <a:extLst>
              <a:ext uri="{FF2B5EF4-FFF2-40B4-BE49-F238E27FC236}">
                <a16:creationId xmlns:a16="http://schemas.microsoft.com/office/drawing/2014/main" id="{BF0080A0-F28B-5B9C-BCE7-4A088ABFAE4B}"/>
              </a:ext>
            </a:extLst>
          </p:cNvPr>
          <p:cNvGraphicFramePr>
            <a:graphicFrameLocks noGrp="1"/>
          </p:cNvGraphicFramePr>
          <p:nvPr>
            <p:extLst>
              <p:ext uri="{D42A27DB-BD31-4B8C-83A1-F6EECF244321}">
                <p14:modId xmlns:p14="http://schemas.microsoft.com/office/powerpoint/2010/main" val="4275896471"/>
              </p:ext>
            </p:extLst>
          </p:nvPr>
        </p:nvGraphicFramePr>
        <p:xfrm>
          <a:off x="1537653" y="1912649"/>
          <a:ext cx="9723384" cy="2103120"/>
        </p:xfrm>
        <a:graphic>
          <a:graphicData uri="http://schemas.openxmlformats.org/drawingml/2006/table">
            <a:tbl>
              <a:tblPr firstRow="1" bandRow="1">
                <a:tableStyleId>{5C22544A-7EE6-4342-B048-85BDC9FD1C3A}</a:tableStyleId>
              </a:tblPr>
              <a:tblGrid>
                <a:gridCol w="1215423">
                  <a:extLst>
                    <a:ext uri="{9D8B030D-6E8A-4147-A177-3AD203B41FA5}">
                      <a16:colId xmlns:a16="http://schemas.microsoft.com/office/drawing/2014/main" val="472218667"/>
                    </a:ext>
                  </a:extLst>
                </a:gridCol>
                <a:gridCol w="1215423">
                  <a:extLst>
                    <a:ext uri="{9D8B030D-6E8A-4147-A177-3AD203B41FA5}">
                      <a16:colId xmlns:a16="http://schemas.microsoft.com/office/drawing/2014/main" val="2428029339"/>
                    </a:ext>
                  </a:extLst>
                </a:gridCol>
                <a:gridCol w="1215423">
                  <a:extLst>
                    <a:ext uri="{9D8B030D-6E8A-4147-A177-3AD203B41FA5}">
                      <a16:colId xmlns:a16="http://schemas.microsoft.com/office/drawing/2014/main" val="2281973677"/>
                    </a:ext>
                  </a:extLst>
                </a:gridCol>
                <a:gridCol w="1215423">
                  <a:extLst>
                    <a:ext uri="{9D8B030D-6E8A-4147-A177-3AD203B41FA5}">
                      <a16:colId xmlns:a16="http://schemas.microsoft.com/office/drawing/2014/main" val="3776172773"/>
                    </a:ext>
                  </a:extLst>
                </a:gridCol>
                <a:gridCol w="1215423">
                  <a:extLst>
                    <a:ext uri="{9D8B030D-6E8A-4147-A177-3AD203B41FA5}">
                      <a16:colId xmlns:a16="http://schemas.microsoft.com/office/drawing/2014/main" val="1354951535"/>
                    </a:ext>
                  </a:extLst>
                </a:gridCol>
                <a:gridCol w="1215423">
                  <a:extLst>
                    <a:ext uri="{9D8B030D-6E8A-4147-A177-3AD203B41FA5}">
                      <a16:colId xmlns:a16="http://schemas.microsoft.com/office/drawing/2014/main" val="22715132"/>
                    </a:ext>
                  </a:extLst>
                </a:gridCol>
                <a:gridCol w="1215423">
                  <a:extLst>
                    <a:ext uri="{9D8B030D-6E8A-4147-A177-3AD203B41FA5}">
                      <a16:colId xmlns:a16="http://schemas.microsoft.com/office/drawing/2014/main" val="2162064082"/>
                    </a:ext>
                  </a:extLst>
                </a:gridCol>
                <a:gridCol w="1215423">
                  <a:extLst>
                    <a:ext uri="{9D8B030D-6E8A-4147-A177-3AD203B41FA5}">
                      <a16:colId xmlns:a16="http://schemas.microsoft.com/office/drawing/2014/main" val="3323706761"/>
                    </a:ext>
                  </a:extLst>
                </a:gridCol>
              </a:tblGrid>
              <a:tr h="873595">
                <a:tc>
                  <a:txBody>
                    <a:bodyPr/>
                    <a:lstStyle/>
                    <a:p>
                      <a:r>
                        <a:rPr lang="en-US" dirty="0"/>
                        <a:t>Areas</a:t>
                      </a:r>
                    </a:p>
                  </a:txBody>
                  <a:tcPr/>
                </a:tc>
                <a:tc>
                  <a:txBody>
                    <a:bodyPr/>
                    <a:lstStyle/>
                    <a:p>
                      <a:r>
                        <a:rPr lang="en-US" dirty="0"/>
                        <a:t>Companies</a:t>
                      </a:r>
                    </a:p>
                  </a:txBody>
                  <a:tcPr/>
                </a:tc>
                <a:tc>
                  <a:txBody>
                    <a:bodyPr/>
                    <a:lstStyle/>
                    <a:p>
                      <a:r>
                        <a:rPr lang="en-US" dirty="0"/>
                        <a:t>Priority</a:t>
                      </a:r>
                    </a:p>
                  </a:txBody>
                  <a:tcPr/>
                </a:tc>
                <a:tc>
                  <a:txBody>
                    <a:bodyPr/>
                    <a:lstStyle/>
                    <a:p>
                      <a:r>
                        <a:rPr lang="en-US" dirty="0" err="1"/>
                        <a:t>Rapporteurship</a:t>
                      </a:r>
                      <a:r>
                        <a:rPr lang="en-US" dirty="0"/>
                        <a:t> priority</a:t>
                      </a:r>
                    </a:p>
                  </a:txBody>
                  <a:tcPr/>
                </a:tc>
                <a:tc>
                  <a:txBody>
                    <a:bodyPr/>
                    <a:lstStyle/>
                    <a:p>
                      <a:r>
                        <a:rPr lang="en-US" dirty="0"/>
                        <a:t>Moderator interest</a:t>
                      </a:r>
                    </a:p>
                  </a:txBody>
                  <a:tcPr/>
                </a:tc>
                <a:tc>
                  <a:txBody>
                    <a:bodyPr/>
                    <a:lstStyle/>
                    <a:p>
                      <a:r>
                        <a:rPr lang="en-US" dirty="0"/>
                        <a:t>Support of the work</a:t>
                      </a:r>
                    </a:p>
                  </a:txBody>
                  <a:tcPr/>
                </a:tc>
                <a:tc>
                  <a:txBody>
                    <a:bodyPr/>
                    <a:lstStyle/>
                    <a:p>
                      <a:r>
                        <a:rPr lang="en-US" dirty="0"/>
                        <a:t>When the work can start</a:t>
                      </a:r>
                    </a:p>
                  </a:txBody>
                  <a:tcPr/>
                </a:tc>
                <a:tc>
                  <a:txBody>
                    <a:bodyPr/>
                    <a:lstStyle/>
                    <a:p>
                      <a:r>
                        <a:rPr lang="en-US" dirty="0"/>
                        <a:t>Comments</a:t>
                      </a:r>
                    </a:p>
                  </a:txBody>
                  <a:tcPr/>
                </a:tc>
                <a:extLst>
                  <a:ext uri="{0D108BD9-81ED-4DB2-BD59-A6C34878D82A}">
                    <a16:rowId xmlns:a16="http://schemas.microsoft.com/office/drawing/2014/main" val="3168406976"/>
                  </a:ext>
                </a:extLst>
              </a:tr>
              <a:tr h="611516">
                <a:tc>
                  <a:txBody>
                    <a:bodyPr/>
                    <a:lstStyle/>
                    <a:p>
                      <a:r>
                        <a:rPr lang="en-US" dirty="0"/>
                        <a:t>Unified Event Exposure</a:t>
                      </a:r>
                    </a:p>
                    <a:p>
                      <a:endParaRPr lang="en-US" dirty="0"/>
                    </a:p>
                  </a:txBody>
                  <a:tcPr/>
                </a:tc>
                <a:tc>
                  <a:txBody>
                    <a:bodyPr/>
                    <a:lstStyle/>
                    <a:p>
                      <a:r>
                        <a:rPr lang="en-US" dirty="0"/>
                        <a:t>Samsung</a:t>
                      </a:r>
                    </a:p>
                  </a:txBody>
                  <a:tcPr/>
                </a:tc>
                <a:tc>
                  <a:txBody>
                    <a:bodyPr/>
                    <a:lstStyle/>
                    <a:p>
                      <a:r>
                        <a:rPr lang="en-US" dirty="0"/>
                        <a:t>2</a:t>
                      </a:r>
                    </a:p>
                  </a:txBody>
                  <a:tcPr/>
                </a:tc>
                <a:tc>
                  <a:txBody>
                    <a:bodyPr/>
                    <a:lstStyle/>
                    <a:p>
                      <a:r>
                        <a:rPr lang="en-US" dirty="0"/>
                        <a:t>1</a:t>
                      </a:r>
                    </a:p>
                  </a:txBody>
                  <a:tcPr/>
                </a:tc>
                <a:tc>
                  <a:txBody>
                    <a:bodyPr/>
                    <a:lstStyle/>
                    <a:p>
                      <a:r>
                        <a:rPr lang="en-US" dirty="0"/>
                        <a:t>Y</a:t>
                      </a:r>
                    </a:p>
                  </a:txBody>
                  <a:tcPr/>
                </a:tc>
                <a:tc>
                  <a:txBody>
                    <a:bodyPr/>
                    <a:lstStyle/>
                    <a:p>
                      <a:r>
                        <a:rPr lang="en-US" dirty="0"/>
                        <a:t>1 confirmed company</a:t>
                      </a:r>
                    </a:p>
                  </a:txBody>
                  <a:tcPr/>
                </a:tc>
                <a:tc>
                  <a:txBody>
                    <a:bodyPr/>
                    <a:lstStyle/>
                    <a:p>
                      <a:r>
                        <a:rPr lang="en-US" dirty="0"/>
                        <a:t>PARTIAL START</a:t>
                      </a:r>
                    </a:p>
                  </a:txBody>
                  <a:tcPr/>
                </a:tc>
                <a:tc>
                  <a:txBody>
                    <a:bodyPr/>
                    <a:lstStyle/>
                    <a:p>
                      <a:endParaRPr lang="en-US" dirty="0"/>
                    </a:p>
                  </a:txBody>
                  <a:tcPr/>
                </a:tc>
                <a:extLst>
                  <a:ext uri="{0D108BD9-81ED-4DB2-BD59-A6C34878D82A}">
                    <a16:rowId xmlns:a16="http://schemas.microsoft.com/office/drawing/2014/main" val="4248192215"/>
                  </a:ext>
                </a:extLst>
              </a:tr>
            </a:tbl>
          </a:graphicData>
        </a:graphic>
      </p:graphicFrame>
    </p:spTree>
    <p:extLst>
      <p:ext uri="{BB962C8B-B14F-4D97-AF65-F5344CB8AC3E}">
        <p14:creationId xmlns:p14="http://schemas.microsoft.com/office/powerpoint/2010/main" val="1392700724"/>
      </p:ext>
    </p:extLst>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62B093-D641-E220-35D2-772CDF6CDF10}"/>
              </a:ext>
            </a:extLst>
          </p:cNvPr>
          <p:cNvSpPr txBox="1"/>
          <p:nvPr/>
        </p:nvSpPr>
        <p:spPr>
          <a:xfrm>
            <a:off x="4090219" y="3429000"/>
            <a:ext cx="3222677" cy="707886"/>
          </a:xfrm>
          <a:prstGeom prst="rect">
            <a:avLst/>
          </a:prstGeom>
          <a:noFill/>
        </p:spPr>
        <p:txBody>
          <a:bodyPr wrap="none" rtlCol="0">
            <a:spAutoFit/>
          </a:bodyPr>
          <a:lstStyle/>
          <a:p>
            <a:r>
              <a:rPr lang="en-US" sz="4000" b="1" dirty="0"/>
              <a:t>THANK YOU</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28EF2-F253-4B42-5E1C-0094AE3E5B9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0ACF3D2F-E887-2379-0179-C6483BF3D86C}"/>
              </a:ext>
            </a:extLst>
          </p:cNvPr>
          <p:cNvSpPr>
            <a:spLocks noGrp="1"/>
          </p:cNvSpPr>
          <p:nvPr>
            <p:ph type="title"/>
          </p:nvPr>
        </p:nvSpPr>
        <p:spPr/>
        <p:txBody>
          <a:bodyPr/>
          <a:lstStyle/>
          <a:p>
            <a:r>
              <a:rPr lang="en-GB" altLang="en-US" dirty="0"/>
              <a:t>GOAL 1 Company X Feedback</a:t>
            </a:r>
          </a:p>
        </p:txBody>
      </p:sp>
      <p:sp>
        <p:nvSpPr>
          <p:cNvPr id="4" name="Content Placeholder 3">
            <a:extLst>
              <a:ext uri="{FF2B5EF4-FFF2-40B4-BE49-F238E27FC236}">
                <a16:creationId xmlns:a16="http://schemas.microsoft.com/office/drawing/2014/main" id="{ADA78E34-CEB6-BD63-672D-F81AF93C19BF}"/>
              </a:ext>
            </a:extLst>
          </p:cNvPr>
          <p:cNvSpPr>
            <a:spLocks noGrp="1"/>
          </p:cNvSpPr>
          <p:nvPr>
            <p:ph idx="1"/>
          </p:nvPr>
        </p:nvSpPr>
        <p:spPr/>
        <p:txBody>
          <a:bodyPr/>
          <a:lstStyle/>
          <a:p>
            <a:pPr marL="457200" lvl="1" indent="0">
              <a:buNone/>
            </a:pPr>
            <a:endParaRPr lang="en-US" dirty="0"/>
          </a:p>
          <a:p>
            <a:endParaRPr lang="en-US" dirty="0"/>
          </a:p>
        </p:txBody>
      </p:sp>
      <p:graphicFrame>
        <p:nvGraphicFramePr>
          <p:cNvPr id="6" name="Table 5">
            <a:extLst>
              <a:ext uri="{FF2B5EF4-FFF2-40B4-BE49-F238E27FC236}">
                <a16:creationId xmlns:a16="http://schemas.microsoft.com/office/drawing/2014/main" id="{641A3F51-2D1C-F8C1-1BE6-B4A4CB7CD235}"/>
              </a:ext>
            </a:extLst>
          </p:cNvPr>
          <p:cNvGraphicFramePr>
            <a:graphicFrameLocks noGrp="1"/>
          </p:cNvGraphicFramePr>
          <p:nvPr>
            <p:extLst>
              <p:ext uri="{D42A27DB-BD31-4B8C-83A1-F6EECF244321}">
                <p14:modId xmlns:p14="http://schemas.microsoft.com/office/powerpoint/2010/main" val="3023729989"/>
              </p:ext>
            </p:extLst>
          </p:nvPr>
        </p:nvGraphicFramePr>
        <p:xfrm>
          <a:off x="934065" y="2182760"/>
          <a:ext cx="9478296" cy="3313470"/>
        </p:xfrm>
        <a:graphic>
          <a:graphicData uri="http://schemas.openxmlformats.org/drawingml/2006/table">
            <a:tbl>
              <a:tblPr firstRow="1" bandRow="1">
                <a:tableStyleId>{5C22544A-7EE6-4342-B048-85BDC9FD1C3A}</a:tableStyleId>
              </a:tblPr>
              <a:tblGrid>
                <a:gridCol w="1682472">
                  <a:extLst>
                    <a:ext uri="{9D8B030D-6E8A-4147-A177-3AD203B41FA5}">
                      <a16:colId xmlns:a16="http://schemas.microsoft.com/office/drawing/2014/main" val="3230142012"/>
                    </a:ext>
                  </a:extLst>
                </a:gridCol>
                <a:gridCol w="2197425">
                  <a:extLst>
                    <a:ext uri="{9D8B030D-6E8A-4147-A177-3AD203B41FA5}">
                      <a16:colId xmlns:a16="http://schemas.microsoft.com/office/drawing/2014/main" val="2455300096"/>
                    </a:ext>
                  </a:extLst>
                </a:gridCol>
                <a:gridCol w="1757939">
                  <a:extLst>
                    <a:ext uri="{9D8B030D-6E8A-4147-A177-3AD203B41FA5}">
                      <a16:colId xmlns:a16="http://schemas.microsoft.com/office/drawing/2014/main" val="3714356130"/>
                    </a:ext>
                  </a:extLst>
                </a:gridCol>
                <a:gridCol w="2130836">
                  <a:extLst>
                    <a:ext uri="{9D8B030D-6E8A-4147-A177-3AD203B41FA5}">
                      <a16:colId xmlns:a16="http://schemas.microsoft.com/office/drawing/2014/main" val="2647768253"/>
                    </a:ext>
                  </a:extLst>
                </a:gridCol>
                <a:gridCol w="1709624">
                  <a:extLst>
                    <a:ext uri="{9D8B030D-6E8A-4147-A177-3AD203B41FA5}">
                      <a16:colId xmlns:a16="http://schemas.microsoft.com/office/drawing/2014/main" val="4052500544"/>
                    </a:ext>
                  </a:extLst>
                </a:gridCol>
              </a:tblGrid>
              <a:tr h="850300">
                <a:tc>
                  <a:txBody>
                    <a:bodyPr/>
                    <a:lstStyle/>
                    <a:p>
                      <a:r>
                        <a:rPr lang="en-US" dirty="0"/>
                        <a:t>Identified areas</a:t>
                      </a:r>
                    </a:p>
                  </a:txBody>
                  <a:tcPr/>
                </a:tc>
                <a:tc>
                  <a:txBody>
                    <a:bodyPr/>
                    <a:lstStyle/>
                    <a:p>
                      <a:r>
                        <a:rPr lang="en-US" dirty="0"/>
                        <a:t>WG dependency</a:t>
                      </a:r>
                    </a:p>
                  </a:txBody>
                  <a:tcPr/>
                </a:tc>
                <a:tc>
                  <a:txBody>
                    <a:bodyPr/>
                    <a:lstStyle/>
                    <a:p>
                      <a:r>
                        <a:rPr lang="en-US" dirty="0"/>
                        <a:t>Priority</a:t>
                      </a:r>
                    </a:p>
                  </a:txBody>
                  <a:tcPr/>
                </a:tc>
                <a:tc>
                  <a:txBody>
                    <a:bodyPr/>
                    <a:lstStyle/>
                    <a:p>
                      <a:r>
                        <a:rPr lang="en-US" dirty="0"/>
                        <a:t>Rapporteur Priority</a:t>
                      </a:r>
                    </a:p>
                  </a:txBody>
                  <a:tcPr/>
                </a:tc>
                <a:tc>
                  <a:txBody>
                    <a:bodyPr/>
                    <a:lstStyle/>
                    <a:p>
                      <a:r>
                        <a:rPr lang="en-US" dirty="0"/>
                        <a:t>Moderator interest</a:t>
                      </a:r>
                    </a:p>
                  </a:txBody>
                  <a:tcPr/>
                </a:tc>
                <a:extLst>
                  <a:ext uri="{0D108BD9-81ED-4DB2-BD59-A6C34878D82A}">
                    <a16:rowId xmlns:a16="http://schemas.microsoft.com/office/drawing/2014/main" val="2815023907"/>
                  </a:ext>
                </a:extLst>
              </a:tr>
              <a:tr h="49263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495195136"/>
                  </a:ext>
                </a:extLst>
              </a:tr>
              <a:tr h="49263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767213649"/>
                  </a:ext>
                </a:extLst>
              </a:tr>
              <a:tr h="492634">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63111672"/>
                  </a:ext>
                </a:extLst>
              </a:tr>
              <a:tr h="492634">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5010231"/>
                  </a:ext>
                </a:extLst>
              </a:tr>
              <a:tr h="49263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1612595"/>
                  </a:ext>
                </a:extLst>
              </a:tr>
            </a:tbl>
          </a:graphicData>
        </a:graphic>
      </p:graphicFrame>
    </p:spTree>
    <p:extLst>
      <p:ext uri="{BB962C8B-B14F-4D97-AF65-F5344CB8AC3E}">
        <p14:creationId xmlns:p14="http://schemas.microsoft.com/office/powerpoint/2010/main" val="141636292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50D9E-8F2A-48AD-BF37-BF378D5FA0A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17FC9FD-B54B-3420-0A95-C61626B2BBFB}"/>
              </a:ext>
            </a:extLst>
          </p:cNvPr>
          <p:cNvSpPr>
            <a:spLocks noGrp="1"/>
          </p:cNvSpPr>
          <p:nvPr>
            <p:ph type="title"/>
          </p:nvPr>
        </p:nvSpPr>
        <p:spPr>
          <a:xfrm>
            <a:off x="415413" y="321494"/>
            <a:ext cx="10515600" cy="1325563"/>
          </a:xfrm>
        </p:spPr>
        <p:txBody>
          <a:bodyPr/>
          <a:lstStyle/>
          <a:p>
            <a:r>
              <a:rPr lang="en-GB" altLang="en-US" dirty="0"/>
              <a:t>GOAL 1 Company X Feedback – Example*</a:t>
            </a:r>
          </a:p>
        </p:txBody>
      </p:sp>
      <p:sp>
        <p:nvSpPr>
          <p:cNvPr id="4" name="Content Placeholder 3">
            <a:extLst>
              <a:ext uri="{FF2B5EF4-FFF2-40B4-BE49-F238E27FC236}">
                <a16:creationId xmlns:a16="http://schemas.microsoft.com/office/drawing/2014/main" id="{92CC9C29-DFDB-F511-9EA3-6610741D8056}"/>
              </a:ext>
            </a:extLst>
          </p:cNvPr>
          <p:cNvSpPr>
            <a:spLocks noGrp="1"/>
          </p:cNvSpPr>
          <p:nvPr>
            <p:ph idx="1"/>
          </p:nvPr>
        </p:nvSpPr>
        <p:spPr>
          <a:xfrm>
            <a:off x="658762" y="1923493"/>
            <a:ext cx="10515600" cy="3903406"/>
          </a:xfrm>
        </p:spPr>
        <p:txBody>
          <a:bodyPr/>
          <a:lstStyle/>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457200" lvl="1" indent="0">
              <a:buNone/>
            </a:pPr>
            <a:endParaRPr lang="en-US" dirty="0"/>
          </a:p>
          <a:p>
            <a:pPr marL="0" indent="0">
              <a:buNone/>
            </a:pPr>
            <a:r>
              <a:rPr lang="en-US" sz="2400" dirty="0"/>
              <a:t>*</a:t>
            </a:r>
            <a:r>
              <a:rPr lang="en-US" sz="2000" dirty="0"/>
              <a:t>Invented scenario used for illustrative purposes</a:t>
            </a:r>
          </a:p>
          <a:p>
            <a:pPr marL="457200" lvl="1" indent="0">
              <a:buNone/>
            </a:pPr>
            <a:endParaRPr lang="en-US" dirty="0"/>
          </a:p>
          <a:p>
            <a:endParaRPr lang="en-US" dirty="0"/>
          </a:p>
        </p:txBody>
      </p:sp>
      <p:graphicFrame>
        <p:nvGraphicFramePr>
          <p:cNvPr id="6" name="Table 5">
            <a:extLst>
              <a:ext uri="{FF2B5EF4-FFF2-40B4-BE49-F238E27FC236}">
                <a16:creationId xmlns:a16="http://schemas.microsoft.com/office/drawing/2014/main" id="{139BBD01-98DA-DF8F-5B36-F1A481E50388}"/>
              </a:ext>
            </a:extLst>
          </p:cNvPr>
          <p:cNvGraphicFramePr>
            <a:graphicFrameLocks noGrp="1"/>
          </p:cNvGraphicFramePr>
          <p:nvPr>
            <p:extLst>
              <p:ext uri="{D42A27DB-BD31-4B8C-83A1-F6EECF244321}">
                <p14:modId xmlns:p14="http://schemas.microsoft.com/office/powerpoint/2010/main" val="4016537791"/>
              </p:ext>
            </p:extLst>
          </p:nvPr>
        </p:nvGraphicFramePr>
        <p:xfrm>
          <a:off x="737420" y="2350365"/>
          <a:ext cx="9478296" cy="3476534"/>
        </p:xfrm>
        <a:graphic>
          <a:graphicData uri="http://schemas.openxmlformats.org/drawingml/2006/table">
            <a:tbl>
              <a:tblPr firstRow="1" bandRow="1">
                <a:tableStyleId>{5C22544A-7EE6-4342-B048-85BDC9FD1C3A}</a:tableStyleId>
              </a:tblPr>
              <a:tblGrid>
                <a:gridCol w="1682472">
                  <a:extLst>
                    <a:ext uri="{9D8B030D-6E8A-4147-A177-3AD203B41FA5}">
                      <a16:colId xmlns:a16="http://schemas.microsoft.com/office/drawing/2014/main" val="3230142012"/>
                    </a:ext>
                  </a:extLst>
                </a:gridCol>
                <a:gridCol w="2197425">
                  <a:extLst>
                    <a:ext uri="{9D8B030D-6E8A-4147-A177-3AD203B41FA5}">
                      <a16:colId xmlns:a16="http://schemas.microsoft.com/office/drawing/2014/main" val="2455300096"/>
                    </a:ext>
                  </a:extLst>
                </a:gridCol>
                <a:gridCol w="1757939">
                  <a:extLst>
                    <a:ext uri="{9D8B030D-6E8A-4147-A177-3AD203B41FA5}">
                      <a16:colId xmlns:a16="http://schemas.microsoft.com/office/drawing/2014/main" val="3714356130"/>
                    </a:ext>
                  </a:extLst>
                </a:gridCol>
                <a:gridCol w="2130836">
                  <a:extLst>
                    <a:ext uri="{9D8B030D-6E8A-4147-A177-3AD203B41FA5}">
                      <a16:colId xmlns:a16="http://schemas.microsoft.com/office/drawing/2014/main" val="2647768253"/>
                    </a:ext>
                  </a:extLst>
                </a:gridCol>
                <a:gridCol w="1709624">
                  <a:extLst>
                    <a:ext uri="{9D8B030D-6E8A-4147-A177-3AD203B41FA5}">
                      <a16:colId xmlns:a16="http://schemas.microsoft.com/office/drawing/2014/main" val="4052500544"/>
                    </a:ext>
                  </a:extLst>
                </a:gridCol>
              </a:tblGrid>
              <a:tr h="850300">
                <a:tc>
                  <a:txBody>
                    <a:bodyPr/>
                    <a:lstStyle/>
                    <a:p>
                      <a:r>
                        <a:rPr lang="en-US" dirty="0"/>
                        <a:t>Identified areas</a:t>
                      </a:r>
                    </a:p>
                  </a:txBody>
                  <a:tcPr/>
                </a:tc>
                <a:tc>
                  <a:txBody>
                    <a:bodyPr/>
                    <a:lstStyle/>
                    <a:p>
                      <a:r>
                        <a:rPr lang="en-US" dirty="0"/>
                        <a:t> WG dependency</a:t>
                      </a:r>
                    </a:p>
                  </a:txBody>
                  <a:tcPr/>
                </a:tc>
                <a:tc>
                  <a:txBody>
                    <a:bodyPr/>
                    <a:lstStyle/>
                    <a:p>
                      <a:r>
                        <a:rPr lang="en-US" dirty="0"/>
                        <a:t>Priority</a:t>
                      </a:r>
                    </a:p>
                  </a:txBody>
                  <a:tcPr/>
                </a:tc>
                <a:tc>
                  <a:txBody>
                    <a:bodyPr/>
                    <a:lstStyle/>
                    <a:p>
                      <a:r>
                        <a:rPr lang="en-US" dirty="0"/>
                        <a:t>Rapporteur Priority</a:t>
                      </a:r>
                    </a:p>
                  </a:txBody>
                  <a:tcPr/>
                </a:tc>
                <a:tc>
                  <a:txBody>
                    <a:bodyPr/>
                    <a:lstStyle/>
                    <a:p>
                      <a:r>
                        <a:rPr lang="en-US" dirty="0"/>
                        <a:t>Moderator interest</a:t>
                      </a:r>
                    </a:p>
                  </a:txBody>
                  <a:tcPr/>
                </a:tc>
                <a:extLst>
                  <a:ext uri="{0D108BD9-81ED-4DB2-BD59-A6C34878D82A}">
                    <a16:rowId xmlns:a16="http://schemas.microsoft.com/office/drawing/2014/main" val="2815023907"/>
                  </a:ext>
                </a:extLst>
              </a:tr>
              <a:tr h="492634">
                <a:tc>
                  <a:txBody>
                    <a:bodyPr/>
                    <a:lstStyle/>
                    <a:p>
                      <a:pPr marL="0" marR="0" indent="0">
                        <a:spcAft>
                          <a:spcPts val="900"/>
                        </a:spcAft>
                        <a:buNone/>
                      </a:pPr>
                      <a:r>
                        <a:rPr lang="en-GB" sz="1400">
                          <a:effectLst/>
                          <a:latin typeface="+mn-lt"/>
                          <a:ea typeface="Times New Roman" panose="02020603050405020304" pitchFamily="18" charset="0"/>
                        </a:rPr>
                        <a:t>Network Capability Exposure </a:t>
                      </a:r>
                      <a:endParaRPr lang="en-US" sz="1400">
                        <a:effectLst/>
                        <a:latin typeface="+mn-lt"/>
                        <a:ea typeface="Times New Roman" panose="02020603050405020304" pitchFamily="18" charset="0"/>
                      </a:endParaRPr>
                    </a:p>
                  </a:txBody>
                  <a:tcPr marL="68580" marR="68580" marT="0" marB="0"/>
                </a:tc>
                <a:tc>
                  <a:txBody>
                    <a:bodyPr/>
                    <a:lstStyle/>
                    <a:p>
                      <a:r>
                        <a:rPr lang="en-US" dirty="0"/>
                        <a:t>PARTIAL/SA6, CT1</a:t>
                      </a:r>
                    </a:p>
                  </a:txBody>
                  <a:tcPr/>
                </a:tc>
                <a:tc>
                  <a:txBody>
                    <a:bodyPr/>
                    <a:lstStyle/>
                    <a:p>
                      <a:r>
                        <a:rPr lang="en-US" dirty="0"/>
                        <a:t>2</a:t>
                      </a:r>
                    </a:p>
                  </a:txBody>
                  <a:tcPr/>
                </a:tc>
                <a:tc>
                  <a:txBody>
                    <a:bodyPr/>
                    <a:lstStyle/>
                    <a:p>
                      <a:r>
                        <a:rPr lang="en-US" dirty="0"/>
                        <a:t>3</a:t>
                      </a:r>
                    </a:p>
                  </a:txBody>
                  <a:tcPr/>
                </a:tc>
                <a:tc>
                  <a:txBody>
                    <a:bodyPr/>
                    <a:lstStyle/>
                    <a:p>
                      <a:r>
                        <a:rPr lang="en-US" dirty="0"/>
                        <a:t>Y</a:t>
                      </a:r>
                    </a:p>
                  </a:txBody>
                  <a:tcPr/>
                </a:tc>
                <a:extLst>
                  <a:ext uri="{0D108BD9-81ED-4DB2-BD59-A6C34878D82A}">
                    <a16:rowId xmlns:a16="http://schemas.microsoft.com/office/drawing/2014/main" val="3495195136"/>
                  </a:ext>
                </a:extLst>
              </a:tr>
              <a:tr h="492634">
                <a:tc>
                  <a:txBody>
                    <a:bodyPr/>
                    <a:lstStyle/>
                    <a:p>
                      <a:pPr marL="0" marR="0" indent="0">
                        <a:spcAft>
                          <a:spcPts val="900"/>
                        </a:spcAft>
                        <a:buNone/>
                      </a:pPr>
                      <a:r>
                        <a:rPr lang="en-GB" sz="1400">
                          <a:effectLst/>
                          <a:latin typeface="+mn-lt"/>
                          <a:ea typeface="Times New Roman" panose="02020603050405020304" pitchFamily="18" charset="0"/>
                        </a:rPr>
                        <a:t>Interworking between 6G Network and Data Networks</a:t>
                      </a:r>
                      <a:endParaRPr lang="en-US" sz="1400">
                        <a:effectLst/>
                        <a:latin typeface="+mn-lt"/>
                        <a:ea typeface="Times New Roman" panose="02020603050405020304" pitchFamily="18" charset="0"/>
                      </a:endParaRPr>
                    </a:p>
                  </a:txBody>
                  <a:tcPr marL="68580" marR="68580" marT="0" marB="0"/>
                </a:tc>
                <a:tc>
                  <a:txBody>
                    <a:bodyPr/>
                    <a:lstStyle/>
                    <a:p>
                      <a:r>
                        <a:rPr lang="en-US" dirty="0"/>
                        <a:t>PARTIAL/SA2</a:t>
                      </a:r>
                    </a:p>
                  </a:txBody>
                  <a:tcPr/>
                </a:tc>
                <a:tc>
                  <a:txBody>
                    <a:bodyPr/>
                    <a:lstStyle/>
                    <a:p>
                      <a:r>
                        <a:rPr lang="en-US" dirty="0"/>
                        <a:t>3</a:t>
                      </a:r>
                    </a:p>
                  </a:txBody>
                  <a:tcPr/>
                </a:tc>
                <a:tc>
                  <a:txBody>
                    <a:bodyPr/>
                    <a:lstStyle/>
                    <a:p>
                      <a:r>
                        <a:rPr lang="en-US" dirty="0"/>
                        <a:t>2</a:t>
                      </a:r>
                    </a:p>
                  </a:txBody>
                  <a:tcPr/>
                </a:tc>
                <a:tc>
                  <a:txBody>
                    <a:bodyPr/>
                    <a:lstStyle/>
                    <a:p>
                      <a:r>
                        <a:rPr lang="en-US" dirty="0"/>
                        <a:t>N</a:t>
                      </a:r>
                    </a:p>
                  </a:txBody>
                  <a:tcPr/>
                </a:tc>
                <a:extLst>
                  <a:ext uri="{0D108BD9-81ED-4DB2-BD59-A6C34878D82A}">
                    <a16:rowId xmlns:a16="http://schemas.microsoft.com/office/drawing/2014/main" val="767213649"/>
                  </a:ext>
                </a:extLst>
              </a:tr>
              <a:tr h="492634">
                <a:tc>
                  <a:txBody>
                    <a:bodyPr/>
                    <a:lstStyle/>
                    <a:p>
                      <a:pPr marL="0" marR="0" indent="0">
                        <a:spcAft>
                          <a:spcPts val="900"/>
                        </a:spcAft>
                        <a:buNone/>
                      </a:pPr>
                      <a:r>
                        <a:rPr lang="en-GB" sz="1400">
                          <a:effectLst/>
                          <a:latin typeface="+mn-lt"/>
                          <a:ea typeface="Times New Roman" panose="02020603050405020304" pitchFamily="18" charset="0"/>
                        </a:rPr>
                        <a:t>Protocol enhancement for AI and AI Agent</a:t>
                      </a:r>
                      <a:endParaRPr lang="en-US" sz="1400">
                        <a:effectLst/>
                        <a:latin typeface="+mn-lt"/>
                        <a:ea typeface="Times New Roman" panose="02020603050405020304" pitchFamily="18" charset="0"/>
                      </a:endParaRPr>
                    </a:p>
                  </a:txBody>
                  <a:tcPr marL="68580" marR="68580" marT="0" marB="0"/>
                </a:tc>
                <a:tc>
                  <a:txBody>
                    <a:bodyPr/>
                    <a:lstStyle/>
                    <a:p>
                      <a:r>
                        <a:rPr lang="en-US" dirty="0"/>
                        <a:t>PARTIAL/SA2</a:t>
                      </a:r>
                    </a:p>
                  </a:txBody>
                  <a:tcPr/>
                </a:tc>
                <a:tc>
                  <a:txBody>
                    <a:bodyPr/>
                    <a:lstStyle/>
                    <a:p>
                      <a:r>
                        <a:rPr lang="en-US" dirty="0"/>
                        <a:t>1</a:t>
                      </a:r>
                    </a:p>
                  </a:txBody>
                  <a:tcPr/>
                </a:tc>
                <a:tc>
                  <a:txBody>
                    <a:bodyPr/>
                    <a:lstStyle/>
                    <a:p>
                      <a:r>
                        <a:rPr lang="en-US" dirty="0"/>
                        <a:t>1</a:t>
                      </a:r>
                    </a:p>
                  </a:txBody>
                  <a:tcPr/>
                </a:tc>
                <a:tc>
                  <a:txBody>
                    <a:bodyPr/>
                    <a:lstStyle/>
                    <a:p>
                      <a:r>
                        <a:rPr lang="en-US" dirty="0"/>
                        <a:t>Y</a:t>
                      </a:r>
                    </a:p>
                  </a:txBody>
                  <a:tcPr/>
                </a:tc>
                <a:extLst>
                  <a:ext uri="{0D108BD9-81ED-4DB2-BD59-A6C34878D82A}">
                    <a16:rowId xmlns:a16="http://schemas.microsoft.com/office/drawing/2014/main" val="1663111672"/>
                  </a:ext>
                </a:extLst>
              </a:tr>
              <a:tr h="492634">
                <a:tc>
                  <a:txBody>
                    <a:bodyPr/>
                    <a:lstStyle/>
                    <a:p>
                      <a:pPr marL="0" marR="0" indent="0">
                        <a:spcAft>
                          <a:spcPts val="900"/>
                        </a:spcAft>
                        <a:buNone/>
                      </a:pPr>
                      <a:r>
                        <a:rPr lang="en-GB" sz="1400" dirty="0">
                          <a:effectLst/>
                          <a:latin typeface="+mn-lt"/>
                          <a:ea typeface="Times New Roman" panose="02020603050405020304" pitchFamily="18" charset="0"/>
                        </a:rPr>
                        <a:t>Unified Event Exposure in Core Network</a:t>
                      </a:r>
                      <a:endParaRPr lang="en-US" sz="1400" dirty="0">
                        <a:effectLst/>
                        <a:latin typeface="+mn-lt"/>
                        <a:ea typeface="Times New Roman" panose="02020603050405020304" pitchFamily="18" charset="0"/>
                      </a:endParaRPr>
                    </a:p>
                  </a:txBody>
                  <a:tcPr marL="68580" marR="68580" marT="0" marB="0"/>
                </a:tc>
                <a:tc>
                  <a:txBody>
                    <a:bodyPr/>
                    <a:lstStyle/>
                    <a:p>
                      <a:r>
                        <a:rPr lang="en-US" dirty="0"/>
                        <a:t>PARTIAL/SA2, CT4</a:t>
                      </a:r>
                    </a:p>
                  </a:txBody>
                  <a:tcPr/>
                </a:tc>
                <a:tc>
                  <a:txBody>
                    <a:bodyPr/>
                    <a:lstStyle/>
                    <a:p>
                      <a:r>
                        <a:rPr lang="en-US" dirty="0"/>
                        <a:t>4</a:t>
                      </a:r>
                    </a:p>
                  </a:txBody>
                  <a:tcPr/>
                </a:tc>
                <a:tc>
                  <a:txBody>
                    <a:bodyPr/>
                    <a:lstStyle/>
                    <a:p>
                      <a:r>
                        <a:rPr lang="en-US" dirty="0"/>
                        <a:t>0</a:t>
                      </a:r>
                    </a:p>
                  </a:txBody>
                  <a:tcPr/>
                </a:tc>
                <a:tc>
                  <a:txBody>
                    <a:bodyPr/>
                    <a:lstStyle/>
                    <a:p>
                      <a:r>
                        <a:rPr lang="en-US" dirty="0"/>
                        <a:t>N</a:t>
                      </a:r>
                    </a:p>
                  </a:txBody>
                  <a:tcPr/>
                </a:tc>
                <a:extLst>
                  <a:ext uri="{0D108BD9-81ED-4DB2-BD59-A6C34878D82A}">
                    <a16:rowId xmlns:a16="http://schemas.microsoft.com/office/drawing/2014/main" val="2725010231"/>
                  </a:ext>
                </a:extLst>
              </a:tr>
            </a:tbl>
          </a:graphicData>
        </a:graphic>
      </p:graphicFrame>
    </p:spTree>
    <p:extLst>
      <p:ext uri="{BB962C8B-B14F-4D97-AF65-F5344CB8AC3E}">
        <p14:creationId xmlns:p14="http://schemas.microsoft.com/office/powerpoint/2010/main" val="6216508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923C0-ED48-8135-2CEE-36515BF37359}"/>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ACC33D5-6382-2B69-A6BB-C1F3684FF627}"/>
              </a:ext>
            </a:extLst>
          </p:cNvPr>
          <p:cNvSpPr>
            <a:spLocks noGrp="1"/>
          </p:cNvSpPr>
          <p:nvPr>
            <p:ph type="title"/>
          </p:nvPr>
        </p:nvSpPr>
        <p:spPr>
          <a:xfrm>
            <a:off x="110613" y="197977"/>
            <a:ext cx="11076038" cy="1325563"/>
          </a:xfrm>
        </p:spPr>
        <p:txBody>
          <a:bodyPr/>
          <a:lstStyle/>
          <a:p>
            <a:r>
              <a:rPr lang="en-GB" altLang="en-US" sz="3600" dirty="0"/>
              <a:t>GOAL 2 – What goals/working areas can be studied?</a:t>
            </a:r>
          </a:p>
        </p:txBody>
      </p:sp>
      <p:sp>
        <p:nvSpPr>
          <p:cNvPr id="4" name="Content Placeholder 3">
            <a:extLst>
              <a:ext uri="{FF2B5EF4-FFF2-40B4-BE49-F238E27FC236}">
                <a16:creationId xmlns:a16="http://schemas.microsoft.com/office/drawing/2014/main" id="{36047232-338D-72B6-A57E-A794999082B3}"/>
              </a:ext>
            </a:extLst>
          </p:cNvPr>
          <p:cNvSpPr>
            <a:spLocks noGrp="1"/>
          </p:cNvSpPr>
          <p:nvPr>
            <p:ph idx="1"/>
          </p:nvPr>
        </p:nvSpPr>
        <p:spPr>
          <a:xfrm>
            <a:off x="739877" y="1825625"/>
            <a:ext cx="10515600" cy="4351338"/>
          </a:xfrm>
        </p:spPr>
        <p:txBody>
          <a:bodyPr/>
          <a:lstStyle/>
          <a:p>
            <a:pPr marL="0" indent="0">
              <a:buNone/>
            </a:pPr>
            <a:r>
              <a:rPr lang="en-US" sz="2400" b="1" dirty="0"/>
              <a:t>Feedback from the companies (see next two slides):</a:t>
            </a:r>
          </a:p>
          <a:p>
            <a:pPr marL="0" indent="0">
              <a:buNone/>
            </a:pPr>
            <a:r>
              <a:rPr lang="en-US" sz="2400" b="1" dirty="0"/>
              <a:t>AREA X:</a:t>
            </a:r>
          </a:p>
          <a:p>
            <a:r>
              <a:rPr lang="en-US" sz="2400" b="1" dirty="0"/>
              <a:t>Q1: </a:t>
            </a:r>
            <a:r>
              <a:rPr lang="en-US" sz="2400" dirty="0"/>
              <a:t>What goals CT3 should reach for Area X?</a:t>
            </a:r>
          </a:p>
          <a:p>
            <a:r>
              <a:rPr lang="en-US" sz="2400" b="1" dirty="0"/>
              <a:t>Q2: </a:t>
            </a:r>
            <a:r>
              <a:rPr lang="en-US" sz="2400" dirty="0"/>
              <a:t>What working tasks are required to fulfil that goal(s)?</a:t>
            </a:r>
          </a:p>
          <a:p>
            <a:r>
              <a:rPr lang="en-US" sz="2400" b="1" dirty="0"/>
              <a:t>Q3: </a:t>
            </a:r>
            <a:r>
              <a:rPr lang="en-US" sz="2400" dirty="0"/>
              <a:t>What priority do you assign to that goal/working task? (HIGHER NUMBER, LOWER PRIORITY) </a:t>
            </a:r>
          </a:p>
          <a:p>
            <a:r>
              <a:rPr lang="en-US" sz="2400" b="1" dirty="0"/>
              <a:t>Q4: </a:t>
            </a:r>
            <a:r>
              <a:rPr lang="en-US" sz="2400" dirty="0"/>
              <a:t>What dependency do these goals have with other WGs? (TOTAL, PARTIAL, NONE/ </a:t>
            </a:r>
            <a:r>
              <a:rPr lang="en-US" sz="2400" dirty="0" err="1"/>
              <a:t>SAx</a:t>
            </a:r>
            <a:r>
              <a:rPr lang="en-US" sz="2400" dirty="0"/>
              <a:t>, </a:t>
            </a:r>
            <a:r>
              <a:rPr lang="en-US" sz="2400" dirty="0" err="1"/>
              <a:t>CTy</a:t>
            </a:r>
            <a:r>
              <a:rPr lang="en-US" sz="2400" dirty="0"/>
              <a:t>) </a:t>
            </a:r>
          </a:p>
          <a:p>
            <a:r>
              <a:rPr lang="en-US" sz="2400" b="1" dirty="0"/>
              <a:t>Q5: </a:t>
            </a:r>
            <a:r>
              <a:rPr lang="en-US" sz="2400" dirty="0"/>
              <a:t>Can the work start? (Y/N)</a:t>
            </a:r>
          </a:p>
          <a:p>
            <a:pPr marL="0" indent="0">
              <a:buNone/>
            </a:pPr>
            <a:endParaRPr lang="en-US" dirty="0"/>
          </a:p>
        </p:txBody>
      </p:sp>
    </p:spTree>
    <p:extLst>
      <p:ext uri="{BB962C8B-B14F-4D97-AF65-F5344CB8AC3E}">
        <p14:creationId xmlns:p14="http://schemas.microsoft.com/office/powerpoint/2010/main" val="173503908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3C323-32AA-BD5F-43A3-D144BD0E553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C012BBB9-1A34-462F-6A4B-2C2613CECE84}"/>
              </a:ext>
            </a:extLst>
          </p:cNvPr>
          <p:cNvSpPr>
            <a:spLocks noGrp="1"/>
          </p:cNvSpPr>
          <p:nvPr>
            <p:ph type="title"/>
          </p:nvPr>
        </p:nvSpPr>
        <p:spPr/>
        <p:txBody>
          <a:bodyPr/>
          <a:lstStyle/>
          <a:p>
            <a:r>
              <a:rPr lang="en-GB" altLang="en-US" sz="4000" dirty="0"/>
              <a:t>GOAL 2 Company X Feedback</a:t>
            </a:r>
          </a:p>
        </p:txBody>
      </p:sp>
      <p:sp>
        <p:nvSpPr>
          <p:cNvPr id="4" name="Content Placeholder 3">
            <a:extLst>
              <a:ext uri="{FF2B5EF4-FFF2-40B4-BE49-F238E27FC236}">
                <a16:creationId xmlns:a16="http://schemas.microsoft.com/office/drawing/2014/main" id="{FA307269-A154-5398-D39D-B12DC316E6F8}"/>
              </a:ext>
            </a:extLst>
          </p:cNvPr>
          <p:cNvSpPr>
            <a:spLocks noGrp="1"/>
          </p:cNvSpPr>
          <p:nvPr>
            <p:ph idx="1"/>
          </p:nvPr>
        </p:nvSpPr>
        <p:spPr/>
        <p:txBody>
          <a:bodyPr/>
          <a:lstStyle/>
          <a:p>
            <a:pPr marL="457200" lvl="1" indent="0">
              <a:buNone/>
            </a:pPr>
            <a:r>
              <a:rPr lang="en-US" dirty="0"/>
              <a:t>AREA X:</a:t>
            </a:r>
          </a:p>
          <a:p>
            <a:endParaRPr lang="en-US" dirty="0"/>
          </a:p>
        </p:txBody>
      </p:sp>
      <p:graphicFrame>
        <p:nvGraphicFramePr>
          <p:cNvPr id="6" name="Table 5">
            <a:extLst>
              <a:ext uri="{FF2B5EF4-FFF2-40B4-BE49-F238E27FC236}">
                <a16:creationId xmlns:a16="http://schemas.microsoft.com/office/drawing/2014/main" id="{25DF3D80-ECA0-FABA-81C5-337B3D88841A}"/>
              </a:ext>
            </a:extLst>
          </p:cNvPr>
          <p:cNvGraphicFramePr>
            <a:graphicFrameLocks noGrp="1"/>
          </p:cNvGraphicFramePr>
          <p:nvPr>
            <p:extLst>
              <p:ext uri="{D42A27DB-BD31-4B8C-83A1-F6EECF244321}">
                <p14:modId xmlns:p14="http://schemas.microsoft.com/office/powerpoint/2010/main" val="1463027421"/>
              </p:ext>
            </p:extLst>
          </p:nvPr>
        </p:nvGraphicFramePr>
        <p:xfrm>
          <a:off x="1012723" y="2509137"/>
          <a:ext cx="7928129" cy="2494280"/>
        </p:xfrm>
        <a:graphic>
          <a:graphicData uri="http://schemas.openxmlformats.org/drawingml/2006/table">
            <a:tbl>
              <a:tblPr firstRow="1" bandRow="1">
                <a:tableStyleId>{5C22544A-7EE6-4342-B048-85BDC9FD1C3A}</a:tableStyleId>
              </a:tblPr>
              <a:tblGrid>
                <a:gridCol w="1558822">
                  <a:extLst>
                    <a:ext uri="{9D8B030D-6E8A-4147-A177-3AD203B41FA5}">
                      <a16:colId xmlns:a16="http://schemas.microsoft.com/office/drawing/2014/main" val="3230142012"/>
                    </a:ext>
                  </a:extLst>
                </a:gridCol>
                <a:gridCol w="1708748">
                  <a:extLst>
                    <a:ext uri="{9D8B030D-6E8A-4147-A177-3AD203B41FA5}">
                      <a16:colId xmlns:a16="http://schemas.microsoft.com/office/drawing/2014/main" val="2455300096"/>
                    </a:ext>
                  </a:extLst>
                </a:gridCol>
                <a:gridCol w="1480500">
                  <a:extLst>
                    <a:ext uri="{9D8B030D-6E8A-4147-A177-3AD203B41FA5}">
                      <a16:colId xmlns:a16="http://schemas.microsoft.com/office/drawing/2014/main" val="3714356130"/>
                    </a:ext>
                  </a:extLst>
                </a:gridCol>
                <a:gridCol w="1794546">
                  <a:extLst>
                    <a:ext uri="{9D8B030D-6E8A-4147-A177-3AD203B41FA5}">
                      <a16:colId xmlns:a16="http://schemas.microsoft.com/office/drawing/2014/main" val="2647768253"/>
                    </a:ext>
                  </a:extLst>
                </a:gridCol>
                <a:gridCol w="1385513">
                  <a:extLst>
                    <a:ext uri="{9D8B030D-6E8A-4147-A177-3AD203B41FA5}">
                      <a16:colId xmlns:a16="http://schemas.microsoft.com/office/drawing/2014/main" val="4052500544"/>
                    </a:ext>
                  </a:extLst>
                </a:gridCol>
              </a:tblGrid>
              <a:tr h="370840">
                <a:tc>
                  <a:txBody>
                    <a:bodyPr/>
                    <a:lstStyle/>
                    <a:p>
                      <a:r>
                        <a:rPr lang="en-US" dirty="0"/>
                        <a:t>Goals</a:t>
                      </a:r>
                    </a:p>
                  </a:txBody>
                  <a:tcPr/>
                </a:tc>
                <a:tc>
                  <a:txBody>
                    <a:bodyPr/>
                    <a:lstStyle/>
                    <a:p>
                      <a:r>
                        <a:rPr lang="en-US" dirty="0"/>
                        <a:t>Work Tasks</a:t>
                      </a:r>
                    </a:p>
                  </a:txBody>
                  <a:tcPr/>
                </a:tc>
                <a:tc>
                  <a:txBody>
                    <a:bodyPr/>
                    <a:lstStyle/>
                    <a:p>
                      <a:r>
                        <a:rPr lang="en-US" dirty="0"/>
                        <a:t>Priority</a:t>
                      </a:r>
                    </a:p>
                  </a:txBody>
                  <a:tcPr/>
                </a:tc>
                <a:tc>
                  <a:txBody>
                    <a:bodyPr/>
                    <a:lstStyle/>
                    <a:p>
                      <a:r>
                        <a:rPr lang="en-US" dirty="0"/>
                        <a:t>WG dependency</a:t>
                      </a:r>
                    </a:p>
                  </a:txBody>
                  <a:tcPr/>
                </a:tc>
                <a:tc>
                  <a:txBody>
                    <a:bodyPr/>
                    <a:lstStyle/>
                    <a:p>
                      <a:r>
                        <a:rPr lang="en-US" dirty="0"/>
                        <a:t>Can the work start?</a:t>
                      </a:r>
                    </a:p>
                  </a:txBody>
                  <a:tcPr/>
                </a:tc>
                <a:extLst>
                  <a:ext uri="{0D108BD9-81ED-4DB2-BD59-A6C34878D82A}">
                    <a16:rowId xmlns:a16="http://schemas.microsoft.com/office/drawing/2014/main" val="2815023907"/>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495195136"/>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767213649"/>
                  </a:ext>
                </a:extLst>
              </a:tr>
              <a:tr h="370840">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63111672"/>
                  </a:ext>
                </a:extLst>
              </a:tr>
              <a:tr h="370840">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5010231"/>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1612595"/>
                  </a:ext>
                </a:extLst>
              </a:tr>
            </a:tbl>
          </a:graphicData>
        </a:graphic>
      </p:graphicFrame>
    </p:spTree>
    <p:extLst>
      <p:ext uri="{BB962C8B-B14F-4D97-AF65-F5344CB8AC3E}">
        <p14:creationId xmlns:p14="http://schemas.microsoft.com/office/powerpoint/2010/main" val="4077107579"/>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816*207"/>
  <p:tag name="TABLE_ENDDRAG_RECT" val="79*197*816*207"/>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8133</TotalTime>
  <Words>6116</Words>
  <Application>Microsoft Office PowerPoint</Application>
  <PresentationFormat>Widescreen</PresentationFormat>
  <Paragraphs>1142</Paragraphs>
  <Slides>59</Slides>
  <Notes>26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59</vt:i4>
      </vt:variant>
    </vt:vector>
  </HeadingPairs>
  <TitlesOfParts>
    <vt:vector size="70" baseType="lpstr">
      <vt:lpstr>微软雅黑</vt:lpstr>
      <vt:lpstr>Arial</vt:lpstr>
      <vt:lpstr>Arial </vt:lpstr>
      <vt:lpstr>Calibri</vt:lpstr>
      <vt:lpstr>Calibri Light</vt:lpstr>
      <vt:lpstr>Nokia Pure Headline Light</vt:lpstr>
      <vt:lpstr>Nokia Pure Text Light</vt:lpstr>
      <vt:lpstr>Times New Roman</vt:lpstr>
      <vt:lpstr>Wingdings</vt:lpstr>
      <vt:lpstr>思源黑体 CN Bold</vt:lpstr>
      <vt:lpstr>Office Theme</vt:lpstr>
      <vt:lpstr>6G SID 1st conference Study areas</vt:lpstr>
      <vt:lpstr>1ST CONFERENCE ON CT3 6G STUDY ITEMS (I)</vt:lpstr>
      <vt:lpstr>1ST CONFERENCE ON CT3 6G STUDY ITEMS (II)</vt:lpstr>
      <vt:lpstr>1ST CONFERENCE ON CT3 6G STUDY ITEMS (III)</vt:lpstr>
      <vt:lpstr>GOAL 1– What CT3 can study?</vt:lpstr>
      <vt:lpstr>GOAL 1 Company X Feedback</vt:lpstr>
      <vt:lpstr>GOAL 1 Company X Feedback – Example*</vt:lpstr>
      <vt:lpstr>GOAL 2 – What goals/working areas can be studied?</vt:lpstr>
      <vt:lpstr>GOAL 2 Company X Feedback</vt:lpstr>
      <vt:lpstr>GOAL 2 Company X Feedback – Example*</vt:lpstr>
      <vt:lpstr>PowerPoint Presentation</vt:lpstr>
      <vt:lpstr>GOAL 1 CATT Feedback</vt:lpstr>
      <vt:lpstr>GOAL 2 CATT Feedback</vt:lpstr>
      <vt:lpstr>GOAL 2 CATT Feedback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Huawei’s view on 6G SIDs principles</vt:lpstr>
      <vt:lpstr>GOAL 1 Huawei Feedback</vt:lpstr>
      <vt:lpstr>GOAL 2 Huawei Feedback (1/2)</vt:lpstr>
      <vt:lpstr>GOAL 2 Huawei Feedback (2/2)</vt:lpstr>
      <vt:lpstr>PowerPoint Presentation</vt:lpstr>
      <vt:lpstr>GOAL 1 Ericsson Feedback</vt:lpstr>
      <vt:lpstr>GOAL 2 Ericsson Feedback [1/2]   </vt:lpstr>
      <vt:lpstr>GOAL 2 Ericsson Feedback [2/2]   </vt:lpstr>
      <vt:lpstr>PowerPoint Presentation</vt:lpstr>
      <vt:lpstr>GOAL 1 Samsung Feedback</vt:lpstr>
      <vt:lpstr>GOAL 2 Samsung Feedback</vt:lpstr>
      <vt:lpstr>GOAL 2 Samsung Feedback</vt:lpstr>
      <vt:lpstr>GOAL 2 Samsung Feedback</vt:lpstr>
      <vt:lpstr>PowerPoint Presentation</vt:lpstr>
      <vt:lpstr>GOAL 1 ZTE Feedback</vt:lpstr>
      <vt:lpstr>GOAL 2 ZTE Feedback </vt:lpstr>
      <vt:lpstr>GOAL 2 ZTE Feedback</vt:lpstr>
      <vt:lpstr>PowerPoint Presentation</vt:lpstr>
      <vt:lpstr>GOAL 1 China Mobile Feedback</vt:lpstr>
      <vt:lpstr>GOAL 2 China Mobile Feedback (1/2) -- AI and AI Agent for 6G</vt:lpstr>
      <vt:lpstr>GOAL 2 China Mobile Feedback (2/2) --Network Exposure for 6G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 area (GOAL I) – Network Exposure</vt:lpstr>
      <vt:lpstr>Work area (GOAL I) – AI Related Protocols</vt:lpstr>
      <vt:lpstr>Work area (GOAL I) – Policy Control  and Charging &amp; QoS </vt:lpstr>
      <vt:lpstr>Work area (GOAL I) – Energy efficiency (TBD)  </vt:lpstr>
      <vt:lpstr>Work area (GOAL I) – INTERWORKING  BETWEEN 6G AND DATA NETWORKS  </vt:lpstr>
      <vt:lpstr>Work area (GOAL I) – Unified Event  Exposure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CT3 Chair</cp:lastModifiedBy>
  <cp:revision>600</cp:revision>
  <dcterms:created xsi:type="dcterms:W3CDTF">2010-02-05T13:52:04Z</dcterms:created>
  <dcterms:modified xsi:type="dcterms:W3CDTF">2025-10-31T14:21:34Z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