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10"/>
  </p:notesMasterIdLst>
  <p:handoutMasterIdLst>
    <p:handoutMasterId r:id="rId11"/>
  </p:handoutMasterIdLst>
  <p:sldIdLst>
    <p:sldId id="1163" r:id="rId5"/>
    <p:sldId id="1177" r:id="rId6"/>
    <p:sldId id="1168" r:id="rId7"/>
    <p:sldId id="1179" r:id="rId8"/>
    <p:sldId id="1178"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052E1B-A654-4561-8FEB-5E6F7A9884F2}" v="1" dt="2025-10-02T19:15:18.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14" autoAdjust="0"/>
    <p:restoredTop sz="92457" autoAdjust="0"/>
  </p:normalViewPr>
  <p:slideViewPr>
    <p:cSldViewPr snapToGrid="0">
      <p:cViewPr varScale="1">
        <p:scale>
          <a:sx n="85" d="100"/>
          <a:sy n="85" d="100"/>
        </p:scale>
        <p:origin x="1061"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25" d="100"/>
          <a:sy n="125" d="100"/>
        </p:scale>
        <p:origin x="1064" y="-236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a Azem" userId="b4a8c42e-17cd-4077-b45c-f9983cb66bab" providerId="ADAL" clId="{4B2FA89C-DE2A-4742-BDDE-D3C2750C87B7}"/>
    <pc:docChg chg="undo custSel modSld modMainMaster">
      <pc:chgData name="Dania Azem" userId="b4a8c42e-17cd-4077-b45c-f9983cb66bab" providerId="ADAL" clId="{4B2FA89C-DE2A-4742-BDDE-D3C2750C87B7}" dt="2025-10-02T19:15:23.729" v="33" actId="20577"/>
      <pc:docMkLst>
        <pc:docMk/>
      </pc:docMkLst>
      <pc:sldChg chg="modSp mod">
        <pc:chgData name="Dania Azem" userId="b4a8c42e-17cd-4077-b45c-f9983cb66bab" providerId="ADAL" clId="{4B2FA89C-DE2A-4742-BDDE-D3C2750C87B7}" dt="2025-10-02T19:15:23.729" v="33" actId="20577"/>
        <pc:sldMkLst>
          <pc:docMk/>
          <pc:sldMk cId="0" sldId="1163"/>
        </pc:sldMkLst>
        <pc:spChg chg="mod">
          <ac:chgData name="Dania Azem" userId="b4a8c42e-17cd-4077-b45c-f9983cb66bab" providerId="ADAL" clId="{4B2FA89C-DE2A-4742-BDDE-D3C2750C87B7}" dt="2025-10-02T19:01:50.191" v="29" actId="20577"/>
          <ac:spMkLst>
            <pc:docMk/>
            <pc:sldMk cId="0" sldId="1163"/>
            <ac:spMk id="5" creationId="{D66E9357-C26F-E53F-8F25-15AA78429A98}"/>
          </ac:spMkLst>
        </pc:spChg>
        <pc:spChg chg="mod">
          <ac:chgData name="Dania Azem" userId="b4a8c42e-17cd-4077-b45c-f9983cb66bab" providerId="ADAL" clId="{4B2FA89C-DE2A-4742-BDDE-D3C2750C87B7}" dt="2025-10-02T19:15:23.729" v="33" actId="20577"/>
          <ac:spMkLst>
            <pc:docMk/>
            <pc:sldMk cId="0" sldId="1163"/>
            <ac:spMk id="7173" creationId="{B1137736-AD02-A3E6-721C-B1A3A3F41ECC}"/>
          </ac:spMkLst>
        </pc:spChg>
      </pc:sldChg>
      <pc:sldChg chg="modSp mod">
        <pc:chgData name="Dania Azem" userId="b4a8c42e-17cd-4077-b45c-f9983cb66bab" providerId="ADAL" clId="{4B2FA89C-DE2A-4742-BDDE-D3C2750C87B7}" dt="2025-10-02T18:48:02.247" v="24" actId="20577"/>
        <pc:sldMkLst>
          <pc:docMk/>
          <pc:sldMk cId="3149431636" sldId="1168"/>
        </pc:sldMkLst>
        <pc:spChg chg="mod">
          <ac:chgData name="Dania Azem" userId="b4a8c42e-17cd-4077-b45c-f9983cb66bab" providerId="ADAL" clId="{4B2FA89C-DE2A-4742-BDDE-D3C2750C87B7}" dt="2025-10-02T18:48:02.247" v="24" actId="20577"/>
          <ac:spMkLst>
            <pc:docMk/>
            <pc:sldMk cId="3149431636" sldId="1168"/>
            <ac:spMk id="3" creationId="{A4189306-4C41-F1C5-C910-E5DFDC26C149}"/>
          </ac:spMkLst>
        </pc:spChg>
      </pc:sldChg>
      <pc:sldMasterChg chg="modSp mod">
        <pc:chgData name="Dania Azem" userId="b4a8c42e-17cd-4077-b45c-f9983cb66bab" providerId="ADAL" clId="{4B2FA89C-DE2A-4742-BDDE-D3C2750C87B7}" dt="2025-10-02T14:47:34.370" v="15"/>
        <pc:sldMasterMkLst>
          <pc:docMk/>
          <pc:sldMasterMk cId="0" sldId="2147485146"/>
        </pc:sldMasterMkLst>
        <pc:spChg chg="mod">
          <ac:chgData name="Dania Azem" userId="b4a8c42e-17cd-4077-b45c-f9983cb66bab" providerId="ADAL" clId="{4B2FA89C-DE2A-4742-BDDE-D3C2750C87B7}" dt="2025-10-02T14:47:34.370" v="15"/>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dirty="0"/>
              <a:t>Click to edit Master subtitle style</a:t>
            </a:r>
            <a:endParaRPr lang="en-GB" dirty="0"/>
          </a:p>
        </p:txBody>
      </p:sp>
      <p:sp>
        <p:nvSpPr>
          <p:cNvPr id="5" name="TextBox 4">
            <a:extLst>
              <a:ext uri="{FF2B5EF4-FFF2-40B4-BE49-F238E27FC236}">
                <a16:creationId xmlns:a16="http://schemas.microsoft.com/office/drawing/2014/main" id="{8E6BE1BB-1A08-C828-4A8D-23206CAFFDE2}"/>
              </a:ext>
            </a:extLst>
          </p:cNvPr>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dirty="0">
                <a:latin typeface="Arial "/>
              </a:rPr>
              <a:t>3GPP TSG CT WG1#157	</a:t>
            </a:r>
          </a:p>
          <a:p>
            <a:pPr eaLnBrk="1" hangingPunct="1">
              <a:defRPr/>
            </a:pPr>
            <a:r>
              <a:rPr lang="sv-SE" altLang="en-US" sz="1200" b="1" dirty="0">
                <a:latin typeface="Arial "/>
              </a:rPr>
              <a:t>Sophia-Antipolis, France, October 13 – 17, 2025</a:t>
            </a:r>
          </a:p>
        </p:txBody>
      </p:sp>
    </p:spTree>
    <p:extLst>
      <p:ext uri="{BB962C8B-B14F-4D97-AF65-F5344CB8AC3E}">
        <p14:creationId xmlns:p14="http://schemas.microsoft.com/office/powerpoint/2010/main" val="317849672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WG1#157	</a:t>
            </a:r>
          </a:p>
          <a:p>
            <a:pPr eaLnBrk="1" hangingPunct="1">
              <a:defRPr/>
            </a:pPr>
            <a:r>
              <a:rPr lang="sv-SE" altLang="en-US" sz="1200" b="1" dirty="0">
                <a:latin typeface="Arial "/>
              </a:rPr>
              <a:t>Sophia-Antipolis, France, October 13–17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C1-25XXXX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2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400175" y="2031121"/>
            <a:ext cx="10363200" cy="1727200"/>
          </a:xfrm>
          <a:prstGeom prst="rect">
            <a:avLst/>
          </a:prstGeom>
          <a:noFill/>
          <a:ln>
            <a:noFill/>
          </a:ln>
        </p:spPr>
        <p:txBody>
          <a:bodyPr lIns="121907" tIns="60953" rIns="121907" bIns="60953" anchor="ctr">
            <a:normAutofit/>
          </a:bodyPr>
          <a:lstStyle/>
          <a:p>
            <a:pPr algn="ctr">
              <a:defRPr/>
            </a:pPr>
            <a:r>
              <a:rPr lang="en-US" sz="4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Samsung View on CT1 6G study</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677968" y="4899328"/>
            <a:ext cx="8534400" cy="1209996"/>
          </a:xfrm>
        </p:spPr>
        <p:txBody>
          <a:bodyPr/>
          <a:lstStyle/>
          <a:p>
            <a:pPr algn="l">
              <a:lnSpc>
                <a:spcPct val="80000"/>
              </a:lnSpc>
            </a:pPr>
            <a:r>
              <a:rPr lang="sv-SE" altLang="en-US" sz="1800" dirty="0">
                <a:latin typeface="Calibri" panose="020F0502020204030204" pitchFamily="34" charset="0"/>
                <a:cs typeface="Calibri" panose="020F0502020204030204" pitchFamily="34" charset="0"/>
              </a:rPr>
              <a:t>Source: Samsung</a:t>
            </a:r>
          </a:p>
          <a:p>
            <a:pPr algn="l">
              <a:lnSpc>
                <a:spcPct val="80000"/>
              </a:lnSpc>
            </a:pPr>
            <a:r>
              <a:rPr lang="sv-SE" altLang="en-US" sz="1800" dirty="0">
                <a:latin typeface="Calibri" panose="020F0502020204030204" pitchFamily="34" charset="0"/>
                <a:cs typeface="Calibri" panose="020F0502020204030204" pitchFamily="34" charset="0"/>
              </a:rPr>
              <a:t>Agenda Item: 20.2</a:t>
            </a:r>
            <a:endParaRPr lang="sv-SE" altLang="en-US" sz="1800" i="1" dirty="0">
              <a:latin typeface="Calibri" panose="020F0502020204030204" pitchFamily="34" charset="0"/>
              <a:cs typeface="Calibri" panose="020F0502020204030204" pitchFamily="34" charset="0"/>
            </a:endParaRPr>
          </a:p>
          <a:p>
            <a:pPr algn="l"/>
            <a:r>
              <a:rPr lang="en-GB" sz="1800" dirty="0">
                <a:latin typeface="Calibri" panose="020F0502020204030204" pitchFamily="34" charset="0"/>
                <a:cs typeface="Calibri" panose="020F0502020204030204" pitchFamily="34" charset="0"/>
              </a:rPr>
              <a:t>Document for: Discussion</a:t>
            </a:r>
            <a:endParaRPr lang="sv-SE" altLang="en-US" sz="1800" dirty="0">
              <a:latin typeface="Calibri" panose="020F0502020204030204" pitchFamily="34" charset="0"/>
              <a:cs typeface="Calibri" panose="020F050202020403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0586" y="6364197"/>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latin typeface="Arial" panose="020B0604020202020204" pitchFamily="34" charset="0"/>
              </a:rPr>
              <a:t>C1-256377- CT WG1#157, Sophia-Antipolis, France, October 13 – 17, 2025</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dirty="0">
                <a:latin typeface="Arial" panose="020B0604020202020204" pitchFamily="34" charset="0"/>
              </a:rPr>
              <a:t>© 3GPP 2025</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09931-7B39-66C0-F2D9-9979B10F24DF}"/>
              </a:ext>
            </a:extLst>
          </p:cNvPr>
          <p:cNvSpPr>
            <a:spLocks noGrp="1"/>
          </p:cNvSpPr>
          <p:nvPr>
            <p:ph type="title"/>
          </p:nvPr>
        </p:nvSpPr>
        <p:spPr>
          <a:xfrm>
            <a:off x="619125" y="638175"/>
            <a:ext cx="10515600" cy="881063"/>
          </a:xfrm>
        </p:spPr>
        <p:txBody>
          <a:bodyPr/>
          <a:lstStyle/>
          <a:p>
            <a:r>
              <a:rPr lang="en-GB" dirty="0"/>
              <a:t>6G Current status</a:t>
            </a:r>
            <a:endParaRPr lang="en-DE" dirty="0"/>
          </a:p>
        </p:txBody>
      </p:sp>
      <p:sp>
        <p:nvSpPr>
          <p:cNvPr id="3" name="Content Placeholder 2">
            <a:extLst>
              <a:ext uri="{FF2B5EF4-FFF2-40B4-BE49-F238E27FC236}">
                <a16:creationId xmlns:a16="http://schemas.microsoft.com/office/drawing/2014/main" id="{235515C5-6168-E498-B601-2F734D1E3435}"/>
              </a:ext>
            </a:extLst>
          </p:cNvPr>
          <p:cNvSpPr>
            <a:spLocks noGrp="1"/>
          </p:cNvSpPr>
          <p:nvPr>
            <p:ph idx="1"/>
          </p:nvPr>
        </p:nvSpPr>
        <p:spPr/>
        <p:txBody>
          <a:bodyPr/>
          <a:lstStyle/>
          <a:p>
            <a:r>
              <a:rPr lang="en-GB" dirty="0"/>
              <a:t> The 6G planning for CT groups </a:t>
            </a:r>
            <a:r>
              <a:rPr lang="en-US" altLang="zh-CN" dirty="0"/>
              <a:t>in Rel-20 </a:t>
            </a:r>
            <a:r>
              <a:rPr lang="en-GB" dirty="0"/>
              <a:t>was approved in </a:t>
            </a:r>
            <a:r>
              <a:rPr lang="en-GB" dirty="0" err="1"/>
              <a:t>Tdoc</a:t>
            </a:r>
            <a:r>
              <a:rPr lang="en-GB" dirty="0"/>
              <a:t> CP-252252 at TSG CT#109, with following highlights:</a:t>
            </a:r>
          </a:p>
          <a:p>
            <a:pPr lvl="1"/>
            <a:r>
              <a:rPr lang="en-GB" sz="2000" dirty="0"/>
              <a:t>Open the discussion on 6G SID in Q4 2025, i.e. October and November meetings. Initial set of 6G SIDs may be agreed and sent for approval in Dec. Only SIDs can be discussed in Q4 2025, i.e. no actual </a:t>
            </a:r>
            <a:r>
              <a:rPr lang="en-GB" sz="2000" dirty="0" err="1"/>
              <a:t>pCRs</a:t>
            </a:r>
            <a:endParaRPr lang="en-GB" sz="2000" dirty="0"/>
          </a:p>
          <a:p>
            <a:pPr lvl="1"/>
            <a:r>
              <a:rPr lang="en-GB" sz="2000" dirty="0"/>
              <a:t>If any 6G SID is approved in Dec. 2025, corresponding </a:t>
            </a:r>
            <a:r>
              <a:rPr lang="en-GB" sz="2000" dirty="0" err="1"/>
              <a:t>pCRs</a:t>
            </a:r>
            <a:r>
              <a:rPr lang="en-GB" sz="2000" dirty="0"/>
              <a:t> can be submitted from Q1 2026</a:t>
            </a:r>
          </a:p>
          <a:p>
            <a:r>
              <a:rPr lang="en-GB" dirty="0"/>
              <a:t> Based on the service requirements defined by SA1 (SID: FS_6G_REQ, TR 22.870), the architecture discussions are ongoing in SA2 (SID: FS_6G_ARC, TR 23.801-01)</a:t>
            </a:r>
          </a:p>
          <a:p>
            <a:pPr marL="0" indent="0">
              <a:buNone/>
            </a:pPr>
            <a:endParaRPr lang="en-GB" dirty="0"/>
          </a:p>
          <a:p>
            <a:endParaRPr lang="en-DE" dirty="0"/>
          </a:p>
        </p:txBody>
      </p:sp>
    </p:spTree>
    <p:extLst>
      <p:ext uri="{BB962C8B-B14F-4D97-AF65-F5344CB8AC3E}">
        <p14:creationId xmlns:p14="http://schemas.microsoft.com/office/powerpoint/2010/main" val="241236783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14CB4-2D8D-9F6E-099A-59FBA79010BA}"/>
              </a:ext>
            </a:extLst>
          </p:cNvPr>
          <p:cNvSpPr>
            <a:spLocks noGrp="1"/>
          </p:cNvSpPr>
          <p:nvPr>
            <p:ph type="title"/>
          </p:nvPr>
        </p:nvSpPr>
        <p:spPr>
          <a:xfrm>
            <a:off x="276225" y="593726"/>
            <a:ext cx="10515600" cy="768350"/>
          </a:xfrm>
        </p:spPr>
        <p:txBody>
          <a:bodyPr/>
          <a:lstStyle/>
          <a:p>
            <a:r>
              <a:rPr lang="en-GB" sz="3600" dirty="0"/>
              <a:t>Discussion</a:t>
            </a:r>
            <a:endParaRPr lang="en-DE" sz="3600" dirty="0"/>
          </a:p>
        </p:txBody>
      </p:sp>
      <p:sp>
        <p:nvSpPr>
          <p:cNvPr id="3" name="Content Placeholder 2">
            <a:extLst>
              <a:ext uri="{FF2B5EF4-FFF2-40B4-BE49-F238E27FC236}">
                <a16:creationId xmlns:a16="http://schemas.microsoft.com/office/drawing/2014/main" id="{A4189306-4C41-F1C5-C910-E5DFDC26C149}"/>
              </a:ext>
            </a:extLst>
          </p:cNvPr>
          <p:cNvSpPr>
            <a:spLocks noGrp="1"/>
          </p:cNvSpPr>
          <p:nvPr>
            <p:ph idx="1"/>
          </p:nvPr>
        </p:nvSpPr>
        <p:spPr>
          <a:xfrm>
            <a:off x="152400" y="1797050"/>
            <a:ext cx="11782425" cy="4351338"/>
          </a:xfrm>
        </p:spPr>
        <p:txBody>
          <a:bodyPr/>
          <a:lstStyle/>
          <a:p>
            <a:pPr lvl="1"/>
            <a:r>
              <a:rPr lang="en-IN" dirty="0"/>
              <a:t>The current 5G NAS protocol is based on the framework specified in TS 24.007. This framework/protocol is used for more than 3 decades. </a:t>
            </a:r>
          </a:p>
          <a:p>
            <a:pPr lvl="1"/>
            <a:r>
              <a:rPr lang="en-IN" dirty="0"/>
              <a:t>We believe for 6GS we should at least study and see if a new NAS or enhanced NAS over legacy protocol can be used which highlights clear benefits over the current framework available in TS 24.007.  </a:t>
            </a:r>
          </a:p>
          <a:p>
            <a:pPr lvl="1"/>
            <a:r>
              <a:rPr lang="en-IN" dirty="0"/>
              <a:t>Potential considerations:</a:t>
            </a:r>
          </a:p>
          <a:p>
            <a:pPr marL="1257300" lvl="2" indent="-342900">
              <a:buFont typeface="+mj-lt"/>
              <a:buAutoNum type="arabicParenR"/>
            </a:pPr>
            <a:r>
              <a:rPr lang="en-IN" dirty="0"/>
              <a:t>Flexible UE actions/behaviours: Until 5G, the UE actions/behaviours are hard-coded and pre-defined, and Operators have no flexibility over the UE behaviours . In the event of disaster, congestion or error scenarios at the network, Operators have less tools to dynamically control the behaviour of the </a:t>
            </a:r>
            <a:r>
              <a:rPr lang="en-IN" u="sng" dirty="0"/>
              <a:t>individual</a:t>
            </a:r>
            <a:r>
              <a:rPr lang="en-IN" dirty="0"/>
              <a:t> UE using current NAS mechanisms.</a:t>
            </a:r>
          </a:p>
          <a:p>
            <a:pPr marL="1257300" lvl="2" indent="-342900">
              <a:buFont typeface="+mj-lt"/>
              <a:buAutoNum type="arabicParenR"/>
            </a:pPr>
            <a:r>
              <a:rPr lang="en-GB" dirty="0"/>
              <a:t>AI-friendly NAS: Legacy NAS protocol is not flexible/dynamic enough to cater to the growing applications of AI which should be expected from the 6G system. 6G System should be able to predict the UE behaviour and its configurations, based on various parameters such as type of the UE, UE-specific learnings/knowledge, mobility patterns, the state of the Core Network and the UE.</a:t>
            </a:r>
          </a:p>
          <a:p>
            <a:pPr lvl="1"/>
            <a:r>
              <a:rPr lang="en-GB" sz="1800" dirty="0"/>
              <a:t>As a result of the study, we should also establish a </a:t>
            </a:r>
            <a:r>
              <a:rPr lang="en-GB" dirty="0"/>
              <a:t>minimum criteria for adopting a new 6G NAS protocol such as</a:t>
            </a:r>
            <a:r>
              <a:rPr lang="en-GB" sz="1800" dirty="0"/>
              <a:t>:</a:t>
            </a:r>
          </a:p>
          <a:p>
            <a:pPr lvl="2"/>
            <a:r>
              <a:rPr lang="en-GB" dirty="0"/>
              <a:t>Reduced UE implementation efforts</a:t>
            </a:r>
          </a:p>
          <a:p>
            <a:pPr lvl="2"/>
            <a:r>
              <a:rPr lang="en-IN" dirty="0"/>
              <a:t>Faster rollout of new features</a:t>
            </a:r>
          </a:p>
          <a:p>
            <a:pPr lvl="2"/>
            <a:r>
              <a:rPr lang="en-GB" dirty="0"/>
              <a:t>Future proof protocol</a:t>
            </a:r>
          </a:p>
          <a:p>
            <a:pPr lvl="2"/>
            <a:endParaRPr lang="en-GB" dirty="0"/>
          </a:p>
          <a:p>
            <a:pPr lvl="1"/>
            <a:endParaRPr lang="en-GB" dirty="0"/>
          </a:p>
          <a:p>
            <a:pPr lvl="1"/>
            <a:endParaRPr lang="en-DE" dirty="0"/>
          </a:p>
        </p:txBody>
      </p:sp>
    </p:spTree>
    <p:extLst>
      <p:ext uri="{BB962C8B-B14F-4D97-AF65-F5344CB8AC3E}">
        <p14:creationId xmlns:p14="http://schemas.microsoft.com/office/powerpoint/2010/main" val="31494316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469900"/>
            <a:ext cx="10515600" cy="1325563"/>
          </a:xfrm>
        </p:spPr>
        <p:txBody>
          <a:bodyPr/>
          <a:lstStyle/>
          <a:p>
            <a:r>
              <a:rPr lang="en-IN" dirty="0"/>
              <a:t>Proposal:</a:t>
            </a:r>
          </a:p>
        </p:txBody>
      </p:sp>
      <p:sp>
        <p:nvSpPr>
          <p:cNvPr id="3" name="Content Placeholder 2"/>
          <p:cNvSpPr>
            <a:spLocks noGrp="1"/>
          </p:cNvSpPr>
          <p:nvPr>
            <p:ph idx="1"/>
          </p:nvPr>
        </p:nvSpPr>
        <p:spPr>
          <a:xfrm>
            <a:off x="276225" y="1958974"/>
            <a:ext cx="10515600" cy="3870325"/>
          </a:xfrm>
        </p:spPr>
        <p:txBody>
          <a:bodyPr/>
          <a:lstStyle/>
          <a:p>
            <a:r>
              <a:rPr lang="en-IN" dirty="0"/>
              <a:t> CT1 should start a study for potential enhancements to NAS protocol as outlined in 24.007 or a new framework for NAS. Each proposal </a:t>
            </a:r>
            <a:r>
              <a:rPr lang="en-IN" u="sng" dirty="0"/>
              <a:t>must</a:t>
            </a:r>
            <a:r>
              <a:rPr lang="en-IN" dirty="0"/>
              <a:t> clearly highlight the benefits over the current NAS protocol design, with below principles: </a:t>
            </a:r>
          </a:p>
          <a:p>
            <a:pPr marL="800100" lvl="1" indent="-342900">
              <a:buFont typeface="+mj-lt"/>
              <a:buAutoNum type="arabicParenR"/>
            </a:pPr>
            <a:r>
              <a:rPr lang="en-IN" dirty="0"/>
              <a:t>This study should not be tied to any particular feature, but rather it should be studied purely from protocol perspective between UE and Core Network. </a:t>
            </a:r>
          </a:p>
          <a:p>
            <a:pPr marL="800100" lvl="1" indent="-342900">
              <a:buFont typeface="+mj-lt"/>
              <a:buAutoNum type="arabicParenR"/>
            </a:pPr>
            <a:r>
              <a:rPr lang="en-IN" dirty="0"/>
              <a:t>The protocol study should not have any dependency to the ongoing 6G SA2 studies i.e. the conclusions of NAS protocol study should be applicable for exchange of message/information between UE and Core Network, irrespective of the SA2 system architecture conclusions.</a:t>
            </a:r>
          </a:p>
        </p:txBody>
      </p:sp>
    </p:spTree>
    <p:extLst>
      <p:ext uri="{BB962C8B-B14F-4D97-AF65-F5344CB8AC3E}">
        <p14:creationId xmlns:p14="http://schemas.microsoft.com/office/powerpoint/2010/main" val="96014854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2D9BC1-4174-176F-EADB-8ABA6392B158}"/>
              </a:ext>
            </a:extLst>
          </p:cNvPr>
          <p:cNvSpPr>
            <a:spLocks noGrp="1"/>
          </p:cNvSpPr>
          <p:nvPr>
            <p:ph type="title"/>
          </p:nvPr>
        </p:nvSpPr>
        <p:spPr/>
        <p:txBody>
          <a:bodyPr/>
          <a:lstStyle/>
          <a:p>
            <a:r>
              <a:rPr lang="en-GB" dirty="0"/>
              <a:t>Thank you!</a:t>
            </a:r>
            <a:endParaRPr lang="en-DE" dirty="0"/>
          </a:p>
        </p:txBody>
      </p:sp>
    </p:spTree>
    <p:extLst>
      <p:ext uri="{BB962C8B-B14F-4D97-AF65-F5344CB8AC3E}">
        <p14:creationId xmlns:p14="http://schemas.microsoft.com/office/powerpoint/2010/main" val="64498530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openxmlformats.org/package/2006/metadata/core-properties"/>
    <ds:schemaRef ds:uri="http://purl.org/dc/terms/"/>
    <ds:schemaRef ds:uri="http://purl.org/dc/elements/1.1/"/>
    <ds:schemaRef ds:uri="http://purl.org/dc/dcmitype/"/>
    <ds:schemaRef ds:uri="http://schemas.microsoft.com/office/2006/documentManagement/types"/>
    <ds:schemaRef ds:uri="http://schemas.microsoft.com/office/2006/metadata/properties"/>
    <ds:schemaRef ds:uri="http://schemas.microsoft.com/office/infopath/2007/PartnerControls"/>
    <ds:schemaRef ds:uri="280d8efa-eff2-4910-88d2-79ca146720c4"/>
    <ds:schemaRef ds:uri="679a257e-872f-4c98-9e8a-0a9c104f72cd"/>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32ea9713-c968-4858-9aa6-4bad09b07315}" enabled="1" method="Standard" siteId="{6786d483-f51b-44bd-b40a-6fe409a5265e}" contentBits="0" removed="0"/>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13745</TotalTime>
  <Words>528</Words>
  <Application>Microsoft Office PowerPoint</Application>
  <PresentationFormat>Widescreen</PresentationFormat>
  <Paragraphs>28</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PowerPoint Presentation</vt:lpstr>
      <vt:lpstr>6G Current status</vt:lpstr>
      <vt:lpstr>Discussion</vt:lpstr>
      <vt:lpstr>Proposal: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Danish Hashmi</cp:lastModifiedBy>
  <cp:revision>627</cp:revision>
  <dcterms:created xsi:type="dcterms:W3CDTF">2010-02-05T13:52:04Z</dcterms:created>
  <dcterms:modified xsi:type="dcterms:W3CDTF">2025-10-06T10:01:09Z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