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9"/>
  </p:notesMasterIdLst>
  <p:handoutMasterIdLst>
    <p:handoutMasterId r:id="rId10"/>
  </p:handoutMasterIdLst>
  <p:sldIdLst>
    <p:sldId id="1163" r:id="rId5"/>
    <p:sldId id="1177" r:id="rId6"/>
    <p:sldId id="1168" r:id="rId7"/>
    <p:sldId id="1178"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052E1B-A654-4561-8FEB-5E6F7A9884F2}" v="1" dt="2025-10-02T19:15:18.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14" autoAdjust="0"/>
    <p:restoredTop sz="92457" autoAdjust="0"/>
  </p:normalViewPr>
  <p:slideViewPr>
    <p:cSldViewPr snapToGrid="0">
      <p:cViewPr varScale="1">
        <p:scale>
          <a:sx n="68" d="100"/>
          <a:sy n="68" d="100"/>
        </p:scale>
        <p:origin x="97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25" d="100"/>
          <a:sy n="125" d="100"/>
        </p:scale>
        <p:origin x="1064" y="-236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a Azem" userId="b4a8c42e-17cd-4077-b45c-f9983cb66bab" providerId="ADAL" clId="{4B2FA89C-DE2A-4742-BDDE-D3C2750C87B7}"/>
    <pc:docChg chg="undo custSel modSld modMainMaster">
      <pc:chgData name="Dania Azem" userId="b4a8c42e-17cd-4077-b45c-f9983cb66bab" providerId="ADAL" clId="{4B2FA89C-DE2A-4742-BDDE-D3C2750C87B7}" dt="2025-10-02T19:15:23.729" v="33" actId="20577"/>
      <pc:docMkLst>
        <pc:docMk/>
      </pc:docMkLst>
      <pc:sldChg chg="modSp mod">
        <pc:chgData name="Dania Azem" userId="b4a8c42e-17cd-4077-b45c-f9983cb66bab" providerId="ADAL" clId="{4B2FA89C-DE2A-4742-BDDE-D3C2750C87B7}" dt="2025-10-02T19:15:23.729" v="33" actId="20577"/>
        <pc:sldMkLst>
          <pc:docMk/>
          <pc:sldMk cId="0" sldId="1163"/>
        </pc:sldMkLst>
        <pc:spChg chg="mod">
          <ac:chgData name="Dania Azem" userId="b4a8c42e-17cd-4077-b45c-f9983cb66bab" providerId="ADAL" clId="{4B2FA89C-DE2A-4742-BDDE-D3C2750C87B7}" dt="2025-10-02T19:01:50.191" v="29" actId="20577"/>
          <ac:spMkLst>
            <pc:docMk/>
            <pc:sldMk cId="0" sldId="1163"/>
            <ac:spMk id="5" creationId="{D66E9357-C26F-E53F-8F25-15AA78429A98}"/>
          </ac:spMkLst>
        </pc:spChg>
        <pc:spChg chg="mod">
          <ac:chgData name="Dania Azem" userId="b4a8c42e-17cd-4077-b45c-f9983cb66bab" providerId="ADAL" clId="{4B2FA89C-DE2A-4742-BDDE-D3C2750C87B7}" dt="2025-10-02T19:15:23.729" v="33" actId="20577"/>
          <ac:spMkLst>
            <pc:docMk/>
            <pc:sldMk cId="0" sldId="1163"/>
            <ac:spMk id="7173" creationId="{B1137736-AD02-A3E6-721C-B1A3A3F41ECC}"/>
          </ac:spMkLst>
        </pc:spChg>
      </pc:sldChg>
      <pc:sldChg chg="modSp mod">
        <pc:chgData name="Dania Azem" userId="b4a8c42e-17cd-4077-b45c-f9983cb66bab" providerId="ADAL" clId="{4B2FA89C-DE2A-4742-BDDE-D3C2750C87B7}" dt="2025-10-02T18:48:02.247" v="24" actId="20577"/>
        <pc:sldMkLst>
          <pc:docMk/>
          <pc:sldMk cId="3149431636" sldId="1168"/>
        </pc:sldMkLst>
        <pc:spChg chg="mod">
          <ac:chgData name="Dania Azem" userId="b4a8c42e-17cd-4077-b45c-f9983cb66bab" providerId="ADAL" clId="{4B2FA89C-DE2A-4742-BDDE-D3C2750C87B7}" dt="2025-10-02T18:48:02.247" v="24" actId="20577"/>
          <ac:spMkLst>
            <pc:docMk/>
            <pc:sldMk cId="3149431636" sldId="1168"/>
            <ac:spMk id="3" creationId="{A4189306-4C41-F1C5-C910-E5DFDC26C149}"/>
          </ac:spMkLst>
        </pc:spChg>
      </pc:sldChg>
      <pc:sldMasterChg chg="modSp mod">
        <pc:chgData name="Dania Azem" userId="b4a8c42e-17cd-4077-b45c-f9983cb66bab" providerId="ADAL" clId="{4B2FA89C-DE2A-4742-BDDE-D3C2750C87B7}" dt="2025-10-02T14:47:34.370" v="15"/>
        <pc:sldMasterMkLst>
          <pc:docMk/>
          <pc:sldMasterMk cId="0" sldId="2147485146"/>
        </pc:sldMasterMkLst>
        <pc:spChg chg="mod">
          <ac:chgData name="Dania Azem" userId="b4a8c42e-17cd-4077-b45c-f9983cb66bab" providerId="ADAL" clId="{4B2FA89C-DE2A-4742-BDDE-D3C2750C87B7}" dt="2025-10-02T14:47:34.370" v="15"/>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dirty="0"/>
              <a:t>Click to edit Master subtitle style</a:t>
            </a:r>
            <a:endParaRPr lang="en-GB" dirty="0"/>
          </a:p>
        </p:txBody>
      </p:sp>
      <p:sp>
        <p:nvSpPr>
          <p:cNvPr id="5" name="TextBox 4">
            <a:extLst>
              <a:ext uri="{FF2B5EF4-FFF2-40B4-BE49-F238E27FC236}">
                <a16:creationId xmlns:a16="http://schemas.microsoft.com/office/drawing/2014/main" id="{8E6BE1BB-1A08-C828-4A8D-23206CAFFDE2}"/>
              </a:ext>
            </a:extLst>
          </p:cNvPr>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dirty="0">
                <a:latin typeface="Arial "/>
              </a:rPr>
              <a:t>3GPP TSG CT WG1#157	</a:t>
            </a:r>
          </a:p>
          <a:p>
            <a:pPr eaLnBrk="1" hangingPunct="1">
              <a:defRPr/>
            </a:pPr>
            <a:r>
              <a:rPr lang="sv-SE" altLang="en-US" sz="1200" b="1" dirty="0">
                <a:latin typeface="Arial "/>
              </a:rPr>
              <a:t>Sophia-Antipolis, France, October 13 – 17, 2025</a:t>
            </a:r>
          </a:p>
        </p:txBody>
      </p:sp>
    </p:spTree>
    <p:extLst>
      <p:ext uri="{BB962C8B-B14F-4D97-AF65-F5344CB8AC3E}">
        <p14:creationId xmlns:p14="http://schemas.microsoft.com/office/powerpoint/2010/main" val="317849672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WG1#157	</a:t>
            </a:r>
          </a:p>
          <a:p>
            <a:pPr eaLnBrk="1" hangingPunct="1">
              <a:defRPr/>
            </a:pPr>
            <a:r>
              <a:rPr lang="sv-SE" altLang="en-US" sz="1200" b="1" dirty="0">
                <a:latin typeface="Arial "/>
              </a:rPr>
              <a:t>Sophia-Antipolis, France, October 13–17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C1-256092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2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914400" y="1937844"/>
            <a:ext cx="10363200" cy="1727200"/>
          </a:xfrm>
          <a:prstGeom prst="rect">
            <a:avLst/>
          </a:prstGeom>
          <a:noFill/>
          <a:ln>
            <a:noFill/>
          </a:ln>
        </p:spPr>
        <p:txBody>
          <a:bodyPr lIns="121907" tIns="60953" rIns="121907" bIns="60953" anchor="ctr">
            <a:normAutofit/>
          </a:bodyPr>
          <a:lstStyle/>
          <a:p>
            <a:pPr algn="ctr">
              <a:defRPr/>
            </a:pPr>
            <a:r>
              <a:rPr lang="en-US" sz="4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Views on 6G study in CT1 </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677968" y="4899328"/>
            <a:ext cx="8534400" cy="1209996"/>
          </a:xfrm>
        </p:spPr>
        <p:txBody>
          <a:bodyPr/>
          <a:lstStyle/>
          <a:p>
            <a:pPr algn="l">
              <a:lnSpc>
                <a:spcPct val="80000"/>
              </a:lnSpc>
            </a:pPr>
            <a:r>
              <a:rPr lang="sv-SE" altLang="en-US" sz="1800" dirty="0">
                <a:latin typeface="Calibri" panose="020F0502020204030204" pitchFamily="34" charset="0"/>
                <a:cs typeface="Calibri" panose="020F0502020204030204" pitchFamily="34" charset="0"/>
              </a:rPr>
              <a:t>Source: NTT DOCOMO</a:t>
            </a:r>
          </a:p>
          <a:p>
            <a:pPr algn="l">
              <a:lnSpc>
                <a:spcPct val="80000"/>
              </a:lnSpc>
            </a:pPr>
            <a:r>
              <a:rPr lang="sv-SE" altLang="en-US" sz="1800" dirty="0">
                <a:latin typeface="Calibri" panose="020F0502020204030204" pitchFamily="34" charset="0"/>
                <a:cs typeface="Calibri" panose="020F0502020204030204" pitchFamily="34" charset="0"/>
              </a:rPr>
              <a:t>Agenda Item: 20.2</a:t>
            </a:r>
            <a:endParaRPr lang="sv-SE" altLang="en-US" sz="1800" i="1" dirty="0">
              <a:latin typeface="Calibri" panose="020F0502020204030204" pitchFamily="34" charset="0"/>
              <a:cs typeface="Calibri" panose="020F0502020204030204" pitchFamily="34" charset="0"/>
            </a:endParaRPr>
          </a:p>
          <a:p>
            <a:pPr algn="l"/>
            <a:r>
              <a:rPr lang="en-GB" sz="1800" dirty="0">
                <a:latin typeface="Calibri" panose="020F0502020204030204" pitchFamily="34" charset="0"/>
                <a:cs typeface="Calibri" panose="020F0502020204030204" pitchFamily="34" charset="0"/>
              </a:rPr>
              <a:t>Document for: Discussion</a:t>
            </a:r>
            <a:endParaRPr lang="sv-SE" altLang="en-US" sz="1800" dirty="0">
              <a:latin typeface="Calibri" panose="020F0502020204030204" pitchFamily="34" charset="0"/>
              <a:cs typeface="Calibri" panose="020F050202020403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0586" y="6364197"/>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a:latin typeface="Arial" panose="020B0604020202020204" pitchFamily="34" charset="0"/>
              </a:rPr>
              <a:t>C1-256092 - </a:t>
            </a:r>
            <a:r>
              <a:rPr lang="en-GB" altLang="en-US" sz="1333" dirty="0">
                <a:latin typeface="Arial" panose="020B0604020202020204" pitchFamily="34" charset="0"/>
              </a:rPr>
              <a:t>CT WG1#157, Sophia-Antipolis, France, October 13 – 17, 2025</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dirty="0">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76" y="593559"/>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09931-7B39-66C0-F2D9-9979B10F24DF}"/>
              </a:ext>
            </a:extLst>
          </p:cNvPr>
          <p:cNvSpPr>
            <a:spLocks noGrp="1"/>
          </p:cNvSpPr>
          <p:nvPr>
            <p:ph type="title"/>
          </p:nvPr>
        </p:nvSpPr>
        <p:spPr/>
        <p:txBody>
          <a:bodyPr/>
          <a:lstStyle/>
          <a:p>
            <a:r>
              <a:rPr lang="en-GB" dirty="0"/>
              <a:t>6G for Rel-20 in CT1</a:t>
            </a:r>
            <a:endParaRPr lang="en-DE" dirty="0"/>
          </a:p>
        </p:txBody>
      </p:sp>
      <p:sp>
        <p:nvSpPr>
          <p:cNvPr id="3" name="Content Placeholder 2">
            <a:extLst>
              <a:ext uri="{FF2B5EF4-FFF2-40B4-BE49-F238E27FC236}">
                <a16:creationId xmlns:a16="http://schemas.microsoft.com/office/drawing/2014/main" id="{235515C5-6168-E498-B601-2F734D1E3435}"/>
              </a:ext>
            </a:extLst>
          </p:cNvPr>
          <p:cNvSpPr>
            <a:spLocks noGrp="1"/>
          </p:cNvSpPr>
          <p:nvPr>
            <p:ph idx="1"/>
          </p:nvPr>
        </p:nvSpPr>
        <p:spPr/>
        <p:txBody>
          <a:bodyPr/>
          <a:lstStyle/>
          <a:p>
            <a:r>
              <a:rPr lang="en-GB" dirty="0"/>
              <a:t> the </a:t>
            </a:r>
            <a:r>
              <a:rPr lang="en-US" altLang="zh-CN" dirty="0"/>
              <a:t>Planning of 6G in Rel-20 </a:t>
            </a:r>
            <a:r>
              <a:rPr lang="en-GB" dirty="0"/>
              <a:t>was approved during 3GPP TSG CT#109 in </a:t>
            </a:r>
            <a:r>
              <a:rPr lang="en-GB" dirty="0" err="1"/>
              <a:t>Tdoc</a:t>
            </a:r>
            <a:r>
              <a:rPr lang="en-GB" dirty="0"/>
              <a:t> CP-252252, addressing the following:</a:t>
            </a:r>
          </a:p>
          <a:p>
            <a:pPr lvl="1"/>
            <a:r>
              <a:rPr lang="en-GB" sz="2000" dirty="0"/>
              <a:t>Open the discussion on 6G SID in Q4 2025, i.e. October and November meetings. Initial set of 6G SIDs may be agreed and sent for approval in Dec. Only SIDs can be discussed in Q4 2025, i.e. no actual </a:t>
            </a:r>
            <a:r>
              <a:rPr lang="en-GB" sz="2000" dirty="0" err="1"/>
              <a:t>pCRs</a:t>
            </a:r>
            <a:endParaRPr lang="en-GB" sz="2000" dirty="0"/>
          </a:p>
          <a:p>
            <a:pPr lvl="1"/>
            <a:r>
              <a:rPr lang="en-GB" sz="2000" dirty="0"/>
              <a:t>If any 6G SID is approved in Dec. 2025, corresponding </a:t>
            </a:r>
            <a:r>
              <a:rPr lang="en-GB" sz="2000" dirty="0" err="1"/>
              <a:t>pCRs</a:t>
            </a:r>
            <a:r>
              <a:rPr lang="en-GB" sz="2000" dirty="0"/>
              <a:t> can be submitted from Q1 2026</a:t>
            </a:r>
          </a:p>
          <a:p>
            <a:r>
              <a:rPr lang="en-GB" dirty="0"/>
              <a:t> Based on the service requirements defined by SA1 (SID: FS_6G_REQ, TR 22.870), the ongoing architecture requirements development in SA2 (SID: FS_6G_ARC, TR 23.801-01), the related CT1 work can start in Rel-20 </a:t>
            </a:r>
          </a:p>
          <a:p>
            <a:r>
              <a:rPr lang="en-GB" dirty="0"/>
              <a:t>In this document NTT DOCOMO wants to highlight the topics of interest for 6G studies in CT1. </a:t>
            </a:r>
          </a:p>
          <a:p>
            <a:pPr marL="0" indent="0">
              <a:buNone/>
            </a:pPr>
            <a:endParaRPr lang="en-GB" dirty="0"/>
          </a:p>
          <a:p>
            <a:endParaRPr lang="en-DE" dirty="0"/>
          </a:p>
        </p:txBody>
      </p:sp>
    </p:spTree>
    <p:extLst>
      <p:ext uri="{BB962C8B-B14F-4D97-AF65-F5344CB8AC3E}">
        <p14:creationId xmlns:p14="http://schemas.microsoft.com/office/powerpoint/2010/main" val="241236783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14CB4-2D8D-9F6E-099A-59FBA79010BA}"/>
              </a:ext>
            </a:extLst>
          </p:cNvPr>
          <p:cNvSpPr>
            <a:spLocks noGrp="1"/>
          </p:cNvSpPr>
          <p:nvPr>
            <p:ph type="title"/>
          </p:nvPr>
        </p:nvSpPr>
        <p:spPr/>
        <p:txBody>
          <a:bodyPr/>
          <a:lstStyle/>
          <a:p>
            <a:r>
              <a:rPr lang="en-GB" sz="3600" dirty="0"/>
              <a:t>Proposal on 6G topics</a:t>
            </a:r>
            <a:endParaRPr lang="en-DE" sz="3600" dirty="0"/>
          </a:p>
        </p:txBody>
      </p:sp>
      <p:sp>
        <p:nvSpPr>
          <p:cNvPr id="3" name="Content Placeholder 2">
            <a:extLst>
              <a:ext uri="{FF2B5EF4-FFF2-40B4-BE49-F238E27FC236}">
                <a16:creationId xmlns:a16="http://schemas.microsoft.com/office/drawing/2014/main" id="{A4189306-4C41-F1C5-C910-E5DFDC26C149}"/>
              </a:ext>
            </a:extLst>
          </p:cNvPr>
          <p:cNvSpPr>
            <a:spLocks noGrp="1"/>
          </p:cNvSpPr>
          <p:nvPr>
            <p:ph idx="1"/>
          </p:nvPr>
        </p:nvSpPr>
        <p:spPr/>
        <p:txBody>
          <a:bodyPr/>
          <a:lstStyle/>
          <a:p>
            <a:r>
              <a:rPr lang="en-GB" sz="2200" dirty="0"/>
              <a:t>NTT DOCOMO proposes the following topics for 6G studies:</a:t>
            </a:r>
          </a:p>
          <a:p>
            <a:pPr lvl="1"/>
            <a:r>
              <a:rPr lang="en-GB" dirty="0"/>
              <a:t>6G NAS:</a:t>
            </a:r>
          </a:p>
          <a:p>
            <a:pPr lvl="2"/>
            <a:r>
              <a:rPr lang="en-GB" dirty="0"/>
              <a:t>for the NAS functionalities (e.g., registration, connection, mobility, session management, etc.) as well for new services (AI</a:t>
            </a:r>
            <a:r>
              <a:rPr lang="en-GB"/>
              <a:t>/ML, </a:t>
            </a:r>
            <a:r>
              <a:rPr lang="en-GB" dirty="0"/>
              <a:t>sensing, computing)</a:t>
            </a:r>
          </a:p>
          <a:p>
            <a:pPr lvl="2"/>
            <a:r>
              <a:rPr lang="en-GB" dirty="0"/>
              <a:t>AI for 6G system impact on NAS (e.g. to predict the UE behaviour (based on UE type, historical data, mobility patterns, etc.) and use that to apply new configurations or for the allocation of resources)</a:t>
            </a:r>
          </a:p>
          <a:p>
            <a:pPr lvl="1"/>
            <a:r>
              <a:rPr lang="en-GB" sz="1800" dirty="0"/>
              <a:t>Unified Access Control </a:t>
            </a:r>
          </a:p>
          <a:p>
            <a:pPr lvl="2"/>
            <a:r>
              <a:rPr lang="en-GB" dirty="0"/>
              <a:t>introducing new Access Categories for new 6G services </a:t>
            </a:r>
          </a:p>
          <a:p>
            <a:pPr lvl="2"/>
            <a:r>
              <a:rPr lang="en-GB" dirty="0"/>
              <a:t>Study access control for different traffic types and for the different type of devices </a:t>
            </a:r>
          </a:p>
          <a:p>
            <a:pPr lvl="1"/>
            <a:r>
              <a:rPr lang="en-GB" dirty="0"/>
              <a:t>Essential services needed form Day 1: Voice, Emergency Calls, Location Services, MPS, PWS, IoT and SMS. </a:t>
            </a:r>
          </a:p>
          <a:p>
            <a:pPr lvl="1"/>
            <a:r>
              <a:rPr lang="en-GB" sz="1800" dirty="0"/>
              <a:t>Network selection (incl. </a:t>
            </a:r>
            <a:r>
              <a:rPr lang="en-GB" sz="1800" dirty="0" err="1"/>
              <a:t>SoR</a:t>
            </a:r>
            <a:r>
              <a:rPr lang="en-GB" sz="1800" dirty="0"/>
              <a:t>, prioritization of NW selection (</a:t>
            </a:r>
            <a:r>
              <a:rPr lang="en-GB" sz="1800" dirty="0" err="1"/>
              <a:t>e.g</a:t>
            </a:r>
            <a:r>
              <a:rPr lang="en-GB" sz="1800" dirty="0"/>
              <a:t> NTN)) </a:t>
            </a:r>
          </a:p>
          <a:p>
            <a:pPr lvl="1"/>
            <a:r>
              <a:rPr lang="en-GB" dirty="0"/>
              <a:t>New data collection framework </a:t>
            </a:r>
          </a:p>
          <a:p>
            <a:pPr lvl="1"/>
            <a:r>
              <a:rPr lang="en-GB" dirty="0"/>
              <a:t>Energy efficiency aspects (e.g. timer usage, sustainable AI)</a:t>
            </a:r>
          </a:p>
          <a:p>
            <a:pPr lvl="1"/>
            <a:endParaRPr lang="en-GB" sz="1800" dirty="0"/>
          </a:p>
          <a:p>
            <a:pPr lvl="1"/>
            <a:endParaRPr lang="en-GB" dirty="0"/>
          </a:p>
          <a:p>
            <a:pPr lvl="1"/>
            <a:endParaRPr lang="en-DE" dirty="0"/>
          </a:p>
        </p:txBody>
      </p:sp>
    </p:spTree>
    <p:extLst>
      <p:ext uri="{BB962C8B-B14F-4D97-AF65-F5344CB8AC3E}">
        <p14:creationId xmlns:p14="http://schemas.microsoft.com/office/powerpoint/2010/main" val="31494316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2D9BC1-4174-176F-EADB-8ABA6392B158}"/>
              </a:ext>
            </a:extLst>
          </p:cNvPr>
          <p:cNvSpPr>
            <a:spLocks noGrp="1"/>
          </p:cNvSpPr>
          <p:nvPr>
            <p:ph type="title"/>
          </p:nvPr>
        </p:nvSpPr>
        <p:spPr/>
        <p:txBody>
          <a:bodyPr/>
          <a:lstStyle/>
          <a:p>
            <a:r>
              <a:rPr lang="en-GB" dirty="0"/>
              <a:t>Thank you!</a:t>
            </a:r>
            <a:endParaRPr lang="en-DE" dirty="0"/>
          </a:p>
        </p:txBody>
      </p:sp>
    </p:spTree>
    <p:extLst>
      <p:ext uri="{BB962C8B-B14F-4D97-AF65-F5344CB8AC3E}">
        <p14:creationId xmlns:p14="http://schemas.microsoft.com/office/powerpoint/2010/main" val="64498530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Metadata/LabelInfo.xml><?xml version="1.0" encoding="utf-8"?>
<clbl:labelList xmlns:clbl="http://schemas.microsoft.com/office/2020/mipLabelMetadata">
  <clbl:label id="{32ea9713-c968-4858-9aa6-4bad09b07315}" enabled="1" method="Standard" siteId="{6786d483-f51b-44bd-b40a-6fe409a5265e}" contentBits="0" removed="0"/>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13570</TotalTime>
  <Words>382</Words>
  <Application>Microsoft Office PowerPoint</Application>
  <PresentationFormat>Widescreen</PresentationFormat>
  <Paragraphs>27</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PowerPoint Presentation</vt:lpstr>
      <vt:lpstr>6G for Rel-20 in CT1</vt:lpstr>
      <vt:lpstr>Proposal on 6G topics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NTT DOCOMO 2</cp:lastModifiedBy>
  <cp:revision>606</cp:revision>
  <dcterms:created xsi:type="dcterms:W3CDTF">2010-02-05T13:52:04Z</dcterms:created>
  <dcterms:modified xsi:type="dcterms:W3CDTF">2025-10-02T19:15:27Z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