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444" r:id="rId3"/>
    <p:sldId id="530" r:id="rId4"/>
    <p:sldId id="366" r:id="rId5"/>
    <p:sldId id="405" r:id="rId6"/>
    <p:sldId id="445" r:id="rId7"/>
    <p:sldId id="480" r:id="rId8"/>
    <p:sldId id="476" r:id="rId9"/>
    <p:sldId id="522" r:id="rId10"/>
    <p:sldId id="492" r:id="rId11"/>
    <p:sldId id="514" r:id="rId12"/>
    <p:sldId id="458" r:id="rId13"/>
    <p:sldId id="441" r:id="rId14"/>
    <p:sldId id="521" r:id="rId15"/>
    <p:sldId id="511" r:id="rId16"/>
    <p:sldId id="475" r:id="rId17"/>
    <p:sldId id="373" r:id="rId18"/>
    <p:sldId id="374" r:id="rId19"/>
    <p:sldId id="375" r:id="rId20"/>
    <p:sldId id="365" r:id="rId21"/>
    <p:sldId id="376" r:id="rId22"/>
    <p:sldId id="528" r:id="rId23"/>
    <p:sldId id="379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li Yan" initials="C3" lastIdx="1" clrIdx="0">
    <p:extLst>
      <p:ext uri="{19B8F6BF-5375-455C-9EA6-DF929625EA0E}">
        <p15:presenceInfo xmlns:p15="http://schemas.microsoft.com/office/powerpoint/2012/main" userId="Yali Y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6424" autoAdjust="0"/>
  </p:normalViewPr>
  <p:slideViewPr>
    <p:cSldViewPr snapToGrid="0">
      <p:cViewPr varScale="1">
        <p:scale>
          <a:sx n="108" d="100"/>
          <a:sy n="108" d="100"/>
        </p:scale>
        <p:origin x="99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354" y="10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967692184836874E-2"/>
          <c:y val="6.251718905590592E-2"/>
          <c:w val="0.91654399220476057"/>
          <c:h val="0.605798386208078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Rel-15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  <c:pt idx="10">
                  <c:v>CT#109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  <c:pt idx="8">
                  <c:v>0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74-49BF-9316-52FE78F22F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Rel-16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  <c:pt idx="10">
                  <c:v>CT#109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8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  <c:pt idx="4">
                  <c:v>7</c:v>
                </c:pt>
                <c:pt idx="5">
                  <c:v>3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74-49BF-9316-52FE78F22F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Rel-17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CT#99</c:v>
                </c:pt>
                <c:pt idx="1">
                  <c:v>CT#100</c:v>
                </c:pt>
                <c:pt idx="2">
                  <c:v>CT#101</c:v>
                </c:pt>
                <c:pt idx="3">
                  <c:v>CT#102</c:v>
                </c:pt>
                <c:pt idx="4">
                  <c:v>CT#103</c:v>
                </c:pt>
                <c:pt idx="5">
                  <c:v>CT#104</c:v>
                </c:pt>
                <c:pt idx="6">
                  <c:v>CT#105</c:v>
                </c:pt>
                <c:pt idx="7">
                  <c:v>CT#106</c:v>
                </c:pt>
                <c:pt idx="8">
                  <c:v>CT#107</c:v>
                </c:pt>
                <c:pt idx="9">
                  <c:v>CT#108</c:v>
                </c:pt>
                <c:pt idx="10">
                  <c:v>CT#109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53</c:v>
                </c:pt>
                <c:pt idx="1">
                  <c:v>25</c:v>
                </c:pt>
                <c:pt idx="2">
                  <c:v>15</c:v>
                </c:pt>
                <c:pt idx="3">
                  <c:v>17</c:v>
                </c:pt>
                <c:pt idx="4">
                  <c:v>4</c:v>
                </c:pt>
                <c:pt idx="5">
                  <c:v>23</c:v>
                </c:pt>
                <c:pt idx="6">
                  <c:v>13</c:v>
                </c:pt>
                <c:pt idx="7">
                  <c:v>7</c:v>
                </c:pt>
                <c:pt idx="8">
                  <c:v>10</c:v>
                </c:pt>
                <c:pt idx="9">
                  <c:v>7</c:v>
                </c:pt>
                <c:pt idx="1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74-49BF-9316-52FE78F2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62239680"/>
        <c:axId val="-262241856"/>
      </c:barChart>
      <c:catAx>
        <c:axId val="-26223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41856"/>
        <c:crosses val="autoZero"/>
        <c:auto val="1"/>
        <c:lblAlgn val="ctr"/>
        <c:lblOffset val="100"/>
        <c:noMultiLvlLbl val="0"/>
      </c:catAx>
      <c:valAx>
        <c:axId val="-26224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6223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15173856263974"/>
          <c:y val="0.8813421689032197"/>
          <c:w val="0.32559885975263991"/>
          <c:h val="0.11865762545953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444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536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0670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9953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28090" y="72380"/>
            <a:ext cx="391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3GPP TSG-CT Meeting #109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Beijing China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15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16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September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CP-252013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n.tangudu@samsung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yanyali@huawei.com" TargetMode="External"/><Relationship Id="rId9" Type="http://schemas.openxmlformats.org/officeDocument/2006/relationships/hyperlink" Target="mailto:Dongwook.Kim@etsi.org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hyperlink" Target="mailto:Dongwook.Kim@etsi.or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hyperlink" Target="mailto:apostolos.papageorgiou@NOKIA.COM" TargetMode="External"/><Relationship Id="rId10" Type="http://schemas.openxmlformats.org/officeDocument/2006/relationships/hyperlink" Target="mailto:susana.fernandez@ericsson.com" TargetMode="External"/><Relationship Id="rId4" Type="http://schemas.openxmlformats.org/officeDocument/2006/relationships/hyperlink" Target="mailto:suny20@chinatelecom.cn" TargetMode="Externa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41942" y="820051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CT#109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31412" y="4301138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Yali Yan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(1/2)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60996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313382"/>
              </p:ext>
            </p:extLst>
          </p:nvPr>
        </p:nvGraphicFramePr>
        <p:xfrm>
          <a:off x="281757" y="1764994"/>
          <a:ext cx="10993179" cy="3742592"/>
        </p:xfrm>
        <a:graphic>
          <a:graphicData uri="http://schemas.openxmlformats.org/drawingml/2006/table">
            <a:tbl>
              <a:tblPr firstRow="1" firstCol="1" bandRow="1"/>
              <a:tblGrid>
                <a:gridCol w="753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9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76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2788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94129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7909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4368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 Based Interface Protocol Improvements Release 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SBIProtoc19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CP-241021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1040041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Protocol enhancements for Mission Critical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MCProtoc19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CP-241283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1040039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 Stage-3 IETF Protocol Alignment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IMSProtoc19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219</a:t>
                      </a: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47937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1040004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on Minimize the Number of Policy Associations (TEI19_MINPA)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TEI19_MINPA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03/25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CP-241024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38355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1040070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Layer Support for Uncrewed Aerial Systems (UAS),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UASAPP_Ph3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CP-241150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 for Messaging and SMS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MPS4msg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CP-243047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43688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Identifying non-3GPP Devices Connecting behind a UE or 5G-RG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UIA_ARC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CP242029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153360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application enablement for AI/ML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AIML_App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CP-243310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0114282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UPF enhancement for Exposure And SBA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UPEAS_Ph2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76840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Next Generation Real time Communication services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NG_RTC_Ph2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CP-242107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077374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1050006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enhancement of support for Edge Computing in 5G Core network -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eEDGE_5GC_Ph3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073655"/>
                  </a:ext>
                </a:extLst>
              </a:tr>
              <a:tr h="22343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Multi-Access (ATSSS_Ph4)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MASSS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7502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635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Non-CT3 led         (2/2) 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31839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E889731-152D-4C2F-89F3-D05B3B3829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338546"/>
              </p:ext>
            </p:extLst>
          </p:nvPr>
        </p:nvGraphicFramePr>
        <p:xfrm>
          <a:off x="198119" y="1791370"/>
          <a:ext cx="11013394" cy="3268311"/>
        </p:xfrm>
        <a:graphic>
          <a:graphicData uri="http://schemas.openxmlformats.org/drawingml/2006/table">
            <a:tbl>
              <a:tblPr firstRow="1" firstCol="1" bandRow="1"/>
              <a:tblGrid>
                <a:gridCol w="7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1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8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3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73264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40224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3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1050019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integration of satellite components in the 5G architecture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5GSAT_Ph3_ARCH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CP-250134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214144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Proximity-based Services in 5GS Phase 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5G_ProSe_Ph3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8415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CP-243266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495772"/>
                  </a:ext>
                </a:extLst>
              </a:tr>
              <a:tr h="23720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1050017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SEAL data delivery enabler for vertical applications Phase 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SEALDD_Ph2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CP-243261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419205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1050002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Architecture support of roaming value-added services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TEI19_RVAS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CP-242022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1317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5G NR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5G_Femto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CP-250020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085433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1060019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for enabling MSGin5G Service phase 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5GMARCH_Ph3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923213"/>
                  </a:ext>
                </a:extLst>
              </a:tr>
              <a:tr h="264611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1050021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CT aspects of </a:t>
                      </a: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ProSe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support in 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TEI19_ProSe_NPN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CP-251224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149767"/>
                  </a:ext>
                </a:extLst>
              </a:tr>
              <a:tr h="216990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1070008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for application enablement aspects for MMTel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MMTel_App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CP-250249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1050004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Indirect Network Sharing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TEI19_NetShare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CP-250019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1080001</a:t>
                      </a:r>
                      <a:endParaRPr lang="zh-CN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 Disaster Prevention and Restoration Enhancement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IMS_RES-CT</a:t>
                      </a:r>
                      <a:endParaRPr lang="zh-CN" altLang="en-US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CP-251016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966067"/>
                  </a:ext>
                </a:extLst>
              </a:tr>
              <a:tr h="187709">
                <a:tc>
                  <a:txBody>
                    <a:bodyPr/>
                    <a:lstStyle/>
                    <a:p>
                      <a:pPr indent="18415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1080021</a:t>
                      </a:r>
                      <a:endParaRPr lang="zh-CN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Architecture support of Ambient power-enabled Internet of Things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-CT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noProof="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9BD5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CP-252196</a:t>
                      </a:r>
                      <a:endParaRPr kumimoji="0" lang="fr-FR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153591"/>
                  </a:ext>
                </a:extLst>
              </a:tr>
              <a:tr h="201414">
                <a:tc>
                  <a:txBody>
                    <a:bodyPr/>
                    <a:lstStyle/>
                    <a:p>
                      <a:pPr indent="18415" algn="l" hangingPunct="0">
                        <a:spcAft>
                          <a:spcPts val="900"/>
                        </a:spcAft>
                      </a:pPr>
                      <a:endParaRPr lang="zh-CN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Protocol for AI Data Collection from UPF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PAIDC_UPF</a:t>
                      </a:r>
                      <a:r>
                        <a:rPr lang="en-GB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-UPF</a:t>
                      </a:r>
                      <a:endParaRPr lang="zh-CN" altLang="en-US" sz="1000" kern="1200" dirty="0">
                        <a:solidFill>
                          <a:srgbClr val="2A6EA8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B9BD5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CP-252016</a:t>
                      </a:r>
                      <a:endParaRPr kumimoji="0" lang="fr-FR" altLang="zh-CN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1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196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40729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98F4AE3C-8B30-DD39-4215-D7FE3E08C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872101"/>
              </p:ext>
            </p:extLst>
          </p:nvPr>
        </p:nvGraphicFramePr>
        <p:xfrm>
          <a:off x="328743" y="1975687"/>
          <a:ext cx="10976565" cy="2299693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65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31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616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29.569 V2.0.0 to TSG for approval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29.530 v1.0.0 to TSG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501403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Presentation of 3GPP TS 29.392 v1.0.0 to TSG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TS is sent for Information</a:t>
                      </a: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946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242018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81667" y="442777"/>
            <a:ext cx="10515600" cy="1325563"/>
          </a:xfrm>
        </p:spPr>
        <p:txBody>
          <a:bodyPr/>
          <a:lstStyle/>
          <a:p>
            <a:r>
              <a:rPr lang="en-US" dirty="0"/>
              <a:t>Exception sheet for work item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1E5D3343-7E6D-0BCF-8BFB-75A48D682D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997333"/>
              </p:ext>
            </p:extLst>
          </p:nvPr>
        </p:nvGraphicFramePr>
        <p:xfrm>
          <a:off x="328743" y="1975687"/>
          <a:ext cx="10976565" cy="4299421"/>
        </p:xfrm>
        <a:graphic>
          <a:graphicData uri="http://schemas.openxmlformats.org/drawingml/2006/table">
            <a:tbl>
              <a:tblPr firstRow="1" firstCol="1" bandRow="1"/>
              <a:tblGrid>
                <a:gridCol w="1039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0140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67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81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6389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16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AIML_CN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tasks are not completed yet, e.g. support the LMF-based AI/ML positioning indication for NWDAF</a:t>
                      </a:r>
                      <a:endParaRPr lang="zh-C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</a:t>
                      </a: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AIML_App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Lenovo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tasks are not completed yet, e.g. DN Energy Analytics service </a:t>
                      </a: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file implementation in TS 29.549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672182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of the IMS disaster prevention and restoration enhancements are not supported in Release 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7257030"/>
                  </a:ext>
                </a:extLst>
              </a:tr>
              <a:tr h="75597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EnergySys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tasks are not completed yet, e.g. </a:t>
                      </a: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Neif_EventExposure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 (service operation, data model and Open API)</a:t>
                      </a:r>
                      <a:endParaRPr lang="zh-CN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0"/>
                      <a:endParaRPr lang="en-GB" alt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449745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</a:t>
                      </a:r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MMTel_App</a:t>
                      </a:r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MMTel_App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tasks are not completed yet, e.g. the definition of the </a:t>
                      </a:r>
                      <a:r>
                        <a:rPr lang="en-GB" altLang="zh-CN" sz="12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MMTel_DCAppCall</a:t>
                      </a: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API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635463"/>
                  </a:ext>
                </a:extLst>
              </a:tr>
              <a:tr h="67859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CP-252066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Exception sheet for IMS_RES-CT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IMS_RES-CT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Some tasks are not completed yet, e.g. the PCF/PCRF interfaces and updates IMS session establishment procedure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  <a:p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2708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02680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82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19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05" y="1854877"/>
            <a:ext cx="11795295" cy="4539712"/>
          </a:xfrm>
        </p:spPr>
        <p:txBody>
          <a:bodyPr/>
          <a:lstStyle/>
          <a:p>
            <a:r>
              <a:rPr lang="es-ES" altLang="zh-CN" sz="2000" dirty="0"/>
              <a:t>Normative work for Release 19 process well and </a:t>
            </a:r>
            <a:r>
              <a:rPr lang="en-US" altLang="zh-CN" sz="2000" dirty="0"/>
              <a:t>sequentially in the group</a:t>
            </a:r>
            <a:r>
              <a:rPr lang="es-ES" altLang="zh-CN" sz="2000" dirty="0"/>
              <a:t>. </a:t>
            </a:r>
          </a:p>
          <a:p>
            <a:r>
              <a:rPr lang="es-ES" altLang="zh-CN" sz="2000" dirty="0"/>
              <a:t>Agreement or endorsement of new/revised Rel-19 WIDs: </a:t>
            </a:r>
          </a:p>
          <a:p>
            <a:pPr lvl="1"/>
            <a:r>
              <a:rPr lang="es-ES" altLang="zh-CN" sz="2000" dirty="0"/>
              <a:t>3 revised WIDs (i.e. </a:t>
            </a:r>
            <a:r>
              <a:rPr lang="en-US" altLang="zh-CN" sz="2000" dirty="0"/>
              <a:t>XRM_Ph2, CAPIF_Ph3 and SMPC19</a:t>
            </a:r>
            <a:r>
              <a:rPr lang="es-ES" altLang="zh-CN" sz="2000" dirty="0"/>
              <a:t>) are agreed. </a:t>
            </a:r>
          </a:p>
          <a:p>
            <a:pPr lvl="1"/>
            <a:r>
              <a:rPr lang="es-ES" altLang="zh-CN" sz="2000" dirty="0"/>
              <a:t>1 new WID (i.e. </a:t>
            </a:r>
            <a:r>
              <a:rPr lang="en-GB" altLang="zh-CN" sz="2000" dirty="0"/>
              <a:t>PAIDC_UPF</a:t>
            </a:r>
            <a:r>
              <a:rPr lang="es-ES" altLang="zh-CN" sz="2000" dirty="0"/>
              <a:t>) and 1 revised WID (i.e. </a:t>
            </a:r>
            <a:r>
              <a:rPr lang="en-US" altLang="zh-CN" sz="2000" dirty="0" err="1"/>
              <a:t>AmbientIoT</a:t>
            </a:r>
            <a:r>
              <a:rPr lang="en-US" altLang="zh-CN" sz="2000" dirty="0"/>
              <a:t>-CT </a:t>
            </a:r>
            <a:r>
              <a:rPr lang="es-ES" altLang="zh-CN" sz="2000" dirty="0"/>
              <a:t>) are endorsed. In addition, the revised WID on </a:t>
            </a:r>
            <a:r>
              <a:rPr lang="en-US" altLang="zh-CN" sz="2000" dirty="0"/>
              <a:t>AMD_PRO-MED-CT </a:t>
            </a:r>
            <a:r>
              <a:rPr lang="en-GB" altLang="zh-CN" sz="2000" dirty="0"/>
              <a:t>does not impact CT3.</a:t>
            </a:r>
            <a:endParaRPr lang="es-ES" altLang="zh-CN" sz="2000" dirty="0"/>
          </a:p>
          <a:p>
            <a:r>
              <a:rPr lang="en-US" altLang="zh-CN" sz="2000" dirty="0"/>
              <a:t>6 new TS (not under change control) in CT3, 1 of them is sent for Approval, 2 of them for information.</a:t>
            </a:r>
          </a:p>
          <a:p>
            <a:r>
              <a:rPr lang="en-US" altLang="zh-CN" sz="2000" dirty="0"/>
              <a:t>6 Exception sheets for WIs, i.e. AIML_CN, </a:t>
            </a:r>
            <a:r>
              <a:rPr lang="en-US" altLang="zh-CN" sz="2000" dirty="0" err="1"/>
              <a:t>AIML_App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Metaverse_App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MMTel_App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EnergySys</a:t>
            </a:r>
            <a:r>
              <a:rPr lang="en-US" altLang="zh-CN" sz="2000" dirty="0"/>
              <a:t> and IMS_RES-CT.</a:t>
            </a:r>
          </a:p>
          <a:p>
            <a:r>
              <a:rPr lang="en-US" altLang="zh-CN" sz="2000" dirty="0"/>
              <a:t>2 </a:t>
            </a:r>
            <a:r>
              <a:rPr lang="en-US" altLang="zh-CN" sz="2000" dirty="0" err="1"/>
              <a:t>LSes</a:t>
            </a:r>
            <a:r>
              <a:rPr lang="en-US" altLang="zh-CN" sz="2000" dirty="0"/>
              <a:t> during the CT3#142 meeting, are sent to stage 2 for further clarification.</a:t>
            </a:r>
          </a:p>
          <a:p>
            <a:r>
              <a:rPr lang="en-US" altLang="zh-CN" sz="2000" dirty="0"/>
              <a:t>Per the LMF-based AI/ML positioning indication for NWDAF under AIML_CN WI, CT3 has already discussed the topic for several meeting, and did show of hands during CT3#142 meeting, but still no result. There is a risk to complete it in stage 3.</a:t>
            </a:r>
            <a:endParaRPr lang="es-ES" altLang="zh-CN" sz="2000" dirty="0"/>
          </a:p>
          <a:p>
            <a:r>
              <a:rPr lang="es-ES" altLang="zh-CN" sz="2000" dirty="0"/>
              <a:t>235 agreed Cat-F/B CRs, 75 agreed pCRs.</a:t>
            </a:r>
            <a:endParaRPr lang="es-E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1156365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405" y="529314"/>
            <a:ext cx="10515600" cy="1325563"/>
          </a:xfrm>
        </p:spPr>
        <p:txBody>
          <a:bodyPr/>
          <a:lstStyle/>
          <a:p>
            <a:r>
              <a:rPr lang="es-ES" altLang="zh-CN" dirty="0"/>
              <a:t>Release 18 Status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405" y="1854877"/>
            <a:ext cx="11183176" cy="4539712"/>
          </a:xfrm>
        </p:spPr>
        <p:txBody>
          <a:bodyPr/>
          <a:lstStyle/>
          <a:p>
            <a:r>
              <a:rPr lang="es-ES" altLang="zh-CN" sz="2400" dirty="0"/>
              <a:t>2 Cat-F CRs agreed in total, wherein, one CR under SBIP</a:t>
            </a:r>
            <a:r>
              <a:rPr lang="en-US" altLang="zh-CN" sz="2400" dirty="0"/>
              <a:t>rotoc18 WI to align name of security scope for OAuth2, another one </a:t>
            </a:r>
            <a:r>
              <a:rPr lang="es-ES" altLang="zh-CN" sz="2400" dirty="0"/>
              <a:t>under EDGE_P</a:t>
            </a:r>
            <a:r>
              <a:rPr lang="en-US" altLang="zh-CN" sz="2400" dirty="0"/>
              <a:t>h2 WI to correct data type </a:t>
            </a:r>
            <a:r>
              <a:rPr lang="en-GB" altLang="zh-CN" sz="2400" dirty="0"/>
              <a:t>used for ECS Address Information</a:t>
            </a:r>
            <a:endParaRPr lang="es-ES" altLang="zh-CN" sz="24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endParaRPr lang="es-ES" altLang="zh-CN" sz="18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9924862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733" y="474776"/>
            <a:ext cx="10515600" cy="1325563"/>
          </a:xfrm>
        </p:spPr>
        <p:txBody>
          <a:bodyPr/>
          <a:lstStyle/>
          <a:p>
            <a:r>
              <a:rPr lang="es-ES" dirty="0"/>
              <a:t>Pre-Release 18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25" y="1730980"/>
            <a:ext cx="11542060" cy="4245565"/>
          </a:xfrm>
        </p:spPr>
        <p:txBody>
          <a:bodyPr/>
          <a:lstStyle/>
          <a:p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6 CRs (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Cat.F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) are agreed in Rel-17 as essential corrections, under </a:t>
            </a: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SBIProtoc17, AKMA-CT, </a:t>
            </a:r>
            <a:r>
              <a:rPr lang="en-US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IIoT</a:t>
            </a: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, eV2XAPP, eEDGE_5GC and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eNA_Ph2</a:t>
            </a: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WIs respectively.</a:t>
            </a:r>
          </a:p>
          <a:p>
            <a:r>
              <a:rPr lang="es-ES" sz="2400" dirty="0"/>
              <a:t>1 CR (Cat. F) is agreed in </a:t>
            </a:r>
            <a:r>
              <a:rPr lang="en-GB" altLang="zh-CN" sz="2400" dirty="0" err="1"/>
              <a:t>Rel</a:t>
            </a:r>
            <a:r>
              <a:rPr lang="en-GB" altLang="zh-CN" sz="2400" dirty="0"/>
              <a:t>-</a:t>
            </a:r>
            <a:r>
              <a:rPr lang="es-ES" sz="2400" dirty="0"/>
              <a:t>16 </a:t>
            </a:r>
            <a:r>
              <a:rPr lang="en-GB" altLang="zh-CN" sz="2400" dirty="0"/>
              <a:t>as essential corrections , under </a:t>
            </a:r>
            <a:r>
              <a:rPr lang="en-US" altLang="zh-CN" sz="2400" dirty="0"/>
              <a:t>en5GPccSer </a:t>
            </a:r>
            <a:r>
              <a:rPr lang="en-GB" altLang="zh-CN" sz="2400" dirty="0"/>
              <a:t>WI</a:t>
            </a:r>
            <a:r>
              <a:rPr lang="es-ES" altLang="zh-CN" sz="2400" dirty="0"/>
              <a:t>.</a:t>
            </a:r>
          </a:p>
          <a:p>
            <a:r>
              <a:rPr lang="es-ES" altLang="zh-CN" sz="2400" dirty="0"/>
              <a:t>1 CR (Cat. F) is agreed in </a:t>
            </a:r>
            <a:r>
              <a:rPr lang="en-GB" altLang="zh-CN" sz="2400" dirty="0" err="1"/>
              <a:t>Rel</a:t>
            </a:r>
            <a:r>
              <a:rPr lang="en-GB" altLang="zh-CN" sz="2400" dirty="0"/>
              <a:t>-</a:t>
            </a:r>
            <a:r>
              <a:rPr lang="es-ES" altLang="zh-CN" sz="2400" dirty="0"/>
              <a:t>15 </a:t>
            </a:r>
            <a:r>
              <a:rPr lang="en-GB" altLang="zh-CN" sz="2400" dirty="0"/>
              <a:t>as essential corrections , under </a:t>
            </a:r>
            <a:r>
              <a:rPr lang="en-US" altLang="zh-CN" sz="2400" dirty="0"/>
              <a:t>5GS_Ph1-CT</a:t>
            </a:r>
            <a:r>
              <a:rPr lang="en-GB" altLang="zh-CN" sz="2400" dirty="0"/>
              <a:t> WI</a:t>
            </a:r>
            <a:r>
              <a:rPr lang="es-ES" altLang="zh-CN" sz="2400" dirty="0"/>
              <a:t>.</a:t>
            </a:r>
            <a:endParaRPr lang="es-ES" sz="2400" dirty="0"/>
          </a:p>
          <a:p>
            <a:r>
              <a:rPr lang="es-ES" altLang="zh-CN" sz="2400" dirty="0"/>
              <a:t>The total number for deep frozen releases are quite less. Corrections not considered as FASMO were moved to further releases.</a:t>
            </a:r>
            <a:endParaRPr lang="en-GB" altLang="zh-CN" sz="2400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7F80985-1F4F-44B7-9FA9-4FA30AADBB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8447612"/>
              </p:ext>
            </p:extLst>
          </p:nvPr>
        </p:nvGraphicFramePr>
        <p:xfrm>
          <a:off x="2570205" y="4597202"/>
          <a:ext cx="6198655" cy="1687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C3E8625-D631-414E-A988-862D1E0885B3}"/>
              </a:ext>
            </a:extLst>
          </p:cNvPr>
          <p:cNvSpPr txBox="1"/>
          <p:nvPr/>
        </p:nvSpPr>
        <p:spPr>
          <a:xfrm>
            <a:off x="4317290" y="4289425"/>
            <a:ext cx="3827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rgbClr val="0070C0"/>
                </a:solidFill>
              </a:rPr>
              <a:t>Pre-Release 18 CRs agreed in CT3 </a:t>
            </a:r>
            <a:endParaRPr lang="zh-CN" altLang="en-US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28408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9875" y="500062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6308" y="430301"/>
            <a:ext cx="10515600" cy="1325563"/>
          </a:xfrm>
        </p:spPr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6308" y="1755864"/>
            <a:ext cx="11172568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and endorsement of new and revised Release 19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Release 19 normative work, to align with the stage 2 and to bring enhancements to existing functionality.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Bringing corrections to Release 18 functionalities.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kern="1000" dirty="0">
                <a:ea typeface="MS PGothic" panose="020B0600070205080204" pitchFamily="34" charset="-128"/>
                <a:cs typeface="Arial" panose="020B0604020202020204" pitchFamily="34" charset="0"/>
              </a:rPr>
              <a:t>Essential corrections to deep frozen releases.</a:t>
            </a: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710" y="500062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710" y="1940316"/>
            <a:ext cx="10515600" cy="2358917"/>
          </a:xfrm>
        </p:spPr>
        <p:txBody>
          <a:bodyPr/>
          <a:lstStyle/>
          <a:p>
            <a:r>
              <a:rPr lang="en-US" sz="2400" dirty="0"/>
              <a:t>Approval of the CT3 </a:t>
            </a:r>
            <a:r>
              <a:rPr lang="en-US" sz="2400" dirty="0" err="1"/>
              <a:t>ToR</a:t>
            </a:r>
            <a:r>
              <a:rPr lang="en-US" sz="2400" dirty="0"/>
              <a:t>, agreed by CT3#142 meeting.</a:t>
            </a:r>
          </a:p>
          <a:p>
            <a:r>
              <a:rPr lang="en-US" sz="2400" dirty="0"/>
              <a:t>Approval of n</a:t>
            </a:r>
            <a:r>
              <a:rPr lang="en-US" altLang="zh-CN" sz="2400" dirty="0"/>
              <a:t>ew/revised Rel-19 WIDs led by CT3.</a:t>
            </a:r>
          </a:p>
          <a:p>
            <a:r>
              <a:rPr lang="en-GB" altLang="zh-CN" sz="2400" dirty="0"/>
              <a:t>Approval of company CRs as the revisions of agreed CRs in the CT3#142 meeting. Those CRs are submitted to solve the 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issues related to the </a:t>
            </a:r>
            <a:r>
              <a:rPr lang="en-GB" altLang="zh-CN" sz="2400" kern="10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GB" altLang="zh-CN" sz="2400" kern="1000" dirty="0">
                <a:ea typeface="MS PGothic" panose="020B0600070205080204" pitchFamily="34" charset="-128"/>
                <a:cs typeface="Arial" panose="020B0604020202020204" pitchFamily="34" charset="0"/>
              </a:rPr>
              <a:t> errors identified by the Rapporteurs.  All the documents are discussed in CT3 reflector already and can be agreed in the Plenary.</a:t>
            </a:r>
          </a:p>
          <a:p>
            <a:r>
              <a:rPr lang="es-ES" altLang="zh-CN" sz="2400" dirty="0"/>
              <a:t>Companies would like to ask stage 2 WGs to complete the requirements on time to enable stage 3 implementation with enough time.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 (</a:t>
            </a:r>
            <a:r>
              <a:rPr lang="en-GB" altLang="en-US" b="1" dirty="0">
                <a:solidFill>
                  <a:srgbClr val="FF0000"/>
                </a:solidFill>
              </a:rPr>
              <a:t>Old</a:t>
            </a:r>
            <a:r>
              <a:rPr lang="en-GB" altLang="en-US" dirty="0"/>
              <a:t>)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1993467" y="1979496"/>
            <a:ext cx="343526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573" y="3930695"/>
            <a:ext cx="1309638" cy="1703986"/>
          </a:xfrm>
          <a:prstGeom prst="rect">
            <a:avLst/>
          </a:prstGeom>
        </p:spPr>
      </p:pic>
      <p:pic>
        <p:nvPicPr>
          <p:cNvPr id="11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2"/>
          <a:stretch/>
        </p:blipFill>
        <p:spPr>
          <a:xfrm>
            <a:off x="5427573" y="2062247"/>
            <a:ext cx="1352168" cy="153768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9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95" y="2062248"/>
            <a:ext cx="1196301" cy="153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0643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640492" y="500062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640492" y="1825625"/>
            <a:ext cx="10911016" cy="4351338"/>
          </a:xfrm>
        </p:spPr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CT3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Chairs for </a:t>
            </a:r>
            <a:r>
              <a:rPr lang="en-US" altLang="zh-CN" sz="2000" dirty="0">
                <a:latin typeface="Arial" panose="020B0604020202020204" pitchFamily="34" charset="0"/>
              </a:rPr>
              <a:t>their support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for </a:t>
            </a:r>
            <a:r>
              <a:rPr lang="en-US" altLang="zh-CN" sz="2000" dirty="0">
                <a:latin typeface="Arial" panose="020B0604020202020204" pitchFamily="34" charset="0"/>
              </a:rPr>
              <a:t>his</a:t>
            </a:r>
            <a:r>
              <a:rPr lang="nb-NO" altLang="zh-CN" sz="2000" dirty="0">
                <a:latin typeface="Arial" panose="020B0604020202020204" pitchFamily="34" charset="0"/>
              </a:rPr>
              <a:t> excellent effort and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TS/TR rapporteurs, for their hard work, professionalism and commitment for the success of the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(e-)meetings and coordination activities.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845" y="1459053"/>
            <a:ext cx="10515600" cy="128883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732135"/>
              </p:ext>
            </p:extLst>
          </p:nvPr>
        </p:nvGraphicFramePr>
        <p:xfrm>
          <a:off x="263611" y="1855660"/>
          <a:ext cx="11117898" cy="3018318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C3-253044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for RCD verification and authentication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24.229 CR6736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52024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C3-253463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Correction on BDT functionality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CR5531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227129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Removal of EN about replaced S-NSSAI in Partially Allowed NSSAI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23.501 CR6384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9832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Application satellite coverage availability information configuration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23.434 CR0369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820550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C3-253531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Removal of satellite ID from serving satellite change notification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CR5525,TS 23.228 CR1656,TS 23.501 CR6357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669366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Create events related to CAPIF-1 interaction for service APIs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29.222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23.222 CR0313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81473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C3-253585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APIs SEAL service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97734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service 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425634"/>
                  </a:ext>
                </a:extLst>
              </a:tr>
              <a:tr h="20039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OpenAPI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0436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133994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C3-253599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Digital Asset Media management API definition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0449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23.438 CR0016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51591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C3-253607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 RAT Type support for PDU Session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0355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23.502 CR5531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293362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C3-253667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Resolve EN on </a:t>
                      </a:r>
                      <a:r>
                        <a:rPr lang="en-US" altLang="zh-CN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TimeToCollisionInfo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type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29.520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23.288 CR1495</a:t>
                      </a:r>
                      <a:endParaRPr lang="en-GB" altLang="zh-CN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49697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63611" y="445573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934272451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Yali Yan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yanyali@huawei.com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485991" y="51701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605513" y="405925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 (</a:t>
            </a:r>
            <a:r>
              <a:rPr lang="en-GB" altLang="en-US" b="1" dirty="0">
                <a:solidFill>
                  <a:srgbClr val="FF0000"/>
                </a:solidFill>
              </a:rPr>
              <a:t>New</a:t>
            </a:r>
            <a:r>
              <a:rPr lang="en-GB" altLang="en-US" dirty="0"/>
              <a:t>)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248223" y="1979496"/>
            <a:ext cx="4103518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Yue SUN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4"/>
              </a:rPr>
              <a:t>suny20@chinatelecom.cn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248223" y="3955551"/>
            <a:ext cx="40411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zh-CN" sz="1800" dirty="0"/>
              <a:t>Apostolos Papageorgiou</a:t>
            </a:r>
          </a:p>
          <a:p>
            <a:pPr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5"/>
              </a:rPr>
              <a:t>apostolos.papageorgiou@NOKIA.COM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4" y="1991526"/>
            <a:ext cx="1236181" cy="1608410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hlinkClick r:id="rId7"/>
              </a:rPr>
              <a:t>Dongwook.Kim@etsi.org</a:t>
            </a:r>
            <a:r>
              <a:rPr lang="de-DE" altLang="en-US" sz="1800" dirty="0"/>
              <a:t>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9670" y="3955551"/>
            <a:ext cx="1193126" cy="151108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1D339D0-66D6-443D-B5AD-2C5863C21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362" y="1901444"/>
            <a:ext cx="1162849" cy="16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292D831-9324-4861-AFE9-575B852A74AE}"/>
              </a:ext>
            </a:extLst>
          </p:cNvPr>
          <p:cNvSpPr txBox="1">
            <a:spLocks/>
          </p:cNvSpPr>
          <p:nvPr/>
        </p:nvSpPr>
        <p:spPr bwMode="auto">
          <a:xfrm>
            <a:off x="1993467" y="1991526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  <a:endParaRPr lang="fr-FR" altLang="en-US" sz="18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/>
              <a:t>CT3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10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5BE6968-8B4D-48D1-8491-E79156D0A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939" y="3846198"/>
            <a:ext cx="1364936" cy="162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70005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503609" y="423556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503609" y="2057545"/>
            <a:ext cx="4941602" cy="1912245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CT3#142, (25</a:t>
            </a:r>
            <a:r>
              <a:rPr lang="en-US" altLang="zh-CN" baseline="30000" dirty="0"/>
              <a:t>th</a:t>
            </a:r>
            <a:r>
              <a:rPr lang="en-US" altLang="fr-FR" dirty="0"/>
              <a:t> – 29</a:t>
            </a:r>
            <a:r>
              <a:rPr lang="en-US" altLang="fr-FR" baseline="30000" dirty="0"/>
              <a:t>th</a:t>
            </a:r>
            <a:r>
              <a:rPr lang="en-US" altLang="fr-FR" dirty="0"/>
              <a:t> August, 2025) in Goteborg, Sweden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5761409" y="2057545"/>
            <a:ext cx="5686176" cy="267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CT3#143, (13</a:t>
            </a:r>
            <a:r>
              <a:rPr lang="en-US" altLang="zh-CN" baseline="30000" dirty="0"/>
              <a:t>th</a:t>
            </a:r>
            <a:r>
              <a:rPr lang="en-US" altLang="fr-FR" dirty="0"/>
              <a:t> – 17</a:t>
            </a:r>
            <a:r>
              <a:rPr lang="en-US" altLang="fr-FR" baseline="30000" dirty="0"/>
              <a:t>th</a:t>
            </a:r>
            <a:r>
              <a:rPr lang="en-US" altLang="fr-FR" dirty="0"/>
              <a:t> October, 2025) in Sophia-Antipolis, France</a:t>
            </a:r>
          </a:p>
          <a:p>
            <a:pPr lvl="1">
              <a:buClrTx/>
            </a:pPr>
            <a:r>
              <a:rPr lang="en-US" altLang="fr-FR" dirty="0"/>
              <a:t>CT3#144, (17</a:t>
            </a:r>
            <a:r>
              <a:rPr lang="en-US" altLang="zh-CN" baseline="30000" dirty="0"/>
              <a:t>th</a:t>
            </a:r>
            <a:r>
              <a:rPr lang="en-US" altLang="fr-FR" dirty="0"/>
              <a:t> – 21</a:t>
            </a:r>
            <a:r>
              <a:rPr lang="en-US" altLang="fr-FR" baseline="30000" dirty="0"/>
              <a:t>st</a:t>
            </a:r>
            <a:r>
              <a:rPr lang="en-US" altLang="fr-FR" dirty="0"/>
              <a:t> November, 2025) in </a:t>
            </a:r>
            <a:r>
              <a:rPr lang="en-US" altLang="zh-CN" dirty="0"/>
              <a:t>Dallas , US</a:t>
            </a:r>
            <a:endParaRPr lang="en-US" altLang="fr-FR" dirty="0"/>
          </a:p>
          <a:p>
            <a:pPr lvl="1">
              <a:buClrTx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02265" y="407081"/>
            <a:ext cx="10515600" cy="1325563"/>
          </a:xfrm>
        </p:spPr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DE3CFE75-ED83-4279-BD44-10D0C3929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266" y="1825625"/>
            <a:ext cx="546307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CT3#142: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761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B/F : 101/147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75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230 registered/ 204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 agreed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047120"/>
              </p:ext>
            </p:extLst>
          </p:nvPr>
        </p:nvGraphicFramePr>
        <p:xfrm>
          <a:off x="337707" y="1820812"/>
          <a:ext cx="10976565" cy="1422573"/>
        </p:xfrm>
        <a:graphic>
          <a:graphicData uri="http://schemas.openxmlformats.org/drawingml/2006/table">
            <a:tbl>
              <a:tblPr firstRow="1" firstCol="1" bandRow="1"/>
              <a:tblGrid>
                <a:gridCol w="9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3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23063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9038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19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7817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33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1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05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N/A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/>
                      <a:endParaRPr lang="en-GB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543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>
                        <a:effectLst/>
                        <a:latin typeface="Aptos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749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368224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05176" y="348650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 Study/Work Items led by CT3   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916497"/>
              </p:ext>
            </p:extLst>
          </p:nvPr>
        </p:nvGraphicFramePr>
        <p:xfrm>
          <a:off x="140225" y="1804880"/>
          <a:ext cx="11261695" cy="1988122"/>
        </p:xfrm>
        <a:graphic>
          <a:graphicData uri="http://schemas.openxmlformats.org/drawingml/2006/table">
            <a:tbl>
              <a:tblPr firstRow="1" firstCol="1" bandRow="1"/>
              <a:tblGrid>
                <a:gridCol w="853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8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4734">
                  <a:extLst>
                    <a:ext uri="{9D8B030D-6E8A-4147-A177-3AD203B41FA5}">
                      <a16:colId xmlns:a16="http://schemas.microsoft.com/office/drawing/2014/main" val="3844349732"/>
                    </a:ext>
                  </a:extLst>
                </a:gridCol>
                <a:gridCol w="878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70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412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17588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Aft>
                          <a:spcPts val="0"/>
                        </a:spcAft>
                      </a:pPr>
                      <a:r>
                        <a:rPr lang="en-GB" altLang="zh-CN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Acronym</a:t>
                      </a:r>
                      <a:endParaRPr lang="fr-FR" sz="1400" b="1" kern="1200" dirty="0">
                        <a:solidFill>
                          <a:srgbClr val="FFFFFF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4622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CP-252058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CT aspects of Extended Reality and Media service (XRM)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XRM_Ph2 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CT aspects of Extended XR (Extended Reality) and Media services (XRM) Phase 2 in CT WGs specifications based on the stage 2 normative work.</a:t>
                      </a: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add more stable impacts for CT WGs.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669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CP-252059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 Common API Framework (CAPIF) Phase 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CAPIF_Ph3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Nokia</a:t>
                      </a:r>
                      <a:endParaRPr lang="fr-FR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item is to specify the Common API Framework (CAPIF) Phase 3.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update with more stable impacts for CT3.</a:t>
                      </a:r>
                      <a:endParaRPr lang="zh-CN" alt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501706"/>
                  </a:ext>
                </a:extLst>
              </a:tr>
              <a:tr h="594725"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CP-252060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Revised WID on </a:t>
                      </a: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 Enhancements of SM Policy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SMPC19</a:t>
                      </a: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fr-FR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objective of this work is to specify the stage 3 procedures related to the technical improvements identified for SM policy, and without stage 2 dependency .</a:t>
                      </a:r>
                    </a:p>
                    <a:p>
                      <a:pPr marL="0" marR="0" lvl="0" indent="18415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The WID is revised to add more stable impacts for CT3.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461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45473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(1/2)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239760"/>
              </p:ext>
            </p:extLst>
          </p:nvPr>
        </p:nvGraphicFramePr>
        <p:xfrm>
          <a:off x="318888" y="1779198"/>
          <a:ext cx="11013394" cy="3646080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9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Rel-19 Enhancements of 3GPP Northbound and Application Layer interfaces and APIs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NBI19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CP-243079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152799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1040006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Providing per-subscriber VLAN instructions from UDM and DN-AAA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TEI19_VLANSUB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1040007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of Enhancing Parameter Provisioning with static UE IP address and UP security policy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TEI19_IP_SP_EXP</a:t>
                      </a:r>
                      <a:endParaRPr lang="en-US" sz="10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1040008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CT aspects for Enabling Edge Applications Phase 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EDGEAPP_Ph3</a:t>
                      </a:r>
                      <a:endParaRPr lang="en-US" sz="1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CP-241074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378514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1050014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Core Network Enhanced Support for Artificial Intelligence (AI)/Machine Learning (ML)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AIML_CN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CP-251283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1050012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 enhancement on QoS monitoring enhancement	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TEI19_QME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CP-243080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686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application layer support for location services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eLSAPP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CP-242064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039153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1050011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Spending Limits for UE Policies in Roaming scenario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TEI19_SLUPiR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CP-242060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5364329"/>
                  </a:ext>
                </a:extLst>
              </a:tr>
              <a:tr h="205664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1050010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 Enhancements of Network Automation Enablers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eNetAE19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CP-243078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643651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indent="18415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1050013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Phase 3 for UAS, UAV and UAM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05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UAS_Ph3</a:t>
                      </a:r>
                      <a:endParaRPr kumimoji="0" lang="en-US" sz="105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CP-251136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9629726"/>
                  </a:ext>
                </a:extLst>
              </a:tr>
              <a:tr h="2131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1060027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Extended Reality and Media service (XRM)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CP-252058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9551067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529944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Legend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prstClr val="black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</a:br>
            <a:r>
              <a:rPr lang="fi-FI" altLang="de-DE" sz="1000" dirty="0">
                <a:solidFill>
                  <a:prstClr val="black"/>
                </a:solidFill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solidFill>
                  <a:prstClr val="black"/>
                </a:solidFill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358030482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8119" y="465807"/>
            <a:ext cx="10515600" cy="1325563"/>
          </a:xfrm>
        </p:spPr>
        <p:txBody>
          <a:bodyPr/>
          <a:lstStyle/>
          <a:p>
            <a:r>
              <a:rPr lang="en-US" dirty="0"/>
              <a:t>Rel-19 Work Plan – CT3 led             (2/2)</a:t>
            </a:r>
          </a:p>
        </p:txBody>
      </p:sp>
      <p:graphicFrame>
        <p:nvGraphicFramePr>
          <p:cNvPr id="6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173999"/>
              </p:ext>
            </p:extLst>
          </p:nvPr>
        </p:nvGraphicFramePr>
        <p:xfrm>
          <a:off x="293251" y="1734548"/>
          <a:ext cx="11013394" cy="3527287"/>
        </p:xfrm>
        <a:graphic>
          <a:graphicData uri="http://schemas.openxmlformats.org/drawingml/2006/table">
            <a:tbl>
              <a:tblPr firstRow="1" firstCol="1" bandRow="1"/>
              <a:tblGrid>
                <a:gridCol w="6907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9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78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7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37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1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68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8503">
                  <a:extLst>
                    <a:ext uri="{9D8B030D-6E8A-4147-A177-3AD203B41FA5}">
                      <a16:colId xmlns:a16="http://schemas.microsoft.com/office/drawing/2014/main" val="1432858994"/>
                    </a:ext>
                  </a:extLst>
                </a:gridCol>
                <a:gridCol w="833805">
                  <a:extLst>
                    <a:ext uri="{9D8B030D-6E8A-4147-A177-3AD203B41FA5}">
                      <a16:colId xmlns:a16="http://schemas.microsoft.com/office/drawing/2014/main" val="979862970"/>
                    </a:ext>
                  </a:extLst>
                </a:gridCol>
                <a:gridCol w="679683">
                  <a:extLst>
                    <a:ext uri="{9D8B030D-6E8A-4147-A177-3AD203B41FA5}">
                      <a16:colId xmlns:a16="http://schemas.microsoft.com/office/drawing/2014/main" val="3618433566"/>
                    </a:ext>
                  </a:extLst>
                </a:gridCol>
              </a:tblGrid>
              <a:tr h="3736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Group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End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</a:t>
                      </a:r>
                      <a:r>
                        <a:rPr lang="en-US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Status new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Notes</a:t>
                      </a:r>
                      <a:endParaRPr lang="en-US" altLang="zh-CN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for application enablement for satellite access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5GSAT_Ph3_App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CP-243071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865532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1060025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Rel-19 Enhancements of UE Policy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UEP19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CP-243073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452484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1060024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CT aspects of Application enablement for XRM Services Phase 2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XRM_Ph2_App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2A6EA8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CP-243072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354069"/>
                  </a:ext>
                </a:extLst>
              </a:tr>
              <a:tr h="3249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1060026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Common API Framework (CAPIF) Phase 3</a:t>
                      </a:r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18415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kumimoji="0" lang="en-GB" altLang="zh-CN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CAPIF_Ph3</a:t>
                      </a:r>
                      <a:endParaRPr kumimoji="0" 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CP-252059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20111"/>
                  </a:ext>
                </a:extLst>
              </a:tr>
              <a:tr h="2732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1050025</a:t>
                      </a:r>
                      <a:endParaRPr lang="zh-CN" altLang="en-US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application enablement for mobile metaverse services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8415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altLang="zh-CN" sz="10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Metaverse_App</a:t>
                      </a:r>
                      <a:endParaRPr kumimoji="0" lang="zh-CN" altLang="en-US" sz="1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rgbClr val="2A6EA8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337064"/>
                  </a:ext>
                </a:extLst>
              </a:tr>
              <a:tr h="28911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1070002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energy efficiency and energy saving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  <a:endParaRPr lang="en-US" alt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1070005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Enhancements of SM Policy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SMPC19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CP-252060</a:t>
                      </a:r>
                      <a:endParaRPr lang="fr-FR" altLang="zh-CN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10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1070006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IP Domain usage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IPD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CP-250248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01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1070007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UEId Service API support for MSISDN Verification operation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07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1070003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Network Controlled Network Slice Selection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CP-251133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77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1070004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Rel-19 Application Data Analytics Enablement Service</a:t>
                      </a:r>
                      <a:endParaRPr lang="zh-CN" sz="10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TEI19_ADAES</a:t>
                      </a:r>
                      <a:endParaRPr lang="zh-C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09/25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CP-250074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000" kern="12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98119" y="5403375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Legend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Green row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Newly completed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Yellow row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small outstanding issues</a:t>
            </a:r>
            <a:b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</a:b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0000"/>
                </a:highlight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Red  row    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– Exception sheet 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black text    -  no change since the last plenary</a:t>
            </a: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	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blue text </a:t>
            </a:r>
            <a:r>
              <a:rPr kumimoji="0" lang="fi-FI" altLang="de-D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3110080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81949</TotalTime>
  <Words>2715</Words>
  <Application>Microsoft Office PowerPoint</Application>
  <PresentationFormat>宽屏</PresentationFormat>
  <Paragraphs>738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Aptos</vt:lpstr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CT WG3 Status Report  to TSG CT#109</vt:lpstr>
      <vt:lpstr>TSG CT WG3 Officials (Old)</vt:lpstr>
      <vt:lpstr>TSG CT WG3 Officials (New)</vt:lpstr>
      <vt:lpstr>Meeting Calendar</vt:lpstr>
      <vt:lpstr>TSG WG CT3 Statistics</vt:lpstr>
      <vt:lpstr>New agreed Study/Work Items led by CT3</vt:lpstr>
      <vt:lpstr>Revised agreed Study/Work Items led by CT3    </vt:lpstr>
      <vt:lpstr>Rel-19 Work Plan – CT3 led             (1/2)</vt:lpstr>
      <vt:lpstr>Rel-19 Work Plan – CT3 led             (2/2)</vt:lpstr>
      <vt:lpstr>Rel-19 Work Plan – Non-CT3 led         (1/2) </vt:lpstr>
      <vt:lpstr>Rel-19 Work Plan – Non-CT3 led         (2/2) </vt:lpstr>
      <vt:lpstr>TS/TR sent to CT Plenary</vt:lpstr>
      <vt:lpstr>Exception sheet for work item</vt:lpstr>
      <vt:lpstr>Release 19 Status</vt:lpstr>
      <vt:lpstr>Release 18 Status</vt:lpstr>
      <vt:lpstr>Pre-Release 18 Status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           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YYL</cp:lastModifiedBy>
  <cp:revision>6582</cp:revision>
  <dcterms:created xsi:type="dcterms:W3CDTF">2010-02-05T13:52:04Z</dcterms:created>
  <dcterms:modified xsi:type="dcterms:W3CDTF">2025-09-08T02:07:53Z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(3)KaSE7T7zVZlRaW1r74FLeB/y2cZex2A39doLibb9fK9ckaN2WPUR3L03yIEYOsFKKnXGLpWp
esmNB82clv0izQBB07s13TRq8TPWKixk7fDex/bhBtOwvddbE0zkRT1UTdQELzOkuObv4LCK
85s4lxeaDS5X/bDL0esbbG7enbj03Uo7NYjVP1eggmaLViKE6BNTStwKMG30lP8ABZ0VONj3
a0RpsnBisX2iaxPSj7</vt:lpwstr>
  </property>
  <property fmtid="{D5CDD505-2E9C-101B-9397-08002B2CF9AE}" pid="4" name="_2015_ms_pID_7253431">
    <vt:lpwstr>ZOxnHjd/67T/VrqHHZyuAsLsyZFGPb3g2w38zu67N2e7XLIi649pa1
F0YinJTguw73jB/XTAtzKj5qio0DTT32CjmXN/9MH21MKQBgfMTIHHPv3ietArDaFQ4p0qz/
lb32iBVg+Fr5PbUn8V9eFPDbTUBlVGnjn/olPCBWUqrpPAxbKmwA2/sc8QrUmkEYG7t3qVuq
rMcjkKJ1GB1TQXsWFXkQNgZvwvTxEf1pnCaO</vt:lpwstr>
  </property>
  <property fmtid="{D5CDD505-2E9C-101B-9397-08002B2CF9AE}" pid="5" name="_2015_ms_pID_7253432">
    <vt:lpwstr>xwuNTqh+QaVt5wST5XWzV7c=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1701418387</vt:lpwstr>
  </property>
</Properties>
</file>