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11"/>
  </p:notesMasterIdLst>
  <p:sldIdLst>
    <p:sldId id="589" r:id="rId3"/>
    <p:sldId id="593" r:id="rId4"/>
    <p:sldId id="604" r:id="rId5"/>
    <p:sldId id="594" r:id="rId6"/>
    <p:sldId id="605" r:id="rId7"/>
    <p:sldId id="606" r:id="rId8"/>
    <p:sldId id="595" r:id="rId9"/>
    <p:sldId id="59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89796" autoAdjust="0"/>
  </p:normalViewPr>
  <p:slideViewPr>
    <p:cSldViewPr>
      <p:cViewPr>
        <p:scale>
          <a:sx n="80" d="100"/>
          <a:sy n="80" d="100"/>
        </p:scale>
        <p:origin x="-85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Way forward on UE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Qualcomm</a:t>
            </a:r>
            <a:r>
              <a:rPr lang="en-US" altLang="zh-CN" sz="2400" dirty="0" smtClean="0">
                <a:solidFill>
                  <a:schemeClr val="tx1"/>
                </a:solidFill>
              </a:rPr>
              <a:t>, Intel, [Ericsson]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GB" b="1" dirty="0" smtClean="0"/>
              <a:t>3GPP TSG-RAN WG4 Meeting #79 AH</a:t>
            </a:r>
          </a:p>
          <a:p>
            <a:pPr>
              <a:tabLst>
                <a:tab pos="6629400" algn="r"/>
                <a:tab pos="8459788" algn="r"/>
              </a:tabLst>
            </a:pPr>
            <a:r>
              <a:rPr lang="en-GB" b="1" dirty="0" err="1" smtClean="0"/>
              <a:t>Hongkong</a:t>
            </a:r>
            <a:r>
              <a:rPr lang="en-GB" b="1" dirty="0" smtClean="0"/>
              <a:t>, China, 28 – 30 June, 2016</a:t>
            </a:r>
            <a:endParaRPr lang="zh-CN" altLang="en-US" dirty="0" smtClean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999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</a:t>
            </a:r>
            <a:r>
              <a:rPr lang="en-US" altLang="zh-CN" sz="2400" dirty="0" smtClean="0"/>
              <a:t>79AH-0229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15436" cy="5429288"/>
          </a:xfrm>
        </p:spPr>
        <p:txBody>
          <a:bodyPr>
            <a:noAutofit/>
          </a:bodyPr>
          <a:lstStyle/>
          <a:p>
            <a:pPr marL="342900" lvl="1" indent="-342900">
              <a:buFont typeface="Wingdings" pitchFamily="2" charset="2"/>
              <a:buChar char="p"/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DMRS configuration for target  UE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</a:rPr>
              <a:t>Fixed as port 11, </a:t>
            </a:r>
            <a:r>
              <a:rPr lang="en-US" altLang="zh-CN" sz="1600" dirty="0" err="1" smtClean="0">
                <a:solidFill>
                  <a:schemeClr val="bg1">
                    <a:lumMod val="65000"/>
                  </a:schemeClr>
                </a:solidFill>
              </a:rPr>
              <a:t>nSCID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</a:rPr>
              <a:t>=0, OCC=4</a:t>
            </a:r>
          </a:p>
          <a:p>
            <a:pPr lvl="0"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Number of interference port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1 port  with </a:t>
            </a:r>
            <a:r>
              <a:rPr lang="en-US" sz="1600" dirty="0" err="1" smtClean="0">
                <a:solidFill>
                  <a:schemeClr val="bg1">
                    <a:lumMod val="65000"/>
                  </a:schemeClr>
                </a:solidFill>
              </a:rPr>
              <a:t>nSCID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= 0,OCC =4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0">
              <a:buFont typeface="Wingdings" pitchFamily="2" charset="2"/>
              <a:buChar char="p"/>
            </a:pP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Interference port selection: </a:t>
            </a: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randomized interference port between port{7, 8,13}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Option 1:  per TTI  per RBG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Option 2: per TTI per RB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Option 3: per TTI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Decide set-up in next RAN4 meeting</a:t>
            </a:r>
          </a:p>
          <a:p>
            <a:pPr lvl="0"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Detailed test parameters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Reusing existing test parameters for FRC, propagation channel, antenna correlation, and beam-forming mode as specified in 36.101 8.3.1.1 Test 2</a:t>
            </a:r>
            <a:endParaRPr lang="zh-CN" altLang="en-US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Performance requirements: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Bring simulation results and deciding performance requirements for FDD mode and  TDD mode in next RAN4 meeting.</a:t>
            </a:r>
          </a:p>
          <a:p>
            <a:pPr>
              <a:buFont typeface="Wingdings" pitchFamily="2" charset="2"/>
              <a:buChar char="l"/>
            </a:pPr>
            <a:endParaRPr lang="en-GB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  <a:ea typeface="+mj-ea"/>
                <a:cs typeface="+mj-cs"/>
              </a:rPr>
              <a:t>PDSCH demodulation test(RAN4#79 agreement)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15436" cy="5429288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p"/>
            </a:pPr>
            <a:r>
              <a:rPr lang="en-US" sz="1800" dirty="0" smtClean="0"/>
              <a:t>Interference port selection: </a:t>
            </a:r>
            <a:r>
              <a:rPr lang="en-GB" sz="1800" dirty="0" smtClean="0"/>
              <a:t>randomized interference port between port{7, 8,13}</a:t>
            </a:r>
          </a:p>
          <a:p>
            <a:pPr lvl="1">
              <a:buFont typeface="Wingdings" pitchFamily="2" charset="2"/>
              <a:buChar char="l"/>
            </a:pPr>
            <a:r>
              <a:rPr lang="en-US" altLang="zh-CN" sz="1400" strike="sngStrike" dirty="0" smtClean="0">
                <a:solidFill>
                  <a:srgbClr val="FF0000"/>
                </a:solidFill>
              </a:rPr>
              <a:t>Defining  test case with test setup as </a:t>
            </a:r>
            <a:r>
              <a:rPr lang="en-GB" sz="1400" strike="sngStrike" dirty="0" smtClean="0">
                <a:solidFill>
                  <a:srgbClr val="FF0000"/>
                </a:solidFill>
              </a:rPr>
              <a:t>per TTI </a:t>
            </a:r>
            <a:r>
              <a:rPr lang="en-US" altLang="zh-CN" sz="1400" strike="sngStrike" dirty="0" smtClean="0">
                <a:solidFill>
                  <a:srgbClr val="FF0000"/>
                </a:solidFill>
              </a:rPr>
              <a:t>per</a:t>
            </a:r>
            <a:r>
              <a:rPr lang="en-GB" sz="1400" strike="sngStrike" dirty="0" smtClean="0">
                <a:solidFill>
                  <a:srgbClr val="FF0000"/>
                </a:solidFill>
              </a:rPr>
              <a:t> </a:t>
            </a:r>
            <a:r>
              <a:rPr lang="en-US" altLang="zh-CN" sz="1400" strike="sngStrike" dirty="0" smtClean="0">
                <a:solidFill>
                  <a:srgbClr val="FF0000"/>
                </a:solidFill>
              </a:rPr>
              <a:t>PRG </a:t>
            </a:r>
            <a:r>
              <a:rPr lang="en-GB" sz="1400" strike="sngStrike" dirty="0" smtClean="0">
                <a:solidFill>
                  <a:srgbClr val="FF0000"/>
                </a:solidFill>
              </a:rPr>
              <a:t>basis</a:t>
            </a:r>
          </a:p>
          <a:p>
            <a:pPr lvl="1"/>
            <a:r>
              <a:rPr lang="en-US" altLang="zh-CN" sz="1600" strike="sngStrike" dirty="0" smtClean="0">
                <a:solidFill>
                  <a:srgbClr val="FF0000"/>
                </a:solidFill>
              </a:rPr>
              <a:t>The minimum performance requirements are based the assumption interference port  detection  and interference  covariance matrix estimation per RB basis</a:t>
            </a:r>
          </a:p>
          <a:p>
            <a:pPr lvl="1"/>
            <a:r>
              <a:rPr lang="en-US" altLang="zh-CN" sz="1600" strike="sngStrike" dirty="0" smtClean="0">
                <a:solidFill>
                  <a:srgbClr val="FF0000"/>
                </a:solidFill>
              </a:rPr>
              <a:t>FFS if test setup is based on </a:t>
            </a:r>
            <a:r>
              <a:rPr lang="en-GB" sz="1600" strike="sngStrike" dirty="0" smtClean="0">
                <a:solidFill>
                  <a:srgbClr val="FF0000"/>
                </a:solidFill>
              </a:rPr>
              <a:t>per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PRB or</a:t>
            </a:r>
            <a:r>
              <a:rPr lang="en-GB" sz="1600" strike="sngStrike" dirty="0" smtClean="0">
                <a:solidFill>
                  <a:srgbClr val="FF0000"/>
                </a:solidFill>
              </a:rPr>
              <a:t>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per</a:t>
            </a:r>
            <a:r>
              <a:rPr lang="en-GB" sz="1600" strike="sngStrike" dirty="0" smtClean="0">
                <a:solidFill>
                  <a:srgbClr val="FF0000"/>
                </a:solidFill>
              </a:rPr>
              <a:t>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PRG </a:t>
            </a:r>
            <a:r>
              <a:rPr lang="en-GB" sz="1600" strike="sngStrike" dirty="0" smtClean="0">
                <a:solidFill>
                  <a:srgbClr val="FF0000"/>
                </a:solidFill>
              </a:rPr>
              <a:t>basis granularity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Option 1:  per TTI  per RBG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Option 2: per TTI per RB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Option 3: per TTI basis</a:t>
            </a:r>
          </a:p>
          <a:p>
            <a:pPr lvl="1">
              <a:buFont typeface="Wingdings" pitchFamily="2" charset="2"/>
              <a:buChar char="l"/>
            </a:pPr>
            <a:r>
              <a:rPr lang="en-US" altLang="zh-CN" sz="1600" dirty="0" smtClean="0">
                <a:solidFill>
                  <a:srgbClr val="FF0000"/>
                </a:solidFill>
              </a:rPr>
              <a:t>Make </a:t>
            </a:r>
            <a:r>
              <a:rPr lang="en-US" altLang="zh-CN" sz="1600" dirty="0" smtClean="0">
                <a:solidFill>
                  <a:srgbClr val="FF0000"/>
                </a:solidFill>
              </a:rPr>
              <a:t>final decisions based </a:t>
            </a:r>
            <a:r>
              <a:rPr lang="en-US" altLang="zh-CN" sz="1600" smtClean="0">
                <a:solidFill>
                  <a:srgbClr val="FF0000"/>
                </a:solidFill>
              </a:rPr>
              <a:t>above </a:t>
            </a:r>
            <a:r>
              <a:rPr lang="en-US" altLang="zh-CN" sz="1600" smtClean="0">
                <a:solidFill>
                  <a:srgbClr val="FF0000"/>
                </a:solidFill>
              </a:rPr>
              <a:t>options </a:t>
            </a:r>
            <a:r>
              <a:rPr lang="en-US" altLang="zh-CN" sz="1600" dirty="0" smtClean="0">
                <a:solidFill>
                  <a:srgbClr val="FF0000"/>
                </a:solidFill>
              </a:rPr>
              <a:t>in next RAN4 meeting</a:t>
            </a:r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PDSCH demodulation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2000" dirty="0" smtClean="0"/>
              <a:t>Performance requirements:</a:t>
            </a:r>
          </a:p>
          <a:p>
            <a:pPr lvl="1">
              <a:buFont typeface="Wingdings" pitchFamily="2" charset="2"/>
              <a:buChar char="l"/>
            </a:pPr>
            <a:r>
              <a:rPr lang="en-GB" sz="2000" dirty="0" smtClean="0"/>
              <a:t>FDD mode: </a:t>
            </a:r>
          </a:p>
          <a:p>
            <a:pPr lvl="2">
              <a:buFont typeface="Wingdings" pitchFamily="2" charset="2"/>
              <a:buChar char="l"/>
            </a:pPr>
            <a:r>
              <a:rPr lang="en-US" altLang="zh-CN" sz="1600" dirty="0" smtClean="0"/>
              <a:t>S</a:t>
            </a:r>
            <a:r>
              <a:rPr lang="en-GB" sz="1600" dirty="0" smtClean="0"/>
              <a:t>ingle PMI [2.5], multiple PMI [2.5]</a:t>
            </a:r>
          </a:p>
          <a:p>
            <a:pPr lvl="1">
              <a:buFont typeface="Wingdings" pitchFamily="2" charset="2"/>
              <a:buChar char="l"/>
            </a:pPr>
            <a:r>
              <a:rPr lang="en-GB" sz="2000" dirty="0" smtClean="0"/>
              <a:t>TDD mode:</a:t>
            </a:r>
          </a:p>
          <a:p>
            <a:pPr lvl="2">
              <a:buFont typeface="Wingdings" pitchFamily="2" charset="2"/>
              <a:buChar char="l"/>
            </a:pPr>
            <a:r>
              <a:rPr lang="en-GB" sz="1600" dirty="0" smtClean="0"/>
              <a:t>Single PMI: [2.5], multiple PMI [2.5]</a:t>
            </a:r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A PMI test cases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215370" cy="45720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applicability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Introduce a subset of test cases with different (K, </a:t>
            </a:r>
            <a:r>
              <a:rPr lang="en-GB" sz="1600" dirty="0" err="1" smtClean="0"/>
              <a:t>Nmax</a:t>
            </a:r>
            <a:r>
              <a:rPr lang="en-GB" sz="1600" dirty="0" smtClean="0"/>
              <a:t>)  </a:t>
            </a:r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1">
              <a:buFont typeface="Wingdings" pitchFamily="2" charset="2"/>
              <a:buChar char="l"/>
            </a:pPr>
            <a:r>
              <a:rPr lang="en-US" sz="1600" dirty="0" smtClean="0"/>
              <a:t>Based on UE capability, each UE pick up one configuration to pass with following applicability rule to determine {K, </a:t>
            </a:r>
            <a:r>
              <a:rPr lang="en-US" sz="1600" dirty="0" err="1" smtClean="0"/>
              <a:t>Nmax</a:t>
            </a:r>
            <a:r>
              <a:rPr lang="en-US" sz="1600" dirty="0" smtClean="0"/>
              <a:t>} : </a:t>
            </a:r>
          </a:p>
          <a:p>
            <a:pPr lvl="2"/>
            <a:r>
              <a:rPr lang="en-US" sz="1400" dirty="0" smtClean="0"/>
              <a:t>If UE supporting (</a:t>
            </a:r>
            <a:r>
              <a:rPr lang="en-US" sz="1400" dirty="0" err="1" smtClean="0"/>
              <a:t>K,Nmax</a:t>
            </a:r>
            <a:r>
              <a:rPr lang="en-US" sz="1400" dirty="0" smtClean="0"/>
              <a:t>) = (8,64), then pass test with (8,64)</a:t>
            </a:r>
          </a:p>
          <a:p>
            <a:pPr lvl="2"/>
            <a:r>
              <a:rPr lang="en-US" sz="1400" dirty="0" smtClean="0"/>
              <a:t> else if UE supporting (</a:t>
            </a:r>
            <a:r>
              <a:rPr lang="en-US" sz="1400" dirty="0" err="1" smtClean="0"/>
              <a:t>K,Nmax</a:t>
            </a:r>
            <a:r>
              <a:rPr lang="en-US" sz="1400" dirty="0" smtClean="0"/>
              <a:t>) = (4,32) then pass test with (4,32)</a:t>
            </a:r>
          </a:p>
          <a:p>
            <a:pPr lvl="2"/>
            <a:r>
              <a:rPr lang="en-US" sz="1400" dirty="0" smtClean="0"/>
              <a:t>else if UE supporting (</a:t>
            </a:r>
            <a:r>
              <a:rPr lang="en-US" sz="1400" dirty="0" err="1" smtClean="0"/>
              <a:t>K,Nmax</a:t>
            </a:r>
            <a:r>
              <a:rPr lang="en-US" sz="1400" dirty="0" smtClean="0"/>
              <a:t>) = (2,16) then pass test with (2,16)</a:t>
            </a:r>
          </a:p>
          <a:p>
            <a:pPr lvl="2"/>
            <a:r>
              <a:rPr lang="en-US" sz="1400" dirty="0" smtClean="0"/>
              <a:t>Other wise UE pass test with (2,8)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p"/>
            </a:pPr>
            <a:endParaRPr lang="en-US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42844" y="1"/>
            <a:ext cx="8501122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GB" sz="2800" dirty="0" smtClean="0"/>
              <a:t>Test applicability</a:t>
            </a:r>
            <a:endParaRPr lang="en-GB" sz="20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For 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 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28728" y="1571612"/>
          <a:ext cx="4643469" cy="375920"/>
        </p:xfrm>
        <a:graphic>
          <a:graphicData uri="http://schemas.openxmlformats.org/drawingml/2006/table">
            <a:tbl>
              <a:tblPr/>
              <a:tblGrid>
                <a:gridCol w="1005423"/>
                <a:gridCol w="912819"/>
                <a:gridCol w="912819"/>
                <a:gridCol w="886360"/>
                <a:gridCol w="926048"/>
              </a:tblGrid>
              <a:tr h="1785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Test number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#1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#2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#3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#4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(K, </a:t>
                      </a:r>
                      <a:r>
                        <a:rPr lang="en-US" sz="1200" dirty="0" err="1">
                          <a:latin typeface="Calibri"/>
                          <a:ea typeface="宋体"/>
                        </a:rPr>
                        <a:t>N</a:t>
                      </a:r>
                      <a:r>
                        <a:rPr lang="en-US" sz="1200" baseline="-25000" dirty="0" err="1">
                          <a:latin typeface="Calibri"/>
                          <a:ea typeface="宋体"/>
                        </a:rPr>
                        <a:t>total</a:t>
                      </a:r>
                      <a:r>
                        <a:rPr lang="en-US" sz="1200" dirty="0">
                          <a:latin typeface="Calibri"/>
                          <a:ea typeface="宋体"/>
                        </a:rPr>
                        <a:t>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(2,8)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(2,16)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(4,32)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(8,64)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lvl="0"/>
            <a:r>
              <a:rPr lang="en-GB" sz="1600" dirty="0" smtClean="0"/>
              <a:t>PMI Adaptation</a:t>
            </a:r>
          </a:p>
          <a:p>
            <a:pPr lvl="1"/>
            <a:r>
              <a:rPr lang="en-GB" sz="1200" dirty="0" smtClean="0">
                <a:solidFill>
                  <a:srgbClr val="FF0000"/>
                </a:solidFill>
              </a:rPr>
              <a:t>Fixed PMI through CSR without Beam steering </a:t>
            </a:r>
            <a:r>
              <a:rPr lang="en-US" altLang="zh-CN" sz="1200" dirty="0" smtClean="0">
                <a:solidFill>
                  <a:srgbClr val="FF0000"/>
                </a:solidFill>
              </a:rPr>
              <a:t>in channel</a:t>
            </a:r>
            <a:endParaRPr lang="en-GB" sz="1200" dirty="0" smtClean="0">
              <a:solidFill>
                <a:srgbClr val="FF0000"/>
              </a:solidFill>
            </a:endParaRPr>
          </a:p>
          <a:p>
            <a:r>
              <a:rPr lang="en-GB" sz="1600" dirty="0" smtClean="0"/>
              <a:t>FRC: 64QAM Rank1 </a:t>
            </a:r>
          </a:p>
          <a:p>
            <a:pPr lvl="0"/>
            <a:r>
              <a:rPr lang="en-GB" sz="1600" dirty="0" smtClean="0"/>
              <a:t>Beam-forming model: Dynamic power scaling method </a:t>
            </a:r>
            <a:endParaRPr lang="zh-CN" altLang="en-US" sz="1600" dirty="0" smtClean="0"/>
          </a:p>
          <a:p>
            <a:pPr lvl="1"/>
            <a:endParaRPr lang="en-GB" sz="1600" dirty="0" smtClean="0"/>
          </a:p>
          <a:p>
            <a:pPr lvl="2"/>
            <a:r>
              <a:rPr lang="en-US" sz="1200" dirty="0" smtClean="0"/>
              <a:t>Log scale with A = 5 dB, B = -1.3351 dB</a:t>
            </a:r>
          </a:p>
          <a:p>
            <a:pPr lvl="2"/>
            <a:r>
              <a:rPr lang="en-US" sz="1200" dirty="0" smtClean="0"/>
              <a:t>k = 0,1,2,…,K-1</a:t>
            </a:r>
          </a:p>
          <a:p>
            <a:pPr lvl="1"/>
            <a:r>
              <a:rPr lang="en-US" sz="1200" dirty="0" smtClean="0"/>
              <a:t>controls the phase variation, and the phase for m-</a:t>
            </a:r>
            <a:r>
              <a:rPr lang="en-US" sz="1200" dirty="0" err="1" smtClean="0"/>
              <a:t>th</a:t>
            </a:r>
            <a:r>
              <a:rPr lang="en-US" sz="1200" dirty="0" smtClean="0"/>
              <a:t> sub-frame is denoted by                       ,      where is the random start value with the uniform distribution, i.e.                   ,        is the step of phase variation, which is defined in Table below, and </a:t>
            </a:r>
            <a:r>
              <a:rPr lang="en-US" sz="1200" i="1" dirty="0" smtClean="0"/>
              <a:t>m</a:t>
            </a:r>
            <a:r>
              <a:rPr lang="en-US" sz="1200" dirty="0" smtClean="0"/>
              <a:t> is the linear increment of 1 for every sub-frame throughout the simulation .</a:t>
            </a:r>
          </a:p>
          <a:p>
            <a:pPr lvl="2"/>
            <a:r>
              <a:rPr lang="en-US" sz="1200" dirty="0" smtClean="0"/>
              <a:t>   </a:t>
            </a:r>
            <a:r>
              <a:rPr lang="en-US" altLang="zh-CN" sz="1200" dirty="0" smtClean="0"/>
              <a:t>=</a:t>
            </a:r>
            <a:r>
              <a:rPr lang="en-GB" sz="1200" dirty="0" smtClean="0">
                <a:solidFill>
                  <a:srgbClr val="FF0000"/>
                </a:solidFill>
              </a:rPr>
              <a:t>1.2566×10</a:t>
            </a:r>
            <a:r>
              <a:rPr lang="en-GB" sz="1200" baseline="30000" dirty="0" smtClean="0">
                <a:solidFill>
                  <a:srgbClr val="FF0000"/>
                </a:solidFill>
              </a:rPr>
              <a:t>-3  </a:t>
            </a:r>
            <a:r>
              <a:rPr lang="en-GB" sz="1200" dirty="0" smtClean="0">
                <a:solidFill>
                  <a:srgbClr val="FF0000"/>
                </a:solidFill>
              </a:rPr>
              <a:t>( 5s Periodicity)</a:t>
            </a:r>
          </a:p>
          <a:p>
            <a:pPr lvl="2"/>
            <a:r>
              <a:rPr lang="en-US" altLang="zh-CN" sz="1200" dirty="0" smtClean="0">
                <a:solidFill>
                  <a:srgbClr val="FF0000"/>
                </a:solidFill>
              </a:rPr>
              <a:t>Test time should be integer multi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ples</a:t>
            </a:r>
            <a:r>
              <a:rPr lang="en-US" altLang="zh-CN" sz="1200" dirty="0" smtClean="0">
                <a:solidFill>
                  <a:srgbClr val="FF0000"/>
                </a:solidFill>
              </a:rPr>
              <a:t> of 5s</a:t>
            </a:r>
            <a:endParaRPr lang="en-GB" sz="1200" dirty="0" smtClean="0">
              <a:solidFill>
                <a:srgbClr val="FF0000"/>
              </a:solidFill>
            </a:endParaRPr>
          </a:p>
          <a:p>
            <a:r>
              <a:rPr lang="en-US" altLang="zh-CN" sz="1600" dirty="0" smtClean="0"/>
              <a:t>Reference Test Point:[70%] with following CRI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5786446" y="2714620"/>
          <a:ext cx="725487" cy="200025"/>
        </p:xfrm>
        <a:graphic>
          <a:graphicData uri="http://schemas.openxmlformats.org/presentationml/2006/ole">
            <p:oleObj spid="_x0000_s74757" name="Equation" r:id="rId4" imgW="1002960" imgH="228600" progId="Equation.3">
              <p:embed/>
            </p:oleObj>
          </a:graphicData>
        </a:graphic>
      </p:graphicFrame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9" name="Object 7"/>
          <p:cNvGraphicFramePr>
            <a:graphicFrameLocks noChangeAspect="1"/>
          </p:cNvGraphicFramePr>
          <p:nvPr/>
        </p:nvGraphicFramePr>
        <p:xfrm>
          <a:off x="6572264" y="2714620"/>
          <a:ext cx="161925" cy="200025"/>
        </p:xfrm>
        <a:graphic>
          <a:graphicData uri="http://schemas.openxmlformats.org/presentationml/2006/ole">
            <p:oleObj spid="_x0000_s74759" name="Equation" r:id="rId5" imgW="190500" imgH="228600" progId="Equation.3">
              <p:embed/>
            </p:oleObj>
          </a:graphicData>
        </a:graphic>
      </p:graphicFrame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61" name="Object 9"/>
          <p:cNvGraphicFramePr>
            <a:graphicFrameLocks noChangeAspect="1"/>
          </p:cNvGraphicFramePr>
          <p:nvPr/>
        </p:nvGraphicFramePr>
        <p:xfrm>
          <a:off x="3428992" y="2928934"/>
          <a:ext cx="600075" cy="200025"/>
        </p:xfrm>
        <a:graphic>
          <a:graphicData uri="http://schemas.openxmlformats.org/presentationml/2006/ole">
            <p:oleObj spid="_x0000_s74761" name="Equation" r:id="rId6" imgW="711200" imgH="228600" progId="Equation.3">
              <p:embed/>
            </p:oleObj>
          </a:graphicData>
        </a:graphic>
      </p:graphicFrame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63" name="Object 11"/>
          <p:cNvGraphicFramePr>
            <a:graphicFrameLocks noChangeAspect="1"/>
          </p:cNvGraphicFramePr>
          <p:nvPr/>
        </p:nvGraphicFramePr>
        <p:xfrm>
          <a:off x="4143372" y="2928934"/>
          <a:ext cx="171450" cy="152400"/>
        </p:xfrm>
        <a:graphic>
          <a:graphicData uri="http://schemas.openxmlformats.org/presentationml/2006/ole">
            <p:oleObj spid="_x0000_s74763" name="Equation" r:id="rId7" imgW="241091" imgH="177646" progId="Equation.3">
              <p:embed/>
            </p:oleObj>
          </a:graphicData>
        </a:graphic>
      </p:graphicFrame>
      <p:graphicFrame>
        <p:nvGraphicFramePr>
          <p:cNvPr id="74766" name="Object 14"/>
          <p:cNvGraphicFramePr>
            <a:graphicFrameLocks noChangeAspect="1"/>
          </p:cNvGraphicFramePr>
          <p:nvPr/>
        </p:nvGraphicFramePr>
        <p:xfrm>
          <a:off x="1214414" y="3286124"/>
          <a:ext cx="171450" cy="152400"/>
        </p:xfrm>
        <a:graphic>
          <a:graphicData uri="http://schemas.openxmlformats.org/presentationml/2006/ole">
            <p:oleObj spid="_x0000_s74766" name="Equation" r:id="rId8" imgW="241091" imgH="177646" progId="Equation.3">
              <p:embed/>
            </p:oleObj>
          </a:graphicData>
        </a:graphic>
      </p:graphicFrame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67" name="Object 15"/>
          <p:cNvGraphicFramePr>
            <a:graphicFrameLocks noChangeAspect="1"/>
          </p:cNvGraphicFramePr>
          <p:nvPr/>
        </p:nvGraphicFramePr>
        <p:xfrm>
          <a:off x="1500166" y="1928802"/>
          <a:ext cx="1581150" cy="371475"/>
        </p:xfrm>
        <a:graphic>
          <a:graphicData uri="http://schemas.openxmlformats.org/presentationml/2006/ole">
            <p:oleObj spid="_x0000_s74767" name="Equation" r:id="rId9" imgW="1828800" imgH="431800" progId="Equation.3">
              <p:embed/>
            </p:oleObj>
          </a:graphicData>
        </a:graphic>
      </p:graphicFrame>
      <p:sp>
        <p:nvSpPr>
          <p:cNvPr id="7477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785786" y="2714620"/>
          <a:ext cx="190500" cy="228600"/>
        </p:xfrm>
        <a:graphic>
          <a:graphicData uri="http://schemas.openxmlformats.org/presentationml/2006/ole">
            <p:oleObj spid="_x0000_s74768" name="Equation" r:id="rId10" imgW="19044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altLang="zh-CN" sz="2000" dirty="0" smtClean="0"/>
              <a:t>Performance requirements</a:t>
            </a:r>
          </a:p>
          <a:p>
            <a:pPr lvl="1">
              <a:buFont typeface="Wingdings" pitchFamily="2" charset="2"/>
              <a:buChar char="l"/>
            </a:pPr>
            <a:r>
              <a:rPr lang="en-GB" altLang="zh-CN" sz="1400" dirty="0" smtClean="0"/>
              <a:t>FDD:</a:t>
            </a:r>
          </a:p>
          <a:p>
            <a:pPr lvl="2">
              <a:buFont typeface="Wingdings" pitchFamily="2" charset="2"/>
              <a:buChar char="Ø"/>
            </a:pPr>
            <a:r>
              <a:rPr lang="en-GB" altLang="zh-CN" sz="1400" dirty="0" smtClean="0"/>
              <a:t>1.</a:t>
            </a:r>
            <a:r>
              <a:rPr lang="en-US" altLang="zh-CN" sz="1400" dirty="0" smtClean="0"/>
              <a:t>1</a:t>
            </a:r>
            <a:endParaRPr lang="en-GB" altLang="zh-CN" sz="1400" dirty="0" smtClean="0"/>
          </a:p>
          <a:p>
            <a:pPr lvl="1">
              <a:buFont typeface="Wingdings" pitchFamily="2" charset="2"/>
              <a:buChar char="l"/>
            </a:pPr>
            <a:r>
              <a:rPr lang="en-GB" altLang="zh-CN" sz="1800" dirty="0" smtClean="0"/>
              <a:t>TDD</a:t>
            </a:r>
          </a:p>
          <a:p>
            <a:pPr lvl="2">
              <a:buFont typeface="Wingdings" pitchFamily="2" charset="2"/>
              <a:buChar char="Ø"/>
            </a:pPr>
            <a:r>
              <a:rPr lang="en-GB" altLang="zh-CN" sz="1400" dirty="0" smtClean="0"/>
              <a:t>1.2</a:t>
            </a:r>
          </a:p>
          <a:p>
            <a:pPr lvl="1">
              <a:buFont typeface="Wingdings" pitchFamily="2" charset="2"/>
              <a:buChar char="p"/>
            </a:pPr>
            <a:endParaRPr lang="en-GB" altLang="zh-CN" sz="800" dirty="0" smtClean="0"/>
          </a:p>
          <a:p>
            <a:pPr lvl="1">
              <a:buFont typeface="Wingdings" pitchFamily="2" charset="2"/>
              <a:buChar char="l"/>
            </a:pPr>
            <a:endParaRPr lang="en-GB" altLang="zh-CN" sz="1200" dirty="0" smtClean="0"/>
          </a:p>
          <a:p>
            <a:pPr lvl="1">
              <a:buFont typeface="Wingdings" pitchFamily="2" charset="2"/>
              <a:buChar char="p"/>
            </a:pPr>
            <a:endParaRPr lang="zh-CN" altLang="en-US" sz="1200" dirty="0" smtClean="0"/>
          </a:p>
          <a:p>
            <a:pPr lvl="1">
              <a:buNone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K=1 PMI test cases with PMI-</a:t>
            </a:r>
            <a:r>
              <a:rPr kumimoji="0" lang="en-US" altLang="zh-CN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config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=1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643998" cy="5786478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Test set-up for Channel measurement restriction test</a:t>
            </a:r>
          </a:p>
          <a:p>
            <a:pPr lvl="1"/>
            <a:r>
              <a:rPr lang="en-US" altLang="zh-CN" sz="1600" dirty="0" smtClean="0"/>
              <a:t>Transmitted Power in even CSI-RS sub-frames is 9dB lower than other sub-frames (For CSI-RS REs only)</a:t>
            </a:r>
          </a:p>
          <a:p>
            <a:r>
              <a:rPr lang="en-US" altLang="zh-CN" sz="2000" dirty="0" smtClean="0"/>
              <a:t>Test set-up for Interference measurement restriction test</a:t>
            </a:r>
          </a:p>
          <a:p>
            <a:pPr lvl="1"/>
            <a:r>
              <a:rPr lang="en-US" altLang="zh-CN" sz="1600" dirty="0" smtClean="0"/>
              <a:t>Transmitted Power  for TP2 in even CSI-RS sub-frames is 9dB higher than other sub-frames </a:t>
            </a:r>
          </a:p>
          <a:p>
            <a:pPr lvl="1">
              <a:buNone/>
            </a:pPr>
            <a:endParaRPr lang="zh-CN" altLang="en-US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MR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36798</TotalTime>
  <Words>621</Words>
  <Application>Microsoft Office PowerPoint</Application>
  <PresentationFormat>全屏显示(4:3)</PresentationFormat>
  <Paragraphs>89</Paragraphs>
  <Slides>8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20_Template_Sample</vt:lpstr>
      <vt:lpstr>Office 主题</vt:lpstr>
      <vt:lpstr>Equation</vt:lpstr>
      <vt:lpstr>Way forward on UE performance requirements for FD-MIMO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423</cp:revision>
  <dcterms:created xsi:type="dcterms:W3CDTF">2014-09-04T09:21:59Z</dcterms:created>
  <dcterms:modified xsi:type="dcterms:W3CDTF">2016-06-29T08:36:01Z</dcterms:modified>
</cp:coreProperties>
</file>