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6.xml" ContentType="application/vnd.openxmlformats-officedocument.theme+xml"/>
  <Override PartName="/ppt/slideLayouts/slideLayout36.xml" ContentType="application/vnd.openxmlformats-officedocument.presentationml.slideLayout+xml"/>
  <Override PartName="/ppt/theme/theme7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9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0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11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12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3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70" r:id="rId5"/>
    <p:sldMasterId id="2147483667" r:id="rId6"/>
    <p:sldMasterId id="2147483678" r:id="rId7"/>
    <p:sldMasterId id="2147483690" r:id="rId8"/>
    <p:sldMasterId id="2147483693" r:id="rId9"/>
    <p:sldMasterId id="2147483705" r:id="rId10"/>
    <p:sldMasterId id="2147483717" r:id="rId11"/>
    <p:sldMasterId id="2147483723" r:id="rId12"/>
    <p:sldMasterId id="2147483728" r:id="rId13"/>
    <p:sldMasterId id="2147483748" r:id="rId14"/>
    <p:sldMasterId id="2147483761" r:id="rId15"/>
    <p:sldMasterId id="2147483773" r:id="rId16"/>
    <p:sldMasterId id="2147483790" r:id="rId17"/>
    <p:sldMasterId id="2147483803" r:id="rId18"/>
  </p:sldMasterIdLst>
  <p:notesMasterIdLst>
    <p:notesMasterId r:id="rId22"/>
  </p:notesMasterIdLst>
  <p:handoutMasterIdLst>
    <p:handoutMasterId r:id="rId23"/>
  </p:handoutMasterIdLst>
  <p:sldIdLst>
    <p:sldId id="412" r:id="rId19"/>
    <p:sldId id="410" r:id="rId20"/>
    <p:sldId id="411" r:id="rId21"/>
  </p:sldIdLst>
  <p:sldSz cx="9144000" cy="5143500" type="screen16x9"/>
  <p:notesSz cx="6858000" cy="9144000"/>
  <p:embeddedFontLst>
    <p:embeddedFont>
      <p:font typeface="黑体" panose="020B0604020202020204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35">
          <p15:clr>
            <a:srgbClr val="A4A3A4"/>
          </p15:clr>
        </p15:guide>
        <p15:guide id="2" pos="5459">
          <p15:clr>
            <a:srgbClr val="A4A3A4"/>
          </p15:clr>
        </p15:guide>
        <p15:guide id="3" pos="288">
          <p15:clr>
            <a:srgbClr val="A4A3A4"/>
          </p15:clr>
        </p15:guide>
        <p15:guide id="4" pos="5718">
          <p15:clr>
            <a:srgbClr val="A4A3A4"/>
          </p15:clr>
        </p15:guide>
        <p15:guide id="5" pos="3745">
          <p15:clr>
            <a:srgbClr val="A4A3A4"/>
          </p15:clr>
        </p15:guide>
        <p15:guide id="6" pos="20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icrosoft Office User" initials="Office [6]" lastIdx="1" clrIdx="6">
    <p:extLst/>
  </p:cmAuthor>
  <p:cmAuthor id="1" name="Eleanor Moorhead" initials="EM" lastIdx="1" clrIdx="0">
    <p:extLst/>
  </p:cmAuthor>
  <p:cmAuthor id="8" name="Microsoft Office User" initials="Office [7]" lastIdx="1" clrIdx="7">
    <p:extLst/>
  </p:cmAuthor>
  <p:cmAuthor id="2" name="Microsoft Office User" initials="Office" lastIdx="1" clrIdx="1">
    <p:extLst/>
  </p:cmAuthor>
  <p:cmAuthor id="9" name="Microsoft Office User" initials="Office [8]" lastIdx="1" clrIdx="8">
    <p:extLst/>
  </p:cmAuthor>
  <p:cmAuthor id="3" name="Microsoft Office User" initials="Office [2]" lastIdx="1" clrIdx="2">
    <p:extLst/>
  </p:cmAuthor>
  <p:cmAuthor id="10" name="Microsoft Office User" initials="Office [9]" lastIdx="1" clrIdx="9">
    <p:extLst/>
  </p:cmAuthor>
  <p:cmAuthor id="4" name="Microsoft Office User" initials="Office [3]" lastIdx="1" clrIdx="3">
    <p:extLst/>
  </p:cmAuthor>
  <p:cmAuthor id="11" name="Microsoft Office User" initials="Office [10]" lastIdx="1" clrIdx="10">
    <p:extLst/>
  </p:cmAuthor>
  <p:cmAuthor id="5" name="Microsoft Office User" initials="Office [4]" lastIdx="1" clrIdx="4">
    <p:extLst/>
  </p:cmAuthor>
  <p:cmAuthor id="6" name="Microsoft Office User" initials="Office [5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0006"/>
    <a:srgbClr val="FFD9A8"/>
    <a:srgbClr val="8064A2"/>
    <a:srgbClr val="9C2AA0"/>
    <a:srgbClr val="BE00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4613"/>
  </p:normalViewPr>
  <p:slideViewPr>
    <p:cSldViewPr snapToGrid="0" snapToObjects="1">
      <p:cViewPr varScale="1">
        <p:scale>
          <a:sx n="100" d="100"/>
          <a:sy n="100" d="100"/>
        </p:scale>
        <p:origin x="521" y="36"/>
      </p:cViewPr>
      <p:guideLst>
        <p:guide orient="horz" pos="1235"/>
        <p:guide pos="5459"/>
        <p:guide pos="288"/>
        <p:guide pos="5718"/>
        <p:guide pos="3745"/>
        <p:guide pos="201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9.xml"/><Relationship Id="rId18" Type="http://schemas.openxmlformats.org/officeDocument/2006/relationships/slideMaster" Target="slideMasters/slideMaster14.xml"/><Relationship Id="rId26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slide" Target="slides/slide3.xml"/><Relationship Id="rId7" Type="http://schemas.openxmlformats.org/officeDocument/2006/relationships/slideMaster" Target="slideMasters/slideMaster3.xml"/><Relationship Id="rId12" Type="http://schemas.openxmlformats.org/officeDocument/2006/relationships/slideMaster" Target="slideMasters/slideMaster8.xml"/><Relationship Id="rId17" Type="http://schemas.openxmlformats.org/officeDocument/2006/relationships/slideMaster" Target="slideMasters/slideMaster13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2.xml"/><Relationship Id="rId20" Type="http://schemas.openxmlformats.org/officeDocument/2006/relationships/slide" Target="slides/slide2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Master" Target="slideMasters/slideMaster11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1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Master" Target="slideMasters/slideMaster10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39817-9369-9B4F-B1D9-E5CF6CC94703}" type="datetimeFigureOut">
              <a:rPr lang="en-US" smtClean="0"/>
              <a:pPr/>
              <a:t>3/1/2019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DB26C7-C8AE-3245-BA32-D778E8A3F0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376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D5C9B-CDB9-194C-82C6-102C79BF2437}" type="datetimeFigureOut">
              <a:rPr lang="en-US" smtClean="0"/>
              <a:pPr/>
              <a:t>3/1/2019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8DB6D-8D6F-FE4D-9C4A-2E3125F4E8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044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DB6D-8D6F-FE4D-9C4A-2E3125F4E88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870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DB6D-8D6F-FE4D-9C4A-2E3125F4E88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355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officeplus.cn/" TargetMode="External"/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763" y="1152843"/>
            <a:ext cx="7442200" cy="65563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159" y="1939290"/>
            <a:ext cx="7436803" cy="63119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562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16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1pPr>
            <a:lvl2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2pPr>
            <a:lvl3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3pPr>
            <a:lvl4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4pPr>
            <a:lvl5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87868" y="4565650"/>
            <a:ext cx="8856133" cy="222249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364038" y="4537983"/>
            <a:ext cx="4362450" cy="421312"/>
          </a:xfrm>
          <a:prstGeom prst="rect">
            <a:avLst/>
          </a:prstGeom>
        </p:spPr>
        <p:txBody>
          <a:bodyPr vert="horz"/>
          <a:lstStyle>
            <a:lvl1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1pPr>
            <a:lvl2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2pPr>
            <a:lvl3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3pPr>
            <a:lvl4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4pPr>
            <a:lvl5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4869657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62F52FB-296C-D94D-AE53-C62C85B1408B}" type="slidenum">
              <a:rPr lang="en-US" smtClean="0">
                <a:solidFill>
                  <a:srgbClr val="EEECE1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EECE1">
                  <a:lumMod val="50000"/>
                </a:srgbClr>
              </a:solidFill>
            </a:endParaRPr>
          </a:p>
        </p:txBody>
      </p:sp>
      <p:pic>
        <p:nvPicPr>
          <p:cNvPr id="10" name="Picture 9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7236" y="148167"/>
            <a:ext cx="526564" cy="52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04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87868" y="4565650"/>
            <a:ext cx="8856133" cy="222249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1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sz="1350" dirty="0">
              <a:solidFill>
                <a:srgbClr val="000000"/>
              </a:solidFill>
              <a:cs typeface="Arial"/>
            </a:endParaRPr>
          </a:p>
        </p:txBody>
      </p:sp>
      <p:pic>
        <p:nvPicPr>
          <p:cNvPr id="7" name="Picture 6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2018" y="111125"/>
            <a:ext cx="721783" cy="539661"/>
          </a:xfrm>
          <a:prstGeom prst="rect">
            <a:avLst/>
          </a:prstGeom>
        </p:spPr>
      </p:pic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1500">
                <a:solidFill>
                  <a:srgbClr val="404040"/>
                </a:solidFill>
                <a:latin typeface="+mj-lt"/>
              </a:defRPr>
            </a:lvl1pPr>
            <a:lvl2pPr>
              <a:defRPr sz="1500">
                <a:solidFill>
                  <a:srgbClr val="404040"/>
                </a:solidFill>
                <a:latin typeface="+mj-lt"/>
              </a:defRPr>
            </a:lvl2pPr>
            <a:lvl3pPr>
              <a:defRPr sz="1500">
                <a:solidFill>
                  <a:srgbClr val="404040"/>
                </a:solidFill>
                <a:latin typeface="+mj-lt"/>
              </a:defRPr>
            </a:lvl3pPr>
            <a:lvl4pPr>
              <a:defRPr sz="1500">
                <a:solidFill>
                  <a:srgbClr val="404040"/>
                </a:solidFill>
                <a:latin typeface="+mj-lt"/>
              </a:defRPr>
            </a:lvl4pPr>
            <a:lvl5pPr>
              <a:defRPr sz="15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364038" y="4537983"/>
            <a:ext cx="4362450" cy="421312"/>
          </a:xfrm>
          <a:prstGeom prst="rect">
            <a:avLst/>
          </a:prstGeom>
        </p:spPr>
        <p:txBody>
          <a:bodyPr vert="horz"/>
          <a:lstStyle>
            <a:lvl1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2pPr>
            <a:lvl3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3pPr>
            <a:lvl4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4pPr>
            <a:lvl5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1362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4862508"/>
            <a:ext cx="2133600" cy="273844"/>
          </a:xfrm>
          <a:prstGeom prst="rect">
            <a:avLst/>
          </a:prstGeom>
        </p:spPr>
        <p:txBody>
          <a:bodyPr/>
          <a:lstStyle/>
          <a:p>
            <a:fld id="{637853D7-BA55-764D-B415-068EBA5A5A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287868" y="4565650"/>
            <a:ext cx="8856133" cy="222249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sz="135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7" name="Picture 6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2018" y="111125"/>
            <a:ext cx="721783" cy="539661"/>
          </a:xfrm>
          <a:prstGeom prst="rect">
            <a:avLst/>
          </a:prstGeom>
        </p:spPr>
      </p:pic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1500">
                <a:solidFill>
                  <a:srgbClr val="FFFFFF"/>
                </a:solidFill>
                <a:latin typeface="+mj-lt"/>
              </a:defRPr>
            </a:lvl1pPr>
            <a:lvl2pPr>
              <a:defRPr sz="1500">
                <a:solidFill>
                  <a:srgbClr val="FFFFFF"/>
                </a:solidFill>
                <a:latin typeface="+mj-lt"/>
              </a:defRPr>
            </a:lvl2pPr>
            <a:lvl3pPr>
              <a:defRPr sz="1500">
                <a:solidFill>
                  <a:srgbClr val="FFFFFF"/>
                </a:solidFill>
                <a:latin typeface="+mj-lt"/>
              </a:defRPr>
            </a:lvl3pPr>
            <a:lvl4pPr>
              <a:defRPr sz="1500">
                <a:solidFill>
                  <a:srgbClr val="FFFFFF"/>
                </a:solidFill>
                <a:latin typeface="+mj-lt"/>
              </a:defRPr>
            </a:lvl4pPr>
            <a:lvl5pPr>
              <a:defRPr sz="15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539068" y="4563384"/>
            <a:ext cx="5187421" cy="421312"/>
          </a:xfrm>
          <a:prstGeom prst="rect">
            <a:avLst/>
          </a:prstGeom>
        </p:spPr>
        <p:txBody>
          <a:bodyPr vert="horz"/>
          <a:lstStyle>
            <a:lvl1pPr algn="r">
              <a:buClrTx/>
              <a:buFontTx/>
              <a:buNone/>
              <a:defRPr lang="en-GB" sz="825" b="0" i="0" smtClean="0"/>
            </a:lvl1pPr>
            <a:lvl2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2pPr>
            <a:lvl3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3pPr>
            <a:lvl4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4pPr>
            <a:lvl5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5pPr>
          </a:lstStyle>
          <a:p>
            <a:r>
              <a:rPr lang="en-GB" sz="825" b="1" dirty="0">
                <a:solidFill>
                  <a:srgbClr val="FFFFFF"/>
                </a:solidFill>
                <a:latin typeface="+mj-lt"/>
                <a:ea typeface="Arial"/>
                <a:cs typeface="+mn-cs"/>
              </a:rPr>
              <a:t>Connected Living – Mobilising the Internet of Things</a:t>
            </a:r>
            <a:r>
              <a:rPr lang="en-GB" sz="825" b="1" i="1" dirty="0">
                <a:solidFill>
                  <a:srgbClr val="FFFFFF"/>
                </a:solidFill>
                <a:latin typeface="+mj-lt"/>
                <a:ea typeface="Arial"/>
                <a:cs typeface="+mn-cs"/>
              </a:rPr>
              <a:t> </a:t>
            </a:r>
            <a:endParaRPr lang="en-GB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80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rgbClr val="40404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1pPr>
            <a:lvl2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2pPr>
            <a:lvl3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3pPr>
            <a:lvl4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4pPr>
            <a:lvl5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4869657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62F52FB-296C-D94D-AE53-C62C85B1408B}" type="slidenum">
              <a:rPr lang="en-US" smtClean="0">
                <a:solidFill>
                  <a:srgbClr val="EEECE1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EECE1">
                  <a:lumMod val="50000"/>
                </a:srgbClr>
              </a:solidFill>
            </a:endParaRPr>
          </a:p>
        </p:txBody>
      </p:sp>
      <p:pic>
        <p:nvPicPr>
          <p:cNvPr id="11" name="Picture 10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7236" y="148167"/>
            <a:ext cx="526564" cy="52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94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95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763" y="1152843"/>
            <a:ext cx="7442200" cy="65563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159" y="1939290"/>
            <a:ext cx="7436803" cy="63119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8783747" y="4861991"/>
            <a:ext cx="35242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228600" indent="-228600" algn="ctr" eaLnBrk="0" hangingPunct="0">
              <a:buFont typeface="+mj-lt"/>
              <a:buNone/>
              <a:defRPr/>
            </a:pPr>
            <a:fld id="{AD8A6C45-50C4-4EA7-991E-BB4F76AB66D9}" type="slidenum">
              <a:rPr lang="fr-FR" sz="600">
                <a:solidFill>
                  <a:srgbClr val="8064A2"/>
                </a:solidFill>
              </a:rPr>
              <a:pPr marL="228600" indent="-228600" algn="ctr" eaLnBrk="0" hangingPunct="0">
                <a:buFont typeface="+mj-lt"/>
                <a:buNone/>
                <a:defRPr/>
              </a:pPr>
              <a:t>‹#›</a:t>
            </a:fld>
            <a:endParaRPr lang="fr-FR" sz="600" dirty="0">
              <a:solidFill>
                <a:srgbClr val="8064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85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763" y="1159511"/>
            <a:ext cx="7493054" cy="661197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763" y="1820708"/>
            <a:ext cx="7493053" cy="270049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8783747" y="4861991"/>
            <a:ext cx="35242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228600" indent="-228600" algn="ctr" eaLnBrk="0" hangingPunct="0">
              <a:buFont typeface="+mj-lt"/>
              <a:buNone/>
              <a:defRPr/>
            </a:pPr>
            <a:fld id="{AD8A6C45-50C4-4EA7-991E-BB4F76AB66D9}" type="slidenum">
              <a:rPr lang="fr-FR" sz="600">
                <a:solidFill>
                  <a:srgbClr val="8064A2"/>
                </a:solidFill>
              </a:rPr>
              <a:pPr marL="228600" indent="-228600" algn="ctr" eaLnBrk="0" hangingPunct="0">
                <a:buFont typeface="+mj-lt"/>
                <a:buNone/>
                <a:defRPr/>
              </a:pPr>
              <a:t>‹#›</a:t>
            </a:fld>
            <a:endParaRPr lang="fr-FR" sz="600" dirty="0">
              <a:solidFill>
                <a:srgbClr val="8064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42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P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66718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955712" y="0"/>
            <a:ext cx="3148756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85839" y="0"/>
            <a:ext cx="3058161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3941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0925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08583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25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1045859" y="938012"/>
            <a:ext cx="7594957" cy="3793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938198" y="4852601"/>
            <a:ext cx="70261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38019" y="4852601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717150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29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1pPr>
            <a:lvl2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2pPr>
            <a:lvl3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3pPr>
            <a:lvl4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4pPr>
            <a:lvl5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87868" y="4565650"/>
            <a:ext cx="8856133" cy="222249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364038" y="4537983"/>
            <a:ext cx="4362450" cy="421312"/>
          </a:xfrm>
          <a:prstGeom prst="rect">
            <a:avLst/>
          </a:prstGeom>
        </p:spPr>
        <p:txBody>
          <a:bodyPr vert="horz"/>
          <a:lstStyle>
            <a:lvl1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1pPr>
            <a:lvl2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2pPr>
            <a:lvl3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3pPr>
            <a:lvl4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4pPr>
            <a:lvl5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4869657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62F52FB-296C-D94D-AE53-C62C85B1408B}" type="slidenum">
              <a:rPr lang="en-US" smtClean="0">
                <a:solidFill>
                  <a:srgbClr val="EEECE1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EECE1">
                  <a:lumMod val="50000"/>
                </a:srgbClr>
              </a:solidFill>
            </a:endParaRPr>
          </a:p>
        </p:txBody>
      </p:sp>
      <p:pic>
        <p:nvPicPr>
          <p:cNvPr id="10" name="Picture 9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7236" y="148167"/>
            <a:ext cx="526564" cy="52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88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87868" y="4565650"/>
            <a:ext cx="8856133" cy="222249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1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sz="1350" dirty="0">
              <a:solidFill>
                <a:srgbClr val="000000"/>
              </a:solidFill>
              <a:cs typeface="Arial"/>
            </a:endParaRPr>
          </a:p>
        </p:txBody>
      </p:sp>
      <p:pic>
        <p:nvPicPr>
          <p:cNvPr id="7" name="Picture 6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2018" y="111125"/>
            <a:ext cx="721783" cy="539661"/>
          </a:xfrm>
          <a:prstGeom prst="rect">
            <a:avLst/>
          </a:prstGeom>
        </p:spPr>
      </p:pic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1500">
                <a:solidFill>
                  <a:srgbClr val="404040"/>
                </a:solidFill>
                <a:latin typeface="+mj-lt"/>
              </a:defRPr>
            </a:lvl1pPr>
            <a:lvl2pPr>
              <a:defRPr sz="1500">
                <a:solidFill>
                  <a:srgbClr val="404040"/>
                </a:solidFill>
                <a:latin typeface="+mj-lt"/>
              </a:defRPr>
            </a:lvl2pPr>
            <a:lvl3pPr>
              <a:defRPr sz="1500">
                <a:solidFill>
                  <a:srgbClr val="404040"/>
                </a:solidFill>
                <a:latin typeface="+mj-lt"/>
              </a:defRPr>
            </a:lvl3pPr>
            <a:lvl4pPr>
              <a:defRPr sz="1500">
                <a:solidFill>
                  <a:srgbClr val="404040"/>
                </a:solidFill>
                <a:latin typeface="+mj-lt"/>
              </a:defRPr>
            </a:lvl4pPr>
            <a:lvl5pPr>
              <a:defRPr sz="15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364038" y="4537983"/>
            <a:ext cx="4362450" cy="421312"/>
          </a:xfrm>
          <a:prstGeom prst="rect">
            <a:avLst/>
          </a:prstGeom>
        </p:spPr>
        <p:txBody>
          <a:bodyPr vert="horz"/>
          <a:lstStyle>
            <a:lvl1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2pPr>
            <a:lvl3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3pPr>
            <a:lvl4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4pPr>
            <a:lvl5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325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4862508"/>
            <a:ext cx="2133600" cy="273844"/>
          </a:xfrm>
          <a:prstGeom prst="rect">
            <a:avLst/>
          </a:prstGeom>
        </p:spPr>
        <p:txBody>
          <a:bodyPr/>
          <a:lstStyle/>
          <a:p>
            <a:fld id="{637853D7-BA55-764D-B415-068EBA5A5A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287868" y="4565650"/>
            <a:ext cx="8856133" cy="222249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sz="135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7" name="Picture 6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2018" y="111125"/>
            <a:ext cx="721783" cy="539661"/>
          </a:xfrm>
          <a:prstGeom prst="rect">
            <a:avLst/>
          </a:prstGeom>
        </p:spPr>
      </p:pic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1500">
                <a:solidFill>
                  <a:srgbClr val="FFFFFF"/>
                </a:solidFill>
                <a:latin typeface="+mj-lt"/>
              </a:defRPr>
            </a:lvl1pPr>
            <a:lvl2pPr>
              <a:defRPr sz="1500">
                <a:solidFill>
                  <a:srgbClr val="FFFFFF"/>
                </a:solidFill>
                <a:latin typeface="+mj-lt"/>
              </a:defRPr>
            </a:lvl2pPr>
            <a:lvl3pPr>
              <a:defRPr sz="1500">
                <a:solidFill>
                  <a:srgbClr val="FFFFFF"/>
                </a:solidFill>
                <a:latin typeface="+mj-lt"/>
              </a:defRPr>
            </a:lvl3pPr>
            <a:lvl4pPr>
              <a:defRPr sz="1500">
                <a:solidFill>
                  <a:srgbClr val="FFFFFF"/>
                </a:solidFill>
                <a:latin typeface="+mj-lt"/>
              </a:defRPr>
            </a:lvl4pPr>
            <a:lvl5pPr>
              <a:defRPr sz="15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539068" y="4563384"/>
            <a:ext cx="5187421" cy="421312"/>
          </a:xfrm>
          <a:prstGeom prst="rect">
            <a:avLst/>
          </a:prstGeom>
        </p:spPr>
        <p:txBody>
          <a:bodyPr vert="horz"/>
          <a:lstStyle>
            <a:lvl1pPr algn="r">
              <a:buClrTx/>
              <a:buFontTx/>
              <a:buNone/>
              <a:defRPr lang="en-GB" sz="825" b="0" i="0" smtClean="0"/>
            </a:lvl1pPr>
            <a:lvl2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2pPr>
            <a:lvl3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3pPr>
            <a:lvl4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4pPr>
            <a:lvl5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5pPr>
          </a:lstStyle>
          <a:p>
            <a:r>
              <a:rPr lang="en-GB" sz="825" b="1" dirty="0">
                <a:solidFill>
                  <a:srgbClr val="FFFFFF"/>
                </a:solidFill>
                <a:latin typeface="+mj-lt"/>
                <a:ea typeface="Arial"/>
                <a:cs typeface="+mn-cs"/>
              </a:rPr>
              <a:t>Connected Living – Mobilising the Internet of Things</a:t>
            </a:r>
            <a:r>
              <a:rPr lang="en-GB" sz="825" b="1" i="1" dirty="0">
                <a:solidFill>
                  <a:srgbClr val="FFFFFF"/>
                </a:solidFill>
                <a:latin typeface="+mj-lt"/>
                <a:ea typeface="Arial"/>
                <a:cs typeface="+mn-cs"/>
              </a:rPr>
              <a:t> </a:t>
            </a:r>
            <a:endParaRPr lang="en-GB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446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rgbClr val="40404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1pPr>
            <a:lvl2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2pPr>
            <a:lvl3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3pPr>
            <a:lvl4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4pPr>
            <a:lvl5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4869657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62F52FB-296C-D94D-AE53-C62C85B1408B}" type="slidenum">
              <a:rPr lang="en-US" smtClean="0">
                <a:solidFill>
                  <a:srgbClr val="EEECE1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EECE1">
                  <a:lumMod val="50000"/>
                </a:srgbClr>
              </a:solidFill>
            </a:endParaRPr>
          </a:p>
        </p:txBody>
      </p:sp>
      <p:pic>
        <p:nvPicPr>
          <p:cNvPr id="11" name="Picture 10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7236" y="148167"/>
            <a:ext cx="526564" cy="52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0725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rgbClr val="40404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1" y="1006761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2000">
                <a:solidFill>
                  <a:srgbClr val="404040"/>
                </a:solidFill>
                <a:latin typeface="+mj-lt"/>
              </a:defRPr>
            </a:lvl1pPr>
            <a:lvl2pPr>
              <a:defRPr sz="2000">
                <a:solidFill>
                  <a:srgbClr val="404040"/>
                </a:solidFill>
                <a:latin typeface="+mj-lt"/>
              </a:defRPr>
            </a:lvl2pPr>
            <a:lvl3pPr>
              <a:defRPr sz="2000">
                <a:solidFill>
                  <a:srgbClr val="404040"/>
                </a:solidFill>
                <a:latin typeface="+mj-lt"/>
              </a:defRPr>
            </a:lvl3pPr>
            <a:lvl4pPr>
              <a:defRPr sz="2000">
                <a:solidFill>
                  <a:srgbClr val="404040"/>
                </a:solidFill>
                <a:latin typeface="+mj-lt"/>
              </a:defRPr>
            </a:lvl4pPr>
            <a:lvl5pPr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4869657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62F52FB-296C-D94D-AE53-C62C85B1408B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8829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763" y="1152843"/>
            <a:ext cx="7442200" cy="65563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159" y="1939290"/>
            <a:ext cx="7436803" cy="63119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8783747" y="4861991"/>
            <a:ext cx="35242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228600" indent="-228600" algn="ctr" eaLnBrk="0" hangingPunct="0">
              <a:buFont typeface="+mj-lt"/>
              <a:buNone/>
              <a:defRPr/>
            </a:pPr>
            <a:fld id="{AD8A6C45-50C4-4EA7-991E-BB4F76AB66D9}" type="slidenum">
              <a:rPr lang="fr-FR" sz="600">
                <a:solidFill>
                  <a:srgbClr val="8064A2"/>
                </a:solidFill>
              </a:rPr>
              <a:pPr marL="228600" indent="-228600" algn="ctr" eaLnBrk="0" hangingPunct="0">
                <a:buFont typeface="+mj-lt"/>
                <a:buNone/>
                <a:defRPr/>
              </a:pPr>
              <a:t>‹#›</a:t>
            </a:fld>
            <a:endParaRPr lang="fr-FR" sz="600" dirty="0">
              <a:solidFill>
                <a:srgbClr val="8064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25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763" y="1159511"/>
            <a:ext cx="7493054" cy="661197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763" y="1820708"/>
            <a:ext cx="7493053" cy="270049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8783747" y="4861991"/>
            <a:ext cx="35242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228600" indent="-228600" algn="ctr" eaLnBrk="0" hangingPunct="0">
              <a:buFont typeface="+mj-lt"/>
              <a:buNone/>
              <a:defRPr/>
            </a:pPr>
            <a:fld id="{AD8A6C45-50C4-4EA7-991E-BB4F76AB66D9}" type="slidenum">
              <a:rPr lang="fr-FR" sz="600">
                <a:solidFill>
                  <a:srgbClr val="8064A2"/>
                </a:solidFill>
              </a:rPr>
              <a:pPr marL="228600" indent="-228600" algn="ctr" eaLnBrk="0" hangingPunct="0">
                <a:buFont typeface="+mj-lt"/>
                <a:buNone/>
                <a:defRPr/>
              </a:pPr>
              <a:t>‹#›</a:t>
            </a:fld>
            <a:endParaRPr lang="fr-FR" sz="600" dirty="0">
              <a:solidFill>
                <a:srgbClr val="8064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41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P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66718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955712" y="0"/>
            <a:ext cx="3148756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85839" y="0"/>
            <a:ext cx="3058161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3941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0925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08583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13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07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66718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955712" y="0"/>
            <a:ext cx="3148756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85839" y="0"/>
            <a:ext cx="3058161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3941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0925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08583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938198" y="4852601"/>
            <a:ext cx="70261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38019" y="4852601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748414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12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1pPr>
            <a:lvl2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2pPr>
            <a:lvl3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3pPr>
            <a:lvl4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4pPr>
            <a:lvl5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287868" y="4565650"/>
            <a:ext cx="8856133" cy="222249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364038" y="4537983"/>
            <a:ext cx="4362450" cy="421312"/>
          </a:xfrm>
          <a:prstGeom prst="rect">
            <a:avLst/>
          </a:prstGeom>
        </p:spPr>
        <p:txBody>
          <a:bodyPr vert="horz"/>
          <a:lstStyle>
            <a:lvl1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1pPr>
            <a:lvl2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2pPr>
            <a:lvl3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3pPr>
            <a:lvl4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4pPr>
            <a:lvl5pPr algn="r">
              <a:buClrTx/>
              <a:buFontTx/>
              <a:buNone/>
              <a:defRPr sz="1600" b="1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4869657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62F52FB-296C-D94D-AE53-C62C85B1408B}" type="slidenum">
              <a:rPr lang="en-US" smtClean="0">
                <a:solidFill>
                  <a:srgbClr val="EEECE1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EECE1">
                  <a:lumMod val="50000"/>
                </a:srgbClr>
              </a:solidFill>
            </a:endParaRPr>
          </a:p>
        </p:txBody>
      </p:sp>
      <p:pic>
        <p:nvPicPr>
          <p:cNvPr id="10" name="Picture 9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7236" y="148167"/>
            <a:ext cx="526564" cy="52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055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87868" y="4565650"/>
            <a:ext cx="8856133" cy="222249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1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sz="1350" dirty="0">
              <a:solidFill>
                <a:srgbClr val="000000"/>
              </a:solidFill>
              <a:cs typeface="Arial"/>
            </a:endParaRPr>
          </a:p>
        </p:txBody>
      </p:sp>
      <p:pic>
        <p:nvPicPr>
          <p:cNvPr id="7" name="Picture 6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2018" y="111125"/>
            <a:ext cx="721783" cy="539661"/>
          </a:xfrm>
          <a:prstGeom prst="rect">
            <a:avLst/>
          </a:prstGeom>
        </p:spPr>
      </p:pic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1500">
                <a:solidFill>
                  <a:srgbClr val="404040"/>
                </a:solidFill>
                <a:latin typeface="+mj-lt"/>
              </a:defRPr>
            </a:lvl1pPr>
            <a:lvl2pPr>
              <a:defRPr sz="1500">
                <a:solidFill>
                  <a:srgbClr val="404040"/>
                </a:solidFill>
                <a:latin typeface="+mj-lt"/>
              </a:defRPr>
            </a:lvl2pPr>
            <a:lvl3pPr>
              <a:defRPr sz="1500">
                <a:solidFill>
                  <a:srgbClr val="404040"/>
                </a:solidFill>
                <a:latin typeface="+mj-lt"/>
              </a:defRPr>
            </a:lvl3pPr>
            <a:lvl4pPr>
              <a:defRPr sz="1500">
                <a:solidFill>
                  <a:srgbClr val="404040"/>
                </a:solidFill>
                <a:latin typeface="+mj-lt"/>
              </a:defRPr>
            </a:lvl4pPr>
            <a:lvl5pPr>
              <a:defRPr sz="15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364038" y="4537983"/>
            <a:ext cx="4362450" cy="421312"/>
          </a:xfrm>
          <a:prstGeom prst="rect">
            <a:avLst/>
          </a:prstGeom>
        </p:spPr>
        <p:txBody>
          <a:bodyPr vert="horz"/>
          <a:lstStyle>
            <a:lvl1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2pPr>
            <a:lvl3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3pPr>
            <a:lvl4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4pPr>
            <a:lvl5pPr algn="r">
              <a:buClrTx/>
              <a:buFontTx/>
              <a:buNone/>
              <a:defRPr sz="1200" b="1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23286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4862508"/>
            <a:ext cx="2133600" cy="273844"/>
          </a:xfrm>
          <a:prstGeom prst="rect">
            <a:avLst/>
          </a:prstGeom>
        </p:spPr>
        <p:txBody>
          <a:bodyPr/>
          <a:lstStyle/>
          <a:p>
            <a:fld id="{637853D7-BA55-764D-B415-068EBA5A5A3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287868" y="4565650"/>
            <a:ext cx="8856133" cy="222249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1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sz="135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7" name="Picture 6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2018" y="111125"/>
            <a:ext cx="721783" cy="539661"/>
          </a:xfrm>
          <a:prstGeom prst="rect">
            <a:avLst/>
          </a:prstGeom>
        </p:spPr>
      </p:pic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1500">
                <a:solidFill>
                  <a:srgbClr val="FFFFFF"/>
                </a:solidFill>
                <a:latin typeface="+mj-lt"/>
              </a:defRPr>
            </a:lvl1pPr>
            <a:lvl2pPr>
              <a:defRPr sz="1500">
                <a:solidFill>
                  <a:srgbClr val="FFFFFF"/>
                </a:solidFill>
                <a:latin typeface="+mj-lt"/>
              </a:defRPr>
            </a:lvl2pPr>
            <a:lvl3pPr>
              <a:defRPr sz="1500">
                <a:solidFill>
                  <a:srgbClr val="FFFFFF"/>
                </a:solidFill>
                <a:latin typeface="+mj-lt"/>
              </a:defRPr>
            </a:lvl3pPr>
            <a:lvl4pPr>
              <a:defRPr sz="1500">
                <a:solidFill>
                  <a:srgbClr val="FFFFFF"/>
                </a:solidFill>
                <a:latin typeface="+mj-lt"/>
              </a:defRPr>
            </a:lvl4pPr>
            <a:lvl5pPr>
              <a:defRPr sz="1500">
                <a:solidFill>
                  <a:srgbClr val="FFFFFF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539068" y="4563384"/>
            <a:ext cx="5187421" cy="421312"/>
          </a:xfrm>
          <a:prstGeom prst="rect">
            <a:avLst/>
          </a:prstGeom>
        </p:spPr>
        <p:txBody>
          <a:bodyPr vert="horz"/>
          <a:lstStyle>
            <a:lvl1pPr algn="r">
              <a:buClrTx/>
              <a:buFontTx/>
              <a:buNone/>
              <a:defRPr lang="en-GB" sz="825" b="0" i="0" smtClean="0"/>
            </a:lvl1pPr>
            <a:lvl2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2pPr>
            <a:lvl3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3pPr>
            <a:lvl4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4pPr>
            <a:lvl5pPr algn="r">
              <a:buClrTx/>
              <a:buFontTx/>
              <a:buNone/>
              <a:defRPr sz="1200" b="1">
                <a:solidFill>
                  <a:srgbClr val="FFFFFF"/>
                </a:solidFill>
                <a:latin typeface="+mj-lt"/>
              </a:defRPr>
            </a:lvl5pPr>
          </a:lstStyle>
          <a:p>
            <a:r>
              <a:rPr lang="en-GB" sz="825" b="1" dirty="0">
                <a:solidFill>
                  <a:srgbClr val="FFFFFF"/>
                </a:solidFill>
                <a:latin typeface="+mj-lt"/>
                <a:ea typeface="Arial"/>
                <a:cs typeface="+mn-cs"/>
              </a:rPr>
              <a:t>Connected Living – Mobilising the Internet of Things</a:t>
            </a:r>
            <a:r>
              <a:rPr lang="en-GB" sz="825" b="1" i="1" dirty="0">
                <a:solidFill>
                  <a:srgbClr val="FFFFFF"/>
                </a:solidFill>
                <a:latin typeface="+mj-lt"/>
                <a:ea typeface="Arial"/>
                <a:cs typeface="+mn-cs"/>
              </a:rPr>
              <a:t> </a:t>
            </a:r>
            <a:endParaRPr lang="en-GB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271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rgbClr val="40404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>
            <a:off x="285750" y="722711"/>
            <a:ext cx="8858250" cy="0"/>
          </a:xfrm>
          <a:prstGeom prst="line">
            <a:avLst/>
          </a:prstGeom>
          <a:noFill/>
          <a:ln w="28575" cap="flat" cmpd="sng" algn="ctr">
            <a:solidFill>
              <a:srgbClr val="CD092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defRPr/>
            </a:pPr>
            <a:endParaRPr lang="en-GB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0" y="1006759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1pPr>
            <a:lvl2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2pPr>
            <a:lvl3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3pPr>
            <a:lvl4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4pPr>
            <a:lvl5pPr>
              <a:buFontTx/>
              <a:buNone/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4869657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62F52FB-296C-D94D-AE53-C62C85B1408B}" type="slidenum">
              <a:rPr lang="en-US" smtClean="0">
                <a:solidFill>
                  <a:srgbClr val="EEECE1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EECE1">
                  <a:lumMod val="50000"/>
                </a:srgbClr>
              </a:solidFill>
            </a:endParaRPr>
          </a:p>
        </p:txBody>
      </p:sp>
      <p:pic>
        <p:nvPicPr>
          <p:cNvPr id="11" name="Picture 10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7236" y="148167"/>
            <a:ext cx="526564" cy="52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200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6583417" y="4862577"/>
            <a:ext cx="2057400" cy="274637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371653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  <a:p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3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763" y="1152843"/>
            <a:ext cx="7442200" cy="65563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159" y="1939290"/>
            <a:ext cx="7436803" cy="63119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2928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763" y="1159511"/>
            <a:ext cx="7493054" cy="661197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763" y="1820708"/>
            <a:ext cx="7493053" cy="270049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7382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P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66718" cy="19608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955712" y="0"/>
            <a:ext cx="3148756" cy="19608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85839" y="0"/>
            <a:ext cx="3058161" cy="19608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3941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0925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08583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318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938198" y="4852601"/>
            <a:ext cx="70261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38019" y="4852601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7428126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0739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413321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813075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953867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86774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8923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ZA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9991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78050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946476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136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2666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5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543280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5"/>
            <a:ext cx="7399312" cy="3185146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312806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7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7" y="1779662"/>
            <a:ext cx="4040188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779662"/>
            <a:ext cx="4041775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7269998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6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65956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9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80" y="1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9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1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44142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892" indent="-342892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ZA" sz="180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ZA" sz="180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ZA" sz="180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ZA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4668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1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327160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027369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2" y="123479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2" y="2355727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9" y="123479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6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6" y="1635647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6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9157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678076" y="3013517"/>
            <a:ext cx="6957925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678075" y="4176052"/>
            <a:ext cx="6233160" cy="4013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0484" y="462776"/>
            <a:ext cx="474717" cy="47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557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763" y="1152843"/>
            <a:ext cx="7442200" cy="65563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159" y="1939290"/>
            <a:ext cx="7436803" cy="63119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8783747" y="4861991"/>
            <a:ext cx="35242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228600" indent="-228600" algn="ctr" eaLnBrk="0" hangingPunct="0">
              <a:buFont typeface="+mj-lt"/>
              <a:buNone/>
              <a:defRPr/>
            </a:pPr>
            <a:fld id="{AD8A6C45-50C4-4EA7-991E-BB4F76AB66D9}" type="slidenum">
              <a:rPr lang="fr-FR" sz="600">
                <a:solidFill>
                  <a:srgbClr val="8064A2"/>
                </a:solidFill>
              </a:rPr>
              <a:pPr marL="228600" indent="-228600" algn="ctr" eaLnBrk="0" hangingPunct="0">
                <a:buFont typeface="+mj-lt"/>
                <a:buNone/>
                <a:defRPr/>
              </a:pPr>
              <a:t>‹#›</a:t>
            </a:fld>
            <a:endParaRPr lang="fr-FR" sz="600" dirty="0">
              <a:solidFill>
                <a:srgbClr val="8064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95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491630"/>
            <a:ext cx="7399312" cy="304113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562372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8783747" y="4861992"/>
            <a:ext cx="35242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228594" indent="-228594" algn="ctr" defTabSz="685800" eaLnBrk="0" hangingPunct="0">
              <a:buFont typeface="+mj-lt"/>
              <a:buNone/>
              <a:defRPr/>
            </a:pPr>
            <a:fld id="{AD8A6C45-50C4-4EA7-991E-BB4F76AB66D9}" type="slidenum">
              <a:rPr lang="fr-FR" sz="600">
                <a:solidFill>
                  <a:srgbClr val="878787"/>
                </a:solidFill>
              </a:rPr>
              <a:pPr marL="228594" indent="-228594" algn="ctr" defTabSz="685800" eaLnBrk="0" hangingPunct="0">
                <a:buFont typeface="+mj-lt"/>
                <a:buNone/>
                <a:defRPr/>
              </a:pPr>
              <a:t>‹#›</a:t>
            </a:fld>
            <a:endParaRPr lang="fr-FR" sz="600" dirty="0">
              <a:solidFill>
                <a:srgbClr val="878787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0484" y="462776"/>
            <a:ext cx="474717" cy="47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6803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31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5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194460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5"/>
            <a:ext cx="7399312" cy="3185146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5059073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7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7" y="1779662"/>
            <a:ext cx="4040188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779662"/>
            <a:ext cx="4041775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672262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6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138299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9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80" y="1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9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1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782191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892" indent="-342892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ZA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ZA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ZA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ZA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5666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1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864320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74490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763" y="1159511"/>
            <a:ext cx="7493054" cy="661197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763" y="1820708"/>
            <a:ext cx="7493053" cy="270049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8783747" y="4861991"/>
            <a:ext cx="35242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228600" indent="-228600" algn="ctr" eaLnBrk="0" hangingPunct="0">
              <a:buFont typeface="+mj-lt"/>
              <a:buNone/>
              <a:defRPr/>
            </a:pPr>
            <a:fld id="{AD8A6C45-50C4-4EA7-991E-BB4F76AB66D9}" type="slidenum">
              <a:rPr lang="fr-FR" sz="600">
                <a:solidFill>
                  <a:srgbClr val="8064A2"/>
                </a:solidFill>
              </a:rPr>
              <a:pPr marL="228600" indent="-228600" algn="ctr" eaLnBrk="0" hangingPunct="0">
                <a:buFont typeface="+mj-lt"/>
                <a:buNone/>
                <a:defRPr/>
              </a:pPr>
              <a:t>‹#›</a:t>
            </a:fld>
            <a:endParaRPr lang="fr-FR" sz="600" dirty="0">
              <a:solidFill>
                <a:srgbClr val="8064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94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2" y="123479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2" y="2355727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9" y="123479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6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6" y="1635647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6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8208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rgbClr val="40404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1" y="1006761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2000">
                <a:solidFill>
                  <a:srgbClr val="404040"/>
                </a:solidFill>
                <a:latin typeface="+mj-lt"/>
              </a:defRPr>
            </a:lvl1pPr>
            <a:lvl2pPr>
              <a:defRPr sz="2000">
                <a:solidFill>
                  <a:srgbClr val="404040"/>
                </a:solidFill>
                <a:latin typeface="+mj-lt"/>
              </a:defRPr>
            </a:lvl2pPr>
            <a:lvl3pPr>
              <a:defRPr sz="2000">
                <a:solidFill>
                  <a:srgbClr val="404040"/>
                </a:solidFill>
                <a:latin typeface="+mj-lt"/>
              </a:defRPr>
            </a:lvl3pPr>
            <a:lvl4pPr>
              <a:defRPr sz="2000">
                <a:solidFill>
                  <a:srgbClr val="404040"/>
                </a:solidFill>
                <a:latin typeface="+mj-lt"/>
              </a:defRPr>
            </a:lvl4pPr>
            <a:lvl5pPr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4869657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62F52FB-296C-D94D-AE53-C62C85B1408B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32503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763" y="1152843"/>
            <a:ext cx="7442200" cy="65563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159" y="1939290"/>
            <a:ext cx="7436803" cy="63119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60714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1045859" y="938012"/>
            <a:ext cx="7594957" cy="3793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938198" y="4852601"/>
            <a:ext cx="70261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38019" y="4852601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4794895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66718" cy="19608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955712" y="0"/>
            <a:ext cx="3148756" cy="19608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85839" y="0"/>
            <a:ext cx="3058161" cy="19608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3941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0925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08583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938198" y="4852601"/>
            <a:ext cx="70261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38019" y="4852601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0439387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938198" y="4852601"/>
            <a:ext cx="70261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38019" y="4852601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33688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rgbClr val="40404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1" y="1006761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2000">
                <a:solidFill>
                  <a:srgbClr val="404040"/>
                </a:solidFill>
                <a:latin typeface="+mj-lt"/>
              </a:defRPr>
            </a:lvl1pPr>
            <a:lvl2pPr>
              <a:defRPr sz="2000">
                <a:solidFill>
                  <a:srgbClr val="404040"/>
                </a:solidFill>
                <a:latin typeface="+mj-lt"/>
              </a:defRPr>
            </a:lvl2pPr>
            <a:lvl3pPr>
              <a:defRPr sz="2000">
                <a:solidFill>
                  <a:srgbClr val="404040"/>
                </a:solidFill>
                <a:latin typeface="+mj-lt"/>
              </a:defRPr>
            </a:lvl3pPr>
            <a:lvl4pPr>
              <a:defRPr sz="2000">
                <a:solidFill>
                  <a:srgbClr val="404040"/>
                </a:solidFill>
                <a:latin typeface="+mj-lt"/>
              </a:defRPr>
            </a:lvl4pPr>
            <a:lvl5pPr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4869657"/>
            <a:ext cx="2133600" cy="2738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62F52FB-296C-D94D-AE53-C62C85B1408B}" type="slidenum">
              <a:rPr 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5936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5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8866170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5"/>
            <a:ext cx="7399312" cy="3185146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5453712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7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7" y="1779662"/>
            <a:ext cx="4040188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779662"/>
            <a:ext cx="4041775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1699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P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66718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955712" y="0"/>
            <a:ext cx="3148756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85839" y="0"/>
            <a:ext cx="3058161" cy="196088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3941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0925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085839" y="2265680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70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6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645482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9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80" y="1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9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1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9445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892" indent="-342892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ZA" sz="180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ZA" sz="180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ZA" sz="180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ZA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15878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1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9263450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8043358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2" y="123479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2" y="2355727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9" y="123479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6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6" y="1635647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6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8079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678076" y="3013517"/>
            <a:ext cx="6957925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678075" y="4176052"/>
            <a:ext cx="6233160" cy="4013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0484" y="462776"/>
            <a:ext cx="474717" cy="47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88155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491630"/>
            <a:ext cx="7399312" cy="304113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562372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8783747" y="4861992"/>
            <a:ext cx="35242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228594" indent="-228594" algn="ctr" defTabSz="685800" eaLnBrk="0" hangingPunct="0">
              <a:buFont typeface="+mj-lt"/>
              <a:buNone/>
              <a:defRPr/>
            </a:pPr>
            <a:fld id="{AD8A6C45-50C4-4EA7-991E-BB4F76AB66D9}" type="slidenum">
              <a:rPr lang="fr-FR" sz="600">
                <a:solidFill>
                  <a:srgbClr val="878787"/>
                </a:solidFill>
              </a:rPr>
              <a:pPr marL="228594" indent="-228594" algn="ctr" defTabSz="685800" eaLnBrk="0" hangingPunct="0">
                <a:buFont typeface="+mj-lt"/>
                <a:buNone/>
                <a:defRPr/>
              </a:pPr>
              <a:t>‹#›</a:t>
            </a:fld>
            <a:endParaRPr lang="fr-FR" sz="600" dirty="0">
              <a:solidFill>
                <a:srgbClr val="878787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0484" y="462776"/>
            <a:ext cx="474717" cy="47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423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01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30453" y="569905"/>
            <a:ext cx="484740" cy="276867"/>
          </a:xfrm>
          <a:prstGeom prst="rect">
            <a:avLst/>
          </a:prstGeom>
        </p:spPr>
        <p:txBody>
          <a:bodyPr wrap="none" lIns="68576" tIns="34288" rIns="68576" bIns="34288">
            <a:spAutoFit/>
          </a:bodyPr>
          <a:lstStyle/>
          <a:p>
            <a:pPr defTabSz="457160">
              <a:defRPr/>
            </a:pPr>
            <a:r>
              <a:rPr lang="zh-CN" altLang="en-US" sz="1349" kern="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1929442" y="569905"/>
            <a:ext cx="1051501" cy="2546847"/>
          </a:xfrm>
          <a:prstGeom prst="rect">
            <a:avLst/>
          </a:prstGeom>
        </p:spPr>
        <p:txBody>
          <a:bodyPr wrap="square" lIns="68576" tIns="34288" rIns="68576" bIns="34288">
            <a:spAutoFit/>
          </a:bodyPr>
          <a:lstStyle/>
          <a:p>
            <a:pPr defTabSz="457160">
              <a:lnSpc>
                <a:spcPct val="130000"/>
              </a:lnSpc>
              <a:defRPr/>
            </a:pPr>
            <a:r>
              <a:rPr lang="zh-CN" altLang="en-US" sz="1032" kern="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r>
              <a:rPr lang="zh-CN" altLang="en-US" sz="1032" kern="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r>
              <a:rPr lang="zh-CN" altLang="en-US" sz="1032" kern="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457160">
              <a:lnSpc>
                <a:spcPct val="130000"/>
              </a:lnSpc>
              <a:defRPr/>
            </a:pPr>
            <a:endParaRPr lang="zh-CN" altLang="en-US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zh-CN" altLang="en-US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r>
              <a:rPr lang="zh-CN" altLang="en-US" sz="1032" kern="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114758" y="569906"/>
            <a:ext cx="5305758" cy="3166247"/>
          </a:xfrm>
          <a:prstGeom prst="rect">
            <a:avLst/>
          </a:prstGeom>
        </p:spPr>
        <p:txBody>
          <a:bodyPr wrap="square" lIns="68576" tIns="34288" rIns="68576" bIns="34288">
            <a:spAutoFit/>
          </a:bodyPr>
          <a:lstStyle/>
          <a:p>
            <a:pPr defTabSz="685755">
              <a:lnSpc>
                <a:spcPct val="130000"/>
              </a:lnSpc>
              <a:defRPr/>
            </a:pPr>
            <a:r>
              <a:rPr lang="zh-CN" altLang="en-US" sz="1032" kern="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32" kern="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r>
              <a:rPr lang="zh-CN" altLang="en-US" sz="1032" kern="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r>
              <a:rPr lang="zh-CN" altLang="en-US" sz="1032" kern="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32" kern="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en-US" altLang="zh-CN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r>
              <a:rPr lang="en-US" altLang="zh-CN" sz="1032" kern="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zh-CN" altLang="en-US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endParaRPr lang="zh-CN" altLang="en-US" sz="1032" kern="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457160">
              <a:lnSpc>
                <a:spcPct val="130000"/>
              </a:lnSpc>
              <a:defRPr/>
            </a:pP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本网站所提供的任何信息内容（包括但不限于 </a:t>
            </a:r>
            <a:r>
              <a:rPr lang="en-US" altLang="zh-CN" sz="1032" dirty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lang="zh-CN" altLang="en-US" sz="1032" dirty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模板、</a:t>
            </a:r>
            <a:r>
              <a:rPr lang="en-US" altLang="zh-CN" sz="1032" dirty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lang="zh-CN" altLang="en-US" sz="1032" dirty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文档、</a:t>
            </a:r>
            <a:r>
              <a:rPr lang="en-US" altLang="zh-CN" sz="1032" dirty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lang="zh-CN" altLang="en-US" sz="1032" dirty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图表、图片素材等）均受</a:t>
            </a:r>
            <a:r>
              <a:rPr lang="en-US" altLang="zh-CN" sz="1032" dirty="0">
                <a:solidFill>
                  <a:prstClr val="white"/>
                </a:solidFill>
                <a:ea typeface="微软雅黑" charset="0"/>
              </a:rPr>
              <a:t>《</a:t>
            </a: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中华人民共和国著作权法</a:t>
            </a:r>
            <a:r>
              <a:rPr lang="en-US" altLang="zh-CN" sz="1032" dirty="0">
                <a:solidFill>
                  <a:prstClr val="white"/>
                </a:solidFill>
                <a:ea typeface="微软雅黑" charset="0"/>
              </a:rPr>
              <a:t>》</a:t>
            </a: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、</a:t>
            </a:r>
            <a:r>
              <a:rPr lang="en-US" altLang="zh-CN" sz="1032" dirty="0">
                <a:solidFill>
                  <a:prstClr val="white"/>
                </a:solidFill>
                <a:ea typeface="微软雅黑" charset="0"/>
              </a:rPr>
              <a:t>《</a:t>
            </a: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信息网络传播权保护条例</a:t>
            </a:r>
            <a:r>
              <a:rPr lang="en-US" altLang="zh-CN" sz="1032" dirty="0">
                <a:solidFill>
                  <a:prstClr val="white"/>
                </a:solidFill>
                <a:ea typeface="微软雅黑" charset="0"/>
              </a:rPr>
              <a:t>》</a:t>
            </a: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及其他适用的法律法规的保护，未经权利人书面明确授权，信息内容的任何部分</a:t>
            </a:r>
            <a:r>
              <a:rPr lang="en-US" altLang="zh-CN" sz="1032" dirty="0">
                <a:solidFill>
                  <a:prstClr val="white"/>
                </a:solidFill>
                <a:ea typeface="微软雅黑" charset="0"/>
              </a:rPr>
              <a:t>(</a:t>
            </a: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包括图片或图表</a:t>
            </a:r>
            <a:r>
              <a:rPr lang="en-US" altLang="zh-CN" sz="1032" dirty="0">
                <a:solidFill>
                  <a:prstClr val="white"/>
                </a:solidFill>
                <a:ea typeface="微软雅黑" charset="0"/>
              </a:rPr>
              <a:t>)</a:t>
            </a:r>
            <a:r>
              <a:rPr lang="zh-CN" altLang="en-US" sz="1032" dirty="0">
                <a:solidFill>
                  <a:prstClr val="white"/>
                </a:solidFill>
                <a:ea typeface="微软雅黑" charset="0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30453" y="136834"/>
            <a:ext cx="560082" cy="179148"/>
          </a:xfrm>
          <a:prstGeom prst="rect">
            <a:avLst/>
          </a:prstGeom>
        </p:spPr>
        <p:txBody>
          <a:bodyPr wrap="none" lIns="68576" tIns="34288" rIns="68576" bIns="34288">
            <a:spAutoFit/>
          </a:bodyPr>
          <a:lstStyle/>
          <a:p>
            <a:pPr defTabSz="457160">
              <a:defRPr/>
            </a:pPr>
            <a:r>
              <a:rPr kumimoji="1" lang="en-US" altLang="zh-CN" sz="714" kern="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714" kern="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193889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7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30452" y="569905"/>
            <a:ext cx="1177237" cy="276867"/>
          </a:xfrm>
          <a:prstGeom prst="rect">
            <a:avLst/>
          </a:prstGeom>
        </p:spPr>
        <p:txBody>
          <a:bodyPr wrap="none" lIns="68576" tIns="34288" rIns="68576" bIns="34288">
            <a:spAutoFit/>
          </a:bodyPr>
          <a:lstStyle/>
          <a:p>
            <a:pPr defTabSz="457160"/>
            <a:r>
              <a:rPr lang="zh-CN" altLang="en-US" sz="1349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330453" y="136834"/>
            <a:ext cx="560082" cy="179148"/>
          </a:xfrm>
          <a:prstGeom prst="rect">
            <a:avLst/>
          </a:prstGeom>
        </p:spPr>
        <p:txBody>
          <a:bodyPr wrap="none" lIns="68576" tIns="34288" rIns="68576" bIns="34288">
            <a:spAutoFit/>
          </a:bodyPr>
          <a:lstStyle/>
          <a:p>
            <a:pPr defTabSz="457160"/>
            <a:r>
              <a:rPr kumimoji="1" lang="en-US" altLang="zh-CN" sz="714" dirty="0">
                <a:solidFill>
                  <a:prstClr val="black">
                    <a:lumMod val="75000"/>
                    <a:lumOff val="25000"/>
                  </a:prst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714" dirty="0">
              <a:solidFill>
                <a:prstClr val="black">
                  <a:lumMod val="75000"/>
                  <a:lumOff val="25000"/>
                </a:prst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5147216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297299" y="3344044"/>
            <a:ext cx="2549409" cy="228072"/>
          </a:xfrm>
          <a:prstGeom prst="rect">
            <a:avLst/>
          </a:prstGeom>
          <a:noFill/>
        </p:spPr>
        <p:txBody>
          <a:bodyPr wrap="none" lIns="68576" tIns="34288" rIns="68576" bIns="34288" rtlCol="0">
            <a:spAutoFit/>
          </a:bodyPr>
          <a:lstStyle/>
          <a:p>
            <a:pPr algn="ctr" defTabSz="457160">
              <a:defRPr/>
            </a:pPr>
            <a:r>
              <a:rPr kumimoji="1" lang="zh-CN" altLang="en-US" sz="1032" kern="0" dirty="0">
                <a:solidFill>
                  <a:srgbClr val="000000"/>
                </a:solidFill>
                <a:ea typeface="微软雅黑" charset="0"/>
              </a:rPr>
              <a:t>点击</a:t>
            </a:r>
            <a:r>
              <a:rPr kumimoji="1" lang="en-US" altLang="zh-CN" sz="1032" kern="0" dirty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032" kern="0" dirty="0">
                <a:solidFill>
                  <a:srgbClr val="000000"/>
                </a:solidFill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1" y="2420874"/>
            <a:ext cx="2286000" cy="30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1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7.gif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image" Target="../media/image7.gif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theme" Target="../theme/theme11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74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image" Target="../media/image7.gif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4" Type="http://schemas.openxmlformats.org/officeDocument/2006/relationships/theme" Target="../theme/theme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file:///C:\Users\Chris\Documents\GMSA%20powerpoints\NEW%20gsma_con_living_cmyk.png" TargetMode="Externa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10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file:///C:\Users\Chris\Documents\GMSA%20powerpoints\NEW%20gsma_con_living_cmyk.png" TargetMode="Externa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file:///C:\Users\Chris\Documents\GMSA%20powerpoints\NEW%20gsma_con_living_cmyk.png" TargetMode="Externa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.emf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.emf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4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image" Target="../media/image7.gif"/><Relationship Id="rId5" Type="http://schemas.openxmlformats.org/officeDocument/2006/relationships/slideLayout" Target="../slideLayouts/slideLayout45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859" y="938012"/>
            <a:ext cx="7594957" cy="3793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06983" y="341065"/>
            <a:ext cx="474717" cy="474717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045859" y="286047"/>
            <a:ext cx="7594958" cy="54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64820" y="4850645"/>
            <a:ext cx="8214360" cy="44450"/>
          </a:xfrm>
          <a:prstGeom prst="rect">
            <a:avLst/>
          </a:prstGeom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83417" y="4862577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38019" y="4860204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943178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807" r:id="rId5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fontAlgn="base" latinLnBrk="0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Font typeface="Arial" pitchFamily="-110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19200" indent="-304800" algn="l" defTabSz="914400" rtl="0" eaLnBrk="1" fontAlgn="base" latinLnBrk="0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Font typeface="Arial" pitchFamily="-110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F0000"/>
        </a:buClr>
        <a:buSzPct val="50000"/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FF0000"/>
        </a:buClr>
        <a:buSzPct val="50000"/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85800"/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 defTabSz="685800"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1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ZA" sz="180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ZA" sz="180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ZA" sz="1800">
                <a:solidFill>
                  <a:srgbClr val="FFFFFF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5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6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</p:sldLayoutIdLst>
  <p:hf hdr="0" ftr="0" dt="0"/>
  <p:txStyles>
    <p:titleStyle>
      <a:lvl1pPr algn="l" defTabSz="914378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400"/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 defTabSz="914400"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1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ZA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5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8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</p:sldLayoutIdLst>
  <p:hf hdr="0" ftr="0" dt="0"/>
  <p:txStyles>
    <p:titleStyle>
      <a:lvl1pPr algn="l" defTabSz="914378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859" y="938012"/>
            <a:ext cx="7594957" cy="3793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06983" y="341065"/>
            <a:ext cx="474717" cy="474717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045859" y="286047"/>
            <a:ext cx="7594958" cy="54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64820" y="4850645"/>
            <a:ext cx="8214360" cy="44450"/>
          </a:xfrm>
          <a:prstGeom prst="rect">
            <a:avLst/>
          </a:prstGeom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83417" y="4862577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38019" y="4860204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651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9" r:id="rId5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FF0000"/>
        </a:buClr>
        <a:buFont typeface="Wingdings" charset="2"/>
        <a:buChar char="§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fontAlgn="base" latinLnBrk="0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Font typeface="Arial" pitchFamily="-110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19200" indent="-304800" algn="l" defTabSz="914400" rtl="0" eaLnBrk="1" fontAlgn="base" latinLnBrk="0" hangingPunct="1">
        <a:spcBef>
          <a:spcPct val="20000"/>
        </a:spcBef>
        <a:spcAft>
          <a:spcPct val="0"/>
        </a:spcAft>
        <a:buClr>
          <a:srgbClr val="CD0921"/>
        </a:buClr>
        <a:buSzPct val="50000"/>
        <a:buFont typeface="Arial" pitchFamily="-110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FF0000"/>
        </a:buClr>
        <a:buSzPct val="50000"/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FF0000"/>
        </a:buClr>
        <a:buSzPct val="50000"/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85800"/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 defTabSz="685800"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1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ZA" sz="180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ZA" sz="180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ZA" sz="1800">
                <a:solidFill>
                  <a:srgbClr val="FFFFFF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5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089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hf hdr="0" ftr="0" dt="0"/>
  <p:txStyles>
    <p:titleStyle>
      <a:lvl1pPr algn="l" defTabSz="914378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807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</p:sldLayoutIdLst>
  <p:txStyles>
    <p:titleStyle>
      <a:lvl1pPr algn="l" defTabSz="685755" rtl="0" eaLnBrk="1" latinLnBrk="0" hangingPunct="1">
        <a:lnSpc>
          <a:spcPct val="90000"/>
        </a:lnSpc>
        <a:spcBef>
          <a:spcPct val="0"/>
        </a:spcBef>
        <a:buNone/>
        <a:defRPr sz="3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39" indent="-171439" algn="l" defTabSz="68575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63" kern="1200">
          <a:solidFill>
            <a:schemeClr val="tx1"/>
          </a:solidFill>
          <a:latin typeface="+mn-lt"/>
          <a:ea typeface="+mn-ea"/>
          <a:cs typeface="+mn-cs"/>
        </a:defRPr>
      </a:lvl1pPr>
      <a:lvl2pPr marL="514316" indent="-171439" algn="l" defTabSz="68575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25" kern="1200">
          <a:solidFill>
            <a:schemeClr val="tx1"/>
          </a:solidFill>
          <a:latin typeface="+mn-lt"/>
          <a:ea typeface="+mn-ea"/>
          <a:cs typeface="+mn-cs"/>
        </a:defRPr>
      </a:lvl2pPr>
      <a:lvl3pPr marL="857194" indent="-171439" algn="l" defTabSz="68575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8" kern="1200">
          <a:solidFill>
            <a:schemeClr val="tx1"/>
          </a:solidFill>
          <a:latin typeface="+mn-lt"/>
          <a:ea typeface="+mn-ea"/>
          <a:cs typeface="+mn-cs"/>
        </a:defRPr>
      </a:lvl3pPr>
      <a:lvl4pPr marL="1200072" indent="-171439" algn="l" defTabSz="68575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542950" indent="-171439" algn="l" defTabSz="68575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885827" indent="-171439" algn="l" defTabSz="68575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8705" indent="-171439" algn="l" defTabSz="68575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71583" indent="-171439" algn="l" defTabSz="68575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4460" indent="-171439" algn="l" defTabSz="68575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55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878" algn="l" defTabSz="685755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755" algn="l" defTabSz="685755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633" algn="l" defTabSz="685755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511" algn="l" defTabSz="685755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4389" algn="l" defTabSz="685755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7266" algn="l" defTabSz="685755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400144" algn="l" defTabSz="685755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3021" algn="l" defTabSz="685755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48050" y="4606189"/>
            <a:ext cx="5194935" cy="582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0483" y="490483"/>
            <a:ext cx="474717" cy="47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342665"/>
      </p:ext>
    </p:extLst>
  </p:cSld>
  <p:clrMap bg1="lt1" tx1="dk1" bg2="lt2" tx2="dk2" accent1="accent1" accent2="accent2" accent3="accent3" accent4="accent4" accent5="accent5" accent6="accent6" hlink="hlink" folHlink="folHlink"/>
  <p:hf hd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7763" y="1696720"/>
            <a:ext cx="7493053" cy="2824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47763" y="1149351"/>
            <a:ext cx="7493054" cy="54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64820" y="4643120"/>
            <a:ext cx="8214360" cy="444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12" y="426028"/>
            <a:ext cx="1355786" cy="53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30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5" r:id="rId6"/>
    <p:sldLayoutId id="2147483686" r:id="rId7"/>
    <p:sldLayoutId id="2147483687" r:id="rId8"/>
    <p:sldLayoutId id="2147483688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48050" y="4606189"/>
            <a:ext cx="5194935" cy="582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90483" y="462775"/>
            <a:ext cx="474717" cy="47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2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7763" y="1696720"/>
            <a:ext cx="7493053" cy="2824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47763" y="1149351"/>
            <a:ext cx="7493054" cy="54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464820" y="4643120"/>
            <a:ext cx="8214360" cy="444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12" y="426028"/>
            <a:ext cx="1355786" cy="53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66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700" r:id="rId6"/>
    <p:sldLayoutId id="2147483701" r:id="rId7"/>
    <p:sldLayoutId id="2147483702" r:id="rId8"/>
    <p:sldLayoutId id="2147483703" r:id="rId9"/>
    <p:sldLayoutId id="2147483772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7763" y="1696720"/>
            <a:ext cx="7493053" cy="2824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47763" y="1149351"/>
            <a:ext cx="7493054" cy="54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464820" y="4643120"/>
            <a:ext cx="8214360" cy="444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12" y="426028"/>
            <a:ext cx="1355786" cy="53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7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2" r:id="rId6"/>
    <p:sldLayoutId id="2147483713" r:id="rId7"/>
    <p:sldLayoutId id="2147483714" r:id="rId8"/>
    <p:sldLayoutId id="2147483715" r:id="rId9"/>
    <p:sldLayoutId id="2147483716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3450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3450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48050" y="4606189"/>
            <a:ext cx="5194935" cy="582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90483" y="462775"/>
            <a:ext cx="474717" cy="47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6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7763" y="1696720"/>
            <a:ext cx="7493053" cy="2824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65083" y="490483"/>
            <a:ext cx="474717" cy="474717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47763" y="1149351"/>
            <a:ext cx="7493054" cy="54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64820" y="4643120"/>
            <a:ext cx="8214360" cy="444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49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4400"/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 defTabSz="914400"/>
              <a:t>‹#›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ZA" dirty="0">
                <a:solidFill>
                  <a:srgbClr val="FFFFFF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ZA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9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6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95784" y="1885206"/>
            <a:ext cx="7952432" cy="1683727"/>
          </a:xfrm>
        </p:spPr>
        <p:txBody>
          <a:bodyPr>
            <a:norm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GSMA, Terminal Steering Group</a:t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proposed work on</a:t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OTA Testing of </a:t>
            </a:r>
            <a:r>
              <a:rPr lang="en-GB" dirty="0" err="1" smtClean="0">
                <a:solidFill>
                  <a:schemeClr val="bg1"/>
                </a:solidFill>
              </a:rPr>
              <a:t>IoT</a:t>
            </a:r>
            <a:r>
              <a:rPr lang="en-GB" dirty="0" smtClean="0">
                <a:solidFill>
                  <a:schemeClr val="bg1"/>
                </a:solidFill>
              </a:rPr>
              <a:t> Devices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827584" y="3543300"/>
            <a:ext cx="7799576" cy="1116682"/>
          </a:xfrm>
        </p:spPr>
        <p:txBody>
          <a:bodyPr/>
          <a:lstStyle/>
          <a:p>
            <a:r>
              <a:rPr lang="en-GB" sz="2000" dirty="0"/>
              <a:t>Anni </a:t>
            </a:r>
            <a:r>
              <a:rPr lang="en-GB" sz="2000" dirty="0" smtClean="0"/>
              <a:t>Wei China Mobile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r"/>
            <a:endParaRPr lang="en-US" dirty="0" smtClean="0">
              <a:solidFill>
                <a:schemeClr val="bg1"/>
              </a:solidFill>
            </a:endParaRPr>
          </a:p>
          <a:p>
            <a:pPr algn="r"/>
            <a:r>
              <a:rPr lang="en-US" dirty="0" smtClean="0">
                <a:solidFill>
                  <a:schemeClr val="bg1"/>
                </a:solidFill>
              </a:rPr>
              <a:t>Non-Confidential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28625" y="490483"/>
            <a:ext cx="8272464" cy="4292655"/>
            <a:chOff x="428625" y="490483"/>
            <a:chExt cx="8272464" cy="429265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401" y="490483"/>
              <a:ext cx="904240" cy="904240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28625" y="4711700"/>
              <a:ext cx="8272464" cy="71438"/>
              <a:chOff x="428625" y="4711700"/>
              <a:chExt cx="8272464" cy="71438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428625" y="4711700"/>
                <a:ext cx="2757488" cy="7143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186113" y="4711700"/>
                <a:ext cx="2757488" cy="71438"/>
              </a:xfrm>
              <a:prstGeom prst="rect">
                <a:avLst/>
              </a:prstGeom>
              <a:solidFill>
                <a:srgbClr val="E306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5943601" y="4711700"/>
                <a:ext cx="2757488" cy="71438"/>
              </a:xfrm>
              <a:prstGeom prst="rect">
                <a:avLst/>
              </a:prstGeom>
              <a:solidFill>
                <a:srgbClr val="94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005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019" y="833416"/>
            <a:ext cx="8202797" cy="3967184"/>
          </a:xfrm>
        </p:spPr>
        <p:txBody>
          <a:bodyPr>
            <a:noAutofit/>
          </a:bodyPr>
          <a:lstStyle/>
          <a:p>
            <a:pPr algn="just">
              <a:lnSpc>
                <a:spcPct val="140000"/>
              </a:lnSpc>
              <a:buNone/>
            </a:pPr>
            <a:r>
              <a:rPr lang="de-DE" altLang="zh-CN" sz="2000" b="1" dirty="0" smtClean="0"/>
              <a:t>Background</a:t>
            </a:r>
            <a:endParaRPr lang="en-US" altLang="zh-CN" sz="2000" b="1" dirty="0" smtClean="0"/>
          </a:p>
          <a:p>
            <a:pPr algn="just">
              <a:lnSpc>
                <a:spcPct val="140000"/>
              </a:lnSpc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OTA testing is the key method to evaluate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the radiated performance of wireless devices. Poor OTA performance would result high access failure ratio. </a:t>
            </a:r>
          </a:p>
          <a:p>
            <a:pPr algn="just">
              <a:lnSpc>
                <a:spcPct val="140000"/>
              </a:lnSpc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The connected number of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service has an explosive growth in recent years. While some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devices have disappointing radiated performance and cause bad user experience. Thus the restriction of OTA performance for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devices is of great necessity.</a:t>
            </a:r>
          </a:p>
          <a:p>
            <a:pPr algn="just">
              <a:lnSpc>
                <a:spcPct val="140000"/>
              </a:lnSpc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Unlike traditional devices,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devices have various size, shape, material and working scenarios which bring challenges for OTA testing of IOT devices.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45859" y="286047"/>
            <a:ext cx="7594958" cy="547369"/>
          </a:xfrm>
        </p:spPr>
        <p:txBody>
          <a:bodyPr>
            <a:noAutofit/>
          </a:bodyPr>
          <a:lstStyle/>
          <a:p>
            <a:r>
              <a:rPr lang="en-GB" altLang="zh-CN" dirty="0" smtClean="0"/>
              <a:t>OTA Test of 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 Devices proposal</a:t>
            </a:r>
            <a:endParaRPr lang="en-US" altLang="zh-C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1F87C6-8F4B-C14F-952F-C5F8DB9F277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9268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447" y="833416"/>
            <a:ext cx="8236370" cy="3866072"/>
          </a:xfrm>
        </p:spPr>
        <p:txBody>
          <a:bodyPr>
            <a:noAutofit/>
          </a:bodyPr>
          <a:lstStyle/>
          <a:p>
            <a:pPr algn="just">
              <a:lnSpc>
                <a:spcPct val="140000"/>
              </a:lnSpc>
              <a:buNone/>
            </a:pPr>
            <a:r>
              <a:rPr lang="en-US" altLang="zh-CN" sz="1800" b="1" dirty="0" smtClean="0"/>
              <a:t>Objectives</a:t>
            </a:r>
          </a:p>
          <a:p>
            <a:pPr algn="just">
              <a:lnSpc>
                <a:spcPct val="140000"/>
              </a:lnSpc>
            </a:pPr>
            <a:r>
              <a:rPr lang="en-US" altLang="zh-CN" dirty="0" smtClean="0"/>
              <a:t>Define </a:t>
            </a:r>
            <a:r>
              <a:rPr lang="en-US" altLang="zh-CN" dirty="0"/>
              <a:t>OTA test solutions for  </a:t>
            </a:r>
            <a:r>
              <a:rPr lang="en-US" altLang="zh-CN" dirty="0" smtClean="0"/>
              <a:t>cellular </a:t>
            </a:r>
            <a:r>
              <a:rPr lang="en-US" altLang="zh-CN" dirty="0" err="1"/>
              <a:t>IoT</a:t>
            </a:r>
            <a:r>
              <a:rPr lang="en-US" altLang="zh-CN" dirty="0"/>
              <a:t> devices (focus on NB-</a:t>
            </a:r>
            <a:r>
              <a:rPr lang="en-US" altLang="zh-CN" dirty="0" err="1"/>
              <a:t>IoT</a:t>
            </a:r>
            <a:r>
              <a:rPr lang="en-US" altLang="zh-CN" dirty="0"/>
              <a:t> and LTE-M), includes:</a:t>
            </a:r>
          </a:p>
          <a:p>
            <a:pPr lvl="1" algn="just">
              <a:lnSpc>
                <a:spcPct val="140000"/>
              </a:lnSpc>
            </a:pPr>
            <a:r>
              <a:rPr lang="en-US" altLang="zh-CN" sz="1600" dirty="0"/>
              <a:t>Test metrics</a:t>
            </a:r>
          </a:p>
          <a:p>
            <a:pPr lvl="1" algn="just">
              <a:lnSpc>
                <a:spcPct val="140000"/>
              </a:lnSpc>
            </a:pPr>
            <a:r>
              <a:rPr lang="en-US" altLang="zh-CN" sz="1600" dirty="0"/>
              <a:t>Test methods</a:t>
            </a:r>
          </a:p>
          <a:p>
            <a:pPr lvl="1" algn="just">
              <a:lnSpc>
                <a:spcPct val="140000"/>
              </a:lnSpc>
            </a:pPr>
            <a:r>
              <a:rPr lang="en-US" altLang="zh-CN" sz="1600" dirty="0"/>
              <a:t>Test configuration</a:t>
            </a:r>
          </a:p>
          <a:p>
            <a:pPr lvl="1" algn="just">
              <a:lnSpc>
                <a:spcPct val="140000"/>
              </a:lnSpc>
            </a:pPr>
            <a:r>
              <a:rPr lang="en-US" altLang="zh-CN" sz="1600" dirty="0"/>
              <a:t>Test procedure</a:t>
            </a:r>
          </a:p>
          <a:p>
            <a:pPr algn="just">
              <a:lnSpc>
                <a:spcPct val="140000"/>
              </a:lnSpc>
            </a:pPr>
            <a:r>
              <a:rPr lang="en-US" altLang="zh-CN" dirty="0"/>
              <a:t>Define bench marks for different </a:t>
            </a:r>
            <a:r>
              <a:rPr lang="en-US" altLang="zh-CN" dirty="0" err="1"/>
              <a:t>IoT</a:t>
            </a:r>
            <a:r>
              <a:rPr lang="en-US" altLang="zh-CN" dirty="0"/>
              <a:t> devices according to working scenarios.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45859" y="286047"/>
            <a:ext cx="7594958" cy="547369"/>
          </a:xfrm>
        </p:spPr>
        <p:txBody>
          <a:bodyPr>
            <a:noAutofit/>
          </a:bodyPr>
          <a:lstStyle/>
          <a:p>
            <a:r>
              <a:rPr lang="en-GB" altLang="zh-CN" dirty="0" smtClean="0"/>
              <a:t>OTA Test of 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 Devices proposal</a:t>
            </a:r>
            <a:endParaRPr lang="en-US" altLang="zh-C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31F87C6-8F4B-C14F-952F-C5F8DB9F277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GSMA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6831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LLE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2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5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BULLE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3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4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GroupDocument_ItemAdded</Name>
    <Synchronization>Synchronous</Synchronization>
    <Type>10001</Type>
    <SequenceNumber>101</SequenceNumber>
    <Assembly>Concentra.GSMA.Infocentre2, Version=1.0.0.0, Culture=neutral, PublicKeyToken=c190f15a35a842aa</Assembly>
    <Class>Concentra.GSMA.Infocentre2.Content_Types.EventReceivers.GroupDocumentEventReceiver</Class>
    <Data/>
    <Filter/>
  </Receiver>
  <Receiver>
    <Name>GroupDocument_ItemUpdated</Name>
    <Synchronization>Synchronous</Synchronization>
    <Type>10002</Type>
    <SequenceNumber>103</SequenceNumber>
    <Assembly>Concentra.GSMA.Infocentre2, Version=1.0.0.0, Culture=neutral, PublicKeyToken=c190f15a35a842aa</Assembly>
    <Class>Concentra.GSMA.Infocentre2.Content_Types.EventReceivers.GroupDocumentEventReceiver</Class>
    <Data/>
    <Filter/>
  </Receiver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Group Document" ma:contentTypeID="0x010100EC728DFF17A841B193288BA44365FF7000B94428117C9D4ABEAE546B343679976600ACDBF4E2DAA944C2AE01FEAD255A01F60085B47FE4D9F13844ADA861733ED8808B" ma:contentTypeVersion="2" ma:contentTypeDescription="Group Document Content Type" ma:contentTypeScope="" ma:versionID="cfce82deeb828cac336e4780d23280d1">
  <xsd:schema xmlns:xsd="http://www.w3.org/2001/XMLSchema" xmlns:xs="http://www.w3.org/2001/XMLSchema" xmlns:p="http://schemas.microsoft.com/office/2006/metadata/properties" xmlns:ns2="ADEDD60E-22E2-4049-BE99-80A2BB237DD5" xmlns:ns3="54cf9ea2-8b24-4a35-a789-c10402c86061" targetNamespace="http://schemas.microsoft.com/office/2006/metadata/properties" ma:root="true" ma:fieldsID="238950b1e6de1818d5ad6a1678195e7e" ns2:_="" ns3:_="">
    <xsd:import namespace="ADEDD60E-22E2-4049-BE99-80A2BB237DD5"/>
    <xsd:import namespace="54cf9ea2-8b24-4a35-a789-c10402c86061"/>
    <xsd:element name="properties">
      <xsd:complexType>
        <xsd:sequence>
          <xsd:element name="documentManagement">
            <xsd:complexType>
              <xsd:all>
                <xsd:element ref="ns2:GSMATitle" minOccurs="0"/>
                <xsd:element ref="ns2:GSMAKBCategoryTaxHTField0" minOccurs="0"/>
                <xsd:element ref="ns2:GSMADocumentTypeTaxHTField0" minOccurs="0"/>
                <xsd:element ref="ns2:GSMASecurityGroup"/>
                <xsd:element ref="ns2:GSMADocumentOwner" minOccurs="0"/>
                <xsd:element ref="ns2:GSMARelatedDiscussion" minOccurs="0"/>
                <xsd:element ref="ns2:GSMADocumentCreatedDate" minOccurs="0"/>
                <xsd:element ref="ns2:GSMADocumentCreatedBy" minOccurs="0"/>
                <xsd:element ref="ns2:GSMATemplateNumber" minOccurs="0"/>
                <xsd:element ref="ns2:GSMATemplateConversionStatus" minOccurs="0"/>
                <xsd:element ref="ns2:GSMAMeetingNameAndNumberText" minOccurs="0"/>
                <xsd:element ref="ns2:GSMAMeetingNameAndNumber" minOccurs="0"/>
                <xsd:element ref="ns2:GSMAMeetingItemNumber" minOccurs="0"/>
                <xsd:element ref="ns2:GSMAMeetingDate" minOccurs="0"/>
                <xsd:element ref="ns2:GSMAMeetingLocation" minOccurs="0"/>
                <xsd:element ref="ns2:GSMAMeetingNameAndNumberLocal" minOccurs="0"/>
                <xsd:element ref="ns2:GSMAMeetingItemNumberLocal" minOccurs="0"/>
                <xsd:element ref="ns2:GSMAItemFor" minOccurs="0"/>
                <xsd:element ref="ns2:GSMADocumentNumber" minOccurs="0"/>
                <xsd:element ref="ns2:GSMAShowInGeneralView" minOccurs="0"/>
                <xsd:element ref="ns2:GSMASummary" minOccurs="0"/>
                <xsd:element ref="ns2:GSMAListOfContributors" minOccurs="0"/>
                <xsd:element ref="ns3:TaxCatchAll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DD60E-22E2-4049-BE99-80A2BB237DD5" elementFormDefault="qualified">
    <xsd:import namespace="http://schemas.microsoft.com/office/2006/documentManagement/types"/>
    <xsd:import namespace="http://schemas.microsoft.com/office/infopath/2007/PartnerControls"/>
    <xsd:element name="GSMATitle" ma:index="8" nillable="true" ma:displayName="Document Title" ma:internalName="GSMATitle">
      <xsd:simpleType>
        <xsd:restriction base="dms:Text"/>
      </xsd:simpleType>
    </xsd:element>
    <xsd:element name="GSMAKBCategoryTaxHTField0" ma:index="10" nillable="true" ma:taxonomy="true" ma:internalName="GSMAKBCategoryTaxHTField0" ma:taxonomyFieldName="GSMAKBCategory" ma:displayName="KB Category" ma:fieldId="{21dee129-e704-4a2f-bbcd-72336400b048}" ma:taxonomyMulti="true" ma:sspId="da14f4a6-95d7-4d6d-97ca-713f9b6ea8eb" ma:termSetId="7526875a-7b98-42d9-b6a7-9f2766f847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SMADocumentTypeTaxHTField0" ma:index="12" ma:taxonomy="true" ma:internalName="GSMADocumentTypeTaxHTField0" ma:taxonomyFieldName="GSMADocumentType" ma:displayName="Document Type" ma:fieldId="{34a499d2-2c5a-49b8-81ca-7ba3b22c0d34}" ma:sspId="da14f4a6-95d7-4d6d-97ca-713f9b6ea8eb" ma:termSetId="ede25075-d64e-4502-8d90-5c5d069245c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SMASecurityGroup" ma:index="13" ma:displayName="Security Classification" ma:internalName="GSMASecurityGroup">
      <xsd:simpleType>
        <xsd:restriction base="dms:Choice">
          <xsd:enumeration value="Non-confidential"/>
          <xsd:enumeration value="Confidential - Full and Rapporteur Members"/>
          <xsd:enumeration value="Confidential - Full Members"/>
          <xsd:enumeration value="Confidential - Group Members"/>
          <xsd:enumeration value="Confidential - Group Members (Full Members only)"/>
          <xsd:enumeration value="Confidential - Full, Rapporteur, Associate and Affiliate Members"/>
        </xsd:restriction>
      </xsd:simpleType>
    </xsd:element>
    <xsd:element name="GSMADocumentOwner" ma:index="14" nillable="true" ma:displayName="Document Owner" ma:list="UserInfo" ma:SharePointGroup="0" ma:internalName="GSMADocument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GSMARelatedDiscussion" ma:index="15" nillable="true" ma:displayName="Related Discussion" ma:format="Hyperlink" ma:internalName="GSMARelatedDiscussion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DocumentCreatedDate" ma:index="16" nillable="true" ma:displayName="Document Creation Date" ma:internalName="GSMADocumentCreatedDate">
      <xsd:simpleType>
        <xsd:restriction base="dms:DateTime"/>
      </xsd:simpleType>
    </xsd:element>
    <xsd:element name="GSMADocumentCreatedBy" ma:index="17" nillable="true" ma:displayName="Document Author" ma:internalName="GSMADocumentCreat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GSMATemplateNumber" ma:index="18" nillable="true" ma:displayName="Template Number" ma:internalName="GSMATemplateNumber" ma:readOnly="true">
      <xsd:simpleType>
        <xsd:restriction base="dms:Text"/>
      </xsd:simpleType>
    </xsd:element>
    <xsd:element name="GSMATemplateConversionStatus" ma:index="19" nillable="true" ma:displayName="Template Conversion Status" ma:internalName="GSMATemplateConversionStatus" ma:readOnly="false">
      <xsd:simpleType>
        <xsd:restriction base="dms:Text"/>
      </xsd:simpleType>
    </xsd:element>
    <xsd:element name="GSMAMeetingNameAndNumberText" ma:index="20" nillable="true" ma:displayName="Meeting Name and Number Text" ma:internalName="GSMAMeetingNameAndNumberText">
      <xsd:simpleType>
        <xsd:restriction base="dms:Text"/>
      </xsd:simpleType>
    </xsd:element>
    <xsd:element name="GSMAMeetingNameAndNumber" ma:index="21" nillable="true" ma:displayName="Meeting Name and Number" ma:format="Hyperlink" ma:internalName="GSMAMeetingNameAndNumber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MeetingItemNumber" ma:index="22" nillable="true" ma:displayName="Meeting Document Number" ma:internalName="GSMAMeetingItemNumber">
      <xsd:simpleType>
        <xsd:restriction base="dms:Text"/>
      </xsd:simpleType>
    </xsd:element>
    <xsd:element name="GSMAMeetingDate" ma:index="23" nillable="true" ma:displayName="Meeting Date" ma:indexed="true" ma:internalName="GSMAMeetingDate">
      <xsd:simpleType>
        <xsd:restriction base="dms:DateTime"/>
      </xsd:simpleType>
    </xsd:element>
    <xsd:element name="GSMAMeetingLocation" ma:index="24" nillable="true" ma:displayName="Meeting Location" ma:internalName="GSMAMeetingLocation">
      <xsd:simpleType>
        <xsd:restriction base="dms:Text"/>
      </xsd:simpleType>
    </xsd:element>
    <xsd:element name="GSMAMeetingNameAndNumberLocal" ma:index="25" nillable="true" ma:displayName="Meeting Name and Number (Local)" ma:format="Hyperlink" ma:internalName="GSMAMeetingNameAndNumberLoca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MeetingItemNumberLocal" ma:index="26" nillable="true" ma:displayName="Meeting Document Number (Local)" ma:internalName="GSMAMeetingItemNumberLocal" ma:readOnly="true">
      <xsd:simpleType>
        <xsd:restriction base="dms:Text"/>
      </xsd:simpleType>
    </xsd:element>
    <xsd:element name="GSMAItemFor" ma:index="27" nillable="true" ma:displayName="This document is for" ma:internalName="GSMAItemFor">
      <xsd:simpleType>
        <xsd:restriction base="dms:Choice">
          <xsd:enumeration value="Approval"/>
          <xsd:enumeration value="Discussion"/>
          <xsd:enumeration value="Information Only"/>
        </xsd:restriction>
      </xsd:simpleType>
    </xsd:element>
    <xsd:element name="GSMADocumentNumber" ma:index="28" nillable="true" ma:displayName="Document Number" ma:internalName="GSMADocumentNumber">
      <xsd:simpleType>
        <xsd:restriction base="dms:Text"/>
      </xsd:simpleType>
    </xsd:element>
    <xsd:element name="GSMAShowInGeneralView" ma:index="29" nillable="true" ma:displayName="Show in General View" ma:description="Should this document be displayed in the General view?" ma:indexed="true" ma:internalName="GSMAShowInGeneralView">
      <xsd:simpleType>
        <xsd:restriction base="dms:Boolean"/>
      </xsd:simpleType>
    </xsd:element>
    <xsd:element name="GSMASummary" ma:index="30" nillable="true" ma:displayName="Summary" ma:internalName="GSMASummary">
      <xsd:simpleType>
        <xsd:restriction base="dms:Note"/>
      </xsd:simpleType>
    </xsd:element>
    <xsd:element name="GSMAListOfContributors" ma:index="31" nillable="true" ma:displayName="List of contributors" ma:description="A list of contributors to be displayed on the cover sheet of the document" ma:internalName="GSMAListOfContributors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cf9ea2-8b24-4a35-a789-c10402c86061" elementFormDefault="qualified">
    <xsd:import namespace="http://schemas.microsoft.com/office/2006/documentManagement/types"/>
    <xsd:import namespace="http://schemas.microsoft.com/office/infopath/2007/PartnerControls"/>
    <xsd:element name="TaxCatchAll" ma:index="32" nillable="true" ma:displayName="Taxonomy Catch All Column" ma:description="" ma:hidden="true" ma:list="{4a451a5f-d246-48f2-841a-fce3dd0c2c73}" ma:internalName="TaxCatchAll" ma:showField="CatchAllData" ma:web="54cf9ea2-8b24-4a35-a789-c10402c860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33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3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SMASecurityGroup xmlns="ADEDD60E-22E2-4049-BE99-80A2BB237DD5">Confidential - Full, Rapporteur, Associate and Affiliate Members</GSMASecurityGroup>
    <GSMASummary xmlns="ADEDD60E-22E2-4049-BE99-80A2BB237DD5" xsi:nil="true"/>
    <GSMAItemFor xmlns="ADEDD60E-22E2-4049-BE99-80A2BB237DD5">Approval</GSMAItemFor>
    <GSMAMeetingDate xmlns="ADEDD60E-22E2-4049-BE99-80A2BB237DD5">2018-11-27T09:00:00+00:00</GSMAMeetingDate>
    <GSMADocumentOwner xmlns="ADEDD60E-22E2-4049-BE99-80A2BB237DD5">
      <UserInfo>
        <DisplayName>Di Zhang (China Telecommunications Corporation)</DisplayName>
        <AccountId>45800</AccountId>
        <AccountType/>
      </UserInfo>
    </GSMADocumentOwner>
    <GSMAListOfContributors xmlns="ADEDD60E-22E2-4049-BE99-80A2BB237DD5" xsi:nil="true"/>
    <GSMAKBCategoryTaxHTField0 xmlns="ADEDD60E-22E2-4049-BE99-80A2BB237DD5">
      <Terms xmlns="http://schemas.microsoft.com/office/infopath/2007/PartnerControls"/>
    </GSMAKBCategoryTaxHTField0>
    <TaxCatchAll xmlns="54cf9ea2-8b24-4a35-a789-c10402c86061">
      <Value>8</Value>
    </TaxCatchAll>
    <GSMADocumentCreatedDate xmlns="ADEDD60E-22E2-4049-BE99-80A2BB237DD5">2018-11-14T03:23:50+00:00</GSMADocumentCreatedDate>
    <GSMAMeetingNameAndNumber xmlns="ADEDD60E-22E2-4049-BE99-80A2BB237DD5">
      <Url>https://infocentre2.gsma.com/gp/wg/TS/Lists/Calendar/DispForm.aspx?ID=46</Url>
      <Description>TSG #34</Description>
    </GSMAMeetingNameAndNumber>
    <GSMADocumentCreatedBy xmlns="ADEDD60E-22E2-4049-BE99-80A2BB237DD5">
      <UserInfo>
        <DisplayName/>
        <AccountId xsi:nil="true"/>
        <AccountType/>
      </UserInfo>
    </GSMADocumentCreatedBy>
    <GSMAShowInGeneralView xmlns="ADEDD60E-22E2-4049-BE99-80A2BB237DD5">false</GSMAShowInGeneralView>
    <GSMATitle xmlns="ADEDD60E-22E2-4049-BE99-80A2BB237DD5">TSG a new WI proposed for AI Devices Guidelines v3.0</GSMATitle>
    <GSMADocumentTypeTaxHTField0 xmlns="ADEDD60E-22E2-4049-BE99-80A2BB237DD5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General</TermName>
          <TermId xmlns="http://schemas.microsoft.com/office/infopath/2007/PartnerControls">ea886d15-f060-4293-b7b7-47e866d9f02c</TermId>
        </TermInfo>
      </Terms>
    </GSMADocumentTypeTaxHTField0>
    <GSMATemplateConversionStatus xmlns="ADEDD60E-22E2-4049-BE99-80A2BB237DD5" xsi:nil="true"/>
    <GSMAMeetingNameAndNumberText xmlns="ADEDD60E-22E2-4049-BE99-80A2BB237DD5">TSG #34</GSMAMeetingNameAndNumberText>
    <GSMAMeetingItemNumber xmlns="ADEDD60E-22E2-4049-BE99-80A2BB237DD5">TSG#34 Doc 015</GSMAMeetingItemNumber>
    <GSMADocumentNumber xmlns="ADEDD60E-22E2-4049-BE99-80A2BB237DD5" xsi:nil="true"/>
    <GSMAMeetingLocation xmlns="ADEDD60E-22E2-4049-BE99-80A2BB237DD5">Kansas City USA hosted by Sprint</GSMAMeetingLocation>
    <GSMARelatedDiscussion xmlns="ADEDD60E-22E2-4049-BE99-80A2BB237DD5">
      <Url xsi:nil="true"/>
      <Description xsi:nil="true"/>
    </GSMARelatedDiscussion>
    <_dlc_DocId xmlns="54cf9ea2-8b24-4a35-a789-c10402c86061">INFO-2349-1639</_dlc_DocId>
    <_dlc_DocIdUrl xmlns="54cf9ea2-8b24-4a35-a789-c10402c86061">
      <Url>https://infocentre2.gsma.com/gp/wg/TS/_layouts/DocIdRedir.aspx?ID=INFO-2349-1639</Url>
      <Description>INFO-2349-1639</Description>
    </_dlc_DocIdUrl>
    <GSMAMeetingNameAndNumberLocal xmlns="ADEDD60E-22E2-4049-BE99-80A2BB237DD5">
      <Url>https://infocentre2.gsma.com/gp/wg/TS/Lists/Calendar/DispForm.aspx?ID=46</Url>
      <Description>TSG #34</Description>
    </GSMAMeetingNameAndNumberLocal>
    <GSMAMeetingItemNumberLocal xmlns="ADEDD60E-22E2-4049-BE99-80A2BB237DD5">TSG#34 Doc 015</GSMAMeetingItemNumberLocal>
  </documentManagement>
</p:properties>
</file>

<file path=customXml/itemProps1.xml><?xml version="1.0" encoding="utf-8"?>
<ds:datastoreItem xmlns:ds="http://schemas.openxmlformats.org/officeDocument/2006/customXml" ds:itemID="{2C4BC817-DE89-4635-8F87-452BDD563B3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D7EE22C-1581-4C67-96E1-939C3DD2C7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EDD60E-22E2-4049-BE99-80A2BB237DD5"/>
    <ds:schemaRef ds:uri="54cf9ea2-8b24-4a35-a789-c10402c860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67B711-739A-4E0F-A923-8EEEBE568F1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B31AA7F-7E51-45F2-A692-48111A30B5AA}">
  <ds:schemaRefs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54cf9ea2-8b24-4a35-a789-c10402c86061"/>
    <ds:schemaRef ds:uri="ADEDD60E-22E2-4049-BE99-80A2BB237DD5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16413</TotalTime>
  <Words>152</Words>
  <Application>Microsoft Office PowerPoint</Application>
  <PresentationFormat>On-screen Show (16:9)</PresentationFormat>
  <Paragraphs>23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3</vt:i4>
      </vt:variant>
    </vt:vector>
  </HeadingPairs>
  <TitlesOfParts>
    <vt:vector size="22" baseType="lpstr">
      <vt:lpstr>Times New Roman</vt:lpstr>
      <vt:lpstr>黑体</vt:lpstr>
      <vt:lpstr>Arial</vt:lpstr>
      <vt:lpstr>Calibri</vt:lpstr>
      <vt:lpstr>Wingdings</vt:lpstr>
      <vt:lpstr>BULLET</vt:lpstr>
      <vt:lpstr>Custom Design</vt:lpstr>
      <vt:lpstr>1_Custom Design</vt:lpstr>
      <vt:lpstr>2_Custom Design</vt:lpstr>
      <vt:lpstr>3_Custom Design</vt:lpstr>
      <vt:lpstr>4_Custom Design</vt:lpstr>
      <vt:lpstr>5_Custom Design</vt:lpstr>
      <vt:lpstr>6_Custom Design</vt:lpstr>
      <vt:lpstr>4_GSMA</vt:lpstr>
      <vt:lpstr>2_GSMA</vt:lpstr>
      <vt:lpstr>5_GSMA</vt:lpstr>
      <vt:lpstr>1_BULLET</vt:lpstr>
      <vt:lpstr>3_GSMA</vt:lpstr>
      <vt:lpstr>OfficePLUS</vt:lpstr>
      <vt:lpstr>GSMA, Terminal Steering Group proposed work on OTA Testing of IoT Devices</vt:lpstr>
      <vt:lpstr>OTA Test of IoT Devices proposal</vt:lpstr>
      <vt:lpstr>OTA Test of IoT Devices proposal</vt:lpstr>
    </vt:vector>
  </TitlesOfParts>
  <Company>GSMA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TSG a new WI proposed for AI Devices Guidelines</dc:title>
  <dc:creator>GSMA</dc:creator>
  <cp:lastModifiedBy>Paul Gosden</cp:lastModifiedBy>
  <cp:revision>762</cp:revision>
  <cp:lastPrinted>2016-02-17T11:07:43Z</cp:lastPrinted>
  <dcterms:created xsi:type="dcterms:W3CDTF">2015-07-28T11:46:19Z</dcterms:created>
  <dcterms:modified xsi:type="dcterms:W3CDTF">2019-03-01T11:03:08Z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0x010100EC728DFF17A841B193288BA44365FF7000B94428117C9D4ABEAE546B343679976600ACDBF4E2DAA944C2AE01FEAD255A01F60085B47FE4D9F13844ADA861733ED8808B</vt:lpwstr>
  </property>
  <property fmtid="{D5CDD505-2E9C-101B-9397-08002B2CF9AE}" pid="4" name="_dlc_DocIdItemGuid">
    <vt:lpwstr>26df3607-5313-47d4-a3fe-8c941f303dc7</vt:lpwstr>
  </property>
  <property fmtid="{D5CDD505-2E9C-101B-9397-08002B2CF9AE}" pid="5" name="GSMAKBCategory">
    <vt:lpwstr/>
  </property>
  <property fmtid="{D5CDD505-2E9C-101B-9397-08002B2CF9AE}" pid="6" name="GSMADocumentType">
    <vt:lpwstr>8;#General|ea886d15-f060-4293-b7b7-47e866d9f02c</vt:lpwstr>
  </property>
</Properties>
</file>