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41"/>
  </p:notesMasterIdLst>
  <p:handoutMasterIdLst>
    <p:handoutMasterId r:id="rId42"/>
  </p:handoutMasterIdLst>
  <p:sldIdLst>
    <p:sldId id="303" r:id="rId2"/>
    <p:sldId id="893" r:id="rId3"/>
    <p:sldId id="923" r:id="rId4"/>
    <p:sldId id="670" r:id="rId5"/>
    <p:sldId id="636" r:id="rId6"/>
    <p:sldId id="726" r:id="rId7"/>
    <p:sldId id="1202" r:id="rId8"/>
    <p:sldId id="1165" r:id="rId9"/>
    <p:sldId id="1166" r:id="rId10"/>
    <p:sldId id="1114" r:id="rId11"/>
    <p:sldId id="1115" r:id="rId12"/>
    <p:sldId id="1152" r:id="rId13"/>
    <p:sldId id="1167" r:id="rId14"/>
    <p:sldId id="1148" r:id="rId15"/>
    <p:sldId id="1149" r:id="rId16"/>
    <p:sldId id="1174" r:id="rId17"/>
    <p:sldId id="1175" r:id="rId18"/>
    <p:sldId id="1176" r:id="rId19"/>
    <p:sldId id="1178" r:id="rId20"/>
    <p:sldId id="1150" r:id="rId21"/>
    <p:sldId id="1190" r:id="rId22"/>
    <p:sldId id="1187" r:id="rId23"/>
    <p:sldId id="1188" r:id="rId24"/>
    <p:sldId id="1189" r:id="rId25"/>
    <p:sldId id="1151" r:id="rId26"/>
    <p:sldId id="1199" r:id="rId27"/>
    <p:sldId id="1200" r:id="rId28"/>
    <p:sldId id="1201" r:id="rId29"/>
    <p:sldId id="891" r:id="rId30"/>
    <p:sldId id="860" r:id="rId31"/>
    <p:sldId id="737" r:id="rId32"/>
    <p:sldId id="793" r:id="rId33"/>
    <p:sldId id="876" r:id="rId34"/>
    <p:sldId id="704" r:id="rId35"/>
    <p:sldId id="918" r:id="rId36"/>
    <p:sldId id="1203" r:id="rId37"/>
    <p:sldId id="1204" r:id="rId38"/>
    <p:sldId id="1205" r:id="rId39"/>
    <p:sldId id="895" r:id="rId40"/>
  </p:sldIdLst>
  <p:sldSz cx="12192000" cy="6858000"/>
  <p:notesSz cx="6797675" cy="9928225"/>
  <p:defaultTextStyle>
    <a:defPPr>
      <a:defRPr lang="en-GB"/>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608013" indent="-1508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1217613" indent="-3032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827213" indent="-4556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2436813" indent="-6080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3300"/>
    <a:srgbClr val="72AF2F"/>
    <a:srgbClr val="0066FF"/>
    <a:srgbClr val="FFFFCC"/>
    <a:srgbClr val="C1E442"/>
    <a:srgbClr val="C6D254"/>
    <a:srgbClr val="000000"/>
    <a:srgbClr val="5C88D0"/>
    <a:srgbClr val="2A6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5" autoAdjust="0"/>
    <p:restoredTop sz="97931" autoAdjust="0"/>
  </p:normalViewPr>
  <p:slideViewPr>
    <p:cSldViewPr snapToGrid="0">
      <p:cViewPr varScale="1">
        <p:scale>
          <a:sx n="98" d="100"/>
          <a:sy n="98" d="100"/>
        </p:scale>
        <p:origin x="86"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200" d="100"/>
          <a:sy n="200" d="100"/>
        </p:scale>
        <p:origin x="278" y="-383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AA78BAD3-FC21-4679-B770-3EA085F20603}" type="datetime1">
              <a:rPr lang="en-US"/>
              <a:pPr>
                <a:defRPr/>
              </a:pPr>
              <a:t>12/1/2022</a:t>
            </a:fld>
            <a:endParaRPr lang="en-US" dirty="0"/>
          </a:p>
        </p:txBody>
      </p:sp>
      <p:sp>
        <p:nvSpPr>
          <p:cNvPr id="922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817FF792-3EB9-44FA-9386-5606498586BD}" type="slidenum">
              <a:rPr lang="en-GB" altLang="en-US"/>
              <a:pPr>
                <a:defRPr/>
              </a:pPr>
              <a:t>‹#›</a:t>
            </a:fld>
            <a:endParaRPr lang="en-GB" altLang="en-US"/>
          </a:p>
        </p:txBody>
      </p:sp>
    </p:spTree>
    <p:extLst>
      <p:ext uri="{BB962C8B-B14F-4D97-AF65-F5344CB8AC3E}">
        <p14:creationId xmlns:p14="http://schemas.microsoft.com/office/powerpoint/2010/main" val="2131652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BE730920-F8FB-4BAB-A0E2-B112E44812FA}" type="datetime1">
              <a:rPr lang="en-US"/>
              <a:pPr>
                <a:defRPr/>
              </a:pPr>
              <a:t>12/1/2022</a:t>
            </a:fld>
            <a:endParaRPr lang="en-US" dirty="0"/>
          </a:p>
        </p:txBody>
      </p:sp>
      <p:sp>
        <p:nvSpPr>
          <p:cNvPr id="4100"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27BB3565-DE1F-45E8-8B92-B6CEF3A5A934}" type="slidenum">
              <a:rPr lang="en-GB" altLang="en-US"/>
              <a:pPr>
                <a:defRPr/>
              </a:pPr>
              <a:t>‹#›</a:t>
            </a:fld>
            <a:endParaRPr lang="en-GB" altLang="en-US"/>
          </a:p>
        </p:txBody>
      </p:sp>
    </p:spTree>
    <p:extLst>
      <p:ext uri="{BB962C8B-B14F-4D97-AF65-F5344CB8AC3E}">
        <p14:creationId xmlns:p14="http://schemas.microsoft.com/office/powerpoint/2010/main" val="1817830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8013"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7613"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7213"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6813"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31A0830-7958-478F-A687-980EFBB47EC2}" type="slidenum">
              <a:rPr lang="en-GB" altLang="en-US" sz="1200" smtClean="0"/>
              <a:pPr>
                <a:spcBef>
                  <a:spcPct val="0"/>
                </a:spcBef>
              </a:pPr>
              <a:t>1</a:t>
            </a:fld>
            <a:endParaRPr lang="en-GB" altLang="en-US" sz="1200"/>
          </a:p>
        </p:txBody>
      </p:sp>
      <p:sp>
        <p:nvSpPr>
          <p:cNvPr id="7171" name="Rectangle 2"/>
          <p:cNvSpPr>
            <a:spLocks noGrp="1" noRot="1" noChangeAspect="1" noChangeArrowheads="1" noTextEdit="1"/>
          </p:cNvSpPr>
          <p:nvPr>
            <p:ph type="sldImg"/>
          </p:nvPr>
        </p:nvSpPr>
        <p:spPr>
          <a:xfrm>
            <a:off x="88900" y="742950"/>
            <a:ext cx="6621463" cy="3725863"/>
          </a:xfrm>
          <a:ln/>
        </p:spPr>
      </p:sp>
      <p:sp>
        <p:nvSpPr>
          <p:cNvPr id="7172" name="Rectangle 3"/>
          <p:cNvSpPr>
            <a:spLocks noGrp="1" noChangeArrowheads="1"/>
          </p:cNvSpPr>
          <p:nvPr>
            <p:ph type="body" idx="1"/>
          </p:nvPr>
        </p:nvSpPr>
        <p:spPr>
          <a:xfrm>
            <a:off x="904875" y="4718050"/>
            <a:ext cx="49879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0"/>
            <a:ext cx="5145087"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10043" y="3839308"/>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93023184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609585" indent="-609585">
              <a:buFontTx/>
              <a:buBlip>
                <a:blip r:embed="rId2"/>
              </a:buBlip>
              <a:defRPr/>
            </a:lvl1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6233812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2251" cy="1143000"/>
          </a:xfrm>
        </p:spPr>
        <p:txBody>
          <a:bodyPr/>
          <a:lstStyle/>
          <a:p>
            <a:r>
              <a:rPr lang="en-US" dirty="0"/>
              <a:t>Click to edit Master title style</a:t>
            </a:r>
            <a:endParaRPr lang="en-IE" dirty="0"/>
          </a:p>
        </p:txBody>
      </p:sp>
      <p:sp>
        <p:nvSpPr>
          <p:cNvPr id="3" name="Table Placeholder 2"/>
          <p:cNvSpPr>
            <a:spLocks noGrp="1"/>
          </p:cNvSpPr>
          <p:nvPr>
            <p:ph type="tbl" idx="1"/>
          </p:nvPr>
        </p:nvSpPr>
        <p:spPr>
          <a:xfrm>
            <a:off x="609600" y="1600201"/>
            <a:ext cx="10972800" cy="4525963"/>
          </a:xfrm>
        </p:spPr>
        <p:txBody>
          <a:bodyPr/>
          <a:lstStyle/>
          <a:p>
            <a:pPr lvl="0"/>
            <a:endParaRPr lang="en-IE" noProof="0" dirty="0"/>
          </a:p>
        </p:txBody>
      </p:sp>
      <p:sp>
        <p:nvSpPr>
          <p:cNvPr id="4" name="Slide Number Placeholder 5"/>
          <p:cNvSpPr>
            <a:spLocks noGrp="1"/>
          </p:cNvSpPr>
          <p:nvPr>
            <p:ph type="sldNum" sz="quarter" idx="10"/>
          </p:nvPr>
        </p:nvSpPr>
        <p:spPr>
          <a:xfrm>
            <a:off x="11410952" y="6483350"/>
            <a:ext cx="527049" cy="222250"/>
          </a:xfrm>
          <a:prstGeom prst="rect">
            <a:avLst/>
          </a:prstGeom>
        </p:spPr>
        <p:txBody>
          <a:bodyPr/>
          <a:lstStyle>
            <a:lvl1pPr>
              <a:defRPr>
                <a:latin typeface="Arial" charset="0"/>
                <a:cs typeface="Arial" charset="0"/>
              </a:defRPr>
            </a:lvl1pPr>
          </a:lstStyle>
          <a:p>
            <a:pPr>
              <a:defRPr/>
            </a:pPr>
            <a:fld id="{8B78E712-7E90-46AF-8873-540771249AD5}" type="slidenum">
              <a:rPr lang="en-GB"/>
              <a:pPr>
                <a:defRPr/>
              </a:pPr>
              <a:t>‹#›</a:t>
            </a:fld>
            <a:endParaRPr lang="en-GB" dirty="0"/>
          </a:p>
        </p:txBody>
      </p:sp>
    </p:spTree>
    <p:extLst>
      <p:ext uri="{BB962C8B-B14F-4D97-AF65-F5344CB8AC3E}">
        <p14:creationId xmlns:p14="http://schemas.microsoft.com/office/powerpoint/2010/main" val="191304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90635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p:cNvSpPr>
            <a:spLocks noChangeArrowheads="1"/>
          </p:cNvSpPr>
          <p:nvPr userDrawn="1"/>
        </p:nvSpPr>
        <p:spPr bwMode="auto">
          <a:xfrm>
            <a:off x="11113" y="6364288"/>
            <a:ext cx="8224837" cy="333374"/>
          </a:xfrm>
          <a:prstGeom prst="homePlate">
            <a:avLst>
              <a:gd name="adj" fmla="val 91600"/>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333"/>
          </a:p>
        </p:txBody>
      </p:sp>
      <p:sp>
        <p:nvSpPr>
          <p:cNvPr id="1027" name="Title Placeholder 1"/>
          <p:cNvSpPr>
            <a:spLocks noGrp="1"/>
          </p:cNvSpPr>
          <p:nvPr>
            <p:ph type="title"/>
          </p:nvPr>
        </p:nvSpPr>
        <p:spPr bwMode="auto">
          <a:xfrm>
            <a:off x="652463" y="228600"/>
            <a:ext cx="910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47700" y="1454150"/>
            <a:ext cx="111839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p:cNvSpPr txBox="1"/>
          <p:nvPr userDrawn="1"/>
        </p:nvSpPr>
        <p:spPr>
          <a:xfrm>
            <a:off x="11113" y="6502232"/>
            <a:ext cx="7950201" cy="23495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33" spc="400" dirty="0">
                <a:solidFill>
                  <a:schemeClr val="bg1"/>
                </a:solidFill>
              </a:rPr>
              <a:t> </a:t>
            </a:r>
            <a:r>
              <a:rPr lang="en-GB" sz="1100" b="1" kern="1200" spc="300" dirty="0">
                <a:solidFill>
                  <a:schemeClr val="tx1"/>
                </a:solidFill>
                <a:latin typeface="Arial" panose="020B0604020202020204" pitchFamily="34" charset="0"/>
                <a:ea typeface="+mn-ea"/>
                <a:cs typeface="Arial" panose="020B0604020202020204" pitchFamily="34" charset="0"/>
              </a:rPr>
              <a:t>S5-226004, SA5#146, </a:t>
            </a:r>
            <a:r>
              <a:rPr lang="en-US" sz="1100" b="1" kern="1200" spc="300" dirty="0">
                <a:solidFill>
                  <a:schemeClr val="tx1"/>
                </a:solidFill>
                <a:latin typeface="Arial" panose="020B0604020202020204" pitchFamily="34" charset="0"/>
                <a:ea typeface="+mn-ea"/>
                <a:cs typeface="Arial" panose="020B0604020202020204" pitchFamily="34" charset="0"/>
              </a:rPr>
              <a:t>Toulouse (FR)</a:t>
            </a:r>
            <a:r>
              <a:rPr lang="en-GB" sz="1100" b="1" kern="1200" spc="300" dirty="0">
                <a:solidFill>
                  <a:schemeClr val="tx1"/>
                </a:solidFill>
                <a:latin typeface="Arial" panose="020B0604020202020204" pitchFamily="34" charset="0"/>
                <a:ea typeface="+mn-ea"/>
                <a:cs typeface="Arial" panose="020B0604020202020204" pitchFamily="34" charset="0"/>
              </a:rPr>
              <a:t>, 14 </a:t>
            </a:r>
            <a:r>
              <a:rPr lang="en-US" sz="1100" b="1" kern="1200" spc="300" dirty="0">
                <a:solidFill>
                  <a:schemeClr val="tx1"/>
                </a:solidFill>
                <a:latin typeface="Arial" panose="020B0604020202020204" pitchFamily="34" charset="0"/>
                <a:ea typeface="+mn-ea"/>
                <a:cs typeface="Arial" panose="020B0604020202020204" pitchFamily="34" charset="0"/>
              </a:rPr>
              <a:t>– 18 </a:t>
            </a:r>
            <a:r>
              <a:rPr lang="en-US" altLang="zh-CN" sz="1100" b="1" kern="1200" spc="300" dirty="0">
                <a:solidFill>
                  <a:schemeClr val="tx1"/>
                </a:solidFill>
                <a:latin typeface="Arial" panose="020B0604020202020204" pitchFamily="34" charset="0"/>
                <a:ea typeface="+mn-ea"/>
                <a:cs typeface="Arial" panose="020B0604020202020204" pitchFamily="34" charset="0"/>
              </a:rPr>
              <a:t>November</a:t>
            </a:r>
            <a:r>
              <a:rPr lang="en-US" sz="1100" b="1" kern="1200" spc="300" dirty="0">
                <a:solidFill>
                  <a:schemeClr val="tx1"/>
                </a:solidFill>
                <a:latin typeface="Arial" panose="020B0604020202020204" pitchFamily="34" charset="0"/>
                <a:ea typeface="+mn-ea"/>
                <a:cs typeface="Arial" panose="020B0604020202020204" pitchFamily="34" charset="0"/>
              </a:rPr>
              <a:t> 2022</a:t>
            </a:r>
            <a:endParaRPr lang="en-GB" sz="1100" b="1" kern="1200" spc="300" dirty="0">
              <a:solidFill>
                <a:schemeClr val="tx1"/>
              </a:solidFill>
              <a:latin typeface="Arial" panose="020B0604020202020204" pitchFamily="34" charset="0"/>
              <a:ea typeface="+mn-ea"/>
              <a:cs typeface="Arial" panose="020B0604020202020204" pitchFamily="34" charset="0"/>
            </a:endParaRPr>
          </a:p>
          <a:p>
            <a:pPr>
              <a:defRPr/>
            </a:pPr>
            <a:endParaRPr lang="en-GB" sz="1067" b="1" spc="400" dirty="0">
              <a:solidFill>
                <a:schemeClr val="bg1"/>
              </a:solidFill>
            </a:endParaRPr>
          </a:p>
        </p:txBody>
      </p:sp>
      <p:sp>
        <p:nvSpPr>
          <p:cNvPr id="1030" name="Rectangle 15"/>
          <p:cNvSpPr>
            <a:spLocks noChangeArrowheads="1"/>
          </p:cNvSpPr>
          <p:nvPr userDrawn="1"/>
        </p:nvSpPr>
        <p:spPr bwMode="auto">
          <a:xfrm>
            <a:off x="5448300" y="3303588"/>
            <a:ext cx="1238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333">
                <a:solidFill>
                  <a:schemeClr val="bg1"/>
                </a:solidFill>
              </a:rPr>
              <a:t>© 3GPP 2012</a:t>
            </a:r>
            <a:endParaRPr lang="en-GB" altLang="en-US" sz="1333"/>
          </a:p>
        </p:txBody>
      </p:sp>
      <p:pic>
        <p:nvPicPr>
          <p:cNvPr id="1031" name="Picture 10" descr="3GPP_TM_RD.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98088" y="306388"/>
            <a:ext cx="15843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6"/>
          <p:cNvSpPr>
            <a:spLocks noChangeArrowheads="1"/>
          </p:cNvSpPr>
          <p:nvPr userDrawn="1"/>
        </p:nvSpPr>
        <p:spPr bwMode="auto">
          <a:xfrm>
            <a:off x="9918700" y="6462713"/>
            <a:ext cx="102784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67" dirty="0"/>
              <a:t>© 3GPP 20</a:t>
            </a:r>
            <a:r>
              <a:rPr lang="en-US" altLang="zh-CN" sz="1067" dirty="0"/>
              <a:t>22</a:t>
            </a:r>
            <a:endParaRPr lang="en-GB" altLang="en-US" sz="1067" dirty="0"/>
          </a:p>
        </p:txBody>
      </p:sp>
      <p:sp>
        <p:nvSpPr>
          <p:cNvPr id="12" name="Oval 11"/>
          <p:cNvSpPr/>
          <p:nvPr userDrawn="1"/>
        </p:nvSpPr>
        <p:spPr bwMode="auto">
          <a:xfrm>
            <a:off x="11079163" y="6364288"/>
            <a:ext cx="812800" cy="419100"/>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435BA645-663C-49B9-8214-3A0DBAD6F1FF}" type="slidenum">
              <a:rPr lang="en-GB" altLang="en-US" sz="1333" b="1" smtClean="0"/>
              <a:pPr algn="ctr">
                <a:defRPr/>
              </a:pPr>
              <a:t>‹#›</a:t>
            </a:fld>
            <a:endParaRPr lang="en-GB" altLang="en-US" sz="1333" b="1"/>
          </a:p>
          <a:p>
            <a:pPr>
              <a:defRPr/>
            </a:pPr>
            <a:endParaRPr lang="en-GB" altLang="en-US" sz="1333"/>
          </a:p>
        </p:txBody>
      </p:sp>
    </p:spTree>
  </p:cSld>
  <p:clrMap bg1="lt1" tx1="dk1" bg2="lt2" tx2="dk2" accent1="accent1" accent2="accent2" accent3="accent3" accent4="accent4" accent5="accent5" accent6="accent6" hlink="hlink" folHlink="folHlink"/>
  <p:sldLayoutIdLst>
    <p:sldLayoutId id="2147483938" r:id="rId1"/>
    <p:sldLayoutId id="2147483936" r:id="rId2"/>
    <p:sldLayoutId id="2147483939" r:id="rId3"/>
    <p:sldLayoutId id="2147483944" r:id="rId4"/>
  </p:sldLayoutIdLst>
  <p:transition spd="slow"/>
  <p:hf hdr="0" ftr="0" dt="0"/>
  <p:txStyles>
    <p:title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p:titleStyle>
    <p:bodyStyle>
      <a:lvl1pPr marL="608013" indent="-608013" algn="l" rtl="0" eaLnBrk="0" fontAlgn="base" hangingPunct="0">
        <a:spcBef>
          <a:spcPct val="20000"/>
        </a:spcBef>
        <a:spcAft>
          <a:spcPct val="0"/>
        </a:spcAft>
        <a:buBlip>
          <a:blip r:embed="rId7"/>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8"/>
        </a:buBlip>
        <a:defRPr sz="3200">
          <a:solidFill>
            <a:schemeClr val="tx1"/>
          </a:solidFill>
          <a:latin typeface="+mn-lt"/>
        </a:defRPr>
      </a:lvl2pPr>
      <a:lvl3pPr marL="1522413" indent="-303213" algn="l" rtl="0" eaLnBrk="0" fontAlgn="base" hangingPunct="0">
        <a:spcBef>
          <a:spcPct val="20000"/>
        </a:spcBef>
        <a:spcAft>
          <a:spcPct val="0"/>
        </a:spcAft>
        <a:buBlip>
          <a:blip r:embed="rId9"/>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www.3gpp.org/ftp/TSG_SA/WG5_TM/TSGS5_146/Docs/S5-226028.zip" TargetMode="External"/><Relationship Id="rId3" Type="http://schemas.openxmlformats.org/officeDocument/2006/relationships/hyperlink" Target="https://www.3gpp.org/ftp/TSG_SA/WG5_TM/TSGS5_146/Docs/S5-226016.zip" TargetMode="External"/><Relationship Id="rId7" Type="http://schemas.openxmlformats.org/officeDocument/2006/relationships/hyperlink" Target="https://www.3gpp.org/ftp/TSG_SA/WG5_TM/TSGS5_146/Docs/S5-226026.zip" TargetMode="External"/><Relationship Id="rId12" Type="http://schemas.openxmlformats.org/officeDocument/2006/relationships/hyperlink" Target="https://www.3gpp.org/ftp/TSG_SA/WG5_TM/TSGS5_146/Docs/S5-226646.zip" TargetMode="External"/><Relationship Id="rId2" Type="http://schemas.openxmlformats.org/officeDocument/2006/relationships/hyperlink" Target="https://www.3gpp.org/ftp/TSG_SA/WG5_TM/TSGS5_146/Docs/S5-226015.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19.zip" TargetMode="External"/><Relationship Id="rId11" Type="http://schemas.openxmlformats.org/officeDocument/2006/relationships/hyperlink" Target="https://www.3gpp.org/ftp/TSG_SA/WG5_TM/TSGS5_146/Docs/S5-226072.zip" TargetMode="External"/><Relationship Id="rId5" Type="http://schemas.openxmlformats.org/officeDocument/2006/relationships/hyperlink" Target="https://www.3gpp.org/ftp/TSG_SA/WG5_TM/TSGS5_146/Docs/S5-226018.zip" TargetMode="External"/><Relationship Id="rId10" Type="http://schemas.openxmlformats.org/officeDocument/2006/relationships/hyperlink" Target="https://www.3gpp.org/ftp/TSG_SA/WG5_TM/TSGS5_146/Docs/S5-226030.zip" TargetMode="External"/><Relationship Id="rId4" Type="http://schemas.openxmlformats.org/officeDocument/2006/relationships/hyperlink" Target="https://www.3gpp.org/ftp/TSG_SA/WG5_TM/TSGS5_146/Docs/S5-226017.zip" TargetMode="External"/><Relationship Id="rId9" Type="http://schemas.openxmlformats.org/officeDocument/2006/relationships/hyperlink" Target="https://www.3gpp.org/ftp/TSG_SA/WG5_TM/TSGS5_146/Docs/S5-226029.zip"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3gpp.org/ftp/TSG_SA/WG5_TM/TSGS5_146/Docs/S5-226027.zip" TargetMode="External"/><Relationship Id="rId13" Type="http://schemas.openxmlformats.org/officeDocument/2006/relationships/hyperlink" Target="https://www.3gpp.org/ftp/TSG_SA/WG5_TM/TSGS5_146/Docs/S5-226073.zip" TargetMode="External"/><Relationship Id="rId3" Type="http://schemas.openxmlformats.org/officeDocument/2006/relationships/hyperlink" Target="https://www.3gpp.org/ftp/TSG_SA/WG5_TM/TSGS5_146/Docs/S5-226021.zip" TargetMode="External"/><Relationship Id="rId7" Type="http://schemas.openxmlformats.org/officeDocument/2006/relationships/hyperlink" Target="https://www.3gpp.org/ftp/TSG_SA/WG5_TM/TSGS5_146/Docs/S5-226025.zip" TargetMode="External"/><Relationship Id="rId12" Type="http://schemas.openxmlformats.org/officeDocument/2006/relationships/hyperlink" Target="https://www.3gpp.org/ftp/TSG_SA/WG5_TM/TSGS5_146/Docs/S5-226034.zip" TargetMode="External"/><Relationship Id="rId17" Type="http://schemas.openxmlformats.org/officeDocument/2006/relationships/hyperlink" Target="https://www.3gpp.org/ftp/TSG_SA/WG5_TM/TSGS5_146/Docs/S5-226086.zip" TargetMode="External"/><Relationship Id="rId2" Type="http://schemas.openxmlformats.org/officeDocument/2006/relationships/hyperlink" Target="https://www.3gpp.org/ftp/TSG_SA/WG5_TM/TSGS5_146/Docs/S5-226020.zip" TargetMode="External"/><Relationship Id="rId16" Type="http://schemas.openxmlformats.org/officeDocument/2006/relationships/hyperlink" Target="https://www.3gpp.org/ftp/TSG_SA/WG5_TM/TSGS5_146/Docs/S5-226082.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24.zip" TargetMode="External"/><Relationship Id="rId11" Type="http://schemas.openxmlformats.org/officeDocument/2006/relationships/hyperlink" Target="https://www.3gpp.org/ftp/TSG_SA/WG5_TM/TSGS5_146/Docs/S5-226033.zip" TargetMode="External"/><Relationship Id="rId5" Type="http://schemas.openxmlformats.org/officeDocument/2006/relationships/hyperlink" Target="https://www.3gpp.org/ftp/TSG_SA/WG5_TM/TSGS5_146/Docs/S5-226023.zip" TargetMode="External"/><Relationship Id="rId15" Type="http://schemas.openxmlformats.org/officeDocument/2006/relationships/hyperlink" Target="https://www.3gpp.org/ftp/TSG_SA/WG5_TM/TSGS5_146/Docs/S5-226078.zip" TargetMode="External"/><Relationship Id="rId10" Type="http://schemas.openxmlformats.org/officeDocument/2006/relationships/hyperlink" Target="https://www.3gpp.org/ftp/TSG_SA/WG5_TM/TSGS5_146/Docs/S5-226032.zip" TargetMode="External"/><Relationship Id="rId4" Type="http://schemas.openxmlformats.org/officeDocument/2006/relationships/hyperlink" Target="https://www.3gpp.org/ftp/TSG_SA/WG5_TM/TSGS5_146/Docs/S5-226022.zip" TargetMode="External"/><Relationship Id="rId9" Type="http://schemas.openxmlformats.org/officeDocument/2006/relationships/hyperlink" Target="https://www.3gpp.org/ftp/TSG_SA/WG5_TM/TSGS5_146/Docs/S5-226031.zip" TargetMode="External"/><Relationship Id="rId14" Type="http://schemas.openxmlformats.org/officeDocument/2006/relationships/hyperlink" Target="https://www.3gpp.org/ftp/TSG_SA/WG5_TM/TSGS5_146/Docs/S5-226076.zi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3gpp.org/ftp/Email_Discussions/SA5/OAM%20rapporteur%20calls/Rapporteur%20call%20%23146"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3gpp.org/ftp/TSG_SA/WG5_TM/TSGS5_146/Docs/S5-226366.zip" TargetMode="External"/><Relationship Id="rId2" Type="http://schemas.openxmlformats.org/officeDocument/2006/relationships/hyperlink" Target="https://www.3gpp.org/ftp/TSG_SA/WG5_TM/TSGS5_146/Docs/S5-226191.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547.zip" TargetMode="External"/><Relationship Id="rId5" Type="http://schemas.openxmlformats.org/officeDocument/2006/relationships/hyperlink" Target="https://www.3gpp.org/ftp/TSG_SA/WG5_TM/TSGS5_146/Docs/S5-226525.zip" TargetMode="External"/><Relationship Id="rId4" Type="http://schemas.openxmlformats.org/officeDocument/2006/relationships/hyperlink" Target="https://www.3gpp.org/ftp/TSG_SA/WG5_TM/TSGS5_146/Docs/S5-226457.zi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2054990" y="2501576"/>
            <a:ext cx="8621712" cy="1468438"/>
          </a:xfrm>
        </p:spPr>
        <p:txBody>
          <a:bodyPr>
            <a:noAutofit/>
          </a:bodyPr>
          <a:lstStyle/>
          <a:p>
            <a:pPr>
              <a:defRPr/>
            </a:pPr>
            <a:r>
              <a:rPr lang="en-GB" sz="4800" b="1" i="1" dirty="0">
                <a:effectLst>
                  <a:outerShdw blurRad="38100" dist="38100" dir="2700000" algn="tl">
                    <a:srgbClr val="C0C0C0"/>
                  </a:outerShdw>
                </a:effectLst>
              </a:rPr>
              <a:t>  </a:t>
            </a:r>
            <a:br>
              <a:rPr lang="en-GB" sz="4800" dirty="0"/>
            </a:br>
            <a:r>
              <a:rPr lang="en-GB" sz="4800" dirty="0"/>
              <a:t> </a:t>
            </a:r>
            <a:r>
              <a:rPr lang="en-GB" altLang="zh-CN" sz="4800" b="1" dirty="0"/>
              <a:t>SA5 OAM&amp;P Exec Report</a:t>
            </a:r>
            <a:br>
              <a:rPr lang="en-GB" sz="4800" b="1" i="1" dirty="0"/>
            </a:br>
            <a:r>
              <a:rPr lang="fr-FR" sz="2400" dirty="0">
                <a:latin typeface="Arial" pitchFamily="34" charset="0"/>
              </a:rPr>
              <a:t>SA5#146, 14 – 18 </a:t>
            </a:r>
            <a:r>
              <a:rPr lang="en-US" altLang="zh-CN" sz="2400" dirty="0">
                <a:latin typeface="Arial" pitchFamily="34" charset="0"/>
              </a:rPr>
              <a:t>November</a:t>
            </a:r>
            <a:r>
              <a:rPr lang="en-US" sz="2400" dirty="0">
                <a:latin typeface="Arial" pitchFamily="34" charset="0"/>
              </a:rPr>
              <a:t>, 2022</a:t>
            </a:r>
            <a:br>
              <a:rPr lang="fr-FR" sz="2400" dirty="0">
                <a:latin typeface="Arial" pitchFamily="34" charset="0"/>
              </a:rPr>
            </a:br>
            <a:r>
              <a:rPr lang="en-US" sz="2400" dirty="0">
                <a:latin typeface="Arial" pitchFamily="34" charset="0"/>
              </a:rPr>
              <a:t>Toulouse, France</a:t>
            </a:r>
            <a:r>
              <a:rPr lang="fr-FR" sz="2400" dirty="0">
                <a:latin typeface="Arial" pitchFamily="34" charset="0"/>
              </a:rPr>
              <a:t> </a:t>
            </a:r>
            <a:endParaRPr lang="en-GB" sz="4800" dirty="0">
              <a:effectLst>
                <a:outerShdw blurRad="38100" dist="38100" dir="2700000" algn="tl">
                  <a:srgbClr val="C0C0C0"/>
                </a:outerShdw>
              </a:effectLst>
            </a:endParaRPr>
          </a:p>
        </p:txBody>
      </p:sp>
      <p:sp>
        <p:nvSpPr>
          <p:cNvPr id="6147" name="Subtitle 6"/>
          <p:cNvSpPr>
            <a:spLocks noGrp="1"/>
          </p:cNvSpPr>
          <p:nvPr>
            <p:ph type="subTitle" idx="1"/>
          </p:nvPr>
        </p:nvSpPr>
        <p:spPr>
          <a:xfrm>
            <a:off x="2054990" y="4523069"/>
            <a:ext cx="8534400" cy="1752600"/>
          </a:xfrm>
        </p:spPr>
        <p:txBody>
          <a:bodyPr/>
          <a:lstStyle/>
          <a:p>
            <a:pPr>
              <a:lnSpc>
                <a:spcPct val="80000"/>
              </a:lnSpc>
            </a:pPr>
            <a:br>
              <a:rPr lang="en-US" altLang="en-US" sz="2667" dirty="0"/>
            </a:br>
            <a:r>
              <a:rPr lang="en-US" altLang="en-US" sz="2400" dirty="0">
                <a:latin typeface="Arial" charset="0"/>
              </a:rPr>
              <a:t>Zou Lan, </a:t>
            </a:r>
            <a:r>
              <a:rPr lang="en-GB" altLang="zh-CN" sz="2400" dirty="0">
                <a:latin typeface="Arial" charset="0"/>
              </a:rPr>
              <a:t>SA5 Vice-Chair, </a:t>
            </a:r>
            <a:r>
              <a:rPr lang="en-US" altLang="zh-CN" sz="2400" dirty="0">
                <a:latin typeface="Arial" charset="0"/>
              </a:rPr>
              <a:t>HUAWEI</a:t>
            </a:r>
            <a:endParaRPr lang="en-US" altLang="en-US" sz="2400" dirty="0">
              <a:latin typeface="Arial" charset="0"/>
            </a:endParaRPr>
          </a:p>
          <a:p>
            <a:pPr>
              <a:lnSpc>
                <a:spcPct val="80000"/>
              </a:lnSpc>
            </a:pPr>
            <a:r>
              <a:rPr lang="en-US" altLang="en-US" sz="2400" dirty="0">
                <a:latin typeface="Arial" charset="0"/>
              </a:rPr>
              <a:t>Thomas Tovinger, SA5 Chair, </a:t>
            </a:r>
            <a:r>
              <a:rPr lang="en-US" altLang="zh-CN" sz="2400" dirty="0">
                <a:latin typeface="Arial" charset="0"/>
              </a:rPr>
              <a:t>ERICSSON</a:t>
            </a:r>
          </a:p>
          <a:p>
            <a:pPr>
              <a:lnSpc>
                <a:spcPct val="80000"/>
              </a:lnSpc>
            </a:pPr>
            <a:r>
              <a:rPr lang="en-US" altLang="zh-CN" sz="2400" dirty="0">
                <a:latin typeface="Arial" charset="0"/>
              </a:rPr>
              <a:t>Mirko Cano Soveri, MCC</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Summary - SA5 </a:t>
            </a:r>
            <a:r>
              <a:rPr lang="en-US" altLang="zh-CN" sz="2800" dirty="0"/>
              <a:t>Rel-18 WI </a:t>
            </a:r>
            <a:r>
              <a:rPr lang="en-GB" altLang="en-US" sz="2800" dirty="0"/>
              <a:t>progress</a:t>
            </a:r>
            <a:endParaRPr lang="en-US" altLang="en-US" sz="2800" dirty="0"/>
          </a:p>
        </p:txBody>
      </p:sp>
      <p:graphicFrame>
        <p:nvGraphicFramePr>
          <p:cNvPr id="6"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2674807887"/>
              </p:ext>
            </p:extLst>
          </p:nvPr>
        </p:nvGraphicFramePr>
        <p:xfrm>
          <a:off x="62523" y="777114"/>
          <a:ext cx="12035698" cy="5445670"/>
        </p:xfrm>
        <a:graphic>
          <a:graphicData uri="http://schemas.openxmlformats.org/drawingml/2006/table">
            <a:tbl>
              <a:tblPr firstRow="1" firstCol="1" bandRow="1">
                <a:tableStyleId>{F5AB1C69-6EDB-4FF4-983F-18BD219EF322}</a:tableStyleId>
              </a:tblPr>
              <a:tblGrid>
                <a:gridCol w="480992">
                  <a:extLst>
                    <a:ext uri="{9D8B030D-6E8A-4147-A177-3AD203B41FA5}">
                      <a16:colId xmlns:a16="http://schemas.microsoft.com/office/drawing/2014/main" val="20000"/>
                    </a:ext>
                  </a:extLst>
                </a:gridCol>
                <a:gridCol w="2395070">
                  <a:extLst>
                    <a:ext uri="{9D8B030D-6E8A-4147-A177-3AD203B41FA5}">
                      <a16:colId xmlns:a16="http://schemas.microsoft.com/office/drawing/2014/main" val="20001"/>
                    </a:ext>
                  </a:extLst>
                </a:gridCol>
                <a:gridCol w="718325">
                  <a:extLst>
                    <a:ext uri="{9D8B030D-6E8A-4147-A177-3AD203B41FA5}">
                      <a16:colId xmlns:a16="http://schemas.microsoft.com/office/drawing/2014/main" val="20002"/>
                    </a:ext>
                  </a:extLst>
                </a:gridCol>
                <a:gridCol w="561528">
                  <a:extLst>
                    <a:ext uri="{9D8B030D-6E8A-4147-A177-3AD203B41FA5}">
                      <a16:colId xmlns:a16="http://schemas.microsoft.com/office/drawing/2014/main" val="20003"/>
                    </a:ext>
                  </a:extLst>
                </a:gridCol>
                <a:gridCol w="310434">
                  <a:extLst>
                    <a:ext uri="{9D8B030D-6E8A-4147-A177-3AD203B41FA5}">
                      <a16:colId xmlns:a16="http://schemas.microsoft.com/office/drawing/2014/main" val="20004"/>
                    </a:ext>
                  </a:extLst>
                </a:gridCol>
                <a:gridCol w="931788">
                  <a:extLst>
                    <a:ext uri="{9D8B030D-6E8A-4147-A177-3AD203B41FA5}">
                      <a16:colId xmlns:a16="http://schemas.microsoft.com/office/drawing/2014/main" val="20005"/>
                    </a:ext>
                  </a:extLst>
                </a:gridCol>
                <a:gridCol w="560986">
                  <a:extLst>
                    <a:ext uri="{9D8B030D-6E8A-4147-A177-3AD203B41FA5}">
                      <a16:colId xmlns:a16="http://schemas.microsoft.com/office/drawing/2014/main" val="20006"/>
                    </a:ext>
                  </a:extLst>
                </a:gridCol>
                <a:gridCol w="543987">
                  <a:extLst>
                    <a:ext uri="{9D8B030D-6E8A-4147-A177-3AD203B41FA5}">
                      <a16:colId xmlns:a16="http://schemas.microsoft.com/office/drawing/2014/main" val="20007"/>
                    </a:ext>
                  </a:extLst>
                </a:gridCol>
                <a:gridCol w="800583">
                  <a:extLst>
                    <a:ext uri="{9D8B030D-6E8A-4147-A177-3AD203B41FA5}">
                      <a16:colId xmlns:a16="http://schemas.microsoft.com/office/drawing/2014/main" val="20008"/>
                    </a:ext>
                  </a:extLst>
                </a:gridCol>
                <a:gridCol w="793046">
                  <a:extLst>
                    <a:ext uri="{9D8B030D-6E8A-4147-A177-3AD203B41FA5}">
                      <a16:colId xmlns:a16="http://schemas.microsoft.com/office/drawing/2014/main" val="20009"/>
                    </a:ext>
                  </a:extLst>
                </a:gridCol>
                <a:gridCol w="953476">
                  <a:extLst>
                    <a:ext uri="{9D8B030D-6E8A-4147-A177-3AD203B41FA5}">
                      <a16:colId xmlns:a16="http://schemas.microsoft.com/office/drawing/2014/main" val="20010"/>
                    </a:ext>
                  </a:extLst>
                </a:gridCol>
                <a:gridCol w="765908">
                  <a:extLst>
                    <a:ext uri="{9D8B030D-6E8A-4147-A177-3AD203B41FA5}">
                      <a16:colId xmlns:a16="http://schemas.microsoft.com/office/drawing/2014/main" val="20011"/>
                    </a:ext>
                  </a:extLst>
                </a:gridCol>
                <a:gridCol w="1288817">
                  <a:extLst>
                    <a:ext uri="{9D8B030D-6E8A-4147-A177-3AD203B41FA5}">
                      <a16:colId xmlns:a16="http://schemas.microsoft.com/office/drawing/2014/main" val="20012"/>
                    </a:ext>
                  </a:extLst>
                </a:gridCol>
                <a:gridCol w="930758">
                  <a:extLst>
                    <a:ext uri="{9D8B030D-6E8A-4147-A177-3AD203B41FA5}">
                      <a16:colId xmlns:a16="http://schemas.microsoft.com/office/drawing/2014/main" val="20013"/>
                    </a:ext>
                  </a:extLst>
                </a:gridCol>
              </a:tblGrid>
              <a:tr h="216049">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84882">
                <a:tc>
                  <a:txBody>
                    <a:bodyPr/>
                    <a:lstStyle/>
                    <a:p>
                      <a:pPr algn="ctr" fontAlgn="t"/>
                      <a:r>
                        <a:rPr lang="en-US" sz="1000" b="0" i="0" u="none" strike="noStrike" dirty="0">
                          <a:solidFill>
                            <a:srgbClr val="000000"/>
                          </a:solidFill>
                          <a:effectLst/>
                          <a:latin typeface="+mn-lt"/>
                        </a:rPr>
                        <a:t>940030</a:t>
                      </a:r>
                    </a:p>
                  </a:txBody>
                  <a:tcPr marL="6350" marR="6350" marT="6350" marB="0"/>
                </a:tc>
                <a:tc>
                  <a:txBody>
                    <a:bodyPr/>
                    <a:lstStyle/>
                    <a:p>
                      <a:pPr algn="l" fontAlgn="t"/>
                      <a:r>
                        <a:rPr lang="en-US" sz="1000" b="0" i="0" u="none" strike="noStrike" dirty="0">
                          <a:solidFill>
                            <a:schemeClr val="tx1"/>
                          </a:solidFill>
                          <a:effectLst/>
                          <a:latin typeface="+mn-lt"/>
                        </a:rPr>
                        <a:t>Self-Configuration of RAN Network Entities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a:solidFill>
                            <a:srgbClr val="000000"/>
                          </a:solidFill>
                          <a:effectLst/>
                          <a:latin typeface="+mn-lt"/>
                        </a:rPr>
                        <a:t>RANSC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FF"/>
                          </a:solidFill>
                          <a:effectLst/>
                          <a:latin typeface="+mn-lt"/>
                          <a:ea typeface="+mn-ea"/>
                          <a:cs typeface="+mn-cs"/>
                        </a:rPr>
                        <a:t>45%</a:t>
                      </a:r>
                    </a:p>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0-&gt;5-&gt;5-&gt;5-&gt;45%</a:t>
                      </a:r>
                      <a:endParaRPr lang="zh-CN" altLang="zh-CN" sz="900" kern="1200" dirty="0">
                        <a:solidFill>
                          <a:schemeClr val="tx1"/>
                        </a:solidFill>
                        <a:effectLst/>
                        <a:latin typeface="+mn-lt"/>
                        <a:ea typeface="+mn-ea"/>
                        <a:cs typeface="Arial" panose="020B0604020202020204" pitchFamily="34" charset="0"/>
                      </a:endParaRPr>
                    </a:p>
                    <a:p>
                      <a:pPr marL="0" algn="ctr" defTabSz="1219170" rtl="0" eaLnBrk="1" latinLnBrk="0" hangingPunct="1">
                        <a:lnSpc>
                          <a:spcPct val="107000"/>
                        </a:lnSpc>
                        <a:spcAft>
                          <a:spcPts val="800"/>
                        </a:spcAft>
                      </a:pPr>
                      <a:endParaRPr lang="en-GB" sz="900" kern="1200" dirty="0">
                        <a:solidFill>
                          <a:srgbClr val="000000"/>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SP-211431</a:t>
                      </a:r>
                      <a:endParaRPr lang="en-GB" altLang="zh-CN" sz="90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28.313</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416654">
                <a:tc>
                  <a:txBody>
                    <a:bodyPr/>
                    <a:lstStyle/>
                    <a:p>
                      <a:pPr algn="ctr" fontAlgn="t"/>
                      <a:r>
                        <a:rPr lang="en-US" sz="90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b="0" i="0" u="none" strike="noStrike" kern="1200" dirty="0">
                          <a:solidFill>
                            <a:schemeClr val="tx1"/>
                          </a:solidFill>
                          <a:effectLst/>
                          <a:latin typeface="+mn-lt"/>
                          <a:ea typeface="+mn-ea"/>
                          <a:cs typeface="+mn-cs"/>
                        </a:rPr>
                        <a:t>Enhancement of Management Data Analytics phase 2</a:t>
                      </a:r>
                      <a:endParaRPr lang="zh-CN" altLang="en-US" sz="90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eMDAS_Ph2</a:t>
                      </a:r>
                      <a:endParaRPr lang="zh-CN" alt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SA#102(Dec 2023 )</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a:t>
                      </a:r>
                      <a:r>
                        <a:rPr lang="en-US" altLang="zh-CN" sz="900" b="0" i="0" u="none" strike="noStrike" kern="1200" dirty="0">
                          <a:solidFill>
                            <a:srgbClr val="0000FF"/>
                          </a:solidFill>
                          <a:effectLst/>
                          <a:latin typeface="+mn-lt"/>
                          <a:ea typeface="+mn-ea"/>
                          <a:cs typeface="+mn-cs"/>
                        </a:rPr>
                        <a:t>%</a:t>
                      </a:r>
                      <a:endParaRPr lang="en-GB" sz="9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0%-&gt;5%</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latin typeface="+mn-lt"/>
                          <a:ea typeface="+mn-ea"/>
                          <a:cs typeface="Arial" panose="020B0604020202020204" pitchFamily="34" charset="0"/>
                        </a:rPr>
                        <a:t>SP-220981</a:t>
                      </a:r>
                      <a:endParaRPr lang="zh-CN" altLang="en-US" sz="90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28.104/28.552/32.425/28.554/28.541/28.622/28.623/28.533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Intel, NEC</a:t>
                      </a:r>
                      <a:endParaRPr lang="en-US" altLang="zh-CN" sz="90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2055227842"/>
                  </a:ext>
                </a:extLst>
              </a:tr>
              <a:tr h="29374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(June 2023)</a:t>
                      </a:r>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45%</a:t>
                      </a:r>
                    </a:p>
                  </a:txBody>
                  <a:tcPr marL="6350" marR="6350" marT="0" marB="0"/>
                </a:tc>
                <a:tc>
                  <a:txBody>
                    <a:bodyPr/>
                    <a:lstStyle/>
                    <a:p>
                      <a:pPr marL="0" algn="ctr" defTabSz="1219170" rtl="0" eaLnBrk="1" fontAlgn="t" latinLnBrk="0" hangingPunct="1">
                        <a:lnSpc>
                          <a:spcPct val="100000"/>
                        </a:lnSpc>
                        <a:spcAft>
                          <a:spcPts val="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306650">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06650">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chemeClr val="tx1"/>
                          </a:solidFill>
                          <a:effectLst/>
                          <a:latin typeface="+mn-lt"/>
                        </a:rPr>
                        <a:t>eECM</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35%</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412997">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5"/>
                  </a:ext>
                </a:extLst>
              </a:tr>
              <a:tr h="314050">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67-&gt;67-&gt;67%-&gt;</a:t>
                      </a:r>
                      <a:r>
                        <a:rPr lang="en-US" altLang="zh-CN" sz="1000" b="0" kern="1200" dirty="0">
                          <a:solidFill>
                            <a:srgbClr val="FF0000"/>
                          </a:solidFill>
                          <a:effectLst/>
                          <a:latin typeface="+mn-lt"/>
                          <a:ea typeface="+mn-ea"/>
                          <a:cs typeface="Arial" panose="020B0604020202020204" pitchFamily="34" charset="0"/>
                        </a:rPr>
                        <a: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6"/>
                  </a:ext>
                </a:extLst>
              </a:tr>
              <a:tr h="306650">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chemeClr val="tx1"/>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%-&gt;50%</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06650">
                <a:tc>
                  <a:txBody>
                    <a:bodyPr/>
                    <a:lstStyle/>
                    <a:p>
                      <a:pPr algn="ctr" fontAlgn="t"/>
                      <a:r>
                        <a:rPr lang="en-US" sz="1000" b="0" i="0" u="none" strike="noStrike" dirty="0">
                          <a:solidFill>
                            <a:srgbClr val="000000"/>
                          </a:solidFill>
                          <a:effectLst/>
                          <a:latin typeface="+mn-lt"/>
                        </a:rPr>
                        <a:t>940037</a:t>
                      </a:r>
                    </a:p>
                  </a:txBody>
                  <a:tcPr marL="6350" marR="6350" marT="6350" marB="0"/>
                </a:tc>
                <a:tc>
                  <a:txBody>
                    <a:bodyPr/>
                    <a:lstStyle/>
                    <a:p>
                      <a:pPr algn="l" fontAlgn="t"/>
                      <a:r>
                        <a:rPr lang="en-US" sz="100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00" b="0" i="0" u="none" strike="noStrike" dirty="0">
                          <a:solidFill>
                            <a:srgbClr val="000000"/>
                          </a:solidFill>
                          <a:effectLst/>
                          <a:latin typeface="+mn-lt"/>
                        </a:rPr>
                        <a:t>EE5GPLUS_Ph2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SA#100 (June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10%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Huawei</a:t>
                      </a:r>
                    </a:p>
                  </a:txBody>
                  <a:tcPr marL="9525" marR="9525" marT="9525" marB="9525"/>
                </a:tc>
                <a:extLst>
                  <a:ext uri="{0D108BD9-81ED-4DB2-BD59-A6C34878D82A}">
                    <a16:rowId xmlns:a16="http://schemas.microsoft.com/office/drawing/2014/main" val="10008"/>
                  </a:ext>
                </a:extLst>
              </a:tr>
              <a:tr h="425903">
                <a:tc>
                  <a:txBody>
                    <a:bodyPr/>
                    <a:lstStyle/>
                    <a:p>
                      <a:pPr algn="ctr" fontAlgn="t"/>
                      <a:r>
                        <a:rPr lang="en-US" sz="1000" b="0" i="0" u="none" strike="noStrike" dirty="0">
                          <a:solidFill>
                            <a:srgbClr val="000000"/>
                          </a:solidFill>
                          <a:effectLst/>
                          <a:latin typeface="+mn-lt"/>
                        </a:rPr>
                        <a:t>940033</a:t>
                      </a:r>
                    </a:p>
                  </a:txBody>
                  <a:tcPr marL="6350" marR="6350" marT="6350" marB="0"/>
                </a:tc>
                <a:tc>
                  <a:txBody>
                    <a:bodyPr/>
                    <a:lstStyle/>
                    <a:p>
                      <a:pPr algn="l" fontAlgn="t"/>
                      <a:r>
                        <a:rPr lang="en-US" sz="10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000" b="0" i="0" u="none" strike="noStrike" dirty="0" err="1">
                          <a:solidFill>
                            <a:schemeClr val="tx1"/>
                          </a:solidFill>
                          <a:effectLst/>
                          <a:latin typeface="+mn-lt"/>
                        </a:rPr>
                        <a:t>eNETSLICE_PRO</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SA#98 (Dec. 2022)-&gt;</a:t>
                      </a:r>
                      <a:r>
                        <a:rPr lang="en-US" altLang="zh-CN" sz="1000" b="1" kern="1200" dirty="0">
                          <a:solidFill>
                            <a:srgbClr val="0000FF"/>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altLang="zh-CN" sz="1000" b="0" i="0" u="none" strike="noStrike" kern="1200" dirty="0">
                          <a:solidFill>
                            <a:srgbClr val="0000FF"/>
                          </a:solidFill>
                          <a:effectLst/>
                          <a:latin typeface="+mn-lt"/>
                          <a:ea typeface="+mn-ea"/>
                          <a:cs typeface="+mn-cs"/>
                        </a:rPr>
                        <a:t>90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000" kern="1200" dirty="0">
                          <a:solidFill>
                            <a:srgbClr val="FF0000"/>
                          </a:solidFill>
                          <a:effectLst/>
                          <a:latin typeface="+mn-lt"/>
                          <a:ea typeface="宋体" panose="02010600030101010101" pitchFamily="2" charset="-122"/>
                          <a:cs typeface="Arial" panose="020B0604020202020204" pitchFamily="34" charset="0"/>
                        </a:rPr>
                        <a:t>-&gt;85</a:t>
                      </a:r>
                      <a:r>
                        <a:rPr lang="fr-FR" altLang="zh-CN" sz="1000" kern="1200" dirty="0">
                          <a:solidFill>
                            <a:srgbClr val="FF0000"/>
                          </a:solidFill>
                          <a:effectLst/>
                          <a:latin typeface="+mn-lt"/>
                          <a:ea typeface="宋体" panose="02010600030101010101" pitchFamily="2" charset="-122"/>
                          <a:cs typeface="Arial" panose="020B0604020202020204" pitchFamily="34" charset="0"/>
                        </a:rPr>
                        <a:t>%-&gt;90%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9"/>
                  </a:ext>
                </a:extLst>
              </a:tr>
              <a:tr h="297788">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mn-lt"/>
                          <a:ea typeface="+mn-ea"/>
                          <a:cs typeface="Arial" panose="020B0604020202020204" pitchFamily="34" charset="0"/>
                        </a:rPr>
                        <a:t>OAM_MetDep</a:t>
                      </a:r>
                      <a:endParaRPr lang="zh-CN" altLang="en-US"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chemeClr val="tx1"/>
                          </a:solidFill>
                          <a:effectLst/>
                          <a:latin typeface="+mn-lt"/>
                          <a:ea typeface="宋体" panose="02010600030101010101" pitchFamily="2" charset="-122"/>
                          <a:cs typeface="Arial" panose="020B0604020202020204" pitchFamily="34" charset="0"/>
                        </a:rPr>
                        <a:t>0%-&gt;95%</a:t>
                      </a:r>
                      <a:endParaRPr lang="zh-CN" sz="1000" kern="1200" dirty="0">
                        <a:solidFill>
                          <a:schemeClr val="tx1"/>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2229877623"/>
                  </a:ext>
                </a:extLst>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22B8879-F89A-42B9-AB3F-0B7F31675DD7}"/>
              </a:ext>
            </a:extLst>
          </p:cNvPr>
          <p:cNvSpPr>
            <a:spLocks noGrp="1"/>
          </p:cNvSpPr>
          <p:nvPr>
            <p:ph type="title"/>
          </p:nvPr>
        </p:nvSpPr>
        <p:spPr>
          <a:xfrm>
            <a:off x="669089"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altLang="en-US" sz="2800" dirty="0"/>
              <a:t>Rel-18 WI - Intelligence and Automation</a:t>
            </a:r>
          </a:p>
        </p:txBody>
      </p:sp>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384" y="3102067"/>
            <a:ext cx="5448324"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marR="0" lvl="0" indent="0" algn="l" defTabSz="1219170" rtl="0" eaLnBrk="0" fontAlgn="base" latinLnBrk="0" hangingPunct="0">
              <a:lnSpc>
                <a:spcPct val="100000"/>
              </a:lnSpc>
              <a:spcBef>
                <a:spcPts val="0"/>
              </a:spcBef>
              <a:spcAft>
                <a:spcPts val="0"/>
              </a:spcAft>
              <a:buClrTx/>
              <a:buSzTx/>
              <a:buNone/>
              <a:tabLst/>
              <a:defRPr/>
            </a:pPr>
            <a:r>
              <a:rPr kumimoji="0" lang="de-DE" altLang="de-DE" sz="1800" b="1" i="0" u="none" strike="noStrike" kern="0" cap="none" spc="0" normalizeH="0" baseline="0" noProof="0" dirty="0">
                <a:ln>
                  <a:noFill/>
                </a:ln>
                <a:solidFill>
                  <a:srgbClr val="0000FF"/>
                </a:solidFill>
                <a:effectLst/>
                <a:uLnTx/>
                <a:uFillTx/>
                <a:latin typeface="Calibri"/>
                <a:ea typeface="MS PGothic" panose="020B0600070205080204" pitchFamily="34" charset="-128"/>
              </a:rPr>
              <a:t>RANSC:</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alt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Progress since SA5#145e:</a:t>
            </a:r>
          </a:p>
          <a:p>
            <a:pPr marL="400050" lvl="1" indent="0" defTabSz="1219170">
              <a:spcBef>
                <a:spcPts val="0"/>
              </a:spcBef>
              <a:spcAft>
                <a:spcPts val="0"/>
              </a:spcAft>
              <a:buNone/>
              <a:defRPr/>
            </a:pPr>
            <a:r>
              <a:rPr lang="en-US" altLang="zh-CN" sz="1400" kern="0" dirty="0">
                <a:solidFill>
                  <a:prstClr val="black"/>
                </a:solidFill>
              </a:rPr>
              <a:t>The Concept, </a:t>
            </a:r>
            <a:r>
              <a:rPr lang="en-US" altLang="zh-CN" sz="1400" kern="0" dirty="0" err="1">
                <a:solidFill>
                  <a:prstClr val="black"/>
                </a:solidFill>
              </a:rPr>
              <a:t>Usecase</a:t>
            </a:r>
            <a:r>
              <a:rPr lang="en-US" altLang="zh-CN" sz="1400" kern="0" dirty="0">
                <a:solidFill>
                  <a:prstClr val="black"/>
                </a:solidFill>
              </a:rPr>
              <a:t> and requirement for self-configuration management was discussed and agreed. The topic for data handling was discussed but no agreement achieved, which need more discussion.</a:t>
            </a:r>
            <a:r>
              <a:rPr lang="en-US" altLang="zh-CN" sz="1200" kern="0" dirty="0">
                <a:solidFill>
                  <a:prstClr val="black"/>
                </a:solidFill>
              </a:rPr>
              <a:t>   </a:t>
            </a:r>
            <a:endParaRPr kumimoji="0" lang="en-US" altLang="zh-CN"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RAN impacts and dependencies:</a:t>
            </a:r>
            <a:endPar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endParaRPr>
          </a:p>
          <a:p>
            <a:pPr marL="988459" marR="0" lvl="1" indent="-378875" algn="l" defTabSz="1219170" rtl="0" eaLnBrk="0" fontAlgn="base" latinLnBrk="0" hangingPunct="0">
              <a:lnSpc>
                <a:spcPct val="100000"/>
              </a:lnSpc>
              <a:spcBef>
                <a:spcPts val="0"/>
              </a:spcBef>
              <a:spcAft>
                <a:spcPts val="600"/>
              </a:spcAft>
              <a:buClr>
                <a:srgbClr val="C00000"/>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rPr>
              <a:t>None identified</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Next steps:</a:t>
            </a:r>
          </a:p>
          <a:p>
            <a:pPr marL="988459" lvl="1" indent="-378875" defTabSz="1219170">
              <a:spcBef>
                <a:spcPts val="0"/>
              </a:spcBef>
              <a:spcAft>
                <a:spcPts val="600"/>
              </a:spcAft>
              <a:defRPr/>
            </a:pPr>
            <a:r>
              <a:rPr lang="en-US" sz="1200" kern="0" dirty="0">
                <a:solidFill>
                  <a:prstClr val="black"/>
                </a:solidFill>
                <a:latin typeface="Calibri"/>
              </a:rPr>
              <a:t> The </a:t>
            </a:r>
            <a:r>
              <a:rPr lang="en-US" sz="1200" kern="0" dirty="0" err="1">
                <a:solidFill>
                  <a:prstClr val="black"/>
                </a:solidFill>
                <a:latin typeface="Calibri"/>
              </a:rPr>
              <a:t>MnS</a:t>
            </a:r>
            <a:r>
              <a:rPr lang="en-US" sz="1200" kern="0" dirty="0">
                <a:solidFill>
                  <a:prstClr val="black"/>
                </a:solidFill>
                <a:latin typeface="Calibri"/>
              </a:rPr>
              <a:t> definition and procedure for RANSC management; </a:t>
            </a:r>
          </a:p>
          <a:p>
            <a:pPr marL="988459" lvl="1" indent="-378875" defTabSz="1219170">
              <a:spcBef>
                <a:spcPts val="0"/>
              </a:spcBef>
              <a:spcAft>
                <a:spcPts val="600"/>
              </a:spcAft>
              <a:defRPr/>
            </a:pPr>
            <a:r>
              <a:rPr lang="en-US" sz="1200" kern="0" dirty="0">
                <a:solidFill>
                  <a:prstClr val="black"/>
                </a:solidFill>
                <a:latin typeface="Calibri"/>
              </a:rPr>
              <a:t> The concept and use case for data handling</a:t>
            </a:r>
            <a:endParaRPr lang="de-DE" sz="1200" kern="0" dirty="0">
              <a:solidFill>
                <a:prstClr val="black"/>
              </a:solidFill>
              <a:latin typeface="Calibri"/>
            </a:endParaRPr>
          </a:p>
        </p:txBody>
      </p:sp>
      <p:graphicFrame>
        <p:nvGraphicFramePr>
          <p:cNvPr id="9"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269644784"/>
              </p:ext>
            </p:extLst>
          </p:nvPr>
        </p:nvGraphicFramePr>
        <p:xfrm>
          <a:off x="116376" y="1206546"/>
          <a:ext cx="11895514" cy="1824056"/>
        </p:xfrm>
        <a:graphic>
          <a:graphicData uri="http://schemas.openxmlformats.org/drawingml/2006/table">
            <a:tbl>
              <a:tblPr firstRow="1" firstCol="1" bandRow="1">
                <a:tableStyleId>{F5AB1C69-6EDB-4FF4-983F-18BD219EF322}</a:tableStyleId>
              </a:tblPr>
              <a:tblGrid>
                <a:gridCol w="556955">
                  <a:extLst>
                    <a:ext uri="{9D8B030D-6E8A-4147-A177-3AD203B41FA5}">
                      <a16:colId xmlns:a16="http://schemas.microsoft.com/office/drawing/2014/main" val="20000"/>
                    </a:ext>
                  </a:extLst>
                </a:gridCol>
                <a:gridCol w="2363292">
                  <a:extLst>
                    <a:ext uri="{9D8B030D-6E8A-4147-A177-3AD203B41FA5}">
                      <a16:colId xmlns:a16="http://schemas.microsoft.com/office/drawing/2014/main" val="20001"/>
                    </a:ext>
                  </a:extLst>
                </a:gridCol>
                <a:gridCol w="632275">
                  <a:extLst>
                    <a:ext uri="{9D8B030D-6E8A-4147-A177-3AD203B41FA5}">
                      <a16:colId xmlns:a16="http://schemas.microsoft.com/office/drawing/2014/main" val="20002"/>
                    </a:ext>
                  </a:extLst>
                </a:gridCol>
                <a:gridCol w="554988">
                  <a:extLst>
                    <a:ext uri="{9D8B030D-6E8A-4147-A177-3AD203B41FA5}">
                      <a16:colId xmlns:a16="http://schemas.microsoft.com/office/drawing/2014/main" val="20003"/>
                    </a:ext>
                  </a:extLst>
                </a:gridCol>
                <a:gridCol w="306818">
                  <a:extLst>
                    <a:ext uri="{9D8B030D-6E8A-4147-A177-3AD203B41FA5}">
                      <a16:colId xmlns:a16="http://schemas.microsoft.com/office/drawing/2014/main" val="20004"/>
                    </a:ext>
                  </a:extLst>
                </a:gridCol>
                <a:gridCol w="737481">
                  <a:extLst>
                    <a:ext uri="{9D8B030D-6E8A-4147-A177-3AD203B41FA5}">
                      <a16:colId xmlns:a16="http://schemas.microsoft.com/office/drawing/2014/main" val="20005"/>
                    </a:ext>
                  </a:extLst>
                </a:gridCol>
                <a:gridCol w="467597">
                  <a:extLst>
                    <a:ext uri="{9D8B030D-6E8A-4147-A177-3AD203B41FA5}">
                      <a16:colId xmlns:a16="http://schemas.microsoft.com/office/drawing/2014/main" val="20006"/>
                    </a:ext>
                  </a:extLst>
                </a:gridCol>
                <a:gridCol w="656705">
                  <a:extLst>
                    <a:ext uri="{9D8B030D-6E8A-4147-A177-3AD203B41FA5}">
                      <a16:colId xmlns:a16="http://schemas.microsoft.com/office/drawing/2014/main" val="20007"/>
                    </a:ext>
                  </a:extLst>
                </a:gridCol>
                <a:gridCol w="942513">
                  <a:extLst>
                    <a:ext uri="{9D8B030D-6E8A-4147-A177-3AD203B41FA5}">
                      <a16:colId xmlns:a16="http://schemas.microsoft.com/office/drawing/2014/main" val="20008"/>
                    </a:ext>
                  </a:extLst>
                </a:gridCol>
                <a:gridCol w="997222">
                  <a:extLst>
                    <a:ext uri="{9D8B030D-6E8A-4147-A177-3AD203B41FA5}">
                      <a16:colId xmlns:a16="http://schemas.microsoft.com/office/drawing/2014/main" val="20009"/>
                    </a:ext>
                  </a:extLst>
                </a:gridCol>
                <a:gridCol w="919917">
                  <a:extLst>
                    <a:ext uri="{9D8B030D-6E8A-4147-A177-3AD203B41FA5}">
                      <a16:colId xmlns:a16="http://schemas.microsoft.com/office/drawing/2014/main" val="20010"/>
                    </a:ext>
                  </a:extLst>
                </a:gridCol>
                <a:gridCol w="919917">
                  <a:extLst>
                    <a:ext uri="{9D8B030D-6E8A-4147-A177-3AD203B41FA5}">
                      <a16:colId xmlns:a16="http://schemas.microsoft.com/office/drawing/2014/main" val="20011"/>
                    </a:ext>
                  </a:extLst>
                </a:gridCol>
                <a:gridCol w="919917">
                  <a:extLst>
                    <a:ext uri="{9D8B030D-6E8A-4147-A177-3AD203B41FA5}">
                      <a16:colId xmlns:a16="http://schemas.microsoft.com/office/drawing/2014/main" val="20012"/>
                    </a:ext>
                  </a:extLst>
                </a:gridCol>
                <a:gridCol w="919917">
                  <a:extLst>
                    <a:ext uri="{9D8B030D-6E8A-4147-A177-3AD203B41FA5}">
                      <a16:colId xmlns:a16="http://schemas.microsoft.com/office/drawing/2014/main" val="20013"/>
                    </a:ext>
                  </a:extLst>
                </a:gridCol>
              </a:tblGrid>
              <a:tr h="34556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TS</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86936">
                <a:tc>
                  <a:txBody>
                    <a:bodyPr/>
                    <a:lstStyle/>
                    <a:p>
                      <a:pPr algn="ctr" fontAlgn="t"/>
                      <a:r>
                        <a:rPr lang="en-US" sz="1050" b="0" i="0" u="none" strike="noStrike" dirty="0">
                          <a:solidFill>
                            <a:srgbClr val="000000"/>
                          </a:solidFill>
                          <a:effectLst/>
                          <a:latin typeface="+mn-lt"/>
                        </a:rPr>
                        <a:t>940030</a:t>
                      </a:r>
                    </a:p>
                  </a:txBody>
                  <a:tcPr marL="6350" marR="6350" marT="6350" marB="0"/>
                </a:tc>
                <a:tc>
                  <a:txBody>
                    <a:bodyPr/>
                    <a:lstStyle/>
                    <a:p>
                      <a:pPr algn="l" fontAlgn="t"/>
                      <a:r>
                        <a:rPr lang="en-US" sz="1050" b="0" i="0" u="none" strike="noStrike" dirty="0">
                          <a:solidFill>
                            <a:schemeClr val="tx1"/>
                          </a:solidFill>
                          <a:effectLst/>
                          <a:latin typeface="+mn-lt"/>
                        </a:rPr>
                        <a:t>Self-Configuration of RAN Network Entities</a:t>
                      </a:r>
                      <a:r>
                        <a:rPr lang="en-US" sz="105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50" b="0" i="0" u="none" strike="noStrike" dirty="0">
                          <a:solidFill>
                            <a:srgbClr val="000000"/>
                          </a:solidFill>
                          <a:effectLst/>
                          <a:latin typeface="+mn-lt"/>
                        </a:rPr>
                        <a:t>RANSC</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algn="l" fontAlgn="t"/>
                      <a:r>
                        <a:rPr lang="en-US" sz="105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5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FF"/>
                          </a:solidFill>
                          <a:effectLst/>
                          <a:latin typeface="+mn-lt"/>
                          <a:ea typeface="+mn-ea"/>
                          <a:cs typeface="+mn-cs"/>
                        </a:rPr>
                        <a:t>45%</a:t>
                      </a:r>
                    </a:p>
                  </a:txBody>
                  <a:tcPr marL="36002" marR="36002" marT="0" marB="0" anchor="ctr"/>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0-&gt;5-&gt;5-&gt;5-&gt;45%</a:t>
                      </a:r>
                      <a:endParaRPr lang="zh-CN" altLang="zh-CN" sz="1050" kern="1200" dirty="0">
                        <a:solidFill>
                          <a:schemeClr val="tx1"/>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SP-211431</a:t>
                      </a:r>
                      <a:endParaRPr lang="en-GB" altLang="zh-CN" sz="105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28.313</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China Mobile, 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821382">
                <a:tc>
                  <a:txBody>
                    <a:bodyPr/>
                    <a:lstStyle/>
                    <a:p>
                      <a:pPr algn="ctr" fontAlgn="t"/>
                      <a:r>
                        <a:rPr lang="en-US" sz="105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50" b="0" i="0" u="none" strike="noStrike" kern="1200" dirty="0">
                          <a:solidFill>
                            <a:schemeClr val="tx1"/>
                          </a:solidFill>
                          <a:effectLst/>
                          <a:latin typeface="+mn-lt"/>
                          <a:ea typeface="+mn-ea"/>
                          <a:cs typeface="+mn-cs"/>
                        </a:rPr>
                        <a:t>Enhancement of Management Data Analytics phase 2</a:t>
                      </a:r>
                      <a:endParaRPr lang="zh-CN" altLang="en-US" sz="105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eMDAS_Ph2</a:t>
                      </a:r>
                      <a:endParaRPr lang="zh-CN" altLang="zh-CN" sz="105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SA#102(Dec 2023 )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5</a:t>
                      </a:r>
                      <a:r>
                        <a:rPr lang="en-US" altLang="zh-CN" sz="1050" b="0" i="0" u="none" strike="noStrike" kern="1200" dirty="0">
                          <a:solidFill>
                            <a:srgbClr val="0000FF"/>
                          </a:solidFill>
                          <a:effectLst/>
                          <a:latin typeface="+mn-lt"/>
                          <a:ea typeface="+mn-ea"/>
                          <a:cs typeface="+mn-cs"/>
                        </a:rPr>
                        <a:t>%</a:t>
                      </a:r>
                      <a:endParaRPr lang="en-GB" sz="105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5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0%-&gt;5%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chemeClr val="tx1"/>
                          </a:solidFill>
                          <a:latin typeface="+mn-lt"/>
                          <a:ea typeface="+mn-ea"/>
                          <a:cs typeface="Arial" panose="020B0604020202020204" pitchFamily="34" charset="0"/>
                        </a:rPr>
                        <a:t>SP-220981</a:t>
                      </a:r>
                      <a:endParaRPr lang="zh-CN" altLang="en-US" sz="105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28.104/28.552/32.425/28.554/28.541/28.622/28.623/28.533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Intel, NEC</a:t>
                      </a:r>
                      <a:endParaRPr lang="en-US" altLang="zh-CN" sz="105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1491513699"/>
                  </a:ext>
                </a:extLst>
              </a:tr>
            </a:tbl>
          </a:graphicData>
        </a:graphic>
      </p:graphicFrame>
      <p:sp>
        <p:nvSpPr>
          <p:cNvPr id="5" name="Content Placeholder 7">
            <a:extLst>
              <a:ext uri="{FF2B5EF4-FFF2-40B4-BE49-F238E27FC236}">
                <a16:creationId xmlns:a16="http://schemas.microsoft.com/office/drawing/2014/main" id="{549A787E-1B60-4B3D-A538-B8939CE93A79}"/>
              </a:ext>
            </a:extLst>
          </p:cNvPr>
          <p:cNvSpPr txBox="1">
            <a:spLocks/>
          </p:cNvSpPr>
          <p:nvPr/>
        </p:nvSpPr>
        <p:spPr>
          <a:xfrm>
            <a:off x="6364102" y="3209238"/>
            <a:ext cx="4784544" cy="30184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rPr>
              <a:t>eMDAS_Ph2</a:t>
            </a:r>
            <a:r>
              <a:rPr lang="zh-CN" altLang="en-US" sz="1600" b="1" kern="0"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8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The general use case on prediction and statistics of PMs and KPIs was agreed.</a:t>
            </a:r>
            <a:endParaRPr lang="de-DE" altLang="de-DE" sz="14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800" kern="0" dirty="0">
                <a:solidFill>
                  <a:prstClr val="black"/>
                </a:solidFill>
              </a:rPr>
              <a:t>RAN impacts and dependencies:</a:t>
            </a:r>
            <a:endParaRPr lang="de-DE" altLang="zh-CN" sz="18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8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proceeding with the work based on the WID and </a:t>
            </a:r>
            <a:r>
              <a:rPr lang="en-US" altLang="zh-CN" sz="1400" kern="0" dirty="0" err="1">
                <a:solidFill>
                  <a:prstClr val="black"/>
                </a:solidFill>
              </a:rPr>
              <a:t>WoPs</a:t>
            </a:r>
            <a:r>
              <a:rPr lang="en-US" altLang="zh-CN" sz="1400" kern="0" dirty="0">
                <a:solidFill>
                  <a:prstClr val="black"/>
                </a:solidFill>
              </a:rPr>
              <a:t>..</a:t>
            </a:r>
          </a:p>
        </p:txBody>
      </p:sp>
    </p:spTree>
    <p:extLst>
      <p:ext uri="{BB962C8B-B14F-4D97-AF65-F5344CB8AC3E}">
        <p14:creationId xmlns:p14="http://schemas.microsoft.com/office/powerpoint/2010/main" val="8671615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B4F8F5CC-9B36-4C4A-96C2-095377087992}"/>
              </a:ext>
            </a:extLst>
          </p:cNvPr>
          <p:cNvSpPr txBox="1">
            <a:spLocks/>
          </p:cNvSpPr>
          <p:nvPr/>
        </p:nvSpPr>
        <p:spPr>
          <a:xfrm>
            <a:off x="7174524" y="3702233"/>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err="1">
                <a:solidFill>
                  <a:srgbClr val="0000FF"/>
                </a:solidFill>
                <a:latin typeface="Calibri"/>
              </a:rPr>
              <a:t>eECM</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855123" lvl="1" indent="-455073" defTabSz="1219170">
              <a:spcBef>
                <a:spcPts val="0"/>
              </a:spcBef>
              <a:spcAft>
                <a:spcPts val="0"/>
              </a:spcAft>
              <a:defRPr/>
            </a:pPr>
            <a:r>
              <a:rPr lang="en-US" altLang="de-DE" sz="800" kern="0" dirty="0">
                <a:solidFill>
                  <a:prstClr val="black"/>
                </a:solidFill>
              </a:rPr>
              <a:t>Slow progress. </a:t>
            </a:r>
          </a:p>
          <a:p>
            <a:pPr marL="855123" lvl="1" indent="-455073" defTabSz="1219170">
              <a:spcBef>
                <a:spcPts val="0"/>
              </a:spcBef>
              <a:spcAft>
                <a:spcPts val="0"/>
              </a:spcAft>
              <a:defRPr/>
            </a:pPr>
            <a:r>
              <a:rPr lang="en-US" altLang="de-DE" sz="800" kern="0" dirty="0">
                <a:solidFill>
                  <a:prstClr val="black"/>
                </a:solidFill>
              </a:rPr>
              <a:t>Discussion on GSMA NBI requirement did not conclude.</a:t>
            </a:r>
            <a:endParaRPr lang="de-DE" altLang="de-DE" sz="800" kern="0" dirty="0">
              <a:solidFill>
                <a:prstClr val="black"/>
              </a:solidFill>
              <a:latin typeface="Calibri"/>
            </a:endParaRPr>
          </a:p>
          <a:p>
            <a:pPr marL="457189" lvl="1" indent="0" defTabSz="1219170">
              <a:spcBef>
                <a:spcPts val="0"/>
              </a:spcBef>
              <a:spcAft>
                <a:spcPts val="0"/>
              </a:spcAft>
              <a:buNone/>
              <a:defRPr/>
            </a:pPr>
            <a:r>
              <a:rPr lang="en-US" altLang="zh-CN" sz="800" kern="0" dirty="0">
                <a:solidFill>
                  <a:prstClr val="black"/>
                </a:solidFill>
                <a:latin typeface="Calibri"/>
                <a:cs typeface="+mn-cs"/>
              </a:rPr>
              <a:t> </a:t>
            </a: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988459" lvl="1" indent="-378875" defTabSz="1219170">
              <a:spcBef>
                <a:spcPts val="0"/>
              </a:spcBef>
              <a:spcAft>
                <a:spcPts val="600"/>
              </a:spcAft>
              <a:defRPr/>
            </a:pPr>
            <a:r>
              <a:rPr lang="en-US" sz="800" kern="0" dirty="0">
                <a:solidFill>
                  <a:prstClr val="black"/>
                </a:solidFill>
                <a:latin typeface="Calibri"/>
                <a:cs typeface="+mn-cs"/>
              </a:rPr>
              <a:t>None</a:t>
            </a:r>
          </a:p>
          <a:p>
            <a:pPr marL="457189" lvl="1" indent="0" defTabSz="1219170">
              <a:spcBef>
                <a:spcPts val="0"/>
              </a:spcBef>
              <a:spcAft>
                <a:spcPts val="600"/>
              </a:spcAft>
              <a:buNone/>
              <a:defRPr/>
            </a:pPr>
            <a:endParaRPr lang="en-US" sz="800" kern="0" dirty="0">
              <a:solidFill>
                <a:prstClr val="black"/>
              </a:solidFill>
              <a:latin typeface="Calibri"/>
              <a:cs typeface="+mn-cs"/>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800" kern="0" dirty="0">
                <a:solidFill>
                  <a:prstClr val="black"/>
                </a:solidFill>
                <a:cs typeface="+mn-cs"/>
              </a:rPr>
              <a:t>Use the Ad-hoc meeting to progress on GSMA NBI requirements</a:t>
            </a:r>
            <a:endParaRPr lang="en-US" sz="800" kern="0" dirty="0">
              <a:solidFill>
                <a:prstClr val="black"/>
              </a:solidFill>
              <a:latin typeface="Calibri"/>
              <a:cs typeface="+mn-cs"/>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3444642" y="3702232"/>
            <a:ext cx="3729882" cy="2596968"/>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dirty="0">
                <a:solidFill>
                  <a:srgbClr val="0000FF"/>
                </a:solidFill>
              </a:rPr>
              <a:t>AdNRM_ph2</a:t>
            </a:r>
            <a:r>
              <a:rPr lang="zh-CN" altLang="en-US" sz="1200" b="1"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1000" kern="0" dirty="0">
                <a:solidFill>
                  <a:prstClr val="black"/>
                </a:solidFill>
              </a:rPr>
              <a:t>Core NF (AUSF/NEF/NSACF/NWDAF/SCP/SEPP/UDSF) NRM enhancements agreed</a:t>
            </a:r>
          </a:p>
          <a:p>
            <a:pPr marL="855123" lvl="1" indent="-455073" defTabSz="1219170">
              <a:spcBef>
                <a:spcPts val="0"/>
              </a:spcBef>
              <a:spcAft>
                <a:spcPts val="0"/>
              </a:spcAft>
              <a:defRPr/>
            </a:pPr>
            <a:r>
              <a:rPr lang="en-US" altLang="de-DE" sz="1000" kern="0" dirty="0">
                <a:solidFill>
                  <a:prstClr val="black"/>
                </a:solidFill>
              </a:rPr>
              <a:t>Clarify pointer to Condition Monitor agreed</a:t>
            </a:r>
          </a:p>
          <a:p>
            <a:pPr marL="855123" lvl="1" indent="-455073" defTabSz="1219170">
              <a:spcBef>
                <a:spcPts val="0"/>
              </a:spcBef>
              <a:spcAft>
                <a:spcPts val="0"/>
              </a:spcAft>
              <a:defRPr/>
            </a:pPr>
            <a:r>
              <a:rPr lang="en-US" altLang="de-DE" sz="1000" kern="0" dirty="0">
                <a:solidFill>
                  <a:prstClr val="black"/>
                </a:solidFill>
              </a:rPr>
              <a:t>Vague issues in </a:t>
            </a:r>
            <a:r>
              <a:rPr lang="en-US" altLang="de-DE" sz="1000" kern="0" dirty="0" err="1">
                <a:solidFill>
                  <a:prstClr val="black"/>
                </a:solidFill>
              </a:rPr>
              <a:t>EP_Transport</a:t>
            </a:r>
            <a:r>
              <a:rPr lang="en-US" altLang="de-DE" sz="1000" kern="0" dirty="0">
                <a:solidFill>
                  <a:prstClr val="black"/>
                </a:solidFill>
              </a:rPr>
              <a:t> and connecting subnet with EP_RP discussed but not agreed</a:t>
            </a:r>
          </a:p>
          <a:p>
            <a:pPr marL="855123" lvl="1" indent="-455073" defTabSz="1219170">
              <a:spcBef>
                <a:spcPts val="0"/>
              </a:spcBef>
              <a:spcAft>
                <a:spcPts val="0"/>
              </a:spcAft>
              <a:defRPr/>
            </a:pPr>
            <a:r>
              <a:rPr lang="en-US" altLang="de-DE" sz="1000" kern="0" dirty="0">
                <a:solidFill>
                  <a:prstClr val="black"/>
                </a:solidFill>
              </a:rPr>
              <a:t>Proposals for new generic NRM specification and on Introduction of Stage 2 Common Data Type Definitions were discussed but not agreed</a:t>
            </a:r>
            <a:r>
              <a:rPr lang="de-DE" altLang="de-DE" sz="1000" kern="0" dirty="0">
                <a:solidFill>
                  <a:prstClr val="black"/>
                </a:solidFill>
              </a:rPr>
              <a:t>.</a:t>
            </a:r>
          </a:p>
          <a:p>
            <a:pPr marL="457189" lvl="1" indent="0" defTabSz="1219170">
              <a:spcBef>
                <a:spcPts val="0"/>
              </a:spcBef>
              <a:spcAft>
                <a:spcPts val="0"/>
              </a:spcAft>
              <a:buNone/>
              <a:defRPr/>
            </a:pPr>
            <a:r>
              <a:rPr lang="en-US" altLang="zh-CN" sz="1000" kern="0" dirty="0">
                <a:solidFill>
                  <a:prstClr val="black"/>
                </a:solidFill>
                <a:cs typeface="+mn-cs"/>
              </a:rPr>
              <a:t> </a:t>
            </a: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altLang="zh-CN" sz="1000" kern="0" dirty="0">
                <a:solidFill>
                  <a:prstClr val="black"/>
                </a:solidFill>
                <a:cs typeface="+mn-cs"/>
              </a:rPr>
              <a:t>yes</a:t>
            </a:r>
            <a:endParaRPr lang="en-US" sz="10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988459" lvl="1" indent="-378875" defTabSz="1219170">
              <a:defRPr/>
            </a:pPr>
            <a:r>
              <a:rPr lang="en-US" sz="1000" kern="0" dirty="0">
                <a:solidFill>
                  <a:prstClr val="black"/>
                </a:solidFill>
                <a:cs typeface="+mn-cs"/>
              </a:rPr>
              <a:t>Remaining Core NF NRM enhancement and other NRM enhancement</a:t>
            </a:r>
          </a:p>
        </p:txBody>
      </p:sp>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(1/2)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808766103"/>
              </p:ext>
            </p:extLst>
          </p:nvPr>
        </p:nvGraphicFramePr>
        <p:xfrm>
          <a:off x="172996" y="838042"/>
          <a:ext cx="11747157" cy="2864190"/>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205470">
                  <a:extLst>
                    <a:ext uri="{9D8B030D-6E8A-4147-A177-3AD203B41FA5}">
                      <a16:colId xmlns:a16="http://schemas.microsoft.com/office/drawing/2014/main" val="20001"/>
                    </a:ext>
                  </a:extLst>
                </a:gridCol>
                <a:gridCol w="854899">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13858">
                  <a:extLst>
                    <a:ext uri="{9D8B030D-6E8A-4147-A177-3AD203B41FA5}">
                      <a16:colId xmlns:a16="http://schemas.microsoft.com/office/drawing/2014/main" val="20006"/>
                    </a:ext>
                  </a:extLst>
                </a:gridCol>
                <a:gridCol w="665019">
                  <a:extLst>
                    <a:ext uri="{9D8B030D-6E8A-4147-A177-3AD203B41FA5}">
                      <a16:colId xmlns:a16="http://schemas.microsoft.com/office/drawing/2014/main" val="20007"/>
                    </a:ext>
                  </a:extLst>
                </a:gridCol>
                <a:gridCol w="876679">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9783">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8497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 2023)</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8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0-&gt;15-&gt;35-&gt;45-&gt;55%</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504181">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516913">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chemeClr val="tx1"/>
                          </a:solidFill>
                          <a:effectLst/>
                          <a:latin typeface="+mn-lt"/>
                        </a:rPr>
                        <a:t>eECM</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35%</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516913">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mn-lt"/>
                          <a:ea typeface="+mn-ea"/>
                          <a:cs typeface="Arial" panose="020B0604020202020204" pitchFamily="34" charset="0"/>
                        </a:rPr>
                        <a:t>OAM_MetDep</a:t>
                      </a:r>
                      <a:endParaRPr lang="zh-CN" altLang="en-US"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chemeClr val="tx1"/>
                          </a:solidFill>
                          <a:effectLst/>
                          <a:latin typeface="+mn-lt"/>
                          <a:ea typeface="宋体" panose="02010600030101010101" pitchFamily="2" charset="-122"/>
                          <a:cs typeface="Arial" panose="020B0604020202020204" pitchFamily="34" charset="0"/>
                        </a:rPr>
                        <a:t>0%-&gt;95%</a:t>
                      </a:r>
                      <a:endParaRPr lang="zh-CN" sz="1000" kern="1200" dirty="0">
                        <a:solidFill>
                          <a:schemeClr val="tx1"/>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090912093"/>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172996" y="3704166"/>
            <a:ext cx="3438718" cy="257616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latin typeface="Calibri"/>
              </a:rPr>
              <a:t>NSRULE</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200" kern="0" dirty="0">
                <a:solidFill>
                  <a:prstClr val="black"/>
                </a:solidFill>
              </a:rPr>
              <a:t>The group discussed network slice provisioning rules requirements to support network slice rules and impacts on network slicing resource model.  Parts of the proposals were agreed, however more work is needed to come to complete solution for solving the use case.</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000" kern="0" dirty="0">
                <a:solidFill>
                  <a:prstClr val="black"/>
                </a:solidFill>
              </a:rPr>
              <a:t>None identified</a:t>
            </a:r>
            <a:endParaRPr lang="en-US" sz="10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p:txBody>
      </p:sp>
      <p:sp>
        <p:nvSpPr>
          <p:cNvPr id="7" name="Content Placeholder 7">
            <a:extLst>
              <a:ext uri="{FF2B5EF4-FFF2-40B4-BE49-F238E27FC236}">
                <a16:creationId xmlns:a16="http://schemas.microsoft.com/office/drawing/2014/main" id="{796C9A3E-336F-4481-8DA3-128F36EFBFAC}"/>
              </a:ext>
            </a:extLst>
          </p:cNvPr>
          <p:cNvSpPr txBox="1">
            <a:spLocks/>
          </p:cNvSpPr>
          <p:nvPr/>
        </p:nvSpPr>
        <p:spPr>
          <a:xfrm>
            <a:off x="9589477" y="3721100"/>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err="1">
                <a:solidFill>
                  <a:srgbClr val="0000FF"/>
                </a:solidFill>
              </a:rPr>
              <a:t>OAM_MetDep</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900" kern="0" dirty="0">
                <a:solidFill>
                  <a:prstClr val="black"/>
                </a:solidFill>
              </a:rPr>
              <a:t>The work item is 95% ready. While the methodology for deprecation is settled, some examples to clarify the usage of the new property shall be added..</a:t>
            </a:r>
            <a:endParaRPr lang="de-DE" altLang="de-DE" sz="900" kern="0" dirty="0">
              <a:solidFill>
                <a:prstClr val="black"/>
              </a:solidFill>
            </a:endParaRPr>
          </a:p>
          <a:p>
            <a:pPr marL="457189" lvl="1" indent="0" defTabSz="1219170">
              <a:spcBef>
                <a:spcPts val="0"/>
              </a:spcBef>
              <a:spcAft>
                <a:spcPts val="0"/>
              </a:spcAft>
              <a:buNone/>
              <a:defRPr/>
            </a:pPr>
            <a:r>
              <a:rPr lang="en-US" altLang="zh-CN" sz="800" kern="0" dirty="0">
                <a:solidFill>
                  <a:prstClr val="black"/>
                </a:solidFill>
                <a:cs typeface="+mn-cs"/>
              </a:rPr>
              <a:t> </a:t>
            </a:r>
          </a:p>
          <a:p>
            <a:pPr marL="455073" indent="-455073" defTabSz="1219170">
              <a:spcBef>
                <a:spcPts val="0"/>
              </a:spcBef>
              <a:spcAft>
                <a:spcPts val="0"/>
              </a:spcAft>
              <a:defRPr/>
            </a:pP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sz="900" kern="0" dirty="0">
                <a:solidFill>
                  <a:prstClr val="black"/>
                </a:solidFill>
                <a:cs typeface="+mn-cs"/>
              </a:rPr>
              <a:t>None</a:t>
            </a:r>
            <a:endParaRPr lang="en-US" sz="800" kern="0" dirty="0">
              <a:solidFill>
                <a:prstClr val="black"/>
              </a:solidFill>
              <a:cs typeface="+mn-cs"/>
            </a:endParaRPr>
          </a:p>
          <a:p>
            <a:pPr marL="457189" lvl="1" indent="0" defTabSz="1219170">
              <a:spcBef>
                <a:spcPts val="0"/>
              </a:spcBef>
              <a:spcAft>
                <a:spcPts val="600"/>
              </a:spcAft>
              <a:buNone/>
              <a:defRPr/>
            </a:pPr>
            <a:endParaRPr lang="en-US" sz="8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855123" lvl="1" indent="-455073" defTabSz="1219170">
              <a:spcBef>
                <a:spcPts val="0"/>
              </a:spcBef>
              <a:spcAft>
                <a:spcPts val="0"/>
              </a:spcAft>
              <a:defRPr/>
            </a:pPr>
            <a:r>
              <a:rPr lang="en-US" altLang="de-DE" sz="900" kern="0" dirty="0">
                <a:solidFill>
                  <a:prstClr val="black"/>
                </a:solidFill>
              </a:rPr>
              <a:t>Some examples to clarify the usage of the new property shall be added.</a:t>
            </a:r>
            <a:endParaRPr lang="en-US" sz="900" kern="0" dirty="0">
              <a:solidFill>
                <a:prstClr val="black"/>
              </a:solidFill>
              <a:cs typeface="+mn-cs"/>
            </a:endParaRPr>
          </a:p>
        </p:txBody>
      </p:sp>
    </p:spTree>
    <p:extLst>
      <p:ext uri="{BB962C8B-B14F-4D97-AF65-F5344CB8AC3E}">
        <p14:creationId xmlns:p14="http://schemas.microsoft.com/office/powerpoint/2010/main" val="23979202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(2/2)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471678947"/>
              </p:ext>
            </p:extLst>
          </p:nvPr>
        </p:nvGraphicFramePr>
        <p:xfrm>
          <a:off x="156520" y="980196"/>
          <a:ext cx="11747157" cy="2271426"/>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24196">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TS</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812674">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1"/>
                  </a:ext>
                </a:extLst>
              </a:tr>
              <a:tr h="487605">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a:t>
                      </a:r>
                      <a:r>
                        <a:rPr lang="en-US" altLang="zh-CN" sz="1000" b="0" kern="1200" dirty="0">
                          <a:solidFill>
                            <a:srgbClr val="FF0000"/>
                          </a:solidFill>
                          <a:effectLst/>
                          <a:latin typeface="+mn-lt"/>
                          <a:ea typeface="+mn-ea"/>
                          <a:cs typeface="Arial" panose="020B0604020202020204" pitchFamily="34" charset="0"/>
                        </a:rPr>
                        <a:t>&gt;68%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518606">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chemeClr val="tx1"/>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%-&gt;50%</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56520" y="3232329"/>
            <a:ext cx="3501080" cy="318608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err="1">
                <a:solidFill>
                  <a:srgbClr val="0000FF"/>
                </a:solidFill>
                <a:latin typeface="Calibri"/>
              </a:rPr>
              <a:t>eQoE</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All 5 CRs to include MDT alignment information, Available RAN visible and updating Management Based Activation were agreed.</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Need to inform RAN/CT about our approved CRs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Informing CT/RAN groups (LS) and possibly some error corrections</a:t>
            </a:r>
            <a:endParaRPr lang="en-US" sz="1100" kern="0" dirty="0">
              <a:solidFill>
                <a:prstClr val="black"/>
              </a:solidFill>
              <a:latin typeface="Calibri"/>
              <a:cs typeface="+mn-cs"/>
            </a:endParaRP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73874" y="3251622"/>
            <a:ext cx="4431957" cy="286529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latin typeface="Calibri"/>
              </a:rPr>
              <a:t>MSAC</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de-DE" sz="1100" kern="0" dirty="0">
                <a:solidFill>
                  <a:prstClr val="black"/>
                </a:solidFill>
              </a:rPr>
              <a:t>Extension of WID target agreed</a:t>
            </a:r>
          </a:p>
          <a:p>
            <a:pPr marL="855123" lvl="1" indent="-455073" defTabSz="1219170">
              <a:spcBef>
                <a:spcPts val="0"/>
              </a:spcBef>
              <a:spcAft>
                <a:spcPts val="0"/>
              </a:spcAft>
              <a:defRPr/>
            </a:pPr>
            <a:r>
              <a:rPr lang="en-US" altLang="de-DE" sz="1100" kern="0" dirty="0">
                <a:solidFill>
                  <a:prstClr val="black"/>
                </a:solidFill>
              </a:rPr>
              <a:t>Using one single </a:t>
            </a:r>
            <a:r>
              <a:rPr lang="en-US" altLang="de-DE" sz="1100" kern="0" dirty="0" err="1">
                <a:solidFill>
                  <a:prstClr val="black"/>
                </a:solidFill>
              </a:rPr>
              <a:t>draftCR</a:t>
            </a:r>
            <a:r>
              <a:rPr lang="en-US" altLang="de-DE" sz="1100" kern="0" dirty="0">
                <a:solidFill>
                  <a:prstClr val="black"/>
                </a:solidFill>
              </a:rPr>
              <a:t> (TS 28.533) to collect all Management Service Access control contents discussed and agreed</a:t>
            </a:r>
          </a:p>
          <a:p>
            <a:pPr marL="855123" lvl="1" indent="-455073" defTabSz="1219170">
              <a:spcBef>
                <a:spcPts val="0"/>
              </a:spcBef>
              <a:spcAft>
                <a:spcPts val="0"/>
              </a:spcAft>
              <a:defRPr/>
            </a:pPr>
            <a:r>
              <a:rPr lang="en-US" altLang="de-DE" sz="1100" kern="0" dirty="0">
                <a:solidFill>
                  <a:prstClr val="black"/>
                </a:solidFill>
              </a:rPr>
              <a:t>New use case and requirement concerning role-based access control agreed</a:t>
            </a:r>
          </a:p>
          <a:p>
            <a:pPr marL="855123" lvl="1" indent="-455073" defTabSz="1219170">
              <a:spcBef>
                <a:spcPts val="0"/>
              </a:spcBef>
              <a:spcAft>
                <a:spcPts val="0"/>
              </a:spcAft>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100" kern="0" dirty="0">
                <a:solidFill>
                  <a:prstClr val="black"/>
                </a:solidFill>
                <a:latin typeface="Calibri"/>
                <a:cs typeface="+mn-cs"/>
              </a:rPr>
              <a:t>yes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Add use cases and requirements for management service access control</a:t>
            </a:r>
          </a:p>
          <a:p>
            <a:pPr marL="988459" lvl="1" indent="-378875" defTabSz="1219170">
              <a:defRPr/>
            </a:pPr>
            <a:r>
              <a:rPr lang="en-US" sz="1100" kern="0" dirty="0">
                <a:solidFill>
                  <a:prstClr val="black"/>
                </a:solidFill>
                <a:cs typeface="+mn-cs"/>
              </a:rPr>
              <a:t>Management Service Access control stage 2 and stage 3</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137634" y="3256561"/>
            <a:ext cx="389784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t>PM_KPI_5G_Ph3</a:t>
            </a:r>
            <a:r>
              <a:rPr lang="zh-CN" altLang="en-US" sz="1600" b="1" kern="0" dirty="0">
                <a:latin typeface="Calibri"/>
              </a:rPr>
              <a:t>：</a:t>
            </a:r>
            <a:endParaRPr lang="de-DE" altLang="de-DE" sz="1600" b="1" kern="0" dirty="0">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1 DP and 4 CRs regarding to new measures and new KPI were discussed and endorsed/agreed. </a:t>
            </a:r>
          </a:p>
          <a:p>
            <a:pPr marL="855123" lvl="1" indent="-455073" defTabSz="1219170">
              <a:spcBef>
                <a:spcPts val="0"/>
              </a:spcBef>
              <a:spcAft>
                <a:spcPts val="0"/>
              </a:spcAft>
              <a:defRPr/>
            </a:pPr>
            <a:r>
              <a:rPr lang="en-US" altLang="zh-CN" sz="1100" kern="0" dirty="0">
                <a:solidFill>
                  <a:prstClr val="black"/>
                </a:solidFill>
              </a:rPr>
              <a:t>1 LS on handover failures related to MRO for inter-system mobility is approved to send out to RAN3 . </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Measurements for RAN depends on the progress in RAN WGs. And some LSs may be involved.</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Continue the work per the </a:t>
            </a:r>
            <a:r>
              <a:rPr lang="en-US" sz="1100" kern="0" dirty="0" err="1">
                <a:solidFill>
                  <a:prstClr val="black"/>
                </a:solidFill>
                <a:cs typeface="+mn-cs"/>
              </a:rPr>
              <a:t>WoPs</a:t>
            </a:r>
            <a:endParaRPr lang="en-US" sz="1100" kern="0" dirty="0">
              <a:solidFill>
                <a:prstClr val="black"/>
              </a:solidFill>
              <a:latin typeface="Calibri"/>
              <a:cs typeface="+mn-cs"/>
            </a:endParaRPr>
          </a:p>
        </p:txBody>
      </p:sp>
    </p:spTree>
    <p:extLst>
      <p:ext uri="{BB962C8B-B14F-4D97-AF65-F5344CB8AC3E}">
        <p14:creationId xmlns:p14="http://schemas.microsoft.com/office/powerpoint/2010/main" val="159882255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US" altLang="zh-CN" sz="2800" kern="0" dirty="0"/>
              <a:t>Rel-18 WI - Support of New Services</a:t>
            </a:r>
            <a:endParaRPr lang="en-US" altLang="en-US" sz="2800" dirty="0"/>
          </a:p>
        </p:txBody>
      </p:sp>
      <p:graphicFrame>
        <p:nvGraphicFramePr>
          <p:cNvPr id="7"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432165535"/>
              </p:ext>
            </p:extLst>
          </p:nvPr>
        </p:nvGraphicFramePr>
        <p:xfrm>
          <a:off x="237685" y="1084472"/>
          <a:ext cx="11747157" cy="1521588"/>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40609">
                  <a:extLst>
                    <a:ext uri="{9D8B030D-6E8A-4147-A177-3AD203B41FA5}">
                      <a16:colId xmlns:a16="http://schemas.microsoft.com/office/drawing/2014/main" val="20006"/>
                    </a:ext>
                  </a:extLst>
                </a:gridCol>
                <a:gridCol w="565266">
                  <a:extLst>
                    <a:ext uri="{9D8B030D-6E8A-4147-A177-3AD203B41FA5}">
                      <a16:colId xmlns:a16="http://schemas.microsoft.com/office/drawing/2014/main" val="20007"/>
                    </a:ext>
                  </a:extLst>
                </a:gridCol>
                <a:gridCol w="949681">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192026">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50087">
                <a:tc>
                  <a:txBody>
                    <a:bodyPr/>
                    <a:lstStyle/>
                    <a:p>
                      <a:pPr algn="ctr" fontAlgn="t"/>
                      <a:r>
                        <a:rPr lang="en-US" sz="1050" b="0" i="0" u="none" strike="noStrike" dirty="0">
                          <a:solidFill>
                            <a:srgbClr val="000000"/>
                          </a:solidFill>
                          <a:effectLst/>
                          <a:latin typeface="+mn-lt"/>
                        </a:rPr>
                        <a:t>940037</a:t>
                      </a:r>
                    </a:p>
                  </a:txBody>
                  <a:tcPr marL="6350" marR="6350" marT="6350" marB="0"/>
                </a:tc>
                <a:tc>
                  <a:txBody>
                    <a:bodyPr/>
                    <a:lstStyle/>
                    <a:p>
                      <a:pPr algn="l" fontAlgn="t"/>
                      <a:r>
                        <a:rPr lang="en-US" sz="105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50" b="0" i="0" u="none" strike="noStrike" dirty="0">
                          <a:solidFill>
                            <a:srgbClr val="000000"/>
                          </a:solidFill>
                          <a:effectLst/>
                          <a:latin typeface="+mn-lt"/>
                        </a:rPr>
                        <a:t>EE5GPLUS_Ph2</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50" kern="1200" dirty="0">
                          <a:solidFill>
                            <a:srgbClr val="000000"/>
                          </a:solidFill>
                          <a:effectLst/>
                          <a:latin typeface="+mn-lt"/>
                          <a:ea typeface="+mn-ea"/>
                          <a:cs typeface="Arial" panose="020B0604020202020204" pitchFamily="34" charset="0"/>
                        </a:rPr>
                        <a:t>SA#100 (June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50" b="0" i="0" u="none" strike="noStrike" kern="1200" dirty="0">
                          <a:solidFill>
                            <a:schemeClr val="tx1"/>
                          </a:solidFill>
                          <a:effectLst/>
                          <a:latin typeface="+mn-lt"/>
                          <a:ea typeface="+mn-ea"/>
                          <a:cs typeface="+mn-cs"/>
                        </a:rPr>
                        <a:t>10%</a:t>
                      </a:r>
                    </a:p>
                  </a:txBody>
                  <a:tcPr marL="6350" marR="6350" marT="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5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50" b="0" i="0" u="none" strike="noStrike" kern="1200" dirty="0">
                          <a:solidFill>
                            <a:srgbClr val="000000"/>
                          </a:solidFill>
                          <a:effectLst/>
                          <a:latin typeface="+mn-lt"/>
                          <a:ea typeface="+mn-ea"/>
                          <a:cs typeface="+mn-cs"/>
                        </a:rPr>
                        <a:t>SA2,RAN2,RAN3</a:t>
                      </a:r>
                      <a:endParaRPr lang="zh-CN" altLang="en-US"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5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50" b="0" kern="1200">
                          <a:solidFill>
                            <a:schemeClr val="dk1"/>
                          </a:solidFill>
                          <a:effectLst/>
                          <a:latin typeface="+mn-lt"/>
                          <a:ea typeface="+mn-ea"/>
                          <a:cs typeface="Arial" panose="020B0604020202020204" pitchFamily="34" charset="0"/>
                        </a:rPr>
                        <a:t>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415253">
                <a:tc>
                  <a:txBody>
                    <a:bodyPr/>
                    <a:lstStyle/>
                    <a:p>
                      <a:pPr algn="ctr" fontAlgn="t"/>
                      <a:r>
                        <a:rPr lang="en-US" sz="1100" b="0" i="0" u="none" strike="noStrike" dirty="0">
                          <a:solidFill>
                            <a:srgbClr val="000000"/>
                          </a:solidFill>
                          <a:effectLst/>
                          <a:latin typeface="+mn-lt"/>
                        </a:rPr>
                        <a:t>940033</a:t>
                      </a:r>
                    </a:p>
                  </a:txBody>
                  <a:tcPr marL="6350" marR="6350" marT="6350" marB="0"/>
                </a:tc>
                <a:tc>
                  <a:txBody>
                    <a:bodyPr/>
                    <a:lstStyle/>
                    <a:p>
                      <a:pPr algn="l" fontAlgn="t"/>
                      <a:r>
                        <a:rPr lang="en-US" sz="11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100" b="0" i="0" u="none" strike="noStrike" dirty="0" err="1">
                          <a:solidFill>
                            <a:schemeClr val="tx1"/>
                          </a:solidFill>
                          <a:effectLst/>
                          <a:latin typeface="+mn-lt"/>
                        </a:rPr>
                        <a:t>eNETSLICE_PRO</a:t>
                      </a:r>
                      <a:endParaRPr lang="en-US" sz="1100" b="0" i="0" u="none" strike="noStrike" dirty="0">
                        <a:solidFill>
                          <a:schemeClr val="tx1"/>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SA#98 (Dec. 2022)-&gt;</a:t>
                      </a:r>
                      <a:r>
                        <a:rPr lang="en-US" altLang="zh-CN" sz="1100" b="1" kern="1200" dirty="0">
                          <a:solidFill>
                            <a:srgbClr val="0000FF"/>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1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altLang="zh-CN" sz="1100" b="0" i="0" u="none" strike="noStrike" kern="1200" dirty="0">
                          <a:solidFill>
                            <a:srgbClr val="0000FF"/>
                          </a:solidFill>
                          <a:effectLst/>
                          <a:latin typeface="+mn-lt"/>
                          <a:ea typeface="+mn-ea"/>
                          <a:cs typeface="+mn-cs"/>
                        </a:rPr>
                        <a:t>90</a:t>
                      </a:r>
                      <a:r>
                        <a:rPr lang="en-US" altLang="zh-CN" sz="1100" b="0" i="0" u="none" strike="noStrike" kern="1200" dirty="0">
                          <a:solidFill>
                            <a:srgbClr val="0000FF"/>
                          </a:solidFill>
                          <a:effectLst/>
                          <a:latin typeface="+mn-lt"/>
                          <a:ea typeface="+mn-ea"/>
                          <a:cs typeface="+mn-cs"/>
                        </a:rPr>
                        <a:t>%</a:t>
                      </a:r>
                      <a:endParaRPr lang="en-GB" sz="11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1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100" kern="1200" dirty="0">
                          <a:solidFill>
                            <a:srgbClr val="FF0000"/>
                          </a:solidFill>
                          <a:effectLst/>
                          <a:latin typeface="+mn-lt"/>
                          <a:ea typeface="宋体" panose="02010600030101010101" pitchFamily="2" charset="-122"/>
                          <a:cs typeface="Arial" panose="020B0604020202020204" pitchFamily="34" charset="0"/>
                        </a:rPr>
                        <a:t>-&gt;85</a:t>
                      </a:r>
                      <a:r>
                        <a:rPr lang="fr-FR" altLang="zh-CN" sz="1100" kern="1200" dirty="0">
                          <a:solidFill>
                            <a:srgbClr val="FF0000"/>
                          </a:solidFill>
                          <a:effectLst/>
                          <a:latin typeface="+mn-lt"/>
                          <a:ea typeface="宋体" panose="02010600030101010101" pitchFamily="2" charset="-122"/>
                          <a:cs typeface="Arial" panose="020B0604020202020204" pitchFamily="34" charset="0"/>
                        </a:rPr>
                        <a:t>%-&gt;90%</a:t>
                      </a:r>
                      <a:endParaRPr lang="zh-CN" sz="11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1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28.531,28.541</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1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2"/>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355659" y="2995370"/>
            <a:ext cx="5468493" cy="203383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a:solidFill>
                  <a:srgbClr val="0000FF"/>
                </a:solidFill>
              </a:rPr>
              <a:t>EE5GPLUS_Ph2:</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One CR to TS 28.310 on energy saving compensation activation / deactivation has been discussed and agreed</a:t>
            </a: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SA2, RAN WGs</a:t>
            </a: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Depends on the outcomes of the study item</a:t>
            </a:r>
            <a:endParaRPr lang="de-DE" sz="1100" kern="0" dirty="0">
              <a:solidFill>
                <a:prstClr val="black"/>
              </a:solidFill>
            </a:endParaRPr>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6664411" y="2995370"/>
            <a:ext cx="5161120" cy="277815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err="1">
                <a:solidFill>
                  <a:srgbClr val="0000FF"/>
                </a:solidFill>
              </a:rPr>
              <a:t>eNETSLICE_PRO</a:t>
            </a:r>
            <a:r>
              <a:rPr lang="en-US" altLang="zh-CN" sz="1600" b="1"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conclusion on the only remaining objective, the asynchronous support, of the WID.</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None</a:t>
            </a:r>
          </a:p>
          <a:p>
            <a:pPr marL="457189" lvl="1" indent="0" defTabSz="1219170">
              <a:spcBef>
                <a:spcPts val="0"/>
              </a:spcBef>
              <a:spcAft>
                <a:spcPts val="600"/>
              </a:spcAft>
              <a:buNone/>
              <a:defRPr/>
            </a:pPr>
            <a:endParaRPr lang="en-US" sz="1100" kern="0" dirty="0">
              <a:solidFill>
                <a:prstClr val="black"/>
              </a:solidFill>
              <a:cs typeface="+mn-cs"/>
            </a:endParaRP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Use the Ad-hoc meeting to progress on asynchronous support topic..</a:t>
            </a:r>
            <a:endParaRPr lang="de-DE" sz="1100" kern="0" dirty="0">
              <a:solidFill>
                <a:prstClr val="black"/>
              </a:solidFill>
            </a:endParaRPr>
          </a:p>
          <a:p>
            <a:pPr marL="988459" lvl="1" indent="-378875" defTabSz="1219170">
              <a:defRPr/>
            </a:pPr>
            <a:endParaRPr lang="en-US" sz="1100" kern="0" dirty="0">
              <a:solidFill>
                <a:prstClr val="black"/>
              </a:solidFill>
              <a:cs typeface="+mn-cs"/>
            </a:endParaRPr>
          </a:p>
        </p:txBody>
      </p:sp>
    </p:spTree>
    <p:extLst>
      <p:ext uri="{BB962C8B-B14F-4D97-AF65-F5344CB8AC3E}">
        <p14:creationId xmlns:p14="http://schemas.microsoft.com/office/powerpoint/2010/main" val="35257493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GB" altLang="en-US" sz="2800" dirty="0"/>
              <a:t>Summary - Rel-18 SI - Intelligence and Automation </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97470" y="6068418"/>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771891684"/>
              </p:ext>
            </p:extLst>
          </p:nvPr>
        </p:nvGraphicFramePr>
        <p:xfrm>
          <a:off x="222421" y="870406"/>
          <a:ext cx="11747157" cy="511959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193876">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493776">
                  <a:extLst>
                    <a:ext uri="{9D8B030D-6E8A-4147-A177-3AD203B41FA5}">
                      <a16:colId xmlns:a16="http://schemas.microsoft.com/office/drawing/2014/main" val="20003"/>
                    </a:ext>
                  </a:extLst>
                </a:gridCol>
                <a:gridCol w="320040">
                  <a:extLst>
                    <a:ext uri="{9D8B030D-6E8A-4147-A177-3AD203B41FA5}">
                      <a16:colId xmlns:a16="http://schemas.microsoft.com/office/drawing/2014/main" val="20004"/>
                    </a:ext>
                  </a:extLst>
                </a:gridCol>
                <a:gridCol w="911731">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328098">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25-&gt;25-&gt;30-&gt;30%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88405">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10-&gt;10-&gt;10-&gt;10%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478865">
                <a:tc>
                  <a:txBody>
                    <a:bodyPr/>
                    <a:lstStyle/>
                    <a:p>
                      <a:pPr algn="ctr" fontAlgn="t"/>
                      <a:r>
                        <a:rPr lang="en-US" sz="1000" b="0" i="0" u="none" strike="noStrike" dirty="0">
                          <a:solidFill>
                            <a:srgbClr val="000000"/>
                          </a:solidFill>
                          <a:effectLst/>
                          <a:latin typeface="+mn-lt"/>
                        </a:rPr>
                        <a:t>940046</a:t>
                      </a:r>
                    </a:p>
                  </a:txBody>
                  <a:tcPr marL="6350" marR="6350" marT="6350" marB="0"/>
                </a:tc>
                <a:tc>
                  <a:txBody>
                    <a:bodyPr/>
                    <a:lstStyle/>
                    <a:p>
                      <a:pPr algn="l" fontAlgn="t"/>
                      <a:r>
                        <a:rPr lang="en-US" sz="10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000" b="0" i="0" u="none" strike="noStrike" dirty="0" err="1">
                          <a:solidFill>
                            <a:srgbClr val="000000"/>
                          </a:solidFill>
                          <a:effectLst/>
                          <a:latin typeface="+mn-lt"/>
                        </a:rPr>
                        <a:t>FS_eIDMS_MN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SP-211450</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28.912</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74354">
                <a:tc>
                  <a:txBody>
                    <a:bodyPr/>
                    <a:lstStyle/>
                    <a:p>
                      <a:pPr algn="ctr" fontAlgn="t"/>
                      <a:r>
                        <a:rPr lang="en-US" sz="1000" b="0" i="0" u="none" strike="noStrike" dirty="0">
                          <a:solidFill>
                            <a:srgbClr val="000000"/>
                          </a:solidFill>
                          <a:effectLst/>
                          <a:latin typeface="+mn-lt"/>
                        </a:rPr>
                        <a:t>950039</a:t>
                      </a:r>
                    </a:p>
                  </a:txBody>
                  <a:tcPr marL="6350" marR="6350" marT="6350" marB="0"/>
                </a:tc>
                <a:tc>
                  <a:txBody>
                    <a:bodyPr/>
                    <a:lstStyle/>
                    <a:p>
                      <a:pPr algn="l" fontAlgn="t"/>
                      <a:r>
                        <a:rPr lang="en-US" sz="10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000" b="0" i="0" u="none" strike="noStrike" dirty="0">
                          <a:solidFill>
                            <a:srgbClr val="000000"/>
                          </a:solidFill>
                          <a:effectLst/>
                          <a:latin typeface="+mn-lt"/>
                        </a:rPr>
                        <a:t>FS_NETSLICE_IDMS</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SA#100 </a:t>
                      </a:r>
                      <a:r>
                        <a:rPr lang="fr-FR" altLang="zh-CN" sz="1000" b="1" kern="1200" dirty="0">
                          <a:solidFill>
                            <a:srgbClr val="000000"/>
                          </a:solidFill>
                          <a:effectLst/>
                          <a:latin typeface="+mn-lt"/>
                          <a:ea typeface="+mn-ea"/>
                          <a:cs typeface="Arial" panose="020B0604020202020204" pitchFamily="34" charset="0"/>
                        </a:rPr>
                        <a:t>(</a:t>
                      </a:r>
                      <a:r>
                        <a:rPr lang="fr-FR" altLang="zh-CN" sz="1000" b="1" kern="1200" dirty="0">
                          <a:solidFill>
                            <a:srgbClr val="0000FF"/>
                          </a:solidFill>
                          <a:effectLst/>
                          <a:latin typeface="+mn-lt"/>
                          <a:ea typeface="+mn-ea"/>
                          <a:cs typeface="Arial" panose="020B0604020202020204" pitchFamily="34" charset="0"/>
                        </a:rPr>
                        <a:t>Jun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0-&gt;10-&gt;20-&gt;35-&gt;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40-&gt;50%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SP-220278</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28.836</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374354">
                <a:tc>
                  <a:txBody>
                    <a:bodyPr/>
                    <a:lstStyle/>
                    <a:p>
                      <a:pPr algn="ctr" fontAlgn="t"/>
                      <a:r>
                        <a:rPr lang="en-US" sz="1000" b="0" i="0" u="none" strike="noStrike" dirty="0">
                          <a:solidFill>
                            <a:srgbClr val="000000"/>
                          </a:solidFill>
                          <a:effectLst/>
                          <a:latin typeface="+mn-lt"/>
                        </a:rPr>
                        <a:t>940039</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00" b="0" i="0" u="none" strike="noStrike" dirty="0">
                          <a:solidFill>
                            <a:srgbClr val="000000"/>
                          </a:solidFill>
                          <a:effectLst/>
                          <a:latin typeface="+mn-lt"/>
                        </a:rPr>
                        <a:t>FS_AIML_MGMT</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SA#97(Sep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Mar 2023 (SA#99)</a:t>
                      </a:r>
                      <a:endParaRPr lang="zh-CN"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374354">
                <a:tc>
                  <a:txBody>
                    <a:bodyPr/>
                    <a:lstStyle/>
                    <a:p>
                      <a:pPr algn="ctr" fontAlgn="t"/>
                      <a:r>
                        <a:rPr lang="en-US" sz="1000" b="0" i="0" u="none" strike="noStrike" dirty="0">
                          <a:solidFill>
                            <a:srgbClr val="000000"/>
                          </a:solidFill>
                          <a:effectLst/>
                          <a:latin typeface="+mn-lt"/>
                        </a:rPr>
                        <a:t>940034</a:t>
                      </a:r>
                    </a:p>
                  </a:txBody>
                  <a:tcPr marL="6350" marR="6350" marT="6350" marB="0"/>
                </a:tc>
                <a:tc>
                  <a:txBody>
                    <a:bodyPr/>
                    <a:lstStyle/>
                    <a:p>
                      <a:pPr algn="l" fontAlgn="t"/>
                      <a:r>
                        <a:rPr lang="en-US" sz="100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00" b="0" i="0" u="none" strike="noStrike" dirty="0">
                          <a:solidFill>
                            <a:srgbClr val="000000"/>
                          </a:solidFill>
                          <a:effectLst/>
                          <a:latin typeface="+mn-lt"/>
                        </a:rPr>
                        <a:t>FS_MANWDAF</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SP-211435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Telecom</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7435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chemeClr val="tx1"/>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3300"/>
                          </a:solidFill>
                          <a:effectLst/>
                          <a:latin typeface="+mn-lt"/>
                          <a:ea typeface="宋体" panose="02010600030101010101" pitchFamily="2" charset="-122"/>
                          <a:cs typeface="Arial" panose="020B0604020202020204" pitchFamily="34" charset="0"/>
                        </a:rPr>
                        <a: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宋体" panose="02010600030101010101" pitchFamily="2" charset="-122"/>
                          <a:cs typeface="Arial" panose="020B0604020202020204" pitchFamily="34" charset="0"/>
                        </a:rPr>
                        <a:t>-&gt;20%-&gt;20%</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SP-220153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28.830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7435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a:t>
                      </a:r>
                      <a:r>
                        <a:rPr lang="en-US" altLang="zh-CN" sz="1000" kern="1200" dirty="0">
                          <a:solidFill>
                            <a:srgbClr val="000000"/>
                          </a:solidFill>
                          <a:effectLst/>
                          <a:latin typeface="+mn-lt"/>
                          <a:ea typeface="宋体" panose="02010600030101010101" pitchFamily="2" charset="-122"/>
                          <a:cs typeface="Arial" panose="020B0604020202020204" pitchFamily="34" charset="0"/>
                        </a:rPr>
                        <a:t>,</a:t>
                      </a:r>
                      <a:r>
                        <a:rPr lang="zh-CN" altLang="en-US"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China</a:t>
                      </a:r>
                      <a:r>
                        <a:rPr lang="zh-CN" altLang="en-US"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Mobile</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0078425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p:spPr>
        <p:txBody>
          <a:bodyPr/>
          <a:lstStyle/>
          <a:p>
            <a:r>
              <a:rPr lang="en-GB" altLang="en-US" sz="2800" dirty="0"/>
              <a:t>Rel-18 SI - Intelligence and Automation (1/4) </a:t>
            </a:r>
            <a:endParaRPr lang="en-US" altLang="en-US" sz="2800" dirty="0"/>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222420" y="2806166"/>
            <a:ext cx="5577018" cy="2451634"/>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latin typeface="Calibri"/>
              </a:rPr>
              <a:t>FS_eANL</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rPr>
              <a:t>Progress since SA5#145e:</a:t>
            </a:r>
          </a:p>
          <a:p>
            <a:pPr marL="988459" lvl="1" indent="-378875" defTabSz="1219170">
              <a:defRPr/>
            </a:pPr>
            <a:r>
              <a:rPr lang="en-US" altLang="zh-CN" sz="1200" kern="0" dirty="0">
                <a:solidFill>
                  <a:prstClr val="black"/>
                </a:solidFill>
              </a:rPr>
              <a:t>The management of ANL,  enhancement of ANL for RAN UE throughput optimization and fault management were discussed, but no agreement was achieved.</a:t>
            </a:r>
            <a:r>
              <a:rPr lang="en-US" altLang="zh-CN" sz="105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defRPr/>
            </a:pPr>
            <a:r>
              <a:rPr lang="fr-FR" altLang="zh-CN" sz="1200" kern="0" dirty="0">
                <a:solidFill>
                  <a:prstClr val="black"/>
                </a:solidFill>
              </a:rPr>
              <a:t>N</a:t>
            </a:r>
            <a:r>
              <a:rPr lang="en-US" altLang="zh-CN" sz="1200" kern="0" dirty="0">
                <a:solidFill>
                  <a:prstClr val="black"/>
                </a:solidFill>
              </a:rPr>
              <a:t>one identified</a:t>
            </a:r>
            <a:endParaRPr lang="en-US" altLang="zh-CN" sz="1050" kern="0" dirty="0">
              <a:solidFill>
                <a:prstClr val="black"/>
              </a:solidFill>
            </a:endParaRPr>
          </a:p>
          <a:p>
            <a:pPr marL="455073" indent="-455073" defTabSz="1219170">
              <a:spcBef>
                <a:spcPts val="0"/>
              </a:spcBef>
              <a:spcAft>
                <a:spcPts val="0"/>
              </a:spcAft>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Discuss and try to get agreement on way forward of this study based on previous comments.</a:t>
            </a:r>
            <a:endParaRPr lang="en-US" sz="1050" kern="0" dirty="0">
              <a:solidFill>
                <a:prstClr val="black"/>
              </a:solidFill>
              <a:latin typeface="Calibri"/>
              <a:cs typeface="+mn-cs"/>
            </a:endParaRPr>
          </a:p>
        </p:txBody>
      </p:sp>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6084917" y="2806166"/>
            <a:ext cx="5654002" cy="217715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FS_ANLEVA</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latin typeface="Calibri"/>
              </a:rPr>
              <a:t>Progress since SA5#145e:</a:t>
            </a:r>
          </a:p>
          <a:p>
            <a:pPr marL="988459" lvl="1" indent="-378875" defTabSz="1219170">
              <a:defRPr/>
            </a:pPr>
            <a:r>
              <a:rPr lang="en-US" altLang="zh-CN" sz="1200" kern="0" dirty="0">
                <a:solidFill>
                  <a:prstClr val="black"/>
                </a:solidFill>
              </a:rPr>
              <a:t>General process, evaluation objects and KEI were discussed, but no agreement was achieved..</a:t>
            </a:r>
            <a:endParaRPr lang="de-DE" altLang="de-DE" sz="12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latin typeface="Calibri"/>
                <a:cs typeface="+mn-cs"/>
              </a:rPr>
              <a:t> </a:t>
            </a:r>
            <a:r>
              <a:rPr lang="en-US" sz="1400" kern="0" dirty="0">
                <a:solidFill>
                  <a:prstClr val="black"/>
                </a:solidFill>
                <a:latin typeface="Calibri"/>
              </a:rPr>
              <a:t>RAN impacts and dependencies:</a:t>
            </a:r>
            <a:endParaRPr lang="de-DE" sz="1400" kern="0" dirty="0">
              <a:solidFill>
                <a:prstClr val="black"/>
              </a:solidFill>
              <a:latin typeface="Calibri"/>
            </a:endParaRPr>
          </a:p>
          <a:p>
            <a:pPr marL="988459" lvl="1" indent="-378875" defTabSz="1219170">
              <a:defRPr/>
            </a:pPr>
            <a:r>
              <a:rPr lang="en-US" sz="1200" kern="0" dirty="0">
                <a:solidFill>
                  <a:prstClr val="black"/>
                </a:solidFill>
              </a:rPr>
              <a:t>None identified</a:t>
            </a:r>
          </a:p>
          <a:p>
            <a:pPr marL="455073" indent="-455073" defTabSz="1219170">
              <a:spcBef>
                <a:spcPts val="0"/>
              </a:spcBef>
              <a:spcAft>
                <a:spcPts val="0"/>
              </a:spcAft>
              <a:defRPr/>
            </a:pPr>
            <a:r>
              <a:rPr lang="de-DE" sz="1400" kern="0" dirty="0">
                <a:solidFill>
                  <a:prstClr val="black"/>
                </a:solidFill>
                <a:latin typeface="Calibri"/>
              </a:rPr>
              <a:t>Next steps:</a:t>
            </a:r>
          </a:p>
          <a:p>
            <a:pPr marL="988459" lvl="1" indent="-378875" defTabSz="1219170">
              <a:defRPr/>
            </a:pPr>
            <a:r>
              <a:rPr lang="de-DE" altLang="zh-CN" sz="1200" kern="0" dirty="0">
                <a:solidFill>
                  <a:prstClr val="black"/>
                </a:solidFill>
              </a:rPr>
              <a:t>Discuss and try to get agreement on wayforward of this study based on previous comments.</a:t>
            </a:r>
            <a:endParaRPr lang="en-US" sz="1200" kern="0"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783172727"/>
              </p:ext>
            </p:extLst>
          </p:nvPr>
        </p:nvGraphicFramePr>
        <p:xfrm>
          <a:off x="117862" y="915263"/>
          <a:ext cx="11747157" cy="189090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25-&gt;25-&gt;30-&gt;30%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07631">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10-&gt;10-&gt;10-&gt;10%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8610387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p:spPr>
        <p:txBody>
          <a:bodyPr/>
          <a:lstStyle/>
          <a:p>
            <a:r>
              <a:rPr lang="en-GB" altLang="en-US" sz="2800" dirty="0"/>
              <a:t>Rel-18 SI - Intelligence and Automation (2/4)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7"/>
            <a:ext cx="5353166" cy="3621215"/>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FS_eIDMS_MN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Introduce/update the potential solutions for issues of intent report, intent fulfillment enabler, intent feasibility check, intent conflicts and  5GC fault management;</a:t>
            </a:r>
          </a:p>
          <a:p>
            <a:pPr marL="988459" lvl="1" indent="-378875" defTabSz="1219170">
              <a:defRPr/>
            </a:pPr>
            <a:r>
              <a:rPr lang="en-US" altLang="de-DE" sz="1200" kern="0" dirty="0">
                <a:solidFill>
                  <a:prstClr val="black"/>
                </a:solidFill>
              </a:rPr>
              <a:t>Update Issues related to collaboration and alignment with other SDOs</a:t>
            </a:r>
          </a:p>
          <a:p>
            <a:pPr marL="988459" lvl="1" indent="-378875" defTabSz="1219170">
              <a:defRPr/>
            </a:pPr>
            <a:r>
              <a:rPr lang="en-US" altLang="de-DE" sz="1200" kern="0" dirty="0">
                <a:solidFill>
                  <a:prstClr val="black"/>
                </a:solidFill>
              </a:rPr>
              <a:t>Several topics discussed without agreement: Intent </a:t>
            </a:r>
            <a:r>
              <a:rPr lang="en-US" altLang="de-DE" sz="1200" kern="0" dirty="0" err="1">
                <a:solidFill>
                  <a:prstClr val="black"/>
                </a:solidFill>
              </a:rPr>
              <a:t>Fullfillment</a:t>
            </a:r>
            <a:r>
              <a:rPr lang="en-US" altLang="de-DE" sz="1200" kern="0" dirty="0">
                <a:solidFill>
                  <a:prstClr val="black"/>
                </a:solidFill>
              </a:rPr>
              <a:t> feedback, Intent </a:t>
            </a:r>
            <a:r>
              <a:rPr lang="en-US" altLang="de-DE" sz="1200" kern="0" dirty="0" err="1">
                <a:solidFill>
                  <a:prstClr val="black"/>
                </a:solidFill>
              </a:rPr>
              <a:t>Fullfillment</a:t>
            </a:r>
            <a:r>
              <a:rPr lang="en-US" altLang="de-DE" sz="1200" kern="0" dirty="0">
                <a:solidFill>
                  <a:prstClr val="black"/>
                </a:solidFill>
              </a:rPr>
              <a:t> feedback, RAN energy saving to support intent expectation satisfying user service experience and radio network intent expectation for user service level assurance.</a:t>
            </a:r>
          </a:p>
          <a:p>
            <a:pPr marL="455073" indent="-455073" defTabSz="1219170">
              <a:spcBef>
                <a:spcPts val="0"/>
              </a:spcBef>
              <a:spcAft>
                <a:spcPts val="0"/>
              </a:spcAft>
              <a:defRPr/>
            </a:pPr>
            <a:r>
              <a:rPr lang="en-US" sz="1600" kern="0" dirty="0">
                <a:solidFill>
                  <a:prstClr val="black"/>
                </a:solidFill>
                <a:latin typeface="Calibri"/>
              </a:rPr>
              <a:t>RAN impacts and dependencies</a:t>
            </a:r>
            <a:r>
              <a:rPr lang="en-US" sz="1400" kern="0" dirty="0">
                <a:solidFill>
                  <a:prstClr val="black"/>
                </a:solidFill>
                <a:latin typeface="Calibri"/>
              </a:rPr>
              <a:t>:</a:t>
            </a:r>
            <a:endParaRPr lang="de-DE" sz="1400" kern="0" dirty="0">
              <a:solidFill>
                <a:prstClr val="black"/>
              </a:solidFill>
              <a:latin typeface="Calibri"/>
            </a:endParaRPr>
          </a:p>
          <a:p>
            <a:pPr marL="988459" lvl="1" indent="-378875" defTabSz="1219170">
              <a:spcBef>
                <a:spcPts val="0"/>
              </a:spcBef>
              <a:spcAft>
                <a:spcPts val="600"/>
              </a:spcAft>
              <a:defRPr/>
            </a:pPr>
            <a:r>
              <a:rPr lang="de-DE" altLang="zh-CN" sz="1200" dirty="0"/>
              <a:t>not identified yet</a:t>
            </a:r>
            <a:endParaRPr lang="en-US" sz="12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855123" lvl="1" indent="-455073" defTabSz="1219170">
              <a:spcBef>
                <a:spcPts val="0"/>
              </a:spcBef>
              <a:spcAft>
                <a:spcPts val="0"/>
              </a:spcAft>
              <a:defRPr/>
            </a:pPr>
            <a:r>
              <a:rPr lang="en-US" sz="1200" kern="0" dirty="0">
                <a:solidFill>
                  <a:prstClr val="black"/>
                </a:solidFill>
              </a:rPr>
              <a:t>Conclusions and recommendations for the issues without conclusion</a:t>
            </a:r>
            <a:endParaRPr lang="de-DE" sz="1200" kern="0" dirty="0">
              <a:solidFill>
                <a:prstClr val="black"/>
              </a:solidFill>
              <a:latin typeface="Calibri"/>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2" y="2601617"/>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FS_NETSLICE_IDMS</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zh-CN" sz="1200" kern="0" dirty="0">
                <a:solidFill>
                  <a:prstClr val="black"/>
                </a:solidFill>
              </a:rPr>
              <a:t>The group has been discussing various proposals for network slice use cases and intent driven management solutions including discussion papers on requirements and network slice intent, intent driven management for network slicing identifying gaps, furthermore a potential solution for delivery of network slice has been agreed.</a:t>
            </a:r>
            <a:endParaRPr lang="zh-CN" altLang="zh-CN" sz="1050" kern="0" dirty="0">
              <a:solidFill>
                <a:prstClr val="black"/>
              </a:solidFill>
            </a:endParaRPr>
          </a:p>
          <a:p>
            <a:pPr marL="457189" lvl="1" indent="0" defTabSz="1219170">
              <a:spcBef>
                <a:spcPts val="0"/>
              </a:spcBef>
              <a:spcAft>
                <a:spcPts val="0"/>
              </a:spcAft>
              <a:buNone/>
              <a:defRPr/>
            </a:pP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200" dirty="0"/>
              <a:t>None identified so far</a:t>
            </a:r>
            <a:endParaRPr lang="en-US" sz="1200" kern="0" dirty="0">
              <a:solidFill>
                <a:prstClr val="black"/>
              </a:solidFill>
              <a:latin typeface="Calibri"/>
              <a:cs typeface="+mn-cs"/>
            </a:endParaRPr>
          </a:p>
          <a:p>
            <a:pPr marL="457189" lvl="1" indent="0" defTabSz="1219170">
              <a:spcBef>
                <a:spcPts val="0"/>
              </a:spcBef>
              <a:spcAft>
                <a:spcPts val="600"/>
              </a:spcAft>
              <a:buNone/>
              <a:defRPr/>
            </a:pPr>
            <a:endParaRPr lang="en-US" sz="105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endParaRPr lang="en-US" sz="1050" kern="0" dirty="0">
              <a:solidFill>
                <a:prstClr val="black"/>
              </a:solidFill>
              <a:latin typeface="Calibri"/>
              <a:cs typeface="+mn-cs"/>
            </a:endParaRPr>
          </a:p>
        </p:txBody>
      </p:sp>
      <p:graphicFrame>
        <p:nvGraphicFramePr>
          <p:cNvPr id="2" name="表格 1"/>
          <p:cNvGraphicFramePr>
            <a:graphicFrameLocks noGrp="1"/>
          </p:cNvGraphicFramePr>
          <p:nvPr>
            <p:extLst>
              <p:ext uri="{D42A27DB-BD31-4B8C-83A1-F6EECF244321}">
                <p14:modId xmlns:p14="http://schemas.microsoft.com/office/powerpoint/2010/main" val="2893233810"/>
              </p:ext>
            </p:extLst>
          </p:nvPr>
        </p:nvGraphicFramePr>
        <p:xfrm>
          <a:off x="256801" y="1048744"/>
          <a:ext cx="11747157" cy="146483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100" b="0" i="0" u="none" strike="noStrike" dirty="0">
                          <a:solidFill>
                            <a:srgbClr val="000000"/>
                          </a:solidFill>
                          <a:effectLst/>
                          <a:latin typeface="+mn-lt"/>
                        </a:rPr>
                        <a:t>940046</a:t>
                      </a:r>
                    </a:p>
                  </a:txBody>
                  <a:tcPr marL="6350" marR="6350" marT="6350" marB="0"/>
                </a:tc>
                <a:tc>
                  <a:txBody>
                    <a:bodyPr/>
                    <a:lstStyle/>
                    <a:p>
                      <a:pPr algn="l" fontAlgn="t"/>
                      <a:r>
                        <a:rPr lang="en-US" sz="11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100" b="0" i="0" u="none" strike="noStrike" dirty="0" err="1">
                          <a:solidFill>
                            <a:srgbClr val="000000"/>
                          </a:solidFill>
                          <a:effectLst/>
                          <a:latin typeface="+mn-lt"/>
                        </a:rPr>
                        <a:t>FS_eIDMS_MN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1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0-&gt;15-&gt;40-</a:t>
                      </a:r>
                      <a:r>
                        <a:rPr lang="en-US" altLang="zh-CN" sz="11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-&gt;80%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SP-211450</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28.912</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100" b="0" i="0" u="none" strike="noStrike" dirty="0">
                          <a:solidFill>
                            <a:srgbClr val="000000"/>
                          </a:solidFill>
                          <a:effectLst/>
                          <a:latin typeface="+mn-lt"/>
                        </a:rPr>
                        <a:t>950039</a:t>
                      </a:r>
                    </a:p>
                  </a:txBody>
                  <a:tcPr marL="6350" marR="6350" marT="6350" marB="0"/>
                </a:tc>
                <a:tc>
                  <a:txBody>
                    <a:bodyPr/>
                    <a:lstStyle/>
                    <a:p>
                      <a:pPr algn="l" fontAlgn="t"/>
                      <a:r>
                        <a:rPr lang="en-US" sz="11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100" b="0" i="0" u="none" strike="noStrike" dirty="0">
                          <a:solidFill>
                            <a:srgbClr val="000000"/>
                          </a:solidFill>
                          <a:effectLst/>
                          <a:latin typeface="+mn-lt"/>
                        </a:rPr>
                        <a:t>FS_NETSLICE_IDMS</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0-&gt;10-&gt;20-&gt;35-&gt;40-&gt;50%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SP-220278</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28.836</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521427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30176"/>
            <a:ext cx="9102725" cy="1143000"/>
          </a:xfrm>
        </p:spPr>
        <p:txBody>
          <a:bodyPr/>
          <a:lstStyle/>
          <a:p>
            <a:r>
              <a:rPr lang="en-GB" altLang="en-US" sz="2800" dirty="0"/>
              <a:t>Rel-18 SI - Intelligence and Automation (3/4)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140678" y="2502777"/>
            <a:ext cx="7237045" cy="44848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FS_AIML_MGMT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200" kern="0" dirty="0">
                <a:solidFill>
                  <a:prstClr val="black"/>
                </a:solidFill>
              </a:rPr>
              <a:t>Productive meeting with agreement on a batch of use cases and solutions led the study to a milestone of sending to SA#98e for information. The agreed use cases and/or solutions are related to:</a:t>
            </a:r>
          </a:p>
          <a:p>
            <a:pPr marL="1255173" lvl="2" indent="-455073" defTabSz="1219170">
              <a:spcBef>
                <a:spcPts val="0"/>
              </a:spcBef>
              <a:spcAft>
                <a:spcPts val="0"/>
              </a:spcAft>
              <a:defRPr/>
            </a:pPr>
            <a:r>
              <a:rPr lang="en-US" altLang="de-DE" sz="1000" kern="0" dirty="0">
                <a:solidFill>
                  <a:prstClr val="black"/>
                </a:solidFill>
              </a:rPr>
              <a:t>AI/ML performance evaluation for ML training, testing and AI/ML inference;</a:t>
            </a:r>
          </a:p>
          <a:p>
            <a:pPr marL="1255173" lvl="2" indent="-455073" defTabSz="1219170">
              <a:spcBef>
                <a:spcPts val="0"/>
              </a:spcBef>
              <a:spcAft>
                <a:spcPts val="0"/>
              </a:spcAft>
              <a:defRPr/>
            </a:pPr>
            <a:r>
              <a:rPr lang="en-US" altLang="de-DE" sz="1000" kern="0" dirty="0">
                <a:solidFill>
                  <a:prstClr val="black"/>
                </a:solidFill>
              </a:rPr>
              <a:t>AI/ML configuration (including activation) for ML training, testing and AI/ML inference;</a:t>
            </a:r>
          </a:p>
          <a:p>
            <a:pPr marL="1255173" lvl="2" indent="-455073" defTabSz="1219170">
              <a:spcBef>
                <a:spcPts val="0"/>
              </a:spcBef>
              <a:spcAft>
                <a:spcPts val="0"/>
              </a:spcAft>
              <a:defRPr/>
            </a:pPr>
            <a:r>
              <a:rPr lang="en-US" altLang="de-DE" sz="1000" kern="0" dirty="0">
                <a:solidFill>
                  <a:prstClr val="black"/>
                </a:solidFill>
              </a:rPr>
              <a:t>ML entity loading;</a:t>
            </a:r>
          </a:p>
          <a:p>
            <a:pPr marL="1255173" lvl="2" indent="-455073" defTabSz="1219170">
              <a:spcBef>
                <a:spcPts val="0"/>
              </a:spcBef>
              <a:spcAft>
                <a:spcPts val="0"/>
              </a:spcAft>
              <a:defRPr/>
            </a:pPr>
            <a:r>
              <a:rPr lang="en-US" altLang="de-DE" sz="1000" kern="0" dirty="0">
                <a:solidFill>
                  <a:prstClr val="black"/>
                </a:solidFill>
              </a:rPr>
              <a:t>Online ML entity testing;</a:t>
            </a:r>
          </a:p>
          <a:p>
            <a:pPr marL="1255173" lvl="2" indent="-455073" defTabSz="1219170">
              <a:spcBef>
                <a:spcPts val="0"/>
              </a:spcBef>
              <a:spcAft>
                <a:spcPts val="0"/>
              </a:spcAft>
              <a:defRPr/>
            </a:pPr>
            <a:r>
              <a:rPr lang="en-US" altLang="de-DE" sz="1000" kern="0" dirty="0">
                <a:solidFill>
                  <a:prstClr val="black"/>
                </a:solidFill>
              </a:rPr>
              <a:t>AI/ML inference emulation, and inference history request and control ;</a:t>
            </a:r>
          </a:p>
          <a:p>
            <a:pPr marL="1255173" lvl="2" indent="-455073" defTabSz="1219170">
              <a:spcBef>
                <a:spcPts val="0"/>
              </a:spcBef>
              <a:spcAft>
                <a:spcPts val="0"/>
              </a:spcAft>
              <a:defRPr/>
            </a:pPr>
            <a:r>
              <a:rPr lang="en-US" altLang="de-DE" sz="1000" kern="0" dirty="0">
                <a:solidFill>
                  <a:prstClr val="black"/>
                </a:solidFill>
              </a:rPr>
              <a:t>Data and efficiency for ML training;</a:t>
            </a:r>
          </a:p>
          <a:p>
            <a:pPr marL="1255173" lvl="2" indent="-455073" defTabSz="1219170">
              <a:spcBef>
                <a:spcPts val="0"/>
              </a:spcBef>
              <a:spcAft>
                <a:spcPts val="0"/>
              </a:spcAft>
              <a:defRPr/>
            </a:pPr>
            <a:r>
              <a:rPr lang="en-US" altLang="de-DE" sz="1000" kern="0" dirty="0">
                <a:solidFill>
                  <a:prstClr val="black"/>
                </a:solidFill>
              </a:rPr>
              <a:t>ML re-training and joint training;</a:t>
            </a:r>
          </a:p>
          <a:p>
            <a:pPr marL="1255173" lvl="2" indent="-455073" defTabSz="1219170">
              <a:spcBef>
                <a:spcPts val="0"/>
              </a:spcBef>
              <a:spcAft>
                <a:spcPts val="0"/>
              </a:spcAft>
              <a:defRPr/>
            </a:pPr>
            <a:r>
              <a:rPr lang="en-US" altLang="de-DE" sz="1000" kern="0" dirty="0">
                <a:solidFill>
                  <a:prstClr val="black"/>
                </a:solidFill>
              </a:rPr>
              <a:t>Abstract AI/ML Behavior;</a:t>
            </a:r>
          </a:p>
          <a:p>
            <a:pPr marL="1255173" lvl="2" indent="-455073" defTabSz="1219170">
              <a:spcBef>
                <a:spcPts val="0"/>
              </a:spcBef>
              <a:spcAft>
                <a:spcPts val="0"/>
              </a:spcAft>
              <a:defRPr/>
            </a:pPr>
            <a:r>
              <a:rPr lang="en-US" altLang="de-DE" sz="1000" kern="0" dirty="0">
                <a:solidFill>
                  <a:prstClr val="black"/>
                </a:solidFill>
              </a:rPr>
              <a:t>Mobility of AI/ML Context;</a:t>
            </a:r>
          </a:p>
          <a:p>
            <a:pPr marL="1255173" lvl="2" indent="-455073" defTabSz="1219170">
              <a:spcBef>
                <a:spcPts val="0"/>
              </a:spcBef>
              <a:spcAft>
                <a:spcPts val="0"/>
              </a:spcAft>
              <a:defRPr/>
            </a:pPr>
            <a:r>
              <a:rPr lang="en-US" altLang="de-DE" sz="1000" kern="0" dirty="0">
                <a:solidFill>
                  <a:prstClr val="black"/>
                </a:solidFill>
              </a:rPr>
              <a:t>Orchestrating AIML inference.</a:t>
            </a:r>
          </a:p>
          <a:p>
            <a:pPr marL="855123" lvl="1" indent="-455073" defTabSz="1219170">
              <a:spcBef>
                <a:spcPts val="0"/>
              </a:spcBef>
              <a:spcAft>
                <a:spcPts val="0"/>
              </a:spcAft>
              <a:defRPr/>
            </a:pPr>
            <a:r>
              <a:rPr lang="en-US" altLang="de-DE" sz="1200" kern="0" dirty="0">
                <a:solidFill>
                  <a:prstClr val="black"/>
                </a:solidFill>
              </a:rPr>
              <a:t>The meeting also agreed the terminology alignment, and editorial clarification and clean-up.</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RAN3 on RAN intelligence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Complete the study in March 2023 and start the normative work in Rel-18.</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7283752" y="2510592"/>
            <a:ext cx="4706763" cy="378289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FS_MANWDAF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781034" lvl="1" indent="-171450" defTabSz="1219170">
              <a:spcBef>
                <a:spcPts val="0"/>
              </a:spcBef>
              <a:spcAft>
                <a:spcPts val="600"/>
              </a:spcAft>
              <a:defRPr/>
            </a:pPr>
            <a:r>
              <a:rPr lang="en-US" altLang="zh-CN" sz="1200" kern="0" dirty="0">
                <a:solidFill>
                  <a:prstClr val="black"/>
                </a:solidFill>
              </a:rPr>
              <a:t>8 </a:t>
            </a:r>
            <a:r>
              <a:rPr lang="en-US" altLang="zh-CN" sz="1200" kern="0" dirty="0" err="1">
                <a:solidFill>
                  <a:prstClr val="black"/>
                </a:solidFill>
              </a:rPr>
              <a:t>TDocs</a:t>
            </a:r>
            <a:r>
              <a:rPr lang="en-US" altLang="zh-CN" sz="1200" kern="0" dirty="0">
                <a:solidFill>
                  <a:prstClr val="black"/>
                </a:solidFill>
              </a:rPr>
              <a:t> were approved </a:t>
            </a:r>
          </a:p>
          <a:p>
            <a:pPr marL="781034" lvl="1" indent="-171450" defTabSz="1219170">
              <a:spcBef>
                <a:spcPts val="0"/>
              </a:spcBef>
              <a:spcAft>
                <a:spcPts val="600"/>
              </a:spcAft>
              <a:defRPr/>
            </a:pPr>
            <a:r>
              <a:rPr lang="en-US" altLang="zh-CN" sz="1200" kern="0" dirty="0">
                <a:solidFill>
                  <a:prstClr val="black"/>
                </a:solidFill>
              </a:rPr>
              <a:t>KI#1, KI#2, KI#5, KI#6 were evaluated and conclusions can be made.</a:t>
            </a:r>
          </a:p>
          <a:p>
            <a:pPr marL="781034" lvl="1" indent="-171450" defTabSz="1219170">
              <a:spcBef>
                <a:spcPts val="0"/>
              </a:spcBef>
              <a:spcAft>
                <a:spcPts val="600"/>
              </a:spcAft>
              <a:defRPr/>
            </a:pPr>
            <a:r>
              <a:rPr lang="en-US" altLang="zh-CN" sz="1200" kern="0" dirty="0">
                <a:solidFill>
                  <a:prstClr val="black"/>
                </a:solidFill>
              </a:rPr>
              <a:t>KI#3: evaluation started, one more solution accepted and needs evaluation.</a:t>
            </a:r>
          </a:p>
          <a:p>
            <a:pPr marL="781034" lvl="1" indent="-171450" defTabSz="1219170">
              <a:spcBef>
                <a:spcPts val="0"/>
              </a:spcBef>
              <a:spcAft>
                <a:spcPts val="600"/>
              </a:spcAft>
              <a:defRPr/>
            </a:pPr>
            <a:r>
              <a:rPr lang="en-US" altLang="zh-CN" sz="1200" kern="0" dirty="0">
                <a:solidFill>
                  <a:prstClr val="black"/>
                </a:solidFill>
              </a:rPr>
              <a:t>KI#7: 2 potential solutions have been discussed and approved. Evaluation hasn't started.</a:t>
            </a:r>
          </a:p>
          <a:p>
            <a:pPr marL="781034" lvl="1" indent="-171450" defTabSz="1219170">
              <a:spcBef>
                <a:spcPts val="0"/>
              </a:spcBef>
              <a:spcAft>
                <a:spcPts val="600"/>
              </a:spcAft>
              <a:defRPr/>
            </a:pPr>
            <a:r>
              <a:rPr lang="en-US" altLang="zh-CN" sz="1200" kern="0" dirty="0">
                <a:solidFill>
                  <a:prstClr val="black"/>
                </a:solidFill>
              </a:rPr>
              <a:t>KI#4: Evaluation hasn't started</a:t>
            </a:r>
            <a:r>
              <a:rPr lang="en-US" altLang="zh-CN" sz="1100" kern="0" dirty="0">
                <a:solidFill>
                  <a:prstClr val="black"/>
                </a:solidFill>
              </a:rPr>
              <a:t>.</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200" kern="0" dirty="0">
                <a:solidFill>
                  <a:prstClr val="black"/>
                </a:solidFill>
              </a:rPr>
              <a:t>Not identified</a:t>
            </a:r>
          </a:p>
          <a:p>
            <a:pPr marL="455073" indent="-455073" defTabSz="1219170">
              <a:spcBef>
                <a:spcPts val="0"/>
              </a:spcBef>
              <a:spcAft>
                <a:spcPts val="0"/>
              </a:spcAft>
              <a:defRPr/>
            </a:pPr>
            <a:r>
              <a:rPr lang="de-DE" sz="1600" kern="0" dirty="0">
                <a:solidFill>
                  <a:prstClr val="black"/>
                </a:solidFill>
              </a:rPr>
              <a:t>Next steps:</a:t>
            </a:r>
          </a:p>
          <a:p>
            <a:pPr marL="781034" lvl="1" indent="-171450" defTabSz="1219170">
              <a:spcBef>
                <a:spcPts val="0"/>
              </a:spcBef>
              <a:spcAft>
                <a:spcPts val="600"/>
              </a:spcAft>
              <a:defRPr/>
            </a:pPr>
            <a:r>
              <a:rPr lang="en-US" sz="1200" kern="0" dirty="0">
                <a:solidFill>
                  <a:prstClr val="black"/>
                </a:solidFill>
              </a:rPr>
              <a:t>Start/Continue evaluation of KI#3, KI#4, KI#7</a:t>
            </a:r>
          </a:p>
          <a:p>
            <a:pPr marL="781034" lvl="1" indent="-171450" defTabSz="1219170">
              <a:spcBef>
                <a:spcPts val="0"/>
              </a:spcBef>
              <a:spcAft>
                <a:spcPts val="600"/>
              </a:spcAft>
              <a:defRPr/>
            </a:pPr>
            <a:r>
              <a:rPr lang="en-US" sz="1200" kern="0" dirty="0">
                <a:solidFill>
                  <a:prstClr val="black"/>
                </a:solidFill>
              </a:rPr>
              <a:t>Try to make conclusion of remaining KIs</a:t>
            </a:r>
          </a:p>
        </p:txBody>
      </p:sp>
      <p:graphicFrame>
        <p:nvGraphicFramePr>
          <p:cNvPr id="2" name="表格 1"/>
          <p:cNvGraphicFramePr>
            <a:graphicFrameLocks noGrp="1"/>
          </p:cNvGraphicFramePr>
          <p:nvPr>
            <p:extLst>
              <p:ext uri="{D42A27DB-BD31-4B8C-83A1-F6EECF244321}">
                <p14:modId xmlns:p14="http://schemas.microsoft.com/office/powerpoint/2010/main" val="372667783"/>
              </p:ext>
            </p:extLst>
          </p:nvPr>
        </p:nvGraphicFramePr>
        <p:xfrm>
          <a:off x="196280" y="806373"/>
          <a:ext cx="11747157" cy="164739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50" b="0" i="0" u="none" strike="noStrike" dirty="0">
                          <a:solidFill>
                            <a:srgbClr val="000000"/>
                          </a:solidFill>
                          <a:effectLst/>
                          <a:latin typeface="+mn-lt"/>
                        </a:rPr>
                        <a:t>940039</a:t>
                      </a:r>
                    </a:p>
                  </a:txBody>
                  <a:tcPr marL="6350" marR="6350" marT="6350" marB="0"/>
                </a:tc>
                <a:tc>
                  <a:txBody>
                    <a:bodyPr/>
                    <a:lstStyle/>
                    <a:p>
                      <a:pPr algn="l" fontAlgn="t"/>
                      <a:r>
                        <a:rPr lang="en-US" sz="105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50" b="0" i="0" u="none" strike="noStrike" dirty="0">
                          <a:solidFill>
                            <a:srgbClr val="000000"/>
                          </a:solidFill>
                          <a:effectLst/>
                          <a:latin typeface="+mn-lt"/>
                        </a:rPr>
                        <a:t>FS_AIML_MGMT</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b="0" kern="1200" dirty="0">
                          <a:solidFill>
                            <a:schemeClr val="tx1"/>
                          </a:solidFill>
                          <a:effectLst/>
                          <a:latin typeface="+mn-lt"/>
                          <a:ea typeface="+mn-ea"/>
                          <a:cs typeface="Arial" panose="020B0604020202020204" pitchFamily="34" charset="0"/>
                        </a:rPr>
                        <a:t>Mar 2023 (SA#99)</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50" b="0" i="0" u="none" strike="noStrike" dirty="0">
                          <a:solidFill>
                            <a:srgbClr val="000000"/>
                          </a:solidFill>
                          <a:effectLst/>
                          <a:latin typeface="+mn-lt"/>
                        </a:rPr>
                        <a:t>940034</a:t>
                      </a:r>
                    </a:p>
                  </a:txBody>
                  <a:tcPr marL="6350" marR="6350" marT="6350" marB="0"/>
                </a:tc>
                <a:tc>
                  <a:txBody>
                    <a:bodyPr/>
                    <a:lstStyle/>
                    <a:p>
                      <a:pPr algn="l" fontAlgn="t"/>
                      <a:r>
                        <a:rPr lang="en-US" sz="105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50" b="0" i="0" u="none" strike="noStrike" dirty="0">
                          <a:solidFill>
                            <a:srgbClr val="000000"/>
                          </a:solidFill>
                          <a:effectLst/>
                          <a:latin typeface="+mn-lt"/>
                        </a:rPr>
                        <a:t>FS_MANWDAF</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50" b="0" kern="1200" dirty="0">
                          <a:solidFill>
                            <a:srgbClr val="000000"/>
                          </a:solidFill>
                          <a:effectLst/>
                          <a:latin typeface="+mn-lt"/>
                          <a:ea typeface="+mn-ea"/>
                          <a:cs typeface="Arial" panose="020B0604020202020204" pitchFamily="34" charset="0"/>
                        </a:rPr>
                        <a:t> -&gt; </a:t>
                      </a:r>
                      <a:r>
                        <a:rPr lang="en-US" altLang="zh-CN" sz="1050" b="1" kern="1200" dirty="0">
                          <a:solidFill>
                            <a:srgbClr val="0000FF"/>
                          </a:solidFill>
                          <a:effectLst/>
                          <a:latin typeface="+mn-lt"/>
                          <a:ea typeface="+mn-ea"/>
                          <a:cs typeface="Arial" panose="020B0604020202020204" pitchFamily="34" charset="0"/>
                        </a:rPr>
                        <a:t>SA#99 (Mar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5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 </a:t>
                      </a:r>
                      <a:r>
                        <a:rPr lang="en-US" altLang="zh-CN" sz="1050" kern="1200" dirty="0">
                          <a:solidFill>
                            <a:srgbClr val="000000"/>
                          </a:solidFill>
                          <a:effectLst/>
                          <a:latin typeface="+mn-lt"/>
                          <a:ea typeface="+mn-ea"/>
                          <a:cs typeface="Arial" panose="020B0604020202020204" pitchFamily="34" charset="0"/>
                        </a:rPr>
                        <a:t>0-&gt;5-&gt;</a:t>
                      </a:r>
                      <a:r>
                        <a:rPr lang="en-US" altLang="zh-CN" sz="105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SP-211435</a:t>
                      </a:r>
                      <a:endParaRPr lang="en-GB" altLang="zh-CN" sz="105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50" kern="1200" dirty="0">
                          <a:solidFill>
                            <a:srgbClr val="000000"/>
                          </a:solidFill>
                          <a:effectLst/>
                          <a:latin typeface="+mn-lt"/>
                          <a:ea typeface="宋体" panose="02010600030101010101" pitchFamily="2" charset="-122"/>
                          <a:cs typeface="Arial" panose="020B0604020202020204" pitchFamily="34" charset="0"/>
                        </a:rPr>
                        <a:t>28.864</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China Telecom</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192865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Rel-18 SI - Intelligence and Automation (4/4)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FS_FSEV</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aspects were discussed and noted in SA5#146:</a:t>
            </a:r>
          </a:p>
          <a:p>
            <a:pPr marL="855123" lvl="1" indent="-455073" defTabSz="1219170">
              <a:spcBef>
                <a:spcPts val="0"/>
              </a:spcBef>
              <a:spcAft>
                <a:spcPts val="0"/>
              </a:spcAft>
              <a:defRPr/>
            </a:pPr>
            <a:r>
              <a:rPr lang="en-US" altLang="de-DE" sz="1400" kern="0" dirty="0">
                <a:solidFill>
                  <a:prstClr val="black"/>
                </a:solidFill>
              </a:rPr>
              <a:t>Basic concepts (S5-226214-&gt;S5-226946, S5-226633-&gt;S5-226947) and management capabilities (S5-226215-&gt;S5-226992);</a:t>
            </a:r>
          </a:p>
          <a:p>
            <a:pPr marL="855123" lvl="1" indent="-455073" defTabSz="1219170">
              <a:spcBef>
                <a:spcPts val="0"/>
              </a:spcBef>
              <a:spcAft>
                <a:spcPts val="0"/>
              </a:spcAft>
              <a:defRPr/>
            </a:pPr>
            <a:r>
              <a:rPr lang="en-US" altLang="de-DE" sz="1400" kern="0" dirty="0">
                <a:solidFill>
                  <a:prstClr val="black"/>
                </a:solidFill>
              </a:rPr>
              <a:t>Description of basic management framework (S5-226216-&gt;S5-226993) and interface (S5-226217-&gt; S5-226994).</a:t>
            </a:r>
            <a:endParaRPr lang="de-DE" altLang="de-DE" sz="14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Start functional requirements study after concept analysis.</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3" y="2513578"/>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FS_MEDACO_RAN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400" kern="0" dirty="0">
                <a:solidFill>
                  <a:prstClr val="black"/>
                </a:solidFill>
              </a:rPr>
              <a:t>The group agreed the following </a:t>
            </a:r>
            <a:r>
              <a:rPr lang="en-US" altLang="zh-CN" sz="1400" kern="0" dirty="0" err="1">
                <a:solidFill>
                  <a:prstClr val="black"/>
                </a:solidFill>
              </a:rPr>
              <a:t>pCRs</a:t>
            </a:r>
            <a:r>
              <a:rPr lang="en-US" altLang="zh-CN" sz="1400" kern="0" dirty="0">
                <a:solidFill>
                  <a:prstClr val="black"/>
                </a:solidFill>
              </a:rPr>
              <a:t>:</a:t>
            </a:r>
          </a:p>
          <a:p>
            <a:pPr marL="855123" lvl="1" indent="-455073" defTabSz="1219170">
              <a:spcBef>
                <a:spcPts val="0"/>
              </a:spcBef>
              <a:spcAft>
                <a:spcPts val="0"/>
              </a:spcAft>
              <a:defRPr/>
            </a:pPr>
            <a:r>
              <a:rPr lang="en-US" altLang="zh-CN" sz="1400" kern="0" dirty="0">
                <a:solidFill>
                  <a:prstClr val="black"/>
                </a:solidFill>
              </a:rPr>
              <a:t>Concept</a:t>
            </a:r>
          </a:p>
          <a:p>
            <a:pPr marL="855123" lvl="1" indent="-455073" defTabSz="1219170">
              <a:spcBef>
                <a:spcPts val="0"/>
              </a:spcBef>
              <a:spcAft>
                <a:spcPts val="0"/>
              </a:spcAft>
              <a:defRPr/>
            </a:pPr>
            <a:r>
              <a:rPr lang="en-US" altLang="zh-CN" sz="1400" kern="0" dirty="0">
                <a:solidFill>
                  <a:prstClr val="black"/>
                </a:solidFill>
              </a:rPr>
              <a:t>3 use cases of MRO, LBO, and NES</a:t>
            </a:r>
          </a:p>
          <a:p>
            <a:pPr marL="855123" lvl="1" indent="-455073" defTabSz="1219170">
              <a:spcBef>
                <a:spcPts val="0"/>
              </a:spcBef>
              <a:spcAft>
                <a:spcPts val="0"/>
              </a:spcAft>
              <a:defRPr/>
            </a:pPr>
            <a:r>
              <a:rPr lang="en-US" altLang="zh-CN" sz="1400" kern="0" dirty="0">
                <a:solidFill>
                  <a:prstClr val="black"/>
                </a:solidFill>
              </a:rPr>
              <a:t>Potential solutions</a:t>
            </a:r>
          </a:p>
          <a:p>
            <a:pPr marL="855123" lvl="1" indent="-455073" defTabSz="1219170">
              <a:spcBef>
                <a:spcPts val="0"/>
              </a:spcBef>
              <a:spcAft>
                <a:spcPts val="0"/>
              </a:spcAft>
              <a:defRPr/>
            </a:pPr>
            <a:r>
              <a:rPr lang="en-US" altLang="zh-CN" sz="1400" kern="0" dirty="0">
                <a:solidFill>
                  <a:prstClr val="black"/>
                </a:solidFill>
              </a:rPr>
              <a:t>Conclusions and recommendations</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altLang="zh-CN" sz="1400" kern="0" dirty="0">
                <a:solidFill>
                  <a:prstClr val="black"/>
                </a:solidFill>
              </a:rPr>
              <a:t>Has dependency on RAN3’s Rel. 18 WI RP-213602 “New WI: Artificial Intelligence (AI)/Machine Learning (ML) for NG-RAN”</a:t>
            </a:r>
          </a:p>
          <a:p>
            <a:pPr marL="455073" indent="-455073" defTabSz="1219170">
              <a:spcBef>
                <a:spcPts val="0"/>
              </a:spcBef>
              <a:spcAft>
                <a:spcPts val="0"/>
              </a:spcAft>
              <a:defRPr/>
            </a:pPr>
            <a:r>
              <a:rPr lang="de-DE" sz="1600" kern="0" dirty="0">
                <a:solidFill>
                  <a:prstClr val="black"/>
                </a:solidFill>
                <a:latin typeface="Calibri"/>
              </a:rPr>
              <a:t>Next steps:</a:t>
            </a:r>
            <a:endParaRPr lang="de-DE" sz="20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Start the normative works</a:t>
            </a:r>
          </a:p>
        </p:txBody>
      </p:sp>
      <p:graphicFrame>
        <p:nvGraphicFramePr>
          <p:cNvPr id="2" name="表格 1"/>
          <p:cNvGraphicFramePr>
            <a:graphicFrameLocks noGrp="1"/>
          </p:cNvGraphicFramePr>
          <p:nvPr>
            <p:extLst>
              <p:ext uri="{D42A27DB-BD31-4B8C-83A1-F6EECF244321}">
                <p14:modId xmlns:p14="http://schemas.microsoft.com/office/powerpoint/2010/main" val="2016705549"/>
              </p:ext>
            </p:extLst>
          </p:nvPr>
        </p:nvGraphicFramePr>
        <p:xfrm>
          <a:off x="164755" y="1252815"/>
          <a:ext cx="11747157" cy="110231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chemeClr val="tx1"/>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宋体" panose="02010600030101010101" pitchFamily="2" charset="-122"/>
                          <a:cs typeface="Arial" panose="020B0604020202020204" pitchFamily="34" charset="0"/>
                        </a:rPr>
                        <a:t>SA#99(Mar 2023)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 </a:t>
                      </a:r>
                      <a:r>
                        <a:rPr lang="en-US" altLang="zh-CN" sz="900" kern="1200" dirty="0">
                          <a:solidFill>
                            <a:srgbClr val="000000"/>
                          </a:solidFill>
                          <a:effectLst/>
                          <a:latin typeface="+mn-lt"/>
                          <a:ea typeface="+mn-ea"/>
                          <a:cs typeface="Arial" panose="020B0604020202020204" pitchFamily="34" charset="0"/>
                        </a:rPr>
                        <a:t>0-&gt;10-&gt;10-</a:t>
                      </a:r>
                      <a:r>
                        <a:rPr lang="en-US" altLang="zh-CN" sz="900" kern="1200" dirty="0">
                          <a:solidFill>
                            <a:srgbClr val="000000"/>
                          </a:solidFill>
                          <a:effectLst/>
                          <a:latin typeface="+mn-lt"/>
                          <a:ea typeface="宋体" panose="02010600030101010101" pitchFamily="2" charset="-122"/>
                          <a:cs typeface="Arial" panose="020B0604020202020204" pitchFamily="34" charset="0"/>
                        </a:rPr>
                        <a:t>&gt;</a:t>
                      </a:r>
                      <a:r>
                        <a:rPr lang="en-US" altLang="zh-CN" sz="900" kern="1200" dirty="0">
                          <a:solidFill>
                            <a:srgbClr val="FF3300"/>
                          </a:solidFill>
                          <a:effectLst/>
                          <a:latin typeface="+mn-lt"/>
                          <a:ea typeface="宋体" panose="02010600030101010101" pitchFamily="2" charset="-122"/>
                          <a:cs typeface="Arial" panose="020B0604020202020204" pitchFamily="34" charset="0"/>
                        </a:rPr>
                        <a: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FF3300"/>
                          </a:solidFill>
                          <a:effectLst/>
                          <a:latin typeface="+mn-lt"/>
                          <a:ea typeface="宋体" panose="02010600030101010101" pitchFamily="2" charset="-122"/>
                          <a:cs typeface="Arial" panose="020B0604020202020204" pitchFamily="34" charset="0"/>
                        </a:rPr>
                        <a:t>-&gt;20%-&gt;20%</a:t>
                      </a:r>
                      <a:endParaRPr lang="zh-CN" sz="9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SP-220153</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28.830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 </a:t>
                      </a:r>
                      <a:r>
                        <a:rPr lang="en-US" altLang="zh-CN" sz="1000" kern="1200" dirty="0">
                          <a:solidFill>
                            <a:srgbClr val="000000"/>
                          </a:solidFill>
                          <a:effectLst/>
                          <a:latin typeface="+mn-lt"/>
                          <a:ea typeface="+mn-ea"/>
                          <a:cs typeface="Arial" panose="020B0604020202020204" pitchFamily="34" charset="0"/>
                        </a:rPr>
                        <a:t>China</a:t>
                      </a:r>
                      <a:r>
                        <a:rPr lang="zh-CN" altLang="en-US" sz="1000" kern="1200" dirty="0">
                          <a:solidFill>
                            <a:srgbClr val="000000"/>
                          </a:solidFill>
                          <a:effectLst/>
                          <a:latin typeface="+mn-lt"/>
                          <a:ea typeface="+mn-ea"/>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Mobile</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45621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(SA5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791200014"/>
              </p:ext>
            </p:extLst>
          </p:nvPr>
        </p:nvGraphicFramePr>
        <p:xfrm>
          <a:off x="119811" y="1702813"/>
          <a:ext cx="11946577" cy="2376711"/>
        </p:xfrm>
        <a:graphic>
          <a:graphicData uri="http://schemas.openxmlformats.org/drawingml/2006/table">
            <a:tbl>
              <a:tblPr firstRow="1" bandRow="1">
                <a:tableStyleId>{5C22544A-7EE6-4342-B048-85BDC9FD1C3A}</a:tableStyleId>
              </a:tblPr>
              <a:tblGrid>
                <a:gridCol w="906349">
                  <a:extLst>
                    <a:ext uri="{9D8B030D-6E8A-4147-A177-3AD203B41FA5}">
                      <a16:colId xmlns:a16="http://schemas.microsoft.com/office/drawing/2014/main" val="570476699"/>
                    </a:ext>
                  </a:extLst>
                </a:gridCol>
                <a:gridCol w="6319185">
                  <a:extLst>
                    <a:ext uri="{9D8B030D-6E8A-4147-A177-3AD203B41FA5}">
                      <a16:colId xmlns:a16="http://schemas.microsoft.com/office/drawing/2014/main" val="2618836924"/>
                    </a:ext>
                  </a:extLst>
                </a:gridCol>
                <a:gridCol w="1676735">
                  <a:extLst>
                    <a:ext uri="{9D8B030D-6E8A-4147-A177-3AD203B41FA5}">
                      <a16:colId xmlns:a16="http://schemas.microsoft.com/office/drawing/2014/main" val="3016348962"/>
                    </a:ext>
                  </a:extLst>
                </a:gridCol>
                <a:gridCol w="1676400">
                  <a:extLst>
                    <a:ext uri="{9D8B030D-6E8A-4147-A177-3AD203B41FA5}">
                      <a16:colId xmlns:a16="http://schemas.microsoft.com/office/drawing/2014/main" val="3690116950"/>
                    </a:ext>
                  </a:extLst>
                </a:gridCol>
                <a:gridCol w="1367908">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S5-226015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customer acceptance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S5-267038</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3"/>
                        </a:rPr>
                        <a:t>S5-226016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East/West Bound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4"/>
                        </a:rPr>
                        <a:t>S5-226017</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5"/>
                        </a:rPr>
                        <a:t>S5-226018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Network integration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77066"/>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6"/>
                        </a:rPr>
                        <a:t>S5-226019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Resubmitted LS to 3GPP 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135676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7"/>
                        </a:rPr>
                        <a:t>S5-226026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OPAG_34_Doc_07_OPAG_LS ETSI-3GPP-Network integration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S6-222337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363805"/>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8"/>
                        </a:rPr>
                        <a:t>S5-226028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Forward on S6-222332, 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S6-222543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r>
                        <a:rPr lang="fr-FR" altLang="zh-CN" sz="1100" dirty="0">
                          <a:effectLst/>
                          <a:latin typeface="Arial" panose="020B0604020202020204" pitchFamily="34" charset="0"/>
                          <a:cs typeface="Arial" panose="020B0604020202020204" pitchFamily="34" charset="0"/>
                        </a:rPr>
                        <a:t>S5-227039</a:t>
                      </a: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77724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9"/>
                        </a:rPr>
                        <a:t>S5-226029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279107"/>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10"/>
                        </a:rPr>
                        <a:t>S5-226030</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335517"/>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S5-226072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ccSA5 on 5G capabilities exposure for factories of the future – identified gaps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5G-ACIA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2830948"/>
                  </a:ext>
                </a:extLst>
              </a:tr>
              <a:tr h="174454">
                <a:tc>
                  <a:txBody>
                    <a:bodyPr/>
                    <a:lstStyle/>
                    <a:p>
                      <a:pPr marL="60325" indent="0" algn="l" fontAlgn="t"/>
                      <a:r>
                        <a:rPr lang="en-US" sz="1100" b="0" i="0" u="none" strike="noStrike" dirty="0">
                          <a:solidFill>
                            <a:srgbClr val="000000"/>
                          </a:solidFill>
                          <a:effectLst/>
                          <a:latin typeface="Arial" panose="020B0604020202020204" pitchFamily="34" charset="0"/>
                          <a:hlinkClick r:id="rId12"/>
                        </a:rPr>
                        <a:t>S5-226646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to 3GPP SA2 on shared EHE and HR PDU session with SBO in V-PLMN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0054650"/>
                  </a:ext>
                </a:extLst>
              </a:tr>
            </a:tbl>
          </a:graphicData>
        </a:graphic>
      </p:graphicFrame>
    </p:spTree>
    <p:extLst>
      <p:ext uri="{BB962C8B-B14F-4D97-AF65-F5344CB8AC3E}">
        <p14:creationId xmlns:p14="http://schemas.microsoft.com/office/powerpoint/2010/main" val="78867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711200"/>
          </a:xfrm>
        </p:spPr>
        <p:txBody>
          <a:bodyPr/>
          <a:lstStyle/>
          <a:p>
            <a:r>
              <a:rPr lang="en-GB" altLang="en-US" sz="2400" dirty="0"/>
              <a:t>Summary</a:t>
            </a:r>
            <a:br>
              <a:rPr lang="en-GB" altLang="en-US" sz="2400" dirty="0"/>
            </a:br>
            <a:r>
              <a:rPr lang="en-US" altLang="en-US" sz="2400" dirty="0"/>
              <a:t>Rel-18 SI - Management Architecture and Mechanisms</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156929972"/>
              </p:ext>
            </p:extLst>
          </p:nvPr>
        </p:nvGraphicFramePr>
        <p:xfrm>
          <a:off x="162799" y="698500"/>
          <a:ext cx="11866402" cy="5507056"/>
        </p:xfrm>
        <a:graphic>
          <a:graphicData uri="http://schemas.openxmlformats.org/drawingml/2006/table">
            <a:tbl>
              <a:tblPr firstRow="1" firstCol="1" bandRow="1">
                <a:tableStyleId>{F5AB1C69-6EDB-4FF4-983F-18BD219EF322}</a:tableStyleId>
              </a:tblPr>
              <a:tblGrid>
                <a:gridCol w="477598">
                  <a:extLst>
                    <a:ext uri="{9D8B030D-6E8A-4147-A177-3AD203B41FA5}">
                      <a16:colId xmlns:a16="http://schemas.microsoft.com/office/drawing/2014/main" val="20000"/>
                    </a:ext>
                  </a:extLst>
                </a:gridCol>
                <a:gridCol w="2456220">
                  <a:extLst>
                    <a:ext uri="{9D8B030D-6E8A-4147-A177-3AD203B41FA5}">
                      <a16:colId xmlns:a16="http://schemas.microsoft.com/office/drawing/2014/main" val="20001"/>
                    </a:ext>
                  </a:extLst>
                </a:gridCol>
                <a:gridCol w="635215">
                  <a:extLst>
                    <a:ext uri="{9D8B030D-6E8A-4147-A177-3AD203B41FA5}">
                      <a16:colId xmlns:a16="http://schemas.microsoft.com/office/drawing/2014/main" val="20002"/>
                    </a:ext>
                  </a:extLst>
                </a:gridCol>
                <a:gridCol w="557567">
                  <a:extLst>
                    <a:ext uri="{9D8B030D-6E8A-4147-A177-3AD203B41FA5}">
                      <a16:colId xmlns:a16="http://schemas.microsoft.com/office/drawing/2014/main" val="20003"/>
                    </a:ext>
                  </a:extLst>
                </a:gridCol>
                <a:gridCol w="308244">
                  <a:extLst>
                    <a:ext uri="{9D8B030D-6E8A-4147-A177-3AD203B41FA5}">
                      <a16:colId xmlns:a16="http://schemas.microsoft.com/office/drawing/2014/main" val="20004"/>
                    </a:ext>
                  </a:extLst>
                </a:gridCol>
                <a:gridCol w="740908">
                  <a:extLst>
                    <a:ext uri="{9D8B030D-6E8A-4147-A177-3AD203B41FA5}">
                      <a16:colId xmlns:a16="http://schemas.microsoft.com/office/drawing/2014/main" val="20005"/>
                    </a:ext>
                  </a:extLst>
                </a:gridCol>
                <a:gridCol w="374660">
                  <a:extLst>
                    <a:ext uri="{9D8B030D-6E8A-4147-A177-3AD203B41FA5}">
                      <a16:colId xmlns:a16="http://schemas.microsoft.com/office/drawing/2014/main" val="20006"/>
                    </a:ext>
                  </a:extLst>
                </a:gridCol>
                <a:gridCol w="559820">
                  <a:extLst>
                    <a:ext uri="{9D8B030D-6E8A-4147-A177-3AD203B41FA5}">
                      <a16:colId xmlns:a16="http://schemas.microsoft.com/office/drawing/2014/main" val="20007"/>
                    </a:ext>
                  </a:extLst>
                </a:gridCol>
                <a:gridCol w="1141943">
                  <a:extLst>
                    <a:ext uri="{9D8B030D-6E8A-4147-A177-3AD203B41FA5}">
                      <a16:colId xmlns:a16="http://schemas.microsoft.com/office/drawing/2014/main" val="20008"/>
                    </a:ext>
                  </a:extLst>
                </a:gridCol>
                <a:gridCol w="1001856">
                  <a:extLst>
                    <a:ext uri="{9D8B030D-6E8A-4147-A177-3AD203B41FA5}">
                      <a16:colId xmlns:a16="http://schemas.microsoft.com/office/drawing/2014/main" val="20009"/>
                    </a:ext>
                  </a:extLst>
                </a:gridCol>
                <a:gridCol w="924192">
                  <a:extLst>
                    <a:ext uri="{9D8B030D-6E8A-4147-A177-3AD203B41FA5}">
                      <a16:colId xmlns:a16="http://schemas.microsoft.com/office/drawing/2014/main" val="20010"/>
                    </a:ext>
                  </a:extLst>
                </a:gridCol>
                <a:gridCol w="924192">
                  <a:extLst>
                    <a:ext uri="{9D8B030D-6E8A-4147-A177-3AD203B41FA5}">
                      <a16:colId xmlns:a16="http://schemas.microsoft.com/office/drawing/2014/main" val="20011"/>
                    </a:ext>
                  </a:extLst>
                </a:gridCol>
                <a:gridCol w="924192">
                  <a:extLst>
                    <a:ext uri="{9D8B030D-6E8A-4147-A177-3AD203B41FA5}">
                      <a16:colId xmlns:a16="http://schemas.microsoft.com/office/drawing/2014/main" val="20012"/>
                    </a:ext>
                  </a:extLst>
                </a:gridCol>
                <a:gridCol w="839795">
                  <a:extLst>
                    <a:ext uri="{9D8B030D-6E8A-4147-A177-3AD203B41FA5}">
                      <a16:colId xmlns:a16="http://schemas.microsoft.com/office/drawing/2014/main" val="20013"/>
                    </a:ext>
                  </a:extLst>
                </a:gridCol>
              </a:tblGrid>
              <a:tr h="314984">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54053">
                <a:tc>
                  <a:txBody>
                    <a:bodyPr/>
                    <a:lstStyle/>
                    <a:p>
                      <a:pPr algn="ctr" fontAlgn="t"/>
                      <a:r>
                        <a:rPr lang="en-US" sz="1000" b="0" i="0" u="none" strike="noStrike" dirty="0">
                          <a:solidFill>
                            <a:srgbClr val="000000"/>
                          </a:solidFill>
                          <a:effectLst/>
                          <a:latin typeface="+mn-lt"/>
                        </a:rPr>
                        <a:t>910031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Enhancement of service-based management architecture </a:t>
                      </a:r>
                    </a:p>
                  </a:txBody>
                  <a:tcPr marL="6350" marR="6350" marT="6350" marB="0"/>
                </a:tc>
                <a:tc>
                  <a:txBody>
                    <a:bodyPr/>
                    <a:lstStyle/>
                    <a:p>
                      <a:pPr algn="l" fontAlgn="t"/>
                      <a:r>
                        <a:rPr lang="en-US" sz="1000" b="0" i="0" u="none" strike="noStrike" dirty="0" err="1">
                          <a:solidFill>
                            <a:srgbClr val="000000"/>
                          </a:solidFill>
                          <a:effectLst/>
                          <a:latin typeface="+mn-lt"/>
                        </a:rPr>
                        <a:t>FS_eSBMA</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 (Mar.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0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40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4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45-&gt;50-&gt;60-&gt;65-&gt;75%-&gt;80%</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28.925</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Huawei, Ericsson</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898664">
                <a:tc>
                  <a:txBody>
                    <a:bodyPr/>
                    <a:lstStyle/>
                    <a:p>
                      <a:pPr algn="ctr" fontAlgn="t"/>
                      <a:r>
                        <a:rPr lang="en-US" sz="1000" b="0" i="0" u="none" strike="noStrike" dirty="0">
                          <a:solidFill>
                            <a:srgbClr val="000000"/>
                          </a:solidFill>
                          <a:effectLst/>
                          <a:latin typeface="+mn-lt"/>
                        </a:rPr>
                        <a:t>950027</a:t>
                      </a:r>
                    </a:p>
                  </a:txBody>
                  <a:tcPr marL="6350" marR="6350" marT="6350" marB="0"/>
                </a:tc>
                <a:tc>
                  <a:txBody>
                    <a:bodyPr/>
                    <a:lstStyle/>
                    <a:p>
                      <a:pPr algn="l" fontAlgn="t"/>
                      <a:r>
                        <a:rPr lang="en-US" sz="100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00" b="0" i="0" u="none" strike="noStrike" dirty="0" err="1">
                          <a:solidFill>
                            <a:srgbClr val="000000"/>
                          </a:solidFill>
                          <a:effectLst/>
                          <a:latin typeface="+mn-lt"/>
                        </a:rPr>
                        <a:t>FS_eSBMAe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2022)-&gt;</a:t>
                      </a:r>
                      <a:r>
                        <a:rPr lang="en-US" altLang="zh-CN" sz="1000" b="1" kern="1200" dirty="0">
                          <a:solidFill>
                            <a:srgbClr val="0000FF"/>
                          </a:solidFill>
                          <a:effectLst/>
                          <a:latin typeface="+mn-lt"/>
                          <a:ea typeface="+mn-ea"/>
                          <a:cs typeface="Arial" panose="020B0604020202020204" pitchFamily="34" charset="0"/>
                        </a:rPr>
                        <a:t>SA#100 (Jun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marL="0" indent="0" algn="ctr" defTabSz="914296" rtl="0" eaLnBrk="1" latinLnBrk="0" hangingPunct="1">
                        <a:lnSpc>
                          <a:spcPct val="107000"/>
                        </a:lnSpc>
                        <a:spcAft>
                          <a:spcPts val="800"/>
                        </a:spcAft>
                      </a:pPr>
                      <a:r>
                        <a:rPr lang="en-GB" sz="1000" kern="1200" dirty="0">
                          <a:solidFill>
                            <a:srgbClr val="0000FF"/>
                          </a:solidFill>
                          <a:latin typeface="+mn-lt"/>
                          <a:ea typeface="+mn-ea"/>
                          <a:cs typeface="+mn-cs"/>
                        </a:rPr>
                        <a:t>35%</a:t>
                      </a:r>
                    </a:p>
                  </a:txBody>
                  <a:tcPr marL="36002" marR="36002" marT="0" marB="0"/>
                </a:tc>
                <a:tc>
                  <a:txBody>
                    <a:bodyPr/>
                    <a:lstStyle/>
                    <a:p>
                      <a:pPr marL="0" algn="l" defTabSz="914296" rtl="0" eaLnBrk="1" latinLnBrk="0" hangingPunct="1">
                        <a:lnSpc>
                          <a:spcPct val="107000"/>
                        </a:lnSpc>
                        <a:spcAft>
                          <a:spcPts val="800"/>
                        </a:spcAft>
                      </a:pPr>
                      <a:endParaRPr lang="en-GB" sz="100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&gt;15-&gt;25-&gt;35 %</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SP-220145</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28.831</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Nokia</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47074">
                <a:tc>
                  <a:txBody>
                    <a:bodyPr/>
                    <a:lstStyle/>
                    <a:p>
                      <a:pPr algn="ctr" fontAlgn="t"/>
                      <a:r>
                        <a:rPr lang="en-US" sz="1000" b="0" i="0" u="none" strike="noStrike" dirty="0">
                          <a:solidFill>
                            <a:srgbClr val="000000"/>
                          </a:solidFill>
                          <a:effectLst/>
                          <a:latin typeface="+mn-lt"/>
                        </a:rPr>
                        <a:t>950028</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000" b="0" i="0" u="none" strike="noStrike" dirty="0" err="1">
                          <a:solidFill>
                            <a:srgbClr val="000000"/>
                          </a:solidFill>
                          <a:effectLst/>
                          <a:latin typeface="+mn-lt"/>
                        </a:rPr>
                        <a:t>FS_URLLC_Mgt</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&gt;15-&gt;40-&gt;60%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SP-220146</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28.832</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Unicom</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3"/>
                  </a:ext>
                </a:extLst>
              </a:tr>
              <a:tr h="447074">
                <a:tc>
                  <a:txBody>
                    <a:bodyPr/>
                    <a:lstStyle/>
                    <a:p>
                      <a:pPr algn="ctr" fontAlgn="t"/>
                      <a:r>
                        <a:rPr lang="en-US" sz="1000" b="0" i="0" u="none" strike="noStrike" dirty="0">
                          <a:solidFill>
                            <a:srgbClr val="000000"/>
                          </a:solidFill>
                          <a:effectLst/>
                          <a:latin typeface="+mn-lt"/>
                        </a:rPr>
                        <a:t>950030</a:t>
                      </a:r>
                    </a:p>
                  </a:txBody>
                  <a:tcPr marL="6350" marR="6350" marT="6350" marB="0"/>
                </a:tc>
                <a:tc>
                  <a:txBody>
                    <a:bodyPr/>
                    <a:lstStyle/>
                    <a:p>
                      <a:pPr algn="l" fontAlgn="t"/>
                      <a:r>
                        <a:rPr lang="en-US" sz="10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000" b="0" i="0" u="none" strike="noStrike" dirty="0">
                          <a:solidFill>
                            <a:schemeClr val="tx1"/>
                          </a:solidFill>
                          <a:effectLst/>
                          <a:latin typeface="+mn-lt"/>
                        </a:rPr>
                        <a:t>FS_5GLAN_Mgt</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dirty="0">
                          <a:solidFill>
                            <a:srgbClr val="0000FF"/>
                          </a:solidFill>
                          <a:latin typeface="+mn-lt"/>
                        </a:rPr>
                        <a:t>98%</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SA2</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-&gt;65%-&gt;98%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SP-220324</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Mobile</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4"/>
                  </a:ext>
                </a:extLst>
              </a:tr>
              <a:tr h="470406">
                <a:tc>
                  <a:txBody>
                    <a:bodyPr/>
                    <a:lstStyle/>
                    <a:p>
                      <a:pPr algn="ctr" fontAlgn="t"/>
                      <a:r>
                        <a:rPr lang="en-US" sz="1000" b="0" i="0" u="none" strike="noStrike" dirty="0">
                          <a:solidFill>
                            <a:srgbClr val="000000"/>
                          </a:solidFill>
                          <a:effectLst/>
                          <a:latin typeface="+mn-lt"/>
                        </a:rPr>
                        <a:t>950032</a:t>
                      </a:r>
                    </a:p>
                  </a:txBody>
                  <a:tcPr marL="6350" marR="6350" marT="6350" marB="0"/>
                </a:tc>
                <a:tc>
                  <a:txBody>
                    <a:bodyPr/>
                    <a:lstStyle/>
                    <a:p>
                      <a:pPr algn="l" fontAlgn="t"/>
                      <a:r>
                        <a:rPr lang="en-US" sz="10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000" b="0" i="0" u="none" strike="noStrike">
                          <a:solidFill>
                            <a:srgbClr val="000000"/>
                          </a:solidFill>
                          <a:effectLst/>
                          <a:latin typeface="+mn-lt"/>
                        </a:rPr>
                        <a:t>FS_MCVNF</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dirty="0">
                          <a:solidFill>
                            <a:srgbClr val="0000FF"/>
                          </a:solidFill>
                          <a:latin typeface="+mn-lt"/>
                        </a:rPr>
                        <a:t>70%</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0-&gt;0-&gt;5-&gt;15-&gt;30-&gt;70%</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SP-220150</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28.834</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Mobile </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5"/>
                  </a:ext>
                </a:extLst>
              </a:tr>
              <a:tr h="470406">
                <a:tc>
                  <a:txBody>
                    <a:bodyPr/>
                    <a:lstStyle/>
                    <a:p>
                      <a:pPr algn="ctr" fontAlgn="t"/>
                      <a:r>
                        <a:rPr lang="en-US" sz="1000" b="0" i="0" u="none" strike="noStrike" dirty="0">
                          <a:solidFill>
                            <a:srgbClr val="000000"/>
                          </a:solidFill>
                          <a:effectLst/>
                          <a:latin typeface="+mn-lt"/>
                        </a:rPr>
                        <a:t>950033</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000" b="0" i="0" u="none" strike="noStrike">
                          <a:solidFill>
                            <a:srgbClr val="000000"/>
                          </a:solidFill>
                          <a:effectLst/>
                          <a:latin typeface="+mn-lt"/>
                        </a:rPr>
                        <a:t>FS_MANS_ph2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75%</a:t>
                      </a:r>
                    </a:p>
                  </a:txBody>
                  <a:tcPr marL="6350" marR="6350" marT="6350" marB="0"/>
                </a:tc>
                <a:tc>
                  <a:txBody>
                    <a:bodyPr/>
                    <a:lstStyle/>
                    <a:p>
                      <a:pPr algn="ctr">
                        <a:lnSpc>
                          <a:spcPct val="107000"/>
                        </a:lnSpc>
                        <a:spcAft>
                          <a:spcPts val="800"/>
                        </a:spcAft>
                      </a:pPr>
                      <a:r>
                        <a:rPr lang="en-GB" sz="1000" dirty="0">
                          <a:solidFill>
                            <a:srgbClr val="0000FF"/>
                          </a:solidFill>
                          <a:latin typeface="+mn-lt"/>
                        </a:rPr>
                        <a:t>90%</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0-&gt;10-&gt;30-&gt;40-&gt;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75-&gt;90%</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SP-220151</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Unicom</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6"/>
                  </a:ext>
                </a:extLst>
              </a:tr>
              <a:tr h="681148">
                <a:tc>
                  <a:txBody>
                    <a:bodyPr/>
                    <a:lstStyle/>
                    <a:p>
                      <a:pPr algn="ctr" fontAlgn="t"/>
                      <a:r>
                        <a:rPr lang="en-US" sz="1100" b="0" i="0" u="none" strike="noStrike" dirty="0">
                          <a:solidFill>
                            <a:srgbClr val="000000"/>
                          </a:solidFill>
                          <a:effectLst/>
                          <a:latin typeface="+mn-lt"/>
                        </a:rPr>
                        <a:t>950034</a:t>
                      </a:r>
                    </a:p>
                  </a:txBody>
                  <a:tcPr marL="6350" marR="6350" marT="6350" marB="0"/>
                </a:tc>
                <a:tc>
                  <a:txBody>
                    <a:bodyPr/>
                    <a:lstStyle/>
                    <a:p>
                      <a:pPr algn="l" fontAlgn="t"/>
                      <a:r>
                        <a:rPr lang="en-US" sz="11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100" b="0" i="0" u="none" strike="noStrike" dirty="0">
                          <a:solidFill>
                            <a:schemeClr val="tx1"/>
                          </a:solidFill>
                          <a:effectLst/>
                          <a:latin typeface="+mn-lt"/>
                        </a:rPr>
                        <a:t>FS_5GMDT_Ph2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SA#99 (Mar 2023)</a:t>
                      </a:r>
                    </a:p>
                    <a:p>
                      <a:pPr marL="0" algn="ctr" defTabSz="1219170" rtl="0" eaLnBrk="1" latinLnBrk="0" hangingPunct="1">
                        <a:lnSpc>
                          <a:spcPct val="100000"/>
                        </a:lnSpc>
                        <a:spcAft>
                          <a:spcPts val="0"/>
                        </a:spcAft>
                      </a:pPr>
                      <a:r>
                        <a:rPr lang="en-US" altLang="zh-CN" sz="1100" b="1" kern="1200" dirty="0">
                          <a:solidFill>
                            <a:srgbClr val="0000FF"/>
                          </a:solidFill>
                          <a:effectLst/>
                          <a:latin typeface="+mn-lt"/>
                          <a:ea typeface="+mn-ea"/>
                          <a:cs typeface="Arial" panose="020B0604020202020204" pitchFamily="34" charset="0"/>
                        </a:rPr>
                        <a:t>-&gt;SA#100 (Jun 2023)</a:t>
                      </a:r>
                      <a:endParaRPr lang="zh-CN" sz="11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marL="0" algn="ctr" defTabSz="1219170" rtl="0" eaLnBrk="1" fontAlgn="t" latinLnBrk="0" hangingPunct="1"/>
                      <a:r>
                        <a:rPr lang="en-US" sz="1100" b="0" i="0" u="none" strike="noStrike" kern="1200" dirty="0">
                          <a:solidFill>
                            <a:srgbClr val="000000"/>
                          </a:solidFill>
                          <a:effectLst/>
                          <a:latin typeface="+mn-lt"/>
                          <a:ea typeface="+mn-ea"/>
                          <a:cs typeface="+mn-cs"/>
                        </a:rPr>
                        <a:t>25%</a:t>
                      </a:r>
                    </a:p>
                  </a:txBody>
                  <a:tcPr marL="6350" marR="6350" marT="6350" marB="0"/>
                </a:tc>
                <a:tc>
                  <a:txBody>
                    <a:bodyPr/>
                    <a:lstStyle/>
                    <a:p>
                      <a:pPr marL="0" algn="ctr" defTabSz="1219170" rtl="0" eaLnBrk="1" latinLnBrk="0" hangingPunct="1">
                        <a:lnSpc>
                          <a:spcPct val="107000"/>
                        </a:lnSpc>
                        <a:spcAft>
                          <a:spcPts val="800"/>
                        </a:spcAft>
                      </a:pPr>
                      <a:r>
                        <a:rPr lang="en-GB" sz="1100" b="0" i="0" u="none" strike="noStrike" kern="1200" dirty="0">
                          <a:solidFill>
                            <a:srgbClr val="0000FF"/>
                          </a:solidFill>
                          <a:effectLst/>
                          <a:latin typeface="+mn-lt"/>
                          <a:ea typeface="+mn-ea"/>
                          <a:cs typeface="+mn-cs"/>
                        </a:rPr>
                        <a:t>35%</a:t>
                      </a:r>
                    </a:p>
                  </a:txBody>
                  <a:tcPr marL="36002" marR="36002" marT="0" marB="0"/>
                </a:tc>
                <a:tc>
                  <a:txBody>
                    <a:bodyPr/>
                    <a:lstStyle/>
                    <a:p>
                      <a:pPr marL="0" algn="ctr" defTabSz="1219170" rtl="0" eaLnBrk="1" latinLnBrk="0" hangingPunct="1">
                        <a:lnSpc>
                          <a:spcPct val="107000"/>
                        </a:lnSpc>
                        <a:spcAft>
                          <a:spcPts val="800"/>
                        </a:spcAft>
                      </a:pPr>
                      <a:endParaRPr lang="en-GB" sz="1100" b="0" kern="1200" dirty="0">
                        <a:solidFill>
                          <a:schemeClr val="tx1"/>
                        </a:solidFill>
                        <a:effectLst/>
                        <a:highlight>
                          <a:srgbClr val="FFFF00"/>
                        </a:highlight>
                        <a:latin typeface="+mn-lt"/>
                        <a:ea typeface="+mn-ea"/>
                        <a:cs typeface="Arial" panose="020B0604020202020204" pitchFamily="34" charset="0"/>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0-&gt;10-&gt;15-&gt;20-&gt;25-&gt;35%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SP-220152</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28.837</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Nokia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7"/>
                  </a:ext>
                </a:extLst>
              </a:tr>
              <a:tr h="620936">
                <a:tc>
                  <a:txBody>
                    <a:bodyPr/>
                    <a:lstStyle/>
                    <a:p>
                      <a:pPr algn="ctr" fontAlgn="t"/>
                      <a:r>
                        <a:rPr lang="en-US" sz="1000" b="0" i="0" u="none" strike="noStrike" dirty="0">
                          <a:solidFill>
                            <a:srgbClr val="000000"/>
                          </a:solidFill>
                          <a:effectLst/>
                          <a:latin typeface="+mn-lt"/>
                        </a:rPr>
                        <a:t>960026</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000" b="0" i="0" u="none" strike="noStrike" dirty="0" err="1">
                          <a:solidFill>
                            <a:srgbClr val="000000"/>
                          </a:solidFill>
                          <a:effectLst/>
                          <a:latin typeface="+mn-lt"/>
                        </a:rPr>
                        <a:t>FS_IoT_NTN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rgbClr val="000000"/>
                          </a:solidFill>
                          <a:effectLst/>
                          <a:latin typeface="+mn-lt"/>
                          <a:ea typeface="+mn-ea"/>
                          <a:cs typeface="Arial" panose="020B0604020202020204" pitchFamily="34" charset="0"/>
                        </a:rPr>
                        <a:t> SA#98(Dec 2022) </a:t>
                      </a:r>
                      <a:r>
                        <a:rPr lang="en-US" altLang="zh-CN" sz="10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000" b="0" i="0" u="none" strike="noStrike" kern="1200" dirty="0">
                          <a:solidFill>
                            <a:srgbClr val="000000"/>
                          </a:solidFill>
                          <a:effectLst/>
                          <a:latin typeface="+mn-lt"/>
                          <a:ea typeface="+mn-ea"/>
                          <a:cs typeface="+mn-cs"/>
                        </a:rPr>
                        <a:t>0-&gt;20-&gt;30-&gt;75%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28.841</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China </a:t>
                      </a:r>
                      <a:r>
                        <a:rPr lang="fr-FR" altLang="zh-CN" sz="1000" b="0" i="0" u="none" strike="noStrike" kern="1200" dirty="0" err="1">
                          <a:solidFill>
                            <a:srgbClr val="000000"/>
                          </a:solidFill>
                          <a:effectLst/>
                          <a:latin typeface="+mn-lt"/>
                          <a:ea typeface="+mn-ea"/>
                          <a:cs typeface="+mn-cs"/>
                        </a:rPr>
                        <a:t>Unicom</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8"/>
                  </a:ext>
                </a:extLst>
              </a:tr>
              <a:tr h="440137">
                <a:tc>
                  <a:txBody>
                    <a:bodyPr/>
                    <a:lstStyle/>
                    <a:p>
                      <a:pPr algn="ctr" fontAlgn="t"/>
                      <a:r>
                        <a:rPr lang="en-US" sz="10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Study on Data management phase 2</a:t>
                      </a:r>
                      <a:endParaRPr lang="zh-CN" sz="10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FS_MADCOL_ph2</a:t>
                      </a:r>
                      <a:endParaRPr lang="zh-CN" altLang="en-US" sz="1000" kern="1200" dirty="0">
                        <a:solidFill>
                          <a:schemeClr val="tx1"/>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endParaRPr lang="en-US" sz="1000" b="0" i="0" u="none" strike="noStrike" dirty="0">
                        <a:solidFill>
                          <a:srgbClr val="000000"/>
                        </a:solidFill>
                        <a:effectLst/>
                        <a:latin typeface="+mn-lt"/>
                      </a:endParaRPr>
                    </a:p>
                  </a:txBody>
                  <a:tcPr marL="6350" marR="6350" marT="6350" marB="0"/>
                </a:tc>
                <a:tc>
                  <a:txBody>
                    <a:bodyPr/>
                    <a:lstStyle/>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SP-220842</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Nokia</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920802795"/>
                  </a:ext>
                </a:extLst>
              </a:tr>
            </a:tbl>
          </a:graphicData>
        </a:graphic>
      </p:graphicFrame>
      <p:sp>
        <p:nvSpPr>
          <p:cNvPr id="4" name="TextBox 1">
            <a:extLst>
              <a:ext uri="{FF2B5EF4-FFF2-40B4-BE49-F238E27FC236}">
                <a16:creationId xmlns:a16="http://schemas.microsoft.com/office/drawing/2014/main" id="{BBE1C7FC-C35F-4066-873D-788364516E8F}"/>
              </a:ext>
            </a:extLst>
          </p:cNvPr>
          <p:cNvSpPr txBox="1">
            <a:spLocks noChangeArrowheads="1"/>
          </p:cNvSpPr>
          <p:nvPr/>
        </p:nvSpPr>
        <p:spPr bwMode="auto">
          <a:xfrm>
            <a:off x="114582" y="6143384"/>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9170"/>
            <a:r>
              <a:rPr lang="en-GB" altLang="en-US" sz="1333" dirty="0">
                <a:solidFill>
                  <a:prstClr val="black"/>
                </a:solidFill>
                <a:ea typeface="MS PGothic" panose="020B0600070205080204" pitchFamily="34" charset="-128"/>
                <a:cs typeface="+mn-cs"/>
              </a:rPr>
              <a:t>For more information, see the full Work Plan at: </a:t>
            </a:r>
            <a:r>
              <a:rPr lang="en-GB" altLang="en-US" sz="1333" dirty="0">
                <a:solidFill>
                  <a:prstClr val="black"/>
                </a:solidFill>
                <a:ea typeface="MS PGothic" panose="020B0600070205080204" pitchFamily="34" charset="-128"/>
                <a:cs typeface="+mn-cs"/>
                <a:hlinkClick r:id="rId2"/>
              </a:rPr>
              <a:t>ftp://ftp.3gpp.org/information/WorkPlan</a:t>
            </a:r>
            <a:endParaRPr lang="en-GB" altLang="en-US" sz="1333" dirty="0">
              <a:solidFill>
                <a:prstClr val="black"/>
              </a:solidFill>
              <a:ea typeface="MS PGothic" panose="020B0600070205080204" pitchFamily="34" charset="-128"/>
              <a:cs typeface="+mn-cs"/>
            </a:endParaRPr>
          </a:p>
        </p:txBody>
      </p:sp>
    </p:spTree>
    <p:extLst>
      <p:ext uri="{BB962C8B-B14F-4D97-AF65-F5344CB8AC3E}">
        <p14:creationId xmlns:p14="http://schemas.microsoft.com/office/powerpoint/2010/main" val="21094957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4115326529"/>
              </p:ext>
            </p:extLst>
          </p:nvPr>
        </p:nvGraphicFramePr>
        <p:xfrm>
          <a:off x="194694" y="1025150"/>
          <a:ext cx="11747157" cy="2032382"/>
        </p:xfrm>
        <a:graphic>
          <a:graphicData uri="http://schemas.openxmlformats.org/drawingml/2006/table">
            <a:tbl>
              <a:tblPr firstRow="1" firstCol="1" bandRow="1">
                <a:tableStyleId>{F5AB1C69-6EDB-4FF4-983F-18BD219EF322}</a:tableStyleId>
              </a:tblPr>
              <a:tblGrid>
                <a:gridCol w="595015">
                  <a:extLst>
                    <a:ext uri="{9D8B030D-6E8A-4147-A177-3AD203B41FA5}">
                      <a16:colId xmlns:a16="http://schemas.microsoft.com/office/drawing/2014/main" val="20000"/>
                    </a:ext>
                  </a:extLst>
                </a:gridCol>
                <a:gridCol w="230932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79249">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9264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50" b="0" i="0" u="none" strike="noStrike" dirty="0">
                          <a:solidFill>
                            <a:srgbClr val="000000"/>
                          </a:solidFill>
                          <a:effectLst/>
                          <a:latin typeface="+mn-lt"/>
                        </a:rPr>
                        <a:t>910031</a:t>
                      </a:r>
                    </a:p>
                  </a:txBody>
                  <a:tcPr marL="6350" marR="6350" marT="6350" marB="0"/>
                </a:tc>
                <a:tc>
                  <a:txBody>
                    <a:bodyPr/>
                    <a:lstStyle/>
                    <a:p>
                      <a:pPr algn="l" fontAlgn="t"/>
                      <a:r>
                        <a:rPr lang="en-US" sz="1050" b="0" i="0" u="none" strike="noStrike" dirty="0">
                          <a:solidFill>
                            <a:schemeClr val="tx1"/>
                          </a:solidFill>
                          <a:effectLst/>
                          <a:latin typeface="+mn-lt"/>
                        </a:rPr>
                        <a:t>Study on Enhancement of service-based management architecture </a:t>
                      </a:r>
                    </a:p>
                  </a:txBody>
                  <a:tcPr marL="6350" marR="6350" marT="6350" marB="0"/>
                </a:tc>
                <a:tc>
                  <a:txBody>
                    <a:bodyPr/>
                    <a:lstStyle/>
                    <a:p>
                      <a:pPr algn="l" fontAlgn="t"/>
                      <a:r>
                        <a:rPr lang="en-US" sz="1050" b="0" i="0" u="none" strike="noStrike" dirty="0" err="1">
                          <a:solidFill>
                            <a:srgbClr val="000000"/>
                          </a:solidFill>
                          <a:effectLst/>
                          <a:latin typeface="+mn-lt"/>
                        </a:rPr>
                        <a:t>FS_eSBMA</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a:solidFill>
                            <a:schemeClr val="tx1"/>
                          </a:solidFill>
                          <a:effectLst/>
                          <a:latin typeface="+mn-lt"/>
                          <a:ea typeface="+mn-ea"/>
                          <a:cs typeface="Arial" panose="020B0604020202020204" pitchFamily="34" charset="0"/>
                        </a:rPr>
                        <a:t>SA#99 (Mar. 2023)</a:t>
                      </a:r>
                      <a:endParaRPr lang="zh-CN" sz="105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5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45-&gt;50-&gt;60-&gt;65-&gt;75%-&gt;80%</a:t>
                      </a:r>
                      <a:endParaRPr lang="zh-CN" sz="105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28.925</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Huawei, Ericsson</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50" b="0" i="0" u="none" strike="noStrike" dirty="0">
                          <a:solidFill>
                            <a:srgbClr val="000000"/>
                          </a:solidFill>
                          <a:effectLst/>
                          <a:latin typeface="+mn-lt"/>
                        </a:rPr>
                        <a:t>950027</a:t>
                      </a:r>
                    </a:p>
                  </a:txBody>
                  <a:tcPr marL="6350" marR="6350" marT="6350" marB="0"/>
                </a:tc>
                <a:tc>
                  <a:txBody>
                    <a:bodyPr/>
                    <a:lstStyle/>
                    <a:p>
                      <a:pPr algn="l" fontAlgn="t"/>
                      <a:r>
                        <a:rPr lang="en-US" sz="105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50" b="0" i="0" u="none" strike="noStrike" dirty="0" err="1">
                          <a:solidFill>
                            <a:srgbClr val="000000"/>
                          </a:solidFill>
                          <a:effectLst/>
                          <a:latin typeface="+mn-lt"/>
                        </a:rPr>
                        <a:t>FS_eSBMAe</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SA#98(Dec 2022)-&gt;</a:t>
                      </a:r>
                      <a:r>
                        <a:rPr lang="en-US" altLang="zh-CN" sz="1050" b="1" kern="1200" dirty="0">
                          <a:solidFill>
                            <a:srgbClr val="0000FF"/>
                          </a:solidFill>
                          <a:effectLst/>
                          <a:latin typeface="+mn-lt"/>
                          <a:ea typeface="+mn-ea"/>
                          <a:cs typeface="Arial" panose="020B0604020202020204" pitchFamily="34" charset="0"/>
                        </a:rPr>
                        <a:t>SA#100 (Jun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25%</a:t>
                      </a:r>
                    </a:p>
                  </a:txBody>
                  <a:tcPr marL="6350" marR="6350" marT="6350" marB="0"/>
                </a:tc>
                <a:tc>
                  <a:txBody>
                    <a:bodyPr/>
                    <a:lstStyle/>
                    <a:p>
                      <a:pPr marL="0" indent="0" algn="ctr" defTabSz="914296" rtl="0" eaLnBrk="1" latinLnBrk="0" hangingPunct="1">
                        <a:lnSpc>
                          <a:spcPct val="107000"/>
                        </a:lnSpc>
                        <a:spcAft>
                          <a:spcPts val="800"/>
                        </a:spcAft>
                      </a:pPr>
                      <a:r>
                        <a:rPr lang="en-GB" sz="1050" kern="1200" dirty="0">
                          <a:solidFill>
                            <a:srgbClr val="0000FF"/>
                          </a:solidFill>
                          <a:latin typeface="+mn-lt"/>
                          <a:ea typeface="+mn-ea"/>
                          <a:cs typeface="+mn-cs"/>
                        </a:rPr>
                        <a:t>35%</a:t>
                      </a:r>
                    </a:p>
                  </a:txBody>
                  <a:tcPr marL="36002" marR="36002" marT="0" marB="0"/>
                </a:tc>
                <a:tc>
                  <a:txBody>
                    <a:bodyPr/>
                    <a:lstStyle/>
                    <a:p>
                      <a:pPr marL="0" algn="l" defTabSz="914296" rtl="0" eaLnBrk="1" latinLnBrk="0" hangingPunct="1">
                        <a:lnSpc>
                          <a:spcPct val="107000"/>
                        </a:lnSpc>
                        <a:spcAft>
                          <a:spcPts val="800"/>
                        </a:spcAft>
                      </a:pPr>
                      <a:endParaRPr lang="en-GB" sz="105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0-&gt;5-&gt;10-</a:t>
                      </a:r>
                      <a:r>
                        <a:rPr lang="en-US" altLang="zh-CN" sz="1050" kern="1200" dirty="0">
                          <a:solidFill>
                            <a:srgbClr val="000000"/>
                          </a:solidFill>
                          <a:effectLst/>
                          <a:latin typeface="+mn-lt"/>
                          <a:ea typeface="宋体" panose="02010600030101010101" pitchFamily="2" charset="-122"/>
                          <a:cs typeface="Arial" panose="020B0604020202020204" pitchFamily="34" charset="0"/>
                        </a:rPr>
                        <a:t>&gt;15-&gt;25-&gt;35 %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00"/>
                          </a:solidFill>
                          <a:effectLst/>
                          <a:latin typeface="+mn-lt"/>
                          <a:ea typeface="+mn-ea"/>
                          <a:cs typeface="+mn-cs"/>
                        </a:rPr>
                        <a:t>SP-220145</a:t>
                      </a:r>
                      <a:endParaRPr lang="en-GB" altLang="zh-CN"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28.831</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Nokia</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359191" y="3057532"/>
            <a:ext cx="5353166" cy="323541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FS_eSBMA</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It was approved to improve TS 28.533 with the information on which IOCs are containing network resources, distributed SON functions and Network Functions that may contain embedded management functions.</a:t>
            </a:r>
          </a:p>
          <a:p>
            <a:pPr marL="855123" lvl="1" indent="-455073" defTabSz="1219170">
              <a:spcBef>
                <a:spcPts val="0"/>
              </a:spcBef>
              <a:spcAft>
                <a:spcPts val="0"/>
              </a:spcAft>
              <a:defRPr/>
            </a:pPr>
            <a:r>
              <a:rPr lang="en-US" altLang="de-DE" sz="1400" kern="0" dirty="0">
                <a:solidFill>
                  <a:prstClr val="black"/>
                </a:solidFill>
              </a:rPr>
              <a:t>New structure for clause 5 Conclusion and Recommendation was approved.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400" kern="0" dirty="0">
                <a:solidFill>
                  <a:prstClr val="black"/>
                </a:solidFill>
              </a:rPr>
              <a:t>Not identified</a:t>
            </a:r>
            <a:endParaRPr lang="de-DE" altLang="zh-CN" sz="14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work on managing Management Functions. </a:t>
            </a:r>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6307172" y="3057532"/>
            <a:ext cx="5634679" cy="2919101"/>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FS_eSBMAe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400" kern="0" dirty="0">
                <a:solidFill>
                  <a:prstClr val="black"/>
                </a:solidFill>
              </a:rPr>
              <a:t>New improved stage 2 definitions for “</a:t>
            </a:r>
            <a:r>
              <a:rPr lang="en-US" altLang="zh-CN" sz="1400" kern="0" dirty="0" err="1">
                <a:solidFill>
                  <a:prstClr val="black"/>
                </a:solidFill>
              </a:rPr>
              <a:t>createMOI</a:t>
            </a:r>
            <a:r>
              <a:rPr lang="en-US" altLang="zh-CN" sz="1400" kern="0" dirty="0">
                <a:solidFill>
                  <a:prstClr val="black"/>
                </a:solidFill>
              </a:rPr>
              <a:t>” and “</a:t>
            </a:r>
            <a:r>
              <a:rPr lang="en-US" altLang="zh-CN" sz="1400" kern="0" dirty="0" err="1">
                <a:solidFill>
                  <a:prstClr val="black"/>
                </a:solidFill>
              </a:rPr>
              <a:t>getMOIAttributes</a:t>
            </a:r>
            <a:r>
              <a:rPr lang="en-US" altLang="zh-CN" sz="1400" kern="0" dirty="0">
                <a:solidFill>
                  <a:prstClr val="black"/>
                </a:solidFill>
              </a:rPr>
              <a:t>” were agreed. Furthermore, a new key issue on defining a detailed HTTP error response was added. The topic on advertising </a:t>
            </a:r>
            <a:r>
              <a:rPr lang="en-US" altLang="zh-CN" sz="1400" kern="0" dirty="0" err="1">
                <a:solidFill>
                  <a:prstClr val="black"/>
                </a:solidFill>
              </a:rPr>
              <a:t>MnS</a:t>
            </a:r>
            <a:r>
              <a:rPr lang="en-US" altLang="zh-CN" sz="1400" kern="0" dirty="0">
                <a:solidFill>
                  <a:prstClr val="black"/>
                </a:solidFill>
              </a:rPr>
              <a:t> producer NRM capabilities was progressed..</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No</a:t>
            </a:r>
            <a:r>
              <a:rPr lang="en-US" altLang="zh-CN" sz="1400" kern="0" dirty="0">
                <a:solidFill>
                  <a:prstClr val="black"/>
                </a:solidFill>
              </a:rPr>
              <a:t>ne</a:t>
            </a:r>
            <a:endParaRPr lang="en-US" sz="14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r>
              <a:rPr lang="de-DE" sz="1400" kern="0" dirty="0">
                <a:solidFill>
                  <a:prstClr val="black"/>
                </a:solidFill>
                <a:latin typeface="Calibri"/>
              </a:rPr>
              <a:t>:</a:t>
            </a:r>
          </a:p>
          <a:p>
            <a:pPr marL="855123" lvl="1" indent="-455073" defTabSz="1219170">
              <a:spcBef>
                <a:spcPts val="0"/>
              </a:spcBef>
              <a:spcAft>
                <a:spcPts val="0"/>
              </a:spcAft>
              <a:defRPr/>
            </a:pPr>
            <a:r>
              <a:rPr lang="en-US" altLang="zh-CN" sz="1400" kern="0" dirty="0">
                <a:solidFill>
                  <a:prstClr val="black"/>
                </a:solidFill>
              </a:rPr>
              <a:t>.</a:t>
            </a:r>
            <a:endParaRPr lang="en-US" sz="1400" kern="0" dirty="0">
              <a:solidFill>
                <a:prstClr val="black"/>
              </a:solidFill>
            </a:endParaRPr>
          </a:p>
        </p:txBody>
      </p:sp>
    </p:spTree>
    <p:extLst>
      <p:ext uri="{BB962C8B-B14F-4D97-AF65-F5344CB8AC3E}">
        <p14:creationId xmlns:p14="http://schemas.microsoft.com/office/powerpoint/2010/main" val="37964629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224975041"/>
              </p:ext>
            </p:extLst>
          </p:nvPr>
        </p:nvGraphicFramePr>
        <p:xfrm>
          <a:off x="186382" y="943566"/>
          <a:ext cx="11747157" cy="1374776"/>
        </p:xfrm>
        <a:graphic>
          <a:graphicData uri="http://schemas.openxmlformats.org/drawingml/2006/table">
            <a:tbl>
              <a:tblPr firstRow="1" firstCol="1" bandRow="1">
                <a:tableStyleId>{F5AB1C69-6EDB-4FF4-983F-18BD219EF322}</a:tableStyleId>
              </a:tblPr>
              <a:tblGrid>
                <a:gridCol w="581714">
                  <a:extLst>
                    <a:ext uri="{9D8B030D-6E8A-4147-A177-3AD203B41FA5}">
                      <a16:colId xmlns:a16="http://schemas.microsoft.com/office/drawing/2014/main" val="20000"/>
                    </a:ext>
                  </a:extLst>
                </a:gridCol>
                <a:gridCol w="2322623">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87561">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84335">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950028</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100" b="0" i="0" u="none" strike="noStrike" dirty="0" err="1">
                          <a:solidFill>
                            <a:srgbClr val="000000"/>
                          </a:solidFill>
                          <a:effectLst/>
                          <a:latin typeface="+mn-lt"/>
                        </a:rPr>
                        <a:t>FS_URLLC_Mgt</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en-US"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0-&gt;10-&gt;15-</a:t>
                      </a:r>
                      <a:r>
                        <a:rPr lang="en-US" altLang="zh-CN" sz="1100" kern="1200" dirty="0">
                          <a:solidFill>
                            <a:srgbClr val="000000"/>
                          </a:solidFill>
                          <a:effectLst/>
                          <a:latin typeface="+mn-lt"/>
                          <a:ea typeface="宋体" panose="02010600030101010101" pitchFamily="2" charset="-122"/>
                          <a:cs typeface="Arial" panose="020B0604020202020204" pitchFamily="34" charset="0"/>
                        </a:rPr>
                        <a:t>&gt;15-&gt;40-&gt;60%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SP-220146</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28.832</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950030</a:t>
                      </a:r>
                    </a:p>
                  </a:txBody>
                  <a:tcPr marL="6350" marR="6350" marT="6350" marB="0"/>
                </a:tc>
                <a:tc>
                  <a:txBody>
                    <a:bodyPr/>
                    <a:lstStyle/>
                    <a:p>
                      <a:pPr algn="l" fontAlgn="t"/>
                      <a:r>
                        <a:rPr lang="en-US" sz="11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100" b="0" i="0" u="none" strike="noStrike" dirty="0">
                          <a:solidFill>
                            <a:schemeClr val="tx1"/>
                          </a:solidFill>
                          <a:effectLst/>
                          <a:latin typeface="+mn-lt"/>
                        </a:rPr>
                        <a:t>FS_5GLAN_Mgt</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11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100" dirty="0">
                          <a:solidFill>
                            <a:srgbClr val="0000FF"/>
                          </a:solidFill>
                          <a:latin typeface="+mn-lt"/>
                        </a:rPr>
                        <a:t>98%</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SA2</a:t>
                      </a: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0-&gt;10-&gt;25-</a:t>
                      </a:r>
                      <a:r>
                        <a:rPr lang="en-US" altLang="zh-CN" sz="11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-&gt;65%-&gt;98%</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SP-220324</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28.833</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322271" y="2538075"/>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FS_URLLC_Mgt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contributions have been approved:</a:t>
            </a:r>
          </a:p>
          <a:p>
            <a:pPr marL="855123" lvl="1" indent="-455073" defTabSz="1219170">
              <a:spcBef>
                <a:spcPts val="0"/>
              </a:spcBef>
              <a:spcAft>
                <a:spcPts val="0"/>
              </a:spcAft>
              <a:defRPr/>
            </a:pPr>
            <a:r>
              <a:rPr lang="en-US" altLang="de-DE" sz="1400" kern="0" dirty="0">
                <a:solidFill>
                  <a:prstClr val="black"/>
                </a:solidFill>
              </a:rPr>
              <a:t>S5-226966 </a:t>
            </a:r>
            <a:r>
              <a:rPr lang="en-US" altLang="de-DE" sz="1400" kern="0" dirty="0" err="1">
                <a:solidFill>
                  <a:prstClr val="black"/>
                </a:solidFill>
              </a:rPr>
              <a:t>pCR</a:t>
            </a:r>
            <a:r>
              <a:rPr lang="en-US" altLang="de-DE" sz="1400" kern="0" dirty="0">
                <a:solidFill>
                  <a:prstClr val="black"/>
                </a:solidFill>
              </a:rPr>
              <a:t> TR 28.832 Add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S5-226971 </a:t>
            </a:r>
            <a:r>
              <a:rPr lang="en-US" altLang="de-DE" sz="1400" kern="0" dirty="0" err="1">
                <a:solidFill>
                  <a:prstClr val="black"/>
                </a:solidFill>
              </a:rPr>
              <a:t>pCR</a:t>
            </a:r>
            <a:r>
              <a:rPr lang="en-US" altLang="de-DE" sz="1400" kern="0" dirty="0">
                <a:solidFill>
                  <a:prstClr val="black"/>
                </a:solidFill>
              </a:rPr>
              <a:t> TR 28.832 Add potential solution for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S5-226972 </a:t>
            </a:r>
            <a:r>
              <a:rPr lang="en-US" altLang="de-DE" sz="1400" kern="0" dirty="0" err="1">
                <a:solidFill>
                  <a:prstClr val="black"/>
                </a:solidFill>
              </a:rPr>
              <a:t>pCR</a:t>
            </a:r>
            <a:r>
              <a:rPr lang="en-US" altLang="de-DE" sz="1400" kern="0" dirty="0">
                <a:solidFill>
                  <a:prstClr val="black"/>
                </a:solidFill>
              </a:rPr>
              <a:t> TR28.832 Add New Key issue on configuration of latency for URLLC in RAN</a:t>
            </a:r>
            <a:endParaRPr lang="de-DE" altLang="de-DE" sz="1400" kern="0" dirty="0">
              <a:solidFill>
                <a:prstClr val="black"/>
              </a:solidFill>
            </a:endParaRPr>
          </a:p>
          <a:p>
            <a:pPr marL="455073" lvl="1" indent="-455073" defTabSz="1219170">
              <a:spcBef>
                <a:spcPts val="0"/>
              </a:spcBef>
              <a:spcAft>
                <a:spcPts val="0"/>
              </a:spcAft>
              <a:buBlip>
                <a:blip r:embed="rId2"/>
              </a:buBlip>
              <a:defRPr/>
            </a:pPr>
            <a:r>
              <a:rPr lang="en-US" altLang="zh-CN" sz="2000" kern="0" dirty="0">
                <a:solidFill>
                  <a:prstClr val="black"/>
                </a:solidFill>
                <a:cs typeface="ＭＳ Ｐゴシック" charset="0"/>
              </a:rPr>
              <a:t> </a:t>
            </a:r>
            <a:r>
              <a:rPr lang="en-US" altLang="zh-CN" sz="1600" kern="0" dirty="0">
                <a:solidFill>
                  <a:prstClr val="black"/>
                </a:solidFill>
                <a:cs typeface="ＭＳ Ｐゴシック" charset="0"/>
              </a:rPr>
              <a:t>RAN impacts and dependencies:</a:t>
            </a:r>
            <a:endParaRPr lang="de-DE" altLang="zh-CN" sz="1600" kern="0" dirty="0">
              <a:solidFill>
                <a:prstClr val="black"/>
              </a:solidFill>
              <a:cs typeface="ＭＳ Ｐゴシック" charset="0"/>
            </a:endParaRPr>
          </a:p>
          <a:p>
            <a:pPr marL="855123" lvl="1" indent="-455073" defTabSz="1219170">
              <a:spcBef>
                <a:spcPts val="0"/>
              </a:spcBef>
              <a:spcAft>
                <a:spcPts val="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to work on solutions for performance management and configuration management of URLLC</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35050" y="2624879"/>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FS_5GLAN_Mgt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988459" lvl="1" indent="-378875" defTabSz="1219170">
              <a:spcBef>
                <a:spcPts val="0"/>
              </a:spcBef>
              <a:spcAft>
                <a:spcPts val="600"/>
              </a:spcAft>
              <a:defRPr/>
            </a:pPr>
            <a:r>
              <a:rPr lang="en-US" altLang="de-DE" sz="1400" kern="0" dirty="0">
                <a:solidFill>
                  <a:prstClr val="black"/>
                </a:solidFill>
              </a:rPr>
              <a:t>3 </a:t>
            </a:r>
            <a:r>
              <a:rPr lang="en-US" altLang="de-DE" sz="1400" kern="0" dirty="0" err="1">
                <a:solidFill>
                  <a:prstClr val="black"/>
                </a:solidFill>
              </a:rPr>
              <a:t>TDocs</a:t>
            </a:r>
            <a:r>
              <a:rPr lang="en-US" altLang="de-DE" sz="1400" kern="0" dirty="0">
                <a:solidFill>
                  <a:prstClr val="black"/>
                </a:solidFill>
              </a:rPr>
              <a:t> are approved, including solution, evaluation and conclusion. </a:t>
            </a:r>
          </a:p>
          <a:p>
            <a:pPr marL="457189" lvl="1" indent="0" defTabSz="1219170">
              <a:spcBef>
                <a:spcPts val="0"/>
              </a:spcBef>
              <a:spcAft>
                <a:spcPts val="0"/>
              </a:spcAft>
              <a:buNone/>
              <a:defRPr/>
            </a:pPr>
            <a:r>
              <a:rPr lang="en-US" altLang="zh-CN" sz="14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spcBef>
                <a:spcPts val="0"/>
              </a:spcBef>
              <a:spcAft>
                <a:spcPts val="600"/>
              </a:spcAft>
              <a:defRPr/>
            </a:pPr>
            <a:r>
              <a:rPr lang="en-US" altLang="zh-CN" sz="1400" kern="0" dirty="0">
                <a:solidFill>
                  <a:prstClr val="black"/>
                </a:solidFill>
              </a:rPr>
              <a:t> Complete this SID and check the remaining issues.</a:t>
            </a:r>
          </a:p>
          <a:p>
            <a:pPr marL="988459" lvl="1" indent="-378875" defTabSz="1219170">
              <a:spcBef>
                <a:spcPts val="0"/>
              </a:spcBef>
              <a:spcAft>
                <a:spcPts val="600"/>
              </a:spcAft>
              <a:defRPr/>
            </a:pPr>
            <a:r>
              <a:rPr lang="en-US" altLang="zh-CN" sz="1400" kern="0" dirty="0">
                <a:solidFill>
                  <a:prstClr val="black"/>
                </a:solidFill>
              </a:rPr>
              <a:t> Recommendation for normative work.</a:t>
            </a:r>
            <a:endParaRPr lang="de-DE" altLang="zh-CN" sz="1400" kern="0" dirty="0">
              <a:solidFill>
                <a:prstClr val="black"/>
              </a:solidFill>
            </a:endParaRPr>
          </a:p>
        </p:txBody>
      </p:sp>
    </p:spTree>
    <p:extLst>
      <p:ext uri="{BB962C8B-B14F-4D97-AF65-F5344CB8AC3E}">
        <p14:creationId xmlns:p14="http://schemas.microsoft.com/office/powerpoint/2010/main" val="428858744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022015549"/>
              </p:ext>
            </p:extLst>
          </p:nvPr>
        </p:nvGraphicFramePr>
        <p:xfrm>
          <a:off x="256801" y="995420"/>
          <a:ext cx="11747157" cy="1426718"/>
        </p:xfrm>
        <a:graphic>
          <a:graphicData uri="http://schemas.openxmlformats.org/drawingml/2006/table">
            <a:tbl>
              <a:tblPr firstRow="1" firstCol="1" bandRow="1">
                <a:tableStyleId>{F5AB1C69-6EDB-4FF4-983F-18BD219EF322}</a:tableStyleId>
              </a:tblPr>
              <a:tblGrid>
                <a:gridCol w="566159">
                  <a:extLst>
                    <a:ext uri="{9D8B030D-6E8A-4147-A177-3AD203B41FA5}">
                      <a16:colId xmlns:a16="http://schemas.microsoft.com/office/drawing/2014/main" val="20000"/>
                    </a:ext>
                  </a:extLst>
                </a:gridCol>
                <a:gridCol w="233817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4963">
                  <a:extLst>
                    <a:ext uri="{9D8B030D-6E8A-4147-A177-3AD203B41FA5}">
                      <a16:colId xmlns:a16="http://schemas.microsoft.com/office/drawing/2014/main" val="20006"/>
                    </a:ext>
                  </a:extLst>
                </a:gridCol>
                <a:gridCol w="544749">
                  <a:extLst>
                    <a:ext uri="{9D8B030D-6E8A-4147-A177-3AD203B41FA5}">
                      <a16:colId xmlns:a16="http://schemas.microsoft.com/office/drawing/2014/main" val="20007"/>
                    </a:ext>
                  </a:extLst>
                </a:gridCol>
                <a:gridCol w="1015844">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950032</a:t>
                      </a:r>
                    </a:p>
                  </a:txBody>
                  <a:tcPr marL="6350" marR="6350" marT="6350" marB="0"/>
                </a:tc>
                <a:tc>
                  <a:txBody>
                    <a:bodyPr/>
                    <a:lstStyle/>
                    <a:p>
                      <a:pPr algn="l" fontAlgn="t"/>
                      <a:r>
                        <a:rPr lang="en-US" sz="11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100" b="0" i="0" u="none" strike="noStrike" dirty="0">
                          <a:solidFill>
                            <a:srgbClr val="000000"/>
                          </a:solidFill>
                          <a:effectLst/>
                          <a:latin typeface="+mn-lt"/>
                        </a:rPr>
                        <a:t>FS_MCVNF</a:t>
                      </a: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zh-CN"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dirty="0">
                          <a:solidFill>
                            <a:srgbClr val="0000FF"/>
                          </a:solidFill>
                          <a:latin typeface="+mn-lt"/>
                        </a:rPr>
                        <a:t>70%</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0-&gt;0-&gt;5-&gt;15-&gt;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30-&gt;70%</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SP-220150</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28.834</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950033</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100" b="0" i="0" u="none" strike="noStrike" dirty="0">
                          <a:solidFill>
                            <a:srgbClr val="000000"/>
                          </a:solidFill>
                          <a:effectLst/>
                          <a:latin typeface="+mn-lt"/>
                        </a:rPr>
                        <a:t>FS_MANS_ph2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zh-CN"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100" kern="1200" dirty="0">
                          <a:solidFill>
                            <a:srgbClr val="0000FF"/>
                          </a:solidFill>
                          <a:latin typeface="+mn-lt"/>
                          <a:ea typeface="+mn-ea"/>
                          <a:cs typeface="+mn-cs"/>
                        </a:rPr>
                        <a:t>90%</a:t>
                      </a:r>
                    </a:p>
                  </a:txBody>
                  <a:tcPr marL="36002" marR="36002" marT="0" marB="0"/>
                </a:tc>
                <a:tc>
                  <a:txBody>
                    <a:bodyPr/>
                    <a:lstStyle/>
                    <a:p>
                      <a:pPr marL="0" algn="ctr" defTabSz="1219170" rtl="0" eaLnBrk="1" latinLnBrk="0" hangingPunct="1">
                        <a:lnSpc>
                          <a:spcPct val="107000"/>
                        </a:lnSpc>
                        <a:spcAft>
                          <a:spcPts val="800"/>
                        </a:spcAft>
                      </a:pPr>
                      <a:endParaRPr lang="en-GB" sz="11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0-&gt;10-&gt;30-&gt;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40-&gt;75-&gt;90%</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SP-220151</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53060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FS_MCVNF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609584" lvl="1" indent="0" defTabSz="1219170">
              <a:spcBef>
                <a:spcPts val="0"/>
              </a:spcBef>
              <a:spcAft>
                <a:spcPts val="600"/>
              </a:spcAft>
              <a:buNone/>
              <a:defRPr/>
            </a:pPr>
            <a:r>
              <a:rPr lang="en-US" altLang="de-DE" sz="1200" kern="0" dirty="0">
                <a:solidFill>
                  <a:prstClr val="black"/>
                </a:solidFill>
              </a:rPr>
              <a:t>10 </a:t>
            </a:r>
            <a:r>
              <a:rPr lang="en-US" altLang="de-DE" sz="1200" kern="0" dirty="0" err="1">
                <a:solidFill>
                  <a:prstClr val="black"/>
                </a:solidFill>
              </a:rPr>
              <a:t>TDocs</a:t>
            </a:r>
            <a:r>
              <a:rPr lang="en-US" altLang="de-DE" sz="1200" kern="0" dirty="0">
                <a:solidFill>
                  <a:prstClr val="black"/>
                </a:solidFill>
              </a:rPr>
              <a:t> were approved:</a:t>
            </a:r>
          </a:p>
          <a:p>
            <a:pPr marL="781034" lvl="1" indent="-171450" defTabSz="1219170">
              <a:spcBef>
                <a:spcPts val="0"/>
              </a:spcBef>
              <a:spcAft>
                <a:spcPts val="600"/>
              </a:spcAft>
              <a:defRPr/>
            </a:pPr>
            <a:r>
              <a:rPr lang="en-US" altLang="de-DE" sz="1200" kern="0" dirty="0">
                <a:solidFill>
                  <a:prstClr val="black"/>
                </a:solidFill>
              </a:rPr>
              <a:t>Adding missing reference.</a:t>
            </a:r>
          </a:p>
          <a:p>
            <a:pPr marL="781034" lvl="1" indent="-171450" defTabSz="1219170">
              <a:spcBef>
                <a:spcPts val="0"/>
              </a:spcBef>
              <a:spcAft>
                <a:spcPts val="600"/>
              </a:spcAft>
              <a:defRPr/>
            </a:pPr>
            <a:r>
              <a:rPr lang="en-US" altLang="de-DE" sz="1200" kern="0" dirty="0">
                <a:solidFill>
                  <a:prstClr val="black"/>
                </a:solidFill>
              </a:rPr>
              <a:t>Add  one Use Case on performance management of the cloud-native VNF using generic OAM functions.</a:t>
            </a:r>
          </a:p>
          <a:p>
            <a:pPr marL="781034" lvl="1" indent="-171450" defTabSz="1219170">
              <a:spcBef>
                <a:spcPts val="0"/>
              </a:spcBef>
              <a:spcAft>
                <a:spcPts val="600"/>
              </a:spcAft>
              <a:defRPr/>
            </a:pPr>
            <a:r>
              <a:rPr lang="en-US" altLang="de-DE" sz="1200" kern="0" dirty="0">
                <a:solidFill>
                  <a:prstClr val="black"/>
                </a:solidFill>
              </a:rPr>
              <a:t>Four contributions related to updating use cases were approved</a:t>
            </a:r>
          </a:p>
          <a:p>
            <a:pPr marL="781034" lvl="1" indent="-171450" defTabSz="1219170">
              <a:spcBef>
                <a:spcPts val="0"/>
              </a:spcBef>
              <a:spcAft>
                <a:spcPts val="600"/>
              </a:spcAft>
              <a:defRPr/>
            </a:pPr>
            <a:r>
              <a:rPr lang="en-US" altLang="de-DE" sz="1200" kern="0" dirty="0">
                <a:solidFill>
                  <a:prstClr val="black"/>
                </a:solidFill>
              </a:rPr>
              <a:t>Four solution-related contributions have been discussed and approved.</a:t>
            </a:r>
          </a:p>
          <a:p>
            <a:pPr marL="455073" lvl="1" indent="-455073" defTabSz="1219170">
              <a:spcBef>
                <a:spcPts val="0"/>
              </a:spcBef>
              <a:spcAft>
                <a:spcPts val="0"/>
              </a:spcAft>
              <a:buBlip>
                <a:blip r:embed="rId2"/>
              </a:buBlip>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defRPr/>
            </a:pPr>
            <a:r>
              <a:rPr lang="en-US" altLang="zh-CN" sz="1200" kern="0" dirty="0">
                <a:solidFill>
                  <a:prstClr val="black"/>
                </a:solidFill>
              </a:rPr>
              <a:t>Finish the “Conclusions and recommendations”</a:t>
            </a:r>
          </a:p>
          <a:p>
            <a:pPr marL="988459" lvl="1" indent="-378875" defTabSz="1219170">
              <a:defRPr/>
            </a:pPr>
            <a:r>
              <a:rPr lang="en-US" altLang="zh-CN" sz="1200" kern="0" dirty="0">
                <a:solidFill>
                  <a:prstClr val="black"/>
                </a:solidFill>
              </a:rPr>
              <a:t>Supplement or refine use cases if needed</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27806" y="2522215"/>
            <a:ext cx="5634679" cy="315621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FS_MANS_ph2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de-DE" altLang="de-DE" sz="1200" kern="0" dirty="0">
                <a:solidFill>
                  <a:prstClr val="black"/>
                </a:solidFill>
              </a:rPr>
              <a:t>The following contributions have been approved:</a:t>
            </a:r>
          </a:p>
          <a:p>
            <a:pPr marL="628639" lvl="1" indent="-171450" defTabSz="1219170">
              <a:spcBef>
                <a:spcPts val="0"/>
              </a:spcBef>
              <a:spcAft>
                <a:spcPts val="0"/>
              </a:spcAft>
              <a:defRPr/>
            </a:pPr>
            <a:r>
              <a:rPr lang="en-US" altLang="zh-CN" sz="1200" kern="0" dirty="0">
                <a:solidFill>
                  <a:prstClr val="black"/>
                </a:solidFill>
              </a:rPr>
              <a:t>S5-226527 </a:t>
            </a:r>
            <a:r>
              <a:rPr lang="en-US" altLang="zh-CN" sz="1200" kern="0" dirty="0" err="1">
                <a:solidFill>
                  <a:prstClr val="black"/>
                </a:solidFill>
              </a:rPr>
              <a:t>pCR</a:t>
            </a:r>
            <a:r>
              <a:rPr lang="en-US" altLang="zh-CN" sz="1200" kern="0" dirty="0">
                <a:solidFill>
                  <a:prstClr val="black"/>
                </a:solidFill>
              </a:rPr>
              <a:t> TR 28.835 Add key issue on PLMN granularity requirement of performance measurements for MOCN</a:t>
            </a:r>
          </a:p>
          <a:p>
            <a:pPr marL="628639" lvl="1" indent="-171450" defTabSz="1219170">
              <a:spcBef>
                <a:spcPts val="0"/>
              </a:spcBef>
              <a:spcAft>
                <a:spcPts val="0"/>
              </a:spcAft>
              <a:defRPr/>
            </a:pPr>
            <a:r>
              <a:rPr lang="en-US" altLang="zh-CN" sz="1200" kern="0" dirty="0">
                <a:solidFill>
                  <a:prstClr val="black"/>
                </a:solidFill>
              </a:rPr>
              <a:t>S5-226989 </a:t>
            </a:r>
            <a:r>
              <a:rPr lang="en-US" altLang="zh-CN" sz="1200" kern="0" dirty="0" err="1">
                <a:solidFill>
                  <a:prstClr val="black"/>
                </a:solidFill>
              </a:rPr>
              <a:t>pCR</a:t>
            </a:r>
            <a:r>
              <a:rPr lang="en-US" altLang="zh-CN" sz="1200" kern="0" dirty="0">
                <a:solidFill>
                  <a:prstClr val="black"/>
                </a:solidFill>
              </a:rPr>
              <a:t> TR 28.835 Add Issue for Operator Specific 5QI</a:t>
            </a:r>
          </a:p>
          <a:p>
            <a:pPr marL="628639" lvl="1" indent="-171450" defTabSz="1219170">
              <a:spcBef>
                <a:spcPts val="0"/>
              </a:spcBef>
              <a:spcAft>
                <a:spcPts val="0"/>
              </a:spcAft>
              <a:defRPr/>
            </a:pPr>
            <a:r>
              <a:rPr lang="en-US" altLang="zh-CN" sz="1200" kern="0" dirty="0">
                <a:solidFill>
                  <a:prstClr val="black"/>
                </a:solidFill>
              </a:rPr>
              <a:t>S5-226991 </a:t>
            </a:r>
            <a:r>
              <a:rPr lang="en-US" altLang="zh-CN" sz="1200" kern="0" dirty="0" err="1">
                <a:solidFill>
                  <a:prstClr val="black"/>
                </a:solidFill>
              </a:rPr>
              <a:t>pCR</a:t>
            </a:r>
            <a:r>
              <a:rPr lang="en-US" altLang="zh-CN" sz="1200" kern="0" dirty="0">
                <a:solidFill>
                  <a:prstClr val="black"/>
                </a:solidFill>
              </a:rPr>
              <a:t> TR 28.835 Add potential solution for issue on PLMN granularity requirement of performance measurements for MOCN</a:t>
            </a: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Propose some conclusions and recommendations for MANS.</a:t>
            </a:r>
            <a:endParaRPr lang="de-DE" altLang="zh-CN" sz="1200" kern="0" dirty="0">
              <a:solidFill>
                <a:prstClr val="black"/>
              </a:solidFill>
            </a:endParaRPr>
          </a:p>
        </p:txBody>
      </p:sp>
    </p:spTree>
    <p:extLst>
      <p:ext uri="{BB962C8B-B14F-4D97-AF65-F5344CB8AC3E}">
        <p14:creationId xmlns:p14="http://schemas.microsoft.com/office/powerpoint/2010/main" val="335683031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(4/4)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992082110"/>
              </p:ext>
            </p:extLst>
          </p:nvPr>
        </p:nvGraphicFramePr>
        <p:xfrm>
          <a:off x="124355" y="800100"/>
          <a:ext cx="11747157" cy="2285119"/>
        </p:xfrm>
        <a:graphic>
          <a:graphicData uri="http://schemas.openxmlformats.org/drawingml/2006/table">
            <a:tbl>
              <a:tblPr firstRow="1" firstCol="1" bandRow="1">
                <a:tableStyleId>{F5AB1C69-6EDB-4FF4-983F-18BD219EF322}</a:tableStyleId>
              </a:tblPr>
              <a:tblGrid>
                <a:gridCol w="571425">
                  <a:extLst>
                    <a:ext uri="{9D8B030D-6E8A-4147-A177-3AD203B41FA5}">
                      <a16:colId xmlns:a16="http://schemas.microsoft.com/office/drawing/2014/main" val="20000"/>
                    </a:ext>
                  </a:extLst>
                </a:gridCol>
                <a:gridCol w="233291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7478">
                  <a:extLst>
                    <a:ext uri="{9D8B030D-6E8A-4147-A177-3AD203B41FA5}">
                      <a16:colId xmlns:a16="http://schemas.microsoft.com/office/drawing/2014/main" val="20006"/>
                    </a:ext>
                  </a:extLst>
                </a:gridCol>
                <a:gridCol w="576648">
                  <a:extLst>
                    <a:ext uri="{9D8B030D-6E8A-4147-A177-3AD203B41FA5}">
                      <a16:colId xmlns:a16="http://schemas.microsoft.com/office/drawing/2014/main" val="20007"/>
                    </a:ext>
                  </a:extLst>
                </a:gridCol>
                <a:gridCol w="9814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6724">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24361">
                <a:tc>
                  <a:txBody>
                    <a:bodyPr/>
                    <a:lstStyle/>
                    <a:p>
                      <a:pPr algn="ctr" fontAlgn="t"/>
                      <a:r>
                        <a:rPr lang="en-US" sz="1100" b="0" i="0" u="none" strike="noStrike" dirty="0">
                          <a:solidFill>
                            <a:srgbClr val="000000"/>
                          </a:solidFill>
                          <a:effectLst/>
                          <a:latin typeface="+mn-lt"/>
                        </a:rPr>
                        <a:t>950034</a:t>
                      </a:r>
                    </a:p>
                  </a:txBody>
                  <a:tcPr marL="6350" marR="6350" marT="6350" marB="0"/>
                </a:tc>
                <a:tc>
                  <a:txBody>
                    <a:bodyPr/>
                    <a:lstStyle/>
                    <a:p>
                      <a:pPr algn="l" fontAlgn="t"/>
                      <a:r>
                        <a:rPr lang="en-US" sz="11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100" b="0" i="0" u="none" strike="noStrike" dirty="0">
                          <a:solidFill>
                            <a:schemeClr val="tx1"/>
                          </a:solidFill>
                          <a:effectLst/>
                          <a:latin typeface="+mn-lt"/>
                        </a:rPr>
                        <a:t>FS_5GMDT_Ph2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SA#99 (Mar 2023)</a:t>
                      </a:r>
                    </a:p>
                    <a:p>
                      <a:pPr marL="0" algn="ctr" defTabSz="1219170" rtl="0" eaLnBrk="1" latinLnBrk="0" hangingPunct="1">
                        <a:lnSpc>
                          <a:spcPct val="100000"/>
                        </a:lnSpc>
                        <a:spcAft>
                          <a:spcPts val="0"/>
                        </a:spcAft>
                      </a:pPr>
                      <a:r>
                        <a:rPr lang="en-US" altLang="zh-CN" sz="1100" b="1" kern="1200" dirty="0">
                          <a:solidFill>
                            <a:srgbClr val="0000FF"/>
                          </a:solidFill>
                          <a:effectLst/>
                          <a:latin typeface="+mn-lt"/>
                          <a:ea typeface="+mn-ea"/>
                          <a:cs typeface="Arial" panose="020B0604020202020204" pitchFamily="34" charset="0"/>
                        </a:rPr>
                        <a:t>-&gt;SA#100 (Jun 2023)</a:t>
                      </a:r>
                      <a:endParaRPr lang="zh-CN" sz="11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marL="0" algn="ctr" defTabSz="1219170" rtl="0" eaLnBrk="1" fontAlgn="t" latinLnBrk="0" hangingPunct="1"/>
                      <a:r>
                        <a:rPr lang="en-US" sz="1100" b="0" i="0" u="none" strike="noStrike" kern="1200" dirty="0">
                          <a:solidFill>
                            <a:srgbClr val="000000"/>
                          </a:solidFill>
                          <a:effectLst/>
                          <a:latin typeface="+mn-lt"/>
                          <a:ea typeface="+mn-ea"/>
                          <a:cs typeface="+mn-cs"/>
                        </a:rPr>
                        <a:t>25%</a:t>
                      </a:r>
                    </a:p>
                  </a:txBody>
                  <a:tcPr marL="6350" marR="6350" marT="6350" marB="0"/>
                </a:tc>
                <a:tc>
                  <a:txBody>
                    <a:bodyPr/>
                    <a:lstStyle/>
                    <a:p>
                      <a:pPr marL="0" algn="ctr" defTabSz="1219170" rtl="0" eaLnBrk="1" latinLnBrk="0" hangingPunct="1">
                        <a:lnSpc>
                          <a:spcPct val="107000"/>
                        </a:lnSpc>
                        <a:spcAft>
                          <a:spcPts val="800"/>
                        </a:spcAft>
                      </a:pPr>
                      <a:r>
                        <a:rPr lang="en-GB" sz="1100" b="0" i="0" u="none" strike="noStrike" kern="1200" dirty="0">
                          <a:solidFill>
                            <a:srgbClr val="0000FF"/>
                          </a:solidFill>
                          <a:effectLst/>
                          <a:latin typeface="+mn-lt"/>
                          <a:ea typeface="+mn-ea"/>
                          <a:cs typeface="+mn-cs"/>
                        </a:rPr>
                        <a:t>35%</a:t>
                      </a:r>
                    </a:p>
                  </a:txBody>
                  <a:tcPr marL="36002" marR="36002" marT="0" marB="0"/>
                </a:tc>
                <a:tc>
                  <a:txBody>
                    <a:bodyPr/>
                    <a:lstStyle/>
                    <a:p>
                      <a:pPr marL="0" algn="ctr" defTabSz="1219170" rtl="0" eaLnBrk="1" latinLnBrk="0" hangingPunct="1">
                        <a:lnSpc>
                          <a:spcPct val="107000"/>
                        </a:lnSpc>
                        <a:spcAft>
                          <a:spcPts val="800"/>
                        </a:spcAft>
                      </a:pPr>
                      <a:endParaRPr lang="en-GB" sz="1100" b="0" kern="1200" dirty="0">
                        <a:solidFill>
                          <a:schemeClr val="tx1"/>
                        </a:solidFill>
                        <a:effectLst/>
                        <a:highlight>
                          <a:srgbClr val="FFFF00"/>
                        </a:highlight>
                        <a:latin typeface="+mn-lt"/>
                        <a:ea typeface="+mn-ea"/>
                        <a:cs typeface="Arial" panose="020B0604020202020204" pitchFamily="34" charset="0"/>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0-&gt;10-&gt;15-&gt;20-&gt;25-&gt;35%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SP-220152</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28.837</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Nokia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488370">
                <a:tc>
                  <a:txBody>
                    <a:bodyPr/>
                    <a:lstStyle/>
                    <a:p>
                      <a:pPr algn="ctr" fontAlgn="t"/>
                      <a:r>
                        <a:rPr lang="en-US" sz="1100" b="0" i="0" u="none" strike="noStrike" dirty="0">
                          <a:solidFill>
                            <a:srgbClr val="000000"/>
                          </a:solidFill>
                          <a:effectLst/>
                          <a:latin typeface="+mn-lt"/>
                        </a:rPr>
                        <a:t>960026</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100" b="0" i="0" u="none" strike="noStrike" dirty="0" err="1">
                          <a:solidFill>
                            <a:srgbClr val="000000"/>
                          </a:solidFill>
                          <a:effectLst/>
                          <a:latin typeface="+mn-lt"/>
                        </a:rPr>
                        <a:t>FS_IoT_NTN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a:solidFill>
                            <a:srgbClr val="000000"/>
                          </a:solidFill>
                          <a:effectLst/>
                          <a:latin typeface="+mn-lt"/>
                          <a:ea typeface="+mn-ea"/>
                          <a:cs typeface="Arial" panose="020B0604020202020204" pitchFamily="34" charset="0"/>
                        </a:rPr>
                        <a:t> SA#98(Dec 2022) </a:t>
                      </a:r>
                      <a:r>
                        <a:rPr lang="en-US" altLang="zh-CN" sz="11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100" b="0" i="0" u="none" strike="noStrike" kern="1200" dirty="0">
                          <a:solidFill>
                            <a:srgbClr val="000000"/>
                          </a:solidFill>
                          <a:effectLst/>
                          <a:latin typeface="+mn-lt"/>
                          <a:ea typeface="+mn-ea"/>
                          <a:cs typeface="+mn-cs"/>
                        </a:rPr>
                        <a:t>0-&gt;20-&gt;30-&gt;75%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1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28.841</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China </a:t>
                      </a:r>
                      <a:r>
                        <a:rPr lang="fr-FR" altLang="zh-CN" sz="1100" b="0" i="0" u="none" strike="noStrike" kern="1200" dirty="0" err="1">
                          <a:solidFill>
                            <a:srgbClr val="000000"/>
                          </a:solidFill>
                          <a:effectLst/>
                          <a:latin typeface="+mn-lt"/>
                          <a:ea typeface="+mn-ea"/>
                          <a:cs typeface="+mn-cs"/>
                        </a:rPr>
                        <a:t>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88370">
                <a:tc>
                  <a:txBody>
                    <a:bodyPr/>
                    <a:lstStyle/>
                    <a:p>
                      <a:pPr algn="ctr" fontAlgn="t"/>
                      <a:r>
                        <a:rPr lang="en-US" sz="11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Study on Data management phase 2</a:t>
                      </a:r>
                      <a:endParaRPr lang="zh-CN" sz="11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FS_MADCOL_ph2</a:t>
                      </a:r>
                      <a:endParaRPr lang="zh-CN" altLang="en-US" sz="1100" kern="1200" dirty="0">
                        <a:solidFill>
                          <a:schemeClr val="tx1"/>
                        </a:solidFill>
                        <a:effectLst/>
                        <a:latin typeface="+mn-lt"/>
                        <a:ea typeface="+mn-ea"/>
                        <a:cs typeface="+mn-cs"/>
                      </a:endParaRPr>
                    </a:p>
                  </a:txBody>
                  <a:tcPr marL="9525" marR="9525" marT="9525" marB="9525"/>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r>
                        <a:rPr lang="en-US" sz="11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5%</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SP-220842</a:t>
                      </a:r>
                      <a:endParaRPr lang="zh-CN" altLang="zh-CN" sz="1100" kern="1200" dirty="0">
                        <a:solidFill>
                          <a:schemeClr val="tx1"/>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Nokia</a:t>
                      </a:r>
                      <a:endParaRPr lang="zh-CN" altLang="en-US" sz="1100" kern="1200" dirty="0">
                        <a:solidFill>
                          <a:schemeClr val="tx1"/>
                        </a:solidFill>
                        <a:effectLst/>
                        <a:latin typeface="+mn-lt"/>
                        <a:ea typeface="+mn-ea"/>
                        <a:cs typeface="+mn-cs"/>
                      </a:endParaRPr>
                    </a:p>
                  </a:txBody>
                  <a:tcPr marL="9525" marR="9525" marT="9525" marB="9525"/>
                </a:tc>
                <a:extLst>
                  <a:ext uri="{0D108BD9-81ED-4DB2-BD59-A6C34878D82A}">
                    <a16:rowId xmlns:a16="http://schemas.microsoft.com/office/drawing/2014/main" val="44296599"/>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270642"/>
            <a:ext cx="3349210" cy="293477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FS_5GMDT_Ph2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zh-CN" sz="1200" dirty="0"/>
              <a:t>Below aspects were proposed and approved.</a:t>
            </a:r>
          </a:p>
          <a:p>
            <a:pPr marL="988459" lvl="1" indent="-378875" defTabSz="1219170">
              <a:defRPr/>
            </a:pPr>
            <a:r>
              <a:rPr lang="en-US" altLang="zh-CN" sz="1200" kern="0" dirty="0">
                <a:solidFill>
                  <a:prstClr val="black"/>
                </a:solidFill>
              </a:rPr>
              <a:t>Potential Solution for reporting of collected Management Data</a:t>
            </a:r>
          </a:p>
          <a:p>
            <a:pPr marL="988459" lvl="1" indent="-378875" defTabSz="1219170">
              <a:defRPr/>
            </a:pPr>
            <a:r>
              <a:rPr lang="en-US" altLang="zh-CN" sz="1200" kern="0" dirty="0">
                <a:solidFill>
                  <a:prstClr val="black"/>
                </a:solidFill>
              </a:rPr>
              <a:t>New Key Issue on reporting per DRB per UE MDT measurements</a:t>
            </a:r>
          </a:p>
          <a:p>
            <a:pPr marL="988459" lvl="1" indent="-378875" defTabSz="1219170">
              <a:defRPr/>
            </a:pPr>
            <a:r>
              <a:rPr lang="en-US" altLang="zh-CN" sz="1200" kern="0" dirty="0">
                <a:solidFill>
                  <a:prstClr val="black"/>
                </a:solidFill>
              </a:rPr>
              <a:t>Conclusion on the Alignment of Report Amount Parameter</a:t>
            </a:r>
          </a:p>
          <a:p>
            <a:pPr marL="400050" lvl="1" indent="0" defTabSz="1219170">
              <a:spcBef>
                <a:spcPts val="0"/>
              </a:spcBef>
              <a:spcAft>
                <a:spcPts val="0"/>
              </a:spcAft>
              <a:buNone/>
              <a:defRPr/>
            </a:pPr>
            <a:endParaRPr lang="en-US" altLang="zh-CN" sz="1200" dirty="0"/>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RAN2, RAN3</a:t>
            </a: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43904" y="3270642"/>
            <a:ext cx="4552836" cy="24702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FS_IoT_NTN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5 </a:t>
            </a:r>
            <a:r>
              <a:rPr lang="en-US" altLang="de-DE" sz="1200" kern="0" dirty="0" err="1">
                <a:solidFill>
                  <a:prstClr val="black"/>
                </a:solidFill>
              </a:rPr>
              <a:t>TDocs</a:t>
            </a:r>
            <a:r>
              <a:rPr lang="en-US" altLang="de-DE" sz="1200" kern="0" dirty="0">
                <a:solidFill>
                  <a:prstClr val="black"/>
                </a:solidFill>
              </a:rPr>
              <a:t> were approved </a:t>
            </a:r>
          </a:p>
          <a:p>
            <a:pPr marL="988459" lvl="1" indent="-378875" defTabSz="1219170">
              <a:defRPr/>
            </a:pPr>
            <a:r>
              <a:rPr lang="en-US" altLang="de-DE" sz="1200" kern="0" dirty="0">
                <a:solidFill>
                  <a:prstClr val="black"/>
                </a:solidFill>
              </a:rPr>
              <a:t>Some use cases, potential requirements and potential solutions have been completed.</a:t>
            </a:r>
          </a:p>
          <a:p>
            <a:pPr marL="988459" lvl="1" indent="-378875" defTabSz="1219170">
              <a:defRPr/>
            </a:pPr>
            <a:r>
              <a:rPr lang="en-US" altLang="de-DE" sz="1200" kern="0" dirty="0">
                <a:solidFill>
                  <a:prstClr val="black"/>
                </a:solidFill>
              </a:rPr>
              <a:t>Some Annexes of IoT-NTN have been added.</a:t>
            </a: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defRPr/>
            </a:pPr>
            <a:r>
              <a:rPr lang="en-US" altLang="zh-CN" sz="1200" kern="0" dirty="0">
                <a:solidFill>
                  <a:prstClr val="black"/>
                </a:solidFill>
              </a:rPr>
              <a:t>None</a:t>
            </a:r>
            <a:endParaRPr lang="en-US" sz="12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altLang="de-DE" sz="1200" kern="0" dirty="0">
                <a:solidFill>
                  <a:prstClr val="black"/>
                </a:solidFill>
              </a:rPr>
              <a:t>Continue evaluation of scenarios, potential requirements and solutions.</a:t>
            </a:r>
          </a:p>
          <a:p>
            <a:pPr marL="988459" lvl="1" indent="-378875" defTabSz="1219170">
              <a:defRPr/>
            </a:pPr>
            <a:r>
              <a:rPr lang="en-US" altLang="de-DE" sz="1200" kern="0" dirty="0">
                <a:solidFill>
                  <a:prstClr val="black"/>
                </a:solidFill>
              </a:rPr>
              <a:t>Try to make conclusions and recommendations for </a:t>
            </a:r>
            <a:r>
              <a:rPr lang="en-US" altLang="de-DE" sz="1200" kern="0" dirty="0" err="1">
                <a:solidFill>
                  <a:prstClr val="black"/>
                </a:solidFill>
              </a:rPr>
              <a:t>IoT_NTN</a:t>
            </a:r>
            <a:endParaRPr lang="en-US" altLang="de-DE" sz="1200" kern="0" dirty="0">
              <a:solidFill>
                <a:prstClr val="black"/>
              </a:solidFill>
            </a:endParaRPr>
          </a:p>
        </p:txBody>
      </p:sp>
      <p:sp>
        <p:nvSpPr>
          <p:cNvPr id="6" name="Content Placeholder 7">
            <a:extLst>
              <a:ext uri="{FF2B5EF4-FFF2-40B4-BE49-F238E27FC236}">
                <a16:creationId xmlns:a16="http://schemas.microsoft.com/office/drawing/2014/main" id="{5C233DE2-9712-42A0-9829-255A1F95998C}"/>
              </a:ext>
            </a:extLst>
          </p:cNvPr>
          <p:cNvSpPr txBox="1">
            <a:spLocks/>
          </p:cNvSpPr>
          <p:nvPr/>
        </p:nvSpPr>
        <p:spPr>
          <a:xfrm>
            <a:off x="8317336" y="3278361"/>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FS_MADCOL_ph2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988459" lvl="1" indent="-378875" defTabSz="1219170">
              <a:defRPr/>
            </a:pPr>
            <a:r>
              <a:rPr lang="en-US" altLang="zh-CN" sz="1200" kern="0" dirty="0">
                <a:solidFill>
                  <a:prstClr val="black"/>
                </a:solidFill>
              </a:rPr>
              <a:t>The work has started with discussing the need for a harmonized management data representation and ways of querying stored management data based on that representation.</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Tree>
    <p:extLst>
      <p:ext uri="{BB962C8B-B14F-4D97-AF65-F5344CB8AC3E}">
        <p14:creationId xmlns:p14="http://schemas.microsoft.com/office/powerpoint/2010/main" val="59511011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 - </a:t>
            </a:r>
            <a:r>
              <a:rPr lang="en-US" altLang="zh-CN" sz="2800" kern="0" dirty="0"/>
              <a:t>Rel-18 SI - Support of New Services</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284092" y="5757507"/>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1735573779"/>
              </p:ext>
            </p:extLst>
          </p:nvPr>
        </p:nvGraphicFramePr>
        <p:xfrm>
          <a:off x="160751" y="1092046"/>
          <a:ext cx="11747157" cy="5185779"/>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035671">
                  <a:extLst>
                    <a:ext uri="{9D8B030D-6E8A-4147-A177-3AD203B41FA5}">
                      <a16:colId xmlns:a16="http://schemas.microsoft.com/office/drawing/2014/main" val="20001"/>
                    </a:ext>
                  </a:extLst>
                </a:gridCol>
                <a:gridCol w="765908">
                  <a:extLst>
                    <a:ext uri="{9D8B030D-6E8A-4147-A177-3AD203B41FA5}">
                      <a16:colId xmlns:a16="http://schemas.microsoft.com/office/drawing/2014/main" val="20002"/>
                    </a:ext>
                  </a:extLst>
                </a:gridCol>
                <a:gridCol w="422031">
                  <a:extLst>
                    <a:ext uri="{9D8B030D-6E8A-4147-A177-3AD203B41FA5}">
                      <a16:colId xmlns:a16="http://schemas.microsoft.com/office/drawing/2014/main" val="20003"/>
                    </a:ext>
                  </a:extLst>
                </a:gridCol>
                <a:gridCol w="414215">
                  <a:extLst>
                    <a:ext uri="{9D8B030D-6E8A-4147-A177-3AD203B41FA5}">
                      <a16:colId xmlns:a16="http://schemas.microsoft.com/office/drawing/2014/main" val="20004"/>
                    </a:ext>
                  </a:extLst>
                </a:gridCol>
                <a:gridCol w="1013118">
                  <a:extLst>
                    <a:ext uri="{9D8B030D-6E8A-4147-A177-3AD203B41FA5}">
                      <a16:colId xmlns:a16="http://schemas.microsoft.com/office/drawing/2014/main" val="20005"/>
                    </a:ext>
                  </a:extLst>
                </a:gridCol>
                <a:gridCol w="460747">
                  <a:extLst>
                    <a:ext uri="{9D8B030D-6E8A-4147-A177-3AD203B41FA5}">
                      <a16:colId xmlns:a16="http://schemas.microsoft.com/office/drawing/2014/main" val="20006"/>
                    </a:ext>
                  </a:extLst>
                </a:gridCol>
                <a:gridCol w="573932">
                  <a:extLst>
                    <a:ext uri="{9D8B030D-6E8A-4147-A177-3AD203B41FA5}">
                      <a16:colId xmlns:a16="http://schemas.microsoft.com/office/drawing/2014/main" val="20007"/>
                    </a:ext>
                  </a:extLst>
                </a:gridCol>
                <a:gridCol w="102087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10335">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37639">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enhancement of management of non-public networks </a:t>
                      </a:r>
                    </a:p>
                  </a:txBody>
                  <a:tcPr marL="6350" marR="6350" marT="6350" marB="0"/>
                </a:tc>
                <a:tc>
                  <a:txBody>
                    <a:bodyPr/>
                    <a:lstStyle/>
                    <a:p>
                      <a:pPr algn="l" fontAlgn="t"/>
                      <a:r>
                        <a:rPr lang="en-US" sz="1000" b="0" i="0" u="none" strike="noStrike">
                          <a:solidFill>
                            <a:srgbClr val="000000"/>
                          </a:solidFill>
                          <a:effectLst/>
                          <a:latin typeface="+mn-lt"/>
                        </a:rPr>
                        <a:t>FS_OAM_eNPN</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36858">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algn="l" fontAlgn="t"/>
                      <a:r>
                        <a:rPr lang="en-US" sz="1000" b="0" i="0" u="none" strike="noStrike" dirty="0">
                          <a:solidFill>
                            <a:schemeClr val="tx1"/>
                          </a:solidFill>
                          <a:effectLst/>
                          <a:latin typeface="+mn-lt"/>
                        </a:rPr>
                        <a:t>Study on new aspects of EE for 5G networks Phase 2 </a:t>
                      </a:r>
                    </a:p>
                  </a:txBody>
                  <a:tcPr marL="6350" marR="6350" marT="6350" marB="0"/>
                </a:tc>
                <a:tc>
                  <a:txBody>
                    <a:bodyPr/>
                    <a:lstStyle/>
                    <a:p>
                      <a:pPr algn="l" fontAlgn="t"/>
                      <a:r>
                        <a:rPr lang="en-US" sz="1000" b="0" i="0" u="none" strike="noStrike">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SA, SA2, 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37639">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dirty="0">
                          <a:solidFill>
                            <a:srgbClr val="0000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SA#99(Mar 2023)-&gt;</a:t>
                      </a:r>
                      <a:r>
                        <a:rPr lang="en-US" altLang="zh-CN" sz="1000" b="1" kern="1200" dirty="0">
                          <a:solidFill>
                            <a:srgbClr val="FF0000"/>
                          </a:solidFill>
                          <a:effectLst/>
                          <a:latin typeface="+mn-lt"/>
                          <a:ea typeface="+mn-ea"/>
                          <a:cs typeface="Arial" panose="020B0604020202020204" pitchFamily="34" charset="0"/>
                        </a:rPr>
                        <a:t> </a:t>
                      </a:r>
                      <a:r>
                        <a:rPr lang="en-US" altLang="zh-CN" sz="1000" b="1" kern="1200" dirty="0">
                          <a:solidFill>
                            <a:srgbClr val="0000FF"/>
                          </a:solidFill>
                          <a:effectLst/>
                          <a:latin typeface="+mn-lt"/>
                          <a:ea typeface="+mn-ea"/>
                          <a:cs typeface="Arial" panose="020B0604020202020204" pitchFamily="34" charset="0"/>
                        </a:rPr>
                        <a:t>SA#100(Jun 2023)</a:t>
                      </a: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 0-&gt;10-&gt;15-&gt;35-&gt;45%-&gt;55%</a:t>
                      </a:r>
                      <a:endParaRPr lang="zh-CN" alt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737639">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0000"/>
                          </a:solidFill>
                          <a:effectLst/>
                          <a:latin typeface="+mn-lt"/>
                          <a:ea typeface="宋体" panose="02010600030101010101" pitchFamily="2" charset="-122"/>
                          <a:cs typeface="Arial" panose="020B0604020202020204" pitchFamily="34" charset="0"/>
                        </a:rPr>
                        <a:t>20%-&gt;20%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737639">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32%</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FF3300"/>
                          </a:solidFill>
                          <a:effectLst/>
                          <a:latin typeface="+mn-lt"/>
                          <a:ea typeface="+mn-ea"/>
                          <a:cs typeface="Arial" panose="020B0604020202020204" pitchFamily="34" charset="0"/>
                        </a:rPr>
                        <a: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%-&gt;32%</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737639">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 -&gt;</a:t>
                      </a:r>
                      <a:r>
                        <a:rPr lang="en-US" altLang="zh-CN" sz="1000" kern="1200" baseline="0" dirty="0">
                          <a:solidFill>
                            <a:srgbClr val="000000"/>
                          </a:solidFill>
                          <a:effectLst/>
                          <a:latin typeface="+mn-lt"/>
                          <a:ea typeface="+mn-ea"/>
                          <a:cs typeface="Arial" panose="020B0604020202020204" pitchFamily="34" charset="0"/>
                        </a:rPr>
                        <a:t> </a:t>
                      </a:r>
                      <a:r>
                        <a:rPr lang="en-US" altLang="zh-CN" sz="1000" b="1" kern="1200" baseline="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66966">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baseline="0" dirty="0">
                          <a:solidFill>
                            <a:schemeClr val="tx1"/>
                          </a:solidFill>
                          <a:effectLst/>
                          <a:latin typeface="+mn-lt"/>
                          <a:ea typeface="+mn-ea"/>
                          <a:cs typeface="Arial" panose="020B0604020202020204" pitchFamily="34" charset="0"/>
                        </a:rPr>
                        <a:t>SA#99(Mar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3300"/>
                          </a:solidFill>
                          <a:effectLst/>
                          <a:latin typeface="+mn-lt"/>
                          <a:ea typeface="宋体" panose="02010600030101010101" pitchFamily="2" charset="-122"/>
                          <a:cs typeface="Arial" panose="020B0604020202020204" pitchFamily="34" charset="0"/>
                        </a:rPr>
                        <a:t>50-&gt;50%</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5045979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768560229"/>
              </p:ext>
            </p:extLst>
          </p:nvPr>
        </p:nvGraphicFramePr>
        <p:xfrm>
          <a:off x="222421" y="1002611"/>
          <a:ext cx="11747157" cy="2399750"/>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9521">
                  <a:extLst>
                    <a:ext uri="{9D8B030D-6E8A-4147-A177-3AD203B41FA5}">
                      <a16:colId xmlns:a16="http://schemas.microsoft.com/office/drawing/2014/main" val="20006"/>
                    </a:ext>
                  </a:extLst>
                </a:gridCol>
                <a:gridCol w="564205">
                  <a:extLst>
                    <a:ext uri="{9D8B030D-6E8A-4147-A177-3AD203B41FA5}">
                      <a16:colId xmlns:a16="http://schemas.microsoft.com/office/drawing/2014/main" val="20007"/>
                    </a:ext>
                  </a:extLst>
                </a:gridCol>
                <a:gridCol w="10218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1662">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77184">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dirty="0">
                          <a:solidFill>
                            <a:schemeClr val="tx1"/>
                          </a:solidFill>
                          <a:effectLst/>
                          <a:latin typeface="+mn-lt"/>
                        </a:rPr>
                        <a:t>Study on enhancement of management of non-public networks </a:t>
                      </a:r>
                    </a:p>
                  </a:txBody>
                  <a:tcPr marL="6350" marR="6350" marT="6350" marB="0"/>
                </a:tc>
                <a:tc>
                  <a:txBody>
                    <a:bodyPr/>
                    <a:lstStyle/>
                    <a:p>
                      <a:pPr algn="l" fontAlgn="t"/>
                      <a:r>
                        <a:rPr lang="en-US" sz="1000" b="0" i="0" u="none" strike="noStrike" dirty="0" err="1">
                          <a:solidFill>
                            <a:srgbClr val="000000"/>
                          </a:solidFill>
                          <a:effectLst/>
                          <a:latin typeface="+mn-lt"/>
                        </a:rPr>
                        <a:t>FS_OAM_eNPN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71111">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dirty="0">
                          <a:solidFill>
                            <a:srgbClr val="0000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SA#99(Mar 2023)-&gt;</a:t>
                      </a:r>
                      <a:r>
                        <a:rPr lang="en-US" altLang="zh-CN" sz="1000" b="1" kern="1200" dirty="0">
                          <a:solidFill>
                            <a:srgbClr val="FF0000"/>
                          </a:solidFill>
                          <a:effectLst/>
                          <a:latin typeface="+mn-lt"/>
                          <a:ea typeface="+mn-ea"/>
                          <a:cs typeface="Arial" panose="020B0604020202020204" pitchFamily="34" charset="0"/>
                        </a:rPr>
                        <a:t> </a:t>
                      </a:r>
                      <a:r>
                        <a:rPr lang="en-US" altLang="zh-CN" sz="1000" b="1" kern="1200" dirty="0">
                          <a:solidFill>
                            <a:srgbClr val="0000FF"/>
                          </a:solidFill>
                          <a:effectLst/>
                          <a:latin typeface="+mn-lt"/>
                          <a:ea typeface="+mn-ea"/>
                          <a:cs typeface="Arial" panose="020B0604020202020204" pitchFamily="34" charset="0"/>
                        </a:rPr>
                        <a:t>SA#100(Jun 2023)</a:t>
                      </a: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 0-&gt;10-&gt;15-&gt;35-&gt;45%-&gt;55%</a:t>
                      </a:r>
                      <a:endParaRPr lang="zh-CN" alt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11138">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SA#98(Dec 2022) -&gt; </a:t>
                      </a:r>
                      <a:r>
                        <a:rPr lang="en-US" altLang="zh-CN" sz="1000" b="1" kern="1200" dirty="0">
                          <a:solidFill>
                            <a:srgbClr val="0000FF"/>
                          </a:solidFill>
                          <a:effectLst/>
                          <a:latin typeface="+mn-lt"/>
                          <a:ea typeface="+mn-ea"/>
                          <a:cs typeface="Arial" panose="020B0604020202020204" pitchFamily="34" charset="0"/>
                        </a:rPr>
                        <a:t>SA#99(Mar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35179" y="3617088"/>
            <a:ext cx="3455266" cy="247038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FS_OAM_eNPN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 Several conclusions for different KIs were agreed</a:t>
            </a:r>
          </a:p>
          <a:p>
            <a:pPr marL="855123" lvl="1" indent="-455073" defTabSz="1219170">
              <a:spcBef>
                <a:spcPts val="0"/>
              </a:spcBef>
              <a:spcAft>
                <a:spcPts val="0"/>
              </a:spcAft>
              <a:defRPr/>
            </a:pPr>
            <a:r>
              <a:rPr lang="en-US" altLang="de-DE" sz="1100" kern="0" dirty="0">
                <a:solidFill>
                  <a:prstClr val="black"/>
                </a:solidFill>
              </a:rPr>
              <a:t>Several Editor's notes were resolved.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RAN3/2</a:t>
            </a:r>
            <a:endParaRPr lang="de-DE" altLang="zh-CN" sz="12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dirty="0"/>
              <a:t>To finalize the left conclusion part for some key issues</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399521" y="3617087"/>
            <a:ext cx="3792479" cy="290875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FS_NSCE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400050" lvl="1" indent="0" defTabSz="1219170">
              <a:spcBef>
                <a:spcPts val="0"/>
              </a:spcBef>
              <a:spcAft>
                <a:spcPts val="0"/>
              </a:spcAft>
              <a:buNone/>
              <a:defRPr/>
            </a:pPr>
            <a:r>
              <a:rPr lang="en-US" altLang="zh-CN" sz="900" kern="0" dirty="0">
                <a:solidFill>
                  <a:prstClr val="black"/>
                </a:solidFill>
              </a:rPr>
              <a:t>Several contributions have been approved:</a:t>
            </a:r>
          </a:p>
          <a:p>
            <a:pPr marL="855123" lvl="1" indent="-455073" defTabSz="1219170">
              <a:spcBef>
                <a:spcPts val="0"/>
              </a:spcBef>
              <a:spcAft>
                <a:spcPts val="0"/>
              </a:spcAft>
              <a:defRPr/>
            </a:pPr>
            <a:r>
              <a:rPr lang="en-US" altLang="zh-CN" sz="900" kern="0" dirty="0">
                <a:solidFill>
                  <a:prstClr val="black"/>
                </a:solidFill>
              </a:rPr>
              <a:t>Concepts of filtering and combination in exposure </a:t>
            </a:r>
            <a:r>
              <a:rPr lang="en-US" altLang="zh-CN" sz="900" kern="0" dirty="0" err="1">
                <a:solidFill>
                  <a:prstClr val="black"/>
                </a:solidFill>
              </a:rPr>
              <a:t>governance,Concepts</a:t>
            </a:r>
            <a:r>
              <a:rPr lang="en-US" altLang="zh-CN" sz="900" kern="0" dirty="0">
                <a:solidFill>
                  <a:prstClr val="black"/>
                </a:solidFill>
              </a:rPr>
              <a:t> of filtering in exposure governance</a:t>
            </a:r>
          </a:p>
          <a:p>
            <a:pPr marL="855123" lvl="1" indent="-455073" defTabSz="1219170">
              <a:spcBef>
                <a:spcPts val="0"/>
              </a:spcBef>
              <a:spcAft>
                <a:spcPts val="0"/>
              </a:spcAft>
              <a:defRPr/>
            </a:pPr>
            <a:r>
              <a:rPr lang="en-US" altLang="zh-CN" sz="900" kern="0" dirty="0">
                <a:solidFill>
                  <a:prstClr val="black"/>
                </a:solidFill>
              </a:rPr>
              <a:t>Merge the use cases related to exposed </a:t>
            </a:r>
            <a:r>
              <a:rPr lang="en-US" altLang="zh-CN" sz="900" kern="0" dirty="0" err="1">
                <a:solidFill>
                  <a:prstClr val="black"/>
                </a:solidFill>
              </a:rPr>
              <a:t>MnS</a:t>
            </a:r>
            <a:r>
              <a:rPr lang="en-US" altLang="zh-CN" sz="900" kern="0" dirty="0">
                <a:solidFill>
                  <a:prstClr val="black"/>
                </a:solidFill>
              </a:rPr>
              <a:t> discovery, Merge the use cases related to network slice management capability exposure</a:t>
            </a:r>
          </a:p>
          <a:p>
            <a:pPr marL="855123" lvl="1" indent="-455073" defTabSz="1219170">
              <a:spcBef>
                <a:spcPts val="0"/>
              </a:spcBef>
              <a:spcAft>
                <a:spcPts val="0"/>
              </a:spcAft>
              <a:defRPr/>
            </a:pPr>
            <a:r>
              <a:rPr lang="en-US" altLang="zh-CN" sz="900" kern="0" dirty="0">
                <a:solidFill>
                  <a:prstClr val="black"/>
                </a:solidFill>
              </a:rPr>
              <a:t>Update the description of exposure scenarios in clause 4.1.1,Update Solution for network slice management capability exposure via CAPIF</a:t>
            </a:r>
          </a:p>
          <a:p>
            <a:pPr marL="855123" lvl="1" indent="-455073" defTabSz="1219170">
              <a:spcBef>
                <a:spcPts val="0"/>
              </a:spcBef>
              <a:spcAft>
                <a:spcPts val="0"/>
              </a:spcAft>
              <a:defRPr/>
            </a:pPr>
            <a:r>
              <a:rPr lang="en-US" altLang="zh-CN" sz="900" kern="0" dirty="0">
                <a:solidFill>
                  <a:prstClr val="black"/>
                </a:solidFill>
              </a:rPr>
              <a:t>Handling of customer's requirement for network slice management capabilities exposure</a:t>
            </a:r>
          </a:p>
          <a:p>
            <a:pPr marL="855123" lvl="1" indent="-455073" defTabSz="1219170">
              <a:spcBef>
                <a:spcPts val="0"/>
              </a:spcBef>
              <a:spcAft>
                <a:spcPts val="0"/>
              </a:spcAft>
              <a:defRPr/>
            </a:pPr>
            <a:r>
              <a:rPr lang="en-US" altLang="zh-CN" sz="900" kern="0" dirty="0">
                <a:solidFill>
                  <a:prstClr val="black"/>
                </a:solidFill>
              </a:rPr>
              <a:t>Add cons for alternative 1,Add Reference Architecture</a:t>
            </a:r>
            <a:endParaRPr lang="en-US" altLang="zh-CN" sz="900" kern="0" dirty="0">
              <a:solidFill>
                <a:prstClr val="black"/>
              </a:solidFill>
              <a:latin typeface="Calibri"/>
              <a:cs typeface="+mn-cs"/>
            </a:endParaRP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855123" lvl="1" indent="-455073" defTabSz="1219170">
              <a:spcBef>
                <a:spcPts val="0"/>
              </a:spcBef>
              <a:spcAft>
                <a:spcPts val="0"/>
              </a:spcAft>
              <a:defRPr/>
            </a:pPr>
            <a:r>
              <a:rPr lang="en-US" altLang="zh-CN" sz="900" kern="0" dirty="0">
                <a:solidFill>
                  <a:prstClr val="black"/>
                </a:solidFill>
              </a:rPr>
              <a:t>None</a:t>
            </a:r>
            <a:endParaRPr lang="en-US" sz="900" kern="0" dirty="0">
              <a:solidFill>
                <a:prstClr val="black"/>
              </a:solidFill>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900" kern="0" dirty="0">
                <a:solidFill>
                  <a:prstClr val="black"/>
                </a:solidFill>
              </a:rPr>
              <a:t>Complete the Conclusion and Recommendation</a:t>
            </a:r>
          </a:p>
          <a:p>
            <a:pPr marL="855123" lvl="1" indent="-455073" defTabSz="1219170">
              <a:spcBef>
                <a:spcPts val="0"/>
              </a:spcBef>
              <a:spcAft>
                <a:spcPts val="0"/>
              </a:spcAft>
              <a:defRPr/>
            </a:pPr>
            <a:r>
              <a:rPr lang="en-US" sz="900" kern="0" dirty="0">
                <a:solidFill>
                  <a:prstClr val="black"/>
                </a:solidFill>
              </a:rPr>
              <a:t>Start work item for NSCE</a:t>
            </a:r>
          </a:p>
          <a:p>
            <a:pPr marL="855123" lvl="1" indent="-455073" defTabSz="1219170">
              <a:spcBef>
                <a:spcPts val="0"/>
              </a:spcBef>
              <a:spcAft>
                <a:spcPts val="0"/>
              </a:spcAft>
              <a:defRPr/>
            </a:pPr>
            <a:endParaRPr lang="en-US" sz="900" kern="0" dirty="0">
              <a:solidFill>
                <a:prstClr val="black"/>
              </a:solidFill>
            </a:endParaRPr>
          </a:p>
        </p:txBody>
      </p:sp>
      <p:sp>
        <p:nvSpPr>
          <p:cNvPr id="7" name="Content Placeholder 7">
            <a:extLst>
              <a:ext uri="{FF2B5EF4-FFF2-40B4-BE49-F238E27FC236}">
                <a16:creationId xmlns:a16="http://schemas.microsoft.com/office/drawing/2014/main" id="{B43CF5D0-986D-4CDB-BB45-C04CC9F349B7}"/>
              </a:ext>
            </a:extLst>
          </p:cNvPr>
          <p:cNvSpPr txBox="1">
            <a:spLocks/>
          </p:cNvSpPr>
          <p:nvPr/>
        </p:nvSpPr>
        <p:spPr>
          <a:xfrm>
            <a:off x="3755710" y="3617087"/>
            <a:ext cx="4506097" cy="2676137"/>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FS_NSOEU</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400" kern="0" dirty="0"/>
              <a:t>Progress since </a:t>
            </a:r>
            <a:r>
              <a:rPr lang="de-DE" altLang="de-DE" sz="1400" kern="0" dirty="0" err="1"/>
              <a:t>SA5#145e</a:t>
            </a:r>
            <a:r>
              <a:rPr lang="de-DE" altLang="de-DE" sz="1400" kern="0" dirty="0"/>
              <a:t>:</a:t>
            </a:r>
          </a:p>
          <a:p>
            <a:pPr marL="855123" lvl="1" indent="-455073" defTabSz="1219170">
              <a:spcBef>
                <a:spcPts val="0"/>
              </a:spcBef>
              <a:spcAft>
                <a:spcPts val="0"/>
              </a:spcAft>
              <a:defRPr/>
            </a:pPr>
            <a:r>
              <a:rPr lang="de-DE" altLang="de-DE" sz="1000" kern="0" dirty="0" err="1"/>
              <a:t>Corrections</a:t>
            </a:r>
            <a:r>
              <a:rPr lang="de-DE" altLang="de-DE" sz="1000" kern="0" dirty="0"/>
              <a:t>  on </a:t>
            </a:r>
            <a:r>
              <a:rPr lang="de-DE" altLang="de-DE" sz="1000" kern="0" dirty="0" err="1"/>
              <a:t>solution</a:t>
            </a:r>
            <a:r>
              <a:rPr lang="de-DE" altLang="de-DE" sz="1000" kern="0" dirty="0"/>
              <a:t> </a:t>
            </a:r>
            <a:r>
              <a:rPr lang="de-DE" altLang="de-DE" sz="1000" kern="0" dirty="0" err="1"/>
              <a:t>for</a:t>
            </a:r>
            <a:r>
              <a:rPr lang="de-DE" altLang="de-DE" sz="1000" kern="0" dirty="0"/>
              <a:t> </a:t>
            </a:r>
            <a:r>
              <a:rPr lang="de-DE" altLang="de-DE" sz="1000" kern="0" dirty="0" err="1"/>
              <a:t>use</a:t>
            </a:r>
            <a:r>
              <a:rPr lang="de-DE" altLang="de-DE" sz="1000" kern="0" dirty="0"/>
              <a:t> </a:t>
            </a:r>
            <a:r>
              <a:rPr lang="de-DE" altLang="de-DE" sz="1000" kern="0" dirty="0" err="1"/>
              <a:t>case</a:t>
            </a:r>
            <a:r>
              <a:rPr lang="de-DE" altLang="de-DE" sz="1000" kern="0" dirty="0"/>
              <a:t> #1</a:t>
            </a:r>
          </a:p>
          <a:p>
            <a:pPr marL="855123" lvl="1" indent="-455073" defTabSz="1219170">
              <a:spcBef>
                <a:spcPts val="0"/>
              </a:spcBef>
              <a:spcAft>
                <a:spcPts val="0"/>
              </a:spcAft>
              <a:defRPr/>
            </a:pPr>
            <a:r>
              <a:rPr lang="de-DE" altLang="de-DE" sz="1000" kern="0" dirty="0"/>
              <a:t>New </a:t>
            </a:r>
            <a:r>
              <a:rPr lang="de-DE" altLang="de-DE" sz="1000" kern="0" dirty="0" err="1"/>
              <a:t>use</a:t>
            </a:r>
            <a:r>
              <a:rPr lang="de-DE" altLang="de-DE" sz="1000" kern="0" dirty="0"/>
              <a:t> </a:t>
            </a:r>
            <a:r>
              <a:rPr lang="de-DE" altLang="de-DE" sz="1000" kern="0" dirty="0" err="1"/>
              <a:t>case</a:t>
            </a:r>
            <a:r>
              <a:rPr lang="de-DE" altLang="de-DE" sz="1000" kern="0" dirty="0"/>
              <a:t> </a:t>
            </a:r>
            <a:r>
              <a:rPr lang="de-DE" altLang="de-DE" sz="1000" kern="0" dirty="0" err="1"/>
              <a:t>providing</a:t>
            </a:r>
            <a:r>
              <a:rPr lang="de-DE" altLang="de-DE" sz="1000" kern="0" dirty="0"/>
              <a:t> </a:t>
            </a:r>
            <a:r>
              <a:rPr lang="de-DE" altLang="de-DE" sz="1000" kern="0" dirty="0" err="1"/>
              <a:t>requirmenets</a:t>
            </a:r>
            <a:r>
              <a:rPr lang="de-DE" altLang="de-DE" sz="1000" kern="0" dirty="0"/>
              <a:t> </a:t>
            </a:r>
            <a:r>
              <a:rPr lang="de-DE" altLang="de-DE" sz="1000" kern="0" dirty="0" err="1"/>
              <a:t>for</a:t>
            </a:r>
            <a:r>
              <a:rPr lang="de-DE" altLang="de-DE" sz="1000" kern="0" dirty="0"/>
              <a:t> </a:t>
            </a:r>
            <a:r>
              <a:rPr lang="de-DE" altLang="de-DE" sz="1000" kern="0" dirty="0" err="1"/>
              <a:t>use</a:t>
            </a:r>
            <a:r>
              <a:rPr lang="de-DE" altLang="de-DE" sz="1000" kern="0" dirty="0"/>
              <a:t> </a:t>
            </a:r>
            <a:r>
              <a:rPr lang="de-DE" altLang="de-DE" sz="1000" kern="0" dirty="0" err="1"/>
              <a:t>case</a:t>
            </a:r>
            <a:r>
              <a:rPr lang="de-DE" altLang="de-DE" sz="1000" kern="0" dirty="0"/>
              <a:t> #3</a:t>
            </a:r>
          </a:p>
          <a:p>
            <a:pPr marL="457189" lvl="1" indent="0" defTabSz="1219170">
              <a:spcBef>
                <a:spcPts val="0"/>
              </a:spcBef>
              <a:spcAft>
                <a:spcPts val="0"/>
              </a:spcAft>
              <a:buNone/>
              <a:defRPr/>
            </a:pPr>
            <a:r>
              <a:rPr lang="en-US" altLang="zh-CN" sz="1000" kern="0" dirty="0"/>
              <a:t> </a:t>
            </a:r>
          </a:p>
          <a:p>
            <a:pPr marL="455073" indent="-455073" defTabSz="1219170">
              <a:spcBef>
                <a:spcPts val="0"/>
              </a:spcBef>
              <a:spcAft>
                <a:spcPts val="0"/>
              </a:spcAft>
              <a:defRPr/>
            </a:pPr>
            <a:r>
              <a:rPr lang="en-US" altLang="zh-CN" sz="1400" kern="0" dirty="0"/>
              <a:t>RAN impacts and dependencies:</a:t>
            </a:r>
            <a:endParaRPr lang="de-DE" altLang="zh-CN" sz="1400" kern="0" dirty="0"/>
          </a:p>
          <a:p>
            <a:pPr marL="855123" lvl="1" indent="-455073" defTabSz="1219170">
              <a:spcBef>
                <a:spcPts val="0"/>
              </a:spcBef>
              <a:spcAft>
                <a:spcPts val="0"/>
              </a:spcAft>
              <a:defRPr/>
            </a:pPr>
            <a:r>
              <a:rPr lang="en-US" altLang="zh-CN" sz="1000" kern="0" dirty="0"/>
              <a:t>None so far.</a:t>
            </a:r>
          </a:p>
          <a:p>
            <a:pPr marL="455073" indent="-455073" defTabSz="1219170">
              <a:spcBef>
                <a:spcPts val="0"/>
              </a:spcBef>
              <a:spcAft>
                <a:spcPts val="0"/>
              </a:spcAft>
              <a:defRPr/>
            </a:pPr>
            <a:r>
              <a:rPr lang="de-DE" altLang="zh-CN" sz="1400" kern="0" dirty="0"/>
              <a:t>Next </a:t>
            </a:r>
            <a:r>
              <a:rPr lang="de-DE" altLang="zh-CN" sz="1400" kern="0" dirty="0" err="1"/>
              <a:t>steps</a:t>
            </a:r>
            <a:r>
              <a:rPr lang="de-DE" altLang="zh-CN" sz="1400" kern="0" dirty="0"/>
              <a:t>:</a:t>
            </a:r>
            <a:endParaRPr lang="en-US" altLang="zh-CN" sz="1000" kern="0" dirty="0"/>
          </a:p>
          <a:p>
            <a:pPr marL="855123" lvl="1" indent="-455073" defTabSz="1219170">
              <a:spcBef>
                <a:spcPts val="0"/>
              </a:spcBef>
              <a:spcAft>
                <a:spcPts val="0"/>
              </a:spcAft>
              <a:defRPr/>
            </a:pPr>
            <a:r>
              <a:rPr lang="en-US" altLang="zh-CN" sz="1000" kern="0" dirty="0"/>
              <a:t>Develop solutions for all objectives and work towards conclusions.</a:t>
            </a:r>
          </a:p>
          <a:p>
            <a:pPr marL="855123" lvl="1" indent="-455073" defTabSz="1219170">
              <a:spcBef>
                <a:spcPts val="0"/>
              </a:spcBef>
              <a:spcAft>
                <a:spcPts val="0"/>
              </a:spcAft>
              <a:defRPr/>
            </a:pPr>
            <a:r>
              <a:rPr lang="en-US" altLang="zh-CN" sz="1000" kern="0" dirty="0"/>
              <a:t>Provide </a:t>
            </a:r>
            <a:r>
              <a:rPr lang="en-US" altLang="zh-CN" sz="1000" kern="0" dirty="0" err="1"/>
              <a:t>TR</a:t>
            </a:r>
            <a:r>
              <a:rPr lang="en-US" altLang="zh-CN" sz="1000" kern="0" dirty="0"/>
              <a:t> to </a:t>
            </a:r>
            <a:r>
              <a:rPr lang="en-US" altLang="zh-CN" sz="1000" kern="0" dirty="0" err="1"/>
              <a:t>SA#99</a:t>
            </a:r>
            <a:r>
              <a:rPr lang="en-US" altLang="zh-CN" sz="1000" kern="0" dirty="0"/>
              <a:t> for information.</a:t>
            </a:r>
            <a:endParaRPr lang="de-DE" altLang="zh-CN" sz="1000" kern="0" dirty="0"/>
          </a:p>
        </p:txBody>
      </p:sp>
    </p:spTree>
    <p:extLst>
      <p:ext uri="{BB962C8B-B14F-4D97-AF65-F5344CB8AC3E}">
        <p14:creationId xmlns:p14="http://schemas.microsoft.com/office/powerpoint/2010/main" val="21865574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736879819"/>
              </p:ext>
            </p:extLst>
          </p:nvPr>
        </p:nvGraphicFramePr>
        <p:xfrm>
          <a:off x="256801" y="985879"/>
          <a:ext cx="11747157" cy="133033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5780">
                  <a:extLst>
                    <a:ext uri="{9D8B030D-6E8A-4147-A177-3AD203B41FA5}">
                      <a16:colId xmlns:a16="http://schemas.microsoft.com/office/drawing/2014/main" val="20006"/>
                    </a:ext>
                  </a:extLst>
                </a:gridCol>
                <a:gridCol w="593388">
                  <a:extLst>
                    <a:ext uri="{9D8B030D-6E8A-4147-A177-3AD203B41FA5}">
                      <a16:colId xmlns:a16="http://schemas.microsoft.com/office/drawing/2014/main" val="20007"/>
                    </a:ext>
                  </a:extLst>
                </a:gridCol>
                <a:gridCol w="996388">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612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50621">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new aspects of EE for 5G networks Phase 2 </a:t>
                      </a:r>
                    </a:p>
                  </a:txBody>
                  <a:tcPr marL="6350" marR="6350" marT="6350" marB="0"/>
                </a:tc>
                <a:tc>
                  <a:txBody>
                    <a:bodyPr/>
                    <a:lstStyle/>
                    <a:p>
                      <a:pPr algn="ctr" fontAlgn="t"/>
                      <a:r>
                        <a:rPr lang="en-US" sz="1000" b="0" i="0" u="none" strike="noStrike" dirty="0">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0"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04454">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b="0" kern="1200" baseline="0" dirty="0">
                          <a:solidFill>
                            <a:schemeClr val="tx1"/>
                          </a:solidFill>
                          <a:effectLst/>
                          <a:latin typeface="+mn-lt"/>
                          <a:ea typeface="+mn-ea"/>
                          <a:cs typeface="Arial" panose="020B0604020202020204" pitchFamily="34" charset="0"/>
                        </a:rPr>
                        <a:t>SA#99(Mar 2023)</a:t>
                      </a:r>
                      <a:endParaRPr lang="zh-CN" sz="9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2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0-&gt;5-&gt;15-</a:t>
                      </a:r>
                      <a:r>
                        <a:rPr lang="en-US" altLang="zh-CN" sz="9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-&gt;50%-&gt;50%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2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28.903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731113"/>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FS_EE5G_Ph2</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200" kern="0" dirty="0">
                <a:solidFill>
                  <a:prstClr val="black"/>
                </a:solidFill>
              </a:rPr>
              <a:t>The following </a:t>
            </a:r>
            <a:r>
              <a:rPr lang="en-US" altLang="de-DE" sz="1200" kern="0" dirty="0" err="1">
                <a:solidFill>
                  <a:prstClr val="black"/>
                </a:solidFill>
              </a:rPr>
              <a:t>pCRS</a:t>
            </a:r>
            <a:r>
              <a:rPr lang="en-US" altLang="de-DE" sz="1200" kern="0" dirty="0">
                <a:solidFill>
                  <a:prstClr val="black"/>
                </a:solidFill>
              </a:rPr>
              <a:t> have been approved:</a:t>
            </a:r>
          </a:p>
          <a:p>
            <a:pPr marL="855123" lvl="1" indent="-455073" defTabSz="1219170">
              <a:spcBef>
                <a:spcPts val="0"/>
              </a:spcBef>
              <a:spcAft>
                <a:spcPts val="0"/>
              </a:spcAft>
              <a:defRPr/>
            </a:pPr>
            <a:r>
              <a:rPr lang="en-US" altLang="de-DE" sz="1100" kern="0" dirty="0">
                <a:solidFill>
                  <a:prstClr val="black"/>
                </a:solidFill>
              </a:rPr>
              <a:t>S5-226059: Add key issue for Energy Saving compensation procedure (already approved at SA5#145e but not implemented)</a:t>
            </a:r>
          </a:p>
          <a:p>
            <a:pPr marL="855123" lvl="1" indent="-455073" defTabSz="1219170">
              <a:spcBef>
                <a:spcPts val="0"/>
              </a:spcBef>
              <a:spcAft>
                <a:spcPts val="0"/>
              </a:spcAft>
              <a:defRPr/>
            </a:pPr>
            <a:r>
              <a:rPr lang="en-US" altLang="de-DE" sz="1100" kern="0" dirty="0">
                <a:solidFill>
                  <a:prstClr val="black"/>
                </a:solidFill>
              </a:rPr>
              <a:t>S5-226292: Add conclusion for the key issue for Energy Saving compensation procedure</a:t>
            </a:r>
          </a:p>
          <a:p>
            <a:pPr marL="855123" lvl="1" indent="-455073" defTabSz="1219170">
              <a:spcBef>
                <a:spcPts val="0"/>
              </a:spcBef>
              <a:spcAft>
                <a:spcPts val="0"/>
              </a:spcAft>
              <a:defRPr/>
            </a:pPr>
            <a:r>
              <a:rPr lang="en-US" altLang="de-DE" sz="1100" kern="0" dirty="0">
                <a:solidFill>
                  <a:prstClr val="black"/>
                </a:solidFill>
              </a:rPr>
              <a:t>S5-227009: Solution for Energy Efficiency of a URLLC network slice based on reliability</a:t>
            </a:r>
          </a:p>
          <a:p>
            <a:pPr marL="855123" lvl="1" indent="-455073" defTabSz="1219170">
              <a:spcBef>
                <a:spcPts val="0"/>
              </a:spcBef>
              <a:spcAft>
                <a:spcPts val="0"/>
              </a:spcAft>
              <a:defRPr/>
            </a:pPr>
            <a:r>
              <a:rPr lang="en-US" altLang="de-DE" sz="1100" kern="0" dirty="0">
                <a:solidFill>
                  <a:prstClr val="black"/>
                </a:solidFill>
              </a:rPr>
              <a:t>S5-226456: Potential solution for KI#4 EE KPI for V2X network slice</a:t>
            </a:r>
          </a:p>
          <a:p>
            <a:pPr marL="855123" lvl="1" indent="-455073" defTabSz="1219170">
              <a:spcBef>
                <a:spcPts val="0"/>
              </a:spcBef>
              <a:spcAft>
                <a:spcPts val="0"/>
              </a:spcAft>
              <a:defRPr/>
            </a:pPr>
            <a:r>
              <a:rPr lang="en-US" altLang="de-DE" sz="1100" kern="0" dirty="0">
                <a:solidFill>
                  <a:prstClr val="black"/>
                </a:solidFill>
              </a:rPr>
              <a:t>S5-227063: New Key Issue-RAN energy saving when using backup batteries</a:t>
            </a:r>
          </a:p>
          <a:p>
            <a:pPr marL="855123" lvl="1" indent="-455073" defTabSz="1219170">
              <a:spcBef>
                <a:spcPts val="0"/>
              </a:spcBef>
              <a:spcAft>
                <a:spcPts val="0"/>
              </a:spcAft>
              <a:defRPr/>
            </a:pPr>
            <a:r>
              <a:rPr lang="en-US" altLang="de-DE" sz="1100" kern="0" dirty="0">
                <a:solidFill>
                  <a:prstClr val="black"/>
                </a:solidFill>
              </a:rPr>
              <a:t>S5-226333: Add new Issue on digital sobriety</a:t>
            </a:r>
          </a:p>
          <a:p>
            <a:pPr marL="455073" lvl="1" indent="-455073" defTabSz="1219170">
              <a:spcBef>
                <a:spcPts val="0"/>
              </a:spcBef>
              <a:spcAft>
                <a:spcPts val="0"/>
              </a:spcAft>
              <a:buBlip>
                <a:blip r:embed="rId2"/>
              </a:buBlip>
              <a:defRPr/>
            </a:pPr>
            <a:r>
              <a:rPr lang="en-US" altLang="zh-CN" sz="1400" kern="0" dirty="0">
                <a:solidFill>
                  <a:prstClr val="black"/>
                </a:solidFill>
              </a:rPr>
              <a:t> 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RAN WGs</a:t>
            </a:r>
          </a:p>
          <a:p>
            <a:pPr marL="455073" lvl="1" indent="-455073" defTabSz="1219170">
              <a:spcBef>
                <a:spcPts val="0"/>
              </a:spcBef>
              <a:spcAft>
                <a:spcPts val="0"/>
              </a:spcAft>
              <a:buBlip>
                <a:blip r:embed="rId2"/>
              </a:buBlip>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Need to discuss further on the EC KPI definition for VNF/VNFC based on vCPU and </a:t>
            </a:r>
            <a:r>
              <a:rPr lang="en-US" altLang="zh-CN" sz="1200" kern="0" dirty="0" err="1">
                <a:solidFill>
                  <a:prstClr val="black"/>
                </a:solidFill>
              </a:rPr>
              <a:t>vDisk</a:t>
            </a:r>
            <a:r>
              <a:rPr lang="en-US" altLang="zh-CN" sz="1200" kern="0" dirty="0">
                <a:solidFill>
                  <a:prstClr val="black"/>
                </a:solidFill>
              </a:rPr>
              <a:t> usage</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4281" y="2731113"/>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FS_MEC_ECM</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contributions submitted to this meeting.</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100" kern="0" dirty="0">
                <a:solidFill>
                  <a:prstClr val="black"/>
                </a:solidFill>
              </a:rPr>
              <a:t>None identified</a:t>
            </a:r>
          </a:p>
          <a:p>
            <a:pPr marL="455073" indent="-455073" defTabSz="1219170">
              <a:spcBef>
                <a:spcPts val="0"/>
              </a:spcBef>
              <a:spcAft>
                <a:spcPts val="0"/>
              </a:spcAft>
              <a:defRPr/>
            </a:pPr>
            <a:r>
              <a:rPr lang="de-DE" altLang="zh-CN" sz="1400" kern="0" dirty="0">
                <a:solidFill>
                  <a:prstClr val="black"/>
                </a:solidFill>
              </a:rPr>
              <a:t>Next steps:</a:t>
            </a:r>
          </a:p>
          <a:p>
            <a:pPr marL="855123" lvl="1" indent="-455073" defTabSz="1219170">
              <a:spcBef>
                <a:spcPts val="0"/>
              </a:spcBef>
              <a:spcAft>
                <a:spcPts val="0"/>
              </a:spcAft>
              <a:defRPr/>
            </a:pPr>
            <a:r>
              <a:rPr lang="en-US" altLang="zh-CN" sz="1100" kern="0" dirty="0">
                <a:solidFill>
                  <a:prstClr val="black"/>
                </a:solidFill>
              </a:rPr>
              <a:t>Working on the solutions related to interaction with ETSI MEC for edge application management</a:t>
            </a:r>
          </a:p>
          <a:p>
            <a:pPr marL="855123" lvl="1" indent="-455073" defTabSz="1219170">
              <a:spcBef>
                <a:spcPts val="0"/>
              </a:spcBef>
              <a:spcAft>
                <a:spcPts val="0"/>
              </a:spcAft>
              <a:defRPr/>
            </a:pPr>
            <a:r>
              <a:rPr lang="en-US" altLang="zh-CN" sz="1100" kern="0" dirty="0">
                <a:solidFill>
                  <a:prstClr val="black"/>
                </a:solidFill>
              </a:rPr>
              <a:t>Working on the solution related to resource reservation</a:t>
            </a:r>
          </a:p>
        </p:txBody>
      </p:sp>
    </p:spTree>
    <p:extLst>
      <p:ext uri="{BB962C8B-B14F-4D97-AF65-F5344CB8AC3E}">
        <p14:creationId xmlns:p14="http://schemas.microsoft.com/office/powerpoint/2010/main" val="206591869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660957934"/>
              </p:ext>
            </p:extLst>
          </p:nvPr>
        </p:nvGraphicFramePr>
        <p:xfrm>
          <a:off x="194694" y="1068257"/>
          <a:ext cx="11747157" cy="2202434"/>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08432">
                  <a:extLst>
                    <a:ext uri="{9D8B030D-6E8A-4147-A177-3AD203B41FA5}">
                      <a16:colId xmlns:a16="http://schemas.microsoft.com/office/drawing/2014/main" val="20006"/>
                    </a:ext>
                  </a:extLst>
                </a:gridCol>
                <a:gridCol w="564204">
                  <a:extLst>
                    <a:ext uri="{9D8B030D-6E8A-4147-A177-3AD203B41FA5}">
                      <a16:colId xmlns:a16="http://schemas.microsoft.com/office/drawing/2014/main" val="20007"/>
                    </a:ext>
                  </a:extLst>
                </a:gridCol>
                <a:gridCol w="98292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0000"/>
                          </a:solidFill>
                          <a:effectLst/>
                          <a:latin typeface="+mn-lt"/>
                          <a:ea typeface="宋体" panose="02010600030101010101" pitchFamily="2" charset="-122"/>
                          <a:cs typeface="Arial" panose="020B0604020202020204" pitchFamily="34" charset="0"/>
                        </a:rPr>
                        <a:t>20%-&gt;20%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32%</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FF3300"/>
                          </a:solidFill>
                          <a:effectLst/>
                          <a:latin typeface="+mn-lt"/>
                          <a:ea typeface="+mn-ea"/>
                          <a:cs typeface="Arial" panose="020B0604020202020204" pitchFamily="34" charset="0"/>
                        </a:rPr>
                        <a: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%-&gt;32%</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329773"/>
            <a:ext cx="5353166" cy="258694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FS_KQI_5G</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endParaRPr lang="en-US" altLang="de-DE" sz="1100" kern="0" dirty="0">
              <a:solidFill>
                <a:prstClr val="black"/>
              </a:solidFill>
            </a:endParaRPr>
          </a:p>
          <a:p>
            <a:pPr marL="855123" lvl="1" indent="-455073" defTabSz="1219170">
              <a:spcBef>
                <a:spcPts val="0"/>
              </a:spcBef>
              <a:spcAft>
                <a:spcPts val="0"/>
              </a:spcAft>
              <a:defRPr/>
            </a:pPr>
            <a:r>
              <a:rPr lang="en-US" altLang="de-DE" sz="1100" kern="0" dirty="0">
                <a:solidFill>
                  <a:prstClr val="black"/>
                </a:solidFill>
              </a:rPr>
              <a:t>Discussed service management in SA5, and the difference and relationship between KQI and KPI</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kern="0" dirty="0">
                <a:solidFill>
                  <a:prstClr val="black"/>
                </a:solidFill>
              </a:rPr>
              <a:t>Not identified</a:t>
            </a:r>
            <a:endParaRPr lang="de-DE" altLang="zh-CN" sz="1200" kern="0" dirty="0">
              <a:solidFill>
                <a:prstClr val="black"/>
              </a:solidFill>
            </a:endParaRPr>
          </a:p>
          <a:p>
            <a:pPr marL="455073" indent="-455073" defTabSz="1219170">
              <a:spcBef>
                <a:spcPts val="0"/>
              </a:spcBef>
              <a:spcAft>
                <a:spcPts val="0"/>
              </a:spcAft>
              <a:defRPr/>
            </a:pPr>
            <a:endParaRPr lang="de-DE" altLang="zh-CN" sz="16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get agreement of concept of KQI.</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3860" y="3270691"/>
            <a:ext cx="5634679" cy="30480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FS_DCSA</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100" kern="0" dirty="0">
                <a:solidFill>
                  <a:prstClr val="black"/>
                </a:solidFill>
              </a:rPr>
              <a:t>The following aspects were discussed and noted in SA5#146:</a:t>
            </a:r>
          </a:p>
          <a:p>
            <a:pPr marL="855123" lvl="1" indent="-455073" defTabSz="1219170">
              <a:spcBef>
                <a:spcPts val="0"/>
              </a:spcBef>
              <a:spcAft>
                <a:spcPts val="0"/>
              </a:spcAft>
              <a:defRPr/>
            </a:pPr>
            <a:r>
              <a:rPr lang="en-US" altLang="de-DE" sz="1100" kern="0" dirty="0">
                <a:solidFill>
                  <a:prstClr val="black"/>
                </a:solidFill>
              </a:rPr>
              <a:t>Add solutions for general management:</a:t>
            </a:r>
          </a:p>
          <a:p>
            <a:pPr marL="400050" lvl="1" indent="0" defTabSz="1219170">
              <a:spcBef>
                <a:spcPts val="0"/>
              </a:spcBef>
              <a:spcAft>
                <a:spcPts val="0"/>
              </a:spcAft>
              <a:buNone/>
              <a:defRPr/>
            </a:pPr>
            <a:r>
              <a:rPr lang="en-US" altLang="de-DE" sz="1100" kern="0" dirty="0">
                <a:solidFill>
                  <a:prstClr val="black"/>
                </a:solidFill>
              </a:rPr>
              <a:t>o	service deployment (S5-226207-&gt;S5-227017);</a:t>
            </a:r>
          </a:p>
          <a:p>
            <a:pPr marL="400050" lvl="1" indent="0" defTabSz="1219170">
              <a:spcBef>
                <a:spcPts val="0"/>
              </a:spcBef>
              <a:spcAft>
                <a:spcPts val="0"/>
              </a:spcAft>
              <a:buNone/>
              <a:defRPr/>
            </a:pPr>
            <a:r>
              <a:rPr lang="en-US" altLang="de-DE" sz="1100" kern="0" dirty="0">
                <a:solidFill>
                  <a:prstClr val="black"/>
                </a:solidFill>
              </a:rPr>
              <a:t>o	service requirement modeling (S5-226208-&gt;S5-227018);</a:t>
            </a:r>
          </a:p>
          <a:p>
            <a:pPr marL="400050" lvl="1" indent="0" defTabSz="1219170">
              <a:spcBef>
                <a:spcPts val="0"/>
              </a:spcBef>
              <a:spcAft>
                <a:spcPts val="0"/>
              </a:spcAft>
              <a:buNone/>
              <a:defRPr/>
            </a:pPr>
            <a:r>
              <a:rPr lang="en-US" altLang="de-DE" sz="1100" kern="0" dirty="0">
                <a:solidFill>
                  <a:prstClr val="black"/>
                </a:solidFill>
              </a:rPr>
              <a:t>o	network preparation (S5-226209-&gt;S5-227019);</a:t>
            </a:r>
          </a:p>
          <a:p>
            <a:pPr marL="400050" lvl="1" indent="0" defTabSz="1219170">
              <a:spcBef>
                <a:spcPts val="0"/>
              </a:spcBef>
              <a:spcAft>
                <a:spcPts val="0"/>
              </a:spcAft>
              <a:buNone/>
              <a:defRPr/>
            </a:pPr>
            <a:r>
              <a:rPr lang="en-US" altLang="de-DE" sz="1100" kern="0" dirty="0">
                <a:solidFill>
                  <a:prstClr val="black"/>
                </a:solidFill>
              </a:rPr>
              <a:t>o	service and network analysis (S5-226210-&gt;S5-227020);</a:t>
            </a:r>
          </a:p>
          <a:p>
            <a:pPr marL="855123" lvl="1" indent="-455073" defTabSz="1219170">
              <a:spcBef>
                <a:spcPts val="0"/>
              </a:spcBef>
              <a:spcAft>
                <a:spcPts val="0"/>
              </a:spcAft>
              <a:defRPr/>
            </a:pPr>
            <a:r>
              <a:rPr lang="en-US" altLang="de-DE" sz="1100" kern="0" dirty="0">
                <a:solidFill>
                  <a:prstClr val="black"/>
                </a:solidFill>
              </a:rPr>
              <a:t>Update solutions for specific services:</a:t>
            </a:r>
          </a:p>
          <a:p>
            <a:pPr marL="400050" lvl="1" indent="0" defTabSz="1219170">
              <a:spcBef>
                <a:spcPts val="0"/>
              </a:spcBef>
              <a:spcAft>
                <a:spcPts val="0"/>
              </a:spcAft>
              <a:buNone/>
              <a:defRPr/>
            </a:pPr>
            <a:r>
              <a:rPr lang="en-US" altLang="de-DE" sz="1100" kern="0" dirty="0">
                <a:solidFill>
                  <a:prstClr val="black"/>
                </a:solidFill>
              </a:rPr>
              <a:t>o	service assurance for video monitoring (S5-226211-&gt; S5-227021) </a:t>
            </a:r>
          </a:p>
          <a:p>
            <a:pPr marL="400050" lvl="1" indent="0" defTabSz="1219170">
              <a:spcBef>
                <a:spcPts val="0"/>
              </a:spcBef>
              <a:spcAft>
                <a:spcPts val="0"/>
              </a:spcAft>
              <a:buNone/>
              <a:defRPr/>
            </a:pPr>
            <a:r>
              <a:rPr lang="en-US" altLang="de-DE" sz="1100" kern="0" dirty="0">
                <a:solidFill>
                  <a:prstClr val="black"/>
                </a:solidFill>
              </a:rPr>
              <a:t>o	service assurance for PLC control (S5-226212-&gt;S5-227022);</a:t>
            </a:r>
          </a:p>
          <a:p>
            <a:pPr marL="457189" lvl="1" indent="0" defTabSz="1219170">
              <a:spcBef>
                <a:spcPts val="0"/>
              </a:spcBef>
              <a:spcAft>
                <a:spcPts val="0"/>
              </a:spcAft>
              <a:buNone/>
              <a:defRPr/>
            </a:pPr>
            <a:r>
              <a:rPr lang="en-US" altLang="zh-CN" sz="1000" kern="0" dirty="0">
                <a:solidFill>
                  <a:prstClr val="black"/>
                </a:solidFill>
                <a:latin typeface="Calibri"/>
                <a:cs typeface="+mn-cs"/>
              </a:rPr>
              <a:t> </a:t>
            </a:r>
          </a:p>
          <a:p>
            <a:pPr marL="455073" indent="-455073" defTabSz="1219170">
              <a:spcBef>
                <a:spcPts val="0"/>
              </a:spcBef>
              <a:spcAft>
                <a:spcPts val="0"/>
              </a:spcAft>
              <a:defRPr/>
            </a:pPr>
            <a:r>
              <a:rPr lang="en-US" sz="1400" kern="0" dirty="0">
                <a:solidFill>
                  <a:prstClr val="black"/>
                </a:solidFill>
              </a:rPr>
              <a:t>RAN impacts and dependencies:</a:t>
            </a:r>
            <a:endParaRPr lang="de-DE" sz="1400" kern="0" dirty="0">
              <a:solidFill>
                <a:prstClr val="black"/>
              </a:solidFill>
            </a:endParaRPr>
          </a:p>
          <a:p>
            <a:pPr marL="855123" lvl="1" indent="-455073" defTabSz="1219170">
              <a:spcBef>
                <a:spcPts val="0"/>
              </a:spcBef>
              <a:spcAft>
                <a:spcPts val="0"/>
              </a:spcAft>
              <a:defRPr/>
            </a:pPr>
            <a:r>
              <a:rPr lang="en-US" sz="1100" kern="0" dirty="0">
                <a:solidFill>
                  <a:prstClr val="black"/>
                </a:solidFill>
              </a:rPr>
              <a:t>None</a:t>
            </a:r>
          </a:p>
          <a:p>
            <a:pPr marL="455073" indent="-455073" defTabSz="1219170">
              <a:spcBef>
                <a:spcPts val="0"/>
              </a:spcBef>
              <a:spcAft>
                <a:spcPts val="0"/>
              </a:spcAft>
              <a:defRPr/>
            </a:pPr>
            <a:r>
              <a:rPr lang="de-DE" sz="14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Add requirements, measurements and analysis related solutions for deterministic communication service assurance.</a:t>
            </a:r>
          </a:p>
        </p:txBody>
      </p:sp>
    </p:spTree>
    <p:extLst>
      <p:ext uri="{BB962C8B-B14F-4D97-AF65-F5344CB8AC3E}">
        <p14:creationId xmlns:p14="http://schemas.microsoft.com/office/powerpoint/2010/main" val="126293339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985" y="135742"/>
            <a:ext cx="9112251" cy="1143000"/>
          </a:xfrm>
        </p:spPr>
        <p:txBody>
          <a:bodyPr/>
          <a:lstStyle/>
          <a:p>
            <a:r>
              <a:rPr lang="en-GB" sz="3600" dirty="0"/>
              <a:t>List of </a:t>
            </a:r>
            <a:r>
              <a:rPr lang="en-US" altLang="zh-CN" sz="3600" dirty="0"/>
              <a:t>latest </a:t>
            </a:r>
            <a:r>
              <a:rPr lang="en-GB" sz="3600" dirty="0" err="1"/>
              <a:t>DraftCRs</a:t>
            </a:r>
            <a:r>
              <a:rPr lang="en-GB" sz="3600" dirty="0"/>
              <a:t> </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957061010"/>
              </p:ext>
            </p:extLst>
          </p:nvPr>
        </p:nvGraphicFramePr>
        <p:xfrm>
          <a:off x="411480" y="1871595"/>
          <a:ext cx="10991087" cy="2189861"/>
        </p:xfrm>
        <a:graphic>
          <a:graphicData uri="http://schemas.openxmlformats.org/drawingml/2006/table">
            <a:tbl>
              <a:tblPr firstRow="1" firstCol="1" bandRow="1">
                <a:tableStyleId>{5C22544A-7EE6-4342-B048-85BDC9FD1C3A}</a:tableStyleId>
              </a:tblPr>
              <a:tblGrid>
                <a:gridCol w="673647">
                  <a:extLst>
                    <a:ext uri="{9D8B030D-6E8A-4147-A177-3AD203B41FA5}">
                      <a16:colId xmlns:a16="http://schemas.microsoft.com/office/drawing/2014/main" val="20000"/>
                    </a:ext>
                  </a:extLst>
                </a:gridCol>
                <a:gridCol w="1578749">
                  <a:extLst>
                    <a:ext uri="{9D8B030D-6E8A-4147-A177-3AD203B41FA5}">
                      <a16:colId xmlns:a16="http://schemas.microsoft.com/office/drawing/2014/main" val="20001"/>
                    </a:ext>
                  </a:extLst>
                </a:gridCol>
                <a:gridCol w="1025095">
                  <a:extLst>
                    <a:ext uri="{9D8B030D-6E8A-4147-A177-3AD203B41FA5}">
                      <a16:colId xmlns:a16="http://schemas.microsoft.com/office/drawing/2014/main" val="20002"/>
                    </a:ext>
                  </a:extLst>
                </a:gridCol>
                <a:gridCol w="1199796">
                  <a:extLst>
                    <a:ext uri="{9D8B030D-6E8A-4147-A177-3AD203B41FA5}">
                      <a16:colId xmlns:a16="http://schemas.microsoft.com/office/drawing/2014/main" val="20003"/>
                    </a:ext>
                  </a:extLst>
                </a:gridCol>
                <a:gridCol w="2050804">
                  <a:extLst>
                    <a:ext uri="{9D8B030D-6E8A-4147-A177-3AD203B41FA5}">
                      <a16:colId xmlns:a16="http://schemas.microsoft.com/office/drawing/2014/main" val="20004"/>
                    </a:ext>
                  </a:extLst>
                </a:gridCol>
                <a:gridCol w="2231498">
                  <a:extLst>
                    <a:ext uri="{9D8B030D-6E8A-4147-A177-3AD203B41FA5}">
                      <a16:colId xmlns:a16="http://schemas.microsoft.com/office/drawing/2014/main" val="3637879540"/>
                    </a:ext>
                  </a:extLst>
                </a:gridCol>
                <a:gridCol w="2231498">
                  <a:extLst>
                    <a:ext uri="{9D8B030D-6E8A-4147-A177-3AD203B41FA5}">
                      <a16:colId xmlns:a16="http://schemas.microsoft.com/office/drawing/2014/main" val="2243599289"/>
                    </a:ext>
                  </a:extLst>
                </a:gridCol>
              </a:tblGrid>
              <a:tr h="230004">
                <a:tc>
                  <a:txBody>
                    <a:bodyPr/>
                    <a:lstStyle/>
                    <a:p>
                      <a:pPr algn="ctr">
                        <a:lnSpc>
                          <a:spcPct val="115000"/>
                        </a:lnSpc>
                        <a:spcAft>
                          <a:spcPts val="0"/>
                        </a:spcAft>
                      </a:pPr>
                      <a:r>
                        <a:rPr lang="en-GB" sz="1600" b="1" dirty="0" err="1">
                          <a:effectLst/>
                          <a:latin typeface="+mn-lt"/>
                          <a:ea typeface="Liberation Sans"/>
                          <a:cs typeface="Liberation Sans"/>
                        </a:rPr>
                        <a:t>Tdoc</a:t>
                      </a:r>
                      <a:r>
                        <a:rPr lang="en-GB" sz="1600" b="1" dirty="0">
                          <a:effectLst/>
                          <a:latin typeface="+mn-lt"/>
                          <a:ea typeface="Liberation Sans"/>
                          <a:cs typeface="Liberation Sans"/>
                        </a:rPr>
                        <a:t>#</a:t>
                      </a:r>
                      <a:endParaRPr lang="en-US" sz="1800" dirty="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Title</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Source Company</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Rapporteur</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dirty="0">
                          <a:effectLst/>
                          <a:latin typeface="+mn-lt"/>
                          <a:ea typeface="Liberation Sans"/>
                          <a:cs typeface="Liberation Sans"/>
                        </a:rPr>
                        <a:t>Agenda</a:t>
                      </a:r>
                      <a:endParaRPr lang="en-US" sz="1800" dirty="0">
                        <a:effectLst/>
                        <a:latin typeface="+mn-lt"/>
                        <a:ea typeface="Liberation Sans"/>
                        <a:cs typeface="Liberation Sans"/>
                      </a:endParaRPr>
                    </a:p>
                  </a:txBody>
                  <a:tcPr marL="68580" marR="68580" marT="0" marB="0"/>
                </a:tc>
                <a:tc>
                  <a:txBody>
                    <a:bodyPr/>
                    <a:lstStyle/>
                    <a:p>
                      <a:pPr marL="0" marR="0" algn="ctr">
                        <a:lnSpc>
                          <a:spcPct val="115000"/>
                        </a:lnSpc>
                        <a:spcBef>
                          <a:spcPts val="0"/>
                        </a:spcBef>
                        <a:spcAft>
                          <a:spcPts val="0"/>
                        </a:spcAft>
                      </a:pPr>
                      <a:r>
                        <a:rPr lang="en-GB" sz="1600" b="1" kern="1200" dirty="0">
                          <a:solidFill>
                            <a:schemeClr val="lt1"/>
                          </a:solidFill>
                          <a:effectLst/>
                          <a:latin typeface="+mn-lt"/>
                          <a:ea typeface="CG Times (WN)"/>
                        </a:rPr>
                        <a:t>Latest approved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from previous meeting(s)</a:t>
                      </a:r>
                      <a:endParaRPr lang="en-US" sz="1600" b="1" kern="1200" dirty="0">
                        <a:solidFill>
                          <a:schemeClr val="lt1"/>
                        </a:solidFill>
                        <a:effectLst/>
                        <a:latin typeface="+mn-lt"/>
                        <a:ea typeface="CG Times (WN)"/>
                      </a:endParaRPr>
                    </a:p>
                  </a:txBody>
                  <a:tcPr marL="0" marR="0" marT="0" marB="0"/>
                </a:tc>
                <a:tc>
                  <a:txBody>
                    <a:bodyPr/>
                    <a:lstStyle/>
                    <a:p>
                      <a:pPr marL="0" marR="0">
                        <a:lnSpc>
                          <a:spcPct val="115000"/>
                        </a:lnSpc>
                        <a:spcBef>
                          <a:spcPts val="0"/>
                        </a:spcBef>
                        <a:spcAft>
                          <a:spcPts val="0"/>
                        </a:spcAft>
                      </a:pPr>
                      <a:r>
                        <a:rPr lang="en-GB" sz="1600" b="1" kern="1200" dirty="0">
                          <a:solidFill>
                            <a:schemeClr val="lt1"/>
                          </a:solidFill>
                          <a:effectLst/>
                          <a:latin typeface="+mn-lt"/>
                          <a:ea typeface="CG Times (WN)"/>
                        </a:rPr>
                        <a:t>Approved Input(s) to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at this meeting</a:t>
                      </a:r>
                      <a:endParaRPr lang="en-US" sz="1600" b="1" kern="1200" dirty="0">
                        <a:solidFill>
                          <a:schemeClr val="lt1"/>
                        </a:solidFill>
                        <a:effectLst/>
                        <a:latin typeface="+mn-lt"/>
                        <a:ea typeface="CG Times (WN)"/>
                      </a:endParaRPr>
                    </a:p>
                  </a:txBody>
                  <a:tcPr marL="0" marR="0" marT="0" marB="0"/>
                </a:tc>
                <a:extLst>
                  <a:ext uri="{0D108BD9-81ED-4DB2-BD59-A6C34878D82A}">
                    <a16:rowId xmlns:a16="http://schemas.microsoft.com/office/drawing/2014/main" val="10000"/>
                  </a:ext>
                </a:extLst>
              </a:tr>
              <a:tr h="426406">
                <a:tc>
                  <a:txBody>
                    <a:bodyPr/>
                    <a:lstStyle/>
                    <a:p>
                      <a:pPr marL="0" marR="0" algn="ctr">
                        <a:lnSpc>
                          <a:spcPct val="115000"/>
                        </a:lnSpc>
                        <a:spcBef>
                          <a:spcPts val="0"/>
                        </a:spcBef>
                        <a:spcAft>
                          <a:spcPts val="0"/>
                        </a:spcAft>
                      </a:pPr>
                      <a:r>
                        <a:rPr lang="en-GB" sz="1200" dirty="0">
                          <a:effectLst/>
                          <a:latin typeface="+mn-lt"/>
                          <a:ea typeface="CG Times (WN)"/>
                        </a:rPr>
                        <a:t>S5-227086</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28.622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S5-225619</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226823</a:t>
                      </a:r>
                    </a:p>
                  </a:txBody>
                  <a:tcPr marL="0" marR="0" marT="0" marB="0"/>
                </a:tc>
                <a:extLst>
                  <a:ext uri="{0D108BD9-81ED-4DB2-BD59-A6C34878D82A}">
                    <a16:rowId xmlns:a16="http://schemas.microsoft.com/office/drawing/2014/main" val="10001"/>
                  </a:ext>
                </a:extLst>
              </a:tr>
              <a:tr h="394293">
                <a:tc>
                  <a:txBody>
                    <a:bodyPr/>
                    <a:lstStyle/>
                    <a:p>
                      <a:pPr marL="0" marR="0" algn="ctr">
                        <a:lnSpc>
                          <a:spcPct val="115000"/>
                        </a:lnSpc>
                        <a:spcBef>
                          <a:spcPts val="0"/>
                        </a:spcBef>
                        <a:spcAft>
                          <a:spcPts val="0"/>
                        </a:spcAft>
                      </a:pPr>
                      <a:r>
                        <a:rPr lang="en-GB" sz="1200" dirty="0">
                          <a:effectLst/>
                          <a:latin typeface="+mn-lt"/>
                          <a:ea typeface="CG Times (WN)"/>
                        </a:rPr>
                        <a:t>S5-227087</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28.623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S5-225824</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226542</a:t>
                      </a:r>
                    </a:p>
                  </a:txBody>
                  <a:tcPr marL="0" marR="0" marT="0" marB="0"/>
                </a:tc>
                <a:extLst>
                  <a:ext uri="{0D108BD9-81ED-4DB2-BD59-A6C34878D82A}">
                    <a16:rowId xmlns:a16="http://schemas.microsoft.com/office/drawing/2014/main" val="10002"/>
                  </a:ext>
                </a:extLst>
              </a:tr>
              <a:tr h="407416">
                <a:tc>
                  <a:txBody>
                    <a:bodyPr/>
                    <a:lstStyle/>
                    <a:p>
                      <a:pPr marL="0" marR="0" algn="ctr">
                        <a:lnSpc>
                          <a:spcPct val="115000"/>
                        </a:lnSpc>
                        <a:spcBef>
                          <a:spcPts val="0"/>
                        </a:spcBef>
                        <a:spcAft>
                          <a:spcPts val="0"/>
                        </a:spcAft>
                      </a:pPr>
                      <a:r>
                        <a:rPr lang="en-GB" sz="1200" dirty="0">
                          <a:effectLst/>
                          <a:latin typeface="+mn-lt"/>
                          <a:ea typeface="CG Times (WN)"/>
                        </a:rPr>
                        <a:t>S5-227088</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28.538 for Rel-18 WI </a:t>
                      </a:r>
                      <a:r>
                        <a:rPr lang="en-GB" sz="1200" dirty="0" err="1">
                          <a:effectLst/>
                          <a:latin typeface="+mn-lt"/>
                          <a:ea typeface="CG Times (WN)"/>
                        </a:rPr>
                        <a:t>eECM</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Samsung</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Deepanshu</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6.5.3</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S5-225858</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226312</a:t>
                      </a:r>
                    </a:p>
                  </a:txBody>
                  <a:tcPr marL="0" marR="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999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(OAM SWG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2798788376"/>
              </p:ext>
            </p:extLst>
          </p:nvPr>
        </p:nvGraphicFramePr>
        <p:xfrm>
          <a:off x="122711" y="1401061"/>
          <a:ext cx="11946577" cy="3764701"/>
        </p:xfrm>
        <a:graphic>
          <a:graphicData uri="http://schemas.openxmlformats.org/drawingml/2006/table">
            <a:tbl>
              <a:tblPr firstRow="1" bandRow="1">
                <a:tableStyleId>{5C22544A-7EE6-4342-B048-85BDC9FD1C3A}</a:tableStyleId>
              </a:tblPr>
              <a:tblGrid>
                <a:gridCol w="903449">
                  <a:extLst>
                    <a:ext uri="{9D8B030D-6E8A-4147-A177-3AD203B41FA5}">
                      <a16:colId xmlns:a16="http://schemas.microsoft.com/office/drawing/2014/main" val="570476699"/>
                    </a:ext>
                  </a:extLst>
                </a:gridCol>
                <a:gridCol w="6322085">
                  <a:extLst>
                    <a:ext uri="{9D8B030D-6E8A-4147-A177-3AD203B41FA5}">
                      <a16:colId xmlns:a16="http://schemas.microsoft.com/office/drawing/2014/main" val="2618836924"/>
                    </a:ext>
                  </a:extLst>
                </a:gridCol>
                <a:gridCol w="1419835">
                  <a:extLst>
                    <a:ext uri="{9D8B030D-6E8A-4147-A177-3AD203B41FA5}">
                      <a16:colId xmlns:a16="http://schemas.microsoft.com/office/drawing/2014/main" val="3016348962"/>
                    </a:ext>
                  </a:extLst>
                </a:gridCol>
                <a:gridCol w="1549252">
                  <a:extLst>
                    <a:ext uri="{9D8B030D-6E8A-4147-A177-3AD203B41FA5}">
                      <a16:colId xmlns:a16="http://schemas.microsoft.com/office/drawing/2014/main" val="3690116950"/>
                    </a:ext>
                  </a:extLst>
                </a:gridCol>
                <a:gridCol w="1751956">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S5-226020</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R3-224079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S5-227040</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S5-226021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introduction of a new attribute “Only Resource Coordination” to support source coordination between LTE and NR SA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S5-226022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the user consent for trace reporting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S5-226023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S5-226024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Study on KQIs for 5G service experience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7"/>
                        </a:rPr>
                        <a:t>S5-226025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SA5 on TS 28.404/TS 28.405 Clarification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8"/>
                        </a:rPr>
                        <a:t>S5-226027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“Reply LS on </a:t>
                      </a:r>
                      <a:r>
                        <a:rPr lang="en-US" sz="1100" b="0" i="0" u="none" strike="noStrike" dirty="0" err="1">
                          <a:solidFill>
                            <a:srgbClr val="000000"/>
                          </a:solidFill>
                          <a:effectLst/>
                          <a:latin typeface="Arial" panose="020B0604020202020204" pitchFamily="34" charset="0"/>
                        </a:rPr>
                        <a:t>FS_eEDGEAPP</a:t>
                      </a:r>
                      <a:r>
                        <a:rPr lang="en-US" sz="1100" b="0" i="0" u="none" strike="noStrike" dirty="0">
                          <a:solidFill>
                            <a:srgbClr val="000000"/>
                          </a:solidFill>
                          <a:effectLst/>
                          <a:latin typeface="Arial" panose="020B0604020202020204" pitchFamily="34" charset="0"/>
                        </a:rPr>
                        <a:t>, Solution for Dynamic EAS instantiation”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S6-222344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9810">
                <a:tc>
                  <a:txBody>
                    <a:bodyPr/>
                    <a:lstStyle/>
                    <a:p>
                      <a:pPr marL="60325" indent="0" algn="l" fontAlgn="t"/>
                      <a:r>
                        <a:rPr lang="en-US" sz="1100" b="1" i="0" u="sng" strike="noStrike" dirty="0">
                          <a:solidFill>
                            <a:srgbClr val="0000FF"/>
                          </a:solidFill>
                          <a:effectLst/>
                          <a:latin typeface="Arial" panose="020B0604020202020204" pitchFamily="34" charset="0"/>
                          <a:hlinkClick r:id="rId9"/>
                        </a:rPr>
                        <a:t>S5-226031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Publication of GS ZSM009-2 and information about related ETSI ISG ZSM 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ETSI ISG ZSM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411">
                <a:tc>
                  <a:txBody>
                    <a:bodyPr/>
                    <a:lstStyle/>
                    <a:p>
                      <a:pPr marL="60325" indent="0" algn="l" fontAlgn="t"/>
                      <a:r>
                        <a:rPr lang="en-US" sz="1100" b="1" i="0" u="sng" strike="noStrike" dirty="0">
                          <a:solidFill>
                            <a:srgbClr val="0000FF"/>
                          </a:solidFill>
                          <a:effectLst/>
                          <a:latin typeface="Arial" panose="020B0604020202020204" pitchFamily="34" charset="0"/>
                          <a:hlinkClick r:id="rId10"/>
                        </a:rPr>
                        <a:t>S5-226032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RAN3 agreements for NR </a:t>
                      </a:r>
                      <a:r>
                        <a:rPr lang="en-US" sz="1100" b="0" i="0" u="none" strike="noStrike" dirty="0" err="1">
                          <a:solidFill>
                            <a:srgbClr val="000000"/>
                          </a:solidFill>
                          <a:effectLst/>
                          <a:latin typeface="Arial" panose="020B0604020202020204" pitchFamily="34" charset="0"/>
                        </a:rPr>
                        <a:t>QoE</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R3-222890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904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S5-226033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O-RAN – Transport Network Slicing Enhancement IM/DM TS28.541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O-RAN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2"/>
                        </a:rPr>
                        <a:t>S5-226034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beam measurement reports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R3-225273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3"/>
                        </a:rPr>
                        <a:t>S5-226073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user consent of Non-public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R3-226006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4"/>
                        </a:rPr>
                        <a:t>S5-226076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S2-2209656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S5-226547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5"/>
                        </a:rPr>
                        <a:t>S5-226078</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S3-223080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170347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6"/>
                        </a:rPr>
                        <a:t>S5-226082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Autonomous Networks deliverables from ITU FG-AN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ITU-T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46653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7"/>
                        </a:rPr>
                        <a:t>S5-226086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related EAS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S6-223029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066940"/>
                  </a:ext>
                </a:extLst>
              </a:tr>
              <a:tr h="194607">
                <a:tc>
                  <a:txBody>
                    <a:bodyPr/>
                    <a:lstStyle/>
                    <a:p>
                      <a:pPr marL="55563" indent="0" algn="l" fontAlgn="t"/>
                      <a:r>
                        <a:rPr lang="fr-FR" sz="1100" b="1" i="0" u="sng" strike="noStrike" dirty="0">
                          <a:solidFill>
                            <a:srgbClr val="0000FF"/>
                          </a:solidFill>
                          <a:effectLst/>
                          <a:latin typeface="Arial" panose="020B0604020202020204" pitchFamily="34" charset="0"/>
                          <a:cs typeface="Arial" panose="020B0604020202020204" pitchFamily="34" charset="0"/>
                        </a:rPr>
                        <a:t>S5-226728</a:t>
                      </a:r>
                      <a:endParaRPr lang="en-US" sz="1100" b="1" i="0" u="sng" strike="noStrike" dirty="0">
                        <a:solidFill>
                          <a:srgbClr val="0000FF"/>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defTabSz="1219170" rtl="0" eaLnBrk="1" fontAlgn="t" latinLnBrk="0" hangingPunct="1"/>
                      <a:r>
                        <a:rPr lang="en-US" sz="1100" b="0" i="0" u="none" strike="noStrike" kern="1200" dirty="0">
                          <a:solidFill>
                            <a:srgbClr val="000000"/>
                          </a:solidFill>
                          <a:effectLst/>
                          <a:latin typeface="Arial" panose="020B0604020202020204" pitchFamily="34" charset="0"/>
                          <a:ea typeface="+mn-ea"/>
                          <a:cs typeface="+mn-cs"/>
                        </a:rPr>
                        <a:t>LS on Updating Dynamic Measurement Method for both LTE &amp; NR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fontAlgn="t"/>
                      <a:r>
                        <a:rPr lang="en-US" sz="1100" b="0" i="0" u="none" strike="noStrike" dirty="0">
                          <a:solidFill>
                            <a:srgbClr val="000000"/>
                          </a:solidFill>
                          <a:effectLst/>
                          <a:latin typeface="Arial" panose="020B0604020202020204" pitchFamily="34" charset="0"/>
                        </a:rPr>
                        <a:t>ETSI_TC_EE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2361319"/>
                  </a:ext>
                </a:extLst>
              </a:tr>
            </a:tbl>
          </a:graphicData>
        </a:graphic>
      </p:graphicFrame>
    </p:spTree>
    <p:extLst>
      <p:ext uri="{BB962C8B-B14F-4D97-AF65-F5344CB8AC3E}">
        <p14:creationId xmlns:p14="http://schemas.microsoft.com/office/powerpoint/2010/main" val="338394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 y="116142"/>
            <a:ext cx="9112251" cy="1143000"/>
          </a:xfrm>
        </p:spPr>
        <p:txBody>
          <a:bodyPr/>
          <a:lstStyle/>
          <a:p>
            <a:r>
              <a:rPr lang="en-US" altLang="zh-CN" dirty="0"/>
              <a:t>New action items from this meeting</a:t>
            </a:r>
            <a:endParaRPr lang="sv-SE" dirty="0"/>
          </a:p>
        </p:txBody>
      </p:sp>
      <p:graphicFrame>
        <p:nvGraphicFramePr>
          <p:cNvPr id="6" name="表格 5"/>
          <p:cNvGraphicFramePr>
            <a:graphicFrameLocks noGrp="1"/>
          </p:cNvGraphicFramePr>
          <p:nvPr>
            <p:extLst>
              <p:ext uri="{D42A27DB-BD31-4B8C-83A1-F6EECF244321}">
                <p14:modId xmlns:p14="http://schemas.microsoft.com/office/powerpoint/2010/main" val="3795235887"/>
              </p:ext>
            </p:extLst>
          </p:nvPr>
        </p:nvGraphicFramePr>
        <p:xfrm>
          <a:off x="231228" y="1843937"/>
          <a:ext cx="11619185" cy="1127760"/>
        </p:xfrm>
        <a:graphic>
          <a:graphicData uri="http://schemas.openxmlformats.org/drawingml/2006/table">
            <a:tbl>
              <a:tblPr>
                <a:tableStyleId>{5C22544A-7EE6-4342-B048-85BDC9FD1C3A}</a:tableStyleId>
              </a:tblPr>
              <a:tblGrid>
                <a:gridCol w="954477">
                  <a:extLst>
                    <a:ext uri="{9D8B030D-6E8A-4147-A177-3AD203B41FA5}">
                      <a16:colId xmlns:a16="http://schemas.microsoft.com/office/drawing/2014/main" val="20000"/>
                    </a:ext>
                  </a:extLst>
                </a:gridCol>
                <a:gridCol w="5230168">
                  <a:extLst>
                    <a:ext uri="{9D8B030D-6E8A-4147-A177-3AD203B41FA5}">
                      <a16:colId xmlns:a16="http://schemas.microsoft.com/office/drawing/2014/main" val="20001"/>
                    </a:ext>
                  </a:extLst>
                </a:gridCol>
                <a:gridCol w="753626">
                  <a:extLst>
                    <a:ext uri="{9D8B030D-6E8A-4147-A177-3AD203B41FA5}">
                      <a16:colId xmlns:a16="http://schemas.microsoft.com/office/drawing/2014/main" val="20002"/>
                    </a:ext>
                  </a:extLst>
                </a:gridCol>
                <a:gridCol w="1836278">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473036">
                  <a:extLst>
                    <a:ext uri="{9D8B030D-6E8A-4147-A177-3AD203B41FA5}">
                      <a16:colId xmlns:a16="http://schemas.microsoft.com/office/drawing/2014/main" val="20005"/>
                    </a:ext>
                  </a:extLst>
                </a:gridCol>
              </a:tblGrid>
              <a:tr h="0">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Item</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Description</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Rel.</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Owner</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Status </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Target </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05015">
                <a:tc>
                  <a:txBody>
                    <a:bodyPr/>
                    <a:lstStyle/>
                    <a:p>
                      <a:pPr algn="ctr">
                        <a:spcAft>
                          <a:spcPts val="0"/>
                        </a:spcAft>
                      </a:pPr>
                      <a:r>
                        <a:rPr lang="fr-FR" altLang="zh-CN" sz="1400" dirty="0">
                          <a:effectLst/>
                          <a:latin typeface="+mj-lt"/>
                          <a:ea typeface="宋体" panose="02010600030101010101" pitchFamily="2" charset="-122"/>
                        </a:rPr>
                        <a:t>146.1</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Align the use of </a:t>
                      </a:r>
                      <a:r>
                        <a:rPr lang="en-US" altLang="zh-CN" sz="1400" dirty="0" err="1">
                          <a:effectLst/>
                          <a:latin typeface="+mj-lt"/>
                          <a:ea typeface="+mn-ea"/>
                        </a:rPr>
                        <a:t>managementdata</a:t>
                      </a:r>
                      <a:r>
                        <a:rPr lang="en-US" altLang="zh-CN" sz="1400" dirty="0">
                          <a:effectLst/>
                          <a:latin typeface="+mj-lt"/>
                          <a:ea typeface="+mn-ea"/>
                        </a:rPr>
                        <a:t>/</a:t>
                      </a:r>
                      <a:r>
                        <a:rPr lang="en-US" altLang="zh-CN" sz="1400" dirty="0" err="1">
                          <a:effectLst/>
                          <a:latin typeface="+mj-lt"/>
                          <a:ea typeface="+mn-ea"/>
                        </a:rPr>
                        <a:t>mgtdata</a:t>
                      </a:r>
                      <a:r>
                        <a:rPr lang="en-US" altLang="zh-CN" sz="1400" dirty="0">
                          <a:effectLst/>
                          <a:latin typeface="+mj-lt"/>
                          <a:ea typeface="+mn-ea"/>
                        </a:rPr>
                        <a:t> in SA5 specifications. (related </a:t>
                      </a:r>
                      <a:r>
                        <a:rPr lang="en-US" altLang="zh-CN" sz="1400" dirty="0" err="1">
                          <a:effectLst/>
                          <a:latin typeface="+mj-lt"/>
                          <a:ea typeface="+mn-ea"/>
                        </a:rPr>
                        <a:t>tdoc</a:t>
                      </a:r>
                      <a:r>
                        <a:rPr lang="en-US" altLang="zh-CN" sz="1400" dirty="0">
                          <a:effectLst/>
                          <a:latin typeface="+mj-lt"/>
                          <a:ea typeface="+mn-ea"/>
                        </a:rPr>
                        <a:t> S5-226068/6069)</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Rel-18</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Olaf/Mark</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a:solidFill>
                            <a:srgbClr val="000000"/>
                          </a:solidFill>
                          <a:effectLst/>
                          <a:latin typeface="Arial" panose="020B0604020202020204" pitchFamily="34" charset="0"/>
                          <a:ea typeface="SimSun" panose="02010600030101010101" pitchFamily="2" charset="-122"/>
                        </a:rPr>
                        <a:t>SA5#150</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fr-FR" altLang="zh-CN" sz="1400" dirty="0">
                          <a:effectLst/>
                          <a:latin typeface="+mj-lt"/>
                          <a:ea typeface="宋体" panose="02010600030101010101" pitchFamily="2" charset="-122"/>
                        </a:rPr>
                        <a:t>146.2</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Include altitude aspect in the </a:t>
                      </a:r>
                      <a:r>
                        <a:rPr lang="en-US" altLang="zh-CN" sz="1400" dirty="0" err="1">
                          <a:effectLst/>
                          <a:latin typeface="+mj-lt"/>
                          <a:ea typeface="+mn-ea"/>
                        </a:rPr>
                        <a:t>GeoArea</a:t>
                      </a:r>
                      <a:r>
                        <a:rPr lang="en-US" altLang="zh-CN" sz="1400" dirty="0">
                          <a:effectLst/>
                          <a:latin typeface="+mj-lt"/>
                          <a:ea typeface="+mn-ea"/>
                        </a:rPr>
                        <a:t> datatype. (Related to S5-226177)</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altLang="zh-CN" sz="1400" kern="1200" dirty="0">
                          <a:solidFill>
                            <a:schemeClr val="dk1"/>
                          </a:solidFill>
                          <a:effectLst/>
                          <a:latin typeface="+mn-lt"/>
                          <a:ea typeface="+mn-ea"/>
                          <a:cs typeface="+mn-cs"/>
                        </a:rPr>
                        <a:t>Rel-18</a:t>
                      </a:r>
                      <a:endParaRPr lang="zh-CN" altLang="en-US" sz="1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Siva (Nokia)</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SA5#150</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986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SA#98-e</a:t>
            </a:r>
            <a:br>
              <a:rPr lang="sv-SE" dirty="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240137713"/>
              </p:ext>
            </p:extLst>
          </p:nvPr>
        </p:nvGraphicFramePr>
        <p:xfrm>
          <a:off x="269458" y="1514329"/>
          <a:ext cx="11776295" cy="1457058"/>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gridCol w="2932386">
                  <a:extLst>
                    <a:ext uri="{9D8B030D-6E8A-4147-A177-3AD203B41FA5}">
                      <a16:colId xmlns:a16="http://schemas.microsoft.com/office/drawing/2014/main" val="3016348962"/>
                    </a:ext>
                  </a:extLst>
                </a:gridCol>
              </a:tblGrid>
              <a:tr h="867370">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Sent for</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a:t>
                      </a:r>
                      <a:endParaRPr lang="sv-SE"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 and approval</a:t>
                      </a:r>
                      <a:endParaRPr lang="zh-CN" altLang="en-US"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56949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Edithelp </a:t>
            </a:r>
            <a:br>
              <a:rPr lang="sv-SE" dirty="0"/>
            </a:br>
            <a:endParaRPr lang="sv-SE" dirty="0"/>
          </a:p>
        </p:txBody>
      </p:sp>
      <p:graphicFrame>
        <p:nvGraphicFramePr>
          <p:cNvPr id="6" name="Table Placeholder 4"/>
          <p:cNvGraphicFramePr>
            <a:graphicFrameLocks noGrp="1"/>
          </p:cNvGraphicFramePr>
          <p:nvPr>
            <p:ph type="tbl" idx="1"/>
            <p:extLst>
              <p:ext uri="{D42A27DB-BD31-4B8C-83A1-F6EECF244321}">
                <p14:modId xmlns:p14="http://schemas.microsoft.com/office/powerpoint/2010/main" val="3278726798"/>
              </p:ext>
            </p:extLst>
          </p:nvPr>
        </p:nvGraphicFramePr>
        <p:xfrm>
          <a:off x="1513372" y="1654558"/>
          <a:ext cx="8843909" cy="3025935"/>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tblGrid>
              <a:tr h="687707">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36178">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0983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Rapporteur calls (draft plan after SA5#146)</a:t>
            </a:r>
            <a:endParaRPr lang="zh-CN" altLang="en-US" sz="3600" dirty="0"/>
          </a:p>
        </p:txBody>
      </p:sp>
      <p:graphicFrame>
        <p:nvGraphicFramePr>
          <p:cNvPr id="4" name="Table 3">
            <a:extLst>
              <a:ext uri="{FF2B5EF4-FFF2-40B4-BE49-F238E27FC236}">
                <a16:creationId xmlns:a16="http://schemas.microsoft.com/office/drawing/2014/main" id="{CD03FDE6-BC74-41A1-9A61-DFB05B4DD863}"/>
              </a:ext>
            </a:extLst>
          </p:cNvPr>
          <p:cNvGraphicFramePr>
            <a:graphicFrameLocks noGrp="1"/>
          </p:cNvGraphicFramePr>
          <p:nvPr>
            <p:extLst>
              <p:ext uri="{D42A27DB-BD31-4B8C-83A1-F6EECF244321}">
                <p14:modId xmlns:p14="http://schemas.microsoft.com/office/powerpoint/2010/main" val="3994669308"/>
              </p:ext>
            </p:extLst>
          </p:nvPr>
        </p:nvGraphicFramePr>
        <p:xfrm>
          <a:off x="2015197" y="1480840"/>
          <a:ext cx="6948550" cy="1938568"/>
        </p:xfrm>
        <a:graphic>
          <a:graphicData uri="http://schemas.openxmlformats.org/drawingml/2006/table">
            <a:tbl>
              <a:tblPr firstRow="1" firstCol="1" bandRow="1"/>
              <a:tblGrid>
                <a:gridCol w="1097280">
                  <a:extLst>
                    <a:ext uri="{9D8B030D-6E8A-4147-A177-3AD203B41FA5}">
                      <a16:colId xmlns:a16="http://schemas.microsoft.com/office/drawing/2014/main" val="1528860361"/>
                    </a:ext>
                  </a:extLst>
                </a:gridCol>
                <a:gridCol w="1259717">
                  <a:extLst>
                    <a:ext uri="{9D8B030D-6E8A-4147-A177-3AD203B41FA5}">
                      <a16:colId xmlns:a16="http://schemas.microsoft.com/office/drawing/2014/main" val="4099545169"/>
                    </a:ext>
                  </a:extLst>
                </a:gridCol>
                <a:gridCol w="1520314">
                  <a:extLst>
                    <a:ext uri="{9D8B030D-6E8A-4147-A177-3AD203B41FA5}">
                      <a16:colId xmlns:a16="http://schemas.microsoft.com/office/drawing/2014/main" val="415428099"/>
                    </a:ext>
                  </a:extLst>
                </a:gridCol>
                <a:gridCol w="3071239">
                  <a:extLst>
                    <a:ext uri="{9D8B030D-6E8A-4147-A177-3AD203B41FA5}">
                      <a16:colId xmlns:a16="http://schemas.microsoft.com/office/drawing/2014/main" val="809142848"/>
                    </a:ext>
                  </a:extLst>
                </a:gridCol>
              </a:tblGrid>
              <a:tr h="233778">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Rapporteur calls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b="1" kern="1200" dirty="0">
                          <a:solidFill>
                            <a:schemeClr val="tx1"/>
                          </a:solidFill>
                          <a:effectLst/>
                          <a:latin typeface="+mn-lt"/>
                          <a:ea typeface="Calibri" panose="020F0502020204030204" pitchFamily="34" charset="0"/>
                          <a:cs typeface="+mn-cs"/>
                        </a:rPr>
                        <a:t>Date</a:t>
                      </a:r>
                      <a:endParaRPr lang="en-US" sz="1200" b="1" kern="1200" dirty="0">
                        <a:solidFill>
                          <a:schemeClr val="tx1"/>
                        </a:solidFill>
                        <a:effectLst/>
                        <a:latin typeface="+mn-lt"/>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Time</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r>
                        <a:rPr lang="en-US" sz="1200" b="1" dirty="0">
                          <a:effectLst/>
                          <a:latin typeface="+mn-lt"/>
                          <a:ea typeface="Calibri" panose="020F0502020204030204" pitchFamily="34" charset="0"/>
                        </a:rPr>
                        <a:t>Potential Topics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675917"/>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#146e.1</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1st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S5 226377 Rel-18&amp;Rel-19 time plan proposal for OAM/Rel-18 OAM SI progress check (Zou Lan/Rapporteurs)</a:t>
                      </a:r>
                    </a:p>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25228"/>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#146e.2</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15th </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056916"/>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#146e.3</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864617"/>
                  </a:ext>
                </a:extLst>
              </a:tr>
              <a:tr h="233778">
                <a:tc>
                  <a:txBody>
                    <a:bodyPr/>
                    <a:lstStyle/>
                    <a:p>
                      <a:pPr marL="0" marR="0" lvl="0" indent="0" algn="l" defTabSz="1219170" rtl="0" eaLnBrk="1" fontAlgn="auto" latinLnBrk="0" hangingPunct="1">
                        <a:lnSpc>
                          <a:spcPct val="115000"/>
                        </a:lnSpc>
                        <a:spcBef>
                          <a:spcPts val="0"/>
                        </a:spcBef>
                        <a:spcAft>
                          <a:spcPts val="0"/>
                        </a:spcAft>
                        <a:buClrTx/>
                        <a:buSzTx/>
                        <a:buFontTx/>
                        <a:buNone/>
                        <a:tabLst/>
                        <a:defRPr/>
                      </a:pPr>
                      <a:r>
                        <a:rPr lang="en-GB" sz="1200" dirty="0">
                          <a:effectLst/>
                          <a:latin typeface="+mn-lt"/>
                          <a:ea typeface="Calibri" panose="020F0502020204030204" pitchFamily="34" charset="0"/>
                        </a:rPr>
                        <a:t>#146e.4</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786430"/>
                  </a:ext>
                </a:extLst>
              </a:tr>
            </a:tbl>
          </a:graphicData>
        </a:graphic>
      </p:graphicFrame>
      <p:sp>
        <p:nvSpPr>
          <p:cNvPr id="6" name="文本框 5"/>
          <p:cNvSpPr txBox="1"/>
          <p:nvPr/>
        </p:nvSpPr>
        <p:spPr>
          <a:xfrm>
            <a:off x="820179" y="5796201"/>
            <a:ext cx="10637553" cy="492443"/>
          </a:xfrm>
          <a:prstGeom prst="rect">
            <a:avLst/>
          </a:prstGeom>
          <a:noFill/>
        </p:spPr>
        <p:txBody>
          <a:bodyPr wrap="square" rtlCol="0">
            <a:spAutoFit/>
          </a:bodyPr>
          <a:lstStyle/>
          <a:p>
            <a:r>
              <a:rPr lang="en-US" altLang="zh-CN" dirty="0"/>
              <a:t>Latest update on the rapporteur call agenda in : </a:t>
            </a:r>
            <a:r>
              <a:rPr lang="en-US" altLang="zh-CN" dirty="0">
                <a:hlinkClick r:id="rId2"/>
              </a:rPr>
              <a:t>https://www.3gpp.org/ftp/Email_Discussions/SA5/OAM%20rapporteur%20calls/Rapporteur%20call%20%23146</a:t>
            </a:r>
            <a:r>
              <a:rPr lang="en-US" altLang="zh-CN" dirty="0"/>
              <a:t> </a:t>
            </a:r>
            <a:endParaRPr lang="zh-CN" altLang="en-US" dirty="0"/>
          </a:p>
        </p:txBody>
      </p:sp>
    </p:spTree>
    <p:extLst>
      <p:ext uri="{BB962C8B-B14F-4D97-AF65-F5344CB8AC3E}">
        <p14:creationId xmlns:p14="http://schemas.microsoft.com/office/powerpoint/2010/main" val="200903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037" y="4561122"/>
            <a:ext cx="4008341" cy="519616"/>
          </a:xfrm>
        </p:spPr>
        <p:txBody>
          <a:bodyPr/>
          <a:lstStyle/>
          <a:p>
            <a:r>
              <a:rPr lang="sv-SE" sz="6000" dirty="0" err="1"/>
              <a:t>Thank</a:t>
            </a:r>
            <a:r>
              <a:rPr lang="sv-SE" sz="6000" dirty="0"/>
              <a:t> </a:t>
            </a:r>
            <a:r>
              <a:rPr lang="sv-SE" sz="6000" dirty="0" err="1"/>
              <a:t>you</a:t>
            </a:r>
            <a:r>
              <a:rPr lang="sv-SE" sz="6000" dirty="0"/>
              <a:t>!</a:t>
            </a:r>
          </a:p>
        </p:txBody>
      </p:sp>
      <p:pic>
        <p:nvPicPr>
          <p:cNvPr id="3" name="Picture 2">
            <a:extLst>
              <a:ext uri="{FF2B5EF4-FFF2-40B4-BE49-F238E27FC236}">
                <a16:creationId xmlns:a16="http://schemas.microsoft.com/office/drawing/2014/main" id="{D639BFF7-D3A4-4414-BE97-69CA658BF492}"/>
              </a:ext>
            </a:extLst>
          </p:cNvPr>
          <p:cNvPicPr>
            <a:picLocks noChangeAspect="1"/>
          </p:cNvPicPr>
          <p:nvPr/>
        </p:nvPicPr>
        <p:blipFill>
          <a:blip r:embed="rId2"/>
          <a:stretch>
            <a:fillRect/>
          </a:stretch>
        </p:blipFill>
        <p:spPr>
          <a:xfrm>
            <a:off x="554891" y="776099"/>
            <a:ext cx="6775939" cy="5081954"/>
          </a:xfrm>
          <a:prstGeom prst="rect">
            <a:avLst/>
          </a:prstGeom>
        </p:spPr>
      </p:pic>
    </p:spTree>
    <p:extLst>
      <p:ext uri="{BB962C8B-B14F-4D97-AF65-F5344CB8AC3E}">
        <p14:creationId xmlns:p14="http://schemas.microsoft.com/office/powerpoint/2010/main" val="119548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3GPP SA5 Time plan</a:t>
            </a:r>
            <a:endParaRPr lang="sv-SE" sz="3200" kern="0" dirty="0"/>
          </a:p>
        </p:txBody>
      </p:sp>
      <p:sp>
        <p:nvSpPr>
          <p:cNvPr id="8" name="矩形 7"/>
          <p:cNvSpPr/>
          <p:nvPr/>
        </p:nvSpPr>
        <p:spPr>
          <a:xfrm>
            <a:off x="688686" y="1288173"/>
            <a:ext cx="10607040" cy="3936462"/>
          </a:xfrm>
          <a:prstGeom prst="rect">
            <a:avLst/>
          </a:prstGeom>
        </p:spPr>
        <p:txBody>
          <a:bodyPr wrap="square">
            <a:spAutoFit/>
          </a:bodyPr>
          <a:lstStyle/>
          <a:p>
            <a:pPr defTabSz="1219170" eaLnBrk="1" fontAlgn="auto" hangingPunct="1">
              <a:spcBef>
                <a:spcPts val="0"/>
              </a:spcBef>
              <a:spcAft>
                <a:spcPts val="0"/>
              </a:spcAft>
              <a:defRPr/>
            </a:pPr>
            <a:r>
              <a:rPr lang="en-US" altLang="zh-CN" sz="1600" b="1" dirty="0">
                <a:solidFill>
                  <a:prstClr val="black"/>
                </a:solidFill>
                <a:latin typeface="+mj-lt"/>
                <a:cs typeface="Arial" charset="0"/>
              </a:rPr>
              <a:t>SA5 time plan:</a:t>
            </a:r>
            <a:endParaRPr lang="en-US" altLang="zh-CN" sz="1600" dirty="0">
              <a:solidFill>
                <a:prstClr val="black"/>
              </a:solidFill>
              <a:latin typeface="+mj-lt"/>
              <a:cs typeface="Arial" charset="0"/>
            </a:endParaRPr>
          </a:p>
          <a:p>
            <a:pPr marL="609585" indent="-609585" defTabSz="1219170">
              <a:spcBef>
                <a:spcPct val="20000"/>
              </a:spcBef>
              <a:buBlip>
                <a:blip r:embed="rId2"/>
              </a:buBlip>
              <a:defRPr/>
            </a:pPr>
            <a:r>
              <a:rPr lang="en-US" altLang="zh-CN" sz="1400" dirty="0">
                <a:solidFill>
                  <a:prstClr val="black"/>
                </a:solidFill>
                <a:latin typeface="Calibri"/>
              </a:rPr>
              <a:t>S5-221173	Rel-18 time plan proposal for OAM (Endorsed)</a:t>
            </a:r>
          </a:p>
          <a:p>
            <a:pPr marL="171450" indent="-171450" defTabSz="1219170" eaLnBrk="1" fontAlgn="auto" hangingPunct="1">
              <a:spcBef>
                <a:spcPts val="0"/>
              </a:spcBef>
              <a:spcAft>
                <a:spcPts val="0"/>
              </a:spcAft>
              <a:buFont typeface="Wingdings" panose="05000000000000000000" pitchFamily="2" charset="2"/>
              <a:buChar char="Ø"/>
              <a:defRPr/>
            </a:pPr>
            <a:endParaRPr lang="en-GB" altLang="zh-CN" sz="1100" b="1" dirty="0"/>
          </a:p>
          <a:p>
            <a:pPr lvl="1"/>
            <a:r>
              <a:rPr lang="en-US" altLang="zh-CN" sz="1200" b="1" dirty="0"/>
              <a:t>SA5 OAM Release 18 planning</a:t>
            </a:r>
            <a:r>
              <a:rPr lang="zh-CN" altLang="en-US" sz="1200" b="1" dirty="0"/>
              <a:t>：</a:t>
            </a:r>
            <a:r>
              <a:rPr lang="en-US" altLang="zh-CN" sz="1200" b="1" dirty="0"/>
              <a:t> </a:t>
            </a:r>
          </a:p>
          <a:p>
            <a:pPr marL="1217598" lvl="1" indent="-609585">
              <a:spcBef>
                <a:spcPct val="20000"/>
              </a:spcBef>
              <a:buBlip>
                <a:blip r:embed="rId2"/>
              </a:buBlip>
              <a:defRPr/>
            </a:pPr>
            <a:r>
              <a:rPr lang="en-US" altLang="zh-CN" sz="1400" dirty="0">
                <a:solidFill>
                  <a:prstClr val="black"/>
                </a:solidFill>
                <a:latin typeface="Calibri"/>
              </a:rPr>
              <a:t>Mar 2022 (TSG#95): SA5 SIDs/WIDs specified</a:t>
            </a:r>
          </a:p>
          <a:p>
            <a:pPr marL="1217598" lvl="1" indent="-609585">
              <a:spcBef>
                <a:spcPct val="20000"/>
              </a:spcBef>
              <a:buBlip>
                <a:blip r:embed="rId2"/>
              </a:buBlip>
              <a:defRPr/>
            </a:pPr>
            <a:r>
              <a:rPr lang="en-US" altLang="zh-CN" sz="1400" dirty="0">
                <a:solidFill>
                  <a:prstClr val="black"/>
                </a:solidFill>
                <a:latin typeface="Calibri"/>
              </a:rPr>
              <a:t>Sept 2022 (#97) and Dec 2022 (#98): SA5 SID concluded and Rel-18 WID started if needed</a:t>
            </a:r>
          </a:p>
          <a:p>
            <a:pPr marL="1217598" lvl="1" indent="-609585">
              <a:spcBef>
                <a:spcPct val="20000"/>
              </a:spcBef>
              <a:buBlip>
                <a:blip r:embed="rId2"/>
              </a:buBlip>
              <a:defRPr/>
            </a:pPr>
            <a:r>
              <a:rPr lang="en-US" altLang="zh-CN" sz="1400" dirty="0">
                <a:solidFill>
                  <a:prstClr val="black"/>
                </a:solidFill>
                <a:latin typeface="Calibri"/>
              </a:rPr>
              <a:t>Mar 2023 (TSG#99): Stage 1 work freeze</a:t>
            </a:r>
          </a:p>
          <a:p>
            <a:pPr marL="1217598" lvl="1" indent="-609585">
              <a:spcBef>
                <a:spcPct val="20000"/>
              </a:spcBef>
              <a:buBlip>
                <a:blip r:embed="rId2"/>
              </a:buBlip>
              <a:defRPr/>
            </a:pPr>
            <a:r>
              <a:rPr lang="en-US" altLang="zh-CN" sz="1400" dirty="0">
                <a:solidFill>
                  <a:prstClr val="black"/>
                </a:solidFill>
                <a:latin typeface="Calibri"/>
              </a:rPr>
              <a:t>Sep 2023 (TSG#101): Stage 2 Functional work Freeze and stage 3(OAM/CN related), provide inputs to CT</a:t>
            </a:r>
          </a:p>
          <a:p>
            <a:pPr marL="1217598" lvl="1" indent="-609585">
              <a:spcBef>
                <a:spcPct val="20000"/>
              </a:spcBef>
              <a:buBlip>
                <a:blip r:embed="rId2"/>
              </a:buBlip>
              <a:defRPr/>
            </a:pPr>
            <a:r>
              <a:rPr lang="en-US" altLang="zh-CN" sz="1400" dirty="0">
                <a:solidFill>
                  <a:prstClr val="black"/>
                </a:solidFill>
                <a:latin typeface="Calibri"/>
              </a:rPr>
              <a:t>Dec 2023 (TSG#102): Stage 2 Functional work Freeze and stage 3 (RAN related)</a:t>
            </a:r>
          </a:p>
          <a:p>
            <a:pPr lvl="1">
              <a:spcBef>
                <a:spcPct val="20000"/>
              </a:spcBef>
              <a:defRPr/>
            </a:pPr>
            <a:endParaRPr lang="en-US" altLang="zh-CN" sz="1400" dirty="0"/>
          </a:p>
          <a:p>
            <a:pPr lvl="1"/>
            <a:r>
              <a:rPr lang="en-US" altLang="zh-CN" sz="1200" b="1" dirty="0">
                <a:solidFill>
                  <a:prstClr val="black"/>
                </a:solidFill>
              </a:rPr>
              <a:t>SA5 OAM Release 19 planning</a:t>
            </a:r>
            <a:r>
              <a:rPr lang="zh-CN" altLang="en-US" sz="1200" b="1" dirty="0">
                <a:solidFill>
                  <a:prstClr val="black"/>
                </a:solidFill>
              </a:rPr>
              <a:t>：</a:t>
            </a:r>
            <a:r>
              <a:rPr lang="en-US" altLang="zh-CN" sz="1200" b="1" dirty="0">
                <a:solidFill>
                  <a:prstClr val="black"/>
                </a:solidFill>
              </a:rPr>
              <a:t> </a:t>
            </a:r>
          </a:p>
          <a:p>
            <a:pPr marL="1217598" lvl="1" indent="-609585">
              <a:spcBef>
                <a:spcPct val="20000"/>
              </a:spcBef>
              <a:buBlip>
                <a:blip r:embed="rId2"/>
              </a:buBlip>
              <a:defRPr/>
            </a:pPr>
            <a:r>
              <a:rPr lang="en-US" altLang="zh-CN" sz="1400" dirty="0">
                <a:solidFill>
                  <a:prstClr val="black"/>
                </a:solidFill>
                <a:latin typeface="Calibri"/>
              </a:rPr>
              <a:t>After Jun 2023 (TSG#100): start of Rel-19 planning</a:t>
            </a:r>
          </a:p>
          <a:p>
            <a:pPr marL="1217598" lvl="1" indent="-609585">
              <a:spcBef>
                <a:spcPct val="20000"/>
              </a:spcBef>
              <a:buBlip>
                <a:blip r:embed="rId2"/>
              </a:buBlip>
              <a:defRPr/>
            </a:pPr>
            <a:r>
              <a:rPr lang="en-US" altLang="zh-CN" sz="1400" dirty="0">
                <a:solidFill>
                  <a:prstClr val="black"/>
                </a:solidFill>
                <a:latin typeface="Calibri"/>
              </a:rPr>
              <a:t>Sep 2023 (TSG#101): Start of Rel-19</a:t>
            </a:r>
          </a:p>
          <a:p>
            <a:pPr lvl="1" indent="0">
              <a:spcBef>
                <a:spcPct val="20000"/>
              </a:spcBef>
              <a:defRPr/>
            </a:pPr>
            <a:endParaRPr lang="en-US" altLang="zh-CN" sz="1400" dirty="0">
              <a:solidFill>
                <a:prstClr val="black"/>
              </a:solidFill>
              <a:latin typeface="Calibri"/>
            </a:endParaRPr>
          </a:p>
          <a:p>
            <a:pPr marL="609585" lvl="1" indent="-609585" defTabSz="1219170">
              <a:spcBef>
                <a:spcPct val="20000"/>
              </a:spcBef>
              <a:buBlip>
                <a:blip r:embed="rId2"/>
              </a:buBlip>
              <a:defRPr/>
            </a:pPr>
            <a:r>
              <a:rPr lang="en-US" altLang="zh-CN" sz="1400" dirty="0">
                <a:solidFill>
                  <a:srgbClr val="0000FF"/>
                </a:solidFill>
                <a:latin typeface="Calibri"/>
              </a:rPr>
              <a:t>S5‑226377(update of S5-221173)	Rel-18&amp;Rel-19 time plan proposal for OAM (call for comments)</a:t>
            </a:r>
          </a:p>
          <a:p>
            <a:pPr defTabSz="1219170" eaLnBrk="1" fontAlgn="auto" hangingPunct="1">
              <a:spcBef>
                <a:spcPts val="0"/>
              </a:spcBef>
              <a:spcAft>
                <a:spcPts val="0"/>
              </a:spcAft>
              <a:defRPr/>
            </a:pPr>
            <a:endParaRPr lang="en-US" altLang="zh-CN" sz="1400" dirty="0">
              <a:solidFill>
                <a:prstClr val="black"/>
              </a:solidFill>
              <a:latin typeface="+mj-lt"/>
              <a:cs typeface="Arial" charset="0"/>
            </a:endParaRPr>
          </a:p>
        </p:txBody>
      </p:sp>
    </p:spTree>
    <p:extLst>
      <p:ext uri="{BB962C8B-B14F-4D97-AF65-F5344CB8AC3E}">
        <p14:creationId xmlns:p14="http://schemas.microsoft.com/office/powerpoint/2010/main" val="4245694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365E459-1FD4-40D3-B3DF-D39ABF5CFAF9}"/>
              </a:ext>
            </a:extLst>
          </p:cNvPr>
          <p:cNvCxnSpPr/>
          <p:nvPr/>
        </p:nvCxnSpPr>
        <p:spPr bwMode="auto">
          <a:xfrm>
            <a:off x="2173931" y="804390"/>
            <a:ext cx="7250113"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 name="Straight Connector 114">
            <a:extLst>
              <a:ext uri="{FF2B5EF4-FFF2-40B4-BE49-F238E27FC236}">
                <a16:creationId xmlns:a16="http://schemas.microsoft.com/office/drawing/2014/main" id="{59D36B55-42D4-4FE3-8352-A378C3A93253}"/>
              </a:ext>
            </a:extLst>
          </p:cNvPr>
          <p:cNvCxnSpPr>
            <a:cxnSpLocks noChangeShapeType="1"/>
          </p:cNvCxnSpPr>
          <p:nvPr/>
        </p:nvCxnSpPr>
        <p:spPr bwMode="auto">
          <a:xfrm>
            <a:off x="7612706" y="1256828"/>
            <a:ext cx="0" cy="3624262"/>
          </a:xfrm>
          <a:prstGeom prst="line">
            <a:avLst/>
          </a:prstGeom>
          <a:noFill/>
          <a:ln w="28575" algn="ctr">
            <a:solidFill>
              <a:schemeClr val="accent3"/>
            </a:solidFill>
            <a:round/>
            <a:headEnd/>
            <a:tailEnd/>
          </a:ln>
        </p:spPr>
      </p:cxnSp>
      <p:cxnSp>
        <p:nvCxnSpPr>
          <p:cNvPr id="6" name="Straight Connector 114">
            <a:extLst>
              <a:ext uri="{FF2B5EF4-FFF2-40B4-BE49-F238E27FC236}">
                <a16:creationId xmlns:a16="http://schemas.microsoft.com/office/drawing/2014/main" id="{D43A479B-1826-4E51-804E-801B3BF7979C}"/>
              </a:ext>
            </a:extLst>
          </p:cNvPr>
          <p:cNvCxnSpPr>
            <a:cxnSpLocks noChangeShapeType="1"/>
          </p:cNvCxnSpPr>
          <p:nvPr/>
        </p:nvCxnSpPr>
        <p:spPr bwMode="auto">
          <a:xfrm>
            <a:off x="4893319" y="1217140"/>
            <a:ext cx="0" cy="3663950"/>
          </a:xfrm>
          <a:prstGeom prst="line">
            <a:avLst/>
          </a:prstGeom>
          <a:noFill/>
          <a:ln w="28575" algn="ctr">
            <a:solidFill>
              <a:schemeClr val="accent3"/>
            </a:solidFill>
            <a:round/>
            <a:headEnd/>
            <a:tailEnd/>
          </a:ln>
        </p:spPr>
      </p:cxnSp>
      <p:cxnSp>
        <p:nvCxnSpPr>
          <p:cNvPr id="7" name="Straight Connector 114">
            <a:extLst>
              <a:ext uri="{FF2B5EF4-FFF2-40B4-BE49-F238E27FC236}">
                <a16:creationId xmlns:a16="http://schemas.microsoft.com/office/drawing/2014/main" id="{BA651C7A-29E8-4521-AE1C-52A367E4EAEA}"/>
              </a:ext>
            </a:extLst>
          </p:cNvPr>
          <p:cNvCxnSpPr>
            <a:cxnSpLocks noChangeShapeType="1"/>
          </p:cNvCxnSpPr>
          <p:nvPr/>
        </p:nvCxnSpPr>
        <p:spPr bwMode="auto">
          <a:xfrm flipH="1">
            <a:off x="2150119" y="1218728"/>
            <a:ext cx="14287" cy="3662362"/>
          </a:xfrm>
          <a:prstGeom prst="line">
            <a:avLst/>
          </a:prstGeom>
          <a:noFill/>
          <a:ln w="28575" algn="ctr">
            <a:solidFill>
              <a:schemeClr val="accent3"/>
            </a:solidFill>
            <a:round/>
            <a:headEnd/>
            <a:tailEnd/>
          </a:ln>
        </p:spPr>
      </p:cxnSp>
      <p:sp>
        <p:nvSpPr>
          <p:cNvPr id="8" name="Title 1">
            <a:extLst>
              <a:ext uri="{FF2B5EF4-FFF2-40B4-BE49-F238E27FC236}">
                <a16:creationId xmlns:a16="http://schemas.microsoft.com/office/drawing/2014/main" id="{F1D7D4EB-B672-46DB-A18D-94BA4482AD44}"/>
              </a:ext>
            </a:extLst>
          </p:cNvPr>
          <p:cNvSpPr txBox="1">
            <a:spLocks/>
          </p:cNvSpPr>
          <p:nvPr/>
        </p:nvSpPr>
        <p:spPr bwMode="auto">
          <a:xfrm>
            <a:off x="401782" y="98940"/>
            <a:ext cx="8322173" cy="3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3200">
                <a:solidFill>
                  <a:srgbClr val="FF0000"/>
                </a:solidFill>
                <a:latin typeface="+mj-lt"/>
                <a:ea typeface="+mj-ea"/>
                <a:cs typeface="+mj-cs"/>
              </a:defRPr>
            </a:lvl1pPr>
            <a:lvl2pPr algn="ctr">
              <a:defRPr sz="4200">
                <a:solidFill>
                  <a:srgbClr val="FF0000"/>
                </a:solidFill>
                <a:latin typeface="Calibri" pitchFamily="34" charset="0"/>
              </a:defRPr>
            </a:lvl2pPr>
            <a:lvl3pPr algn="ctr">
              <a:defRPr sz="4200">
                <a:solidFill>
                  <a:srgbClr val="FF0000"/>
                </a:solidFill>
                <a:latin typeface="Calibri" pitchFamily="34" charset="0"/>
              </a:defRPr>
            </a:lvl3pPr>
            <a:lvl4pPr algn="ctr">
              <a:defRPr sz="4200">
                <a:solidFill>
                  <a:srgbClr val="FF0000"/>
                </a:solidFill>
                <a:latin typeface="Calibri" pitchFamily="34" charset="0"/>
              </a:defRPr>
            </a:lvl4pPr>
            <a:lvl5pPr algn="ctr">
              <a:defRPr sz="4200">
                <a:solidFill>
                  <a:srgbClr val="FF0000"/>
                </a:solidFill>
                <a:latin typeface="Calibri" pitchFamily="34" charset="0"/>
              </a:defRPr>
            </a:lvl5pPr>
            <a:lvl6pPr marL="609585" algn="ctr" eaLnBrk="0" fontAlgn="base" hangingPunct="0">
              <a:spcBef>
                <a:spcPct val="0"/>
              </a:spcBef>
              <a:spcAft>
                <a:spcPct val="0"/>
              </a:spcAft>
              <a:defRPr sz="4267">
                <a:solidFill>
                  <a:srgbClr val="FF0000"/>
                </a:solidFill>
                <a:latin typeface="Calibri" pitchFamily="34" charset="0"/>
              </a:defRPr>
            </a:lvl6pPr>
            <a:lvl7pPr marL="1219170" algn="ctr" eaLnBrk="0" fontAlgn="base" hangingPunct="0">
              <a:spcBef>
                <a:spcPct val="0"/>
              </a:spcBef>
              <a:spcAft>
                <a:spcPct val="0"/>
              </a:spcAft>
              <a:defRPr sz="4267">
                <a:solidFill>
                  <a:srgbClr val="FF0000"/>
                </a:solidFill>
                <a:latin typeface="Calibri" pitchFamily="34" charset="0"/>
              </a:defRPr>
            </a:lvl7pPr>
            <a:lvl8pPr marL="1828754" algn="ctr" eaLnBrk="0" fontAlgn="base" hangingPunct="0">
              <a:spcBef>
                <a:spcPct val="0"/>
              </a:spcBef>
              <a:spcAft>
                <a:spcPct val="0"/>
              </a:spcAft>
              <a:defRPr sz="4267">
                <a:solidFill>
                  <a:srgbClr val="FF0000"/>
                </a:solidFill>
                <a:latin typeface="Calibri" pitchFamily="34" charset="0"/>
              </a:defRPr>
            </a:lvl8pPr>
            <a:lvl9pPr marL="2438339" algn="ctr" eaLnBrk="0" fontAlgn="base" hangingPunct="0">
              <a:spcBef>
                <a:spcPct val="0"/>
              </a:spcBef>
              <a:spcAft>
                <a:spcPct val="0"/>
              </a:spcAft>
              <a:defRPr sz="4267">
                <a:solidFill>
                  <a:srgbClr val="FF0000"/>
                </a:solidFill>
                <a:latin typeface="Calibri" pitchFamily="34" charset="0"/>
              </a:defRPr>
            </a:lvl9pPr>
          </a:lstStyle>
          <a:p>
            <a:r>
              <a:rPr lang="en-GB" dirty="0"/>
              <a:t>Release 18 timeline– figure with SA5 OAM</a:t>
            </a:r>
            <a:endParaRPr lang="en-US" dirty="0"/>
          </a:p>
        </p:txBody>
      </p:sp>
      <p:sp>
        <p:nvSpPr>
          <p:cNvPr id="9" name="TextBox 86">
            <a:extLst>
              <a:ext uri="{FF2B5EF4-FFF2-40B4-BE49-F238E27FC236}">
                <a16:creationId xmlns:a16="http://schemas.microsoft.com/office/drawing/2014/main" id="{DC01F728-FD78-4534-AE1C-6EF13A132FC0}"/>
              </a:ext>
            </a:extLst>
          </p:cNvPr>
          <p:cNvSpPr txBox="1">
            <a:spLocks noChangeArrowheads="1"/>
          </p:cNvSpPr>
          <p:nvPr/>
        </p:nvSpPr>
        <p:spPr bwMode="auto">
          <a:xfrm>
            <a:off x="1264294" y="918690"/>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TSG#93-e</a:t>
            </a:r>
          </a:p>
        </p:txBody>
      </p:sp>
      <p:sp>
        <p:nvSpPr>
          <p:cNvPr id="10" name="Chevron 60">
            <a:extLst>
              <a:ext uri="{FF2B5EF4-FFF2-40B4-BE49-F238E27FC236}">
                <a16:creationId xmlns:a16="http://schemas.microsoft.com/office/drawing/2014/main" id="{FB2F6BDC-BCB6-4677-B3CB-5FF4210B935B}"/>
              </a:ext>
            </a:extLst>
          </p:cNvPr>
          <p:cNvSpPr/>
          <p:nvPr/>
        </p:nvSpPr>
        <p:spPr bwMode="auto">
          <a:xfrm>
            <a:off x="834081" y="1570594"/>
            <a:ext cx="1339850"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cs typeface="Arial" pitchFamily="34" charset="0"/>
              </a:rPr>
              <a:t>SA1 Stage 1100%</a:t>
            </a:r>
          </a:p>
        </p:txBody>
      </p:sp>
      <p:sp>
        <p:nvSpPr>
          <p:cNvPr id="11" name="Chevron 79">
            <a:extLst>
              <a:ext uri="{FF2B5EF4-FFF2-40B4-BE49-F238E27FC236}">
                <a16:creationId xmlns:a16="http://schemas.microsoft.com/office/drawing/2014/main" id="{CA115D30-8EAA-4756-8CE9-A4D0503A4E06}"/>
              </a:ext>
            </a:extLst>
          </p:cNvPr>
          <p:cNvSpPr>
            <a:spLocks noChangeArrowheads="1"/>
          </p:cNvSpPr>
          <p:nvPr/>
        </p:nvSpPr>
        <p:spPr bwMode="auto">
          <a:xfrm>
            <a:off x="7196781" y="4222928"/>
            <a:ext cx="1527175" cy="214313"/>
          </a:xfrm>
          <a:prstGeom prst="chevron">
            <a:avLst>
              <a:gd name="adj" fmla="val 50244"/>
            </a:avLst>
          </a:prstGeom>
          <a:solidFill>
            <a:srgbClr val="006600">
              <a:alpha val="2901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700">
                <a:latin typeface="Montserrat" pitchFamily="50" charset="0"/>
                <a:cs typeface="Arial" panose="020B0604020202020204" pitchFamily="34" charset="0"/>
              </a:rPr>
              <a:t>RAN4perf </a:t>
            </a:r>
          </a:p>
        </p:txBody>
      </p:sp>
      <p:sp>
        <p:nvSpPr>
          <p:cNvPr id="12" name="Chevron 58">
            <a:extLst>
              <a:ext uri="{FF2B5EF4-FFF2-40B4-BE49-F238E27FC236}">
                <a16:creationId xmlns:a16="http://schemas.microsoft.com/office/drawing/2014/main" id="{8E6A19AF-461A-47A7-99AF-8F8647E1CDFD}"/>
              </a:ext>
            </a:extLst>
          </p:cNvPr>
          <p:cNvSpPr/>
          <p:nvPr/>
        </p:nvSpPr>
        <p:spPr bwMode="auto">
          <a:xfrm>
            <a:off x="4371031" y="4472166"/>
            <a:ext cx="3216275" cy="225425"/>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800" dirty="0">
                <a:latin typeface="Montserrat" panose="00000500000000000000" pitchFamily="50" charset="0"/>
                <a:ea typeface="ＭＳ Ｐゴシック" charset="-128"/>
                <a:cs typeface="Arial" pitchFamily="34" charset="0"/>
              </a:rPr>
              <a:t>Stage 3 (CT &amp; SA) </a:t>
            </a:r>
          </a:p>
        </p:txBody>
      </p:sp>
      <p:sp>
        <p:nvSpPr>
          <p:cNvPr id="13" name="Chevron 60">
            <a:extLst>
              <a:ext uri="{FF2B5EF4-FFF2-40B4-BE49-F238E27FC236}">
                <a16:creationId xmlns:a16="http://schemas.microsoft.com/office/drawing/2014/main" id="{19278D83-F081-4E24-A5EF-4111724274D6}"/>
              </a:ext>
            </a:extLst>
          </p:cNvPr>
          <p:cNvSpPr/>
          <p:nvPr/>
        </p:nvSpPr>
        <p:spPr bwMode="auto">
          <a:xfrm>
            <a:off x="2918469" y="3983216"/>
            <a:ext cx="4014787" cy="20796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cs typeface="Arial" pitchFamily="34" charset="0"/>
              </a:rPr>
              <a:t>RAN1</a:t>
            </a:r>
          </a:p>
        </p:txBody>
      </p:sp>
      <p:sp>
        <p:nvSpPr>
          <p:cNvPr id="14" name="Chevron 60">
            <a:extLst>
              <a:ext uri="{FF2B5EF4-FFF2-40B4-BE49-F238E27FC236}">
                <a16:creationId xmlns:a16="http://schemas.microsoft.com/office/drawing/2014/main" id="{3A486351-8BB4-4557-9601-494BDFD3B497}"/>
              </a:ext>
            </a:extLst>
          </p:cNvPr>
          <p:cNvSpPr/>
          <p:nvPr/>
        </p:nvSpPr>
        <p:spPr bwMode="auto">
          <a:xfrm>
            <a:off x="1715144" y="2178607"/>
            <a:ext cx="3857625"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cs typeface="Arial" pitchFamily="34" charset="0"/>
              </a:rPr>
              <a:t>Stage 2 (SA2, SA6,…) Normative</a:t>
            </a:r>
          </a:p>
        </p:txBody>
      </p:sp>
      <p:cxnSp>
        <p:nvCxnSpPr>
          <p:cNvPr id="15" name="Straight Connector 115">
            <a:extLst>
              <a:ext uri="{FF2B5EF4-FFF2-40B4-BE49-F238E27FC236}">
                <a16:creationId xmlns:a16="http://schemas.microsoft.com/office/drawing/2014/main" id="{319849F3-3E8F-4881-B068-DE17E9F7CCC0}"/>
              </a:ext>
            </a:extLst>
          </p:cNvPr>
          <p:cNvCxnSpPr>
            <a:cxnSpLocks noChangeShapeType="1"/>
          </p:cNvCxnSpPr>
          <p:nvPr/>
        </p:nvCxnSpPr>
        <p:spPr bwMode="auto">
          <a:xfrm>
            <a:off x="2837506" y="1256828"/>
            <a:ext cx="0" cy="3724275"/>
          </a:xfrm>
          <a:prstGeom prst="line">
            <a:avLst/>
          </a:prstGeom>
          <a:noFill/>
          <a:ln w="9525" algn="ctr">
            <a:solidFill>
              <a:schemeClr val="accent3"/>
            </a:solidFill>
            <a:prstDash val="dash"/>
            <a:round/>
            <a:headEnd/>
            <a:tailEnd/>
          </a:ln>
        </p:spPr>
      </p:cxnSp>
      <p:cxnSp>
        <p:nvCxnSpPr>
          <p:cNvPr id="16" name="Straight Connector 114">
            <a:extLst>
              <a:ext uri="{FF2B5EF4-FFF2-40B4-BE49-F238E27FC236}">
                <a16:creationId xmlns:a16="http://schemas.microsoft.com/office/drawing/2014/main" id="{C9474A51-A8BB-472C-82C1-582E7E7D335F}"/>
              </a:ext>
            </a:extLst>
          </p:cNvPr>
          <p:cNvCxnSpPr>
            <a:cxnSpLocks noChangeShapeType="1"/>
          </p:cNvCxnSpPr>
          <p:nvPr/>
        </p:nvCxnSpPr>
        <p:spPr bwMode="auto">
          <a:xfrm>
            <a:off x="9424044" y="1260003"/>
            <a:ext cx="0" cy="3803650"/>
          </a:xfrm>
          <a:prstGeom prst="line">
            <a:avLst/>
          </a:prstGeom>
          <a:noFill/>
          <a:ln w="9525" algn="ctr">
            <a:solidFill>
              <a:schemeClr val="accent3"/>
            </a:solidFill>
            <a:prstDash val="dash"/>
            <a:round/>
            <a:headEnd/>
            <a:tailEnd/>
          </a:ln>
        </p:spPr>
      </p:cxnSp>
      <p:cxnSp>
        <p:nvCxnSpPr>
          <p:cNvPr id="17" name="Straight Connector 114">
            <a:extLst>
              <a:ext uri="{FF2B5EF4-FFF2-40B4-BE49-F238E27FC236}">
                <a16:creationId xmlns:a16="http://schemas.microsoft.com/office/drawing/2014/main" id="{0151C610-F672-49A3-AD28-E17562A235F0}"/>
              </a:ext>
            </a:extLst>
          </p:cNvPr>
          <p:cNvCxnSpPr>
            <a:cxnSpLocks noChangeShapeType="1"/>
          </p:cNvCxnSpPr>
          <p:nvPr/>
        </p:nvCxnSpPr>
        <p:spPr bwMode="auto">
          <a:xfrm>
            <a:off x="1546869" y="1256828"/>
            <a:ext cx="0" cy="3724275"/>
          </a:xfrm>
          <a:prstGeom prst="line">
            <a:avLst/>
          </a:prstGeom>
          <a:noFill/>
          <a:ln w="9525" algn="ctr">
            <a:solidFill>
              <a:schemeClr val="accent3"/>
            </a:solidFill>
            <a:prstDash val="dash"/>
            <a:round/>
            <a:headEnd/>
            <a:tailEnd/>
          </a:ln>
        </p:spPr>
      </p:cxnSp>
      <p:cxnSp>
        <p:nvCxnSpPr>
          <p:cNvPr id="18" name="Straight Connector 114">
            <a:extLst>
              <a:ext uri="{FF2B5EF4-FFF2-40B4-BE49-F238E27FC236}">
                <a16:creationId xmlns:a16="http://schemas.microsoft.com/office/drawing/2014/main" id="{2D0F970F-8C78-4005-8892-243456441E4F}"/>
              </a:ext>
            </a:extLst>
          </p:cNvPr>
          <p:cNvCxnSpPr>
            <a:cxnSpLocks noChangeShapeType="1"/>
          </p:cNvCxnSpPr>
          <p:nvPr/>
        </p:nvCxnSpPr>
        <p:spPr bwMode="auto">
          <a:xfrm>
            <a:off x="8190556" y="1256828"/>
            <a:ext cx="0" cy="3806825"/>
          </a:xfrm>
          <a:prstGeom prst="line">
            <a:avLst/>
          </a:prstGeom>
          <a:noFill/>
          <a:ln w="9525" algn="ctr">
            <a:solidFill>
              <a:schemeClr val="accent3"/>
            </a:solidFill>
            <a:prstDash val="dash"/>
            <a:round/>
            <a:headEnd/>
            <a:tailEnd/>
          </a:ln>
        </p:spPr>
      </p:cxnSp>
      <p:cxnSp>
        <p:nvCxnSpPr>
          <p:cNvPr id="19" name="Straight Connector 114">
            <a:extLst>
              <a:ext uri="{FF2B5EF4-FFF2-40B4-BE49-F238E27FC236}">
                <a16:creationId xmlns:a16="http://schemas.microsoft.com/office/drawing/2014/main" id="{792B1505-36D6-4F13-AC2C-C65BD6F0B8CF}"/>
              </a:ext>
            </a:extLst>
          </p:cNvPr>
          <p:cNvCxnSpPr>
            <a:cxnSpLocks noChangeShapeType="1"/>
          </p:cNvCxnSpPr>
          <p:nvPr/>
        </p:nvCxnSpPr>
        <p:spPr bwMode="auto">
          <a:xfrm>
            <a:off x="6947544" y="1256828"/>
            <a:ext cx="0" cy="3752850"/>
          </a:xfrm>
          <a:prstGeom prst="line">
            <a:avLst/>
          </a:prstGeom>
          <a:noFill/>
          <a:ln w="9525" algn="ctr">
            <a:solidFill>
              <a:schemeClr val="accent3"/>
            </a:solidFill>
            <a:prstDash val="dash"/>
            <a:round/>
            <a:headEnd/>
            <a:tailEnd/>
          </a:ln>
        </p:spPr>
      </p:cxnSp>
      <p:cxnSp>
        <p:nvCxnSpPr>
          <p:cNvPr id="20" name="Straight Connector 114">
            <a:extLst>
              <a:ext uri="{FF2B5EF4-FFF2-40B4-BE49-F238E27FC236}">
                <a16:creationId xmlns:a16="http://schemas.microsoft.com/office/drawing/2014/main" id="{14ACCD11-2800-4FDE-9D8B-F7C65825CAAD}"/>
              </a:ext>
            </a:extLst>
          </p:cNvPr>
          <p:cNvCxnSpPr>
            <a:cxnSpLocks noChangeShapeType="1"/>
          </p:cNvCxnSpPr>
          <p:nvPr/>
        </p:nvCxnSpPr>
        <p:spPr bwMode="auto">
          <a:xfrm>
            <a:off x="5555306" y="1256828"/>
            <a:ext cx="0" cy="3724275"/>
          </a:xfrm>
          <a:prstGeom prst="line">
            <a:avLst/>
          </a:prstGeom>
          <a:noFill/>
          <a:ln w="9525" algn="ctr">
            <a:solidFill>
              <a:schemeClr val="accent3"/>
            </a:solidFill>
            <a:prstDash val="dash"/>
            <a:round/>
            <a:headEnd/>
            <a:tailEnd/>
          </a:ln>
        </p:spPr>
      </p:cxnSp>
      <p:cxnSp>
        <p:nvCxnSpPr>
          <p:cNvPr id="21" name="Straight Connector 114">
            <a:extLst>
              <a:ext uri="{FF2B5EF4-FFF2-40B4-BE49-F238E27FC236}">
                <a16:creationId xmlns:a16="http://schemas.microsoft.com/office/drawing/2014/main" id="{22B71638-4448-4020-9389-EDF33117B1DB}"/>
              </a:ext>
            </a:extLst>
          </p:cNvPr>
          <p:cNvCxnSpPr>
            <a:cxnSpLocks noChangeShapeType="1"/>
          </p:cNvCxnSpPr>
          <p:nvPr/>
        </p:nvCxnSpPr>
        <p:spPr bwMode="auto">
          <a:xfrm>
            <a:off x="6252219" y="1256828"/>
            <a:ext cx="0" cy="3724275"/>
          </a:xfrm>
          <a:prstGeom prst="line">
            <a:avLst/>
          </a:prstGeom>
          <a:noFill/>
          <a:ln w="9525" algn="ctr">
            <a:solidFill>
              <a:schemeClr val="accent3"/>
            </a:solidFill>
            <a:prstDash val="dash"/>
            <a:round/>
            <a:headEnd/>
            <a:tailEnd/>
          </a:ln>
        </p:spPr>
      </p:cxnSp>
      <p:cxnSp>
        <p:nvCxnSpPr>
          <p:cNvPr id="22" name="Straight Connector 114">
            <a:extLst>
              <a:ext uri="{FF2B5EF4-FFF2-40B4-BE49-F238E27FC236}">
                <a16:creationId xmlns:a16="http://schemas.microsoft.com/office/drawing/2014/main" id="{9C3A1CAB-FF21-4089-B943-81FD8AA8C225}"/>
              </a:ext>
            </a:extLst>
          </p:cNvPr>
          <p:cNvCxnSpPr>
            <a:cxnSpLocks noChangeShapeType="1"/>
          </p:cNvCxnSpPr>
          <p:nvPr/>
        </p:nvCxnSpPr>
        <p:spPr bwMode="auto">
          <a:xfrm>
            <a:off x="4298006" y="1256828"/>
            <a:ext cx="0" cy="3724275"/>
          </a:xfrm>
          <a:prstGeom prst="line">
            <a:avLst/>
          </a:prstGeom>
          <a:noFill/>
          <a:ln w="9525" algn="ctr">
            <a:solidFill>
              <a:schemeClr val="accent3"/>
            </a:solidFill>
            <a:prstDash val="dash"/>
            <a:round/>
            <a:headEnd/>
            <a:tailEnd/>
          </a:ln>
        </p:spPr>
      </p:cxnSp>
      <p:cxnSp>
        <p:nvCxnSpPr>
          <p:cNvPr id="23" name="Straight Connector 114">
            <a:extLst>
              <a:ext uri="{FF2B5EF4-FFF2-40B4-BE49-F238E27FC236}">
                <a16:creationId xmlns:a16="http://schemas.microsoft.com/office/drawing/2014/main" id="{4BD4B674-33C1-4B5C-B80D-E45609A08625}"/>
              </a:ext>
            </a:extLst>
          </p:cNvPr>
          <p:cNvCxnSpPr>
            <a:cxnSpLocks noChangeShapeType="1"/>
          </p:cNvCxnSpPr>
          <p:nvPr/>
        </p:nvCxnSpPr>
        <p:spPr bwMode="auto">
          <a:xfrm>
            <a:off x="3532831" y="1256828"/>
            <a:ext cx="0" cy="3724275"/>
          </a:xfrm>
          <a:prstGeom prst="line">
            <a:avLst/>
          </a:prstGeom>
          <a:noFill/>
          <a:ln w="9525" algn="ctr">
            <a:solidFill>
              <a:schemeClr val="accent3"/>
            </a:solidFill>
            <a:prstDash val="dash"/>
            <a:round/>
            <a:headEnd/>
            <a:tailEnd/>
          </a:ln>
        </p:spPr>
      </p:cxnSp>
      <p:cxnSp>
        <p:nvCxnSpPr>
          <p:cNvPr id="24" name="Straight Connector 114">
            <a:extLst>
              <a:ext uri="{FF2B5EF4-FFF2-40B4-BE49-F238E27FC236}">
                <a16:creationId xmlns:a16="http://schemas.microsoft.com/office/drawing/2014/main" id="{319825B1-1ABB-4891-9A3C-76DAF742E712}"/>
              </a:ext>
            </a:extLst>
          </p:cNvPr>
          <p:cNvCxnSpPr>
            <a:cxnSpLocks noChangeShapeType="1"/>
          </p:cNvCxnSpPr>
          <p:nvPr/>
        </p:nvCxnSpPr>
        <p:spPr bwMode="auto">
          <a:xfrm>
            <a:off x="8723956" y="1260003"/>
            <a:ext cx="0" cy="3803650"/>
          </a:xfrm>
          <a:prstGeom prst="line">
            <a:avLst/>
          </a:prstGeom>
          <a:noFill/>
          <a:ln w="9525" algn="ctr">
            <a:solidFill>
              <a:schemeClr val="accent3"/>
            </a:solidFill>
            <a:prstDash val="dash"/>
            <a:round/>
            <a:headEnd/>
            <a:tailEnd/>
          </a:ln>
        </p:spPr>
      </p:cxnSp>
      <p:sp>
        <p:nvSpPr>
          <p:cNvPr id="25" name="Chevron 60">
            <a:extLst>
              <a:ext uri="{FF2B5EF4-FFF2-40B4-BE49-F238E27FC236}">
                <a16:creationId xmlns:a16="http://schemas.microsoft.com/office/drawing/2014/main" id="{9EA51C4E-2CB4-45DC-AF9A-67F8ED9E8897}"/>
              </a:ext>
            </a:extLst>
          </p:cNvPr>
          <p:cNvSpPr>
            <a:spLocks noChangeArrowheads="1"/>
          </p:cNvSpPr>
          <p:nvPr/>
        </p:nvSpPr>
        <p:spPr bwMode="auto">
          <a:xfrm>
            <a:off x="1935806" y="1849994"/>
            <a:ext cx="890588" cy="280988"/>
          </a:xfrm>
          <a:prstGeom prst="chevron">
            <a:avLst>
              <a:gd name="adj" fmla="val 50081"/>
            </a:avLst>
          </a:prstGeom>
          <a:solidFill>
            <a:srgbClr val="00660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600">
                <a:latin typeface="Montserrat" pitchFamily="50" charset="0"/>
                <a:cs typeface="Arial" panose="020B0604020202020204" pitchFamily="34" charset="0"/>
              </a:rPr>
              <a:t>RAN4 </a:t>
            </a:r>
          </a:p>
          <a:p>
            <a:pPr algn="ctr"/>
            <a:r>
              <a:rPr lang="fr-FR" altLang="en-US" sz="600">
                <a:latin typeface="Montserrat" pitchFamily="50" charset="0"/>
                <a:cs typeface="Arial" panose="020B0604020202020204" pitchFamily="34" charset="0"/>
              </a:rPr>
              <a:t>content def.</a:t>
            </a:r>
          </a:p>
        </p:txBody>
      </p:sp>
      <p:sp>
        <p:nvSpPr>
          <p:cNvPr id="26" name="TextBox 1">
            <a:extLst>
              <a:ext uri="{FF2B5EF4-FFF2-40B4-BE49-F238E27FC236}">
                <a16:creationId xmlns:a16="http://schemas.microsoft.com/office/drawing/2014/main" id="{5B68704E-50DD-453F-B0B5-9D565AEF37FD}"/>
              </a:ext>
            </a:extLst>
          </p:cNvPr>
          <p:cNvSpPr txBox="1">
            <a:spLocks noChangeArrowheads="1"/>
          </p:cNvSpPr>
          <p:nvPr/>
        </p:nvSpPr>
        <p:spPr bwMode="auto">
          <a:xfrm>
            <a:off x="840431" y="4928715"/>
            <a:ext cx="1363663" cy="169863"/>
          </a:xfrm>
          <a:prstGeom prst="rect">
            <a:avLst/>
          </a:prstGeom>
          <a:ln w="3175"/>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GB" altLang="en-US" sz="500" b="1" dirty="0">
                <a:latin typeface="Montserrat" panose="00000500000000000000" pitchFamily="50" charset="0"/>
              </a:rPr>
              <a:t>Note</a:t>
            </a:r>
            <a:r>
              <a:rPr lang="en-GB" altLang="en-US" sz="500" dirty="0">
                <a:latin typeface="Montserrat" panose="00000500000000000000" pitchFamily="50" charset="0"/>
              </a:rPr>
              <a:t>: All starting dates are indicative</a:t>
            </a:r>
          </a:p>
        </p:txBody>
      </p:sp>
      <p:sp>
        <p:nvSpPr>
          <p:cNvPr id="27" name="TextBox 86">
            <a:extLst>
              <a:ext uri="{FF2B5EF4-FFF2-40B4-BE49-F238E27FC236}">
                <a16:creationId xmlns:a16="http://schemas.microsoft.com/office/drawing/2014/main" id="{CBF5CDE6-2B03-492D-A936-524DD6D04E05}"/>
              </a:ext>
            </a:extLst>
          </p:cNvPr>
          <p:cNvSpPr txBox="1">
            <a:spLocks noChangeArrowheads="1"/>
          </p:cNvSpPr>
          <p:nvPr/>
        </p:nvSpPr>
        <p:spPr bwMode="auto">
          <a:xfrm>
            <a:off x="1816744" y="918690"/>
            <a:ext cx="6238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TSG#94-e</a:t>
            </a:r>
            <a:endParaRPr lang="en-GB" altLang="en-US" sz="400">
              <a:latin typeface="Montserrat" pitchFamily="50" charset="0"/>
            </a:endParaRPr>
          </a:p>
        </p:txBody>
      </p:sp>
      <p:sp>
        <p:nvSpPr>
          <p:cNvPr id="28" name="TextBox 86">
            <a:extLst>
              <a:ext uri="{FF2B5EF4-FFF2-40B4-BE49-F238E27FC236}">
                <a16:creationId xmlns:a16="http://schemas.microsoft.com/office/drawing/2014/main" id="{85BABDD4-6A6D-4B05-91FD-34B5886EB721}"/>
              </a:ext>
            </a:extLst>
          </p:cNvPr>
          <p:cNvSpPr txBox="1">
            <a:spLocks noChangeArrowheads="1"/>
          </p:cNvSpPr>
          <p:nvPr/>
        </p:nvSpPr>
        <p:spPr bwMode="auto">
          <a:xfrm>
            <a:off x="2494606" y="918690"/>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TSG#95-e</a:t>
            </a:r>
            <a:endParaRPr lang="en-GB" altLang="en-US" sz="400">
              <a:latin typeface="Montserrat" pitchFamily="50" charset="0"/>
            </a:endParaRPr>
          </a:p>
        </p:txBody>
      </p:sp>
      <p:sp>
        <p:nvSpPr>
          <p:cNvPr id="29" name="TextBox 28">
            <a:extLst>
              <a:ext uri="{FF2B5EF4-FFF2-40B4-BE49-F238E27FC236}">
                <a16:creationId xmlns:a16="http://schemas.microsoft.com/office/drawing/2014/main" id="{C3D12920-0B90-4263-8A6E-5AC78AE965A4}"/>
              </a:ext>
            </a:extLst>
          </p:cNvPr>
          <p:cNvSpPr txBox="1">
            <a:spLocks noChangeArrowheads="1"/>
          </p:cNvSpPr>
          <p:nvPr/>
        </p:nvSpPr>
        <p:spPr bwMode="auto">
          <a:xfrm>
            <a:off x="3256606" y="918690"/>
            <a:ext cx="530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TSG#96</a:t>
            </a:r>
            <a:endParaRPr lang="en-GB" altLang="en-US" sz="400">
              <a:latin typeface="Montserrat" pitchFamily="50" charset="0"/>
            </a:endParaRPr>
          </a:p>
        </p:txBody>
      </p:sp>
      <p:sp>
        <p:nvSpPr>
          <p:cNvPr id="30" name="TextBox 86">
            <a:extLst>
              <a:ext uri="{FF2B5EF4-FFF2-40B4-BE49-F238E27FC236}">
                <a16:creationId xmlns:a16="http://schemas.microsoft.com/office/drawing/2014/main" id="{EE43BEBD-3FED-4A4B-951D-2558916D9065}"/>
              </a:ext>
            </a:extLst>
          </p:cNvPr>
          <p:cNvSpPr txBox="1">
            <a:spLocks noChangeArrowheads="1"/>
          </p:cNvSpPr>
          <p:nvPr/>
        </p:nvSpPr>
        <p:spPr bwMode="auto">
          <a:xfrm>
            <a:off x="3990031" y="918690"/>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TSG#97-e</a:t>
            </a:r>
            <a:endParaRPr lang="en-GB" altLang="en-US" sz="400">
              <a:latin typeface="Montserrat" pitchFamily="50" charset="0"/>
            </a:endParaRPr>
          </a:p>
        </p:txBody>
      </p:sp>
      <p:sp>
        <p:nvSpPr>
          <p:cNvPr id="31" name="TextBox 86">
            <a:extLst>
              <a:ext uri="{FF2B5EF4-FFF2-40B4-BE49-F238E27FC236}">
                <a16:creationId xmlns:a16="http://schemas.microsoft.com/office/drawing/2014/main" id="{102F30C7-9E32-4F07-A4A9-5210864C066D}"/>
              </a:ext>
            </a:extLst>
          </p:cNvPr>
          <p:cNvSpPr txBox="1">
            <a:spLocks noChangeArrowheads="1"/>
          </p:cNvSpPr>
          <p:nvPr/>
        </p:nvSpPr>
        <p:spPr bwMode="auto">
          <a:xfrm>
            <a:off x="4604394" y="918690"/>
            <a:ext cx="533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TSG#98</a:t>
            </a:r>
            <a:endParaRPr lang="en-GB" altLang="en-US" sz="400">
              <a:latin typeface="Montserrat" pitchFamily="50" charset="0"/>
            </a:endParaRPr>
          </a:p>
        </p:txBody>
      </p:sp>
      <p:sp>
        <p:nvSpPr>
          <p:cNvPr id="32" name="TextBox 86">
            <a:extLst>
              <a:ext uri="{FF2B5EF4-FFF2-40B4-BE49-F238E27FC236}">
                <a16:creationId xmlns:a16="http://schemas.microsoft.com/office/drawing/2014/main" id="{E7AD9CEE-4B45-4933-8981-136AD295CC0E}"/>
              </a:ext>
            </a:extLst>
          </p:cNvPr>
          <p:cNvSpPr txBox="1">
            <a:spLocks noChangeArrowheads="1"/>
          </p:cNvSpPr>
          <p:nvPr/>
        </p:nvSpPr>
        <p:spPr bwMode="auto">
          <a:xfrm>
            <a:off x="5272731" y="918690"/>
            <a:ext cx="530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TSG#99</a:t>
            </a:r>
            <a:endParaRPr lang="en-GB" altLang="en-US" sz="400">
              <a:latin typeface="Montserrat" pitchFamily="50" charset="0"/>
            </a:endParaRPr>
          </a:p>
        </p:txBody>
      </p:sp>
      <p:sp>
        <p:nvSpPr>
          <p:cNvPr id="33" name="TextBox 86">
            <a:extLst>
              <a:ext uri="{FF2B5EF4-FFF2-40B4-BE49-F238E27FC236}">
                <a16:creationId xmlns:a16="http://schemas.microsoft.com/office/drawing/2014/main" id="{19BAE793-C300-46B8-AC57-B32DB0800C9E}"/>
              </a:ext>
            </a:extLst>
          </p:cNvPr>
          <p:cNvSpPr txBox="1">
            <a:spLocks noChangeArrowheads="1"/>
          </p:cNvSpPr>
          <p:nvPr/>
        </p:nvSpPr>
        <p:spPr bwMode="auto">
          <a:xfrm>
            <a:off x="5918844" y="918690"/>
            <a:ext cx="571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TSG#100</a:t>
            </a:r>
            <a:endParaRPr lang="en-GB" altLang="en-US" sz="400">
              <a:latin typeface="Montserrat" pitchFamily="50" charset="0"/>
            </a:endParaRPr>
          </a:p>
        </p:txBody>
      </p:sp>
      <p:sp>
        <p:nvSpPr>
          <p:cNvPr id="34" name="TextBox 86">
            <a:extLst>
              <a:ext uri="{FF2B5EF4-FFF2-40B4-BE49-F238E27FC236}">
                <a16:creationId xmlns:a16="http://schemas.microsoft.com/office/drawing/2014/main" id="{8DFC635F-2BB2-4323-A58B-B6911F55DF62}"/>
              </a:ext>
            </a:extLst>
          </p:cNvPr>
          <p:cNvSpPr txBox="1">
            <a:spLocks noChangeArrowheads="1"/>
          </p:cNvSpPr>
          <p:nvPr/>
        </p:nvSpPr>
        <p:spPr bwMode="auto">
          <a:xfrm>
            <a:off x="6660206" y="918690"/>
            <a:ext cx="546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TSG#101</a:t>
            </a:r>
            <a:endParaRPr lang="en-GB" altLang="en-US" sz="400">
              <a:latin typeface="Montserrat" pitchFamily="50" charset="0"/>
            </a:endParaRPr>
          </a:p>
        </p:txBody>
      </p:sp>
      <p:sp>
        <p:nvSpPr>
          <p:cNvPr id="35" name="TextBox 86">
            <a:extLst>
              <a:ext uri="{FF2B5EF4-FFF2-40B4-BE49-F238E27FC236}">
                <a16:creationId xmlns:a16="http://schemas.microsoft.com/office/drawing/2014/main" id="{EC9AAE6E-03DA-4979-9782-799853906A6A}"/>
              </a:ext>
            </a:extLst>
          </p:cNvPr>
          <p:cNvSpPr txBox="1">
            <a:spLocks noChangeArrowheads="1"/>
          </p:cNvSpPr>
          <p:nvPr/>
        </p:nvSpPr>
        <p:spPr bwMode="auto">
          <a:xfrm>
            <a:off x="7279331" y="918690"/>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TSG#102</a:t>
            </a:r>
            <a:endParaRPr lang="en-GB" altLang="en-US" sz="400">
              <a:latin typeface="Montserrat" pitchFamily="50" charset="0"/>
            </a:endParaRPr>
          </a:p>
        </p:txBody>
      </p:sp>
      <p:sp>
        <p:nvSpPr>
          <p:cNvPr id="36" name="TextBox 86">
            <a:extLst>
              <a:ext uri="{FF2B5EF4-FFF2-40B4-BE49-F238E27FC236}">
                <a16:creationId xmlns:a16="http://schemas.microsoft.com/office/drawing/2014/main" id="{A9F86B0F-B5D2-4D07-9044-DB1706D2E6DB}"/>
              </a:ext>
            </a:extLst>
          </p:cNvPr>
          <p:cNvSpPr txBox="1">
            <a:spLocks noChangeArrowheads="1"/>
          </p:cNvSpPr>
          <p:nvPr/>
        </p:nvSpPr>
        <p:spPr bwMode="auto">
          <a:xfrm>
            <a:off x="7828606" y="918690"/>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TSG#103</a:t>
            </a:r>
            <a:endParaRPr lang="en-GB" altLang="en-US" sz="400">
              <a:latin typeface="Montserrat" pitchFamily="50" charset="0"/>
            </a:endParaRPr>
          </a:p>
        </p:txBody>
      </p:sp>
      <p:sp>
        <p:nvSpPr>
          <p:cNvPr id="37" name="TextBox 86">
            <a:extLst>
              <a:ext uri="{FF2B5EF4-FFF2-40B4-BE49-F238E27FC236}">
                <a16:creationId xmlns:a16="http://schemas.microsoft.com/office/drawing/2014/main" id="{311AA12E-BB1F-4230-91C9-9AB23A8043A9}"/>
              </a:ext>
            </a:extLst>
          </p:cNvPr>
          <p:cNvSpPr txBox="1">
            <a:spLocks noChangeArrowheads="1"/>
          </p:cNvSpPr>
          <p:nvPr/>
        </p:nvSpPr>
        <p:spPr bwMode="auto">
          <a:xfrm>
            <a:off x="8417569" y="918690"/>
            <a:ext cx="5730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TSG#104</a:t>
            </a:r>
            <a:endParaRPr lang="en-GB" altLang="en-US" sz="400">
              <a:latin typeface="Montserrat" pitchFamily="50" charset="0"/>
            </a:endParaRPr>
          </a:p>
        </p:txBody>
      </p:sp>
      <p:sp>
        <p:nvSpPr>
          <p:cNvPr id="38" name="TextBox 86">
            <a:extLst>
              <a:ext uri="{FF2B5EF4-FFF2-40B4-BE49-F238E27FC236}">
                <a16:creationId xmlns:a16="http://schemas.microsoft.com/office/drawing/2014/main" id="{69876328-8E3A-4F87-847E-1302C3A96AAA}"/>
              </a:ext>
            </a:extLst>
          </p:cNvPr>
          <p:cNvSpPr txBox="1">
            <a:spLocks noChangeArrowheads="1"/>
          </p:cNvSpPr>
          <p:nvPr/>
        </p:nvSpPr>
        <p:spPr bwMode="auto">
          <a:xfrm>
            <a:off x="9077969" y="918690"/>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TSG#105</a:t>
            </a:r>
            <a:endParaRPr lang="en-GB" altLang="en-US" sz="400">
              <a:latin typeface="Montserrat" pitchFamily="50" charset="0"/>
            </a:endParaRPr>
          </a:p>
        </p:txBody>
      </p:sp>
      <p:sp>
        <p:nvSpPr>
          <p:cNvPr id="39" name="Chevron 60">
            <a:extLst>
              <a:ext uri="{FF2B5EF4-FFF2-40B4-BE49-F238E27FC236}">
                <a16:creationId xmlns:a16="http://schemas.microsoft.com/office/drawing/2014/main" id="{B2E2ECA6-ED7A-4B9B-BB4C-2DB40A8D6B8E}"/>
              </a:ext>
            </a:extLst>
          </p:cNvPr>
          <p:cNvSpPr>
            <a:spLocks noChangeArrowheads="1"/>
          </p:cNvSpPr>
          <p:nvPr/>
        </p:nvSpPr>
        <p:spPr bwMode="auto">
          <a:xfrm>
            <a:off x="813444" y="1849994"/>
            <a:ext cx="1339850" cy="280988"/>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p>
            <a:pPr algn="ctr">
              <a:defRPr/>
            </a:pPr>
            <a:r>
              <a:rPr lang="fr-FR" altLang="en-US" sz="900" b="1" dirty="0">
                <a:latin typeface="Montserrat" panose="00000500000000000000" pitchFamily="50" charset="0"/>
                <a:cs typeface="Arial" panose="020B0604020202020204" pitchFamily="34" charset="0"/>
              </a:rPr>
              <a:t> </a:t>
            </a:r>
            <a:r>
              <a:rPr lang="fr-FR" altLang="en-US" sz="900" dirty="0">
                <a:latin typeface="Montserrat" panose="00000500000000000000" pitchFamily="50" charset="0"/>
                <a:cs typeface="Arial" panose="020B0604020202020204" pitchFamily="34" charset="0"/>
              </a:rPr>
              <a:t>RAN Content </a:t>
            </a:r>
            <a:r>
              <a:rPr lang="fr-FR" altLang="en-US" sz="900" dirty="0" err="1">
                <a:latin typeface="Montserrat" panose="00000500000000000000" pitchFamily="50" charset="0"/>
                <a:cs typeface="Arial" panose="020B0604020202020204" pitchFamily="34" charset="0"/>
              </a:rPr>
              <a:t>def</a:t>
            </a:r>
            <a:r>
              <a:rPr lang="fr-FR" altLang="en-US" sz="900" dirty="0">
                <a:latin typeface="Montserrat" panose="00000500000000000000" pitchFamily="50" charset="0"/>
                <a:cs typeface="Arial" panose="020B0604020202020204" pitchFamily="34" charset="0"/>
              </a:rPr>
              <a:t>.</a:t>
            </a:r>
          </a:p>
        </p:txBody>
      </p:sp>
      <p:sp>
        <p:nvSpPr>
          <p:cNvPr id="40" name="Chevron 60">
            <a:extLst>
              <a:ext uri="{FF2B5EF4-FFF2-40B4-BE49-F238E27FC236}">
                <a16:creationId xmlns:a16="http://schemas.microsoft.com/office/drawing/2014/main" id="{D4E86D7C-79CD-46DA-B490-19FC8C9A78F7}"/>
              </a:ext>
            </a:extLst>
          </p:cNvPr>
          <p:cNvSpPr/>
          <p:nvPr/>
        </p:nvSpPr>
        <p:spPr bwMode="auto">
          <a:xfrm>
            <a:off x="3585219" y="4219753"/>
            <a:ext cx="4014787" cy="20796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cs typeface="Arial" pitchFamily="34" charset="0"/>
              </a:rPr>
              <a:t>RAN </a:t>
            </a:r>
            <a:r>
              <a:rPr lang="fr-FR" sz="900" dirty="0" err="1">
                <a:latin typeface="Montserrat" panose="00000500000000000000" pitchFamily="50" charset="0"/>
                <a:ea typeface="ＭＳ Ｐゴシック" charset="-128"/>
                <a:cs typeface="Arial" pitchFamily="34" charset="0"/>
              </a:rPr>
              <a:t>Completion</a:t>
            </a:r>
            <a:r>
              <a:rPr lang="fr-FR" sz="900" dirty="0">
                <a:latin typeface="Montserrat" panose="00000500000000000000" pitchFamily="50" charset="0"/>
                <a:ea typeface="ＭＳ Ｐゴシック" charset="-128"/>
                <a:cs typeface="Arial" pitchFamily="34" charset="0"/>
              </a:rPr>
              <a:t> (RAN2/3/4core)</a:t>
            </a:r>
          </a:p>
        </p:txBody>
      </p:sp>
      <p:sp>
        <p:nvSpPr>
          <p:cNvPr id="41" name="Chevron 58">
            <a:extLst>
              <a:ext uri="{FF2B5EF4-FFF2-40B4-BE49-F238E27FC236}">
                <a16:creationId xmlns:a16="http://schemas.microsoft.com/office/drawing/2014/main" id="{6A5B3C71-ABED-46CF-8963-E00DCA73F1FE}"/>
              </a:ext>
            </a:extLst>
          </p:cNvPr>
          <p:cNvSpPr/>
          <p:nvPr/>
        </p:nvSpPr>
        <p:spPr bwMode="auto">
          <a:xfrm>
            <a:off x="6096644" y="4722991"/>
            <a:ext cx="2090737" cy="187325"/>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800" dirty="0">
                <a:latin typeface="Montserrat" panose="00000500000000000000" pitchFamily="50" charset="0"/>
                <a:ea typeface="ＭＳ Ｐゴシック" charset="-128"/>
                <a:cs typeface="Arial" pitchFamily="34" charset="0"/>
              </a:rPr>
              <a:t>ASN.1 &amp; Open APIs</a:t>
            </a:r>
          </a:p>
        </p:txBody>
      </p:sp>
      <p:sp>
        <p:nvSpPr>
          <p:cNvPr id="42" name="TextBox 41">
            <a:extLst>
              <a:ext uri="{FF2B5EF4-FFF2-40B4-BE49-F238E27FC236}">
                <a16:creationId xmlns:a16="http://schemas.microsoft.com/office/drawing/2014/main" id="{3B237F5E-4F05-4CBA-9283-145E914AF234}"/>
              </a:ext>
            </a:extLst>
          </p:cNvPr>
          <p:cNvSpPr txBox="1"/>
          <p:nvPr/>
        </p:nvSpPr>
        <p:spPr>
          <a:xfrm>
            <a:off x="3283594" y="682153"/>
            <a:ext cx="4857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dirty="0">
                <a:latin typeface="Montserrat" panose="00000500000000000000" pitchFamily="50" charset="0"/>
              </a:rPr>
              <a:t>2022</a:t>
            </a:r>
          </a:p>
        </p:txBody>
      </p:sp>
      <p:sp>
        <p:nvSpPr>
          <p:cNvPr id="43" name="TextBox 42">
            <a:extLst>
              <a:ext uri="{FF2B5EF4-FFF2-40B4-BE49-F238E27FC236}">
                <a16:creationId xmlns:a16="http://schemas.microsoft.com/office/drawing/2014/main" id="{5F1CD695-DFD9-4B5E-8728-6132183030E3}"/>
              </a:ext>
            </a:extLst>
          </p:cNvPr>
          <p:cNvSpPr txBox="1"/>
          <p:nvPr/>
        </p:nvSpPr>
        <p:spPr>
          <a:xfrm>
            <a:off x="5987106" y="682153"/>
            <a:ext cx="4857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dirty="0">
                <a:latin typeface="Montserrat" panose="00000500000000000000" pitchFamily="50" charset="0"/>
              </a:rPr>
              <a:t>2023</a:t>
            </a:r>
          </a:p>
        </p:txBody>
      </p:sp>
      <p:sp>
        <p:nvSpPr>
          <p:cNvPr id="44" name="TextBox 2">
            <a:extLst>
              <a:ext uri="{FF2B5EF4-FFF2-40B4-BE49-F238E27FC236}">
                <a16:creationId xmlns:a16="http://schemas.microsoft.com/office/drawing/2014/main" id="{F5AC98CF-7527-4614-9D45-BD6384C3FEF6}"/>
              </a:ext>
            </a:extLst>
          </p:cNvPr>
          <p:cNvSpPr txBox="1">
            <a:spLocks noChangeArrowheads="1"/>
          </p:cNvSpPr>
          <p:nvPr/>
        </p:nvSpPr>
        <p:spPr bwMode="auto">
          <a:xfrm>
            <a:off x="1378594" y="1021878"/>
            <a:ext cx="3190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45" name="TextBox 59">
            <a:extLst>
              <a:ext uri="{FF2B5EF4-FFF2-40B4-BE49-F238E27FC236}">
                <a16:creationId xmlns:a16="http://schemas.microsoft.com/office/drawing/2014/main" id="{52752E3B-B923-402B-BE1A-ACA150AB2269}"/>
              </a:ext>
            </a:extLst>
          </p:cNvPr>
          <p:cNvSpPr txBox="1">
            <a:spLocks noChangeArrowheads="1"/>
          </p:cNvSpPr>
          <p:nvPr/>
        </p:nvSpPr>
        <p:spPr bwMode="auto">
          <a:xfrm>
            <a:off x="2672406" y="1009178"/>
            <a:ext cx="3238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Mar.</a:t>
            </a:r>
          </a:p>
        </p:txBody>
      </p:sp>
      <p:sp>
        <p:nvSpPr>
          <p:cNvPr id="46" name="TextBox 60">
            <a:extLst>
              <a:ext uri="{FF2B5EF4-FFF2-40B4-BE49-F238E27FC236}">
                <a16:creationId xmlns:a16="http://schemas.microsoft.com/office/drawing/2014/main" id="{1F3B808C-6836-4B40-832D-2F9C0E076F99}"/>
              </a:ext>
            </a:extLst>
          </p:cNvPr>
          <p:cNvSpPr txBox="1">
            <a:spLocks noChangeArrowheads="1"/>
          </p:cNvSpPr>
          <p:nvPr/>
        </p:nvSpPr>
        <p:spPr bwMode="auto">
          <a:xfrm>
            <a:off x="8000056" y="1021878"/>
            <a:ext cx="3222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Mar.</a:t>
            </a:r>
          </a:p>
        </p:txBody>
      </p:sp>
      <p:sp>
        <p:nvSpPr>
          <p:cNvPr id="47" name="TextBox 61">
            <a:extLst>
              <a:ext uri="{FF2B5EF4-FFF2-40B4-BE49-F238E27FC236}">
                <a16:creationId xmlns:a16="http://schemas.microsoft.com/office/drawing/2014/main" id="{7A3666D0-94DD-4B07-A9B8-0D7EF8145294}"/>
              </a:ext>
            </a:extLst>
          </p:cNvPr>
          <p:cNvSpPr txBox="1">
            <a:spLocks noChangeArrowheads="1"/>
          </p:cNvSpPr>
          <p:nvPr/>
        </p:nvSpPr>
        <p:spPr bwMode="auto">
          <a:xfrm>
            <a:off x="5337819" y="1021878"/>
            <a:ext cx="32226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Mar.</a:t>
            </a:r>
          </a:p>
        </p:txBody>
      </p:sp>
      <p:sp>
        <p:nvSpPr>
          <p:cNvPr id="48" name="TextBox 62">
            <a:extLst>
              <a:ext uri="{FF2B5EF4-FFF2-40B4-BE49-F238E27FC236}">
                <a16:creationId xmlns:a16="http://schemas.microsoft.com/office/drawing/2014/main" id="{A3E03EA9-F6DE-4736-A05E-FA5A674AEEAE}"/>
              </a:ext>
            </a:extLst>
          </p:cNvPr>
          <p:cNvSpPr txBox="1">
            <a:spLocks noChangeArrowheads="1"/>
          </p:cNvSpPr>
          <p:nvPr/>
        </p:nvSpPr>
        <p:spPr bwMode="auto">
          <a:xfrm>
            <a:off x="3359794" y="1021878"/>
            <a:ext cx="3159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Jun.</a:t>
            </a:r>
          </a:p>
        </p:txBody>
      </p:sp>
      <p:sp>
        <p:nvSpPr>
          <p:cNvPr id="49" name="TextBox 63">
            <a:extLst>
              <a:ext uri="{FF2B5EF4-FFF2-40B4-BE49-F238E27FC236}">
                <a16:creationId xmlns:a16="http://schemas.microsoft.com/office/drawing/2014/main" id="{D3B01727-8B1F-4499-AF6E-F8EF4D7D5F22}"/>
              </a:ext>
            </a:extLst>
          </p:cNvPr>
          <p:cNvSpPr txBox="1">
            <a:spLocks noChangeArrowheads="1"/>
          </p:cNvSpPr>
          <p:nvPr/>
        </p:nvSpPr>
        <p:spPr bwMode="auto">
          <a:xfrm>
            <a:off x="6072831" y="1021878"/>
            <a:ext cx="3159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Jun.</a:t>
            </a:r>
          </a:p>
        </p:txBody>
      </p:sp>
      <p:sp>
        <p:nvSpPr>
          <p:cNvPr id="50" name="TextBox 64">
            <a:extLst>
              <a:ext uri="{FF2B5EF4-FFF2-40B4-BE49-F238E27FC236}">
                <a16:creationId xmlns:a16="http://schemas.microsoft.com/office/drawing/2014/main" id="{72900043-2E5A-41B6-9D78-384BBF9DE504}"/>
              </a:ext>
            </a:extLst>
          </p:cNvPr>
          <p:cNvSpPr txBox="1">
            <a:spLocks noChangeArrowheads="1"/>
          </p:cNvSpPr>
          <p:nvPr/>
        </p:nvSpPr>
        <p:spPr bwMode="auto">
          <a:xfrm>
            <a:off x="8574731" y="1021878"/>
            <a:ext cx="3159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Jun.</a:t>
            </a:r>
          </a:p>
        </p:txBody>
      </p:sp>
      <p:sp>
        <p:nvSpPr>
          <p:cNvPr id="51" name="TextBox 65">
            <a:extLst>
              <a:ext uri="{FF2B5EF4-FFF2-40B4-BE49-F238E27FC236}">
                <a16:creationId xmlns:a16="http://schemas.microsoft.com/office/drawing/2014/main" id="{F15C4E2F-2F8D-4E6E-B386-78C15FA930B0}"/>
              </a:ext>
            </a:extLst>
          </p:cNvPr>
          <p:cNvSpPr txBox="1">
            <a:spLocks noChangeArrowheads="1"/>
          </p:cNvSpPr>
          <p:nvPr/>
        </p:nvSpPr>
        <p:spPr bwMode="auto">
          <a:xfrm>
            <a:off x="4134494" y="1021878"/>
            <a:ext cx="3190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52" name="TextBox 66">
            <a:extLst>
              <a:ext uri="{FF2B5EF4-FFF2-40B4-BE49-F238E27FC236}">
                <a16:creationId xmlns:a16="http://schemas.microsoft.com/office/drawing/2014/main" id="{BBDE0820-A952-46F1-AAD4-56E1D45E7CCA}"/>
              </a:ext>
            </a:extLst>
          </p:cNvPr>
          <p:cNvSpPr txBox="1">
            <a:spLocks noChangeArrowheads="1"/>
          </p:cNvSpPr>
          <p:nvPr/>
        </p:nvSpPr>
        <p:spPr bwMode="auto">
          <a:xfrm>
            <a:off x="6784031" y="1021878"/>
            <a:ext cx="3190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53" name="TextBox 67">
            <a:extLst>
              <a:ext uri="{FF2B5EF4-FFF2-40B4-BE49-F238E27FC236}">
                <a16:creationId xmlns:a16="http://schemas.microsoft.com/office/drawing/2014/main" id="{996C99FB-D3E9-46EA-96E2-42240A4CE704}"/>
              </a:ext>
            </a:extLst>
          </p:cNvPr>
          <p:cNvSpPr txBox="1">
            <a:spLocks noChangeArrowheads="1"/>
          </p:cNvSpPr>
          <p:nvPr/>
        </p:nvSpPr>
        <p:spPr bwMode="auto">
          <a:xfrm>
            <a:off x="9239894" y="1021878"/>
            <a:ext cx="3206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54" name="TextBox 69">
            <a:extLst>
              <a:ext uri="{FF2B5EF4-FFF2-40B4-BE49-F238E27FC236}">
                <a16:creationId xmlns:a16="http://schemas.microsoft.com/office/drawing/2014/main" id="{BDB6C16D-832A-4705-8A01-0DA9AB2E5B2F}"/>
              </a:ext>
            </a:extLst>
          </p:cNvPr>
          <p:cNvSpPr txBox="1">
            <a:spLocks noChangeArrowheads="1"/>
          </p:cNvSpPr>
          <p:nvPr/>
        </p:nvSpPr>
        <p:spPr bwMode="auto">
          <a:xfrm>
            <a:off x="1975494" y="1021878"/>
            <a:ext cx="3254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Dec.</a:t>
            </a:r>
          </a:p>
        </p:txBody>
      </p:sp>
      <p:sp>
        <p:nvSpPr>
          <p:cNvPr id="55" name="TextBox 70">
            <a:extLst>
              <a:ext uri="{FF2B5EF4-FFF2-40B4-BE49-F238E27FC236}">
                <a16:creationId xmlns:a16="http://schemas.microsoft.com/office/drawing/2014/main" id="{3484C53C-E99E-46E0-952D-7B9FD41BB466}"/>
              </a:ext>
            </a:extLst>
          </p:cNvPr>
          <p:cNvSpPr txBox="1">
            <a:spLocks noChangeArrowheads="1"/>
          </p:cNvSpPr>
          <p:nvPr/>
        </p:nvSpPr>
        <p:spPr bwMode="auto">
          <a:xfrm>
            <a:off x="4726631" y="1021878"/>
            <a:ext cx="3254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Dec.</a:t>
            </a:r>
          </a:p>
        </p:txBody>
      </p:sp>
      <p:sp>
        <p:nvSpPr>
          <p:cNvPr id="56" name="TextBox 71">
            <a:extLst>
              <a:ext uri="{FF2B5EF4-FFF2-40B4-BE49-F238E27FC236}">
                <a16:creationId xmlns:a16="http://schemas.microsoft.com/office/drawing/2014/main" id="{C61B2BB3-55FC-4053-B1B8-CE8856C36BA9}"/>
              </a:ext>
            </a:extLst>
          </p:cNvPr>
          <p:cNvSpPr txBox="1">
            <a:spLocks noChangeArrowheads="1"/>
          </p:cNvSpPr>
          <p:nvPr/>
        </p:nvSpPr>
        <p:spPr bwMode="auto">
          <a:xfrm>
            <a:off x="7425381" y="1021878"/>
            <a:ext cx="3254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Dec.</a:t>
            </a:r>
          </a:p>
        </p:txBody>
      </p:sp>
      <p:sp>
        <p:nvSpPr>
          <p:cNvPr id="57" name="TextBox 73">
            <a:extLst>
              <a:ext uri="{FF2B5EF4-FFF2-40B4-BE49-F238E27FC236}">
                <a16:creationId xmlns:a16="http://schemas.microsoft.com/office/drawing/2014/main" id="{0D15323C-39A9-4C3A-A04B-78DAAA7113B0}"/>
              </a:ext>
            </a:extLst>
          </p:cNvPr>
          <p:cNvSpPr txBox="1">
            <a:spLocks noChangeArrowheads="1"/>
          </p:cNvSpPr>
          <p:nvPr/>
        </p:nvSpPr>
        <p:spPr bwMode="auto">
          <a:xfrm>
            <a:off x="6304606" y="4906490"/>
            <a:ext cx="234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a:t>*</a:t>
            </a:r>
          </a:p>
        </p:txBody>
      </p:sp>
      <p:sp>
        <p:nvSpPr>
          <p:cNvPr id="58" name="TextBox 57">
            <a:extLst>
              <a:ext uri="{FF2B5EF4-FFF2-40B4-BE49-F238E27FC236}">
                <a16:creationId xmlns:a16="http://schemas.microsoft.com/office/drawing/2014/main" id="{8989353C-879F-480E-AECA-E5C8BE182437}"/>
              </a:ext>
            </a:extLst>
          </p:cNvPr>
          <p:cNvSpPr txBox="1"/>
          <p:nvPr/>
        </p:nvSpPr>
        <p:spPr>
          <a:xfrm>
            <a:off x="8481069" y="663103"/>
            <a:ext cx="4984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dirty="0">
                <a:latin typeface="Montserrat" panose="00000500000000000000" pitchFamily="50" charset="0"/>
              </a:rPr>
              <a:t>2024</a:t>
            </a:r>
          </a:p>
        </p:txBody>
      </p:sp>
      <p:sp>
        <p:nvSpPr>
          <p:cNvPr id="59" name="Rectangle 12">
            <a:extLst>
              <a:ext uri="{FF2B5EF4-FFF2-40B4-BE49-F238E27FC236}">
                <a16:creationId xmlns:a16="http://schemas.microsoft.com/office/drawing/2014/main" id="{9DAEF940-FD7F-44D8-8180-A431FA13AD70}"/>
              </a:ext>
            </a:extLst>
          </p:cNvPr>
          <p:cNvSpPr>
            <a:spLocks noChangeArrowheads="1"/>
          </p:cNvSpPr>
          <p:nvPr/>
        </p:nvSpPr>
        <p:spPr bwMode="auto">
          <a:xfrm>
            <a:off x="4188469" y="4967609"/>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800" b="1">
                <a:solidFill>
                  <a:srgbClr val="000000"/>
                </a:solidFill>
                <a:latin typeface="Arial" panose="020B0604020202020204" pitchFamily="34" charset="0"/>
              </a:rPr>
              <a:t>Now</a:t>
            </a:r>
          </a:p>
        </p:txBody>
      </p:sp>
      <p:cxnSp>
        <p:nvCxnSpPr>
          <p:cNvPr id="60" name="Straight Connector 114">
            <a:extLst>
              <a:ext uri="{FF2B5EF4-FFF2-40B4-BE49-F238E27FC236}">
                <a16:creationId xmlns:a16="http://schemas.microsoft.com/office/drawing/2014/main" id="{3A518D65-3D9A-436E-AD24-609816C7C781}"/>
              </a:ext>
            </a:extLst>
          </p:cNvPr>
          <p:cNvCxnSpPr>
            <a:cxnSpLocks noChangeShapeType="1"/>
          </p:cNvCxnSpPr>
          <p:nvPr/>
        </p:nvCxnSpPr>
        <p:spPr bwMode="auto">
          <a:xfrm>
            <a:off x="4712344" y="1216347"/>
            <a:ext cx="3175" cy="3805237"/>
          </a:xfrm>
          <a:prstGeom prst="line">
            <a:avLst/>
          </a:prstGeom>
          <a:ln>
            <a:headEnd/>
            <a:tailEnd/>
          </a:ln>
        </p:spPr>
        <p:style>
          <a:lnRef idx="3">
            <a:schemeClr val="accent2"/>
          </a:lnRef>
          <a:fillRef idx="0">
            <a:schemeClr val="accent2"/>
          </a:fillRef>
          <a:effectRef idx="2">
            <a:schemeClr val="accent2"/>
          </a:effectRef>
          <a:fontRef idx="minor">
            <a:schemeClr val="tx1"/>
          </a:fontRef>
        </p:style>
      </p:cxnSp>
      <p:sp>
        <p:nvSpPr>
          <p:cNvPr id="61" name="Chevron 60">
            <a:extLst>
              <a:ext uri="{FF2B5EF4-FFF2-40B4-BE49-F238E27FC236}">
                <a16:creationId xmlns:a16="http://schemas.microsoft.com/office/drawing/2014/main" id="{B8A0AD13-83A2-4E42-A240-7E89ED745B10}"/>
              </a:ext>
            </a:extLst>
          </p:cNvPr>
          <p:cNvSpPr/>
          <p:nvPr/>
        </p:nvSpPr>
        <p:spPr bwMode="auto">
          <a:xfrm>
            <a:off x="2804169" y="2630893"/>
            <a:ext cx="2733669" cy="224007"/>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900" dirty="0" err="1">
                <a:latin typeface="Montserrat" panose="00000500000000000000" pitchFamily="50" charset="0"/>
                <a:ea typeface="ＭＳ Ｐゴシック" charset="-128"/>
              </a:rPr>
              <a:t>Studies</a:t>
            </a:r>
            <a:r>
              <a:rPr lang="fr-FR" sz="900" dirty="0">
                <a:latin typeface="Montserrat" panose="00000500000000000000" pitchFamily="50" charset="0"/>
                <a:ea typeface="ＭＳ Ｐゴシック" charset="-128"/>
              </a:rPr>
              <a:t> (SA5 OAM)</a:t>
            </a:r>
          </a:p>
        </p:txBody>
      </p:sp>
      <p:sp>
        <p:nvSpPr>
          <p:cNvPr id="62" name="Chevron 60">
            <a:extLst>
              <a:ext uri="{FF2B5EF4-FFF2-40B4-BE49-F238E27FC236}">
                <a16:creationId xmlns:a16="http://schemas.microsoft.com/office/drawing/2014/main" id="{5B0B252C-C634-4D76-B87A-3A717ED1D56A}"/>
              </a:ext>
            </a:extLst>
          </p:cNvPr>
          <p:cNvSpPr/>
          <p:nvPr/>
        </p:nvSpPr>
        <p:spPr bwMode="auto">
          <a:xfrm>
            <a:off x="2798934" y="2880301"/>
            <a:ext cx="3428204" cy="201866"/>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rPr>
              <a:t>Stage 1 (SA5 OAM)</a:t>
            </a:r>
          </a:p>
        </p:txBody>
      </p:sp>
      <p:sp>
        <p:nvSpPr>
          <p:cNvPr id="63" name="Chevron 60">
            <a:extLst>
              <a:ext uri="{FF2B5EF4-FFF2-40B4-BE49-F238E27FC236}">
                <a16:creationId xmlns:a16="http://schemas.microsoft.com/office/drawing/2014/main" id="{403B88F6-0A0D-418D-8888-E1903E2B18AE}"/>
              </a:ext>
            </a:extLst>
          </p:cNvPr>
          <p:cNvSpPr/>
          <p:nvPr/>
        </p:nvSpPr>
        <p:spPr bwMode="auto">
          <a:xfrm>
            <a:off x="3519338" y="3130088"/>
            <a:ext cx="3428206" cy="320459"/>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en-US" sz="900" dirty="0">
                <a:latin typeface="Montserrat" panose="00000500000000000000" pitchFamily="50" charset="0"/>
                <a:ea typeface="ＭＳ Ｐゴシック" charset="-128"/>
              </a:rPr>
              <a:t>Stage 2 Functional and stage 3 work (OAM/CN related),</a:t>
            </a:r>
          </a:p>
          <a:p>
            <a:pPr algn="ctr">
              <a:defRPr/>
            </a:pPr>
            <a:r>
              <a:rPr lang="en-US" sz="900" dirty="0">
                <a:latin typeface="Montserrat" panose="00000500000000000000" pitchFamily="50" charset="0"/>
                <a:ea typeface="ＭＳ Ｐゴシック" charset="-128"/>
              </a:rPr>
              <a:t> provide inputs to CT</a:t>
            </a:r>
          </a:p>
        </p:txBody>
      </p:sp>
      <p:sp>
        <p:nvSpPr>
          <p:cNvPr id="64" name="Chevron 60">
            <a:extLst>
              <a:ext uri="{FF2B5EF4-FFF2-40B4-BE49-F238E27FC236}">
                <a16:creationId xmlns:a16="http://schemas.microsoft.com/office/drawing/2014/main" id="{DC345A4F-E562-485A-9EC4-1258FDD6894A}"/>
              </a:ext>
            </a:extLst>
          </p:cNvPr>
          <p:cNvSpPr/>
          <p:nvPr/>
        </p:nvSpPr>
        <p:spPr bwMode="auto">
          <a:xfrm>
            <a:off x="3516957" y="3492372"/>
            <a:ext cx="4095749" cy="207318"/>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en-US" sz="900" dirty="0">
                <a:latin typeface="Montserrat" panose="00000500000000000000" pitchFamily="50" charset="0"/>
                <a:ea typeface="ＭＳ Ｐゴシック" charset="-128"/>
              </a:rPr>
              <a:t>Stage 2 Functional and stage 3 work (RAN related)</a:t>
            </a:r>
          </a:p>
          <a:p>
            <a:pPr algn="ctr">
              <a:defRPr/>
            </a:pPr>
            <a:endParaRPr lang="en-US" sz="900" dirty="0">
              <a:latin typeface="Montserrat" panose="00000500000000000000" pitchFamily="50" charset="0"/>
              <a:ea typeface="ＭＳ Ｐゴシック" charset="-128"/>
            </a:endParaRPr>
          </a:p>
        </p:txBody>
      </p:sp>
      <p:sp>
        <p:nvSpPr>
          <p:cNvPr id="65" name="矩形 1">
            <a:extLst>
              <a:ext uri="{FF2B5EF4-FFF2-40B4-BE49-F238E27FC236}">
                <a16:creationId xmlns:a16="http://schemas.microsoft.com/office/drawing/2014/main" id="{8230BDA0-D9AF-47DE-85ED-AE8AB1B9B367}"/>
              </a:ext>
            </a:extLst>
          </p:cNvPr>
          <p:cNvSpPr>
            <a:spLocks noChangeArrowheads="1"/>
          </p:cNvSpPr>
          <p:nvPr/>
        </p:nvSpPr>
        <p:spPr bwMode="auto">
          <a:xfrm>
            <a:off x="905519" y="2579865"/>
            <a:ext cx="8655050" cy="1184925"/>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6" name="文本框 2">
            <a:extLst>
              <a:ext uri="{FF2B5EF4-FFF2-40B4-BE49-F238E27FC236}">
                <a16:creationId xmlns:a16="http://schemas.microsoft.com/office/drawing/2014/main" id="{B42363F1-B030-49A6-8114-A9C86878BF43}"/>
              </a:ext>
            </a:extLst>
          </p:cNvPr>
          <p:cNvSpPr txBox="1">
            <a:spLocks noChangeArrowheads="1"/>
          </p:cNvSpPr>
          <p:nvPr/>
        </p:nvSpPr>
        <p:spPr bwMode="auto">
          <a:xfrm>
            <a:off x="1115069" y="3265666"/>
            <a:ext cx="22607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dirty="0">
                <a:solidFill>
                  <a:srgbClr val="0000FF"/>
                </a:solidFill>
              </a:rPr>
              <a:t>SA5 OAM Rel-18 Timeline </a:t>
            </a:r>
            <a:endParaRPr lang="zh-CN" altLang="en-US" b="1" dirty="0">
              <a:solidFill>
                <a:srgbClr val="0000FF"/>
              </a:solidFill>
            </a:endParaRPr>
          </a:p>
        </p:txBody>
      </p:sp>
      <p:sp>
        <p:nvSpPr>
          <p:cNvPr id="67" name="矩形 51">
            <a:extLst>
              <a:ext uri="{FF2B5EF4-FFF2-40B4-BE49-F238E27FC236}">
                <a16:creationId xmlns:a16="http://schemas.microsoft.com/office/drawing/2014/main" id="{E12058A8-7DEB-42EB-8805-8F7606AE405E}"/>
              </a:ext>
            </a:extLst>
          </p:cNvPr>
          <p:cNvSpPr/>
          <p:nvPr/>
        </p:nvSpPr>
        <p:spPr>
          <a:xfrm>
            <a:off x="246994" y="5990550"/>
            <a:ext cx="6213560" cy="307777"/>
          </a:xfrm>
          <a:prstGeom prst="rect">
            <a:avLst/>
          </a:prstGeom>
          <a:solidFill>
            <a:srgbClr val="00B0F0"/>
          </a:solidFill>
        </p:spPr>
        <p:txBody>
          <a:bodyPr wrap="none">
            <a:spAutoFit/>
          </a:bodyPr>
          <a:lstStyle/>
          <a:p>
            <a:r>
              <a:rPr lang="en-GB" altLang="en-US" sz="1400" dirty="0">
                <a:solidFill>
                  <a:schemeClr val="bg1"/>
                </a:solidFill>
              </a:rPr>
              <a:t>Ref: </a:t>
            </a:r>
            <a:r>
              <a:rPr lang="en-US" altLang="zh-CN" sz="1400" dirty="0">
                <a:solidFill>
                  <a:schemeClr val="bg1"/>
                </a:solidFill>
              </a:rPr>
              <a:t>S5-226377 (Page 13 </a:t>
            </a:r>
            <a:r>
              <a:rPr lang="en-GB" altLang="en-US" sz="1400" dirty="0">
                <a:solidFill>
                  <a:schemeClr val="bg1"/>
                </a:solidFill>
              </a:rPr>
              <a:t>update of RP-221900 _CP-222012_SP-220972)</a:t>
            </a:r>
            <a:endParaRPr lang="en-US" sz="1400" dirty="0">
              <a:solidFill>
                <a:srgbClr val="0000FF"/>
              </a:solidFill>
            </a:endParaRPr>
          </a:p>
        </p:txBody>
      </p:sp>
    </p:spTree>
    <p:extLst>
      <p:ext uri="{BB962C8B-B14F-4D97-AF65-F5344CB8AC3E}">
        <p14:creationId xmlns:p14="http://schemas.microsoft.com/office/powerpoint/2010/main" val="106776490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AAE8FE0-59D6-4429-A3D6-37D8B8E28F23}"/>
              </a:ext>
            </a:extLst>
          </p:cNvPr>
          <p:cNvCxnSpPr/>
          <p:nvPr/>
        </p:nvCxnSpPr>
        <p:spPr bwMode="auto">
          <a:xfrm>
            <a:off x="2173931" y="804390"/>
            <a:ext cx="7250113"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 name="Straight Connector 114">
            <a:extLst>
              <a:ext uri="{FF2B5EF4-FFF2-40B4-BE49-F238E27FC236}">
                <a16:creationId xmlns:a16="http://schemas.microsoft.com/office/drawing/2014/main" id="{8C92E26F-6F6C-4384-8FDE-BF60ADFEC3FF}"/>
              </a:ext>
            </a:extLst>
          </p:cNvPr>
          <p:cNvCxnSpPr>
            <a:cxnSpLocks noChangeShapeType="1"/>
          </p:cNvCxnSpPr>
          <p:nvPr/>
        </p:nvCxnSpPr>
        <p:spPr bwMode="auto">
          <a:xfrm>
            <a:off x="7612706" y="1256828"/>
            <a:ext cx="0" cy="3624262"/>
          </a:xfrm>
          <a:prstGeom prst="line">
            <a:avLst/>
          </a:prstGeom>
          <a:noFill/>
          <a:ln w="28575" algn="ctr">
            <a:solidFill>
              <a:schemeClr val="accent3"/>
            </a:solidFill>
            <a:round/>
            <a:headEnd/>
            <a:tailEnd/>
          </a:ln>
        </p:spPr>
      </p:cxnSp>
      <p:cxnSp>
        <p:nvCxnSpPr>
          <p:cNvPr id="6" name="Straight Connector 114">
            <a:extLst>
              <a:ext uri="{FF2B5EF4-FFF2-40B4-BE49-F238E27FC236}">
                <a16:creationId xmlns:a16="http://schemas.microsoft.com/office/drawing/2014/main" id="{F73FE703-CE4D-496A-97CF-422F51A766F1}"/>
              </a:ext>
            </a:extLst>
          </p:cNvPr>
          <p:cNvCxnSpPr>
            <a:cxnSpLocks noChangeShapeType="1"/>
          </p:cNvCxnSpPr>
          <p:nvPr/>
        </p:nvCxnSpPr>
        <p:spPr bwMode="auto">
          <a:xfrm>
            <a:off x="4893319" y="1217140"/>
            <a:ext cx="0" cy="3663950"/>
          </a:xfrm>
          <a:prstGeom prst="line">
            <a:avLst/>
          </a:prstGeom>
          <a:noFill/>
          <a:ln w="28575" algn="ctr">
            <a:solidFill>
              <a:schemeClr val="accent3"/>
            </a:solidFill>
            <a:round/>
            <a:headEnd/>
            <a:tailEnd/>
          </a:ln>
        </p:spPr>
      </p:cxnSp>
      <p:cxnSp>
        <p:nvCxnSpPr>
          <p:cNvPr id="7" name="Straight Connector 114">
            <a:extLst>
              <a:ext uri="{FF2B5EF4-FFF2-40B4-BE49-F238E27FC236}">
                <a16:creationId xmlns:a16="http://schemas.microsoft.com/office/drawing/2014/main" id="{A7D133A8-DA64-4B63-9D43-C5A58FBA1FCB}"/>
              </a:ext>
            </a:extLst>
          </p:cNvPr>
          <p:cNvCxnSpPr>
            <a:cxnSpLocks noChangeShapeType="1"/>
          </p:cNvCxnSpPr>
          <p:nvPr/>
        </p:nvCxnSpPr>
        <p:spPr bwMode="auto">
          <a:xfrm flipH="1">
            <a:off x="2150119" y="1218728"/>
            <a:ext cx="14287" cy="3662362"/>
          </a:xfrm>
          <a:prstGeom prst="line">
            <a:avLst/>
          </a:prstGeom>
          <a:noFill/>
          <a:ln w="28575" algn="ctr">
            <a:solidFill>
              <a:schemeClr val="accent3"/>
            </a:solidFill>
            <a:round/>
            <a:headEnd/>
            <a:tailEnd/>
          </a:ln>
        </p:spPr>
      </p:cxnSp>
      <p:sp>
        <p:nvSpPr>
          <p:cNvPr id="8" name="Title 1">
            <a:extLst>
              <a:ext uri="{FF2B5EF4-FFF2-40B4-BE49-F238E27FC236}">
                <a16:creationId xmlns:a16="http://schemas.microsoft.com/office/drawing/2014/main" id="{4D1D9512-A2EC-44BE-B8F5-0F413637D062}"/>
              </a:ext>
            </a:extLst>
          </p:cNvPr>
          <p:cNvSpPr txBox="1">
            <a:spLocks/>
          </p:cNvSpPr>
          <p:nvPr/>
        </p:nvSpPr>
        <p:spPr bwMode="auto">
          <a:xfrm>
            <a:off x="401782" y="98940"/>
            <a:ext cx="8322173" cy="3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3200">
                <a:solidFill>
                  <a:srgbClr val="FF0000"/>
                </a:solidFill>
                <a:latin typeface="+mj-lt"/>
                <a:ea typeface="+mj-ea"/>
                <a:cs typeface="+mj-cs"/>
              </a:defRPr>
            </a:lvl1pPr>
            <a:lvl2pPr algn="ctr">
              <a:defRPr sz="4200">
                <a:solidFill>
                  <a:srgbClr val="FF0000"/>
                </a:solidFill>
                <a:latin typeface="Calibri" pitchFamily="34" charset="0"/>
              </a:defRPr>
            </a:lvl2pPr>
            <a:lvl3pPr algn="ctr">
              <a:defRPr sz="4200">
                <a:solidFill>
                  <a:srgbClr val="FF0000"/>
                </a:solidFill>
                <a:latin typeface="Calibri" pitchFamily="34" charset="0"/>
              </a:defRPr>
            </a:lvl3pPr>
            <a:lvl4pPr algn="ctr">
              <a:defRPr sz="4200">
                <a:solidFill>
                  <a:srgbClr val="FF0000"/>
                </a:solidFill>
                <a:latin typeface="Calibri" pitchFamily="34" charset="0"/>
              </a:defRPr>
            </a:lvl4pPr>
            <a:lvl5pPr algn="ctr">
              <a:defRPr sz="4200">
                <a:solidFill>
                  <a:srgbClr val="FF0000"/>
                </a:solidFill>
                <a:latin typeface="Calibri" pitchFamily="34" charset="0"/>
              </a:defRPr>
            </a:lvl5pPr>
            <a:lvl6pPr marL="609585" algn="ctr" eaLnBrk="0" fontAlgn="base" hangingPunct="0">
              <a:spcBef>
                <a:spcPct val="0"/>
              </a:spcBef>
              <a:spcAft>
                <a:spcPct val="0"/>
              </a:spcAft>
              <a:defRPr sz="4267">
                <a:solidFill>
                  <a:srgbClr val="FF0000"/>
                </a:solidFill>
                <a:latin typeface="Calibri" pitchFamily="34" charset="0"/>
              </a:defRPr>
            </a:lvl6pPr>
            <a:lvl7pPr marL="1219170" algn="ctr" eaLnBrk="0" fontAlgn="base" hangingPunct="0">
              <a:spcBef>
                <a:spcPct val="0"/>
              </a:spcBef>
              <a:spcAft>
                <a:spcPct val="0"/>
              </a:spcAft>
              <a:defRPr sz="4267">
                <a:solidFill>
                  <a:srgbClr val="FF0000"/>
                </a:solidFill>
                <a:latin typeface="Calibri" pitchFamily="34" charset="0"/>
              </a:defRPr>
            </a:lvl7pPr>
            <a:lvl8pPr marL="1828754" algn="ctr" eaLnBrk="0" fontAlgn="base" hangingPunct="0">
              <a:spcBef>
                <a:spcPct val="0"/>
              </a:spcBef>
              <a:spcAft>
                <a:spcPct val="0"/>
              </a:spcAft>
              <a:defRPr sz="4267">
                <a:solidFill>
                  <a:srgbClr val="FF0000"/>
                </a:solidFill>
                <a:latin typeface="Calibri" pitchFamily="34" charset="0"/>
              </a:defRPr>
            </a:lvl8pPr>
            <a:lvl9pPr marL="2438339" algn="ctr" eaLnBrk="0" fontAlgn="base" hangingPunct="0">
              <a:spcBef>
                <a:spcPct val="0"/>
              </a:spcBef>
              <a:spcAft>
                <a:spcPct val="0"/>
              </a:spcAft>
              <a:defRPr sz="4267">
                <a:solidFill>
                  <a:srgbClr val="FF0000"/>
                </a:solidFill>
                <a:latin typeface="Calibri" pitchFamily="34" charset="0"/>
              </a:defRPr>
            </a:lvl9pPr>
          </a:lstStyle>
          <a:p>
            <a:r>
              <a:rPr lang="en-GB" dirty="0"/>
              <a:t>Release 19 timeline– figure with SA5 OAM</a:t>
            </a:r>
            <a:endParaRPr lang="en-US" dirty="0"/>
          </a:p>
        </p:txBody>
      </p:sp>
      <p:sp>
        <p:nvSpPr>
          <p:cNvPr id="9" name="TextBox 86">
            <a:extLst>
              <a:ext uri="{FF2B5EF4-FFF2-40B4-BE49-F238E27FC236}">
                <a16:creationId xmlns:a16="http://schemas.microsoft.com/office/drawing/2014/main" id="{C5FD2E89-1026-46A2-959D-2EB5DA722196}"/>
              </a:ext>
            </a:extLst>
          </p:cNvPr>
          <p:cNvSpPr txBox="1">
            <a:spLocks noChangeArrowheads="1"/>
          </p:cNvSpPr>
          <p:nvPr/>
        </p:nvSpPr>
        <p:spPr bwMode="auto">
          <a:xfrm>
            <a:off x="1264294" y="918690"/>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TSG#93-e</a:t>
            </a:r>
          </a:p>
        </p:txBody>
      </p:sp>
      <p:cxnSp>
        <p:nvCxnSpPr>
          <p:cNvPr id="10" name="Straight Connector 115">
            <a:extLst>
              <a:ext uri="{FF2B5EF4-FFF2-40B4-BE49-F238E27FC236}">
                <a16:creationId xmlns:a16="http://schemas.microsoft.com/office/drawing/2014/main" id="{52947295-1A99-4B4B-9A2E-B17885916A52}"/>
              </a:ext>
            </a:extLst>
          </p:cNvPr>
          <p:cNvCxnSpPr>
            <a:cxnSpLocks noChangeShapeType="1"/>
          </p:cNvCxnSpPr>
          <p:nvPr/>
        </p:nvCxnSpPr>
        <p:spPr bwMode="auto">
          <a:xfrm>
            <a:off x="2837506" y="1256828"/>
            <a:ext cx="0" cy="3724275"/>
          </a:xfrm>
          <a:prstGeom prst="line">
            <a:avLst/>
          </a:prstGeom>
          <a:noFill/>
          <a:ln w="9525" algn="ctr">
            <a:solidFill>
              <a:schemeClr val="accent3"/>
            </a:solidFill>
            <a:prstDash val="dash"/>
            <a:round/>
            <a:headEnd/>
            <a:tailEnd/>
          </a:ln>
        </p:spPr>
      </p:cxnSp>
      <p:cxnSp>
        <p:nvCxnSpPr>
          <p:cNvPr id="11" name="Straight Connector 114">
            <a:extLst>
              <a:ext uri="{FF2B5EF4-FFF2-40B4-BE49-F238E27FC236}">
                <a16:creationId xmlns:a16="http://schemas.microsoft.com/office/drawing/2014/main" id="{8F27C8B4-E96B-42A5-B446-B27A281EF798}"/>
              </a:ext>
            </a:extLst>
          </p:cNvPr>
          <p:cNvCxnSpPr>
            <a:cxnSpLocks noChangeShapeType="1"/>
          </p:cNvCxnSpPr>
          <p:nvPr/>
        </p:nvCxnSpPr>
        <p:spPr bwMode="auto">
          <a:xfrm>
            <a:off x="9424044" y="1260003"/>
            <a:ext cx="0" cy="3803650"/>
          </a:xfrm>
          <a:prstGeom prst="line">
            <a:avLst/>
          </a:prstGeom>
          <a:noFill/>
          <a:ln w="9525" algn="ctr">
            <a:solidFill>
              <a:schemeClr val="accent3"/>
            </a:solidFill>
            <a:prstDash val="dash"/>
            <a:round/>
            <a:headEnd/>
            <a:tailEnd/>
          </a:ln>
        </p:spPr>
      </p:cxnSp>
      <p:cxnSp>
        <p:nvCxnSpPr>
          <p:cNvPr id="12" name="Straight Connector 114">
            <a:extLst>
              <a:ext uri="{FF2B5EF4-FFF2-40B4-BE49-F238E27FC236}">
                <a16:creationId xmlns:a16="http://schemas.microsoft.com/office/drawing/2014/main" id="{537F1697-3BB6-49D2-95E0-0E4B0ADF619E}"/>
              </a:ext>
            </a:extLst>
          </p:cNvPr>
          <p:cNvCxnSpPr>
            <a:cxnSpLocks noChangeShapeType="1"/>
          </p:cNvCxnSpPr>
          <p:nvPr/>
        </p:nvCxnSpPr>
        <p:spPr bwMode="auto">
          <a:xfrm>
            <a:off x="1546869" y="1256828"/>
            <a:ext cx="0" cy="3724275"/>
          </a:xfrm>
          <a:prstGeom prst="line">
            <a:avLst/>
          </a:prstGeom>
          <a:noFill/>
          <a:ln w="9525" algn="ctr">
            <a:solidFill>
              <a:schemeClr val="accent3"/>
            </a:solidFill>
            <a:prstDash val="dash"/>
            <a:round/>
            <a:headEnd/>
            <a:tailEnd/>
          </a:ln>
        </p:spPr>
      </p:cxnSp>
      <p:cxnSp>
        <p:nvCxnSpPr>
          <p:cNvPr id="13" name="Straight Connector 114">
            <a:extLst>
              <a:ext uri="{FF2B5EF4-FFF2-40B4-BE49-F238E27FC236}">
                <a16:creationId xmlns:a16="http://schemas.microsoft.com/office/drawing/2014/main" id="{54C4378F-A97C-4EB5-9C6C-08B673BECA84}"/>
              </a:ext>
            </a:extLst>
          </p:cNvPr>
          <p:cNvCxnSpPr>
            <a:cxnSpLocks noChangeShapeType="1"/>
          </p:cNvCxnSpPr>
          <p:nvPr/>
        </p:nvCxnSpPr>
        <p:spPr bwMode="auto">
          <a:xfrm>
            <a:off x="8190556" y="1256828"/>
            <a:ext cx="0" cy="3806825"/>
          </a:xfrm>
          <a:prstGeom prst="line">
            <a:avLst/>
          </a:prstGeom>
          <a:noFill/>
          <a:ln w="9525" algn="ctr">
            <a:solidFill>
              <a:schemeClr val="accent3"/>
            </a:solidFill>
            <a:prstDash val="dash"/>
            <a:round/>
            <a:headEnd/>
            <a:tailEnd/>
          </a:ln>
        </p:spPr>
      </p:cxnSp>
      <p:cxnSp>
        <p:nvCxnSpPr>
          <p:cNvPr id="14" name="Straight Connector 114">
            <a:extLst>
              <a:ext uri="{FF2B5EF4-FFF2-40B4-BE49-F238E27FC236}">
                <a16:creationId xmlns:a16="http://schemas.microsoft.com/office/drawing/2014/main" id="{FCF6934E-B38F-4A8E-9602-3F7C127B9903}"/>
              </a:ext>
            </a:extLst>
          </p:cNvPr>
          <p:cNvCxnSpPr>
            <a:cxnSpLocks noChangeShapeType="1"/>
          </p:cNvCxnSpPr>
          <p:nvPr/>
        </p:nvCxnSpPr>
        <p:spPr bwMode="auto">
          <a:xfrm>
            <a:off x="6947544" y="1256828"/>
            <a:ext cx="0" cy="3752850"/>
          </a:xfrm>
          <a:prstGeom prst="line">
            <a:avLst/>
          </a:prstGeom>
          <a:noFill/>
          <a:ln w="9525" algn="ctr">
            <a:solidFill>
              <a:schemeClr val="accent3"/>
            </a:solidFill>
            <a:prstDash val="dash"/>
            <a:round/>
            <a:headEnd/>
            <a:tailEnd/>
          </a:ln>
        </p:spPr>
      </p:cxnSp>
      <p:cxnSp>
        <p:nvCxnSpPr>
          <p:cNvPr id="15" name="Straight Connector 114">
            <a:extLst>
              <a:ext uri="{FF2B5EF4-FFF2-40B4-BE49-F238E27FC236}">
                <a16:creationId xmlns:a16="http://schemas.microsoft.com/office/drawing/2014/main" id="{628A6F60-B3BA-46C5-AE77-66B7D2ABE609}"/>
              </a:ext>
            </a:extLst>
          </p:cNvPr>
          <p:cNvCxnSpPr>
            <a:cxnSpLocks noChangeShapeType="1"/>
          </p:cNvCxnSpPr>
          <p:nvPr/>
        </p:nvCxnSpPr>
        <p:spPr bwMode="auto">
          <a:xfrm>
            <a:off x="5555306" y="1256828"/>
            <a:ext cx="0" cy="3724275"/>
          </a:xfrm>
          <a:prstGeom prst="line">
            <a:avLst/>
          </a:prstGeom>
          <a:noFill/>
          <a:ln w="9525" algn="ctr">
            <a:solidFill>
              <a:schemeClr val="accent3"/>
            </a:solidFill>
            <a:prstDash val="dash"/>
            <a:round/>
            <a:headEnd/>
            <a:tailEnd/>
          </a:ln>
        </p:spPr>
      </p:cxnSp>
      <p:cxnSp>
        <p:nvCxnSpPr>
          <p:cNvPr id="16" name="Straight Connector 114">
            <a:extLst>
              <a:ext uri="{FF2B5EF4-FFF2-40B4-BE49-F238E27FC236}">
                <a16:creationId xmlns:a16="http://schemas.microsoft.com/office/drawing/2014/main" id="{3833B0C1-0A1D-4B33-9211-20ACFD195455}"/>
              </a:ext>
            </a:extLst>
          </p:cNvPr>
          <p:cNvCxnSpPr>
            <a:cxnSpLocks noChangeShapeType="1"/>
          </p:cNvCxnSpPr>
          <p:nvPr/>
        </p:nvCxnSpPr>
        <p:spPr bwMode="auto">
          <a:xfrm>
            <a:off x="6252219" y="1256828"/>
            <a:ext cx="0" cy="3724275"/>
          </a:xfrm>
          <a:prstGeom prst="line">
            <a:avLst/>
          </a:prstGeom>
          <a:noFill/>
          <a:ln w="9525" algn="ctr">
            <a:solidFill>
              <a:schemeClr val="accent3"/>
            </a:solidFill>
            <a:prstDash val="dash"/>
            <a:round/>
            <a:headEnd/>
            <a:tailEnd/>
          </a:ln>
        </p:spPr>
      </p:cxnSp>
      <p:cxnSp>
        <p:nvCxnSpPr>
          <p:cNvPr id="17" name="Straight Connector 114">
            <a:extLst>
              <a:ext uri="{FF2B5EF4-FFF2-40B4-BE49-F238E27FC236}">
                <a16:creationId xmlns:a16="http://schemas.microsoft.com/office/drawing/2014/main" id="{7F6A0437-AC02-4640-9D41-3FE27C4B38CB}"/>
              </a:ext>
            </a:extLst>
          </p:cNvPr>
          <p:cNvCxnSpPr>
            <a:cxnSpLocks noChangeShapeType="1"/>
          </p:cNvCxnSpPr>
          <p:nvPr/>
        </p:nvCxnSpPr>
        <p:spPr bwMode="auto">
          <a:xfrm>
            <a:off x="4298006" y="1256828"/>
            <a:ext cx="0" cy="3724275"/>
          </a:xfrm>
          <a:prstGeom prst="line">
            <a:avLst/>
          </a:prstGeom>
          <a:noFill/>
          <a:ln w="9525" algn="ctr">
            <a:solidFill>
              <a:schemeClr val="accent3"/>
            </a:solidFill>
            <a:prstDash val="dash"/>
            <a:round/>
            <a:headEnd/>
            <a:tailEnd/>
          </a:ln>
        </p:spPr>
      </p:cxnSp>
      <p:cxnSp>
        <p:nvCxnSpPr>
          <p:cNvPr id="18" name="Straight Connector 114">
            <a:extLst>
              <a:ext uri="{FF2B5EF4-FFF2-40B4-BE49-F238E27FC236}">
                <a16:creationId xmlns:a16="http://schemas.microsoft.com/office/drawing/2014/main" id="{03FC1054-DE41-464C-AC54-29BF6F8F2E5E}"/>
              </a:ext>
            </a:extLst>
          </p:cNvPr>
          <p:cNvCxnSpPr>
            <a:cxnSpLocks noChangeShapeType="1"/>
          </p:cNvCxnSpPr>
          <p:nvPr/>
        </p:nvCxnSpPr>
        <p:spPr bwMode="auto">
          <a:xfrm>
            <a:off x="3532831" y="1256828"/>
            <a:ext cx="0" cy="3724275"/>
          </a:xfrm>
          <a:prstGeom prst="line">
            <a:avLst/>
          </a:prstGeom>
          <a:noFill/>
          <a:ln w="9525" algn="ctr">
            <a:solidFill>
              <a:schemeClr val="accent3"/>
            </a:solidFill>
            <a:prstDash val="dash"/>
            <a:round/>
            <a:headEnd/>
            <a:tailEnd/>
          </a:ln>
        </p:spPr>
      </p:cxnSp>
      <p:cxnSp>
        <p:nvCxnSpPr>
          <p:cNvPr id="19" name="Straight Connector 114">
            <a:extLst>
              <a:ext uri="{FF2B5EF4-FFF2-40B4-BE49-F238E27FC236}">
                <a16:creationId xmlns:a16="http://schemas.microsoft.com/office/drawing/2014/main" id="{B2018E10-8D85-478C-8BFD-5302D5D57BA6}"/>
              </a:ext>
            </a:extLst>
          </p:cNvPr>
          <p:cNvCxnSpPr>
            <a:cxnSpLocks noChangeShapeType="1"/>
          </p:cNvCxnSpPr>
          <p:nvPr/>
        </p:nvCxnSpPr>
        <p:spPr bwMode="auto">
          <a:xfrm>
            <a:off x="8723956" y="1260003"/>
            <a:ext cx="0" cy="3803650"/>
          </a:xfrm>
          <a:prstGeom prst="line">
            <a:avLst/>
          </a:prstGeom>
          <a:noFill/>
          <a:ln w="9525" algn="ctr">
            <a:solidFill>
              <a:schemeClr val="accent3"/>
            </a:solidFill>
            <a:prstDash val="dash"/>
            <a:round/>
            <a:headEnd/>
            <a:tailEnd/>
          </a:ln>
        </p:spPr>
      </p:cxnSp>
      <p:sp>
        <p:nvSpPr>
          <p:cNvPr id="20" name="TextBox 1">
            <a:extLst>
              <a:ext uri="{FF2B5EF4-FFF2-40B4-BE49-F238E27FC236}">
                <a16:creationId xmlns:a16="http://schemas.microsoft.com/office/drawing/2014/main" id="{EABB5BAF-8335-45B5-B2DD-296527E0F243}"/>
              </a:ext>
            </a:extLst>
          </p:cNvPr>
          <p:cNvSpPr txBox="1">
            <a:spLocks noChangeArrowheads="1"/>
          </p:cNvSpPr>
          <p:nvPr/>
        </p:nvSpPr>
        <p:spPr bwMode="auto">
          <a:xfrm>
            <a:off x="840431" y="4928715"/>
            <a:ext cx="1363663" cy="169863"/>
          </a:xfrm>
          <a:prstGeom prst="rect">
            <a:avLst/>
          </a:prstGeom>
          <a:ln w="3175"/>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GB" altLang="en-US" sz="500" b="1" dirty="0">
                <a:latin typeface="Montserrat" panose="00000500000000000000" pitchFamily="50" charset="0"/>
              </a:rPr>
              <a:t>Note</a:t>
            </a:r>
            <a:r>
              <a:rPr lang="en-GB" altLang="en-US" sz="500" dirty="0">
                <a:latin typeface="Montserrat" panose="00000500000000000000" pitchFamily="50" charset="0"/>
              </a:rPr>
              <a:t>: All starting dates are indicative</a:t>
            </a:r>
          </a:p>
        </p:txBody>
      </p:sp>
      <p:sp>
        <p:nvSpPr>
          <p:cNvPr id="21" name="TextBox 86">
            <a:extLst>
              <a:ext uri="{FF2B5EF4-FFF2-40B4-BE49-F238E27FC236}">
                <a16:creationId xmlns:a16="http://schemas.microsoft.com/office/drawing/2014/main" id="{71E71598-E5BE-4272-B849-BE5DC095A849}"/>
              </a:ext>
            </a:extLst>
          </p:cNvPr>
          <p:cNvSpPr txBox="1">
            <a:spLocks noChangeArrowheads="1"/>
          </p:cNvSpPr>
          <p:nvPr/>
        </p:nvSpPr>
        <p:spPr bwMode="auto">
          <a:xfrm>
            <a:off x="1816744" y="918690"/>
            <a:ext cx="6238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TSG#94-e</a:t>
            </a:r>
            <a:endParaRPr lang="en-GB" altLang="en-US" sz="400">
              <a:latin typeface="Montserrat" pitchFamily="50" charset="0"/>
            </a:endParaRPr>
          </a:p>
        </p:txBody>
      </p:sp>
      <p:sp>
        <p:nvSpPr>
          <p:cNvPr id="22" name="TextBox 86">
            <a:extLst>
              <a:ext uri="{FF2B5EF4-FFF2-40B4-BE49-F238E27FC236}">
                <a16:creationId xmlns:a16="http://schemas.microsoft.com/office/drawing/2014/main" id="{3DFE6D09-C09F-4FAF-BFC9-A5475A060720}"/>
              </a:ext>
            </a:extLst>
          </p:cNvPr>
          <p:cNvSpPr txBox="1">
            <a:spLocks noChangeArrowheads="1"/>
          </p:cNvSpPr>
          <p:nvPr/>
        </p:nvSpPr>
        <p:spPr bwMode="auto">
          <a:xfrm>
            <a:off x="2494606" y="918690"/>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TSG#95-e</a:t>
            </a:r>
            <a:endParaRPr lang="en-GB" altLang="en-US" sz="400">
              <a:latin typeface="Montserrat" pitchFamily="50" charset="0"/>
            </a:endParaRPr>
          </a:p>
        </p:txBody>
      </p:sp>
      <p:sp>
        <p:nvSpPr>
          <p:cNvPr id="23" name="TextBox 22">
            <a:extLst>
              <a:ext uri="{FF2B5EF4-FFF2-40B4-BE49-F238E27FC236}">
                <a16:creationId xmlns:a16="http://schemas.microsoft.com/office/drawing/2014/main" id="{6FD6157B-7886-4739-BCBC-99D671CD339C}"/>
              </a:ext>
            </a:extLst>
          </p:cNvPr>
          <p:cNvSpPr txBox="1">
            <a:spLocks noChangeArrowheads="1"/>
          </p:cNvSpPr>
          <p:nvPr/>
        </p:nvSpPr>
        <p:spPr bwMode="auto">
          <a:xfrm>
            <a:off x="3256606" y="918690"/>
            <a:ext cx="530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TSG#96</a:t>
            </a:r>
            <a:endParaRPr lang="en-GB" altLang="en-US" sz="400">
              <a:latin typeface="Montserrat" pitchFamily="50" charset="0"/>
            </a:endParaRPr>
          </a:p>
        </p:txBody>
      </p:sp>
      <p:sp>
        <p:nvSpPr>
          <p:cNvPr id="24" name="TextBox 86">
            <a:extLst>
              <a:ext uri="{FF2B5EF4-FFF2-40B4-BE49-F238E27FC236}">
                <a16:creationId xmlns:a16="http://schemas.microsoft.com/office/drawing/2014/main" id="{6D6F610D-83F1-45B7-91DC-8B6AC0374808}"/>
              </a:ext>
            </a:extLst>
          </p:cNvPr>
          <p:cNvSpPr txBox="1">
            <a:spLocks noChangeArrowheads="1"/>
          </p:cNvSpPr>
          <p:nvPr/>
        </p:nvSpPr>
        <p:spPr bwMode="auto">
          <a:xfrm>
            <a:off x="3990031" y="918690"/>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TSG#97-e</a:t>
            </a:r>
            <a:endParaRPr lang="en-GB" altLang="en-US" sz="400">
              <a:latin typeface="Montserrat" pitchFamily="50" charset="0"/>
            </a:endParaRPr>
          </a:p>
        </p:txBody>
      </p:sp>
      <p:sp>
        <p:nvSpPr>
          <p:cNvPr id="25" name="TextBox 86">
            <a:extLst>
              <a:ext uri="{FF2B5EF4-FFF2-40B4-BE49-F238E27FC236}">
                <a16:creationId xmlns:a16="http://schemas.microsoft.com/office/drawing/2014/main" id="{DE81A46B-52C8-49D0-9D42-55A2762A0217}"/>
              </a:ext>
            </a:extLst>
          </p:cNvPr>
          <p:cNvSpPr txBox="1">
            <a:spLocks noChangeArrowheads="1"/>
          </p:cNvSpPr>
          <p:nvPr/>
        </p:nvSpPr>
        <p:spPr bwMode="auto">
          <a:xfrm>
            <a:off x="4604394" y="918690"/>
            <a:ext cx="533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TSG#98</a:t>
            </a:r>
            <a:endParaRPr lang="en-GB" altLang="en-US" sz="400">
              <a:latin typeface="Montserrat" pitchFamily="50" charset="0"/>
            </a:endParaRPr>
          </a:p>
        </p:txBody>
      </p:sp>
      <p:sp>
        <p:nvSpPr>
          <p:cNvPr id="26" name="TextBox 86">
            <a:extLst>
              <a:ext uri="{FF2B5EF4-FFF2-40B4-BE49-F238E27FC236}">
                <a16:creationId xmlns:a16="http://schemas.microsoft.com/office/drawing/2014/main" id="{BB99A234-9DD1-41E2-8031-A1B4F57AEF08}"/>
              </a:ext>
            </a:extLst>
          </p:cNvPr>
          <p:cNvSpPr txBox="1">
            <a:spLocks noChangeArrowheads="1"/>
          </p:cNvSpPr>
          <p:nvPr/>
        </p:nvSpPr>
        <p:spPr bwMode="auto">
          <a:xfrm>
            <a:off x="5272731" y="918690"/>
            <a:ext cx="530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TSG#99</a:t>
            </a:r>
            <a:endParaRPr lang="en-GB" altLang="en-US" sz="400">
              <a:latin typeface="Montserrat" pitchFamily="50" charset="0"/>
            </a:endParaRPr>
          </a:p>
        </p:txBody>
      </p:sp>
      <p:sp>
        <p:nvSpPr>
          <p:cNvPr id="27" name="TextBox 86">
            <a:extLst>
              <a:ext uri="{FF2B5EF4-FFF2-40B4-BE49-F238E27FC236}">
                <a16:creationId xmlns:a16="http://schemas.microsoft.com/office/drawing/2014/main" id="{E79B8928-52CE-44E2-9C0F-3D75D1E5392F}"/>
              </a:ext>
            </a:extLst>
          </p:cNvPr>
          <p:cNvSpPr txBox="1">
            <a:spLocks noChangeArrowheads="1"/>
          </p:cNvSpPr>
          <p:nvPr/>
        </p:nvSpPr>
        <p:spPr bwMode="auto">
          <a:xfrm>
            <a:off x="5918844" y="918690"/>
            <a:ext cx="571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TSG#100</a:t>
            </a:r>
            <a:endParaRPr lang="en-GB" altLang="en-US" sz="400">
              <a:latin typeface="Montserrat" pitchFamily="50" charset="0"/>
            </a:endParaRPr>
          </a:p>
        </p:txBody>
      </p:sp>
      <p:sp>
        <p:nvSpPr>
          <p:cNvPr id="28" name="TextBox 86">
            <a:extLst>
              <a:ext uri="{FF2B5EF4-FFF2-40B4-BE49-F238E27FC236}">
                <a16:creationId xmlns:a16="http://schemas.microsoft.com/office/drawing/2014/main" id="{E08E5C0C-18E9-473E-90E1-86663D3F5E7F}"/>
              </a:ext>
            </a:extLst>
          </p:cNvPr>
          <p:cNvSpPr txBox="1">
            <a:spLocks noChangeArrowheads="1"/>
          </p:cNvSpPr>
          <p:nvPr/>
        </p:nvSpPr>
        <p:spPr bwMode="auto">
          <a:xfrm>
            <a:off x="6660206" y="918690"/>
            <a:ext cx="546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TSG#101</a:t>
            </a:r>
            <a:endParaRPr lang="en-GB" altLang="en-US" sz="400">
              <a:latin typeface="Montserrat" pitchFamily="50" charset="0"/>
            </a:endParaRPr>
          </a:p>
        </p:txBody>
      </p:sp>
      <p:sp>
        <p:nvSpPr>
          <p:cNvPr id="29" name="TextBox 86">
            <a:extLst>
              <a:ext uri="{FF2B5EF4-FFF2-40B4-BE49-F238E27FC236}">
                <a16:creationId xmlns:a16="http://schemas.microsoft.com/office/drawing/2014/main" id="{96F19614-34EC-40EC-BA4C-13AE283DA95C}"/>
              </a:ext>
            </a:extLst>
          </p:cNvPr>
          <p:cNvSpPr txBox="1">
            <a:spLocks noChangeArrowheads="1"/>
          </p:cNvSpPr>
          <p:nvPr/>
        </p:nvSpPr>
        <p:spPr bwMode="auto">
          <a:xfrm>
            <a:off x="7279331" y="918690"/>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TSG#102</a:t>
            </a:r>
            <a:endParaRPr lang="en-GB" altLang="en-US" sz="400">
              <a:latin typeface="Montserrat" pitchFamily="50" charset="0"/>
            </a:endParaRPr>
          </a:p>
        </p:txBody>
      </p:sp>
      <p:sp>
        <p:nvSpPr>
          <p:cNvPr id="30" name="TextBox 86">
            <a:extLst>
              <a:ext uri="{FF2B5EF4-FFF2-40B4-BE49-F238E27FC236}">
                <a16:creationId xmlns:a16="http://schemas.microsoft.com/office/drawing/2014/main" id="{55CC3D35-8926-42B2-8421-32D05FCCDFB3}"/>
              </a:ext>
            </a:extLst>
          </p:cNvPr>
          <p:cNvSpPr txBox="1">
            <a:spLocks noChangeArrowheads="1"/>
          </p:cNvSpPr>
          <p:nvPr/>
        </p:nvSpPr>
        <p:spPr bwMode="auto">
          <a:xfrm>
            <a:off x="7828606" y="918690"/>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TSG#103</a:t>
            </a:r>
            <a:endParaRPr lang="en-GB" altLang="en-US" sz="400">
              <a:latin typeface="Montserrat" pitchFamily="50" charset="0"/>
            </a:endParaRPr>
          </a:p>
        </p:txBody>
      </p:sp>
      <p:sp>
        <p:nvSpPr>
          <p:cNvPr id="31" name="TextBox 86">
            <a:extLst>
              <a:ext uri="{FF2B5EF4-FFF2-40B4-BE49-F238E27FC236}">
                <a16:creationId xmlns:a16="http://schemas.microsoft.com/office/drawing/2014/main" id="{ECDA5D09-D01D-45EB-AE02-27885CB6A1A1}"/>
              </a:ext>
            </a:extLst>
          </p:cNvPr>
          <p:cNvSpPr txBox="1">
            <a:spLocks noChangeArrowheads="1"/>
          </p:cNvSpPr>
          <p:nvPr/>
        </p:nvSpPr>
        <p:spPr bwMode="auto">
          <a:xfrm>
            <a:off x="8417569" y="918690"/>
            <a:ext cx="5730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TSG#104</a:t>
            </a:r>
            <a:endParaRPr lang="en-GB" altLang="en-US" sz="400">
              <a:latin typeface="Montserrat" pitchFamily="50" charset="0"/>
            </a:endParaRPr>
          </a:p>
        </p:txBody>
      </p:sp>
      <p:sp>
        <p:nvSpPr>
          <p:cNvPr id="32" name="TextBox 86">
            <a:extLst>
              <a:ext uri="{FF2B5EF4-FFF2-40B4-BE49-F238E27FC236}">
                <a16:creationId xmlns:a16="http://schemas.microsoft.com/office/drawing/2014/main" id="{A5538856-F49F-48F1-BD51-B12A874758FE}"/>
              </a:ext>
            </a:extLst>
          </p:cNvPr>
          <p:cNvSpPr txBox="1">
            <a:spLocks noChangeArrowheads="1"/>
          </p:cNvSpPr>
          <p:nvPr/>
        </p:nvSpPr>
        <p:spPr bwMode="auto">
          <a:xfrm>
            <a:off x="9077969" y="918690"/>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700">
                <a:latin typeface="Montserrat" pitchFamily="50" charset="0"/>
              </a:rPr>
              <a:t>TSG#105</a:t>
            </a:r>
            <a:endParaRPr lang="en-GB" altLang="en-US" sz="400">
              <a:latin typeface="Montserrat" pitchFamily="50" charset="0"/>
            </a:endParaRPr>
          </a:p>
        </p:txBody>
      </p:sp>
      <p:sp>
        <p:nvSpPr>
          <p:cNvPr id="33" name="TextBox 32">
            <a:extLst>
              <a:ext uri="{FF2B5EF4-FFF2-40B4-BE49-F238E27FC236}">
                <a16:creationId xmlns:a16="http://schemas.microsoft.com/office/drawing/2014/main" id="{C68FEBE8-8FBB-4E5D-A9E9-C6647FA8C43D}"/>
              </a:ext>
            </a:extLst>
          </p:cNvPr>
          <p:cNvSpPr txBox="1"/>
          <p:nvPr/>
        </p:nvSpPr>
        <p:spPr>
          <a:xfrm>
            <a:off x="3283594" y="682153"/>
            <a:ext cx="4857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dirty="0">
                <a:latin typeface="Montserrat" panose="00000500000000000000" pitchFamily="50" charset="0"/>
              </a:rPr>
              <a:t>2022</a:t>
            </a:r>
          </a:p>
        </p:txBody>
      </p:sp>
      <p:sp>
        <p:nvSpPr>
          <p:cNvPr id="34" name="TextBox 33">
            <a:extLst>
              <a:ext uri="{FF2B5EF4-FFF2-40B4-BE49-F238E27FC236}">
                <a16:creationId xmlns:a16="http://schemas.microsoft.com/office/drawing/2014/main" id="{1FF853F5-2460-4AFB-9FD5-EBB43A14069C}"/>
              </a:ext>
            </a:extLst>
          </p:cNvPr>
          <p:cNvSpPr txBox="1"/>
          <p:nvPr/>
        </p:nvSpPr>
        <p:spPr>
          <a:xfrm>
            <a:off x="5987106" y="682153"/>
            <a:ext cx="4857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dirty="0">
                <a:latin typeface="Montserrat" panose="00000500000000000000" pitchFamily="50" charset="0"/>
              </a:rPr>
              <a:t>2023</a:t>
            </a:r>
          </a:p>
        </p:txBody>
      </p:sp>
      <p:sp>
        <p:nvSpPr>
          <p:cNvPr id="35" name="TextBox 2">
            <a:extLst>
              <a:ext uri="{FF2B5EF4-FFF2-40B4-BE49-F238E27FC236}">
                <a16:creationId xmlns:a16="http://schemas.microsoft.com/office/drawing/2014/main" id="{F29C75D4-97AA-49D7-9CA7-D664B20FEC00}"/>
              </a:ext>
            </a:extLst>
          </p:cNvPr>
          <p:cNvSpPr txBox="1">
            <a:spLocks noChangeArrowheads="1"/>
          </p:cNvSpPr>
          <p:nvPr/>
        </p:nvSpPr>
        <p:spPr bwMode="auto">
          <a:xfrm>
            <a:off x="1378594" y="1021878"/>
            <a:ext cx="3190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36" name="TextBox 59">
            <a:extLst>
              <a:ext uri="{FF2B5EF4-FFF2-40B4-BE49-F238E27FC236}">
                <a16:creationId xmlns:a16="http://schemas.microsoft.com/office/drawing/2014/main" id="{D7898DCC-FEE2-4755-9826-EDCCA92DBE11}"/>
              </a:ext>
            </a:extLst>
          </p:cNvPr>
          <p:cNvSpPr txBox="1">
            <a:spLocks noChangeArrowheads="1"/>
          </p:cNvSpPr>
          <p:nvPr/>
        </p:nvSpPr>
        <p:spPr bwMode="auto">
          <a:xfrm>
            <a:off x="2672406" y="1009178"/>
            <a:ext cx="3238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Mar.</a:t>
            </a:r>
          </a:p>
        </p:txBody>
      </p:sp>
      <p:sp>
        <p:nvSpPr>
          <p:cNvPr id="37" name="TextBox 60">
            <a:extLst>
              <a:ext uri="{FF2B5EF4-FFF2-40B4-BE49-F238E27FC236}">
                <a16:creationId xmlns:a16="http://schemas.microsoft.com/office/drawing/2014/main" id="{9D2CC7A0-831C-4481-B35B-634C246F5819}"/>
              </a:ext>
            </a:extLst>
          </p:cNvPr>
          <p:cNvSpPr txBox="1">
            <a:spLocks noChangeArrowheads="1"/>
          </p:cNvSpPr>
          <p:nvPr/>
        </p:nvSpPr>
        <p:spPr bwMode="auto">
          <a:xfrm>
            <a:off x="8000056" y="1021878"/>
            <a:ext cx="3222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Mar.</a:t>
            </a:r>
          </a:p>
        </p:txBody>
      </p:sp>
      <p:sp>
        <p:nvSpPr>
          <p:cNvPr id="38" name="TextBox 61">
            <a:extLst>
              <a:ext uri="{FF2B5EF4-FFF2-40B4-BE49-F238E27FC236}">
                <a16:creationId xmlns:a16="http://schemas.microsoft.com/office/drawing/2014/main" id="{C71BEC89-2D42-4C4D-A64E-FECA2D44149D}"/>
              </a:ext>
            </a:extLst>
          </p:cNvPr>
          <p:cNvSpPr txBox="1">
            <a:spLocks noChangeArrowheads="1"/>
          </p:cNvSpPr>
          <p:nvPr/>
        </p:nvSpPr>
        <p:spPr bwMode="auto">
          <a:xfrm>
            <a:off x="5337819" y="1021878"/>
            <a:ext cx="32226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Mar.</a:t>
            </a:r>
          </a:p>
        </p:txBody>
      </p:sp>
      <p:sp>
        <p:nvSpPr>
          <p:cNvPr id="39" name="TextBox 62">
            <a:extLst>
              <a:ext uri="{FF2B5EF4-FFF2-40B4-BE49-F238E27FC236}">
                <a16:creationId xmlns:a16="http://schemas.microsoft.com/office/drawing/2014/main" id="{F658DED4-E728-44BD-B745-7B3D2C181897}"/>
              </a:ext>
            </a:extLst>
          </p:cNvPr>
          <p:cNvSpPr txBox="1">
            <a:spLocks noChangeArrowheads="1"/>
          </p:cNvSpPr>
          <p:nvPr/>
        </p:nvSpPr>
        <p:spPr bwMode="auto">
          <a:xfrm>
            <a:off x="3359794" y="1021878"/>
            <a:ext cx="3159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Jun.</a:t>
            </a:r>
          </a:p>
        </p:txBody>
      </p:sp>
      <p:sp>
        <p:nvSpPr>
          <p:cNvPr id="40" name="TextBox 63">
            <a:extLst>
              <a:ext uri="{FF2B5EF4-FFF2-40B4-BE49-F238E27FC236}">
                <a16:creationId xmlns:a16="http://schemas.microsoft.com/office/drawing/2014/main" id="{51A06265-1CFB-4481-95BB-F55C90CC6BFD}"/>
              </a:ext>
            </a:extLst>
          </p:cNvPr>
          <p:cNvSpPr txBox="1">
            <a:spLocks noChangeArrowheads="1"/>
          </p:cNvSpPr>
          <p:nvPr/>
        </p:nvSpPr>
        <p:spPr bwMode="auto">
          <a:xfrm>
            <a:off x="6072831" y="1021878"/>
            <a:ext cx="3159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Jun.</a:t>
            </a:r>
          </a:p>
        </p:txBody>
      </p:sp>
      <p:sp>
        <p:nvSpPr>
          <p:cNvPr id="41" name="TextBox 64">
            <a:extLst>
              <a:ext uri="{FF2B5EF4-FFF2-40B4-BE49-F238E27FC236}">
                <a16:creationId xmlns:a16="http://schemas.microsoft.com/office/drawing/2014/main" id="{CFA09FF2-94D8-4933-9FD0-E85FD4FFCB65}"/>
              </a:ext>
            </a:extLst>
          </p:cNvPr>
          <p:cNvSpPr txBox="1">
            <a:spLocks noChangeArrowheads="1"/>
          </p:cNvSpPr>
          <p:nvPr/>
        </p:nvSpPr>
        <p:spPr bwMode="auto">
          <a:xfrm>
            <a:off x="8574731" y="1021878"/>
            <a:ext cx="3159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Jun.</a:t>
            </a:r>
          </a:p>
        </p:txBody>
      </p:sp>
      <p:sp>
        <p:nvSpPr>
          <p:cNvPr id="42" name="TextBox 65">
            <a:extLst>
              <a:ext uri="{FF2B5EF4-FFF2-40B4-BE49-F238E27FC236}">
                <a16:creationId xmlns:a16="http://schemas.microsoft.com/office/drawing/2014/main" id="{CDF12F6F-65BA-4E43-AE07-97D8759DE6E9}"/>
              </a:ext>
            </a:extLst>
          </p:cNvPr>
          <p:cNvSpPr txBox="1">
            <a:spLocks noChangeArrowheads="1"/>
          </p:cNvSpPr>
          <p:nvPr/>
        </p:nvSpPr>
        <p:spPr bwMode="auto">
          <a:xfrm>
            <a:off x="4134494" y="1021878"/>
            <a:ext cx="3190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43" name="TextBox 66">
            <a:extLst>
              <a:ext uri="{FF2B5EF4-FFF2-40B4-BE49-F238E27FC236}">
                <a16:creationId xmlns:a16="http://schemas.microsoft.com/office/drawing/2014/main" id="{385E99A4-96C2-4D50-AF59-BDEF03A15D2D}"/>
              </a:ext>
            </a:extLst>
          </p:cNvPr>
          <p:cNvSpPr txBox="1">
            <a:spLocks noChangeArrowheads="1"/>
          </p:cNvSpPr>
          <p:nvPr/>
        </p:nvSpPr>
        <p:spPr bwMode="auto">
          <a:xfrm>
            <a:off x="6784031" y="1021878"/>
            <a:ext cx="3190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44" name="TextBox 67">
            <a:extLst>
              <a:ext uri="{FF2B5EF4-FFF2-40B4-BE49-F238E27FC236}">
                <a16:creationId xmlns:a16="http://schemas.microsoft.com/office/drawing/2014/main" id="{8A362BA2-0C9E-4A92-8783-4ABA0CD864C7}"/>
              </a:ext>
            </a:extLst>
          </p:cNvPr>
          <p:cNvSpPr txBox="1">
            <a:spLocks noChangeArrowheads="1"/>
          </p:cNvSpPr>
          <p:nvPr/>
        </p:nvSpPr>
        <p:spPr bwMode="auto">
          <a:xfrm>
            <a:off x="9239894" y="1021878"/>
            <a:ext cx="3206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Sep.</a:t>
            </a:r>
          </a:p>
        </p:txBody>
      </p:sp>
      <p:sp>
        <p:nvSpPr>
          <p:cNvPr id="45" name="TextBox 69">
            <a:extLst>
              <a:ext uri="{FF2B5EF4-FFF2-40B4-BE49-F238E27FC236}">
                <a16:creationId xmlns:a16="http://schemas.microsoft.com/office/drawing/2014/main" id="{381D9439-15B1-498D-951A-8F0298A4A8F8}"/>
              </a:ext>
            </a:extLst>
          </p:cNvPr>
          <p:cNvSpPr txBox="1">
            <a:spLocks noChangeArrowheads="1"/>
          </p:cNvSpPr>
          <p:nvPr/>
        </p:nvSpPr>
        <p:spPr bwMode="auto">
          <a:xfrm>
            <a:off x="1975494" y="1021878"/>
            <a:ext cx="3254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Dec.</a:t>
            </a:r>
          </a:p>
        </p:txBody>
      </p:sp>
      <p:sp>
        <p:nvSpPr>
          <p:cNvPr id="46" name="TextBox 70">
            <a:extLst>
              <a:ext uri="{FF2B5EF4-FFF2-40B4-BE49-F238E27FC236}">
                <a16:creationId xmlns:a16="http://schemas.microsoft.com/office/drawing/2014/main" id="{A87DDB7B-0523-409C-9566-53C024FDE3BD}"/>
              </a:ext>
            </a:extLst>
          </p:cNvPr>
          <p:cNvSpPr txBox="1">
            <a:spLocks noChangeArrowheads="1"/>
          </p:cNvSpPr>
          <p:nvPr/>
        </p:nvSpPr>
        <p:spPr bwMode="auto">
          <a:xfrm>
            <a:off x="4726631" y="1021878"/>
            <a:ext cx="3254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Dec.</a:t>
            </a:r>
          </a:p>
        </p:txBody>
      </p:sp>
      <p:sp>
        <p:nvSpPr>
          <p:cNvPr id="47" name="TextBox 71">
            <a:extLst>
              <a:ext uri="{FF2B5EF4-FFF2-40B4-BE49-F238E27FC236}">
                <a16:creationId xmlns:a16="http://schemas.microsoft.com/office/drawing/2014/main" id="{6A28A8E5-3E96-4D3A-8CE1-6407230845AE}"/>
              </a:ext>
            </a:extLst>
          </p:cNvPr>
          <p:cNvSpPr txBox="1">
            <a:spLocks noChangeArrowheads="1"/>
          </p:cNvSpPr>
          <p:nvPr/>
        </p:nvSpPr>
        <p:spPr bwMode="auto">
          <a:xfrm>
            <a:off x="7425381" y="1021878"/>
            <a:ext cx="3254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500">
                <a:latin typeface="Montserrat" pitchFamily="50" charset="0"/>
              </a:rPr>
              <a:t>Dec.</a:t>
            </a:r>
          </a:p>
        </p:txBody>
      </p:sp>
      <p:sp>
        <p:nvSpPr>
          <p:cNvPr id="48" name="TextBox 73">
            <a:extLst>
              <a:ext uri="{FF2B5EF4-FFF2-40B4-BE49-F238E27FC236}">
                <a16:creationId xmlns:a16="http://schemas.microsoft.com/office/drawing/2014/main" id="{9F3CC1E9-C573-4A6C-9246-1B6E0E3814B6}"/>
              </a:ext>
            </a:extLst>
          </p:cNvPr>
          <p:cNvSpPr txBox="1">
            <a:spLocks noChangeArrowheads="1"/>
          </p:cNvSpPr>
          <p:nvPr/>
        </p:nvSpPr>
        <p:spPr bwMode="auto">
          <a:xfrm>
            <a:off x="6304606" y="4906490"/>
            <a:ext cx="234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a:t>*</a:t>
            </a:r>
          </a:p>
        </p:txBody>
      </p:sp>
      <p:sp>
        <p:nvSpPr>
          <p:cNvPr id="49" name="TextBox 48">
            <a:extLst>
              <a:ext uri="{FF2B5EF4-FFF2-40B4-BE49-F238E27FC236}">
                <a16:creationId xmlns:a16="http://schemas.microsoft.com/office/drawing/2014/main" id="{1FCE6A6F-2A19-452D-B187-168278C1A427}"/>
              </a:ext>
            </a:extLst>
          </p:cNvPr>
          <p:cNvSpPr txBox="1"/>
          <p:nvPr/>
        </p:nvSpPr>
        <p:spPr>
          <a:xfrm>
            <a:off x="8481069" y="663103"/>
            <a:ext cx="4984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dirty="0">
                <a:latin typeface="Montserrat" panose="00000500000000000000" pitchFamily="50" charset="0"/>
              </a:rPr>
              <a:t>2024</a:t>
            </a:r>
          </a:p>
        </p:txBody>
      </p:sp>
      <p:sp>
        <p:nvSpPr>
          <p:cNvPr id="50" name="Rectangle 12">
            <a:extLst>
              <a:ext uri="{FF2B5EF4-FFF2-40B4-BE49-F238E27FC236}">
                <a16:creationId xmlns:a16="http://schemas.microsoft.com/office/drawing/2014/main" id="{75EF546D-08DC-45A4-9511-EE6F6565A04D}"/>
              </a:ext>
            </a:extLst>
          </p:cNvPr>
          <p:cNvSpPr>
            <a:spLocks noChangeArrowheads="1"/>
          </p:cNvSpPr>
          <p:nvPr/>
        </p:nvSpPr>
        <p:spPr bwMode="auto">
          <a:xfrm>
            <a:off x="4191945" y="4981103"/>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800" b="1">
                <a:solidFill>
                  <a:srgbClr val="000000"/>
                </a:solidFill>
                <a:latin typeface="Arial" panose="020B0604020202020204" pitchFamily="34" charset="0"/>
              </a:rPr>
              <a:t>Now</a:t>
            </a:r>
          </a:p>
        </p:txBody>
      </p:sp>
      <p:cxnSp>
        <p:nvCxnSpPr>
          <p:cNvPr id="51" name="Straight Connector 114">
            <a:extLst>
              <a:ext uri="{FF2B5EF4-FFF2-40B4-BE49-F238E27FC236}">
                <a16:creationId xmlns:a16="http://schemas.microsoft.com/office/drawing/2014/main" id="{64F8C96F-8216-4893-AF55-95BA1182617B}"/>
              </a:ext>
            </a:extLst>
          </p:cNvPr>
          <p:cNvCxnSpPr>
            <a:cxnSpLocks noChangeShapeType="1"/>
          </p:cNvCxnSpPr>
          <p:nvPr/>
        </p:nvCxnSpPr>
        <p:spPr bwMode="auto">
          <a:xfrm>
            <a:off x="4715820" y="1229841"/>
            <a:ext cx="3175" cy="3805237"/>
          </a:xfrm>
          <a:prstGeom prst="line">
            <a:avLst/>
          </a:prstGeom>
          <a:ln>
            <a:headEnd/>
            <a:tailEnd/>
          </a:ln>
        </p:spPr>
        <p:style>
          <a:lnRef idx="3">
            <a:schemeClr val="accent2"/>
          </a:lnRef>
          <a:fillRef idx="0">
            <a:schemeClr val="accent2"/>
          </a:fillRef>
          <a:effectRef idx="2">
            <a:schemeClr val="accent2"/>
          </a:effectRef>
          <a:fontRef idx="minor">
            <a:schemeClr val="tx1"/>
          </a:fontRef>
        </p:style>
      </p:cxnSp>
      <p:sp>
        <p:nvSpPr>
          <p:cNvPr id="52" name="TextBox 112">
            <a:extLst>
              <a:ext uri="{FF2B5EF4-FFF2-40B4-BE49-F238E27FC236}">
                <a16:creationId xmlns:a16="http://schemas.microsoft.com/office/drawing/2014/main" id="{5D2B821C-3070-4272-B1BB-F98C09D9AA48}"/>
              </a:ext>
            </a:extLst>
          </p:cNvPr>
          <p:cNvSpPr txBox="1">
            <a:spLocks noChangeArrowheads="1"/>
          </p:cNvSpPr>
          <p:nvPr/>
        </p:nvSpPr>
        <p:spPr bwMode="auto">
          <a:xfrm>
            <a:off x="7736531" y="1584797"/>
            <a:ext cx="14287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800" b="1">
                <a:latin typeface="Montserrat" pitchFamily="50" charset="0"/>
              </a:rPr>
              <a:t>Release 19</a:t>
            </a:r>
            <a:endParaRPr lang="en-GB" altLang="en-US" sz="1600" b="1">
              <a:latin typeface="Montserrat" pitchFamily="50" charset="0"/>
            </a:endParaRPr>
          </a:p>
        </p:txBody>
      </p:sp>
      <p:sp>
        <p:nvSpPr>
          <p:cNvPr id="53" name="Chevron 60">
            <a:extLst>
              <a:ext uri="{FF2B5EF4-FFF2-40B4-BE49-F238E27FC236}">
                <a16:creationId xmlns:a16="http://schemas.microsoft.com/office/drawing/2014/main" id="{6DC35D8E-61DC-4F64-B62D-62A628F36C65}"/>
              </a:ext>
            </a:extLst>
          </p:cNvPr>
          <p:cNvSpPr/>
          <p:nvPr/>
        </p:nvSpPr>
        <p:spPr bwMode="auto">
          <a:xfrm>
            <a:off x="2440631" y="1483197"/>
            <a:ext cx="3803650"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cs typeface="Arial" pitchFamily="34" charset="0"/>
              </a:rPr>
              <a:t>  SA1 Stage 1  80%</a:t>
            </a:r>
          </a:p>
        </p:txBody>
      </p:sp>
      <p:sp>
        <p:nvSpPr>
          <p:cNvPr id="54" name="Chevron 60">
            <a:extLst>
              <a:ext uri="{FF2B5EF4-FFF2-40B4-BE49-F238E27FC236}">
                <a16:creationId xmlns:a16="http://schemas.microsoft.com/office/drawing/2014/main" id="{D17418E1-830C-4060-91C4-AB1082E46D45}"/>
              </a:ext>
            </a:extLst>
          </p:cNvPr>
          <p:cNvSpPr/>
          <p:nvPr/>
        </p:nvSpPr>
        <p:spPr bwMode="auto">
          <a:xfrm>
            <a:off x="6112519" y="1483197"/>
            <a:ext cx="863600" cy="222250"/>
          </a:xfrm>
          <a:prstGeom prst="chevron">
            <a:avLst/>
          </a:prstGeom>
          <a:solidFill>
            <a:schemeClr val="accent5">
              <a:lumMod val="50000"/>
            </a:schemeClr>
          </a:solidFill>
          <a:ln w="9525" cap="flat" cmpd="sng" algn="ctr">
            <a:noFill/>
            <a:prstDash val="solid"/>
            <a:round/>
            <a:headEnd type="none" w="med" len="med"/>
            <a:tailEnd type="none" w="med" len="med"/>
          </a:ln>
          <a:effectLst/>
        </p:spPr>
        <p:txBody>
          <a:bodyPr lIns="0" rIns="0"/>
          <a:lstStyle/>
          <a:p>
            <a:pPr algn="ctr">
              <a:defRPr/>
            </a:pPr>
            <a:r>
              <a:rPr lang="fr-FR" sz="900" dirty="0">
                <a:latin typeface="Montserrat" panose="00000500000000000000" pitchFamily="50" charset="0"/>
                <a:ea typeface="ＭＳ Ｐゴシック" charset="-128"/>
                <a:cs typeface="Arial" pitchFamily="34" charset="0"/>
              </a:rPr>
              <a:t>100%</a:t>
            </a:r>
          </a:p>
        </p:txBody>
      </p:sp>
      <p:sp>
        <p:nvSpPr>
          <p:cNvPr id="55" name="Chevron 60">
            <a:extLst>
              <a:ext uri="{FF2B5EF4-FFF2-40B4-BE49-F238E27FC236}">
                <a16:creationId xmlns:a16="http://schemas.microsoft.com/office/drawing/2014/main" id="{6D44734C-69D3-4165-92C9-8B6AB20C83AA}"/>
              </a:ext>
            </a:extLst>
          </p:cNvPr>
          <p:cNvSpPr>
            <a:spLocks noChangeArrowheads="1"/>
          </p:cNvSpPr>
          <p:nvPr/>
        </p:nvSpPr>
        <p:spPr bwMode="auto">
          <a:xfrm>
            <a:off x="6698306" y="1734022"/>
            <a:ext cx="939800" cy="280987"/>
          </a:xfrm>
          <a:prstGeom prst="chevron">
            <a:avLst>
              <a:gd name="adj" fmla="val 50077"/>
            </a:avLst>
          </a:prstGeom>
          <a:solidFill>
            <a:srgbClr val="00660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600">
                <a:latin typeface="Montserrat" pitchFamily="50" charset="0"/>
                <a:cs typeface="Arial" panose="020B0604020202020204" pitchFamily="34" charset="0"/>
              </a:rPr>
              <a:t>RAN4 </a:t>
            </a:r>
          </a:p>
          <a:p>
            <a:pPr algn="ctr"/>
            <a:r>
              <a:rPr lang="fr-FR" altLang="en-US" sz="600">
                <a:latin typeface="Montserrat" pitchFamily="50" charset="0"/>
                <a:cs typeface="Arial" panose="020B0604020202020204" pitchFamily="34" charset="0"/>
              </a:rPr>
              <a:t>content def.</a:t>
            </a:r>
          </a:p>
        </p:txBody>
      </p:sp>
      <p:sp>
        <p:nvSpPr>
          <p:cNvPr id="56" name="Chevron 60">
            <a:extLst>
              <a:ext uri="{FF2B5EF4-FFF2-40B4-BE49-F238E27FC236}">
                <a16:creationId xmlns:a16="http://schemas.microsoft.com/office/drawing/2014/main" id="{2A0CDE83-6368-4971-BD65-EC308A16154C}"/>
              </a:ext>
            </a:extLst>
          </p:cNvPr>
          <p:cNvSpPr>
            <a:spLocks noChangeArrowheads="1"/>
          </p:cNvSpPr>
          <p:nvPr/>
        </p:nvSpPr>
        <p:spPr bwMode="auto">
          <a:xfrm>
            <a:off x="4996506" y="1734022"/>
            <a:ext cx="1979613" cy="280987"/>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p>
            <a:pPr algn="ctr">
              <a:defRPr/>
            </a:pPr>
            <a:r>
              <a:rPr lang="fr-FR" altLang="en-US" sz="900" b="1" dirty="0">
                <a:latin typeface="Montserrat" panose="00000500000000000000" pitchFamily="50" charset="0"/>
                <a:cs typeface="Arial" panose="020B0604020202020204" pitchFamily="34" charset="0"/>
              </a:rPr>
              <a:t> </a:t>
            </a:r>
            <a:r>
              <a:rPr lang="fr-FR" altLang="en-US" sz="900" dirty="0">
                <a:latin typeface="Montserrat" panose="00000500000000000000" pitchFamily="50" charset="0"/>
                <a:cs typeface="Arial" panose="020B0604020202020204" pitchFamily="34" charset="0"/>
              </a:rPr>
              <a:t>RAN Content </a:t>
            </a:r>
            <a:r>
              <a:rPr lang="fr-FR" altLang="en-US" sz="900" dirty="0" err="1">
                <a:latin typeface="Montserrat" panose="00000500000000000000" pitchFamily="50" charset="0"/>
                <a:cs typeface="Arial" panose="020B0604020202020204" pitchFamily="34" charset="0"/>
              </a:rPr>
              <a:t>def</a:t>
            </a:r>
            <a:r>
              <a:rPr lang="fr-FR" altLang="en-US" sz="900" dirty="0">
                <a:latin typeface="Montserrat" panose="00000500000000000000" pitchFamily="50" charset="0"/>
                <a:cs typeface="Arial" panose="020B0604020202020204" pitchFamily="34" charset="0"/>
              </a:rPr>
              <a:t>.</a:t>
            </a:r>
          </a:p>
        </p:txBody>
      </p:sp>
      <p:sp>
        <p:nvSpPr>
          <p:cNvPr id="57" name="TextBox 3">
            <a:extLst>
              <a:ext uri="{FF2B5EF4-FFF2-40B4-BE49-F238E27FC236}">
                <a16:creationId xmlns:a16="http://schemas.microsoft.com/office/drawing/2014/main" id="{0B1F694F-872A-4EC0-B5BD-AC7447A9C99D}"/>
              </a:ext>
            </a:extLst>
          </p:cNvPr>
          <p:cNvSpPr txBox="1">
            <a:spLocks noChangeArrowheads="1"/>
          </p:cNvSpPr>
          <p:nvPr/>
        </p:nvSpPr>
        <p:spPr bwMode="auto">
          <a:xfrm>
            <a:off x="5320356" y="1689572"/>
            <a:ext cx="234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a:t>*</a:t>
            </a:r>
          </a:p>
        </p:txBody>
      </p:sp>
      <p:sp>
        <p:nvSpPr>
          <p:cNvPr id="58" name="Chevron 60">
            <a:extLst>
              <a:ext uri="{FF2B5EF4-FFF2-40B4-BE49-F238E27FC236}">
                <a16:creationId xmlns:a16="http://schemas.microsoft.com/office/drawing/2014/main" id="{C499AF5F-EB7C-481B-9E68-FEDBF74E0DCC}"/>
              </a:ext>
            </a:extLst>
          </p:cNvPr>
          <p:cNvSpPr/>
          <p:nvPr/>
        </p:nvSpPr>
        <p:spPr bwMode="auto">
          <a:xfrm>
            <a:off x="4879037" y="2246291"/>
            <a:ext cx="2733669" cy="224007"/>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altLang="en-US" sz="900" b="1" dirty="0">
                <a:solidFill>
                  <a:srgbClr val="0000FF"/>
                </a:solidFill>
              </a:rPr>
              <a:t>Rel-19 planning</a:t>
            </a:r>
          </a:p>
        </p:txBody>
      </p:sp>
      <p:sp>
        <p:nvSpPr>
          <p:cNvPr id="59" name="矩形 1">
            <a:extLst>
              <a:ext uri="{FF2B5EF4-FFF2-40B4-BE49-F238E27FC236}">
                <a16:creationId xmlns:a16="http://schemas.microsoft.com/office/drawing/2014/main" id="{57036C70-4AD6-4946-9D58-DC936769DF33}"/>
              </a:ext>
            </a:extLst>
          </p:cNvPr>
          <p:cNvSpPr>
            <a:spLocks noChangeArrowheads="1"/>
          </p:cNvSpPr>
          <p:nvPr/>
        </p:nvSpPr>
        <p:spPr bwMode="auto">
          <a:xfrm>
            <a:off x="945206" y="2191861"/>
            <a:ext cx="8655050" cy="1184925"/>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0" name="文本框 2">
            <a:extLst>
              <a:ext uri="{FF2B5EF4-FFF2-40B4-BE49-F238E27FC236}">
                <a16:creationId xmlns:a16="http://schemas.microsoft.com/office/drawing/2014/main" id="{D4B6C7A0-4E9D-4EB8-A4F8-ADA803C02A6F}"/>
              </a:ext>
            </a:extLst>
          </p:cNvPr>
          <p:cNvSpPr txBox="1">
            <a:spLocks noChangeArrowheads="1"/>
          </p:cNvSpPr>
          <p:nvPr/>
        </p:nvSpPr>
        <p:spPr bwMode="auto">
          <a:xfrm>
            <a:off x="1039900" y="2972771"/>
            <a:ext cx="22607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dirty="0">
                <a:solidFill>
                  <a:srgbClr val="0000FF"/>
                </a:solidFill>
              </a:rPr>
              <a:t>SA5 OAM Rel-19 Timeline </a:t>
            </a:r>
            <a:endParaRPr lang="zh-CN" altLang="en-US" b="1" dirty="0">
              <a:solidFill>
                <a:srgbClr val="0000FF"/>
              </a:solidFill>
            </a:endParaRPr>
          </a:p>
        </p:txBody>
      </p:sp>
      <p:sp>
        <p:nvSpPr>
          <p:cNvPr id="61" name="矩形 51">
            <a:extLst>
              <a:ext uri="{FF2B5EF4-FFF2-40B4-BE49-F238E27FC236}">
                <a16:creationId xmlns:a16="http://schemas.microsoft.com/office/drawing/2014/main" id="{56D13FE2-5A30-47BA-9DDA-3D2E78337D08}"/>
              </a:ext>
            </a:extLst>
          </p:cNvPr>
          <p:cNvSpPr/>
          <p:nvPr/>
        </p:nvSpPr>
        <p:spPr>
          <a:xfrm>
            <a:off x="246994" y="5990550"/>
            <a:ext cx="2273379" cy="307777"/>
          </a:xfrm>
          <a:prstGeom prst="rect">
            <a:avLst/>
          </a:prstGeom>
          <a:solidFill>
            <a:srgbClr val="00B0F0"/>
          </a:solidFill>
        </p:spPr>
        <p:txBody>
          <a:bodyPr wrap="none">
            <a:spAutoFit/>
          </a:bodyPr>
          <a:lstStyle/>
          <a:p>
            <a:r>
              <a:rPr lang="en-GB" altLang="en-US" sz="1400" dirty="0">
                <a:solidFill>
                  <a:schemeClr val="bg1"/>
                </a:solidFill>
              </a:rPr>
              <a:t>Ref: </a:t>
            </a:r>
            <a:r>
              <a:rPr lang="en-US" altLang="zh-CN" sz="1400" dirty="0">
                <a:solidFill>
                  <a:schemeClr val="bg1"/>
                </a:solidFill>
              </a:rPr>
              <a:t>S5-226377 (Page 15</a:t>
            </a:r>
            <a:r>
              <a:rPr lang="en-GB" altLang="en-US" sz="1400" dirty="0">
                <a:solidFill>
                  <a:schemeClr val="bg1"/>
                </a:solidFill>
              </a:rPr>
              <a:t>)</a:t>
            </a:r>
            <a:endParaRPr lang="en-US" sz="1400" dirty="0">
              <a:solidFill>
                <a:srgbClr val="0000FF"/>
              </a:solidFill>
            </a:endParaRPr>
          </a:p>
        </p:txBody>
      </p:sp>
    </p:spTree>
    <p:extLst>
      <p:ext uri="{BB962C8B-B14F-4D97-AF65-F5344CB8AC3E}">
        <p14:creationId xmlns:p14="http://schemas.microsoft.com/office/powerpoint/2010/main" val="178343610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236CFD35-830A-4F24-A203-5EEAAD320CCC}"/>
              </a:ext>
            </a:extLst>
          </p:cNvPr>
          <p:cNvSpPr/>
          <p:nvPr/>
        </p:nvSpPr>
        <p:spPr>
          <a:xfrm>
            <a:off x="356297" y="1014242"/>
            <a:ext cx="11295771" cy="4407360"/>
          </a:xfrm>
          <a:prstGeom prst="rect">
            <a:avLst/>
          </a:prstGeom>
          <a:solidFill>
            <a:schemeClr val="bg1"/>
          </a:solidFill>
        </p:spPr>
        <p:txBody>
          <a:bodyPr wrap="square">
            <a:spAutoFit/>
          </a:bodyPr>
          <a:lstStyle/>
          <a:p>
            <a:r>
              <a:rPr lang="en-US" altLang="zh-CN" sz="1200" b="1" dirty="0"/>
              <a:t>SA5 OAM Release 18 planning</a:t>
            </a:r>
            <a:r>
              <a:rPr lang="zh-CN" altLang="en-US" sz="1200" b="1" dirty="0"/>
              <a:t>：</a:t>
            </a:r>
            <a:r>
              <a:rPr lang="en-US" altLang="zh-CN" sz="1200" b="1" dirty="0"/>
              <a:t> </a:t>
            </a:r>
          </a:p>
          <a:p>
            <a:pPr marL="609585" indent="-609585">
              <a:spcBef>
                <a:spcPct val="20000"/>
              </a:spcBef>
              <a:buBlip>
                <a:blip r:embed="rId2"/>
              </a:buBlip>
              <a:defRPr/>
            </a:pPr>
            <a:r>
              <a:rPr lang="en-US" altLang="zh-CN" sz="1400" dirty="0">
                <a:latin typeface="+mn-lt"/>
                <a:cs typeface="+mn-cs"/>
              </a:rPr>
              <a:t>Mar 2022 (TSG#95): SA5 SIDs/WIDs specified</a:t>
            </a:r>
          </a:p>
          <a:p>
            <a:pPr marL="609585" indent="-609585">
              <a:spcBef>
                <a:spcPct val="20000"/>
              </a:spcBef>
              <a:buBlip>
                <a:blip r:embed="rId2"/>
              </a:buBlip>
              <a:defRPr/>
            </a:pPr>
            <a:r>
              <a:rPr lang="en-US" altLang="zh-CN" sz="1400" dirty="0">
                <a:solidFill>
                  <a:srgbClr val="0000FF"/>
                </a:solidFill>
                <a:latin typeface="+mn-lt"/>
                <a:cs typeface="+mn-cs"/>
              </a:rPr>
              <a:t>Dec 2022 (#98) and Mar 2023(#99): SA5 SID concluded and Rel-18 WID started if needed</a:t>
            </a:r>
          </a:p>
          <a:p>
            <a:pPr marL="609585" indent="-609585">
              <a:spcBef>
                <a:spcPct val="20000"/>
              </a:spcBef>
              <a:buBlip>
                <a:blip r:embed="rId2"/>
              </a:buBlip>
              <a:defRPr/>
            </a:pPr>
            <a:r>
              <a:rPr lang="en-US" altLang="zh-CN" sz="1400" dirty="0">
                <a:solidFill>
                  <a:srgbClr val="0000FF"/>
                </a:solidFill>
                <a:latin typeface="+mn-lt"/>
                <a:cs typeface="+mn-cs"/>
              </a:rPr>
              <a:t>Jun 2023 (TSG#100): Stage 1 work freeze (Majority topics)</a:t>
            </a:r>
          </a:p>
          <a:p>
            <a:pPr marL="609585" indent="-609585">
              <a:spcBef>
                <a:spcPct val="20000"/>
              </a:spcBef>
              <a:buBlip>
                <a:blip r:embed="rId2"/>
              </a:buBlip>
              <a:defRPr/>
            </a:pPr>
            <a:r>
              <a:rPr lang="en-US" altLang="zh-CN" sz="1400" dirty="0">
                <a:latin typeface="+mn-lt"/>
                <a:cs typeface="+mn-cs"/>
              </a:rPr>
              <a:t>Sep 2023 (TSG#101): </a:t>
            </a:r>
            <a:r>
              <a:rPr lang="en-US" altLang="zh-CN" sz="1400" dirty="0">
                <a:solidFill>
                  <a:srgbClr val="0000FF"/>
                </a:solidFill>
                <a:latin typeface="+mn-lt"/>
                <a:cs typeface="+mn-cs"/>
              </a:rPr>
              <a:t>Stage 1 leftover and </a:t>
            </a:r>
            <a:r>
              <a:rPr lang="en-US" altLang="zh-CN" sz="1400" dirty="0">
                <a:latin typeface="+mn-lt"/>
                <a:cs typeface="+mn-cs"/>
              </a:rPr>
              <a:t>Stage 2 Functional work Freeze and stage 3(OAM/CN related), provide inputs to CT</a:t>
            </a:r>
          </a:p>
          <a:p>
            <a:pPr marL="609585" indent="-609585">
              <a:spcBef>
                <a:spcPct val="20000"/>
              </a:spcBef>
              <a:buBlip>
                <a:blip r:embed="rId2"/>
              </a:buBlip>
              <a:defRPr/>
            </a:pPr>
            <a:r>
              <a:rPr lang="en-US" altLang="zh-CN" sz="1400" dirty="0">
                <a:latin typeface="+mn-lt"/>
                <a:cs typeface="+mn-cs"/>
              </a:rPr>
              <a:t>Dec 2023 (TSG#102): Stage 2 Functional work Freeze and stage 3 (RAN related)</a:t>
            </a:r>
          </a:p>
          <a:p>
            <a:pPr>
              <a:spcBef>
                <a:spcPct val="20000"/>
              </a:spcBef>
              <a:defRPr/>
            </a:pPr>
            <a:endParaRPr lang="en-US" altLang="zh-CN" sz="1400" dirty="0">
              <a:latin typeface="+mn-lt"/>
              <a:cs typeface="+mn-cs"/>
            </a:endParaRPr>
          </a:p>
          <a:p>
            <a:pPr lvl="0"/>
            <a:r>
              <a:rPr lang="en-US" altLang="zh-CN" sz="1200" b="1" dirty="0">
                <a:solidFill>
                  <a:prstClr val="black"/>
                </a:solidFill>
              </a:rPr>
              <a:t>SA5 OAM Release 19 planning</a:t>
            </a:r>
            <a:r>
              <a:rPr lang="zh-CN" altLang="en-US" sz="1200" b="1" dirty="0">
                <a:solidFill>
                  <a:prstClr val="black"/>
                </a:solidFill>
              </a:rPr>
              <a:t>：</a:t>
            </a:r>
            <a:r>
              <a:rPr lang="en-US" altLang="zh-CN" sz="1200" b="1" dirty="0">
                <a:solidFill>
                  <a:prstClr val="black"/>
                </a:solidFill>
              </a:rPr>
              <a:t> </a:t>
            </a:r>
          </a:p>
          <a:p>
            <a:pPr marL="609585" lvl="0" indent="-609585">
              <a:spcBef>
                <a:spcPct val="20000"/>
              </a:spcBef>
              <a:buBlip>
                <a:blip r:embed="rId2"/>
              </a:buBlip>
              <a:defRPr/>
            </a:pPr>
            <a:r>
              <a:rPr lang="en-US" altLang="zh-CN" sz="1400" dirty="0">
                <a:solidFill>
                  <a:srgbClr val="0000FF"/>
                </a:solidFill>
                <a:latin typeface="Calibri"/>
              </a:rPr>
              <a:t>Dec 2022: closely follow SA Rel-19 discussion and provide SA5 relevant Rel-19 inputs/planning if they are available</a:t>
            </a:r>
          </a:p>
          <a:p>
            <a:pPr marL="609585" lvl="0" indent="-609585">
              <a:spcBef>
                <a:spcPct val="20000"/>
              </a:spcBef>
              <a:buBlip>
                <a:blip r:embed="rId2"/>
              </a:buBlip>
              <a:defRPr/>
            </a:pPr>
            <a:r>
              <a:rPr lang="en-US" altLang="zh-CN" sz="1400" dirty="0">
                <a:solidFill>
                  <a:srgbClr val="0000FF"/>
                </a:solidFill>
                <a:latin typeface="Calibri"/>
              </a:rPr>
              <a:t>Dec </a:t>
            </a:r>
            <a:r>
              <a:rPr lang="en-US" altLang="zh-CN" sz="1400" dirty="0">
                <a:solidFill>
                  <a:prstClr val="black"/>
                </a:solidFill>
                <a:latin typeface="Calibri"/>
              </a:rPr>
              <a:t>2023 (TSG#</a:t>
            </a:r>
            <a:r>
              <a:rPr lang="en-US" altLang="zh-CN" sz="1400" dirty="0">
                <a:solidFill>
                  <a:srgbClr val="0000FF"/>
                </a:solidFill>
                <a:latin typeface="Calibri"/>
              </a:rPr>
              <a:t>102</a:t>
            </a:r>
            <a:r>
              <a:rPr lang="en-US" altLang="zh-CN" sz="1400" dirty="0">
                <a:solidFill>
                  <a:prstClr val="black"/>
                </a:solidFill>
                <a:latin typeface="Calibri"/>
              </a:rPr>
              <a:t>): Start of Rel-19 </a:t>
            </a:r>
            <a:r>
              <a:rPr lang="en-US" altLang="zh-CN" sz="1400" dirty="0">
                <a:solidFill>
                  <a:srgbClr val="0000FF"/>
                </a:solidFill>
                <a:latin typeface="Calibri"/>
              </a:rPr>
              <a:t>following 3GPP release timelines </a:t>
            </a:r>
            <a:endParaRPr lang="en-US" altLang="zh-CN" sz="1400" dirty="0">
              <a:solidFill>
                <a:srgbClr val="0000FF"/>
              </a:solidFill>
              <a:latin typeface="+mn-lt"/>
              <a:cs typeface="+mn-cs"/>
            </a:endParaRPr>
          </a:p>
          <a:p>
            <a:pPr>
              <a:defRPr/>
            </a:pPr>
            <a:endParaRPr lang="en-US" altLang="zh-CN" sz="1200" b="1" dirty="0"/>
          </a:p>
          <a:p>
            <a:pPr>
              <a:defRPr/>
            </a:pPr>
            <a:r>
              <a:rPr lang="en-US" altLang="zh-CN" sz="1200" b="1" dirty="0"/>
              <a:t>Note: </a:t>
            </a:r>
          </a:p>
          <a:p>
            <a:pPr marL="609585" indent="-609585">
              <a:spcBef>
                <a:spcPct val="20000"/>
              </a:spcBef>
              <a:buBlip>
                <a:blip r:embed="rId2"/>
              </a:buBlip>
              <a:defRPr/>
            </a:pPr>
            <a:r>
              <a:rPr lang="en-US" altLang="zh-CN" sz="1400" dirty="0">
                <a:latin typeface="+mn-lt"/>
                <a:cs typeface="+mn-cs"/>
              </a:rPr>
              <a:t>We should strictly follow the 3GPP release timelines (especially to align the stage 3 freeze date). </a:t>
            </a:r>
          </a:p>
          <a:p>
            <a:pPr marL="609585" indent="-609585">
              <a:spcBef>
                <a:spcPct val="20000"/>
              </a:spcBef>
              <a:buBlip>
                <a:blip r:embed="rId2"/>
              </a:buBlip>
              <a:defRPr/>
            </a:pPr>
            <a:r>
              <a:rPr lang="en-US" altLang="zh-CN" sz="1400" dirty="0">
                <a:latin typeface="+mn-lt"/>
                <a:cs typeface="+mn-cs"/>
              </a:rPr>
              <a:t>For the CT related features, we need to provide inputs to CT as early as possible.</a:t>
            </a:r>
          </a:p>
          <a:p>
            <a:pPr marL="609585" indent="-609585">
              <a:spcBef>
                <a:spcPct val="20000"/>
              </a:spcBef>
              <a:buBlip>
                <a:blip r:embed="rId2"/>
              </a:buBlip>
              <a:defRPr/>
            </a:pPr>
            <a:r>
              <a:rPr lang="en-US" altLang="zh-CN" sz="1400" dirty="0">
                <a:latin typeface="+mn-lt"/>
                <a:cs typeface="+mn-cs"/>
              </a:rPr>
              <a:t>Management aspects which have no CN/RAN dependency or which needs to influence CN/RAN should be addressed as early as possible. </a:t>
            </a:r>
          </a:p>
          <a:p>
            <a:pPr marL="609585" indent="-609585">
              <a:spcBef>
                <a:spcPct val="20000"/>
              </a:spcBef>
              <a:buBlip>
                <a:blip r:embed="rId2"/>
              </a:buBlip>
              <a:defRPr/>
            </a:pPr>
            <a:r>
              <a:rPr lang="en-US" altLang="zh-CN" sz="1400" dirty="0">
                <a:latin typeface="+mn-lt"/>
                <a:cs typeface="+mn-cs"/>
              </a:rPr>
              <a:t>Avoid exception requests as much as possible, in case the work could not be completed according to the time plan, either narrow down the scope of the work, or postpone the work to next release.</a:t>
            </a:r>
          </a:p>
          <a:p>
            <a:pPr>
              <a:spcBef>
                <a:spcPct val="20000"/>
              </a:spcBef>
              <a:defRPr/>
            </a:pPr>
            <a:endParaRPr lang="en-US" altLang="zh-CN" sz="1400" dirty="0">
              <a:latin typeface="+mn-lt"/>
              <a:cs typeface="+mn-cs"/>
            </a:endParaRPr>
          </a:p>
        </p:txBody>
      </p:sp>
      <p:sp>
        <p:nvSpPr>
          <p:cNvPr id="5" name="标题 1">
            <a:extLst>
              <a:ext uri="{FF2B5EF4-FFF2-40B4-BE49-F238E27FC236}">
                <a16:creationId xmlns:a16="http://schemas.microsoft.com/office/drawing/2014/main" id="{C5243A37-9CFE-4E35-A11C-E87CF735E38C}"/>
              </a:ext>
            </a:extLst>
          </p:cNvPr>
          <p:cNvSpPr>
            <a:spLocks noGrp="1"/>
          </p:cNvSpPr>
          <p:nvPr>
            <p:ph type="title"/>
          </p:nvPr>
        </p:nvSpPr>
        <p:spPr>
          <a:xfrm>
            <a:off x="57665" y="105637"/>
            <a:ext cx="9901881" cy="825239"/>
          </a:xfrm>
        </p:spPr>
        <p:txBody>
          <a:bodyPr/>
          <a:lstStyle/>
          <a:p>
            <a:r>
              <a:rPr lang="en-US" altLang="zh-CN" sz="2800" dirty="0"/>
              <a:t>Leaders’ recommendation for SA5 OAM time planning </a:t>
            </a:r>
            <a:br>
              <a:rPr lang="en-US" altLang="zh-CN" sz="2800" dirty="0"/>
            </a:br>
            <a:r>
              <a:rPr lang="en-US" altLang="zh-CN" sz="2800" dirty="0"/>
              <a:t>for endorsement</a:t>
            </a:r>
            <a:endParaRPr lang="en-US" sz="2800" dirty="0"/>
          </a:p>
        </p:txBody>
      </p:sp>
      <p:sp>
        <p:nvSpPr>
          <p:cNvPr id="7" name="矩形 51">
            <a:extLst>
              <a:ext uri="{FF2B5EF4-FFF2-40B4-BE49-F238E27FC236}">
                <a16:creationId xmlns:a16="http://schemas.microsoft.com/office/drawing/2014/main" id="{30337504-9BA1-4843-84DC-5A142EEAD515}"/>
              </a:ext>
            </a:extLst>
          </p:cNvPr>
          <p:cNvSpPr/>
          <p:nvPr/>
        </p:nvSpPr>
        <p:spPr>
          <a:xfrm>
            <a:off x="246994" y="5990550"/>
            <a:ext cx="2273379" cy="307777"/>
          </a:xfrm>
          <a:prstGeom prst="rect">
            <a:avLst/>
          </a:prstGeom>
          <a:solidFill>
            <a:srgbClr val="00B0F0"/>
          </a:solidFill>
        </p:spPr>
        <p:txBody>
          <a:bodyPr wrap="none">
            <a:spAutoFit/>
          </a:bodyPr>
          <a:lstStyle/>
          <a:p>
            <a:r>
              <a:rPr lang="en-GB" altLang="en-US" sz="1400" dirty="0">
                <a:solidFill>
                  <a:schemeClr val="bg1"/>
                </a:solidFill>
              </a:rPr>
              <a:t>Ref: </a:t>
            </a:r>
            <a:r>
              <a:rPr lang="en-US" altLang="zh-CN" sz="1400" dirty="0">
                <a:solidFill>
                  <a:schemeClr val="bg1"/>
                </a:solidFill>
              </a:rPr>
              <a:t>S5-226377 (Page 16</a:t>
            </a:r>
            <a:r>
              <a:rPr lang="en-GB" altLang="en-US" sz="1400" dirty="0">
                <a:solidFill>
                  <a:schemeClr val="bg1"/>
                </a:solidFill>
              </a:rPr>
              <a:t>)</a:t>
            </a:r>
            <a:endParaRPr lang="en-US" sz="1400" dirty="0">
              <a:solidFill>
                <a:srgbClr val="0000FF"/>
              </a:solidFill>
            </a:endParaRPr>
          </a:p>
        </p:txBody>
      </p:sp>
    </p:spTree>
    <p:extLst>
      <p:ext uri="{BB962C8B-B14F-4D97-AF65-F5344CB8AC3E}">
        <p14:creationId xmlns:p14="http://schemas.microsoft.com/office/powerpoint/2010/main" val="175450713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2800" kern="0" dirty="0"/>
              <a:t>OAM General Topics (Rel-18 prioritization and Work Package)</a:t>
            </a:r>
            <a:endParaRPr lang="sv-SE" sz="2800" kern="0" dirty="0"/>
          </a:p>
        </p:txBody>
      </p:sp>
      <p:sp>
        <p:nvSpPr>
          <p:cNvPr id="8" name="矩形 7"/>
          <p:cNvSpPr/>
          <p:nvPr/>
        </p:nvSpPr>
        <p:spPr>
          <a:xfrm>
            <a:off x="335395" y="664718"/>
            <a:ext cx="10607040" cy="4798237"/>
          </a:xfrm>
          <a:prstGeom prst="rect">
            <a:avLst/>
          </a:prstGeom>
          <a:solidFill>
            <a:schemeClr val="bg1"/>
          </a:solidFill>
        </p:spPr>
        <p:txBody>
          <a:bodyPr wrap="square">
            <a:spAutoFit/>
          </a:bodyPr>
          <a:lstStyle/>
          <a:p>
            <a:pPr defTabSz="1219170" eaLnBrk="1" fontAlgn="auto" hangingPunct="1">
              <a:spcBef>
                <a:spcPts val="0"/>
              </a:spcBef>
              <a:spcAft>
                <a:spcPts val="0"/>
              </a:spcAft>
              <a:defRPr/>
            </a:pPr>
            <a:r>
              <a:rPr lang="en-US" altLang="zh-CN" sz="1200" b="1" dirty="0">
                <a:solidFill>
                  <a:srgbClr val="0000FF"/>
                </a:solidFill>
                <a:latin typeface="+mn-lt"/>
                <a:cs typeface="Arial" charset="0"/>
              </a:rPr>
              <a:t>Info about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a:t>
            </a:r>
          </a:p>
          <a:p>
            <a:pPr marL="1217598" lvl="1" indent="-609585" defTabSz="1219170">
              <a:spcBef>
                <a:spcPct val="20000"/>
              </a:spcBef>
              <a:buBlip>
                <a:blip r:embed="rId2"/>
              </a:buBlip>
              <a:defRPr/>
            </a:pPr>
            <a:r>
              <a:rPr lang="en-US" altLang="zh-CN" sz="1100" dirty="0">
                <a:solidFill>
                  <a:prstClr val="black"/>
                </a:solidFill>
                <a:latin typeface="+mn-lt"/>
              </a:rPr>
              <a:t>We need to start the Rel-18 work at SA5#142e – all SA-approved Rel-18 WI/SIs should be on the agenda.</a:t>
            </a:r>
          </a:p>
          <a:p>
            <a:pPr marL="1217598" lvl="1" indent="-609585" defTabSz="1219170">
              <a:spcBef>
                <a:spcPct val="20000"/>
              </a:spcBef>
              <a:buBlip>
                <a:blip r:embed="rId2"/>
              </a:buBlip>
              <a:defRPr/>
            </a:pPr>
            <a:r>
              <a:rPr lang="en-US" altLang="zh-CN" sz="1100" dirty="0">
                <a:solidFill>
                  <a:prstClr val="black"/>
                </a:solidFill>
                <a:latin typeface="+mn-lt"/>
              </a:rPr>
              <a:t>Definition of the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proposed by the work item rapporteurs as input contributions to SA5#142e and agreed there, which means that the </a:t>
            </a:r>
            <a:r>
              <a:rPr lang="en-US" altLang="zh-CN" sz="1100" dirty="0" err="1">
                <a:solidFill>
                  <a:prstClr val="black"/>
                </a:solidFill>
                <a:latin typeface="+mn-lt"/>
              </a:rPr>
              <a:t>WoPs</a:t>
            </a:r>
            <a:r>
              <a:rPr lang="en-US" altLang="zh-CN" sz="1100" dirty="0">
                <a:solidFill>
                  <a:prstClr val="black"/>
                </a:solidFill>
                <a:latin typeface="+mn-lt"/>
              </a:rPr>
              <a:t> can and should then be used as basis for selection of subsets of the </a:t>
            </a:r>
            <a:r>
              <a:rPr lang="en-US" altLang="zh-CN" sz="1100" dirty="0" err="1">
                <a:solidFill>
                  <a:prstClr val="black"/>
                </a:solidFill>
                <a:latin typeface="+mn-lt"/>
              </a:rPr>
              <a:t>WoPs</a:t>
            </a:r>
            <a:r>
              <a:rPr lang="en-US" altLang="zh-CN" sz="1100" dirty="0">
                <a:solidFill>
                  <a:prstClr val="black"/>
                </a:solidFill>
                <a:latin typeface="+mn-lt"/>
              </a:rPr>
              <a:t> on the agenda for SA5#143e.</a:t>
            </a:r>
          </a:p>
          <a:p>
            <a:pPr marL="1217598" lvl="1" indent="-609585" defTabSz="1219170">
              <a:spcBef>
                <a:spcPct val="20000"/>
              </a:spcBef>
              <a:buBlip>
                <a:blip r:embed="rId2"/>
              </a:buBlip>
              <a:defRPr/>
            </a:pPr>
            <a:r>
              <a:rPr lang="en-US" altLang="zh-CN" sz="1100" dirty="0">
                <a:solidFill>
                  <a:prstClr val="black"/>
                </a:solidFill>
                <a:latin typeface="+mn-lt"/>
              </a:rPr>
              <a:t>Therefore we need some other less formal way of reducing the agenda for SA5#142e, if we want that – like a leaders recommendation of what to focus on, e.g. initial skeleton proposals and/or DPs. Maybe this will come natural anyway for a first Rel-18 meeting, so we did not decide on any such leaders recommendation yet (but I still ask everyone to consider that, to avoid a huge overload of Rel-18 contributions at the same time as we need to finish the Rel-17 work items with approved exceptions as well as the earlier Rel-17 studies that continue into Rel-18).</a:t>
            </a:r>
          </a:p>
          <a:p>
            <a:pPr marL="1217598" lvl="1" indent="-609585" defTabSz="1219170">
              <a:spcBef>
                <a:spcPct val="20000"/>
              </a:spcBef>
              <a:buBlip>
                <a:blip r:embed="rId2"/>
              </a:buBlip>
              <a:defRPr/>
            </a:pPr>
            <a:r>
              <a:rPr lang="en-US" altLang="zh-CN" sz="1100" dirty="0">
                <a:solidFill>
                  <a:prstClr val="black"/>
                </a:solidFill>
                <a:latin typeface="+mn-lt"/>
              </a:rPr>
              <a:t>The </a:t>
            </a:r>
            <a:r>
              <a:rPr lang="en-US" altLang="zh-CN" sz="1100" dirty="0" err="1">
                <a:solidFill>
                  <a:prstClr val="black"/>
                </a:solidFill>
                <a:latin typeface="+mn-lt"/>
              </a:rPr>
              <a:t>WoPs</a:t>
            </a:r>
            <a:r>
              <a:rPr lang="en-US" altLang="zh-CN" sz="1100" dirty="0">
                <a:solidFill>
                  <a:prstClr val="black"/>
                </a:solidFill>
                <a:latin typeface="+mn-lt"/>
              </a:rPr>
              <a:t> shall in no way modify the content or meaning of the objectives in the approved WID/SIDs – they are only allowed to identify clearly defined subsets of the objectives, typically one </a:t>
            </a:r>
            <a:r>
              <a:rPr lang="en-US" altLang="zh-CN" sz="1100" dirty="0" err="1">
                <a:solidFill>
                  <a:prstClr val="black"/>
                </a:solidFill>
                <a:latin typeface="+mn-lt"/>
              </a:rPr>
              <a:t>WoP</a:t>
            </a:r>
            <a:r>
              <a:rPr lang="en-US" altLang="zh-CN" sz="1100" dirty="0">
                <a:solidFill>
                  <a:prstClr val="black"/>
                </a:solidFill>
                <a:latin typeface="+mn-lt"/>
              </a:rPr>
              <a:t> per “main bullet” in the WID/SID Objectives, or in some cases subsets of a bullet if it’s clearly separable.</a:t>
            </a:r>
          </a:p>
          <a:p>
            <a:pPr marL="1217598" lvl="1" indent="-609585" defTabSz="1219170">
              <a:spcBef>
                <a:spcPct val="20000"/>
              </a:spcBef>
              <a:buBlip>
                <a:blip r:embed="rId2"/>
              </a:buBlip>
              <a:defRPr/>
            </a:pPr>
            <a:r>
              <a:rPr lang="en-US" altLang="zh-CN" sz="1100" dirty="0">
                <a:solidFill>
                  <a:prstClr val="black"/>
                </a:solidFill>
                <a:latin typeface="+mn-lt"/>
              </a:rPr>
              <a:t>The SA5#142e-agreed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documented as an “SA5-local WID/SID update with </a:t>
            </a:r>
            <a:r>
              <a:rPr lang="en-US" altLang="zh-CN" sz="1100" dirty="0" err="1">
                <a:solidFill>
                  <a:prstClr val="black"/>
                </a:solidFill>
                <a:latin typeface="+mn-lt"/>
              </a:rPr>
              <a:t>WoPs</a:t>
            </a:r>
            <a:r>
              <a:rPr lang="en-US" altLang="zh-CN" sz="1100" dirty="0">
                <a:solidFill>
                  <a:prstClr val="black"/>
                </a:solidFill>
                <a:latin typeface="+mn-lt"/>
              </a:rPr>
              <a:t>” (no need to send them to SA for approval).</a:t>
            </a:r>
          </a:p>
          <a:p>
            <a:pPr marL="1217598" lvl="1" indent="-609585" defTabSz="1219170">
              <a:spcBef>
                <a:spcPct val="20000"/>
              </a:spcBef>
              <a:buBlip>
                <a:blip r:embed="rId2"/>
              </a:buBlip>
              <a:defRPr/>
            </a:pPr>
            <a:r>
              <a:rPr lang="en-US" altLang="zh-CN" sz="1100" dirty="0">
                <a:solidFill>
                  <a:prstClr val="black"/>
                </a:solidFill>
                <a:latin typeface="+mn-lt"/>
              </a:rPr>
              <a:t>Then we ask the rapporteurs to propose a subset of all agreed </a:t>
            </a:r>
            <a:r>
              <a:rPr lang="en-US" altLang="zh-CN" sz="1100" dirty="0" err="1">
                <a:solidFill>
                  <a:prstClr val="black"/>
                </a:solidFill>
                <a:latin typeface="+mn-lt"/>
              </a:rPr>
              <a:t>WoPs</a:t>
            </a:r>
            <a:r>
              <a:rPr lang="en-US" altLang="zh-CN" sz="1100" dirty="0">
                <a:solidFill>
                  <a:prstClr val="black"/>
                </a:solidFill>
                <a:latin typeface="+mn-lt"/>
              </a:rPr>
              <a:t> to be recommended to the leaders to be put on the agenda for next meeting, which means that contributions to the next meeting (143e) are only allowed to address the selected </a:t>
            </a:r>
            <a:r>
              <a:rPr lang="en-US" altLang="zh-CN" sz="1100" dirty="0" err="1">
                <a:solidFill>
                  <a:prstClr val="black"/>
                </a:solidFill>
                <a:latin typeface="+mn-lt"/>
              </a:rPr>
              <a:t>WoPs</a:t>
            </a:r>
            <a:r>
              <a:rPr lang="en-US" altLang="zh-CN" sz="1100" dirty="0">
                <a:solidFill>
                  <a:prstClr val="black"/>
                </a:solidFill>
                <a:latin typeface="+mn-lt"/>
              </a:rPr>
              <a:t>. We don’t spend time on this selection during the meeting, as the agreed </a:t>
            </a:r>
            <a:r>
              <a:rPr lang="en-US" altLang="zh-CN" sz="1100" dirty="0" err="1">
                <a:solidFill>
                  <a:prstClr val="black"/>
                </a:solidFill>
                <a:latin typeface="+mn-lt"/>
              </a:rPr>
              <a:t>WoPs</a:t>
            </a:r>
            <a:r>
              <a:rPr lang="en-US" altLang="zh-CN" sz="1100" dirty="0">
                <a:solidFill>
                  <a:prstClr val="black"/>
                </a:solidFill>
                <a:latin typeface="+mn-lt"/>
              </a:rPr>
              <a:t> are not known until the end of the meeting but also to save time for the </a:t>
            </a:r>
            <a:r>
              <a:rPr lang="en-US" altLang="zh-CN" sz="1100" dirty="0" err="1">
                <a:solidFill>
                  <a:prstClr val="black"/>
                </a:solidFill>
                <a:latin typeface="+mn-lt"/>
              </a:rPr>
              <a:t>tdoc</a:t>
            </a:r>
            <a:r>
              <a:rPr lang="en-US" altLang="zh-CN" sz="1100" dirty="0">
                <a:solidFill>
                  <a:prstClr val="black"/>
                </a:solidFill>
                <a:latin typeface="+mn-lt"/>
              </a:rPr>
              <a:t> discussions and conclusions in the meeting.</a:t>
            </a:r>
          </a:p>
          <a:p>
            <a:pPr marL="1217598" lvl="1" indent="-609585" defTabSz="1219170">
              <a:spcBef>
                <a:spcPct val="20000"/>
              </a:spcBef>
              <a:buBlip>
                <a:blip r:embed="rId2"/>
              </a:buBlip>
              <a:defRPr/>
            </a:pPr>
            <a:r>
              <a:rPr lang="en-US" altLang="zh-CN" sz="1100" dirty="0">
                <a:solidFill>
                  <a:prstClr val="black"/>
                </a:solidFill>
                <a:latin typeface="+mn-lt"/>
              </a:rPr>
              <a:t>We will add the selection of subsets of </a:t>
            </a:r>
            <a:r>
              <a:rPr lang="en-US" altLang="zh-CN" sz="1100" dirty="0" err="1">
                <a:solidFill>
                  <a:prstClr val="black"/>
                </a:solidFill>
                <a:latin typeface="+mn-lt"/>
              </a:rPr>
              <a:t>WoPs</a:t>
            </a:r>
            <a:r>
              <a:rPr lang="en-US" altLang="zh-CN" sz="1100" dirty="0">
                <a:solidFill>
                  <a:prstClr val="black"/>
                </a:solidFill>
                <a:latin typeface="+mn-lt"/>
              </a:rPr>
              <a:t> to the real meeting agenda as “level 4 (or 5)” agenda item (e.g. 6.3.4.1 for </a:t>
            </a:r>
            <a:r>
              <a:rPr lang="en-US" altLang="zh-CN" sz="1100" dirty="0" err="1">
                <a:solidFill>
                  <a:prstClr val="black"/>
                </a:solidFill>
                <a:latin typeface="+mn-lt"/>
              </a:rPr>
              <a:t>WoP</a:t>
            </a:r>
            <a:r>
              <a:rPr lang="en-US" altLang="zh-CN" sz="1100" dirty="0">
                <a:solidFill>
                  <a:prstClr val="black"/>
                </a:solidFill>
                <a:latin typeface="+mn-lt"/>
              </a:rPr>
              <a:t> no. 1 in agenda 6.4.3) so that this has to be used for </a:t>
            </a:r>
            <a:r>
              <a:rPr lang="en-US" altLang="zh-CN" sz="1100" dirty="0" err="1">
                <a:solidFill>
                  <a:prstClr val="black"/>
                </a:solidFill>
                <a:latin typeface="+mn-lt"/>
              </a:rPr>
              <a:t>tdoc</a:t>
            </a:r>
            <a:r>
              <a:rPr lang="en-US" altLang="zh-CN" sz="1100" dirty="0">
                <a:solidFill>
                  <a:prstClr val="black"/>
                </a:solidFill>
                <a:latin typeface="+mn-lt"/>
              </a:rPr>
              <a:t> agenda allocation in 3GU. This is possible in 3GU according to Mirko. The next meeting’s draft agenda shall be sent out for email review asap after the meeting, and then it will be decided by the leaders after any comments have been considered. Thus the </a:t>
            </a:r>
            <a:r>
              <a:rPr lang="en-US" altLang="zh-CN" sz="1100" dirty="0" err="1">
                <a:solidFill>
                  <a:prstClr val="black"/>
                </a:solidFill>
                <a:latin typeface="+mn-lt"/>
              </a:rPr>
              <a:t>WoP</a:t>
            </a:r>
            <a:r>
              <a:rPr lang="en-US" altLang="zh-CN" sz="1100" dirty="0">
                <a:solidFill>
                  <a:prstClr val="black"/>
                </a:solidFill>
                <a:latin typeface="+mn-lt"/>
              </a:rPr>
              <a:t> selection for SA5#143e should be known soon after SA5#142e finished, for everyone to be able to plan and prepare contributions for SA5#143e as early as possible.</a:t>
            </a:r>
          </a:p>
          <a:p>
            <a:pPr marL="1217598" lvl="1" indent="-609585" defTabSz="1219170">
              <a:spcBef>
                <a:spcPct val="20000"/>
              </a:spcBef>
              <a:buBlip>
                <a:blip r:embed="rId2"/>
              </a:buBlip>
              <a:defRPr/>
            </a:pPr>
            <a:r>
              <a:rPr lang="en-US" altLang="zh-CN" sz="1100" dirty="0">
                <a:solidFill>
                  <a:prstClr val="black"/>
                </a:solidFill>
                <a:latin typeface="+mn-lt"/>
              </a:rPr>
              <a:t>This also means that the leaders have “full control” to decide about the </a:t>
            </a:r>
            <a:r>
              <a:rPr lang="en-US" altLang="zh-CN" sz="1100" dirty="0" err="1">
                <a:solidFill>
                  <a:prstClr val="black"/>
                </a:solidFill>
                <a:latin typeface="+mn-lt"/>
              </a:rPr>
              <a:t>WoP</a:t>
            </a:r>
            <a:r>
              <a:rPr lang="en-US" altLang="zh-CN" sz="1100" dirty="0">
                <a:solidFill>
                  <a:prstClr val="black"/>
                </a:solidFill>
                <a:latin typeface="+mn-lt"/>
              </a:rPr>
              <a:t> selection in the agenda for next meeting (like we always have for the agenda), and it is not possible to contribute to any other </a:t>
            </a:r>
            <a:r>
              <a:rPr lang="en-US" altLang="zh-CN" sz="1100" dirty="0" err="1">
                <a:solidFill>
                  <a:prstClr val="black"/>
                </a:solidFill>
                <a:latin typeface="+mn-lt"/>
              </a:rPr>
              <a:t>WoPs</a:t>
            </a:r>
            <a:r>
              <a:rPr lang="en-US" altLang="zh-CN" sz="1100" dirty="0">
                <a:solidFill>
                  <a:prstClr val="black"/>
                </a:solidFill>
                <a:latin typeface="+mn-lt"/>
              </a:rPr>
              <a:t> than the selected ones.</a:t>
            </a:r>
          </a:p>
          <a:p>
            <a:pPr marL="1217598" lvl="1" indent="-609585" defTabSz="1219170">
              <a:spcBef>
                <a:spcPct val="20000"/>
              </a:spcBef>
              <a:buBlip>
                <a:blip r:embed="rId2"/>
              </a:buBlip>
              <a:defRPr/>
            </a:pPr>
            <a:r>
              <a:rPr lang="en-US" altLang="zh-CN" sz="1100" dirty="0">
                <a:solidFill>
                  <a:prstClr val="black"/>
                </a:solidFill>
                <a:latin typeface="+mn-lt"/>
              </a:rPr>
              <a:t>This also has the big advantage that we can follow the “statistics of number of </a:t>
            </a:r>
            <a:r>
              <a:rPr lang="en-US" altLang="zh-CN" sz="1100" dirty="0" err="1">
                <a:solidFill>
                  <a:prstClr val="black"/>
                </a:solidFill>
                <a:latin typeface="+mn-lt"/>
              </a:rPr>
              <a:t>tdocs</a:t>
            </a:r>
            <a:r>
              <a:rPr lang="en-US" altLang="zh-CN" sz="1100" dirty="0">
                <a:solidFill>
                  <a:prstClr val="black"/>
                </a:solidFill>
                <a:latin typeface="+mn-lt"/>
              </a:rPr>
              <a:t> for every </a:t>
            </a:r>
            <a:r>
              <a:rPr lang="en-US" altLang="zh-CN" sz="1100" dirty="0" err="1">
                <a:solidFill>
                  <a:prstClr val="black"/>
                </a:solidFill>
                <a:latin typeface="+mn-lt"/>
              </a:rPr>
              <a:t>WoP</a:t>
            </a:r>
            <a:r>
              <a:rPr lang="en-US" altLang="zh-CN" sz="1100" dirty="0">
                <a:solidFill>
                  <a:prstClr val="black"/>
                </a:solidFill>
                <a:latin typeface="+mn-lt"/>
              </a:rPr>
              <a:t>” at every meeting to see an indication of the progress for each </a:t>
            </a:r>
            <a:r>
              <a:rPr lang="en-US" altLang="zh-CN" sz="1100" dirty="0" err="1">
                <a:solidFill>
                  <a:prstClr val="black"/>
                </a:solidFill>
                <a:latin typeface="+mn-lt"/>
              </a:rPr>
              <a:t>WoP</a:t>
            </a:r>
            <a:r>
              <a:rPr lang="en-US" altLang="zh-CN" sz="1100" dirty="0">
                <a:solidFill>
                  <a:prstClr val="black"/>
                </a:solidFill>
                <a:latin typeface="+mn-lt"/>
              </a:rPr>
              <a:t> and at the end of the release check if all objectives (</a:t>
            </a:r>
            <a:r>
              <a:rPr lang="en-US" altLang="zh-CN" sz="1100" dirty="0" err="1">
                <a:solidFill>
                  <a:prstClr val="black"/>
                </a:solidFill>
                <a:latin typeface="+mn-lt"/>
              </a:rPr>
              <a:t>WoPs</a:t>
            </a:r>
            <a:r>
              <a:rPr lang="en-US" altLang="zh-CN" sz="1100" dirty="0">
                <a:solidFill>
                  <a:prstClr val="black"/>
                </a:solidFill>
                <a:latin typeface="+mn-lt"/>
              </a:rPr>
              <a:t>) have been addressed with some contributions (and how many were agreed).</a:t>
            </a:r>
          </a:p>
          <a:p>
            <a:pPr defTabSz="1219170" eaLnBrk="1" fontAlgn="auto" hangingPunct="1">
              <a:spcBef>
                <a:spcPts val="0"/>
              </a:spcBef>
              <a:spcAft>
                <a:spcPts val="0"/>
              </a:spcAft>
              <a:defRPr/>
            </a:pPr>
            <a:endParaRPr lang="en-US" altLang="zh-CN" sz="1000" dirty="0">
              <a:solidFill>
                <a:prstClr val="black"/>
              </a:solidFill>
              <a:latin typeface="+mn-lt"/>
              <a:cs typeface="Arial" charset="0"/>
            </a:endParaRPr>
          </a:p>
          <a:p>
            <a:pPr defTabSz="1219170" eaLnBrk="1" fontAlgn="auto" hangingPunct="1">
              <a:spcBef>
                <a:spcPts val="0"/>
              </a:spcBef>
              <a:spcAft>
                <a:spcPts val="0"/>
              </a:spcAft>
              <a:defRPr/>
            </a:pPr>
            <a:r>
              <a:rPr lang="en-US" altLang="zh-CN" sz="1200" b="1" dirty="0">
                <a:solidFill>
                  <a:srgbClr val="0000FF"/>
                </a:solidFill>
                <a:latin typeface="+mn-lt"/>
                <a:cs typeface="Arial" charset="0"/>
              </a:rPr>
              <a:t>Latest version of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is captured in S5-225012 Collection of Rel-18 3GPP SA5 OAM </a:t>
            </a:r>
            <a:r>
              <a:rPr lang="en-US" altLang="zh-CN" sz="1200" b="1" dirty="0" err="1">
                <a:solidFill>
                  <a:srgbClr val="0000FF"/>
                </a:solidFill>
                <a:latin typeface="+mn-lt"/>
                <a:cs typeface="Arial" charset="0"/>
              </a:rPr>
              <a:t>WoPs</a:t>
            </a:r>
            <a:endParaRPr lang="zh-CN" altLang="zh-CN" sz="1200" b="1" dirty="0">
              <a:solidFill>
                <a:srgbClr val="0000FF"/>
              </a:solidFill>
              <a:latin typeface="+mn-lt"/>
              <a:cs typeface="Arial" charset="0"/>
            </a:endParaRPr>
          </a:p>
          <a:p>
            <a:pPr lvl="1" defTabSz="1219170">
              <a:defRPr/>
            </a:pPr>
            <a:r>
              <a:rPr lang="en-US" altLang="zh-CN" sz="1000" dirty="0">
                <a:latin typeface="+mn-lt"/>
              </a:rPr>
              <a:t>We ask every rapporteur to provide proposal to update the </a:t>
            </a:r>
            <a:r>
              <a:rPr lang="en-US" altLang="zh-CN" sz="1000" dirty="0" err="1">
                <a:latin typeface="+mn-lt"/>
              </a:rPr>
              <a:t>WoP</a:t>
            </a:r>
            <a:r>
              <a:rPr lang="en-US" altLang="zh-CN" sz="1000" dirty="0">
                <a:latin typeface="+mn-lt"/>
              </a:rPr>
              <a:t> if needed, </a:t>
            </a:r>
            <a:r>
              <a:rPr lang="en-US" altLang="zh-CN" sz="1000" dirty="0">
                <a:solidFill>
                  <a:srgbClr val="FF0000"/>
                </a:solidFill>
                <a:latin typeface="+mn-lt"/>
              </a:rPr>
              <a:t>the latest version will be updated in S5-226xyz.</a:t>
            </a:r>
            <a:r>
              <a:rPr lang="en-US" altLang="zh-CN" sz="1000" dirty="0">
                <a:latin typeface="+mn-lt"/>
              </a:rPr>
              <a:t> </a:t>
            </a:r>
            <a:endParaRPr lang="en-US" altLang="zh-CN" sz="1000" dirty="0">
              <a:solidFill>
                <a:prstClr val="black"/>
              </a:solidFill>
              <a:latin typeface="+mn-lt"/>
            </a:endParaRPr>
          </a:p>
        </p:txBody>
      </p:sp>
    </p:spTree>
    <p:extLst>
      <p:ext uri="{BB962C8B-B14F-4D97-AF65-F5344CB8AC3E}">
        <p14:creationId xmlns:p14="http://schemas.microsoft.com/office/powerpoint/2010/main" val="249561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760744"/>
          </a:xfrm>
        </p:spPr>
        <p:txBody>
          <a:bodyPr/>
          <a:lstStyle/>
          <a:p>
            <a:r>
              <a:rPr lang="sv-SE" dirty="0"/>
              <a:t>Outgoing LSs</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617376000"/>
              </p:ext>
            </p:extLst>
          </p:nvPr>
        </p:nvGraphicFramePr>
        <p:xfrm>
          <a:off x="426491" y="1368213"/>
          <a:ext cx="11310980" cy="1968055"/>
        </p:xfrm>
        <a:graphic>
          <a:graphicData uri="http://schemas.openxmlformats.org/drawingml/2006/table">
            <a:tbl>
              <a:tblPr firstRow="1" bandRow="1">
                <a:tableStyleId>{5C22544A-7EE6-4342-B048-85BDC9FD1C3A}</a:tableStyleId>
              </a:tblPr>
              <a:tblGrid>
                <a:gridCol w="1246861">
                  <a:extLst>
                    <a:ext uri="{9D8B030D-6E8A-4147-A177-3AD203B41FA5}">
                      <a16:colId xmlns:a16="http://schemas.microsoft.com/office/drawing/2014/main" val="570476699"/>
                    </a:ext>
                  </a:extLst>
                </a:gridCol>
                <a:gridCol w="4831181">
                  <a:extLst>
                    <a:ext uri="{9D8B030D-6E8A-4147-A177-3AD203B41FA5}">
                      <a16:colId xmlns:a16="http://schemas.microsoft.com/office/drawing/2014/main" val="2618836924"/>
                    </a:ext>
                  </a:extLst>
                </a:gridCol>
                <a:gridCol w="1837341">
                  <a:extLst>
                    <a:ext uri="{9D8B030D-6E8A-4147-A177-3AD203B41FA5}">
                      <a16:colId xmlns:a16="http://schemas.microsoft.com/office/drawing/2014/main" val="20002"/>
                    </a:ext>
                  </a:extLst>
                </a:gridCol>
                <a:gridCol w="1675886">
                  <a:extLst>
                    <a:ext uri="{9D8B030D-6E8A-4147-A177-3AD203B41FA5}">
                      <a16:colId xmlns:a16="http://schemas.microsoft.com/office/drawing/2014/main" val="3690116950"/>
                    </a:ext>
                  </a:extLst>
                </a:gridCol>
                <a:gridCol w="1719711">
                  <a:extLst>
                    <a:ext uri="{9D8B030D-6E8A-4147-A177-3AD203B41FA5}">
                      <a16:colId xmlns:a16="http://schemas.microsoft.com/office/drawing/2014/main" val="2952368263"/>
                    </a:ext>
                  </a:extLst>
                </a:gridCol>
              </a:tblGrid>
              <a:tr h="429141">
                <a:tc>
                  <a:txBody>
                    <a:bodyPr/>
                    <a:lstStyle/>
                    <a:p>
                      <a:pPr algn="ctr">
                        <a:spcAft>
                          <a:spcPts val="0"/>
                        </a:spcAft>
                      </a:pPr>
                      <a:r>
                        <a:rPr lang="en-US" sz="1100" b="1" dirty="0" err="1">
                          <a:solidFill>
                            <a:srgbClr val="000000"/>
                          </a:solidFill>
                          <a:effectLst/>
                          <a:latin typeface="+mn-lt"/>
                          <a:ea typeface="宋体" panose="02010600030101010101" pitchFamily="2" charset="-122"/>
                        </a:rPr>
                        <a:t>Tdoc</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Title</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dirty="0">
                          <a:solidFill>
                            <a:srgbClr val="000000"/>
                          </a:solidFill>
                          <a:effectLst/>
                          <a:latin typeface="+mn-lt"/>
                          <a:ea typeface="宋体" panose="02010600030101010101" pitchFamily="2" charset="-122"/>
                        </a:rPr>
                        <a:t>To</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Cc</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ReplyTo</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88300">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a:t>
                      </a:r>
                      <a:r>
                        <a:rPr lang="en-US" sz="1100" b="1" i="0" u="sng" strike="noStrike" dirty="0">
                          <a:solidFill>
                            <a:srgbClr val="0000FF"/>
                          </a:solidFill>
                          <a:effectLst/>
                          <a:latin typeface="Arial" panose="020B0604020202020204" pitchFamily="34" charset="0"/>
                        </a:rPr>
                        <a:t>7042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handover failures related to MRO for inter-system mobility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RAN3</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RAN2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387503"/>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a:t>
                      </a:r>
                      <a:r>
                        <a:rPr lang="en-US" sz="1100" b="1" i="0" u="sng" strike="noStrike" dirty="0">
                          <a:solidFill>
                            <a:srgbClr val="0000FF"/>
                          </a:solidFill>
                          <a:effectLst/>
                          <a:latin typeface="Arial" panose="020B0604020202020204" pitchFamily="34" charset="0"/>
                        </a:rPr>
                        <a:t>7040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en-US" sz="1100" b="0" i="0" u="none" strike="noStrike" dirty="0">
                          <a:solidFill>
                            <a:srgbClr val="000000"/>
                          </a:solidFill>
                          <a:effectLst/>
                          <a:latin typeface="Arial" panose="020B0604020202020204" pitchFamily="34" charset="0"/>
                        </a:rPr>
                        <a:t>RAN3, RAN2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S5-226020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101739"/>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a:t>
                      </a:r>
                      <a:r>
                        <a:rPr lang="en-US" sz="1100" b="1" i="0" u="sng" strike="noStrike" dirty="0">
                          <a:solidFill>
                            <a:srgbClr val="0000FF"/>
                          </a:solidFill>
                          <a:effectLst/>
                          <a:latin typeface="Arial" panose="020B0604020202020204" pitchFamily="34" charset="0"/>
                        </a:rPr>
                        <a:t>7038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on customer acceptation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GSMA NG ENSWI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NGMN GFN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S5-226015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3820080"/>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a:t>
                      </a:r>
                      <a:r>
                        <a:rPr lang="en-US" sz="1100" b="1" i="0" u="sng" strike="noStrike" dirty="0">
                          <a:solidFill>
                            <a:srgbClr val="0000FF"/>
                          </a:solidFill>
                          <a:effectLst/>
                          <a:latin typeface="Arial" panose="020B0604020202020204" pitchFamily="34" charset="0"/>
                        </a:rPr>
                        <a:t>7039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EastWest bound interface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 SA6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en-US" altLang="zh-CN" sz="1100" dirty="0">
                          <a:effectLst/>
                          <a:latin typeface="Arial" panose="020B0604020202020204" pitchFamily="34" charset="0"/>
                          <a:ea typeface="+mn-ea"/>
                          <a:cs typeface="Arial" panose="020B0604020202020204" pitchFamily="34" charset="0"/>
                        </a:rPr>
                        <a:t>S5-226028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5132897"/>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S5-226547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a:t>
                      </a:r>
                      <a:r>
                        <a:rPr lang="en-US" sz="1100" b="0" i="0" u="none" strike="noStrike" dirty="0" err="1">
                          <a:solidFill>
                            <a:srgbClr val="000000"/>
                          </a:solidFill>
                          <a:effectLst/>
                          <a:latin typeface="Arial" panose="020B0604020202020204" pitchFamily="34" charset="0"/>
                        </a:rPr>
                        <a:t>on</a:t>
                      </a:r>
                      <a:r>
                        <a:rPr lang="en-US" sz="1100" b="0" i="0" u="none" strike="noStrike" dirty="0">
                          <a:solidFill>
                            <a:srgbClr val="000000"/>
                          </a:solidFill>
                          <a:effectLst/>
                          <a:latin typeface="Arial" panose="020B0604020202020204" pitchFamily="34" charset="0"/>
                        </a:rPr>
                        <a:t>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SA2</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S5-226078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724562"/>
                  </a:ext>
                </a:extLst>
              </a:tr>
            </a:tbl>
          </a:graphicData>
        </a:graphic>
      </p:graphicFrame>
    </p:spTree>
    <p:extLst>
      <p:ext uri="{BB962C8B-B14F-4D97-AF65-F5344CB8AC3E}">
        <p14:creationId xmlns:p14="http://schemas.microsoft.com/office/powerpoint/2010/main" val="139763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Revised / New Rel-18 Work Items / Study Items</a:t>
            </a:r>
          </a:p>
        </p:txBody>
      </p:sp>
      <p:graphicFrame>
        <p:nvGraphicFramePr>
          <p:cNvPr id="3" name="表格 2"/>
          <p:cNvGraphicFramePr>
            <a:graphicFrameLocks noGrp="1"/>
          </p:cNvGraphicFramePr>
          <p:nvPr>
            <p:extLst>
              <p:ext uri="{D42A27DB-BD31-4B8C-83A1-F6EECF244321}">
                <p14:modId xmlns:p14="http://schemas.microsoft.com/office/powerpoint/2010/main" val="1214777691"/>
              </p:ext>
            </p:extLst>
          </p:nvPr>
        </p:nvGraphicFramePr>
        <p:xfrm>
          <a:off x="110690" y="1464734"/>
          <a:ext cx="11902965" cy="809158"/>
        </p:xfrm>
        <a:graphic>
          <a:graphicData uri="http://schemas.openxmlformats.org/drawingml/2006/table">
            <a:tbl>
              <a:tblPr/>
              <a:tblGrid>
                <a:gridCol w="1203025">
                  <a:extLst>
                    <a:ext uri="{9D8B030D-6E8A-4147-A177-3AD203B41FA5}">
                      <a16:colId xmlns:a16="http://schemas.microsoft.com/office/drawing/2014/main" val="20000"/>
                    </a:ext>
                  </a:extLst>
                </a:gridCol>
                <a:gridCol w="903705">
                  <a:extLst>
                    <a:ext uri="{9D8B030D-6E8A-4147-A177-3AD203B41FA5}">
                      <a16:colId xmlns:a16="http://schemas.microsoft.com/office/drawing/2014/main" val="20001"/>
                    </a:ext>
                  </a:extLst>
                </a:gridCol>
                <a:gridCol w="943223">
                  <a:extLst>
                    <a:ext uri="{9D8B030D-6E8A-4147-A177-3AD203B41FA5}">
                      <a16:colId xmlns:a16="http://schemas.microsoft.com/office/drawing/2014/main" val="20002"/>
                    </a:ext>
                  </a:extLst>
                </a:gridCol>
                <a:gridCol w="2936593">
                  <a:extLst>
                    <a:ext uri="{9D8B030D-6E8A-4147-A177-3AD203B41FA5}">
                      <a16:colId xmlns:a16="http://schemas.microsoft.com/office/drawing/2014/main" val="20003"/>
                    </a:ext>
                  </a:extLst>
                </a:gridCol>
                <a:gridCol w="2559084">
                  <a:extLst>
                    <a:ext uri="{9D8B030D-6E8A-4147-A177-3AD203B41FA5}">
                      <a16:colId xmlns:a16="http://schemas.microsoft.com/office/drawing/2014/main" val="20004"/>
                    </a:ext>
                  </a:extLst>
                </a:gridCol>
                <a:gridCol w="3357335">
                  <a:extLst>
                    <a:ext uri="{9D8B030D-6E8A-4147-A177-3AD203B41FA5}">
                      <a16:colId xmlns:a16="http://schemas.microsoft.com/office/drawing/2014/main" val="20005"/>
                    </a:ext>
                  </a:extLst>
                </a:gridCol>
              </a:tblGrid>
              <a:tr h="382438">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err="1">
                          <a:ln>
                            <a:noFill/>
                          </a:ln>
                          <a:solidFill>
                            <a:schemeClr val="tx1"/>
                          </a:solidFill>
                          <a:effectLst/>
                          <a:latin typeface="+mn-lt"/>
                          <a:ea typeface="宋体" pitchFamily="2" charset="-122"/>
                          <a:cs typeface="Arial" charset="0"/>
                        </a:rPr>
                        <a:t>Tdoc</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Type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Release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n-lt"/>
                          <a:ea typeface="宋体" pitchFamily="2" charset="-122"/>
                          <a:cs typeface="Arial" charset="0"/>
                        </a:rPr>
                        <a:t>Potential related groups</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68821">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dirty="0">
                          <a:effectLst/>
                          <a:latin typeface="Arial" panose="020B0604020202020204" pitchFamily="34" charset="0"/>
                          <a:cs typeface="Arial" panose="020B0604020202020204" pitchFamily="34" charset="0"/>
                        </a:rPr>
                        <a:t>S5-227041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Arial" panose="020B0604020202020204" pitchFamily="34" charset="0"/>
                          <a:ea typeface="+mn-ea"/>
                          <a:cs typeface="Arial" panose="020B0604020202020204" pitchFamily="34" charset="0"/>
                        </a:rPr>
                        <a:t>new</a:t>
                      </a:r>
                      <a:r>
                        <a:rPr lang="fr-FR" altLang="zh-CN" sz="1100" kern="1200" dirty="0">
                          <a:solidFill>
                            <a:schemeClr val="tx1"/>
                          </a:solidFill>
                          <a:effectLst/>
                          <a:latin typeface="Arial" panose="020B0604020202020204" pitchFamily="34" charset="0"/>
                          <a:ea typeface="+mn-ea"/>
                          <a:cs typeface="Arial" panose="020B0604020202020204" pitchFamily="34" charset="0"/>
                        </a:rPr>
                        <a:t> WID</a:t>
                      </a:r>
                      <a:endParaRPr lang="en-US" altLang="zh-CN"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1219170" rtl="0" eaLnBrk="1" latinLnBrk="0" hangingPunct="1"/>
                      <a:r>
                        <a:rPr lang="fr-FR" sz="1100" kern="1200" dirty="0">
                          <a:solidFill>
                            <a:schemeClr val="tx1"/>
                          </a:solidFill>
                          <a:effectLst/>
                          <a:latin typeface="Arial" panose="020B0604020202020204" pitchFamily="34" charset="0"/>
                          <a:ea typeface="+mn-ea"/>
                          <a:cs typeface="Arial" panose="020B0604020202020204" pitchFamily="34" charset="0"/>
                        </a:rPr>
                        <a:t>Rel-18</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Rel-18 New WID Enhancement of Management of Trace/MDT phase 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Nokia, Nokia Shanghai Bell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1100" kern="1200" dirty="0">
                        <a:solidFill>
                          <a:schemeClr val="tx1"/>
                        </a:solidFill>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595254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Documents endorsed by OA&amp;M</a:t>
            </a:r>
          </a:p>
        </p:txBody>
      </p:sp>
      <p:graphicFrame>
        <p:nvGraphicFramePr>
          <p:cNvPr id="6" name="Group 76"/>
          <p:cNvGraphicFramePr>
            <a:graphicFrameLocks/>
          </p:cNvGraphicFramePr>
          <p:nvPr>
            <p:extLst>
              <p:ext uri="{D42A27DB-BD31-4B8C-83A1-F6EECF244321}">
                <p14:modId xmlns:p14="http://schemas.microsoft.com/office/powerpoint/2010/main" val="702163145"/>
              </p:ext>
            </p:extLst>
          </p:nvPr>
        </p:nvGraphicFramePr>
        <p:xfrm>
          <a:off x="351418" y="1558060"/>
          <a:ext cx="11537378" cy="1524000"/>
        </p:xfrm>
        <a:graphic>
          <a:graphicData uri="http://schemas.openxmlformats.org/drawingml/2006/table">
            <a:tbl>
              <a:tblPr/>
              <a:tblGrid>
                <a:gridCol w="1040524">
                  <a:extLst>
                    <a:ext uri="{9D8B030D-6E8A-4147-A177-3AD203B41FA5}">
                      <a16:colId xmlns:a16="http://schemas.microsoft.com/office/drawing/2014/main" val="20000"/>
                    </a:ext>
                  </a:extLst>
                </a:gridCol>
                <a:gridCol w="5030108">
                  <a:extLst>
                    <a:ext uri="{9D8B030D-6E8A-4147-A177-3AD203B41FA5}">
                      <a16:colId xmlns:a16="http://schemas.microsoft.com/office/drawing/2014/main" val="20001"/>
                    </a:ext>
                  </a:extLst>
                </a:gridCol>
                <a:gridCol w="2733373">
                  <a:extLst>
                    <a:ext uri="{9D8B030D-6E8A-4147-A177-3AD203B41FA5}">
                      <a16:colId xmlns:a16="http://schemas.microsoft.com/office/drawing/2014/main" val="20002"/>
                    </a:ext>
                  </a:extLst>
                </a:gridCol>
                <a:gridCol w="2733373">
                  <a:extLst>
                    <a:ext uri="{9D8B030D-6E8A-4147-A177-3AD203B41FA5}">
                      <a16:colId xmlns:a16="http://schemas.microsoft.com/office/drawing/2014/main" val="20003"/>
                    </a:ext>
                  </a:extLst>
                </a:gridCol>
              </a:tblGrid>
              <a:tr h="365305">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err="1">
                          <a:solidFill>
                            <a:schemeClr val="tx1"/>
                          </a:solidFill>
                          <a:latin typeface="+mn-lt"/>
                          <a:ea typeface="+mn-ea"/>
                          <a:cs typeface="+mn-cs"/>
                        </a:rPr>
                        <a:t>TDoc</a:t>
                      </a:r>
                      <a:endParaRPr lang="en-GB" altLang="zh-CN" sz="14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Potential related topics and related groups</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14419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S5-227043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Discussion for a new SID on management aspects of Digital Twin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CMDI</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S5-227069</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DP on GSMA NBI Requirements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Samsung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GSMA OPAG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S5-226830</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R18 Discussion on Excess Packet Delay threshold for M6</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Ericsson, Huawei</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365904"/>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S5-226081</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Identification of the Bursts on PDCP SDU Level in CU 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Nokia</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 </a:t>
                      </a:r>
                      <a:r>
                        <a:rPr lang="fr-FR" sz="1050" kern="1200" dirty="0" err="1">
                          <a:solidFill>
                            <a:schemeClr val="tx1"/>
                          </a:solidFill>
                          <a:effectLst/>
                          <a:latin typeface="Arial" panose="020B0604020202020204" pitchFamily="34" charset="0"/>
                          <a:ea typeface="+mn-ea"/>
                          <a:cs typeface="Arial" panose="020B0604020202020204" pitchFamily="34" charset="0"/>
                        </a:rPr>
                        <a:t>WGs</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2973909"/>
                  </a:ext>
                </a:extLst>
              </a:tr>
            </a:tbl>
          </a:graphicData>
        </a:graphic>
      </p:graphicFrame>
    </p:spTree>
    <p:extLst>
      <p:ext uri="{BB962C8B-B14F-4D97-AF65-F5344CB8AC3E}">
        <p14:creationId xmlns:p14="http://schemas.microsoft.com/office/powerpoint/2010/main" val="252659694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C83794F-6E29-4C84-8E72-3421E46E34ED}"/>
              </a:ext>
            </a:extLst>
          </p:cNvPr>
          <p:cNvSpPr>
            <a:spLocks noGrp="1"/>
          </p:cNvSpPr>
          <p:nvPr>
            <p:ph type="title"/>
          </p:nvPr>
        </p:nvSpPr>
        <p:spPr>
          <a:xfrm>
            <a:off x="120651" y="0"/>
            <a:ext cx="9759950" cy="1016000"/>
          </a:xfrm>
        </p:spPr>
        <p:txBody>
          <a:bodyPr/>
          <a:lstStyle/>
          <a:p>
            <a:pPr algn="l"/>
            <a:r>
              <a:rPr lang="en-US" sz="3600" dirty="0"/>
              <a:t>Overview of </a:t>
            </a:r>
            <a:r>
              <a:rPr lang="en-US" altLang="zh-CN" sz="3600" dirty="0"/>
              <a:t>Rel-18 </a:t>
            </a:r>
            <a:r>
              <a:rPr lang="en-US" sz="3600" dirty="0"/>
              <a:t>SA5 OAM ongoing WIs/SIs</a:t>
            </a:r>
          </a:p>
        </p:txBody>
      </p:sp>
      <p:graphicFrame>
        <p:nvGraphicFramePr>
          <p:cNvPr id="6" name="表格 5">
            <a:extLst>
              <a:ext uri="{FF2B5EF4-FFF2-40B4-BE49-F238E27FC236}">
                <a16:creationId xmlns:a16="http://schemas.microsoft.com/office/drawing/2014/main" id="{54E91B30-FB4D-46F2-84DF-B3A9CAB19843}"/>
              </a:ext>
            </a:extLst>
          </p:cNvPr>
          <p:cNvGraphicFramePr>
            <a:graphicFrameLocks noGrp="1"/>
          </p:cNvGraphicFramePr>
          <p:nvPr>
            <p:extLst>
              <p:ext uri="{D42A27DB-BD31-4B8C-83A1-F6EECF244321}">
                <p14:modId xmlns:p14="http://schemas.microsoft.com/office/powerpoint/2010/main" val="4192006204"/>
              </p:ext>
            </p:extLst>
          </p:nvPr>
        </p:nvGraphicFramePr>
        <p:xfrm>
          <a:off x="6433503" y="3322861"/>
          <a:ext cx="5543746" cy="3482340"/>
        </p:xfrm>
        <a:graphic>
          <a:graphicData uri="http://schemas.openxmlformats.org/drawingml/2006/table">
            <a:tbl>
              <a:tblPr>
                <a:tableStyleId>{5C22544A-7EE6-4342-B048-85BDC9FD1C3A}</a:tableStyleId>
              </a:tblPr>
              <a:tblGrid>
                <a:gridCol w="305109">
                  <a:extLst>
                    <a:ext uri="{9D8B030D-6E8A-4147-A177-3AD203B41FA5}">
                      <a16:colId xmlns:a16="http://schemas.microsoft.com/office/drawing/2014/main" val="20000"/>
                    </a:ext>
                  </a:extLst>
                </a:gridCol>
                <a:gridCol w="2321057">
                  <a:extLst>
                    <a:ext uri="{9D8B030D-6E8A-4147-A177-3AD203B41FA5}">
                      <a16:colId xmlns:a16="http://schemas.microsoft.com/office/drawing/2014/main" val="20001"/>
                    </a:ext>
                  </a:extLst>
                </a:gridCol>
                <a:gridCol w="1016148">
                  <a:extLst>
                    <a:ext uri="{9D8B030D-6E8A-4147-A177-3AD203B41FA5}">
                      <a16:colId xmlns:a16="http://schemas.microsoft.com/office/drawing/2014/main" val="20002"/>
                    </a:ext>
                  </a:extLst>
                </a:gridCol>
                <a:gridCol w="1053737">
                  <a:extLst>
                    <a:ext uri="{9D8B030D-6E8A-4147-A177-3AD203B41FA5}">
                      <a16:colId xmlns:a16="http://schemas.microsoft.com/office/drawing/2014/main" val="20003"/>
                    </a:ext>
                  </a:extLst>
                </a:gridCol>
                <a:gridCol w="847695">
                  <a:extLst>
                    <a:ext uri="{9D8B030D-6E8A-4147-A177-3AD203B41FA5}">
                      <a16:colId xmlns:a16="http://schemas.microsoft.com/office/drawing/2014/main" val="20004"/>
                    </a:ext>
                  </a:extLst>
                </a:gridCol>
              </a:tblGrid>
              <a:tr h="273203">
                <a:tc gridSpan="5">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200" b="1" kern="1200" dirty="0">
                          <a:solidFill>
                            <a:schemeClr val="dk1"/>
                          </a:solidFill>
                          <a:effectLst/>
                          <a:latin typeface="Arial" panose="020B0604020202020204" pitchFamily="34" charset="0"/>
                          <a:ea typeface="+mn-ea"/>
                          <a:cs typeface="Arial" panose="020B0604020202020204" pitchFamily="34" charset="0"/>
                        </a:rPr>
                        <a:t>Rel-18 Operations, Administration, Maintenance and Provisioning (OAM&amp;P)</a:t>
                      </a:r>
                      <a:r>
                        <a:rPr lang="en-GB" sz="1100" b="1" dirty="0">
                          <a:effectLst/>
                          <a:latin typeface="Arial" panose="020B0604020202020204" pitchFamily="34" charset="0"/>
                          <a:cs typeface="Arial" panose="020B0604020202020204" pitchFamily="34" charset="0"/>
                        </a:rPr>
                        <a:t> </a:t>
                      </a: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Self-Configuration of RAN NEs</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China Mobile, Huawei</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RANSC</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SP-211431</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28</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Enhancement of Management Data Analytics phase 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Intel, NEC</a:t>
                      </a:r>
                      <a:endParaRPr lang="en-US" altLang="zh-CN" sz="90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eMDAS_Ph2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latin typeface="Arial" panose="020B0604020202020204" pitchFamily="34" charset="0"/>
                          <a:ea typeface="+mn-ea"/>
                          <a:cs typeface="Arial" panose="020B0604020202020204" pitchFamily="34" charset="0"/>
                        </a:rPr>
                        <a:t>SP-220981</a:t>
                      </a:r>
                      <a:endParaRPr lang="zh-CN" altLang="en-US" sz="900" kern="1200" dirty="0">
                        <a:solidFill>
                          <a:schemeClr val="tx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54393938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3"/>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29</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Network slicing provisioning rules</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Ericsson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NSRULE</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SP-211449</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4"/>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Additional NRM features Phase 2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Nokia</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AdNRM_ph2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SP-220351</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5"/>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enhanced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Samsung,</a:t>
                      </a:r>
                      <a:r>
                        <a:rPr lang="en-US" altLang="zh-CN" sz="900" kern="1200" baseline="0" dirty="0">
                          <a:solidFill>
                            <a:srgbClr val="000000"/>
                          </a:solidFill>
                          <a:effectLst/>
                          <a:latin typeface="Arial" panose="020B0604020202020204" pitchFamily="34" charset="0"/>
                          <a:ea typeface="+mn-ea"/>
                          <a:cs typeface="Arial" panose="020B0604020202020204" pitchFamily="34" charset="0"/>
                        </a:rPr>
                        <a:t> Intel</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rgbClr val="000000"/>
                          </a:solidFill>
                          <a:effectLst/>
                          <a:latin typeface="Arial" panose="020B0604020202020204" pitchFamily="34" charset="0"/>
                          <a:ea typeface="+mn-ea"/>
                          <a:cs typeface="Arial" panose="020B0604020202020204" pitchFamily="34" charset="0"/>
                        </a:rPr>
                        <a:t>eECM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SP-220154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6"/>
                  </a:ext>
                </a:extLst>
              </a:tr>
              <a:tr h="20828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5G performance measurements and KPIs phase 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Telecom, Intel</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PM_KPI_5G_Ph3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9"/>
                  </a:ext>
                </a:extLst>
              </a:tr>
              <a:tr h="208284">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33</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altLang="zh-CN" sz="900" dirty="0">
                          <a:solidFill>
                            <a:schemeClr val="tx1"/>
                          </a:solidFill>
                          <a:effectLst/>
                          <a:latin typeface="Arial" panose="020B0604020202020204" pitchFamily="34" charset="0"/>
                          <a:ea typeface="+mn-ea"/>
                          <a:cs typeface="Arial" panose="020B0604020202020204" pitchFamily="34" charset="0"/>
                        </a:rPr>
                        <a:t>Enhancement of </a:t>
                      </a:r>
                      <a:r>
                        <a:rPr lang="en-GB" altLang="zh-CN" sz="900" dirty="0" err="1">
                          <a:solidFill>
                            <a:schemeClr val="tx1"/>
                          </a:solidFill>
                          <a:effectLst/>
                          <a:latin typeface="Arial" panose="020B0604020202020204" pitchFamily="34" charset="0"/>
                          <a:ea typeface="+mn-ea"/>
                          <a:cs typeface="Arial" panose="020B0604020202020204" pitchFamily="34" charset="0"/>
                        </a:rPr>
                        <a:t>QoE</a:t>
                      </a:r>
                      <a:r>
                        <a:rPr lang="en-GB" altLang="zh-CN" sz="900" dirty="0">
                          <a:solidFill>
                            <a:schemeClr val="tx1"/>
                          </a:solidFill>
                          <a:effectLst/>
                          <a:latin typeface="Arial" panose="020B0604020202020204" pitchFamily="34" charset="0"/>
                          <a:ea typeface="+mn-ea"/>
                          <a:cs typeface="Arial" panose="020B0604020202020204" pitchFamily="34" charset="0"/>
                        </a:rPr>
                        <a:t> </a:t>
                      </a:r>
                      <a:r>
                        <a:rPr lang="en-GB" altLang="zh-CN" sz="900">
                          <a:solidFill>
                            <a:schemeClr val="tx1"/>
                          </a:solidFill>
                          <a:effectLst/>
                          <a:latin typeface="Arial" panose="020B0604020202020204" pitchFamily="34" charset="0"/>
                          <a:ea typeface="+mn-ea"/>
                          <a:cs typeface="Arial" panose="020B0604020202020204" pitchFamily="34" charset="0"/>
                        </a:rPr>
                        <a:t>Measurement Collection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eQoE</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SP-200193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472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Access control on </a:t>
                      </a:r>
                      <a:r>
                        <a:rPr lang="en-US" altLang="zh-CN" sz="900" kern="1200">
                          <a:solidFill>
                            <a:schemeClr val="tx1"/>
                          </a:solidFill>
                          <a:effectLst/>
                          <a:latin typeface="Arial" panose="020B0604020202020204" pitchFamily="34" charset="0"/>
                          <a:ea typeface="+mn-ea"/>
                          <a:cs typeface="Arial" panose="020B0604020202020204" pitchFamily="34" charset="0"/>
                        </a:rPr>
                        <a:t>management service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MSAC</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SP-210859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35</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Network slice </a:t>
                      </a:r>
                      <a:r>
                        <a:rPr lang="en-US" altLang="zh-CN" sz="900" kern="1200">
                          <a:solidFill>
                            <a:schemeClr val="tx1"/>
                          </a:solidFill>
                          <a:effectLst/>
                          <a:latin typeface="Arial" panose="020B0604020202020204" pitchFamily="34" charset="0"/>
                          <a:ea typeface="+mn-ea"/>
                          <a:cs typeface="Arial" panose="020B0604020202020204" pitchFamily="34" charset="0"/>
                        </a:rPr>
                        <a:t>provisioning enhancement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Samsung</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eNETSLICE_PRO</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SP-211434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Arial" panose="020B0604020202020204" pitchFamily="34" charset="0"/>
                          <a:cs typeface="Arial" panose="020B0604020202020204" pitchFamily="34" charset="0"/>
                        </a:rPr>
                        <a:t>New WID on methodology for deprecation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OAM_MetDep</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SP-220843</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08284">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rPr>
                        <a:t>New</a:t>
                      </a:r>
                      <a:endParaRPr 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Enhancement of Management of Trace/MDT phase 2 (for SA approval)</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Nokia</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5GMDT_Ph3</a:t>
                      </a:r>
                      <a:endParaRPr lang="zh-CN" altLang="en-US"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S5‑227041	</a:t>
                      </a:r>
                      <a:endParaRPr lang="zh-CN"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3569424132"/>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11090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Enhancements of EE for 5G Phase 2</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EE5GPLUS_Ph2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SP-211441</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7" name="表格 6">
            <a:extLst>
              <a:ext uri="{FF2B5EF4-FFF2-40B4-BE49-F238E27FC236}">
                <a16:creationId xmlns:a16="http://schemas.microsoft.com/office/drawing/2014/main" id="{81BAF4A4-AC5E-467C-B809-3990CE86C239}"/>
              </a:ext>
            </a:extLst>
          </p:cNvPr>
          <p:cNvGraphicFramePr>
            <a:graphicFrameLocks noGrp="1"/>
          </p:cNvGraphicFramePr>
          <p:nvPr>
            <p:extLst>
              <p:ext uri="{D42A27DB-BD31-4B8C-83A1-F6EECF244321}">
                <p14:modId xmlns:p14="http://schemas.microsoft.com/office/powerpoint/2010/main" val="3915091711"/>
              </p:ext>
            </p:extLst>
          </p:nvPr>
        </p:nvGraphicFramePr>
        <p:xfrm>
          <a:off x="203775" y="1015758"/>
          <a:ext cx="6082029" cy="5302689"/>
        </p:xfrm>
        <a:graphic>
          <a:graphicData uri="http://schemas.openxmlformats.org/drawingml/2006/table">
            <a:tbl>
              <a:tblPr>
                <a:tableStyleId>{5C22544A-7EE6-4342-B048-85BDC9FD1C3A}</a:tableStyleId>
              </a:tblPr>
              <a:tblGrid>
                <a:gridCol w="290725">
                  <a:extLst>
                    <a:ext uri="{9D8B030D-6E8A-4147-A177-3AD203B41FA5}">
                      <a16:colId xmlns:a16="http://schemas.microsoft.com/office/drawing/2014/main" val="20000"/>
                    </a:ext>
                  </a:extLst>
                </a:gridCol>
                <a:gridCol w="2774381">
                  <a:extLst>
                    <a:ext uri="{9D8B030D-6E8A-4147-A177-3AD203B41FA5}">
                      <a16:colId xmlns:a16="http://schemas.microsoft.com/office/drawing/2014/main" val="20001"/>
                    </a:ext>
                  </a:extLst>
                </a:gridCol>
                <a:gridCol w="987393">
                  <a:extLst>
                    <a:ext uri="{9D8B030D-6E8A-4147-A177-3AD203B41FA5}">
                      <a16:colId xmlns:a16="http://schemas.microsoft.com/office/drawing/2014/main" val="20002"/>
                    </a:ext>
                  </a:extLst>
                </a:gridCol>
                <a:gridCol w="1107376">
                  <a:extLst>
                    <a:ext uri="{9D8B030D-6E8A-4147-A177-3AD203B41FA5}">
                      <a16:colId xmlns:a16="http://schemas.microsoft.com/office/drawing/2014/main" val="20003"/>
                    </a:ext>
                  </a:extLst>
                </a:gridCol>
                <a:gridCol w="922154">
                  <a:extLst>
                    <a:ext uri="{9D8B030D-6E8A-4147-A177-3AD203B41FA5}">
                      <a16:colId xmlns:a16="http://schemas.microsoft.com/office/drawing/2014/main" val="20005"/>
                    </a:ext>
                  </a:extLst>
                </a:gridCol>
              </a:tblGrid>
              <a:tr h="153222">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marL="0" algn="l" defTabSz="1219170" rtl="0" eaLnBrk="1" latinLnBrk="0" hangingPunct="1">
                        <a:spcAft>
                          <a:spcPts val="0"/>
                        </a:spcAft>
                      </a:pP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30095">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1</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enhancement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err="1">
                          <a:latin typeface="Arial" panose="020B0604020202020204" pitchFamily="34" charset="0"/>
                          <a:cs typeface="Arial" panose="020B0604020202020204" pitchFamily="34" charset="0"/>
                        </a:rPr>
                        <a:t>FS_eANL</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SP-211446</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2</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evaluation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FS_ANLEVA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SP-211445</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3"/>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3</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enhanced intent driven management services for mobile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Huawei, Ericsson</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dk1"/>
                          </a:solidFill>
                          <a:latin typeface="Arial" panose="020B0604020202020204" pitchFamily="34" charset="0"/>
                          <a:ea typeface="+mn-ea"/>
                          <a:cs typeface="Arial" panose="020B0604020202020204" pitchFamily="34" charset="0"/>
                        </a:rPr>
                        <a:t>FS_eIDMS_MN</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SP-211450</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4"/>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4</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effectLst/>
                          <a:latin typeface="Arial" panose="020B0604020202020204" pitchFamily="34" charset="0"/>
                          <a:ea typeface="+mn-ea"/>
                          <a:cs typeface="Arial" panose="020B0604020202020204" pitchFamily="34" charset="0"/>
                        </a:rPr>
                        <a:t>Study</a:t>
                      </a:r>
                      <a:r>
                        <a:rPr lang="en-US" altLang="zh-CN" sz="900" baseline="0" dirty="0">
                          <a:effectLst/>
                          <a:latin typeface="Arial" panose="020B0604020202020204" pitchFamily="34" charset="0"/>
                          <a:ea typeface="+mn-ea"/>
                          <a:cs typeface="Arial" panose="020B0604020202020204" pitchFamily="34" charset="0"/>
                        </a:rPr>
                        <a:t> </a:t>
                      </a:r>
                      <a:r>
                        <a:rPr lang="en-US" altLang="zh-CN" sz="900" dirty="0">
                          <a:effectLst/>
                          <a:latin typeface="Arial" panose="020B0604020202020204" pitchFamily="34" charset="0"/>
                          <a:ea typeface="+mn-ea"/>
                          <a:cs typeface="Arial" panose="020B0604020202020204" pitchFamily="34" charset="0"/>
                        </a:rPr>
                        <a:t>on intent-driven management for network slicing</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Ericsson,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FS_NETSLICE_IDMS</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SP-220278</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5"/>
                  </a:ext>
                </a:extLst>
              </a:tr>
              <a:tr h="118531">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5</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AI/ ML management</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Intel, NEC</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FS_AIML_MGMT</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SP-211443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6"/>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6</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the management aspects related to 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Telecom</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FS_MANWDAF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SP-211435</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7"/>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7</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dirty="0">
                          <a:solidFill>
                            <a:schemeClr val="tx1"/>
                          </a:solidFill>
                          <a:effectLst/>
                          <a:latin typeface="Arial" panose="020B0604020202020204" pitchFamily="34" charset="0"/>
                          <a:ea typeface="+mn-ea"/>
                          <a:cs typeface="Arial" panose="020B0604020202020204" pitchFamily="34" charset="0"/>
                        </a:rPr>
                        <a:t>on Fault Supervision Evolution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Mobile, Huawei</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FS_FSEV</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SP-220153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8</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measurement data collection to support RAN intelligence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Intel,</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baseline="0">
                          <a:solidFill>
                            <a:schemeClr val="tx1"/>
                          </a:solidFill>
                          <a:effectLst/>
                          <a:latin typeface="Arial" panose="020B0604020202020204" pitchFamily="34" charset="0"/>
                          <a:ea typeface="+mn-ea"/>
                          <a:cs typeface="Arial" panose="020B0604020202020204" pitchFamily="34" charset="0"/>
                        </a:rPr>
                        <a:t>China Mobile</a:t>
                      </a:r>
                      <a:endParaRPr lang="en-US"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FS_MEDACO_RAN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19"/>
                  </a:ext>
                </a:extLst>
              </a:tr>
              <a:tr h="130095">
                <a:tc gridSpan="5">
                  <a:txBody>
                    <a:bodyPr/>
                    <a:lstStyle/>
                    <a:p>
                      <a:pPr algn="l">
                        <a:spcAft>
                          <a:spcPts val="0"/>
                        </a:spcAft>
                      </a:pPr>
                      <a:r>
                        <a:rPr lang="en-US" altLang="zh-CN" sz="100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9</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service based management architecture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Huawei, Ericsson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Basic SBMA enabler enhancements</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S5-221506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URLLC</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FS_URLLC_Mgt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SP-220146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5GLAN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FS_5GLAN_Mgt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SP-220324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Cloud Native Virtualized Network Function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FS_MCVNF</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4"/>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 MOCN Network Sharing Phase2</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FS_MANS_ph2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5"/>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(finished)</a:t>
                      </a:r>
                      <a:r>
                        <a:rPr lang="en-US" altLang="zh-CN" sz="900" kern="1200" baseline="0">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Study </a:t>
                      </a: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on continuous integration continuous delivery support for 3GPP NFs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Lenovo</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FS_CICDNS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SP-211427</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6"/>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Trace/MDT phase 2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Nokia</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FS_5GMDT_Ph2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SP-220152</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7"/>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17</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900" dirty="0">
                          <a:effectLst/>
                          <a:latin typeface="Arial" panose="020B0604020202020204" pitchFamily="34" charset="0"/>
                          <a:ea typeface="宋体" panose="02010600030101010101" pitchFamily="2" charset="-122"/>
                        </a:rPr>
                        <a:t>(finished)Study on YANG P</a:t>
                      </a:r>
                      <a:r>
                        <a:rPr lang="en-US" sz="900" dirty="0">
                          <a:solidFill>
                            <a:schemeClr val="tx1"/>
                          </a:solidFill>
                          <a:effectLst/>
                          <a:latin typeface="Arial" panose="020B0604020202020204" pitchFamily="34" charset="0"/>
                          <a:ea typeface="宋体" panose="02010600030101010101" pitchFamily="2" charset="-122"/>
                        </a:rPr>
                        <a:t>USH (stopped at SA5#144e)</a:t>
                      </a:r>
                      <a:endParaRPr lang="zh-CN" sz="1200" dirty="0">
                        <a:solidFill>
                          <a:schemeClr val="tx1"/>
                        </a:solidFill>
                        <a:effectLst/>
                        <a:latin typeface="Times New Roman" panose="02020603050405020304" pitchFamily="18" charset="0"/>
                        <a:ea typeface="宋体" panose="02010600030101010101" pitchFamily="2" charset="-122"/>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Ericsson</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FS_YANG</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SP-200765</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Study on Management Aspects of IoT NTN Enhancements</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China Unicom</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FS_IOT_NTN</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SP-220490</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0"/>
                  </a:ext>
                </a:extLst>
              </a:tr>
              <a:tr h="16299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19</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Study on Data management phase 2</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Nokia</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FS_MADCOL_ph2</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SP-220842</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2"/>
                  </a:ext>
                </a:extLst>
              </a:tr>
            </a:tbl>
          </a:graphicData>
        </a:graphic>
      </p:graphicFrame>
      <p:graphicFrame>
        <p:nvGraphicFramePr>
          <p:cNvPr id="8" name="表格 7">
            <a:extLst>
              <a:ext uri="{FF2B5EF4-FFF2-40B4-BE49-F238E27FC236}">
                <a16:creationId xmlns:a16="http://schemas.microsoft.com/office/drawing/2014/main" id="{3EDDC5EA-CF05-409D-AE7B-B50EB7A6721E}"/>
              </a:ext>
            </a:extLst>
          </p:cNvPr>
          <p:cNvGraphicFramePr>
            <a:graphicFrameLocks noGrp="1"/>
          </p:cNvGraphicFramePr>
          <p:nvPr>
            <p:extLst>
              <p:ext uri="{D42A27DB-BD31-4B8C-83A1-F6EECF244321}">
                <p14:modId xmlns:p14="http://schemas.microsoft.com/office/powerpoint/2010/main" val="708680421"/>
              </p:ext>
            </p:extLst>
          </p:nvPr>
        </p:nvGraphicFramePr>
        <p:xfrm>
          <a:off x="6433503" y="1004896"/>
          <a:ext cx="5543747" cy="2275523"/>
        </p:xfrm>
        <a:graphic>
          <a:graphicData uri="http://schemas.openxmlformats.org/drawingml/2006/table">
            <a:tbl>
              <a:tblPr>
                <a:tableStyleId>{5C22544A-7EE6-4342-B048-85BDC9FD1C3A}</a:tableStyleId>
              </a:tblPr>
              <a:tblGrid>
                <a:gridCol w="266240">
                  <a:extLst>
                    <a:ext uri="{9D8B030D-6E8A-4147-A177-3AD203B41FA5}">
                      <a16:colId xmlns:a16="http://schemas.microsoft.com/office/drawing/2014/main" val="20000"/>
                    </a:ext>
                  </a:extLst>
                </a:gridCol>
                <a:gridCol w="2835189">
                  <a:extLst>
                    <a:ext uri="{9D8B030D-6E8A-4147-A177-3AD203B41FA5}">
                      <a16:colId xmlns:a16="http://schemas.microsoft.com/office/drawing/2014/main" val="20001"/>
                    </a:ext>
                  </a:extLst>
                </a:gridCol>
                <a:gridCol w="555254">
                  <a:extLst>
                    <a:ext uri="{9D8B030D-6E8A-4147-A177-3AD203B41FA5}">
                      <a16:colId xmlns:a16="http://schemas.microsoft.com/office/drawing/2014/main" val="20002"/>
                    </a:ext>
                  </a:extLst>
                </a:gridCol>
                <a:gridCol w="1042572">
                  <a:extLst>
                    <a:ext uri="{9D8B030D-6E8A-4147-A177-3AD203B41FA5}">
                      <a16:colId xmlns:a16="http://schemas.microsoft.com/office/drawing/2014/main" val="20003"/>
                    </a:ext>
                  </a:extLst>
                </a:gridCol>
                <a:gridCol w="844492">
                  <a:extLst>
                    <a:ext uri="{9D8B030D-6E8A-4147-A177-3AD203B41FA5}">
                      <a16:colId xmlns:a16="http://schemas.microsoft.com/office/drawing/2014/main" val="20005"/>
                    </a:ext>
                  </a:extLst>
                </a:gridCol>
              </a:tblGrid>
              <a:tr h="171513">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05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40654">
                <a:tc gridSpan="5">
                  <a:txBody>
                    <a:bodyPr/>
                    <a:lstStyle/>
                    <a:p>
                      <a:pPr marL="0" algn="l" defTabSz="1219170" rtl="0" eaLnBrk="1" latinLnBrk="0" hangingPunct="1">
                        <a:spcAft>
                          <a:spcPts val="0"/>
                        </a:spcAft>
                      </a:pPr>
                      <a:r>
                        <a:rPr lang="en-US" altLang="zh-CN" sz="100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00" b="1" kern="1200" dirty="0">
                        <a:solidFill>
                          <a:srgbClr val="FF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Study on enhancement of management of non-public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GB" sz="900" kern="12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FS_OAM_eNPN</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SP-211436</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2"/>
                  </a:ext>
                </a:extLst>
              </a:tr>
              <a:tr h="130082">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new aspects of EE for 5G networks Phase 2</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FS_EE5G_Ph2</a:t>
                      </a: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SP-211440</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3"/>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22</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Network and Service Operations for Energy Utilities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rgbClr val="000000"/>
                          </a:solidFill>
                          <a:effectLst/>
                          <a:latin typeface="Arial" panose="020B0604020202020204" pitchFamily="34" charset="0"/>
                          <a:ea typeface="+mn-ea"/>
                          <a:cs typeface="Arial" panose="020B0604020202020204" pitchFamily="34" charset="0"/>
                        </a:rPr>
                        <a:t>Samsung</a:t>
                      </a:r>
                    </a:p>
                    <a:p>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FS_NSOEU</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SP-211622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4"/>
                  </a:ext>
                </a:extLst>
              </a:tr>
              <a:tr h="22895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Study </a:t>
                      </a: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Key Quality Indicators(KQIs)for 5G service experience </a:t>
                      </a:r>
                    </a:p>
                  </a:txBody>
                  <a:tcPr marL="4763" marR="4763" marT="4763" marB="0">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a:latin typeface="Arial" panose="020B0604020202020204" pitchFamily="34" charset="0"/>
                        <a:cs typeface="Arial" panose="020B0604020202020204" pitchFamily="34" charset="0"/>
                      </a:endParaRPr>
                    </a:p>
                  </a:txBody>
                  <a:tcPr marL="4763" marR="4763" marT="4763" marB="0">
                    <a:solidFill>
                      <a:schemeClr val="accent3">
                        <a:lumMod val="20000"/>
                        <a:lumOff val="80000"/>
                      </a:schemeClr>
                    </a:solidFill>
                  </a:tcPr>
                </a:tc>
                <a:tc>
                  <a:txBody>
                    <a:bodyPr/>
                    <a:lstStyle/>
                    <a:p>
                      <a:pPr marL="0" algn="l" defTabSz="1219170" rtl="0" eaLnBrk="1" fontAlgn="t" latinLnBrk="0" hangingPunct="1">
                        <a:spcAft>
                          <a:spcPts val="0"/>
                        </a:spcAft>
                      </a:pP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FS_KQI_5G</a:t>
                      </a:r>
                    </a:p>
                  </a:txBody>
                  <a:tcPr marL="4763" marR="4763" marT="4763" marB="0">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SP-211433</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5"/>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Deterministic Communication Service Assurance</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FS_DCSA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6"/>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management aspects of network slice management capability exposure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Alibaba</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FS_NSCE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7"/>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alignment with ETSI MEC for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FS_MEC_ECM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SP-220147</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sp>
        <p:nvSpPr>
          <p:cNvPr id="9" name="矩形 8">
            <a:extLst>
              <a:ext uri="{FF2B5EF4-FFF2-40B4-BE49-F238E27FC236}">
                <a16:creationId xmlns:a16="http://schemas.microsoft.com/office/drawing/2014/main" id="{02A3B14C-8DA4-478C-B42A-D677DFF2570B}"/>
              </a:ext>
            </a:extLst>
          </p:cNvPr>
          <p:cNvSpPr/>
          <p:nvPr/>
        </p:nvSpPr>
        <p:spPr>
          <a:xfrm>
            <a:off x="411846" y="739001"/>
            <a:ext cx="8773296" cy="276999"/>
          </a:xfrm>
          <a:prstGeom prst="rect">
            <a:avLst/>
          </a:prstGeom>
          <a:solidFill>
            <a:schemeClr val="bg1"/>
          </a:solidFill>
        </p:spPr>
        <p:txBody>
          <a:bodyPr wrap="square">
            <a:spAutoFit/>
          </a:bodyPr>
          <a:lstStyle/>
          <a:p>
            <a:r>
              <a:rPr lang="en-US" altLang="zh-CN" sz="1200" b="1" dirty="0">
                <a:solidFill>
                  <a:srgbClr val="0000FF"/>
                </a:solidFill>
                <a:latin typeface="+mn-lt"/>
              </a:rPr>
              <a:t>Altogether </a:t>
            </a:r>
            <a:r>
              <a:rPr lang="en-US" altLang="zh-CN" sz="1200" b="1" dirty="0">
                <a:solidFill>
                  <a:srgbClr val="FF3300"/>
                </a:solidFill>
                <a:latin typeface="+mn-lt"/>
              </a:rPr>
              <a:t>38</a:t>
            </a:r>
            <a:r>
              <a:rPr lang="en-US" altLang="zh-CN" sz="1200" b="1" dirty="0">
                <a:solidFill>
                  <a:srgbClr val="0000FF"/>
                </a:solidFill>
                <a:latin typeface="+mn-lt"/>
              </a:rPr>
              <a:t> WIs/Sis, including 24 ongoing Sis and 11 ongoing </a:t>
            </a:r>
            <a:r>
              <a:rPr lang="en-US" altLang="zh-CN" sz="1200" b="1" dirty="0" err="1">
                <a:solidFill>
                  <a:srgbClr val="0000FF"/>
                </a:solidFill>
                <a:latin typeface="+mn-lt"/>
              </a:rPr>
              <a:t>Wis</a:t>
            </a:r>
            <a:r>
              <a:rPr lang="en-US" altLang="zh-CN" sz="1200" b="1" dirty="0">
                <a:solidFill>
                  <a:srgbClr val="0000FF"/>
                </a:solidFill>
                <a:latin typeface="+mn-lt"/>
              </a:rPr>
              <a:t>, 1 WI is waiting for SA approval, 2 studies are finished. </a:t>
            </a:r>
          </a:p>
        </p:txBody>
      </p:sp>
    </p:spTree>
    <p:extLst>
      <p:ext uri="{BB962C8B-B14F-4D97-AF65-F5344CB8AC3E}">
        <p14:creationId xmlns:p14="http://schemas.microsoft.com/office/powerpoint/2010/main" val="57541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8941" y="98853"/>
            <a:ext cx="10139206" cy="826437"/>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(1/2)</a:t>
            </a:r>
            <a:endParaRPr lang="sv-SE" altLang="zh-CN" sz="3200" kern="0" dirty="0"/>
          </a:p>
        </p:txBody>
      </p:sp>
      <p:sp>
        <p:nvSpPr>
          <p:cNvPr id="6" name="文本框 5"/>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118073C5-3278-4831-8179-DE5BE786ECF7}"/>
              </a:ext>
            </a:extLst>
          </p:cNvPr>
          <p:cNvSpPr/>
          <p:nvPr/>
        </p:nvSpPr>
        <p:spPr>
          <a:xfrm>
            <a:off x="5755852" y="995316"/>
            <a:ext cx="5701501" cy="5339923"/>
          </a:xfrm>
          <a:prstGeom prst="rect">
            <a:avLst/>
          </a:prstGeom>
          <a:solidFill>
            <a:schemeClr val="bg1"/>
          </a:solidFill>
        </p:spPr>
        <p:txBody>
          <a:bodyPr wrap="square">
            <a:spAutoFit/>
          </a:bodyPr>
          <a:lstStyle/>
          <a:p>
            <a:pPr lvl="0"/>
            <a:r>
              <a:rPr lang="en-US" altLang="zh-CN" sz="1100" b="1" dirty="0">
                <a:solidFill>
                  <a:prstClr val="black"/>
                </a:solidFill>
                <a:latin typeface="Calibri"/>
              </a:rPr>
              <a:t>TS 28.552:</a:t>
            </a:r>
          </a:p>
          <a:p>
            <a:pPr lvl="0"/>
            <a:r>
              <a:rPr lang="en-US" altLang="zh-CN" sz="1100" dirty="0">
                <a:solidFill>
                  <a:prstClr val="black"/>
                </a:solidFill>
                <a:latin typeface="Calibri"/>
              </a:rPr>
              <a:t>Rel-17 CR for TS28.552 Correct Mean and Max Time of requested conditional handover executions</a:t>
            </a:r>
          </a:p>
          <a:p>
            <a:pPr lvl="0"/>
            <a:r>
              <a:rPr lang="en-US" altLang="zh-CN" sz="1100" dirty="0">
                <a:solidFill>
                  <a:prstClr val="black"/>
                </a:solidFill>
                <a:latin typeface="Calibri"/>
              </a:rPr>
              <a:t>Rel-17 CR for TS28.552 Correct Mean and Max Time of requested legacy handover executions</a:t>
            </a:r>
            <a:endParaRPr lang="en-US" altLang="zh-CN" sz="1100" b="1" dirty="0">
              <a:solidFill>
                <a:prstClr val="black"/>
              </a:solidFill>
              <a:latin typeface="Calibri"/>
            </a:endParaRPr>
          </a:p>
          <a:p>
            <a:pPr lvl="0"/>
            <a:r>
              <a:rPr lang="en-US" altLang="zh-CN" sz="1100" b="1" dirty="0">
                <a:solidFill>
                  <a:prstClr val="black"/>
                </a:solidFill>
                <a:latin typeface="Calibri"/>
              </a:rPr>
              <a:t>TS 28.622:</a:t>
            </a:r>
          </a:p>
          <a:p>
            <a:pPr lvl="0"/>
            <a:r>
              <a:rPr lang="en-US" altLang="zh-CN" sz="1100" dirty="0">
                <a:solidFill>
                  <a:prstClr val="black"/>
                </a:solidFill>
                <a:latin typeface="Calibri"/>
              </a:rPr>
              <a:t>Rel-17 CR 28.622 Correct inheritance diagram of the file download NRM fragment</a:t>
            </a:r>
          </a:p>
          <a:p>
            <a:pPr lvl="0"/>
            <a:r>
              <a:rPr lang="en-US" altLang="zh-CN" sz="1100" dirty="0">
                <a:solidFill>
                  <a:prstClr val="black"/>
                </a:solidFill>
                <a:latin typeface="Calibri"/>
              </a:rPr>
              <a:t>Rel-18 CR 28.622 Correct inheritance diagram of the file download NRM fragment</a:t>
            </a:r>
          </a:p>
          <a:p>
            <a:pPr lvl="0"/>
            <a:r>
              <a:rPr lang="en-US" altLang="zh-CN" sz="1100" dirty="0">
                <a:solidFill>
                  <a:prstClr val="black"/>
                </a:solidFill>
                <a:latin typeface="Calibri"/>
              </a:rPr>
              <a:t>Rel-17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Rel-18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Rel-16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Rel-17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Rel-18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b="1" dirty="0">
                <a:solidFill>
                  <a:prstClr val="black"/>
                </a:solidFill>
                <a:latin typeface="Calibri"/>
              </a:rPr>
              <a:t>TS 28.623:</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a:t>
            </a:r>
          </a:p>
          <a:p>
            <a:pPr lvl="0"/>
            <a:r>
              <a:rPr lang="en-US" altLang="zh-CN" sz="1100" dirty="0">
                <a:solidFill>
                  <a:prstClr val="black"/>
                </a:solidFill>
                <a:latin typeface="Calibri"/>
              </a:rPr>
              <a:t>Rel-16 CR 28.623 Add missing attribute properties to YANG</a:t>
            </a:r>
          </a:p>
          <a:p>
            <a:pPr lvl="0"/>
            <a:r>
              <a:rPr lang="en-US" altLang="zh-CN" sz="1100" dirty="0">
                <a:solidFill>
                  <a:prstClr val="black"/>
                </a:solidFill>
                <a:latin typeface="Calibri"/>
              </a:rPr>
              <a:t>Rel-17 CR 28.623 Add missing attribute properties to YANG</a:t>
            </a:r>
          </a:p>
          <a:p>
            <a:pPr lvl="0"/>
            <a:r>
              <a:rPr lang="en-US" altLang="zh-CN" sz="1100" dirty="0">
                <a:solidFill>
                  <a:prstClr val="black"/>
                </a:solidFill>
                <a:latin typeface="Calibri"/>
              </a:rPr>
              <a:t>Rel-18 CR 28.623 Add missing attribute properties to YANG</a:t>
            </a:r>
          </a:p>
          <a:p>
            <a:pPr lvl="0"/>
            <a:r>
              <a:rPr lang="en-US" altLang="zh-CN" sz="1100" dirty="0" err="1">
                <a:solidFill>
                  <a:prstClr val="black"/>
                </a:solidFill>
                <a:latin typeface="Calibri"/>
              </a:rPr>
              <a:t>FIles</a:t>
            </a:r>
            <a:r>
              <a:rPr lang="en-US" altLang="zh-CN" sz="1100" dirty="0">
                <a:solidFill>
                  <a:prstClr val="black"/>
                </a:solidFill>
                <a:latin typeface="Calibri"/>
              </a:rPr>
              <a:t> and File IOCs YANG</a:t>
            </a:r>
          </a:p>
          <a:p>
            <a:pPr lvl="0"/>
            <a:r>
              <a:rPr lang="en-US" altLang="zh-CN" sz="1100" dirty="0">
                <a:solidFill>
                  <a:prstClr val="black"/>
                </a:solidFill>
                <a:latin typeface="Calibri"/>
              </a:rPr>
              <a:t>Rel-15 TS 28.623 Adding YANG begin and End markers</a:t>
            </a:r>
          </a:p>
          <a:p>
            <a:pPr lvl="0"/>
            <a:r>
              <a:rPr lang="en-US" altLang="zh-CN" sz="1100" dirty="0">
                <a:solidFill>
                  <a:prstClr val="black"/>
                </a:solidFill>
                <a:latin typeface="Calibri"/>
              </a:rPr>
              <a:t>Rel-16 TS 28.623 Adding YANG begin and End markers</a:t>
            </a:r>
          </a:p>
          <a:p>
            <a:pPr lvl="0"/>
            <a:r>
              <a:rPr lang="en-US" altLang="zh-CN" sz="1100" dirty="0">
                <a:solidFill>
                  <a:prstClr val="black"/>
                </a:solidFill>
                <a:latin typeface="Calibri"/>
              </a:rPr>
              <a:t>Rel-17 TS 28.623 Adding YANG begin and End markers</a:t>
            </a:r>
          </a:p>
          <a:p>
            <a:pPr lvl="0"/>
            <a:r>
              <a:rPr lang="en-US" altLang="zh-CN" sz="1100" dirty="0">
                <a:solidFill>
                  <a:prstClr val="black"/>
                </a:solidFill>
                <a:latin typeface="Calibri"/>
              </a:rPr>
              <a:t>Rel-18 TS 28.623 Adding YANG begin and End markers</a:t>
            </a:r>
          </a:p>
          <a:p>
            <a:pPr lvl="0"/>
            <a:r>
              <a:rPr lang="en-US" altLang="zh-CN" sz="1100" b="1" dirty="0">
                <a:solidFill>
                  <a:prstClr val="black"/>
                </a:solidFill>
                <a:latin typeface="Calibri"/>
              </a:rPr>
              <a:t>TS 32.130:</a:t>
            </a:r>
          </a:p>
          <a:p>
            <a:pPr lvl="0"/>
            <a:r>
              <a:rPr lang="en-US" altLang="zh-CN" sz="1100" dirty="0">
                <a:solidFill>
                  <a:prstClr val="black"/>
                </a:solidFill>
                <a:latin typeface="Calibri"/>
              </a:rPr>
              <a:t>Rel-17 CR for TS32.130 delete redundant figure</a:t>
            </a:r>
          </a:p>
          <a:p>
            <a:pPr lvl="0"/>
            <a:r>
              <a:rPr lang="en-US" altLang="zh-CN" sz="1100" b="1" dirty="0">
                <a:solidFill>
                  <a:prstClr val="black"/>
                </a:solidFill>
                <a:latin typeface="Calibri"/>
              </a:rPr>
              <a:t>TS 32.155:</a:t>
            </a:r>
          </a:p>
          <a:p>
            <a:pPr lvl="0"/>
            <a:r>
              <a:rPr lang="en-US" altLang="zh-CN" sz="1100" dirty="0">
                <a:solidFill>
                  <a:prstClr val="black"/>
                </a:solidFill>
                <a:latin typeface="Calibri"/>
              </a:rPr>
              <a:t>Rel-16 TS 32.155 Correction of scope</a:t>
            </a:r>
          </a:p>
          <a:p>
            <a:pPr lvl="0"/>
            <a:r>
              <a:rPr lang="en-US" altLang="zh-CN" sz="1100" dirty="0">
                <a:solidFill>
                  <a:prstClr val="black"/>
                </a:solidFill>
                <a:latin typeface="Calibri"/>
              </a:rPr>
              <a:t>Rel-17 TS 32.155 Correction of scope</a:t>
            </a:r>
          </a:p>
          <a:p>
            <a:r>
              <a:rPr lang="en-US" altLang="zh-CN" sz="1100" b="1" dirty="0">
                <a:solidFill>
                  <a:prstClr val="black"/>
                </a:solidFill>
                <a:latin typeface="Calibri"/>
              </a:rPr>
              <a:t>TS 32.156:</a:t>
            </a:r>
            <a:endParaRPr lang="en-US" altLang="zh-CN" sz="1100" dirty="0">
              <a:solidFill>
                <a:prstClr val="black"/>
              </a:solidFill>
              <a:latin typeface="Calibri"/>
            </a:endParaRPr>
          </a:p>
          <a:p>
            <a:pPr lvl="0"/>
            <a:r>
              <a:rPr lang="en-US" altLang="zh-CN" sz="1100" dirty="0">
                <a:solidFill>
                  <a:prstClr val="black"/>
                </a:solidFill>
                <a:latin typeface="Calibri"/>
              </a:rPr>
              <a:t>Rel-17 CR 32.156 Clarify definitions of attribute properties</a:t>
            </a:r>
          </a:p>
        </p:txBody>
      </p:sp>
      <p:sp>
        <p:nvSpPr>
          <p:cNvPr id="7" name="矩形 6">
            <a:extLst>
              <a:ext uri="{FF2B5EF4-FFF2-40B4-BE49-F238E27FC236}">
                <a16:creationId xmlns:a16="http://schemas.microsoft.com/office/drawing/2014/main" id="{E5C3A167-15B0-413F-BD28-B4BB2C859951}"/>
              </a:ext>
            </a:extLst>
          </p:cNvPr>
          <p:cNvSpPr/>
          <p:nvPr/>
        </p:nvSpPr>
        <p:spPr>
          <a:xfrm>
            <a:off x="158941" y="925292"/>
            <a:ext cx="5522844" cy="5386090"/>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a:solidFill>
                  <a:prstClr val="black"/>
                </a:solidFill>
                <a:latin typeface="+mj-lt"/>
              </a:rPr>
              <a:t>The following topics were agreed in the meeting.</a:t>
            </a:r>
          </a:p>
          <a:p>
            <a:r>
              <a:rPr lang="en-US" altLang="zh-CN" sz="1100" b="1" dirty="0">
                <a:latin typeface="+mn-lt"/>
              </a:rPr>
              <a:t>TS 28.531:</a:t>
            </a:r>
          </a:p>
          <a:p>
            <a:r>
              <a:rPr lang="en-US" altLang="zh-CN" sz="1100" dirty="0">
                <a:latin typeface="+mn-lt"/>
              </a:rPr>
              <a:t>Rel-15 CR TS 28.531 Correct vocabulary</a:t>
            </a:r>
          </a:p>
          <a:p>
            <a:r>
              <a:rPr lang="en-US" altLang="zh-CN" sz="1100" dirty="0">
                <a:latin typeface="+mn-lt"/>
              </a:rPr>
              <a:t>Rel-16 CR TS 28.531 Correct vocabulary</a:t>
            </a:r>
          </a:p>
          <a:p>
            <a:r>
              <a:rPr lang="en-US" altLang="zh-CN" sz="1100" dirty="0">
                <a:latin typeface="+mn-lt"/>
              </a:rPr>
              <a:t>Rel-17 CR TS 28.531 Correct vocabulary</a:t>
            </a:r>
          </a:p>
          <a:p>
            <a:r>
              <a:rPr lang="en-US" altLang="zh-CN" sz="1100" dirty="0">
                <a:latin typeface="+mn-lt"/>
              </a:rPr>
              <a:t>Rel-18 CR TS 28.531 Correct vocabulary</a:t>
            </a:r>
          </a:p>
          <a:p>
            <a:r>
              <a:rPr lang="en-US" altLang="zh-CN" sz="1100" b="1" dirty="0">
                <a:latin typeface="+mn-lt"/>
              </a:rPr>
              <a:t>TS 28.532:</a:t>
            </a:r>
          </a:p>
          <a:p>
            <a:r>
              <a:rPr lang="en-US" altLang="zh-CN" sz="1100" dirty="0">
                <a:latin typeface="+mn-lt"/>
              </a:rPr>
              <a:t>Rel-16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Clarify allowed values for “</a:t>
            </a:r>
            <a:r>
              <a:rPr lang="en-US" altLang="zh-CN" sz="1100" dirty="0" err="1">
                <a:latin typeface="+mn-lt"/>
              </a:rPr>
              <a:t>href</a:t>
            </a:r>
            <a:r>
              <a:rPr lang="en-US" altLang="zh-CN" sz="1100" dirty="0">
                <a:latin typeface="+mn-lt"/>
              </a:rPr>
              <a:t>” parameter in “</a:t>
            </a:r>
            <a:r>
              <a:rPr lang="en-US" altLang="zh-CN" sz="1100" dirty="0" err="1">
                <a:latin typeface="+mn-lt"/>
              </a:rPr>
              <a:t>notifyMOIChanges</a:t>
            </a:r>
            <a:r>
              <a:rPr lang="en-US" altLang="zh-CN" sz="1100" dirty="0">
                <a:latin typeface="+mn-lt"/>
              </a:rPr>
              <a:t>” (NETCONF/YANG)</a:t>
            </a:r>
          </a:p>
          <a:p>
            <a:r>
              <a:rPr lang="en-US" altLang="zh-CN" sz="1100" dirty="0">
                <a:latin typeface="+mn-lt"/>
              </a:rPr>
              <a:t>Rel-16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Rel-17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Rel-16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Rel-17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Rel-16 CR 28.532 Correct definition of the HTTP GET response</a:t>
            </a:r>
          </a:p>
          <a:p>
            <a:r>
              <a:rPr lang="en-US" altLang="zh-CN" sz="1100" dirty="0">
                <a:latin typeface="+mn-lt"/>
              </a:rPr>
              <a:t>Rel-17 CR 28.532 Correct definition of the HTTP GET response</a:t>
            </a:r>
          </a:p>
          <a:p>
            <a:r>
              <a:rPr lang="en-US" altLang="zh-CN" sz="1100" dirty="0">
                <a:latin typeface="+mn-lt"/>
              </a:rPr>
              <a:t>Rel-17 CR 28.532 Add missing “insert” attribute to the data type “</a:t>
            </a:r>
            <a:r>
              <a:rPr lang="en-US" altLang="zh-CN" sz="1100" dirty="0" err="1">
                <a:latin typeface="+mn-lt"/>
              </a:rPr>
              <a:t>MoiChange</a:t>
            </a:r>
            <a:r>
              <a:rPr lang="en-US" altLang="zh-CN" sz="1100" dirty="0">
                <a:latin typeface="+mn-lt"/>
              </a:rPr>
              <a:t>”</a:t>
            </a:r>
          </a:p>
          <a:p>
            <a:r>
              <a:rPr lang="en-US" altLang="zh-CN" sz="1100" dirty="0">
                <a:latin typeface="+mn-lt"/>
              </a:rPr>
              <a:t>Rel-16 CR 28.532 Add missing definition of the JSON Patch document</a:t>
            </a:r>
          </a:p>
          <a:p>
            <a:r>
              <a:rPr lang="en-US" altLang="zh-CN" sz="1100" dirty="0">
                <a:latin typeface="+mn-lt"/>
              </a:rPr>
              <a:t>Rel-17 CR 28.532 Add missing definition of the JSON Patch document</a:t>
            </a:r>
          </a:p>
          <a:p>
            <a:r>
              <a:rPr lang="en-US" altLang="zh-CN" sz="1100" dirty="0">
                <a:latin typeface="+mn-lt"/>
              </a:rPr>
              <a:t>Rel-16 CR 28.532 Add introduction clause to the Prov </a:t>
            </a:r>
            <a:r>
              <a:rPr lang="en-US" altLang="zh-CN" sz="1100" dirty="0" err="1">
                <a:latin typeface="+mn-lt"/>
              </a:rPr>
              <a:t>MnS</a:t>
            </a:r>
            <a:r>
              <a:rPr lang="en-US" altLang="zh-CN" sz="1100" dirty="0">
                <a:latin typeface="+mn-lt"/>
              </a:rPr>
              <a:t> definition</a:t>
            </a:r>
          </a:p>
          <a:p>
            <a:r>
              <a:rPr lang="en-US" altLang="zh-CN" sz="1100" dirty="0">
                <a:latin typeface="+mn-lt"/>
              </a:rPr>
              <a:t>Rel-17 CR 28.532 Add introduction clause to the Prov </a:t>
            </a:r>
            <a:r>
              <a:rPr lang="en-US" altLang="zh-CN" sz="1100" dirty="0" err="1">
                <a:latin typeface="+mn-lt"/>
              </a:rPr>
              <a:t>MnS</a:t>
            </a:r>
            <a:r>
              <a:rPr lang="en-US" altLang="zh-CN" sz="1100" dirty="0">
                <a:latin typeface="+mn-lt"/>
              </a:rPr>
              <a:t> definition</a:t>
            </a:r>
            <a:endParaRPr lang="en-US" altLang="zh-CN" sz="1100" b="1" dirty="0">
              <a:latin typeface="+mn-lt"/>
            </a:endParaRPr>
          </a:p>
          <a:p>
            <a:r>
              <a:rPr lang="en-US" altLang="zh-CN" sz="1100" b="1" dirty="0">
                <a:latin typeface="+mn-lt"/>
              </a:rPr>
              <a:t>TS 28.540:</a:t>
            </a:r>
          </a:p>
          <a:p>
            <a:r>
              <a:rPr lang="en-US" altLang="zh-CN" sz="1100" dirty="0">
                <a:latin typeface="+mn-lt"/>
              </a:rPr>
              <a:t>Rel-17 CR for TS28.540 </a:t>
            </a:r>
            <a:r>
              <a:rPr lang="en-US" altLang="zh-CN" sz="1100" dirty="0" err="1">
                <a:latin typeface="+mn-lt"/>
              </a:rPr>
              <a:t>editorialCorrections</a:t>
            </a:r>
            <a:endParaRPr lang="en-US" altLang="zh-CN" sz="1100" b="1" dirty="0">
              <a:latin typeface="+mn-lt"/>
            </a:endParaRPr>
          </a:p>
          <a:p>
            <a:r>
              <a:rPr lang="en-US" altLang="zh-CN" sz="1100" b="1" dirty="0">
                <a:latin typeface="+mn-lt"/>
              </a:rPr>
              <a:t>TS 28.541:</a:t>
            </a:r>
          </a:p>
          <a:p>
            <a:r>
              <a:rPr lang="en-US" altLang="zh-CN" sz="1100" dirty="0">
                <a:latin typeface="+mn-lt"/>
              </a:rPr>
              <a:t>YANG Corrections in Word TS</a:t>
            </a:r>
          </a:p>
          <a:p>
            <a:r>
              <a:rPr lang="en-US" altLang="zh-CN" sz="1100" dirty="0">
                <a:latin typeface="+mn-lt"/>
              </a:rPr>
              <a:t>YANG Corrections in Word TS</a:t>
            </a:r>
          </a:p>
          <a:p>
            <a:r>
              <a:rPr lang="en-US" altLang="zh-CN" sz="1100" dirty="0">
                <a:latin typeface="+mn-lt"/>
              </a:rPr>
              <a:t>Rel-15 TS 28.541 Adding YANG begin and End markers</a:t>
            </a:r>
          </a:p>
          <a:p>
            <a:r>
              <a:rPr lang="en-US" altLang="zh-CN" sz="1100" dirty="0">
                <a:latin typeface="+mn-lt"/>
              </a:rPr>
              <a:t>Rel-16 TS 28.541 Adding YANG begin and End markers</a:t>
            </a:r>
          </a:p>
          <a:p>
            <a:r>
              <a:rPr lang="en-US" altLang="zh-CN" sz="1100" dirty="0">
                <a:latin typeface="+mn-lt"/>
              </a:rPr>
              <a:t>Rel-17 TS 28.541 Adding YANG begin and End markers</a:t>
            </a:r>
          </a:p>
          <a:p>
            <a:r>
              <a:rPr lang="en-US" altLang="zh-CN" sz="1100" dirty="0">
                <a:latin typeface="+mn-lt"/>
              </a:rPr>
              <a:t>Rel-18 TS 28.541 Adding YANG begin and End markers</a:t>
            </a:r>
          </a:p>
        </p:txBody>
      </p:sp>
    </p:spTree>
    <p:extLst>
      <p:ext uri="{BB962C8B-B14F-4D97-AF65-F5344CB8AC3E}">
        <p14:creationId xmlns:p14="http://schemas.microsoft.com/office/powerpoint/2010/main" val="37691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10470"/>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(2/2)</a:t>
            </a:r>
            <a:endParaRPr lang="sv-SE" sz="3200" kern="0" dirty="0"/>
          </a:p>
        </p:txBody>
      </p:sp>
      <p:sp>
        <p:nvSpPr>
          <p:cNvPr id="10" name="文本框 9"/>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6853F142-F071-4D20-9B9B-0868A6BB73E9}"/>
              </a:ext>
            </a:extLst>
          </p:cNvPr>
          <p:cNvSpPr/>
          <p:nvPr/>
        </p:nvSpPr>
        <p:spPr>
          <a:xfrm>
            <a:off x="291542" y="1143809"/>
            <a:ext cx="5701501" cy="4154984"/>
          </a:xfrm>
          <a:prstGeom prst="rect">
            <a:avLst/>
          </a:prstGeom>
          <a:solidFill>
            <a:schemeClr val="bg1"/>
          </a:solidFill>
        </p:spPr>
        <p:txBody>
          <a:bodyPr wrap="square">
            <a:spAutoFit/>
          </a:bodyPr>
          <a:lstStyle/>
          <a:p>
            <a:pPr lvl="0"/>
            <a:r>
              <a:rPr lang="en-US" altLang="zh-CN" sz="1200" b="1" dirty="0">
                <a:solidFill>
                  <a:prstClr val="black"/>
                </a:solidFill>
                <a:latin typeface="Calibri"/>
              </a:rPr>
              <a:t>TS 32.158:</a:t>
            </a:r>
          </a:p>
          <a:p>
            <a:pPr lvl="0"/>
            <a:r>
              <a:rPr lang="en-US" altLang="zh-CN" sz="1200" dirty="0">
                <a:solidFill>
                  <a:prstClr val="black"/>
                </a:solidFill>
                <a:latin typeface="Calibri"/>
              </a:rPr>
              <a:t>Rel-16 CR 32.158 Clarify format of target URIs</a:t>
            </a:r>
          </a:p>
          <a:p>
            <a:pPr lvl="0"/>
            <a:r>
              <a:rPr lang="en-US" altLang="zh-CN" sz="1200" dirty="0">
                <a:solidFill>
                  <a:prstClr val="black"/>
                </a:solidFill>
                <a:latin typeface="Calibri"/>
              </a:rPr>
              <a:t>Rel-16 CR 32.158 Clarify some aspects of basic design patterns</a:t>
            </a:r>
          </a:p>
          <a:p>
            <a:pPr lvl="0"/>
            <a:r>
              <a:rPr lang="en-US" altLang="zh-CN" sz="1200" dirty="0">
                <a:solidFill>
                  <a:prstClr val="black"/>
                </a:solidFill>
                <a:latin typeface="Calibri"/>
              </a:rPr>
              <a:t>Rel-17 CR 32.158 Clarify some aspects of basic design patterns</a:t>
            </a:r>
          </a:p>
          <a:p>
            <a:pPr lvl="0"/>
            <a:r>
              <a:rPr lang="en-US" altLang="zh-CN" sz="1200" dirty="0">
                <a:solidFill>
                  <a:prstClr val="black"/>
                </a:solidFill>
                <a:latin typeface="Calibri"/>
              </a:rPr>
              <a:t>Rel-16 CR 32.158 Clarify construction rules for GET response message body formats</a:t>
            </a:r>
          </a:p>
          <a:p>
            <a:pPr lvl="0"/>
            <a:r>
              <a:rPr lang="en-US" altLang="zh-CN" sz="1200" dirty="0">
                <a:solidFill>
                  <a:prstClr val="black"/>
                </a:solidFill>
                <a:latin typeface="Calibri"/>
              </a:rPr>
              <a:t>Rel-17 CR 32.158 Clarify construction rules for GET response message body formats</a:t>
            </a:r>
          </a:p>
          <a:p>
            <a:pPr lvl="0"/>
            <a:r>
              <a:rPr lang="en-US" altLang="zh-CN" sz="1200" dirty="0">
                <a:solidFill>
                  <a:prstClr val="black"/>
                </a:solidFill>
                <a:latin typeface="Calibri"/>
              </a:rPr>
              <a:t>Rel-16 CR 32.158 Clarify design patterns for patching resources</a:t>
            </a:r>
          </a:p>
          <a:p>
            <a:pPr lvl="0"/>
            <a:r>
              <a:rPr lang="en-US" altLang="zh-CN" sz="1200" dirty="0">
                <a:solidFill>
                  <a:prstClr val="black"/>
                </a:solidFill>
                <a:latin typeface="Calibri"/>
              </a:rPr>
              <a:t>Rel-17 CR 32.158 Clarify design patterns for patching resources</a:t>
            </a:r>
          </a:p>
          <a:p>
            <a:pPr lvl="0"/>
            <a:r>
              <a:rPr lang="en-US" altLang="zh-CN" sz="1200" dirty="0">
                <a:solidFill>
                  <a:prstClr val="black"/>
                </a:solidFill>
                <a:latin typeface="Calibri"/>
              </a:rPr>
              <a:t>Rel-16 CR 32.158 Clarify usage of information models</a:t>
            </a:r>
          </a:p>
          <a:p>
            <a:pPr lvl="0"/>
            <a:r>
              <a:rPr lang="en-US" altLang="zh-CN" sz="1200" dirty="0">
                <a:solidFill>
                  <a:prstClr val="black"/>
                </a:solidFill>
                <a:latin typeface="Calibri"/>
              </a:rPr>
              <a:t>Rel-17 CR 32.158 Clarify usage of information models</a:t>
            </a:r>
          </a:p>
          <a:p>
            <a:pPr lvl="0"/>
            <a:r>
              <a:rPr lang="en-US" altLang="zh-CN" sz="1200" dirty="0">
                <a:solidFill>
                  <a:prstClr val="black"/>
                </a:solidFill>
                <a:latin typeface="Calibri"/>
              </a:rPr>
              <a:t>Rel-16 CR 32.158 Clarify media type related aspects</a:t>
            </a:r>
          </a:p>
          <a:p>
            <a:pPr lvl="0"/>
            <a:r>
              <a:rPr lang="en-US" altLang="zh-CN" sz="1200" dirty="0">
                <a:solidFill>
                  <a:prstClr val="black"/>
                </a:solidFill>
                <a:latin typeface="Calibri"/>
              </a:rPr>
              <a:t>Rel-17 CR 32.158 Clarify media type related aspects</a:t>
            </a:r>
          </a:p>
          <a:p>
            <a:pPr lvl="0"/>
            <a:r>
              <a:rPr lang="en-US" altLang="zh-CN" sz="1200" dirty="0">
                <a:solidFill>
                  <a:prstClr val="black"/>
                </a:solidFill>
                <a:latin typeface="Calibri"/>
              </a:rPr>
              <a:t>Rel-16 CR 32.158 Correct and clarify examples in Annex A</a:t>
            </a:r>
          </a:p>
          <a:p>
            <a:pPr lvl="0"/>
            <a:r>
              <a:rPr lang="en-US" altLang="zh-CN" sz="1200" dirty="0">
                <a:solidFill>
                  <a:prstClr val="black"/>
                </a:solidFill>
                <a:latin typeface="Calibri"/>
              </a:rPr>
              <a:t>Rel-17 CR 32.158 Correct and clarify examples in Annex A</a:t>
            </a:r>
          </a:p>
          <a:p>
            <a:pPr lvl="0"/>
            <a:r>
              <a:rPr lang="en-US" altLang="zh-CN" sz="1200" dirty="0">
                <a:solidFill>
                  <a:prstClr val="black"/>
                </a:solidFill>
                <a:latin typeface="Calibri"/>
              </a:rPr>
              <a:t>Rel-17 CR 32.158 Clarify format of target URIs</a:t>
            </a:r>
          </a:p>
          <a:p>
            <a:pPr lvl="0"/>
            <a:endParaRPr lang="en-US" altLang="zh-CN" sz="1200" b="1" dirty="0">
              <a:solidFill>
                <a:prstClr val="black"/>
              </a:solidFill>
              <a:latin typeface="Calibri"/>
            </a:endParaRPr>
          </a:p>
          <a:p>
            <a:pPr lvl="0"/>
            <a:r>
              <a:rPr lang="en-US" altLang="zh-CN" sz="1200" b="1" dirty="0">
                <a:solidFill>
                  <a:prstClr val="black"/>
                </a:solidFill>
                <a:latin typeface="Calibri"/>
              </a:rPr>
              <a:t>TS 32.160:</a:t>
            </a: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b="1" dirty="0">
                <a:solidFill>
                  <a:prstClr val="black"/>
                </a:solidFill>
                <a:latin typeface="Calibri"/>
              </a:rPr>
              <a:t>TS 32.423:</a:t>
            </a:r>
          </a:p>
          <a:p>
            <a:pPr lvl="0"/>
            <a:r>
              <a:rPr lang="en-US" altLang="zh-CN" sz="1200" dirty="0">
                <a:solidFill>
                  <a:prstClr val="black"/>
                </a:solidFill>
                <a:latin typeface="Calibri"/>
              </a:rPr>
              <a:t>R17 CR 32.423 Indicate SCP/SEPP info in UE Trace Record</a:t>
            </a:r>
          </a:p>
          <a:p>
            <a:pPr lvl="0"/>
            <a:endParaRPr lang="en-US" altLang="zh-CN" sz="1200" dirty="0">
              <a:solidFill>
                <a:prstClr val="black"/>
              </a:solidFill>
              <a:latin typeface="Calibri"/>
            </a:endParaRPr>
          </a:p>
        </p:txBody>
      </p:sp>
    </p:spTree>
    <p:extLst>
      <p:ext uri="{BB962C8B-B14F-4D97-AF65-F5344CB8AC3E}">
        <p14:creationId xmlns:p14="http://schemas.microsoft.com/office/powerpoint/2010/main" val="4215467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209450</TotalTime>
  <Words>10071</Words>
  <Application>Microsoft Office PowerPoint</Application>
  <PresentationFormat>Widescreen</PresentationFormat>
  <Paragraphs>2244</Paragraphs>
  <Slides>39</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CG Times (WN)</vt:lpstr>
      <vt:lpstr>Liberation Sans</vt:lpstr>
      <vt:lpstr>Montserrat</vt:lpstr>
      <vt:lpstr>MS Mincho</vt:lpstr>
      <vt:lpstr>MS PGothic</vt:lpstr>
      <vt:lpstr>MS PGothic</vt:lpstr>
      <vt:lpstr>SimSun</vt:lpstr>
      <vt:lpstr>SimSun</vt:lpstr>
      <vt:lpstr>微软雅黑</vt:lpstr>
      <vt:lpstr>Arial</vt:lpstr>
      <vt:lpstr>Calibri</vt:lpstr>
      <vt:lpstr>Times New Roman</vt:lpstr>
      <vt:lpstr>Wingdings</vt:lpstr>
      <vt:lpstr>Office Theme</vt:lpstr>
      <vt:lpstr>    SA5 OAM&amp;P Exec Report SA5#146, 14 – 18 November, 2022 Toulouse, France </vt:lpstr>
      <vt:lpstr>Incoming LSs (SA5 level)</vt:lpstr>
      <vt:lpstr>Incoming LSs (OAM SWG level)</vt:lpstr>
      <vt:lpstr>Outgoing LSs</vt:lpstr>
      <vt:lpstr>PowerPoint Presentation</vt:lpstr>
      <vt:lpstr>PowerPoint Presentation</vt:lpstr>
      <vt:lpstr>Overview of Rel-18 SA5 OAM ongoing WIs/SIs</vt:lpstr>
      <vt:lpstr>PowerPoint Presentation</vt:lpstr>
      <vt:lpstr>PowerPoint Presentation</vt:lpstr>
      <vt:lpstr>Summary - SA5 Rel-18 WI progress</vt:lpstr>
      <vt:lpstr>Rel-18 WI - Intelligence and Automation</vt:lpstr>
      <vt:lpstr>Rel-18 WI - Management Architecture and Mechanisms (1/2)</vt:lpstr>
      <vt:lpstr>Rel-18 WI - Management Architecture and Mechanisms (2/2)</vt:lpstr>
      <vt:lpstr>Rel-18 WI - Support of New Services</vt:lpstr>
      <vt:lpstr>Summary - Rel-18 SI - Intelligence and Automation </vt:lpstr>
      <vt:lpstr>Rel-18 SI - Intelligence and Automation (1/4) </vt:lpstr>
      <vt:lpstr>Rel-18 SI - Intelligence and Automation (2/4) </vt:lpstr>
      <vt:lpstr>Rel-18 SI - Intelligence and Automation (3/4) </vt:lpstr>
      <vt:lpstr>Rel-18 SI - Intelligence and Automation (4/4) </vt:lpstr>
      <vt:lpstr>Summary Rel-18 SI - Management Architecture and Mechanisms</vt:lpstr>
      <vt:lpstr>Rel-18 SI - Management Architecture and Mechanisms (1/4) </vt:lpstr>
      <vt:lpstr>Rel-18 SI - Management Architecture and Mechanisms (2/4) </vt:lpstr>
      <vt:lpstr>Rel-18 SI - Management Architecture and Mechanisms (3/4) </vt:lpstr>
      <vt:lpstr>Rel-18 SI - Management Architecture and Mechanisms (4/4) </vt:lpstr>
      <vt:lpstr>Summary - Rel-18 SI - Support of New Services</vt:lpstr>
      <vt:lpstr>Rel-18 SI - Support of New Services (1/4) </vt:lpstr>
      <vt:lpstr>Rel-18 SI - Support of New Services (2/4) </vt:lpstr>
      <vt:lpstr>Rel-18 SI - Support of New Services (3/4) </vt:lpstr>
      <vt:lpstr>List of latest DraftCRs </vt:lpstr>
      <vt:lpstr>New action items from this meeting</vt:lpstr>
      <vt:lpstr>TRs / TSs to be sent to SA#98-e </vt:lpstr>
      <vt:lpstr>TRs / TSs to be sent to Edithelp  </vt:lpstr>
      <vt:lpstr>Rapporteur calls (draft plan after SA5#146)</vt:lpstr>
      <vt:lpstr>Thank you!</vt:lpstr>
      <vt:lpstr>PowerPoint Presentation</vt:lpstr>
      <vt:lpstr>PowerPoint Presentation</vt:lpstr>
      <vt:lpstr>PowerPoint Presentation</vt:lpstr>
      <vt:lpstr>Leaders’ recommendation for SA5 OAM time planning  for endorsement</vt:lpstr>
      <vt:lpstr>PowerPoint Presentation</vt:lpstr>
    </vt:vector>
  </TitlesOfParts>
  <Company>3GPP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Zou Lan</dc:creator>
  <dc:description>© 2009  All rights reserved</dc:description>
  <cp:lastModifiedBy>d2</cp:lastModifiedBy>
  <cp:revision>5123</cp:revision>
  <dcterms:created xsi:type="dcterms:W3CDTF">2008-08-30T09:32:10Z</dcterms:created>
  <dcterms:modified xsi:type="dcterms:W3CDTF">2022-11-30T23:53:52Z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(3)OCVDgM9nxEAMQx5dfVI4+d46S4m8FKb2liSERmMPDZhnklDBBtXUL4Ga2iM8RCeRGlqnLgdm
4E9J2w26k8ygl1UDXYMhHdp6rF1/9XHi/vPCcX7DofVLtclIn/xLfmHxPv4lPdhWpwPNYyna
wcNMyqfxj70s5/eTENtoa0mqE3mge46h6qVp9m+0VNaIk+EtRldRsDIu/rPCyB8EzGYegJ9R
xmG3hK8GjUdTFMB7Gt</vt:lpwstr>
  </property>
  <property fmtid="{D5CDD505-2E9C-101B-9397-08002B2CF9AE}" pid="3" name="_2015_ms_pID_7253431">
    <vt:lpwstr>ZvrLECCmMlyEqoejqYIdZR5ydKp/X0ESPwy+mkQHyZCuEDJMOcI1h2
TabYAOMLA/5bp+B0lPzXgWCbE5W2V9lCNq7UDtuOzNRFYWzbb+rsziN7CKVhzMCe6QyOtY/y
hzugTNHZ8eesd+GCiZpRDz/LTBcvMW0T1QxH0PKkhrADVE3DGjtMHJf7btGhQmCggieShjGR
/oGU0xLpL3qpmxlIqeGWMiUgggWMZAULHwJv</vt:lpwstr>
  </property>
  <property fmtid="{D5CDD505-2E9C-101B-9397-08002B2CF9AE}" pid="4" name="_2015_ms_pID_7253432">
    <vt:lpwstr>ASls1bgAcYmhVAFgmcJ8/sw=</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1669026399</vt:lpwstr>
  </property>
</Properties>
</file>