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1"/>
  </p:sldMasterIdLst>
  <p:notesMasterIdLst>
    <p:notesMasterId r:id="rId39"/>
  </p:notesMasterIdLst>
  <p:handoutMasterIdLst>
    <p:handoutMasterId r:id="rId40"/>
  </p:handoutMasterIdLst>
  <p:sldIdLst>
    <p:sldId id="303" r:id="rId2"/>
    <p:sldId id="893" r:id="rId3"/>
    <p:sldId id="923" r:id="rId4"/>
    <p:sldId id="670" r:id="rId5"/>
    <p:sldId id="636" r:id="rId6"/>
    <p:sldId id="726" r:id="rId7"/>
    <p:sldId id="1202" r:id="rId8"/>
    <p:sldId id="1165" r:id="rId9"/>
    <p:sldId id="1166" r:id="rId10"/>
    <p:sldId id="1114" r:id="rId11"/>
    <p:sldId id="1115" r:id="rId12"/>
    <p:sldId id="1152" r:id="rId13"/>
    <p:sldId id="1167" r:id="rId14"/>
    <p:sldId id="1148" r:id="rId15"/>
    <p:sldId id="1149" r:id="rId16"/>
    <p:sldId id="1174" r:id="rId17"/>
    <p:sldId id="1175" r:id="rId18"/>
    <p:sldId id="1176" r:id="rId19"/>
    <p:sldId id="1178" r:id="rId20"/>
    <p:sldId id="1150" r:id="rId21"/>
    <p:sldId id="1190" r:id="rId22"/>
    <p:sldId id="1187" r:id="rId23"/>
    <p:sldId id="1188" r:id="rId24"/>
    <p:sldId id="1189" r:id="rId25"/>
    <p:sldId id="1151" r:id="rId26"/>
    <p:sldId id="1199" r:id="rId27"/>
    <p:sldId id="1200" r:id="rId28"/>
    <p:sldId id="1201" r:id="rId29"/>
    <p:sldId id="891" r:id="rId30"/>
    <p:sldId id="860" r:id="rId31"/>
    <p:sldId id="737" r:id="rId32"/>
    <p:sldId id="793" r:id="rId33"/>
    <p:sldId id="876" r:id="rId34"/>
    <p:sldId id="704" r:id="rId35"/>
    <p:sldId id="918" r:id="rId36"/>
    <p:sldId id="919" r:id="rId37"/>
    <p:sldId id="895" r:id="rId38"/>
  </p:sldIdLst>
  <p:sldSz cx="12192000" cy="6858000"/>
  <p:notesSz cx="6797675" cy="9928225"/>
  <p:defaultTextStyle>
    <a:defPPr>
      <a:defRPr lang="en-GB"/>
    </a:defPPr>
    <a:lvl1pPr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1pPr>
    <a:lvl2pPr marL="608013" indent="-150813"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2pPr>
    <a:lvl3pPr marL="1217613" indent="-303213"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3pPr>
    <a:lvl4pPr marL="1827213" indent="-455613"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4pPr>
    <a:lvl5pPr marL="2436813" indent="-608013"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FF3300"/>
    <a:srgbClr val="72AF2F"/>
    <a:srgbClr val="0066FF"/>
    <a:srgbClr val="FFFFCC"/>
    <a:srgbClr val="C1E442"/>
    <a:srgbClr val="C6D254"/>
    <a:srgbClr val="000000"/>
    <a:srgbClr val="5C88D0"/>
    <a:srgbClr val="2A6E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95" autoAdjust="0"/>
    <p:restoredTop sz="97931" autoAdjust="0"/>
  </p:normalViewPr>
  <p:slideViewPr>
    <p:cSldViewPr snapToGrid="0">
      <p:cViewPr varScale="1">
        <p:scale>
          <a:sx n="98" d="100"/>
          <a:sy n="98" d="100"/>
        </p:scale>
        <p:origin x="86" y="30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snapToGrid="0">
      <p:cViewPr>
        <p:scale>
          <a:sx n="200" d="100"/>
          <a:sy n="200" d="100"/>
        </p:scale>
        <p:origin x="278" y="-383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46400" cy="496888"/>
          </a:xfrm>
          <a:prstGeom prst="rect">
            <a:avLst/>
          </a:prstGeom>
          <a:noFill/>
          <a:ln w="9525">
            <a:noFill/>
            <a:miter lim="800000"/>
            <a:headEnd/>
            <a:tailEnd/>
          </a:ln>
        </p:spPr>
        <p:txBody>
          <a:bodyPr vert="horz" wrap="square" lIns="92859" tIns="46430" rIns="92859" bIns="46430" numCol="1" anchor="t" anchorCtr="0" compatLnSpc="1">
            <a:prstTxWarp prst="textNoShape">
              <a:avLst/>
            </a:prstTxWarp>
          </a:bodyPr>
          <a:lstStyle>
            <a:lvl1pPr defTabSz="930275" eaLnBrk="1" hangingPunct="1">
              <a:defRPr sz="1200">
                <a:latin typeface="Times New Roman" pitchFamily="18" charset="0"/>
                <a:cs typeface="+mn-cs"/>
              </a:defRPr>
            </a:lvl1pPr>
          </a:lstStyle>
          <a:p>
            <a:pPr>
              <a:defRPr/>
            </a:pPr>
            <a:endParaRPr lang="en-US"/>
          </a:p>
        </p:txBody>
      </p:sp>
      <p:sp>
        <p:nvSpPr>
          <p:cNvPr id="9219" name="Rectangle 3"/>
          <p:cNvSpPr>
            <a:spLocks noGrp="1" noChangeArrowheads="1"/>
          </p:cNvSpPr>
          <p:nvPr>
            <p:ph type="dt" sz="quarter" idx="1"/>
          </p:nvPr>
        </p:nvSpPr>
        <p:spPr bwMode="auto">
          <a:xfrm>
            <a:off x="3851275" y="0"/>
            <a:ext cx="2946400" cy="496888"/>
          </a:xfrm>
          <a:prstGeom prst="rect">
            <a:avLst/>
          </a:prstGeom>
          <a:noFill/>
          <a:ln w="9525">
            <a:noFill/>
            <a:miter lim="800000"/>
            <a:headEnd/>
            <a:tailEnd/>
          </a:ln>
        </p:spPr>
        <p:txBody>
          <a:bodyPr vert="horz" wrap="square" lIns="92859" tIns="46430" rIns="92859" bIns="46430" numCol="1" anchor="t" anchorCtr="0" compatLnSpc="1">
            <a:prstTxWarp prst="textNoShape">
              <a:avLst/>
            </a:prstTxWarp>
          </a:bodyPr>
          <a:lstStyle>
            <a:lvl1pPr algn="r" defTabSz="930275" eaLnBrk="1" hangingPunct="1">
              <a:defRPr sz="1200">
                <a:latin typeface="Times New Roman" pitchFamily="18" charset="0"/>
                <a:cs typeface="+mn-cs"/>
              </a:defRPr>
            </a:lvl1pPr>
          </a:lstStyle>
          <a:p>
            <a:pPr>
              <a:defRPr/>
            </a:pPr>
            <a:fld id="{AA78BAD3-FC21-4679-B770-3EA085F20603}" type="datetime1">
              <a:rPr lang="en-US"/>
              <a:pPr>
                <a:defRPr/>
              </a:pPr>
              <a:t>11/24/2022</a:t>
            </a:fld>
            <a:endParaRPr lang="en-US" dirty="0"/>
          </a:p>
        </p:txBody>
      </p:sp>
      <p:sp>
        <p:nvSpPr>
          <p:cNvPr id="9220" name="Rectangle 4"/>
          <p:cNvSpPr>
            <a:spLocks noGrp="1" noChangeArrowheads="1"/>
          </p:cNvSpPr>
          <p:nvPr>
            <p:ph type="ftr" sz="quarter" idx="2"/>
          </p:nvPr>
        </p:nvSpPr>
        <p:spPr bwMode="auto">
          <a:xfrm>
            <a:off x="0" y="9431338"/>
            <a:ext cx="2946400" cy="496887"/>
          </a:xfrm>
          <a:prstGeom prst="rect">
            <a:avLst/>
          </a:prstGeom>
          <a:noFill/>
          <a:ln w="9525">
            <a:noFill/>
            <a:miter lim="800000"/>
            <a:headEnd/>
            <a:tailEnd/>
          </a:ln>
        </p:spPr>
        <p:txBody>
          <a:bodyPr vert="horz" wrap="square" lIns="92859" tIns="46430" rIns="92859" bIns="46430" numCol="1" anchor="b" anchorCtr="0" compatLnSpc="1">
            <a:prstTxWarp prst="textNoShape">
              <a:avLst/>
            </a:prstTxWarp>
          </a:bodyPr>
          <a:lstStyle>
            <a:lvl1pPr defTabSz="930275" eaLnBrk="1" hangingPunct="1">
              <a:defRPr sz="1200">
                <a:latin typeface="Times New Roman" pitchFamily="18" charset="0"/>
                <a:cs typeface="+mn-cs"/>
              </a:defRPr>
            </a:lvl1pPr>
          </a:lstStyle>
          <a:p>
            <a:pPr>
              <a:defRPr/>
            </a:pPr>
            <a:endParaRPr lang="en-US"/>
          </a:p>
        </p:txBody>
      </p:sp>
      <p:sp>
        <p:nvSpPr>
          <p:cNvPr id="9221" name="Rectangle 5"/>
          <p:cNvSpPr>
            <a:spLocks noGrp="1" noChangeArrowheads="1"/>
          </p:cNvSpPr>
          <p:nvPr>
            <p:ph type="sldNum" sz="quarter" idx="3"/>
          </p:nvPr>
        </p:nvSpPr>
        <p:spPr bwMode="auto">
          <a:xfrm>
            <a:off x="3851275" y="9431338"/>
            <a:ext cx="2946400" cy="496887"/>
          </a:xfrm>
          <a:prstGeom prst="rect">
            <a:avLst/>
          </a:prstGeom>
          <a:noFill/>
          <a:ln w="9525">
            <a:noFill/>
            <a:miter lim="800000"/>
            <a:headEnd/>
            <a:tailEnd/>
          </a:ln>
        </p:spPr>
        <p:txBody>
          <a:bodyPr vert="horz" wrap="square" lIns="92859" tIns="46430" rIns="92859" bIns="46430" numCol="1" anchor="b" anchorCtr="0" compatLnSpc="1">
            <a:prstTxWarp prst="textNoShape">
              <a:avLst/>
            </a:prstTxWarp>
          </a:bodyPr>
          <a:lstStyle>
            <a:lvl1pPr algn="r" defTabSz="930275" eaLnBrk="1" hangingPunct="1">
              <a:defRPr sz="1200">
                <a:latin typeface="Times New Roman" panose="02020603050405020304" pitchFamily="18" charset="0"/>
              </a:defRPr>
            </a:lvl1pPr>
          </a:lstStyle>
          <a:p>
            <a:pPr>
              <a:defRPr/>
            </a:pPr>
            <a:fld id="{817FF792-3EB9-44FA-9386-5606498586BD}" type="slidenum">
              <a:rPr lang="en-GB" altLang="en-US"/>
              <a:pPr>
                <a:defRPr/>
              </a:pPr>
              <a:t>‹#›</a:t>
            </a:fld>
            <a:endParaRPr lang="en-GB" altLang="en-US"/>
          </a:p>
        </p:txBody>
      </p:sp>
    </p:spTree>
    <p:extLst>
      <p:ext uri="{BB962C8B-B14F-4D97-AF65-F5344CB8AC3E}">
        <p14:creationId xmlns:p14="http://schemas.microsoft.com/office/powerpoint/2010/main" val="21316529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6400" cy="496888"/>
          </a:xfrm>
          <a:prstGeom prst="rect">
            <a:avLst/>
          </a:prstGeom>
          <a:noFill/>
          <a:ln w="9525">
            <a:noFill/>
            <a:miter lim="800000"/>
            <a:headEnd/>
            <a:tailEnd/>
          </a:ln>
        </p:spPr>
        <p:txBody>
          <a:bodyPr vert="horz" wrap="square" lIns="92859" tIns="46430" rIns="92859" bIns="46430" numCol="1" anchor="t" anchorCtr="0" compatLnSpc="1">
            <a:prstTxWarp prst="textNoShape">
              <a:avLst/>
            </a:prstTxWarp>
          </a:bodyPr>
          <a:lstStyle>
            <a:lvl1pPr defTabSz="930275" eaLnBrk="1" hangingPunct="1">
              <a:defRPr sz="1200">
                <a:latin typeface="Times New Roman" pitchFamily="18" charset="0"/>
                <a:cs typeface="+mn-cs"/>
              </a:defRPr>
            </a:lvl1pPr>
          </a:lstStyle>
          <a:p>
            <a:pPr>
              <a:defRPr/>
            </a:pPr>
            <a:endParaRPr lang="en-US"/>
          </a:p>
        </p:txBody>
      </p:sp>
      <p:sp>
        <p:nvSpPr>
          <p:cNvPr id="4099" name="Rectangle 3"/>
          <p:cNvSpPr>
            <a:spLocks noGrp="1" noChangeArrowheads="1"/>
          </p:cNvSpPr>
          <p:nvPr>
            <p:ph type="dt" idx="1"/>
          </p:nvPr>
        </p:nvSpPr>
        <p:spPr bwMode="auto">
          <a:xfrm>
            <a:off x="3851275" y="0"/>
            <a:ext cx="2946400" cy="496888"/>
          </a:xfrm>
          <a:prstGeom prst="rect">
            <a:avLst/>
          </a:prstGeom>
          <a:noFill/>
          <a:ln w="9525">
            <a:noFill/>
            <a:miter lim="800000"/>
            <a:headEnd/>
            <a:tailEnd/>
          </a:ln>
        </p:spPr>
        <p:txBody>
          <a:bodyPr vert="horz" wrap="square" lIns="92859" tIns="46430" rIns="92859" bIns="46430" numCol="1" anchor="t" anchorCtr="0" compatLnSpc="1">
            <a:prstTxWarp prst="textNoShape">
              <a:avLst/>
            </a:prstTxWarp>
          </a:bodyPr>
          <a:lstStyle>
            <a:lvl1pPr algn="r" defTabSz="930275" eaLnBrk="1" hangingPunct="1">
              <a:defRPr sz="1200">
                <a:latin typeface="Times New Roman" pitchFamily="18" charset="0"/>
                <a:cs typeface="+mn-cs"/>
              </a:defRPr>
            </a:lvl1pPr>
          </a:lstStyle>
          <a:p>
            <a:pPr>
              <a:defRPr/>
            </a:pPr>
            <a:fld id="{BE730920-F8FB-4BAB-A0E2-B112E44812FA}" type="datetime1">
              <a:rPr lang="en-US"/>
              <a:pPr>
                <a:defRPr/>
              </a:pPr>
              <a:t>11/24/2022</a:t>
            </a:fld>
            <a:endParaRPr lang="en-US" dirty="0"/>
          </a:p>
        </p:txBody>
      </p:sp>
      <p:sp>
        <p:nvSpPr>
          <p:cNvPr id="4100" name="Rectangle 4"/>
          <p:cNvSpPr>
            <a:spLocks noGrp="1" noRot="1" noChangeAspect="1" noChangeArrowheads="1" noTextEdit="1"/>
          </p:cNvSpPr>
          <p:nvPr>
            <p:ph type="sldImg" idx="2"/>
          </p:nvPr>
        </p:nvSpPr>
        <p:spPr bwMode="auto">
          <a:xfrm>
            <a:off x="88900" y="742950"/>
            <a:ext cx="6619875"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906463" y="4716463"/>
            <a:ext cx="4984750" cy="4468812"/>
          </a:xfrm>
          <a:prstGeom prst="rect">
            <a:avLst/>
          </a:prstGeom>
          <a:noFill/>
          <a:ln w="9525">
            <a:noFill/>
            <a:miter lim="800000"/>
            <a:headEnd/>
            <a:tailEnd/>
          </a:ln>
        </p:spPr>
        <p:txBody>
          <a:bodyPr vert="horz" wrap="square" lIns="92859" tIns="46430" rIns="92859" bIns="4643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102" name="Rectangle 6"/>
          <p:cNvSpPr>
            <a:spLocks noGrp="1" noChangeArrowheads="1"/>
          </p:cNvSpPr>
          <p:nvPr>
            <p:ph type="ftr" sz="quarter" idx="4"/>
          </p:nvPr>
        </p:nvSpPr>
        <p:spPr bwMode="auto">
          <a:xfrm>
            <a:off x="0" y="9431338"/>
            <a:ext cx="2946400" cy="496887"/>
          </a:xfrm>
          <a:prstGeom prst="rect">
            <a:avLst/>
          </a:prstGeom>
          <a:noFill/>
          <a:ln w="9525">
            <a:noFill/>
            <a:miter lim="800000"/>
            <a:headEnd/>
            <a:tailEnd/>
          </a:ln>
        </p:spPr>
        <p:txBody>
          <a:bodyPr vert="horz" wrap="square" lIns="92859" tIns="46430" rIns="92859" bIns="46430" numCol="1" anchor="b" anchorCtr="0" compatLnSpc="1">
            <a:prstTxWarp prst="textNoShape">
              <a:avLst/>
            </a:prstTxWarp>
          </a:bodyPr>
          <a:lstStyle>
            <a:lvl1pPr defTabSz="930275" eaLnBrk="1" hangingPunct="1">
              <a:defRPr sz="1200">
                <a:latin typeface="Times New Roman" pitchFamily="18" charset="0"/>
                <a:cs typeface="+mn-cs"/>
              </a:defRPr>
            </a:lvl1pPr>
          </a:lstStyle>
          <a:p>
            <a:pPr>
              <a:defRPr/>
            </a:pPr>
            <a:endParaRPr lang="en-US"/>
          </a:p>
        </p:txBody>
      </p:sp>
      <p:sp>
        <p:nvSpPr>
          <p:cNvPr id="4103" name="Rectangle 7"/>
          <p:cNvSpPr>
            <a:spLocks noGrp="1" noChangeArrowheads="1"/>
          </p:cNvSpPr>
          <p:nvPr>
            <p:ph type="sldNum" sz="quarter" idx="5"/>
          </p:nvPr>
        </p:nvSpPr>
        <p:spPr bwMode="auto">
          <a:xfrm>
            <a:off x="3851275" y="9431338"/>
            <a:ext cx="2946400" cy="496887"/>
          </a:xfrm>
          <a:prstGeom prst="rect">
            <a:avLst/>
          </a:prstGeom>
          <a:noFill/>
          <a:ln w="9525">
            <a:noFill/>
            <a:miter lim="800000"/>
            <a:headEnd/>
            <a:tailEnd/>
          </a:ln>
        </p:spPr>
        <p:txBody>
          <a:bodyPr vert="horz" wrap="square" lIns="92859" tIns="46430" rIns="92859" bIns="46430" numCol="1" anchor="b" anchorCtr="0" compatLnSpc="1">
            <a:prstTxWarp prst="textNoShape">
              <a:avLst/>
            </a:prstTxWarp>
          </a:bodyPr>
          <a:lstStyle>
            <a:lvl1pPr algn="r" defTabSz="930275" eaLnBrk="1" hangingPunct="1">
              <a:defRPr sz="1200">
                <a:latin typeface="Times New Roman" panose="02020603050405020304" pitchFamily="18" charset="0"/>
              </a:defRPr>
            </a:lvl1pPr>
          </a:lstStyle>
          <a:p>
            <a:pPr>
              <a:defRPr/>
            </a:pPr>
            <a:fld id="{27BB3565-DE1F-45E8-8B92-B6CEF3A5A934}" type="slidenum">
              <a:rPr lang="en-GB" altLang="en-US"/>
              <a:pPr>
                <a:defRPr/>
              </a:pPr>
              <a:t>‹#›</a:t>
            </a:fld>
            <a:endParaRPr lang="en-GB" altLang="en-US"/>
          </a:p>
        </p:txBody>
      </p:sp>
    </p:spTree>
    <p:extLst>
      <p:ext uri="{BB962C8B-B14F-4D97-AF65-F5344CB8AC3E}">
        <p14:creationId xmlns:p14="http://schemas.microsoft.com/office/powerpoint/2010/main" val="18178305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600" kern="1200">
        <a:solidFill>
          <a:schemeClr val="tx1"/>
        </a:solidFill>
        <a:latin typeface="Times New Roman" pitchFamily="18" charset="0"/>
        <a:ea typeface="+mn-ea"/>
        <a:cs typeface="+mn-cs"/>
      </a:defRPr>
    </a:lvl1pPr>
    <a:lvl2pPr marL="608013" algn="l" rtl="0" eaLnBrk="0" fontAlgn="base" hangingPunct="0">
      <a:spcBef>
        <a:spcPct val="30000"/>
      </a:spcBef>
      <a:spcAft>
        <a:spcPct val="0"/>
      </a:spcAft>
      <a:defRPr sz="1600" kern="1200">
        <a:solidFill>
          <a:schemeClr val="tx1"/>
        </a:solidFill>
        <a:latin typeface="Times New Roman" pitchFamily="18" charset="0"/>
        <a:ea typeface="+mn-ea"/>
        <a:cs typeface="+mn-cs"/>
      </a:defRPr>
    </a:lvl2pPr>
    <a:lvl3pPr marL="1217613" algn="l" rtl="0" eaLnBrk="0" fontAlgn="base" hangingPunct="0">
      <a:spcBef>
        <a:spcPct val="30000"/>
      </a:spcBef>
      <a:spcAft>
        <a:spcPct val="0"/>
      </a:spcAft>
      <a:defRPr sz="1600" kern="1200">
        <a:solidFill>
          <a:schemeClr val="tx1"/>
        </a:solidFill>
        <a:latin typeface="Times New Roman" pitchFamily="18" charset="0"/>
        <a:ea typeface="+mn-ea"/>
        <a:cs typeface="+mn-cs"/>
      </a:defRPr>
    </a:lvl3pPr>
    <a:lvl4pPr marL="1827213" algn="l" rtl="0" eaLnBrk="0" fontAlgn="base" hangingPunct="0">
      <a:spcBef>
        <a:spcPct val="30000"/>
      </a:spcBef>
      <a:spcAft>
        <a:spcPct val="0"/>
      </a:spcAft>
      <a:defRPr sz="1600" kern="1200">
        <a:solidFill>
          <a:schemeClr val="tx1"/>
        </a:solidFill>
        <a:latin typeface="Times New Roman" pitchFamily="18" charset="0"/>
        <a:ea typeface="+mn-ea"/>
        <a:cs typeface="+mn-cs"/>
      </a:defRPr>
    </a:lvl4pPr>
    <a:lvl5pPr marL="2436813" algn="l" rtl="0" eaLnBrk="0" fontAlgn="base" hangingPunct="0">
      <a:spcBef>
        <a:spcPct val="30000"/>
      </a:spcBef>
      <a:spcAft>
        <a:spcPct val="0"/>
      </a:spcAft>
      <a:defRPr sz="1600" kern="1200">
        <a:solidFill>
          <a:schemeClr val="tx1"/>
        </a:solidFill>
        <a:latin typeface="Times New Roman" pitchFamily="18"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600">
                <a:solidFill>
                  <a:schemeClr val="tx1"/>
                </a:solidFill>
                <a:latin typeface="Times New Roman" panose="02020603050405020304" pitchFamily="18" charset="0"/>
              </a:defRPr>
            </a:lvl1pPr>
            <a:lvl2pPr marL="742950" indent="-285750" defTabSz="930275">
              <a:spcBef>
                <a:spcPct val="30000"/>
              </a:spcBef>
              <a:defRPr sz="1600">
                <a:solidFill>
                  <a:schemeClr val="tx1"/>
                </a:solidFill>
                <a:latin typeface="Times New Roman" panose="02020603050405020304" pitchFamily="18" charset="0"/>
              </a:defRPr>
            </a:lvl2pPr>
            <a:lvl3pPr marL="1143000" indent="-228600" defTabSz="930275">
              <a:spcBef>
                <a:spcPct val="30000"/>
              </a:spcBef>
              <a:defRPr sz="1600">
                <a:solidFill>
                  <a:schemeClr val="tx1"/>
                </a:solidFill>
                <a:latin typeface="Times New Roman" panose="02020603050405020304" pitchFamily="18" charset="0"/>
              </a:defRPr>
            </a:lvl3pPr>
            <a:lvl4pPr marL="1600200" indent="-228600" defTabSz="930275">
              <a:spcBef>
                <a:spcPct val="30000"/>
              </a:spcBef>
              <a:defRPr sz="1600">
                <a:solidFill>
                  <a:schemeClr val="tx1"/>
                </a:solidFill>
                <a:latin typeface="Times New Roman" panose="02020603050405020304" pitchFamily="18" charset="0"/>
              </a:defRPr>
            </a:lvl4pPr>
            <a:lvl5pPr marL="2057400" indent="-228600" defTabSz="930275">
              <a:spcBef>
                <a:spcPct val="30000"/>
              </a:spcBef>
              <a:defRPr sz="16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6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6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6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600">
                <a:solidFill>
                  <a:schemeClr val="tx1"/>
                </a:solidFill>
                <a:latin typeface="Times New Roman" panose="02020603050405020304" pitchFamily="18" charset="0"/>
              </a:defRPr>
            </a:lvl9pPr>
          </a:lstStyle>
          <a:p>
            <a:pPr>
              <a:spcBef>
                <a:spcPct val="0"/>
              </a:spcBef>
            </a:pPr>
            <a:fld id="{E31A0830-7958-478F-A687-980EFBB47EC2}" type="slidenum">
              <a:rPr lang="en-GB" altLang="en-US" sz="1200" smtClean="0"/>
              <a:pPr>
                <a:spcBef>
                  <a:spcPct val="0"/>
                </a:spcBef>
              </a:pPr>
              <a:t>1</a:t>
            </a:fld>
            <a:endParaRPr lang="en-GB" altLang="en-US" sz="1200"/>
          </a:p>
        </p:txBody>
      </p:sp>
      <p:sp>
        <p:nvSpPr>
          <p:cNvPr id="7171" name="Rectangle 2"/>
          <p:cNvSpPr>
            <a:spLocks noGrp="1" noRot="1" noChangeAspect="1" noChangeArrowheads="1" noTextEdit="1"/>
          </p:cNvSpPr>
          <p:nvPr>
            <p:ph type="sldImg"/>
          </p:nvPr>
        </p:nvSpPr>
        <p:spPr>
          <a:xfrm>
            <a:off x="88900" y="742950"/>
            <a:ext cx="6621463" cy="3725863"/>
          </a:xfrm>
          <a:ln/>
        </p:spPr>
      </p:sp>
      <p:sp>
        <p:nvSpPr>
          <p:cNvPr id="7172" name="Rectangle 3"/>
          <p:cNvSpPr>
            <a:spLocks noGrp="1" noChangeArrowheads="1"/>
          </p:cNvSpPr>
          <p:nvPr>
            <p:ph type="body" idx="1"/>
          </p:nvPr>
        </p:nvSpPr>
        <p:spPr>
          <a:xfrm>
            <a:off x="904875" y="4718050"/>
            <a:ext cx="4987925"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545232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105312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1053121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 descr="bubbles_ppt_cover.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7013" y="0"/>
            <a:ext cx="5145087" cy="633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2130430"/>
            <a:ext cx="10363200" cy="1470025"/>
          </a:xfrm>
        </p:spPr>
        <p:txBody>
          <a:bodyPr/>
          <a:lstStyle/>
          <a:p>
            <a:r>
              <a:rPr lang="en-US" dirty="0"/>
              <a:t>Click to edit Master title style</a:t>
            </a:r>
            <a:endParaRPr lang="en-GB" dirty="0"/>
          </a:p>
        </p:txBody>
      </p:sp>
      <p:sp>
        <p:nvSpPr>
          <p:cNvPr id="3" name="Subtitle 2"/>
          <p:cNvSpPr>
            <a:spLocks noGrp="1"/>
          </p:cNvSpPr>
          <p:nvPr>
            <p:ph type="subTitle" idx="1"/>
          </p:nvPr>
        </p:nvSpPr>
        <p:spPr>
          <a:xfrm>
            <a:off x="1810043" y="3839308"/>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dirty="0"/>
              <a:t>Click to edit Master subtitle style</a:t>
            </a:r>
            <a:endParaRPr lang="en-GB" dirty="0"/>
          </a:p>
        </p:txBody>
      </p:sp>
    </p:spTree>
    <p:extLst>
      <p:ext uri="{BB962C8B-B14F-4D97-AF65-F5344CB8AC3E}">
        <p14:creationId xmlns:p14="http://schemas.microsoft.com/office/powerpoint/2010/main" val="930231849"/>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lvl1pPr marL="609585" indent="-609585">
              <a:buFontTx/>
              <a:buBlip>
                <a:blip r:embed="rId2"/>
              </a:buBlip>
              <a:defRPr/>
            </a:lvl1p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Tree>
    <p:extLst>
      <p:ext uri="{BB962C8B-B14F-4D97-AF65-F5344CB8AC3E}">
        <p14:creationId xmlns:p14="http://schemas.microsoft.com/office/powerpoint/2010/main" val="1623381228"/>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112251" cy="1143000"/>
          </a:xfrm>
        </p:spPr>
        <p:txBody>
          <a:bodyPr/>
          <a:lstStyle/>
          <a:p>
            <a:r>
              <a:rPr lang="en-US" dirty="0"/>
              <a:t>Click to edit Master title style</a:t>
            </a:r>
            <a:endParaRPr lang="en-IE" dirty="0"/>
          </a:p>
        </p:txBody>
      </p:sp>
      <p:sp>
        <p:nvSpPr>
          <p:cNvPr id="3" name="Table Placeholder 2"/>
          <p:cNvSpPr>
            <a:spLocks noGrp="1"/>
          </p:cNvSpPr>
          <p:nvPr>
            <p:ph type="tbl" idx="1"/>
          </p:nvPr>
        </p:nvSpPr>
        <p:spPr>
          <a:xfrm>
            <a:off x="609600" y="1600201"/>
            <a:ext cx="10972800" cy="4525963"/>
          </a:xfrm>
        </p:spPr>
        <p:txBody>
          <a:bodyPr/>
          <a:lstStyle/>
          <a:p>
            <a:pPr lvl="0"/>
            <a:endParaRPr lang="en-IE" noProof="0" dirty="0"/>
          </a:p>
        </p:txBody>
      </p:sp>
      <p:sp>
        <p:nvSpPr>
          <p:cNvPr id="4" name="Slide Number Placeholder 5"/>
          <p:cNvSpPr>
            <a:spLocks noGrp="1"/>
          </p:cNvSpPr>
          <p:nvPr>
            <p:ph type="sldNum" sz="quarter" idx="10"/>
          </p:nvPr>
        </p:nvSpPr>
        <p:spPr>
          <a:xfrm>
            <a:off x="11410952" y="6483350"/>
            <a:ext cx="527049" cy="222250"/>
          </a:xfrm>
          <a:prstGeom prst="rect">
            <a:avLst/>
          </a:prstGeom>
        </p:spPr>
        <p:txBody>
          <a:bodyPr/>
          <a:lstStyle>
            <a:lvl1pPr>
              <a:defRPr>
                <a:latin typeface="Arial" charset="0"/>
                <a:cs typeface="Arial" charset="0"/>
              </a:defRPr>
            </a:lvl1pPr>
          </a:lstStyle>
          <a:p>
            <a:pPr>
              <a:defRPr/>
            </a:pPr>
            <a:fld id="{8B78E712-7E90-46AF-8873-540771249AD5}" type="slidenum">
              <a:rPr lang="en-GB"/>
              <a:pPr>
                <a:defRPr/>
              </a:pPr>
              <a:t>‹#›</a:t>
            </a:fld>
            <a:endParaRPr lang="en-GB" dirty="0"/>
          </a:p>
        </p:txBody>
      </p:sp>
    </p:spTree>
    <p:extLst>
      <p:ext uri="{BB962C8B-B14F-4D97-AF65-F5344CB8AC3E}">
        <p14:creationId xmlns:p14="http://schemas.microsoft.com/office/powerpoint/2010/main" val="1913046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45906354"/>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utoShape 14"/>
          <p:cNvSpPr>
            <a:spLocks noChangeArrowheads="1"/>
          </p:cNvSpPr>
          <p:nvPr userDrawn="1"/>
        </p:nvSpPr>
        <p:spPr bwMode="auto">
          <a:xfrm>
            <a:off x="11113" y="6364288"/>
            <a:ext cx="8224837" cy="333374"/>
          </a:xfrm>
          <a:prstGeom prst="homePlate">
            <a:avLst>
              <a:gd name="adj" fmla="val 91600"/>
            </a:avLst>
          </a:prstGeom>
          <a:solidFill>
            <a:srgbClr val="72AF2F">
              <a:alpha val="9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a:defRPr/>
            </a:pPr>
            <a:endParaRPr lang="en-US" altLang="en-US" sz="1333"/>
          </a:p>
        </p:txBody>
      </p:sp>
      <p:sp>
        <p:nvSpPr>
          <p:cNvPr id="1027" name="Title Placeholder 1"/>
          <p:cNvSpPr>
            <a:spLocks noGrp="1"/>
          </p:cNvSpPr>
          <p:nvPr>
            <p:ph type="title"/>
          </p:nvPr>
        </p:nvSpPr>
        <p:spPr bwMode="auto">
          <a:xfrm>
            <a:off x="652463" y="228600"/>
            <a:ext cx="91027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8" name="Text Placeholder 2"/>
          <p:cNvSpPr>
            <a:spLocks noGrp="1"/>
          </p:cNvSpPr>
          <p:nvPr>
            <p:ph type="body" idx="1"/>
          </p:nvPr>
        </p:nvSpPr>
        <p:spPr bwMode="auto">
          <a:xfrm>
            <a:off x="647700" y="1454150"/>
            <a:ext cx="11183938"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
        <p:nvSpPr>
          <p:cNvPr id="14" name="TextBox 13"/>
          <p:cNvSpPr txBox="1"/>
          <p:nvPr userDrawn="1"/>
        </p:nvSpPr>
        <p:spPr>
          <a:xfrm>
            <a:off x="11113" y="6502232"/>
            <a:ext cx="7950201" cy="234950"/>
          </a:xfrm>
          <a:prstGeom prst="rect">
            <a:avLst/>
          </a:prstGeom>
          <a:noFill/>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133" spc="400" dirty="0">
                <a:solidFill>
                  <a:schemeClr val="bg1"/>
                </a:solidFill>
              </a:rPr>
              <a:t> </a:t>
            </a:r>
            <a:r>
              <a:rPr lang="en-GB" sz="1100" b="1" kern="1200" spc="300" dirty="0">
                <a:solidFill>
                  <a:schemeClr val="tx1"/>
                </a:solidFill>
                <a:latin typeface="Arial" panose="020B0604020202020204" pitchFamily="34" charset="0"/>
                <a:ea typeface="+mn-ea"/>
                <a:cs typeface="Arial" panose="020B0604020202020204" pitchFamily="34" charset="0"/>
              </a:rPr>
              <a:t>S5-226004, SA5#146, </a:t>
            </a:r>
            <a:r>
              <a:rPr lang="en-US" sz="1100" b="1" kern="1200" spc="300" dirty="0">
                <a:solidFill>
                  <a:schemeClr val="tx1"/>
                </a:solidFill>
                <a:latin typeface="Arial" panose="020B0604020202020204" pitchFamily="34" charset="0"/>
                <a:ea typeface="+mn-ea"/>
                <a:cs typeface="Arial" panose="020B0604020202020204" pitchFamily="34" charset="0"/>
              </a:rPr>
              <a:t>Toulouse (FR)</a:t>
            </a:r>
            <a:r>
              <a:rPr lang="en-GB" sz="1100" b="1" kern="1200" spc="300" dirty="0">
                <a:solidFill>
                  <a:schemeClr val="tx1"/>
                </a:solidFill>
                <a:latin typeface="Arial" panose="020B0604020202020204" pitchFamily="34" charset="0"/>
                <a:ea typeface="+mn-ea"/>
                <a:cs typeface="Arial" panose="020B0604020202020204" pitchFamily="34" charset="0"/>
              </a:rPr>
              <a:t>, 14 </a:t>
            </a:r>
            <a:r>
              <a:rPr lang="en-US" sz="1100" b="1" kern="1200" spc="300" dirty="0">
                <a:solidFill>
                  <a:schemeClr val="tx1"/>
                </a:solidFill>
                <a:latin typeface="Arial" panose="020B0604020202020204" pitchFamily="34" charset="0"/>
                <a:ea typeface="+mn-ea"/>
                <a:cs typeface="Arial" panose="020B0604020202020204" pitchFamily="34" charset="0"/>
              </a:rPr>
              <a:t>– 18 </a:t>
            </a:r>
            <a:r>
              <a:rPr lang="en-US" altLang="zh-CN" sz="1100" b="1" kern="1200" spc="300" dirty="0">
                <a:solidFill>
                  <a:schemeClr val="tx1"/>
                </a:solidFill>
                <a:latin typeface="Arial" panose="020B0604020202020204" pitchFamily="34" charset="0"/>
                <a:ea typeface="+mn-ea"/>
                <a:cs typeface="Arial" panose="020B0604020202020204" pitchFamily="34" charset="0"/>
              </a:rPr>
              <a:t>November</a:t>
            </a:r>
            <a:r>
              <a:rPr lang="en-US" sz="1100" b="1" kern="1200" spc="300" dirty="0">
                <a:solidFill>
                  <a:schemeClr val="tx1"/>
                </a:solidFill>
                <a:latin typeface="Arial" panose="020B0604020202020204" pitchFamily="34" charset="0"/>
                <a:ea typeface="+mn-ea"/>
                <a:cs typeface="Arial" panose="020B0604020202020204" pitchFamily="34" charset="0"/>
              </a:rPr>
              <a:t> 2022</a:t>
            </a:r>
            <a:endParaRPr lang="en-GB" sz="1100" b="1" kern="1200" spc="300" dirty="0">
              <a:solidFill>
                <a:schemeClr val="tx1"/>
              </a:solidFill>
              <a:latin typeface="Arial" panose="020B0604020202020204" pitchFamily="34" charset="0"/>
              <a:ea typeface="+mn-ea"/>
              <a:cs typeface="Arial" panose="020B0604020202020204" pitchFamily="34" charset="0"/>
            </a:endParaRPr>
          </a:p>
          <a:p>
            <a:pPr>
              <a:defRPr/>
            </a:pPr>
            <a:endParaRPr lang="en-GB" sz="1067" b="1" spc="400" dirty="0">
              <a:solidFill>
                <a:schemeClr val="bg1"/>
              </a:solidFill>
            </a:endParaRPr>
          </a:p>
        </p:txBody>
      </p:sp>
      <p:sp>
        <p:nvSpPr>
          <p:cNvPr id="1030" name="Rectangle 15"/>
          <p:cNvSpPr>
            <a:spLocks noChangeArrowheads="1"/>
          </p:cNvSpPr>
          <p:nvPr userDrawn="1"/>
        </p:nvSpPr>
        <p:spPr bwMode="auto">
          <a:xfrm>
            <a:off x="5448300" y="3303588"/>
            <a:ext cx="12382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eaLnBrk="1" hangingPunct="1">
              <a:defRPr/>
            </a:pPr>
            <a:r>
              <a:rPr lang="en-GB" altLang="en-US" sz="1333">
                <a:solidFill>
                  <a:schemeClr val="bg1"/>
                </a:solidFill>
              </a:rPr>
              <a:t>© 3GPP 2012</a:t>
            </a:r>
            <a:endParaRPr lang="en-GB" altLang="en-US" sz="1333"/>
          </a:p>
        </p:txBody>
      </p:sp>
      <p:pic>
        <p:nvPicPr>
          <p:cNvPr id="1031" name="Picture 10" descr="3GPP_TM_RD.jp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98088" y="306388"/>
            <a:ext cx="1584325"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16"/>
          <p:cNvSpPr>
            <a:spLocks noChangeArrowheads="1"/>
          </p:cNvSpPr>
          <p:nvPr userDrawn="1"/>
        </p:nvSpPr>
        <p:spPr bwMode="auto">
          <a:xfrm>
            <a:off x="9918700" y="6462713"/>
            <a:ext cx="1027845"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eaLnBrk="1" hangingPunct="1">
              <a:defRPr/>
            </a:pPr>
            <a:r>
              <a:rPr lang="en-GB" altLang="en-US" sz="1067" dirty="0"/>
              <a:t>© 3GPP 20</a:t>
            </a:r>
            <a:r>
              <a:rPr lang="en-US" altLang="zh-CN" sz="1067" dirty="0"/>
              <a:t>22</a:t>
            </a:r>
            <a:endParaRPr lang="en-GB" altLang="en-US" sz="1067" dirty="0"/>
          </a:p>
        </p:txBody>
      </p:sp>
      <p:sp>
        <p:nvSpPr>
          <p:cNvPr id="12" name="Oval 11"/>
          <p:cNvSpPr/>
          <p:nvPr userDrawn="1"/>
        </p:nvSpPr>
        <p:spPr bwMode="auto">
          <a:xfrm>
            <a:off x="11079163" y="6364288"/>
            <a:ext cx="812800" cy="419100"/>
          </a:xfrm>
          <a:prstGeom prst="ellipse">
            <a:avLst/>
          </a:prstGeom>
          <a:solidFill>
            <a:schemeClr val="bg1">
              <a:alpha val="50000"/>
            </a:schemeClr>
          </a:solidFill>
          <a:ln w="9525" cap="flat" cmpd="sng" algn="ctr">
            <a:noFill/>
            <a:prstDash val="solid"/>
            <a:round/>
            <a:headEnd type="none" w="med" len="med"/>
            <a:tailEnd type="none" w="med" len="med"/>
          </a:ln>
          <a:effectLst/>
        </p:spPr>
        <p:txBody>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algn="ctr">
              <a:defRPr/>
            </a:pPr>
            <a:fld id="{435BA645-663C-49B9-8214-3A0DBAD6F1FF}" type="slidenum">
              <a:rPr lang="en-GB" altLang="en-US" sz="1333" b="1" smtClean="0"/>
              <a:pPr algn="ctr">
                <a:defRPr/>
              </a:pPr>
              <a:t>‹#›</a:t>
            </a:fld>
            <a:endParaRPr lang="en-GB" altLang="en-US" sz="1333" b="1"/>
          </a:p>
          <a:p>
            <a:pPr>
              <a:defRPr/>
            </a:pPr>
            <a:endParaRPr lang="en-GB" altLang="en-US" sz="1333"/>
          </a:p>
        </p:txBody>
      </p:sp>
    </p:spTree>
  </p:cSld>
  <p:clrMap bg1="lt1" tx1="dk1" bg2="lt2" tx2="dk2" accent1="accent1" accent2="accent2" accent3="accent3" accent4="accent4" accent5="accent5" accent6="accent6" hlink="hlink" folHlink="folHlink"/>
  <p:sldLayoutIdLst>
    <p:sldLayoutId id="2147483938" r:id="rId1"/>
    <p:sldLayoutId id="2147483936" r:id="rId2"/>
    <p:sldLayoutId id="2147483939" r:id="rId3"/>
    <p:sldLayoutId id="2147483944" r:id="rId4"/>
  </p:sldLayoutIdLst>
  <p:transition spd="slow"/>
  <p:hf hdr="0" ftr="0" dt="0"/>
  <p:txStyles>
    <p:titleStyle>
      <a:lvl1pPr algn="ctr" rtl="0" eaLnBrk="0" fontAlgn="base" hangingPunct="0">
        <a:spcBef>
          <a:spcPct val="0"/>
        </a:spcBef>
        <a:spcAft>
          <a:spcPct val="0"/>
        </a:spcAft>
        <a:defRPr sz="4200">
          <a:solidFill>
            <a:srgbClr val="FF0000"/>
          </a:solidFill>
          <a:latin typeface="+mj-lt"/>
          <a:ea typeface="+mj-ea"/>
          <a:cs typeface="+mj-cs"/>
        </a:defRPr>
      </a:lvl1pPr>
      <a:lvl2pPr algn="ctr" rtl="0" eaLnBrk="0" fontAlgn="base" hangingPunct="0">
        <a:spcBef>
          <a:spcPct val="0"/>
        </a:spcBef>
        <a:spcAft>
          <a:spcPct val="0"/>
        </a:spcAft>
        <a:defRPr sz="4200">
          <a:solidFill>
            <a:srgbClr val="FF0000"/>
          </a:solidFill>
          <a:latin typeface="Calibri" pitchFamily="34" charset="0"/>
        </a:defRPr>
      </a:lvl2pPr>
      <a:lvl3pPr algn="ctr" rtl="0" eaLnBrk="0" fontAlgn="base" hangingPunct="0">
        <a:spcBef>
          <a:spcPct val="0"/>
        </a:spcBef>
        <a:spcAft>
          <a:spcPct val="0"/>
        </a:spcAft>
        <a:defRPr sz="4200">
          <a:solidFill>
            <a:srgbClr val="FF0000"/>
          </a:solidFill>
          <a:latin typeface="Calibri" pitchFamily="34" charset="0"/>
        </a:defRPr>
      </a:lvl3pPr>
      <a:lvl4pPr algn="ctr" rtl="0" eaLnBrk="0" fontAlgn="base" hangingPunct="0">
        <a:spcBef>
          <a:spcPct val="0"/>
        </a:spcBef>
        <a:spcAft>
          <a:spcPct val="0"/>
        </a:spcAft>
        <a:defRPr sz="4200">
          <a:solidFill>
            <a:srgbClr val="FF0000"/>
          </a:solidFill>
          <a:latin typeface="Calibri" pitchFamily="34" charset="0"/>
        </a:defRPr>
      </a:lvl4pPr>
      <a:lvl5pPr algn="ctr" rtl="0" eaLnBrk="0" fontAlgn="base" hangingPunct="0">
        <a:spcBef>
          <a:spcPct val="0"/>
        </a:spcBef>
        <a:spcAft>
          <a:spcPct val="0"/>
        </a:spcAft>
        <a:defRPr sz="4200">
          <a:solidFill>
            <a:srgbClr val="FF0000"/>
          </a:solidFill>
          <a:latin typeface="Calibri" pitchFamily="34" charset="0"/>
        </a:defRPr>
      </a:lvl5pPr>
      <a:lvl6pPr marL="609585" algn="ctr" rtl="0" eaLnBrk="0" fontAlgn="base" hangingPunct="0">
        <a:spcBef>
          <a:spcPct val="0"/>
        </a:spcBef>
        <a:spcAft>
          <a:spcPct val="0"/>
        </a:spcAft>
        <a:defRPr sz="4267">
          <a:solidFill>
            <a:srgbClr val="FF0000"/>
          </a:solidFill>
          <a:latin typeface="Calibri" pitchFamily="34" charset="0"/>
        </a:defRPr>
      </a:lvl6pPr>
      <a:lvl7pPr marL="1219170" algn="ctr" rtl="0" eaLnBrk="0" fontAlgn="base" hangingPunct="0">
        <a:spcBef>
          <a:spcPct val="0"/>
        </a:spcBef>
        <a:spcAft>
          <a:spcPct val="0"/>
        </a:spcAft>
        <a:defRPr sz="4267">
          <a:solidFill>
            <a:srgbClr val="FF0000"/>
          </a:solidFill>
          <a:latin typeface="Calibri" pitchFamily="34" charset="0"/>
        </a:defRPr>
      </a:lvl7pPr>
      <a:lvl8pPr marL="1828754" algn="ctr" rtl="0" eaLnBrk="0" fontAlgn="base" hangingPunct="0">
        <a:spcBef>
          <a:spcPct val="0"/>
        </a:spcBef>
        <a:spcAft>
          <a:spcPct val="0"/>
        </a:spcAft>
        <a:defRPr sz="4267">
          <a:solidFill>
            <a:srgbClr val="FF0000"/>
          </a:solidFill>
          <a:latin typeface="Calibri" pitchFamily="34" charset="0"/>
        </a:defRPr>
      </a:lvl8pPr>
      <a:lvl9pPr marL="2438339" algn="ctr" rtl="0" eaLnBrk="0" fontAlgn="base" hangingPunct="0">
        <a:spcBef>
          <a:spcPct val="0"/>
        </a:spcBef>
        <a:spcAft>
          <a:spcPct val="0"/>
        </a:spcAft>
        <a:defRPr sz="4267">
          <a:solidFill>
            <a:srgbClr val="FF0000"/>
          </a:solidFill>
          <a:latin typeface="Calibri" pitchFamily="34" charset="0"/>
        </a:defRPr>
      </a:lvl9pPr>
    </p:titleStyle>
    <p:bodyStyle>
      <a:lvl1pPr marL="608013" indent="-608013" algn="l" rtl="0" eaLnBrk="0" fontAlgn="base" hangingPunct="0">
        <a:spcBef>
          <a:spcPct val="20000"/>
        </a:spcBef>
        <a:spcAft>
          <a:spcPct val="0"/>
        </a:spcAft>
        <a:buBlip>
          <a:blip r:embed="rId7"/>
        </a:buBlip>
        <a:defRPr sz="3700">
          <a:solidFill>
            <a:schemeClr val="tx1"/>
          </a:solidFill>
          <a:latin typeface="+mn-lt"/>
          <a:ea typeface="+mn-ea"/>
          <a:cs typeface="+mn-cs"/>
        </a:defRPr>
      </a:lvl1pPr>
      <a:lvl2pPr marL="989013" indent="-379413" algn="l" rtl="0" eaLnBrk="0" fontAlgn="base" hangingPunct="0">
        <a:spcBef>
          <a:spcPct val="20000"/>
        </a:spcBef>
        <a:spcAft>
          <a:spcPct val="0"/>
        </a:spcAft>
        <a:buClr>
          <a:srgbClr val="C00000"/>
        </a:buClr>
        <a:buBlip>
          <a:blip r:embed="rId8"/>
        </a:buBlip>
        <a:defRPr sz="3200">
          <a:solidFill>
            <a:schemeClr val="tx1"/>
          </a:solidFill>
          <a:latin typeface="+mn-lt"/>
        </a:defRPr>
      </a:lvl2pPr>
      <a:lvl3pPr marL="1522413" indent="-303213" algn="l" rtl="0" eaLnBrk="0" fontAlgn="base" hangingPunct="0">
        <a:spcBef>
          <a:spcPct val="20000"/>
        </a:spcBef>
        <a:spcAft>
          <a:spcPct val="0"/>
        </a:spcAft>
        <a:buBlip>
          <a:blip r:embed="rId9"/>
        </a:buBlip>
        <a:defRPr sz="2600">
          <a:solidFill>
            <a:schemeClr val="tx1"/>
          </a:solidFill>
          <a:latin typeface="+mn-lt"/>
        </a:defRPr>
      </a:lvl3pPr>
      <a:lvl4pPr marL="2132013" indent="-303213" algn="l" rtl="0" eaLnBrk="0" fontAlgn="base" hangingPunct="0">
        <a:spcBef>
          <a:spcPct val="20000"/>
        </a:spcBef>
        <a:spcAft>
          <a:spcPct val="0"/>
        </a:spcAft>
        <a:buFont typeface="Arial" panose="020B0604020202020204" pitchFamily="34" charset="0"/>
        <a:buChar char="–"/>
        <a:defRPr sz="2600">
          <a:solidFill>
            <a:schemeClr val="tx1"/>
          </a:solidFill>
          <a:latin typeface="+mn-lt"/>
        </a:defRPr>
      </a:lvl4pPr>
      <a:lvl5pPr marL="2741613" indent="-303213" algn="l" rtl="0" eaLnBrk="0" fontAlgn="base" hangingPunct="0">
        <a:spcBef>
          <a:spcPct val="20000"/>
        </a:spcBef>
        <a:spcAft>
          <a:spcPct val="0"/>
        </a:spcAft>
        <a:buFont typeface="Arial" panose="020B0604020202020204" pitchFamily="34" charset="0"/>
        <a:buChar char="»"/>
        <a:defRPr sz="2100">
          <a:solidFill>
            <a:schemeClr val="tx1"/>
          </a:solidFill>
          <a:latin typeface="+mn-lt"/>
        </a:defRPr>
      </a:lvl5pPr>
      <a:lvl6pPr marL="3352716" indent="-304792" algn="l" rtl="0" eaLnBrk="0" fontAlgn="base" hangingPunct="0">
        <a:spcBef>
          <a:spcPct val="20000"/>
        </a:spcBef>
        <a:spcAft>
          <a:spcPct val="0"/>
        </a:spcAft>
        <a:buFont typeface="Arial" charset="0"/>
        <a:buChar char="»"/>
        <a:defRPr sz="2133">
          <a:solidFill>
            <a:schemeClr val="tx1"/>
          </a:solidFill>
          <a:latin typeface="+mn-lt"/>
        </a:defRPr>
      </a:lvl6pPr>
      <a:lvl7pPr marL="3962301" indent="-304792" algn="l" rtl="0" eaLnBrk="0" fontAlgn="base" hangingPunct="0">
        <a:spcBef>
          <a:spcPct val="20000"/>
        </a:spcBef>
        <a:spcAft>
          <a:spcPct val="0"/>
        </a:spcAft>
        <a:buFont typeface="Arial" charset="0"/>
        <a:buChar char="»"/>
        <a:defRPr sz="2133">
          <a:solidFill>
            <a:schemeClr val="tx1"/>
          </a:solidFill>
          <a:latin typeface="+mn-lt"/>
        </a:defRPr>
      </a:lvl7pPr>
      <a:lvl8pPr marL="4571886" indent="-304792" algn="l" rtl="0" eaLnBrk="0" fontAlgn="base" hangingPunct="0">
        <a:spcBef>
          <a:spcPct val="20000"/>
        </a:spcBef>
        <a:spcAft>
          <a:spcPct val="0"/>
        </a:spcAft>
        <a:buFont typeface="Arial" charset="0"/>
        <a:buChar char="»"/>
        <a:defRPr sz="2133">
          <a:solidFill>
            <a:schemeClr val="tx1"/>
          </a:solidFill>
          <a:latin typeface="+mn-lt"/>
        </a:defRPr>
      </a:lvl8pPr>
      <a:lvl9pPr marL="5181470" indent="-304792" algn="l" rtl="0" eaLnBrk="0" fontAlgn="base" hangingPunct="0">
        <a:spcBef>
          <a:spcPct val="20000"/>
        </a:spcBef>
        <a:spcAft>
          <a:spcPct val="0"/>
        </a:spcAft>
        <a:buFont typeface="Arial" charset="0"/>
        <a:buChar char="»"/>
        <a:defRPr sz="2133">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hyperlink" Target="ftp://ftp.3gpp.org/information/WorkPlan"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hyperlink" Target="https://www.3gpp.org/ftp/TSG_SA/WG5_TM/TSGS5_146/Docs/S5-226028.zip" TargetMode="External"/><Relationship Id="rId3" Type="http://schemas.openxmlformats.org/officeDocument/2006/relationships/hyperlink" Target="https://www.3gpp.org/ftp/TSG_SA/WG5_TM/TSGS5_146/Docs/S5-226016.zip" TargetMode="External"/><Relationship Id="rId7" Type="http://schemas.openxmlformats.org/officeDocument/2006/relationships/hyperlink" Target="https://www.3gpp.org/ftp/TSG_SA/WG5_TM/TSGS5_146/Docs/S5-226026.zip" TargetMode="External"/><Relationship Id="rId12" Type="http://schemas.openxmlformats.org/officeDocument/2006/relationships/hyperlink" Target="https://www.3gpp.org/ftp/TSG_SA/WG5_TM/TSGS5_146/Docs/S5-226646.zip" TargetMode="External"/><Relationship Id="rId2" Type="http://schemas.openxmlformats.org/officeDocument/2006/relationships/hyperlink" Target="https://www.3gpp.org/ftp/TSG_SA/WG5_TM/TSGS5_146/Docs/S5-226015.zip" TargetMode="External"/><Relationship Id="rId1" Type="http://schemas.openxmlformats.org/officeDocument/2006/relationships/slideLayout" Target="../slideLayouts/slideLayout3.xml"/><Relationship Id="rId6" Type="http://schemas.openxmlformats.org/officeDocument/2006/relationships/hyperlink" Target="https://www.3gpp.org/ftp/TSG_SA/WG5_TM/TSGS5_146/Docs/S5-226019.zip" TargetMode="External"/><Relationship Id="rId11" Type="http://schemas.openxmlformats.org/officeDocument/2006/relationships/hyperlink" Target="https://www.3gpp.org/ftp/TSG_SA/WG5_TM/TSGS5_146/Docs/S5-226072.zip" TargetMode="External"/><Relationship Id="rId5" Type="http://schemas.openxmlformats.org/officeDocument/2006/relationships/hyperlink" Target="https://www.3gpp.org/ftp/TSG_SA/WG5_TM/TSGS5_146/Docs/S5-226018.zip" TargetMode="External"/><Relationship Id="rId10" Type="http://schemas.openxmlformats.org/officeDocument/2006/relationships/hyperlink" Target="https://www.3gpp.org/ftp/TSG_SA/WG5_TM/TSGS5_146/Docs/S5-226030.zip" TargetMode="External"/><Relationship Id="rId4" Type="http://schemas.openxmlformats.org/officeDocument/2006/relationships/hyperlink" Target="https://www.3gpp.org/ftp/TSG_SA/WG5_TM/TSGS5_146/Docs/S5-226017.zip" TargetMode="External"/><Relationship Id="rId9" Type="http://schemas.openxmlformats.org/officeDocument/2006/relationships/hyperlink" Target="https://www.3gpp.org/ftp/TSG_SA/WG5_TM/TSGS5_146/Docs/S5-226029.zip" TargetMode="External"/></Relationships>
</file>

<file path=ppt/slides/_rels/slide20.xml.rels><?xml version="1.0" encoding="UTF-8" standalone="yes"?>
<Relationships xmlns="http://schemas.openxmlformats.org/package/2006/relationships"><Relationship Id="rId2" Type="http://schemas.openxmlformats.org/officeDocument/2006/relationships/hyperlink" Target="ftp://ftp.3gpp.org/information/WorkPlan"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hyperlink" Target="ftp://ftp.3gpp.org/information/WorkPlan" TargetMode="Externa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hyperlink" Target="https://www.3gpp.org/ftp/TSG_SA/WG5_TM/TSGS5_146/Docs/S5-226027.zip" TargetMode="External"/><Relationship Id="rId13" Type="http://schemas.openxmlformats.org/officeDocument/2006/relationships/hyperlink" Target="https://www.3gpp.org/ftp/TSG_SA/WG5_TM/TSGS5_146/Docs/S5-226073.zip" TargetMode="External"/><Relationship Id="rId3" Type="http://schemas.openxmlformats.org/officeDocument/2006/relationships/hyperlink" Target="https://www.3gpp.org/ftp/TSG_SA/WG5_TM/TSGS5_146/Docs/S5-226021.zip" TargetMode="External"/><Relationship Id="rId7" Type="http://schemas.openxmlformats.org/officeDocument/2006/relationships/hyperlink" Target="https://www.3gpp.org/ftp/TSG_SA/WG5_TM/TSGS5_146/Docs/S5-226025.zip" TargetMode="External"/><Relationship Id="rId12" Type="http://schemas.openxmlformats.org/officeDocument/2006/relationships/hyperlink" Target="https://www.3gpp.org/ftp/TSG_SA/WG5_TM/TSGS5_146/Docs/S5-226034.zip" TargetMode="External"/><Relationship Id="rId17" Type="http://schemas.openxmlformats.org/officeDocument/2006/relationships/hyperlink" Target="https://www.3gpp.org/ftp/TSG_SA/WG5_TM/TSGS5_146/Docs/S5-226086.zip" TargetMode="External"/><Relationship Id="rId2" Type="http://schemas.openxmlformats.org/officeDocument/2006/relationships/hyperlink" Target="https://www.3gpp.org/ftp/TSG_SA/WG5_TM/TSGS5_146/Docs/S5-226020.zip" TargetMode="External"/><Relationship Id="rId16" Type="http://schemas.openxmlformats.org/officeDocument/2006/relationships/hyperlink" Target="https://www.3gpp.org/ftp/TSG_SA/WG5_TM/TSGS5_146/Docs/S5-226082.zip" TargetMode="External"/><Relationship Id="rId1" Type="http://schemas.openxmlformats.org/officeDocument/2006/relationships/slideLayout" Target="../slideLayouts/slideLayout3.xml"/><Relationship Id="rId6" Type="http://schemas.openxmlformats.org/officeDocument/2006/relationships/hyperlink" Target="https://www.3gpp.org/ftp/TSG_SA/WG5_TM/TSGS5_146/Docs/S5-226024.zip" TargetMode="External"/><Relationship Id="rId11" Type="http://schemas.openxmlformats.org/officeDocument/2006/relationships/hyperlink" Target="https://www.3gpp.org/ftp/TSG_SA/WG5_TM/TSGS5_146/Docs/S5-226033.zip" TargetMode="External"/><Relationship Id="rId5" Type="http://schemas.openxmlformats.org/officeDocument/2006/relationships/hyperlink" Target="https://www.3gpp.org/ftp/TSG_SA/WG5_TM/TSGS5_146/Docs/S5-226023.zip" TargetMode="External"/><Relationship Id="rId15" Type="http://schemas.openxmlformats.org/officeDocument/2006/relationships/hyperlink" Target="https://www.3gpp.org/ftp/TSG_SA/WG5_TM/TSGS5_146/Docs/S5-226078.zip" TargetMode="External"/><Relationship Id="rId10" Type="http://schemas.openxmlformats.org/officeDocument/2006/relationships/hyperlink" Target="https://www.3gpp.org/ftp/TSG_SA/WG5_TM/TSGS5_146/Docs/S5-226032.zip" TargetMode="External"/><Relationship Id="rId4" Type="http://schemas.openxmlformats.org/officeDocument/2006/relationships/hyperlink" Target="https://www.3gpp.org/ftp/TSG_SA/WG5_TM/TSGS5_146/Docs/S5-226022.zip" TargetMode="External"/><Relationship Id="rId9" Type="http://schemas.openxmlformats.org/officeDocument/2006/relationships/hyperlink" Target="https://www.3gpp.org/ftp/TSG_SA/WG5_TM/TSGS5_146/Docs/S5-226031.zip" TargetMode="External"/><Relationship Id="rId14" Type="http://schemas.openxmlformats.org/officeDocument/2006/relationships/hyperlink" Target="https://www.3gpp.org/ftp/TSG_SA/WG5_TM/TSGS5_146/Docs/S5-226076.zip"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hyperlink" Target="https://www.3gpp.org/ftp/Email_Discussions/SA5/OAM%20rapporteur%20calls/Rapporteur%20call%20%23146" TargetMode="Externa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www.3gpp.org/ftp/TSG_SA/WG5_TM/TSGS5_146/Docs/S5-226366.zip" TargetMode="External"/><Relationship Id="rId2" Type="http://schemas.openxmlformats.org/officeDocument/2006/relationships/hyperlink" Target="https://www.3gpp.org/ftp/TSG_SA/WG5_TM/TSGS5_146/Docs/S5-226191.zip" TargetMode="External"/><Relationship Id="rId1" Type="http://schemas.openxmlformats.org/officeDocument/2006/relationships/slideLayout" Target="../slideLayouts/slideLayout3.xml"/><Relationship Id="rId6" Type="http://schemas.openxmlformats.org/officeDocument/2006/relationships/hyperlink" Target="https://www.3gpp.org/ftp/TSG_SA/WG5_TM/TSGS5_146/Docs/S5-226547.zip" TargetMode="External"/><Relationship Id="rId5" Type="http://schemas.openxmlformats.org/officeDocument/2006/relationships/hyperlink" Target="https://www.3gpp.org/ftp/TSG_SA/WG5_TM/TSGS5_146/Docs/S5-226525.zip" TargetMode="External"/><Relationship Id="rId4" Type="http://schemas.openxmlformats.org/officeDocument/2006/relationships/hyperlink" Target="https://www.3gpp.org/ftp/TSG_SA/WG5_TM/TSGS5_146/Docs/S5-226457.zip"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ctrTitle"/>
          </p:nvPr>
        </p:nvSpPr>
        <p:spPr>
          <a:xfrm>
            <a:off x="2054990" y="2501576"/>
            <a:ext cx="8621712" cy="1468438"/>
          </a:xfrm>
        </p:spPr>
        <p:txBody>
          <a:bodyPr>
            <a:noAutofit/>
          </a:bodyPr>
          <a:lstStyle/>
          <a:p>
            <a:pPr>
              <a:defRPr/>
            </a:pPr>
            <a:r>
              <a:rPr lang="en-GB" sz="4800" b="1" i="1" dirty="0">
                <a:effectLst>
                  <a:outerShdw blurRad="38100" dist="38100" dir="2700000" algn="tl">
                    <a:srgbClr val="C0C0C0"/>
                  </a:outerShdw>
                </a:effectLst>
              </a:rPr>
              <a:t>  </a:t>
            </a:r>
            <a:br>
              <a:rPr lang="en-GB" sz="4800" dirty="0"/>
            </a:br>
            <a:r>
              <a:rPr lang="en-GB" sz="4800" dirty="0"/>
              <a:t> </a:t>
            </a:r>
            <a:r>
              <a:rPr lang="en-GB" altLang="zh-CN" sz="4800" b="1" dirty="0"/>
              <a:t>SA5 OAM&amp;P Exec Report</a:t>
            </a:r>
            <a:br>
              <a:rPr lang="en-GB" sz="4800" b="1" i="1" dirty="0"/>
            </a:br>
            <a:r>
              <a:rPr lang="fr-FR" sz="2400" dirty="0">
                <a:latin typeface="Arial" pitchFamily="34" charset="0"/>
              </a:rPr>
              <a:t>SA5#146, 14 – 18 </a:t>
            </a:r>
            <a:r>
              <a:rPr lang="en-US" altLang="zh-CN" sz="2400" dirty="0">
                <a:latin typeface="Arial" pitchFamily="34" charset="0"/>
              </a:rPr>
              <a:t>November</a:t>
            </a:r>
            <a:r>
              <a:rPr lang="en-US" sz="2400" dirty="0">
                <a:latin typeface="Arial" pitchFamily="34" charset="0"/>
              </a:rPr>
              <a:t>, 2022</a:t>
            </a:r>
            <a:br>
              <a:rPr lang="fr-FR" sz="2400" dirty="0">
                <a:latin typeface="Arial" pitchFamily="34" charset="0"/>
              </a:rPr>
            </a:br>
            <a:r>
              <a:rPr lang="en-US" sz="2400" dirty="0">
                <a:latin typeface="Arial" pitchFamily="34" charset="0"/>
              </a:rPr>
              <a:t>Toulouse, France</a:t>
            </a:r>
            <a:r>
              <a:rPr lang="fr-FR" sz="2400" dirty="0">
                <a:latin typeface="Arial" pitchFamily="34" charset="0"/>
              </a:rPr>
              <a:t> </a:t>
            </a:r>
            <a:endParaRPr lang="en-GB" sz="4800" dirty="0">
              <a:effectLst>
                <a:outerShdw blurRad="38100" dist="38100" dir="2700000" algn="tl">
                  <a:srgbClr val="C0C0C0"/>
                </a:outerShdw>
              </a:effectLst>
            </a:endParaRPr>
          </a:p>
        </p:txBody>
      </p:sp>
      <p:sp>
        <p:nvSpPr>
          <p:cNvPr id="6147" name="Subtitle 6"/>
          <p:cNvSpPr>
            <a:spLocks noGrp="1"/>
          </p:cNvSpPr>
          <p:nvPr>
            <p:ph type="subTitle" idx="1"/>
          </p:nvPr>
        </p:nvSpPr>
        <p:spPr>
          <a:xfrm>
            <a:off x="2054990" y="4523069"/>
            <a:ext cx="8534400" cy="1752600"/>
          </a:xfrm>
        </p:spPr>
        <p:txBody>
          <a:bodyPr/>
          <a:lstStyle/>
          <a:p>
            <a:pPr>
              <a:lnSpc>
                <a:spcPct val="80000"/>
              </a:lnSpc>
            </a:pPr>
            <a:br>
              <a:rPr lang="en-US" altLang="en-US" sz="2667" dirty="0"/>
            </a:br>
            <a:r>
              <a:rPr lang="en-US" altLang="en-US" sz="2400" dirty="0">
                <a:latin typeface="Arial" charset="0"/>
              </a:rPr>
              <a:t>Zou Lan, </a:t>
            </a:r>
            <a:r>
              <a:rPr lang="en-GB" altLang="zh-CN" sz="2400" dirty="0">
                <a:latin typeface="Arial" charset="0"/>
              </a:rPr>
              <a:t>SA5 Vice-Chair, </a:t>
            </a:r>
            <a:r>
              <a:rPr lang="en-US" altLang="zh-CN" sz="2400" dirty="0">
                <a:latin typeface="Arial" charset="0"/>
              </a:rPr>
              <a:t>HUAWEI</a:t>
            </a:r>
            <a:endParaRPr lang="en-US" altLang="en-US" sz="2400" dirty="0">
              <a:latin typeface="Arial" charset="0"/>
            </a:endParaRPr>
          </a:p>
          <a:p>
            <a:pPr>
              <a:lnSpc>
                <a:spcPct val="80000"/>
              </a:lnSpc>
            </a:pPr>
            <a:r>
              <a:rPr lang="en-US" altLang="en-US" sz="2400" dirty="0">
                <a:latin typeface="Arial" charset="0"/>
              </a:rPr>
              <a:t>Thomas Tovinger, SA5 Chair, </a:t>
            </a:r>
            <a:r>
              <a:rPr lang="en-US" altLang="zh-CN" sz="2400" dirty="0">
                <a:latin typeface="Arial" charset="0"/>
              </a:rPr>
              <a:t>ERICSSON</a:t>
            </a:r>
          </a:p>
          <a:p>
            <a:pPr>
              <a:lnSpc>
                <a:spcPct val="80000"/>
              </a:lnSpc>
            </a:pPr>
            <a:r>
              <a:rPr lang="en-US" altLang="zh-CN" sz="2400" dirty="0">
                <a:latin typeface="Arial" charset="0"/>
              </a:rPr>
              <a:t>Mirko Cano Soveri, MCC</a:t>
            </a: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9985057-8F2A-44BF-9F53-9E66C674A60C}"/>
              </a:ext>
            </a:extLst>
          </p:cNvPr>
          <p:cNvSpPr>
            <a:spLocks noGrp="1"/>
          </p:cNvSpPr>
          <p:nvPr>
            <p:ph type="title"/>
          </p:nvPr>
        </p:nvSpPr>
        <p:spPr>
          <a:xfrm>
            <a:off x="652463" y="0"/>
            <a:ext cx="9102725" cy="1143000"/>
          </a:xfrm>
        </p:spPr>
        <p:txBody>
          <a:bodyPr/>
          <a:lstStyle/>
          <a:p>
            <a:r>
              <a:rPr lang="en-GB" altLang="en-US" sz="2800" dirty="0"/>
              <a:t>Summary - SA5 </a:t>
            </a:r>
            <a:r>
              <a:rPr lang="en-US" altLang="zh-CN" sz="2800" dirty="0"/>
              <a:t>Rel-18 WI </a:t>
            </a:r>
            <a:r>
              <a:rPr lang="en-GB" altLang="en-US" sz="2800" dirty="0"/>
              <a:t>progress</a:t>
            </a:r>
            <a:endParaRPr lang="en-US" altLang="en-US" sz="2800" dirty="0"/>
          </a:p>
        </p:txBody>
      </p:sp>
      <p:graphicFrame>
        <p:nvGraphicFramePr>
          <p:cNvPr id="6" name="Table 5">
            <a:extLst>
              <a:ext uri="{FF2B5EF4-FFF2-40B4-BE49-F238E27FC236}">
                <a16:creationId xmlns:a16="http://schemas.microsoft.com/office/drawing/2014/main" id="{D8F42FF3-0490-47F9-A60A-62E42DC88CAC}"/>
              </a:ext>
            </a:extLst>
          </p:cNvPr>
          <p:cNvGraphicFramePr>
            <a:graphicFrameLocks noGrp="1"/>
          </p:cNvGraphicFramePr>
          <p:nvPr>
            <p:extLst>
              <p:ext uri="{D42A27DB-BD31-4B8C-83A1-F6EECF244321}">
                <p14:modId xmlns:p14="http://schemas.microsoft.com/office/powerpoint/2010/main" val="4105367970"/>
              </p:ext>
            </p:extLst>
          </p:nvPr>
        </p:nvGraphicFramePr>
        <p:xfrm>
          <a:off x="62523" y="777114"/>
          <a:ext cx="12035698" cy="5402998"/>
        </p:xfrm>
        <a:graphic>
          <a:graphicData uri="http://schemas.openxmlformats.org/drawingml/2006/table">
            <a:tbl>
              <a:tblPr firstRow="1" firstCol="1" bandRow="1">
                <a:tableStyleId>{F5AB1C69-6EDB-4FF4-983F-18BD219EF322}</a:tableStyleId>
              </a:tblPr>
              <a:tblGrid>
                <a:gridCol w="480992">
                  <a:extLst>
                    <a:ext uri="{9D8B030D-6E8A-4147-A177-3AD203B41FA5}">
                      <a16:colId xmlns:a16="http://schemas.microsoft.com/office/drawing/2014/main" val="20000"/>
                    </a:ext>
                  </a:extLst>
                </a:gridCol>
                <a:gridCol w="2395070">
                  <a:extLst>
                    <a:ext uri="{9D8B030D-6E8A-4147-A177-3AD203B41FA5}">
                      <a16:colId xmlns:a16="http://schemas.microsoft.com/office/drawing/2014/main" val="20001"/>
                    </a:ext>
                  </a:extLst>
                </a:gridCol>
                <a:gridCol w="718325">
                  <a:extLst>
                    <a:ext uri="{9D8B030D-6E8A-4147-A177-3AD203B41FA5}">
                      <a16:colId xmlns:a16="http://schemas.microsoft.com/office/drawing/2014/main" val="20002"/>
                    </a:ext>
                  </a:extLst>
                </a:gridCol>
                <a:gridCol w="561528">
                  <a:extLst>
                    <a:ext uri="{9D8B030D-6E8A-4147-A177-3AD203B41FA5}">
                      <a16:colId xmlns:a16="http://schemas.microsoft.com/office/drawing/2014/main" val="20003"/>
                    </a:ext>
                  </a:extLst>
                </a:gridCol>
                <a:gridCol w="310434">
                  <a:extLst>
                    <a:ext uri="{9D8B030D-6E8A-4147-A177-3AD203B41FA5}">
                      <a16:colId xmlns:a16="http://schemas.microsoft.com/office/drawing/2014/main" val="20004"/>
                    </a:ext>
                  </a:extLst>
                </a:gridCol>
                <a:gridCol w="931788">
                  <a:extLst>
                    <a:ext uri="{9D8B030D-6E8A-4147-A177-3AD203B41FA5}">
                      <a16:colId xmlns:a16="http://schemas.microsoft.com/office/drawing/2014/main" val="20005"/>
                    </a:ext>
                  </a:extLst>
                </a:gridCol>
                <a:gridCol w="560986">
                  <a:extLst>
                    <a:ext uri="{9D8B030D-6E8A-4147-A177-3AD203B41FA5}">
                      <a16:colId xmlns:a16="http://schemas.microsoft.com/office/drawing/2014/main" val="20006"/>
                    </a:ext>
                  </a:extLst>
                </a:gridCol>
                <a:gridCol w="543987">
                  <a:extLst>
                    <a:ext uri="{9D8B030D-6E8A-4147-A177-3AD203B41FA5}">
                      <a16:colId xmlns:a16="http://schemas.microsoft.com/office/drawing/2014/main" val="20007"/>
                    </a:ext>
                  </a:extLst>
                </a:gridCol>
                <a:gridCol w="800583">
                  <a:extLst>
                    <a:ext uri="{9D8B030D-6E8A-4147-A177-3AD203B41FA5}">
                      <a16:colId xmlns:a16="http://schemas.microsoft.com/office/drawing/2014/main" val="20008"/>
                    </a:ext>
                  </a:extLst>
                </a:gridCol>
                <a:gridCol w="793046">
                  <a:extLst>
                    <a:ext uri="{9D8B030D-6E8A-4147-A177-3AD203B41FA5}">
                      <a16:colId xmlns:a16="http://schemas.microsoft.com/office/drawing/2014/main" val="20009"/>
                    </a:ext>
                  </a:extLst>
                </a:gridCol>
                <a:gridCol w="953476">
                  <a:extLst>
                    <a:ext uri="{9D8B030D-6E8A-4147-A177-3AD203B41FA5}">
                      <a16:colId xmlns:a16="http://schemas.microsoft.com/office/drawing/2014/main" val="20010"/>
                    </a:ext>
                  </a:extLst>
                </a:gridCol>
                <a:gridCol w="765908">
                  <a:extLst>
                    <a:ext uri="{9D8B030D-6E8A-4147-A177-3AD203B41FA5}">
                      <a16:colId xmlns:a16="http://schemas.microsoft.com/office/drawing/2014/main" val="20011"/>
                    </a:ext>
                  </a:extLst>
                </a:gridCol>
                <a:gridCol w="1288817">
                  <a:extLst>
                    <a:ext uri="{9D8B030D-6E8A-4147-A177-3AD203B41FA5}">
                      <a16:colId xmlns:a16="http://schemas.microsoft.com/office/drawing/2014/main" val="20012"/>
                    </a:ext>
                  </a:extLst>
                </a:gridCol>
                <a:gridCol w="930758">
                  <a:extLst>
                    <a:ext uri="{9D8B030D-6E8A-4147-A177-3AD203B41FA5}">
                      <a16:colId xmlns:a16="http://schemas.microsoft.com/office/drawing/2014/main" val="20013"/>
                    </a:ext>
                  </a:extLst>
                </a:gridCol>
              </a:tblGrid>
              <a:tr h="216049">
                <a:tc>
                  <a:txBody>
                    <a:bodyPr/>
                    <a:lstStyle/>
                    <a:p>
                      <a:pPr algn="ctr">
                        <a:lnSpc>
                          <a:spcPct val="107000"/>
                        </a:lnSpc>
                        <a:spcAft>
                          <a:spcPts val="800"/>
                        </a:spcAft>
                      </a:pPr>
                      <a:r>
                        <a:rPr lang="en-GB" sz="1000" dirty="0">
                          <a:latin typeface="+mn-lt"/>
                        </a:rPr>
                        <a:t>UID</a:t>
                      </a:r>
                    </a:p>
                  </a:txBody>
                  <a:tcPr marL="36002" marR="36002" marT="0" marB="0" anchor="ctr"/>
                </a:tc>
                <a:tc>
                  <a:txBody>
                    <a:bodyPr/>
                    <a:lstStyle/>
                    <a:p>
                      <a:pPr algn="ctr">
                        <a:lnSpc>
                          <a:spcPct val="107000"/>
                        </a:lnSpc>
                        <a:spcAft>
                          <a:spcPts val="800"/>
                        </a:spcAft>
                      </a:pPr>
                      <a:r>
                        <a:rPr lang="en-GB" sz="1000" dirty="0">
                          <a:latin typeface="+mn-lt"/>
                        </a:rPr>
                        <a:t>Name</a:t>
                      </a:r>
                    </a:p>
                  </a:txBody>
                  <a:tcPr marL="36002" marR="36002" marT="0" marB="0" anchor="ctr"/>
                </a:tc>
                <a:tc>
                  <a:txBody>
                    <a:bodyPr/>
                    <a:lstStyle/>
                    <a:p>
                      <a:pPr algn="ctr">
                        <a:lnSpc>
                          <a:spcPct val="107000"/>
                        </a:lnSpc>
                        <a:spcAft>
                          <a:spcPts val="800"/>
                        </a:spcAft>
                      </a:pPr>
                      <a:r>
                        <a:rPr lang="en-GB" sz="1000" dirty="0">
                          <a:latin typeface="+mn-lt"/>
                        </a:rPr>
                        <a:t>Acronym</a:t>
                      </a:r>
                    </a:p>
                  </a:txBody>
                  <a:tcPr marL="36002" marR="36002" marT="0" marB="0" anchor="ctr"/>
                </a:tc>
                <a:tc>
                  <a:txBody>
                    <a:bodyPr/>
                    <a:lstStyle/>
                    <a:p>
                      <a:pPr algn="ctr">
                        <a:lnSpc>
                          <a:spcPct val="107000"/>
                        </a:lnSpc>
                        <a:spcAft>
                          <a:spcPts val="800"/>
                        </a:spcAft>
                      </a:pPr>
                      <a:r>
                        <a:rPr lang="en-GB" sz="1000" dirty="0" err="1">
                          <a:latin typeface="+mn-lt"/>
                        </a:rPr>
                        <a:t>Rel</a:t>
                      </a:r>
                      <a:endParaRPr lang="en-GB" sz="1000" dirty="0">
                        <a:latin typeface="+mn-lt"/>
                      </a:endParaRPr>
                    </a:p>
                  </a:txBody>
                  <a:tcPr marL="36002" marR="36002" marT="0" marB="0" anchor="ctr"/>
                </a:tc>
                <a:tc>
                  <a:txBody>
                    <a:bodyPr/>
                    <a:lstStyle/>
                    <a:p>
                      <a:pPr algn="ctr">
                        <a:lnSpc>
                          <a:spcPct val="107000"/>
                        </a:lnSpc>
                        <a:spcAft>
                          <a:spcPts val="800"/>
                        </a:spcAft>
                      </a:pPr>
                      <a:r>
                        <a:rPr lang="en-GB" sz="1000" dirty="0">
                          <a:latin typeface="+mn-lt"/>
                        </a:rPr>
                        <a:t>WG</a:t>
                      </a:r>
                    </a:p>
                  </a:txBody>
                  <a:tcPr marL="36002" marR="36002" marT="0" marB="0" anchor="ctr"/>
                </a:tc>
                <a:tc>
                  <a:txBody>
                    <a:bodyPr/>
                    <a:lstStyle/>
                    <a:p>
                      <a:pPr algn="ctr">
                        <a:lnSpc>
                          <a:spcPct val="107000"/>
                        </a:lnSpc>
                        <a:spcAft>
                          <a:spcPts val="800"/>
                        </a:spcAft>
                      </a:pPr>
                      <a:r>
                        <a:rPr lang="en-GB" sz="1000" dirty="0">
                          <a:latin typeface="+mn-lt"/>
                        </a:rPr>
                        <a:t>Target</a:t>
                      </a:r>
                    </a:p>
                  </a:txBody>
                  <a:tcPr marL="36002" marR="36002" marT="0" marB="0" anchor="ctr"/>
                </a:tc>
                <a:tc>
                  <a:txBody>
                    <a:bodyPr/>
                    <a:lstStyle/>
                    <a:p>
                      <a:pPr algn="ctr">
                        <a:lnSpc>
                          <a:spcPct val="107000"/>
                        </a:lnSpc>
                        <a:spcAft>
                          <a:spcPts val="800"/>
                        </a:spcAft>
                      </a:pPr>
                      <a:r>
                        <a:rPr lang="en-GB" sz="1000" dirty="0">
                          <a:latin typeface="+mn-lt"/>
                        </a:rPr>
                        <a:t>Old %</a:t>
                      </a:r>
                    </a:p>
                  </a:txBody>
                  <a:tcPr marL="36002" marR="36002" marT="0" marB="0" anchor="ctr"/>
                </a:tc>
                <a:tc>
                  <a:txBody>
                    <a:bodyPr/>
                    <a:lstStyle/>
                    <a:p>
                      <a:pPr algn="ctr">
                        <a:lnSpc>
                          <a:spcPct val="107000"/>
                        </a:lnSpc>
                        <a:spcAft>
                          <a:spcPts val="800"/>
                        </a:spcAft>
                      </a:pPr>
                      <a:r>
                        <a:rPr lang="en-GB" sz="10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0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000" dirty="0">
                          <a:solidFill>
                            <a:srgbClr val="FF0000"/>
                          </a:solidFill>
                          <a:latin typeface="+mn-lt"/>
                        </a:rPr>
                        <a:t>Related groups</a:t>
                      </a:r>
                      <a:endParaRPr lang="en-GB" sz="10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000" b="1" kern="1200" dirty="0">
                          <a:solidFill>
                            <a:srgbClr val="FF0000"/>
                          </a:solidFill>
                          <a:latin typeface="+mn-lt"/>
                          <a:ea typeface="+mn-ea"/>
                          <a:cs typeface="+mn-cs"/>
                        </a:rPr>
                        <a:t>SA5 Progress</a:t>
                      </a:r>
                      <a:endParaRPr lang="en-GB" sz="10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WID</a:t>
                      </a:r>
                      <a:endParaRPr lang="en-GB" sz="10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TS</a:t>
                      </a:r>
                      <a:endParaRPr lang="en-GB" sz="10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Rapporteur</a:t>
                      </a:r>
                      <a:endParaRPr lang="en-GB" sz="10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284882">
                <a:tc>
                  <a:txBody>
                    <a:bodyPr/>
                    <a:lstStyle/>
                    <a:p>
                      <a:pPr algn="ctr" fontAlgn="t"/>
                      <a:r>
                        <a:rPr lang="en-US" sz="1000" b="0" i="0" u="none" strike="noStrike" dirty="0">
                          <a:solidFill>
                            <a:srgbClr val="000000"/>
                          </a:solidFill>
                          <a:effectLst/>
                          <a:latin typeface="+mn-lt"/>
                        </a:rPr>
                        <a:t>940030</a:t>
                      </a:r>
                    </a:p>
                  </a:txBody>
                  <a:tcPr marL="6350" marR="6350" marT="6350" marB="0"/>
                </a:tc>
                <a:tc>
                  <a:txBody>
                    <a:bodyPr/>
                    <a:lstStyle/>
                    <a:p>
                      <a:pPr algn="l" fontAlgn="t"/>
                      <a:r>
                        <a:rPr lang="en-US" sz="1000" b="0" i="0" u="none" strike="noStrike" dirty="0">
                          <a:solidFill>
                            <a:schemeClr val="tx1"/>
                          </a:solidFill>
                          <a:effectLst/>
                          <a:latin typeface="+mn-lt"/>
                        </a:rPr>
                        <a:t>Self-Configuration of RAN Network Entities</a:t>
                      </a:r>
                      <a:r>
                        <a:rPr lang="en-US" sz="1000" b="0" i="0" u="none" strike="noStrike" dirty="0">
                          <a:solidFill>
                            <a:schemeClr val="tx1"/>
                          </a:solidFill>
                          <a:effectLst/>
                          <a:highlight>
                            <a:srgbClr val="00FF00"/>
                          </a:highlight>
                          <a:latin typeface="+mn-lt"/>
                        </a:rPr>
                        <a:t> </a:t>
                      </a:r>
                    </a:p>
                  </a:txBody>
                  <a:tcPr marL="6350" marR="6350" marT="6350" marB="0"/>
                </a:tc>
                <a:tc>
                  <a:txBody>
                    <a:bodyPr/>
                    <a:lstStyle/>
                    <a:p>
                      <a:pPr algn="l" fontAlgn="t"/>
                      <a:r>
                        <a:rPr lang="en-US" sz="1000" b="0" i="0" u="none" strike="noStrike">
                          <a:solidFill>
                            <a:srgbClr val="000000"/>
                          </a:solidFill>
                          <a:effectLst/>
                          <a:latin typeface="+mn-lt"/>
                        </a:rPr>
                        <a:t>RANSC</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algn="l" fontAlgn="t"/>
                      <a:r>
                        <a:rPr lang="en-US" sz="1000" b="0" i="0" u="none" strike="noStrike" dirty="0">
                          <a:solidFill>
                            <a:srgbClr val="000000"/>
                          </a:solidFill>
                          <a:effectLst/>
                          <a:latin typeface="+mn-lt"/>
                        </a:rPr>
                        <a:t>SA#100 (June 2023)</a:t>
                      </a:r>
                    </a:p>
                  </a:txBody>
                  <a:tcPr marL="6350" marR="6350" marT="6350" marB="0"/>
                </a:tc>
                <a:tc>
                  <a:txBody>
                    <a:bodyPr/>
                    <a:lstStyle/>
                    <a:p>
                      <a:pPr marL="0" algn="ctr" defTabSz="1219170" rtl="0" eaLnBrk="1" fontAlgn="t" latinLnBrk="0" hangingPunct="1">
                        <a:lnSpc>
                          <a:spcPct val="107000"/>
                        </a:lnSpc>
                        <a:spcAft>
                          <a:spcPts val="800"/>
                        </a:spcAft>
                      </a:pPr>
                      <a:r>
                        <a:rPr lang="en-US" sz="1000" b="0" i="0" u="none" strike="noStrike" kern="1200" dirty="0">
                          <a:solidFill>
                            <a:srgbClr val="000000"/>
                          </a:solidFill>
                          <a:effectLst/>
                          <a:latin typeface="+mn-lt"/>
                          <a:ea typeface="+mn-ea"/>
                          <a:cs typeface="+mn-cs"/>
                        </a:rPr>
                        <a:t>5%</a:t>
                      </a:r>
                    </a:p>
                  </a:txBody>
                  <a:tcPr marL="6350" marR="635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b="0" i="0" u="none" strike="noStrike" kern="1200" dirty="0">
                          <a:solidFill>
                            <a:srgbClr val="0000FF"/>
                          </a:solidFill>
                          <a:effectLst/>
                          <a:latin typeface="+mn-lt"/>
                          <a:ea typeface="+mn-ea"/>
                          <a:cs typeface="+mn-cs"/>
                        </a:rPr>
                        <a:t>45%</a:t>
                      </a:r>
                    </a:p>
                    <a:p>
                      <a:pPr algn="ctr">
                        <a:lnSpc>
                          <a:spcPct val="107000"/>
                        </a:lnSpc>
                        <a:spcAft>
                          <a:spcPts val="800"/>
                        </a:spcAft>
                      </a:pPr>
                      <a:endParaRPr lang="en-GB" sz="1000" b="0" i="0" u="none" strike="noStrike" kern="1200" dirty="0">
                        <a:solidFill>
                          <a:srgbClr val="0000FF"/>
                        </a:solidFill>
                        <a:effectLst/>
                        <a:latin typeface="+mn-lt"/>
                        <a:ea typeface="+mn-ea"/>
                        <a:cs typeface="+mn-cs"/>
                      </a:endParaRPr>
                    </a:p>
                  </a:txBody>
                  <a:tcPr marL="36002" marR="36002" marT="0" marB="0" anchor="ctr"/>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algn="ctr">
                        <a:lnSpc>
                          <a:spcPct val="150000"/>
                        </a:lnSpc>
                        <a:spcAft>
                          <a:spcPts val="0"/>
                        </a:spcAft>
                      </a:pPr>
                      <a:endParaRPr lang="en-US"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900" kern="1200" dirty="0">
                          <a:solidFill>
                            <a:schemeClr val="tx1"/>
                          </a:solidFill>
                          <a:effectLst/>
                          <a:latin typeface="+mn-lt"/>
                          <a:ea typeface="+mn-ea"/>
                          <a:cs typeface="Arial" panose="020B0604020202020204" pitchFamily="34" charset="0"/>
                        </a:rPr>
                        <a:t>0-&gt;5-&gt;5-&gt;5-&gt;45%</a:t>
                      </a:r>
                      <a:endParaRPr lang="zh-CN" altLang="zh-CN" sz="900" kern="1200" dirty="0">
                        <a:solidFill>
                          <a:schemeClr val="tx1"/>
                        </a:solidFill>
                        <a:effectLst/>
                        <a:latin typeface="+mn-lt"/>
                        <a:ea typeface="+mn-ea"/>
                        <a:cs typeface="Arial" panose="020B0604020202020204" pitchFamily="34" charset="0"/>
                      </a:endParaRPr>
                    </a:p>
                    <a:p>
                      <a:pPr marL="0" algn="ctr" defTabSz="1219170" rtl="0" eaLnBrk="1" latinLnBrk="0" hangingPunct="1">
                        <a:lnSpc>
                          <a:spcPct val="107000"/>
                        </a:lnSpc>
                        <a:spcAft>
                          <a:spcPts val="800"/>
                        </a:spcAft>
                      </a:pPr>
                      <a:endParaRPr lang="en-GB" sz="900" kern="1200" dirty="0">
                        <a:solidFill>
                          <a:srgbClr val="000000"/>
                        </a:solidFill>
                        <a:effectLst/>
                        <a:latin typeface="+mn-lt"/>
                        <a:ea typeface="+mn-ea"/>
                        <a:cs typeface="Arial" panose="020B0604020202020204" pitchFamily="34" charset="0"/>
                      </a:endParaRPr>
                    </a:p>
                  </a:txBody>
                  <a:tcPr marL="36002" marR="36002"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900" kern="1200" dirty="0">
                          <a:solidFill>
                            <a:srgbClr val="000000"/>
                          </a:solidFill>
                          <a:effectLst/>
                          <a:latin typeface="+mn-lt"/>
                          <a:ea typeface="+mn-ea"/>
                          <a:cs typeface="Arial" panose="020B0604020202020204" pitchFamily="34" charset="0"/>
                        </a:rPr>
                        <a:t>SP-211431</a:t>
                      </a:r>
                      <a:endParaRPr lang="en-GB" altLang="zh-CN" sz="900" b="0" i="0" u="none" strike="noStrike" kern="1200" dirty="0">
                        <a:solidFill>
                          <a:srgbClr val="FF0000"/>
                        </a:solidFill>
                        <a:effectLst/>
                        <a:latin typeface="+mn-lt"/>
                        <a:ea typeface="+mn-ea"/>
                        <a:cs typeface="+mn-cs"/>
                      </a:endParaRPr>
                    </a:p>
                  </a:txBody>
                  <a:tcPr marL="9525" marR="9525" marT="9525" marB="9525"/>
                </a:tc>
                <a:tc>
                  <a:txBody>
                    <a:bodyPr/>
                    <a:lstStyle/>
                    <a:p>
                      <a:pPr marL="0" algn="ctr" defTabSz="1219170" rtl="0" eaLnBrk="1" latinLnBrk="0" hangingPunct="1">
                        <a:lnSpc>
                          <a:spcPct val="150000"/>
                        </a:lnSpc>
                        <a:spcAft>
                          <a:spcPts val="0"/>
                        </a:spcAft>
                      </a:pPr>
                      <a:r>
                        <a:rPr lang="fr-FR" sz="900" kern="1200" dirty="0">
                          <a:solidFill>
                            <a:srgbClr val="000000"/>
                          </a:solidFill>
                          <a:effectLst/>
                          <a:latin typeface="+mn-lt"/>
                          <a:ea typeface="宋体" panose="02010600030101010101" pitchFamily="2" charset="-122"/>
                          <a:cs typeface="Arial" panose="020B0604020202020204" pitchFamily="34" charset="0"/>
                        </a:rPr>
                        <a:t>28.317</a:t>
                      </a:r>
                    </a:p>
                    <a:p>
                      <a:pPr algn="ctr">
                        <a:lnSpc>
                          <a:spcPct val="150000"/>
                        </a:lnSpc>
                        <a:spcAft>
                          <a:spcPts val="0"/>
                        </a:spcAft>
                      </a:pPr>
                      <a:r>
                        <a:rPr lang="fr-FR" sz="900" kern="1200" dirty="0">
                          <a:solidFill>
                            <a:srgbClr val="000000"/>
                          </a:solidFill>
                          <a:effectLst/>
                          <a:latin typeface="+mn-lt"/>
                          <a:ea typeface="宋体" panose="02010600030101010101" pitchFamily="2" charset="-122"/>
                          <a:cs typeface="Arial" panose="020B0604020202020204" pitchFamily="34" charset="0"/>
                        </a:rPr>
                        <a:t>28.313</a:t>
                      </a:r>
                      <a:endParaRPr lang="en-US"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nSpc>
                          <a:spcPct val="150000"/>
                        </a:lnSpc>
                        <a:spcAft>
                          <a:spcPts val="0"/>
                        </a:spcAft>
                      </a:pPr>
                      <a:r>
                        <a:rPr lang="en-US" altLang="zh-CN" sz="900" kern="1200" dirty="0">
                          <a:solidFill>
                            <a:srgbClr val="000000"/>
                          </a:solidFill>
                          <a:effectLst/>
                          <a:latin typeface="+mn-lt"/>
                          <a:ea typeface="+mn-ea"/>
                          <a:cs typeface="Arial" panose="020B0604020202020204" pitchFamily="34" charset="0"/>
                        </a:rPr>
                        <a:t>China Mobile, Huawei</a:t>
                      </a:r>
                      <a:endParaRPr lang="en-US"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3324002326"/>
                  </a:ext>
                </a:extLst>
              </a:tr>
              <a:tr h="416654">
                <a:tc>
                  <a:txBody>
                    <a:bodyPr/>
                    <a:lstStyle/>
                    <a:p>
                      <a:pPr algn="ctr" fontAlgn="t"/>
                      <a:r>
                        <a:rPr lang="en-US" sz="900" b="0" i="0" u="none" strike="noStrike" dirty="0">
                          <a:solidFill>
                            <a:srgbClr val="000000"/>
                          </a:solidFill>
                          <a:effectLst/>
                          <a:latin typeface="+mn-lt"/>
                        </a:rPr>
                        <a:t>970031</a:t>
                      </a:r>
                    </a:p>
                  </a:txBody>
                  <a:tcPr marL="6350" marR="6350" marT="6350" marB="0"/>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b="0" i="0" u="none" strike="noStrike" kern="1200" dirty="0">
                          <a:solidFill>
                            <a:schemeClr val="tx1"/>
                          </a:solidFill>
                          <a:effectLst/>
                          <a:latin typeface="+mn-lt"/>
                          <a:ea typeface="+mn-ea"/>
                          <a:cs typeface="+mn-cs"/>
                        </a:rPr>
                        <a:t>Enhancement of Management Data Analytics phase 2</a:t>
                      </a:r>
                      <a:endParaRPr lang="zh-CN" altLang="en-US" sz="900" b="0" i="0" u="none" strike="noStrike" kern="1200" dirty="0">
                        <a:solidFill>
                          <a:schemeClr val="tx1"/>
                        </a:solidFill>
                        <a:effectLst/>
                        <a:latin typeface="+mn-lt"/>
                        <a:ea typeface="+mn-ea"/>
                        <a:cs typeface="+mn-cs"/>
                      </a:endParaRPr>
                    </a:p>
                  </a:txBody>
                  <a:tcPr marL="9525" marR="9525" marT="9525" marB="9525"/>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mn-lt"/>
                          <a:ea typeface="+mn-ea"/>
                          <a:cs typeface="Arial" panose="020B0604020202020204" pitchFamily="34" charset="0"/>
                        </a:rPr>
                        <a:t>eMDAS_Ph2</a:t>
                      </a:r>
                      <a:endParaRPr lang="zh-CN" altLang="zh-CN" sz="900" kern="1200" dirty="0">
                        <a:solidFill>
                          <a:schemeClr val="tx1"/>
                        </a:solidFill>
                        <a:effectLst/>
                        <a:latin typeface="+mn-lt"/>
                        <a:ea typeface="+mn-ea"/>
                        <a:cs typeface="Arial" panose="020B0604020202020204" pitchFamily="34" charset="0"/>
                      </a:endParaRPr>
                    </a:p>
                  </a:txBody>
                  <a:tcPr marL="9525" marR="9525" marT="9525" marB="9525"/>
                </a:tc>
                <a:tc>
                  <a:txBody>
                    <a:bodyPr/>
                    <a:lstStyle/>
                    <a:p>
                      <a:pPr algn="ctr" fontAlgn="t"/>
                      <a:r>
                        <a:rPr lang="en-US" sz="900" b="0" i="0" u="none" strike="noStrike" dirty="0">
                          <a:solidFill>
                            <a:srgbClr val="000000"/>
                          </a:solidFill>
                          <a:effectLst/>
                          <a:latin typeface="+mn-lt"/>
                        </a:rPr>
                        <a:t>Rel-18</a:t>
                      </a:r>
                    </a:p>
                  </a:txBody>
                  <a:tcPr marL="6350" marR="6350" marT="6350" marB="0"/>
                </a:tc>
                <a:tc>
                  <a:txBody>
                    <a:bodyPr/>
                    <a:lstStyle/>
                    <a:p>
                      <a:pPr algn="ctr" fontAlgn="t"/>
                      <a:r>
                        <a:rPr lang="en-US" sz="9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900" kern="1200" dirty="0">
                          <a:solidFill>
                            <a:srgbClr val="000000"/>
                          </a:solidFill>
                          <a:effectLst/>
                          <a:latin typeface="+mn-lt"/>
                          <a:ea typeface="+mn-ea"/>
                          <a:cs typeface="Arial" panose="020B0604020202020204" pitchFamily="34" charset="0"/>
                        </a:rPr>
                        <a:t>SA#102(Dec 2023 )</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900" b="0" i="0" u="none" strike="noStrike" dirty="0">
                          <a:solidFill>
                            <a:srgbClr val="000000"/>
                          </a:solidFill>
                          <a:effectLst/>
                          <a:latin typeface="+mn-lt"/>
                        </a:rPr>
                        <a:t>0%</a:t>
                      </a:r>
                    </a:p>
                  </a:txBody>
                  <a:tcPr marL="6350" marR="6350" marT="6350" marB="0"/>
                </a:tc>
                <a:tc>
                  <a:txBody>
                    <a:bodyPr/>
                    <a:lstStyle/>
                    <a:p>
                      <a:pPr algn="ctr">
                        <a:lnSpc>
                          <a:spcPct val="107000"/>
                        </a:lnSpc>
                        <a:spcAft>
                          <a:spcPts val="800"/>
                        </a:spcAft>
                      </a:pPr>
                      <a:r>
                        <a:rPr lang="en-GB" sz="900" b="0" i="0" u="none" strike="noStrike" kern="1200" dirty="0">
                          <a:solidFill>
                            <a:srgbClr val="0000FF"/>
                          </a:solidFill>
                          <a:effectLst/>
                          <a:latin typeface="+mn-lt"/>
                          <a:ea typeface="+mn-ea"/>
                          <a:cs typeface="+mn-cs"/>
                        </a:rPr>
                        <a:t>5</a:t>
                      </a:r>
                      <a:r>
                        <a:rPr lang="en-US" altLang="zh-CN" sz="900" b="0" i="0" u="none" strike="noStrike" kern="1200" dirty="0">
                          <a:solidFill>
                            <a:srgbClr val="0000FF"/>
                          </a:solidFill>
                          <a:effectLst/>
                          <a:latin typeface="+mn-lt"/>
                          <a:ea typeface="+mn-ea"/>
                          <a:cs typeface="+mn-cs"/>
                        </a:rPr>
                        <a:t>%</a:t>
                      </a:r>
                      <a:endParaRPr lang="en-GB" sz="900" b="0" i="0" u="none" strike="noStrike" kern="1200" dirty="0">
                        <a:solidFill>
                          <a:srgbClr val="0000FF"/>
                        </a:solidFill>
                        <a:effectLst/>
                        <a:latin typeface="+mn-lt"/>
                        <a:ea typeface="+mn-ea"/>
                        <a:cs typeface="+mn-cs"/>
                      </a:endParaRPr>
                    </a:p>
                  </a:txBody>
                  <a:tcPr marL="36002" marR="36002" marT="0" marB="0"/>
                </a:tc>
                <a:tc>
                  <a:txBody>
                    <a:bodyPr/>
                    <a:lstStyle/>
                    <a:p>
                      <a:pPr>
                        <a:lnSpc>
                          <a:spcPct val="107000"/>
                        </a:lnSpc>
                        <a:spcAft>
                          <a:spcPts val="800"/>
                        </a:spcAft>
                      </a:pPr>
                      <a:endParaRPr lang="en-GB" sz="9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900" kern="1200" dirty="0">
                          <a:solidFill>
                            <a:srgbClr val="000000"/>
                          </a:solidFill>
                          <a:effectLst/>
                          <a:latin typeface="+mn-lt"/>
                          <a:ea typeface="宋体" panose="02010600030101010101" pitchFamily="2" charset="-122"/>
                          <a:cs typeface="Arial" panose="020B0604020202020204" pitchFamily="34" charset="0"/>
                        </a:rPr>
                        <a:t>SA2,RAN3,RAN2</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900" kern="1200" dirty="0">
                          <a:solidFill>
                            <a:srgbClr val="000000"/>
                          </a:solidFill>
                          <a:effectLst/>
                          <a:latin typeface="+mn-lt"/>
                          <a:ea typeface="宋体" panose="02010600030101010101" pitchFamily="2" charset="-122"/>
                          <a:cs typeface="Arial" panose="020B0604020202020204" pitchFamily="34" charset="0"/>
                        </a:rPr>
                        <a:t>0%-&gt;5%</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900" kern="1200" dirty="0">
                          <a:solidFill>
                            <a:schemeClr val="tx1"/>
                          </a:solidFill>
                          <a:latin typeface="+mn-lt"/>
                          <a:ea typeface="+mn-ea"/>
                          <a:cs typeface="Arial" panose="020B0604020202020204" pitchFamily="34" charset="0"/>
                        </a:rPr>
                        <a:t>SP-220981</a:t>
                      </a:r>
                      <a:endParaRPr lang="zh-CN" altLang="en-US" sz="900" kern="1200" dirty="0">
                        <a:solidFill>
                          <a:schemeClr val="tx1"/>
                        </a:solidFill>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en-US" altLang="zh-CN" sz="900" kern="1200" dirty="0">
                          <a:solidFill>
                            <a:srgbClr val="000000"/>
                          </a:solidFill>
                          <a:effectLst/>
                          <a:latin typeface="+mn-lt"/>
                          <a:ea typeface="+mn-ea"/>
                          <a:cs typeface="Arial" panose="020B0604020202020204" pitchFamily="34" charset="0"/>
                        </a:rPr>
                        <a:t>28.104/28.552/32.425/28.554/28.541/28.622/28.623/28.533</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en-US" altLang="zh-CN" sz="900" kern="1200" dirty="0">
                          <a:solidFill>
                            <a:schemeClr val="tx1"/>
                          </a:solidFill>
                          <a:effectLst/>
                          <a:latin typeface="+mn-lt"/>
                          <a:ea typeface="+mn-ea"/>
                          <a:cs typeface="Arial" panose="020B0604020202020204" pitchFamily="34" charset="0"/>
                        </a:rPr>
                        <a:t>Intel, NEC</a:t>
                      </a:r>
                      <a:endParaRPr lang="en-US" altLang="zh-CN" sz="900" kern="1200" dirty="0">
                        <a:solidFill>
                          <a:schemeClr val="tx1"/>
                        </a:solidFill>
                        <a:effectLst/>
                        <a:latin typeface="+mn-lt"/>
                        <a:ea typeface="微软雅黑" panose="020B0503020204020204" pitchFamily="34" charset="-122"/>
                        <a:cs typeface="Arial" panose="020B0604020202020204" pitchFamily="34" charset="0"/>
                      </a:endParaRPr>
                    </a:p>
                  </a:txBody>
                  <a:tcPr marL="9525" marR="9525" marT="9525" marB="9525"/>
                </a:tc>
                <a:extLst>
                  <a:ext uri="{0D108BD9-81ED-4DB2-BD59-A6C34878D82A}">
                    <a16:rowId xmlns:a16="http://schemas.microsoft.com/office/drawing/2014/main" val="2055227842"/>
                  </a:ext>
                </a:extLst>
              </a:tr>
              <a:tr h="293744">
                <a:tc>
                  <a:txBody>
                    <a:bodyPr/>
                    <a:lstStyle/>
                    <a:p>
                      <a:pPr algn="ctr" fontAlgn="t"/>
                      <a:r>
                        <a:rPr lang="en-US" sz="1000" b="0" i="0" u="none" strike="noStrike" dirty="0">
                          <a:solidFill>
                            <a:srgbClr val="000000"/>
                          </a:solidFill>
                          <a:effectLst/>
                          <a:latin typeface="+mn-lt"/>
                        </a:rPr>
                        <a:t>940045</a:t>
                      </a:r>
                    </a:p>
                  </a:txBody>
                  <a:tcPr marL="6350" marR="6350" marT="6350" marB="0"/>
                </a:tc>
                <a:tc>
                  <a:txBody>
                    <a:bodyPr/>
                    <a:lstStyle/>
                    <a:p>
                      <a:pPr algn="l" fontAlgn="t"/>
                      <a:r>
                        <a:rPr lang="en-US" sz="1000" b="0" i="0" u="none" strike="noStrike" dirty="0">
                          <a:solidFill>
                            <a:schemeClr val="tx1"/>
                          </a:solidFill>
                          <a:effectLst/>
                          <a:latin typeface="+mn-lt"/>
                        </a:rPr>
                        <a:t>Network slicing provisioning rules</a:t>
                      </a:r>
                      <a:r>
                        <a:rPr lang="en-US" sz="1000" b="0" i="0" u="none" strike="noStrike" dirty="0">
                          <a:solidFill>
                            <a:schemeClr val="tx1"/>
                          </a:solidFill>
                          <a:effectLst/>
                          <a:highlight>
                            <a:srgbClr val="00FF00"/>
                          </a:highlight>
                          <a:latin typeface="+mn-lt"/>
                        </a:rPr>
                        <a:t> </a:t>
                      </a:r>
                    </a:p>
                  </a:txBody>
                  <a:tcPr marL="6350" marR="6350" marT="6350" marB="0"/>
                </a:tc>
                <a:tc>
                  <a:txBody>
                    <a:bodyPr/>
                    <a:lstStyle/>
                    <a:p>
                      <a:pPr algn="l" fontAlgn="t"/>
                      <a:r>
                        <a:rPr lang="en-US" sz="1000" b="0" i="0" u="none" strike="noStrike" dirty="0">
                          <a:solidFill>
                            <a:srgbClr val="000000"/>
                          </a:solidFill>
                          <a:effectLst/>
                          <a:latin typeface="+mn-lt"/>
                        </a:rPr>
                        <a:t>NSRULE</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mn-lt"/>
                          <a:ea typeface="+mn-ea"/>
                          <a:cs typeface="+mn-cs"/>
                        </a:rPr>
                        <a:t>SA#100 (June 2023)</a:t>
                      </a:r>
                      <a:endParaRPr lang="zh-CN" altLang="en-US"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07000"/>
                        </a:lnSpc>
                        <a:spcAft>
                          <a:spcPts val="800"/>
                        </a:spcAft>
                      </a:pPr>
                      <a:r>
                        <a:rPr lang="en-US" sz="1000" b="0" i="0" u="none" strike="noStrike" kern="1200" dirty="0">
                          <a:solidFill>
                            <a:srgbClr val="000000"/>
                          </a:solidFill>
                          <a:effectLst/>
                          <a:latin typeface="+mn-lt"/>
                          <a:ea typeface="+mn-ea"/>
                          <a:cs typeface="+mn-cs"/>
                        </a:rPr>
                        <a:t>45%</a:t>
                      </a:r>
                    </a:p>
                  </a:txBody>
                  <a:tcPr marL="6350" marR="6350" marT="0" marB="0"/>
                </a:tc>
                <a:tc>
                  <a:txBody>
                    <a:bodyPr/>
                    <a:lstStyle/>
                    <a:p>
                      <a:pPr marL="0" algn="ctr" defTabSz="1219170" rtl="0" eaLnBrk="1" fontAlgn="t" latinLnBrk="0" hangingPunct="1">
                        <a:lnSpc>
                          <a:spcPct val="100000"/>
                        </a:lnSpc>
                        <a:spcAft>
                          <a:spcPts val="0"/>
                        </a:spcAft>
                      </a:pPr>
                      <a:r>
                        <a:rPr lang="en-GB" sz="1000" b="0" i="0" u="none" strike="noStrike" kern="1200" dirty="0">
                          <a:solidFill>
                            <a:srgbClr val="0000FF"/>
                          </a:solidFill>
                          <a:effectLst/>
                          <a:latin typeface="+mn-lt"/>
                          <a:ea typeface="+mn-ea"/>
                          <a:cs typeface="+mn-cs"/>
                        </a:rPr>
                        <a:t>55%</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algn="l" defTabSz="1219170" rtl="0" eaLnBrk="1" fontAlgn="t" latinLnBrk="0" hangingPunct="1"/>
                      <a:endParaRPr lang="zh-CN" altLang="en-US" sz="10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0-&gt;15-&gt;35-</a:t>
                      </a:r>
                      <a:r>
                        <a:rPr lang="en-US" altLang="zh-CN" sz="1000" kern="1200" dirty="0">
                          <a:solidFill>
                            <a:srgbClr val="000000"/>
                          </a:solidFill>
                          <a:effectLst/>
                          <a:latin typeface="+mn-lt"/>
                          <a:ea typeface="宋体" panose="02010600030101010101" pitchFamily="2" charset="-122"/>
                          <a:cs typeface="Arial" panose="020B0604020202020204" pitchFamily="34" charset="0"/>
                        </a:rPr>
                        <a:t>&gt;45-&gt;55%</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SP-211449</a:t>
                      </a: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28.531, 28.541</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Ericsson</a:t>
                      </a:r>
                      <a:endParaRPr lang="en-US" sz="1000" b="0" kern="1200" dirty="0">
                        <a:solidFill>
                          <a:schemeClr val="dk1"/>
                        </a:solidFill>
                        <a:effectLst/>
                        <a:latin typeface="+mn-lt"/>
                        <a:ea typeface="+mn-ea"/>
                        <a:cs typeface="Arial" panose="020B0604020202020204" pitchFamily="34" charset="0"/>
                      </a:endParaRPr>
                    </a:p>
                  </a:txBody>
                  <a:tcPr marL="9525" marR="9525" marT="9525" marB="9525"/>
                </a:tc>
                <a:extLst>
                  <a:ext uri="{0D108BD9-81ED-4DB2-BD59-A6C34878D82A}">
                    <a16:rowId xmlns:a16="http://schemas.microsoft.com/office/drawing/2014/main" val="10002"/>
                  </a:ext>
                </a:extLst>
              </a:tr>
              <a:tr h="306650">
                <a:tc>
                  <a:txBody>
                    <a:bodyPr/>
                    <a:lstStyle/>
                    <a:p>
                      <a:pPr algn="ctr" fontAlgn="t"/>
                      <a:r>
                        <a:rPr lang="en-US" sz="1000" b="0" i="0" u="none" strike="noStrike" dirty="0">
                          <a:solidFill>
                            <a:srgbClr val="000000"/>
                          </a:solidFill>
                          <a:effectLst/>
                          <a:latin typeface="+mn-lt"/>
                        </a:rPr>
                        <a:t>950031</a:t>
                      </a:r>
                    </a:p>
                  </a:txBody>
                  <a:tcPr marL="6350" marR="6350" marT="6350" marB="0"/>
                </a:tc>
                <a:tc>
                  <a:txBody>
                    <a:bodyPr/>
                    <a:lstStyle/>
                    <a:p>
                      <a:pPr marL="0" algn="l" defTabSz="1219170" rtl="0" eaLnBrk="1" fontAlgn="t" latinLnBrk="0" hangingPunct="1"/>
                      <a:r>
                        <a:rPr lang="en-US" sz="1000" b="0" i="0" u="none" strike="noStrike" kern="1200" dirty="0">
                          <a:solidFill>
                            <a:schemeClr val="tx1"/>
                          </a:solidFill>
                          <a:effectLst/>
                          <a:latin typeface="+mn-lt"/>
                          <a:ea typeface="+mn-ea"/>
                          <a:cs typeface="+mn-cs"/>
                        </a:rPr>
                        <a:t>Additional NRM features phase 2 </a:t>
                      </a:r>
                    </a:p>
                  </a:txBody>
                  <a:tcPr marL="6350" marR="6350" marT="6350" marB="0"/>
                </a:tc>
                <a:tc>
                  <a:txBody>
                    <a:bodyPr/>
                    <a:lstStyle/>
                    <a:p>
                      <a:pPr algn="l" fontAlgn="t"/>
                      <a:r>
                        <a:rPr lang="en-US" sz="1000" b="0" i="0" u="none" strike="noStrike" dirty="0">
                          <a:solidFill>
                            <a:srgbClr val="000000"/>
                          </a:solidFill>
                          <a:effectLst/>
                          <a:latin typeface="+mn-lt"/>
                        </a:rPr>
                        <a:t>AdNRM_ph2</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l" defTabSz="1219170" rtl="0" eaLnBrk="1" fontAlgn="t" latinLnBrk="0" hangingPunct="1">
                        <a:lnSpc>
                          <a:spcPct val="150000"/>
                        </a:lnSpc>
                        <a:spcAft>
                          <a:spcPts val="0"/>
                        </a:spcAft>
                      </a:pPr>
                      <a:r>
                        <a:rPr lang="en-US" altLang="zh-CN" sz="1000" b="0" i="0" u="none" strike="noStrike" kern="1200" dirty="0">
                          <a:solidFill>
                            <a:srgbClr val="000000"/>
                          </a:solidFill>
                          <a:effectLst/>
                          <a:latin typeface="+mn-lt"/>
                          <a:ea typeface="+mn-ea"/>
                          <a:cs typeface="+mn-cs"/>
                        </a:rPr>
                        <a:t>SA#99(Mar 2023)</a:t>
                      </a:r>
                      <a:endParaRPr lang="zh-CN"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07000"/>
                        </a:lnSpc>
                        <a:spcAft>
                          <a:spcPts val="800"/>
                        </a:spcAft>
                      </a:pPr>
                      <a:r>
                        <a:rPr lang="en-US" sz="1000" b="0" i="0" u="none" strike="noStrike" kern="1200" dirty="0">
                          <a:solidFill>
                            <a:srgbClr val="000000"/>
                          </a:solidFill>
                          <a:effectLst/>
                          <a:latin typeface="+mn-lt"/>
                          <a:ea typeface="+mn-ea"/>
                          <a:cs typeface="+mn-cs"/>
                        </a:rPr>
                        <a:t>30%</a:t>
                      </a:r>
                    </a:p>
                  </a:txBody>
                  <a:tcPr marL="6350" marR="6350" marT="0" marB="0"/>
                </a:tc>
                <a:tc>
                  <a:txBody>
                    <a:bodyPr/>
                    <a:lstStyle/>
                    <a:p>
                      <a:pPr marL="0" algn="ctr" defTabSz="1219170" rtl="0" eaLnBrk="1" latinLnBrk="0" hangingPunct="1">
                        <a:lnSpc>
                          <a:spcPct val="107000"/>
                        </a:lnSpc>
                        <a:spcAft>
                          <a:spcPts val="800"/>
                        </a:spcAft>
                      </a:pPr>
                      <a:r>
                        <a:rPr lang="en-GB" sz="1000" b="0" i="0" u="none" strike="noStrike" kern="1200" dirty="0">
                          <a:solidFill>
                            <a:srgbClr val="0000FF"/>
                          </a:solidFill>
                          <a:effectLst/>
                          <a:latin typeface="+mn-lt"/>
                          <a:ea typeface="+mn-ea"/>
                          <a:cs typeface="+mn-cs"/>
                        </a:rPr>
                        <a:t>55%</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algn="l" defTabSz="1219170" rtl="0" eaLnBrk="1" fontAlgn="t" latinLnBrk="0" hangingPunct="1"/>
                      <a:endParaRPr lang="zh-CN" altLang="en-US" sz="10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0-&gt;5-&gt;7-</a:t>
                      </a:r>
                      <a:r>
                        <a:rPr lang="en-US" altLang="zh-CN" sz="1000" kern="1200" dirty="0">
                          <a:solidFill>
                            <a:srgbClr val="000000"/>
                          </a:solidFill>
                          <a:effectLst/>
                          <a:latin typeface="+mn-lt"/>
                          <a:ea typeface="宋体" panose="02010600030101010101" pitchFamily="2" charset="-122"/>
                          <a:cs typeface="Arial" panose="020B0604020202020204" pitchFamily="34" charset="0"/>
                        </a:rPr>
                        <a:t>&gt;10% -&gt;</a:t>
                      </a:r>
                      <a:r>
                        <a:rPr lang="en-US" altLang="zh-CN" sz="1000" kern="1200" baseline="0" dirty="0">
                          <a:solidFill>
                            <a:srgbClr val="000000"/>
                          </a:solidFill>
                          <a:effectLst/>
                          <a:latin typeface="+mn-lt"/>
                          <a:ea typeface="宋体" panose="02010600030101010101" pitchFamily="2" charset="-122"/>
                          <a:cs typeface="Arial" panose="020B0604020202020204" pitchFamily="34" charset="0"/>
                        </a:rPr>
                        <a:t> </a:t>
                      </a:r>
                      <a:r>
                        <a:rPr lang="en-US" altLang="zh-CN" sz="1000" kern="1200" dirty="0">
                          <a:solidFill>
                            <a:srgbClr val="000000"/>
                          </a:solidFill>
                          <a:effectLst/>
                          <a:latin typeface="+mn-lt"/>
                          <a:ea typeface="宋体" panose="02010600030101010101" pitchFamily="2" charset="-122"/>
                          <a:cs typeface="Arial" panose="020B0604020202020204" pitchFamily="34" charset="0"/>
                        </a:rPr>
                        <a:t>30%-&gt;55%</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SP-220351</a:t>
                      </a: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28.540, 28.541, 28.622, 28.623</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Nokia, Nokia Shanghai Bell</a:t>
                      </a:r>
                      <a:endParaRPr lang="en-US" sz="1000" b="0" kern="1200" dirty="0">
                        <a:solidFill>
                          <a:schemeClr val="dk1"/>
                        </a:solidFill>
                        <a:effectLst/>
                        <a:latin typeface="+mn-lt"/>
                        <a:ea typeface="+mn-ea"/>
                        <a:cs typeface="Arial" panose="020B0604020202020204" pitchFamily="34" charset="0"/>
                      </a:endParaRPr>
                    </a:p>
                  </a:txBody>
                  <a:tcPr marL="9525" marR="9525" marT="9525" marB="9525"/>
                </a:tc>
                <a:extLst>
                  <a:ext uri="{0D108BD9-81ED-4DB2-BD59-A6C34878D82A}">
                    <a16:rowId xmlns:a16="http://schemas.microsoft.com/office/drawing/2014/main" val="10003"/>
                  </a:ext>
                </a:extLst>
              </a:tr>
              <a:tr h="306650">
                <a:tc>
                  <a:txBody>
                    <a:bodyPr/>
                    <a:lstStyle/>
                    <a:p>
                      <a:pPr algn="ctr" fontAlgn="t"/>
                      <a:r>
                        <a:rPr lang="en-US" sz="1000" b="0" i="0" u="none" strike="noStrike" dirty="0">
                          <a:solidFill>
                            <a:srgbClr val="000000"/>
                          </a:solidFill>
                          <a:effectLst/>
                          <a:latin typeface="+mn-lt"/>
                        </a:rPr>
                        <a:t>950036</a:t>
                      </a:r>
                    </a:p>
                  </a:txBody>
                  <a:tcPr marL="6350" marR="6350" marT="6350" marB="0"/>
                </a:tc>
                <a:tc>
                  <a:txBody>
                    <a:bodyPr/>
                    <a:lstStyle/>
                    <a:p>
                      <a:pPr algn="l" fontAlgn="t"/>
                      <a:r>
                        <a:rPr lang="en-US" sz="1000" b="0" i="0" u="none" strike="noStrike" dirty="0">
                          <a:solidFill>
                            <a:schemeClr val="tx1"/>
                          </a:solidFill>
                          <a:effectLst/>
                          <a:latin typeface="+mn-lt"/>
                        </a:rPr>
                        <a:t>Enhanced Edge Computing Management </a:t>
                      </a:r>
                    </a:p>
                  </a:txBody>
                  <a:tcPr marL="6350" marR="6350" marT="6350" marB="0"/>
                </a:tc>
                <a:tc>
                  <a:txBody>
                    <a:bodyPr/>
                    <a:lstStyle/>
                    <a:p>
                      <a:pPr algn="l" fontAlgn="t"/>
                      <a:r>
                        <a:rPr lang="en-US" sz="1000" b="0" i="0" u="none" strike="noStrike" dirty="0" err="1">
                          <a:solidFill>
                            <a:srgbClr val="FF0000"/>
                          </a:solidFill>
                          <a:effectLst/>
                          <a:latin typeface="+mn-lt"/>
                        </a:rPr>
                        <a:t>eECM</a:t>
                      </a:r>
                      <a:endParaRPr lang="en-US" sz="1000" b="0" i="0" u="none" strike="noStrike" dirty="0">
                        <a:solidFill>
                          <a:srgbClr val="FF0000"/>
                        </a:solidFill>
                        <a:effectLst/>
                        <a:latin typeface="+mn-lt"/>
                      </a:endParaRP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mn-lt"/>
                          <a:ea typeface="+mn-ea"/>
                          <a:cs typeface="+mn-cs"/>
                        </a:rPr>
                        <a:t>SA#99 (Mar 2023)</a:t>
                      </a:r>
                      <a:endParaRPr lang="en-US"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07000"/>
                        </a:lnSpc>
                        <a:spcAft>
                          <a:spcPts val="800"/>
                        </a:spcAft>
                      </a:pPr>
                      <a:r>
                        <a:rPr lang="en-US" sz="1000" b="0" i="0" u="none" strike="noStrike" kern="1200" dirty="0">
                          <a:solidFill>
                            <a:srgbClr val="000000"/>
                          </a:solidFill>
                          <a:effectLst/>
                          <a:latin typeface="+mn-lt"/>
                          <a:ea typeface="+mn-ea"/>
                          <a:cs typeface="+mn-cs"/>
                        </a:rPr>
                        <a:t>10%</a:t>
                      </a:r>
                    </a:p>
                  </a:txBody>
                  <a:tcPr marL="6350" marR="6350" marT="0" marB="0"/>
                </a:tc>
                <a:tc>
                  <a:txBody>
                    <a:bodyPr/>
                    <a:lstStyle/>
                    <a:p>
                      <a:pPr marL="0" algn="ctr" defTabSz="1219170" rtl="0" eaLnBrk="1" latinLnBrk="0" hangingPunct="1">
                        <a:lnSpc>
                          <a:spcPct val="107000"/>
                        </a:lnSpc>
                        <a:spcAft>
                          <a:spcPts val="800"/>
                        </a:spcAft>
                      </a:pPr>
                      <a:r>
                        <a:rPr lang="en-GB" sz="1000" b="0" i="0" u="none" strike="noStrike" kern="1200" dirty="0">
                          <a:solidFill>
                            <a:srgbClr val="0000FF"/>
                          </a:solidFill>
                          <a:effectLst/>
                          <a:latin typeface="+mn-lt"/>
                          <a:ea typeface="+mn-ea"/>
                          <a:cs typeface="+mn-cs"/>
                        </a:rPr>
                        <a:t>35%</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algn="l" defTabSz="1219170" rtl="0" eaLnBrk="1" fontAlgn="t" latinLnBrk="0" hangingPunct="1"/>
                      <a:endParaRPr lang="zh-CN" altLang="en-US" sz="10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0-&gt;5-&gt;10-</a:t>
                      </a:r>
                      <a:r>
                        <a:rPr lang="en-US" altLang="zh-CN" sz="1000" kern="1200" dirty="0">
                          <a:solidFill>
                            <a:srgbClr val="000000"/>
                          </a:solidFill>
                          <a:effectLst/>
                          <a:latin typeface="+mn-lt"/>
                          <a:ea typeface="宋体" panose="02010600030101010101" pitchFamily="2" charset="-122"/>
                          <a:cs typeface="Arial" panose="020B0604020202020204" pitchFamily="34" charset="0"/>
                        </a:rPr>
                        <a:t>&gt;</a:t>
                      </a:r>
                      <a:r>
                        <a:rPr lang="en-US" altLang="zh-CN" sz="1000" kern="1200" dirty="0">
                          <a:solidFill>
                            <a:srgbClr val="000000"/>
                          </a:solidFill>
                          <a:effectLst/>
                          <a:latin typeface="+mn-lt"/>
                          <a:ea typeface="+mn-ea"/>
                          <a:cs typeface="Arial" panose="020B0604020202020204" pitchFamily="34" charset="0"/>
                        </a:rPr>
                        <a:t>20-&gt; 35%</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SP-220154</a:t>
                      </a: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28.531, 28.532, 28.538, 28.541, 28.552, 28.554</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Samsung, Intel</a:t>
                      </a:r>
                      <a:endParaRPr lang="en-US" sz="1000" b="0" kern="1200" dirty="0">
                        <a:solidFill>
                          <a:schemeClr val="dk1"/>
                        </a:solidFill>
                        <a:effectLst/>
                        <a:latin typeface="+mn-lt"/>
                        <a:ea typeface="+mn-ea"/>
                        <a:cs typeface="Arial" panose="020B0604020202020204" pitchFamily="34" charset="0"/>
                      </a:endParaRPr>
                    </a:p>
                  </a:txBody>
                  <a:tcPr marL="9525" marR="9525" marT="9525" marB="9525"/>
                </a:tc>
                <a:extLst>
                  <a:ext uri="{0D108BD9-81ED-4DB2-BD59-A6C34878D82A}">
                    <a16:rowId xmlns:a16="http://schemas.microsoft.com/office/drawing/2014/main" val="10004"/>
                  </a:ext>
                </a:extLst>
              </a:tr>
              <a:tr h="412997">
                <a:tc>
                  <a:txBody>
                    <a:bodyPr/>
                    <a:lstStyle/>
                    <a:p>
                      <a:pPr algn="ctr" fontAlgn="t"/>
                      <a:r>
                        <a:rPr lang="en-US" sz="1000" b="0" i="0" u="none" strike="noStrike" dirty="0">
                          <a:solidFill>
                            <a:srgbClr val="000000"/>
                          </a:solidFill>
                          <a:effectLst/>
                          <a:latin typeface="+mn-lt"/>
                        </a:rPr>
                        <a:t>870027</a:t>
                      </a:r>
                    </a:p>
                  </a:txBody>
                  <a:tcPr marL="6350" marR="6350" marT="6350" marB="0"/>
                </a:tc>
                <a:tc>
                  <a:txBody>
                    <a:bodyPr/>
                    <a:lstStyle/>
                    <a:p>
                      <a:pPr algn="l" fontAlgn="t"/>
                      <a:r>
                        <a:rPr lang="en-US" sz="1000" b="0" i="0" u="none" strike="noStrike" kern="1200" dirty="0">
                          <a:solidFill>
                            <a:schemeClr val="tx1"/>
                          </a:solidFill>
                          <a:effectLst/>
                          <a:latin typeface="+mn-lt"/>
                          <a:ea typeface="+mn-ea"/>
                          <a:cs typeface="+mn-cs"/>
                        </a:rPr>
                        <a:t>Enhancement of </a:t>
                      </a:r>
                      <a:r>
                        <a:rPr lang="en-US" sz="1000" b="0" i="0" u="none" strike="noStrike" kern="1200" dirty="0" err="1">
                          <a:solidFill>
                            <a:schemeClr val="tx1"/>
                          </a:solidFill>
                          <a:effectLst/>
                          <a:latin typeface="+mn-lt"/>
                          <a:ea typeface="+mn-ea"/>
                          <a:cs typeface="+mn-cs"/>
                        </a:rPr>
                        <a:t>QoE</a:t>
                      </a:r>
                      <a:r>
                        <a:rPr lang="en-US" sz="1000" b="0" i="0" u="none" strike="noStrike" kern="1200" dirty="0">
                          <a:solidFill>
                            <a:schemeClr val="tx1"/>
                          </a:solidFill>
                          <a:effectLst/>
                          <a:latin typeface="+mn-lt"/>
                          <a:ea typeface="+mn-ea"/>
                          <a:cs typeface="+mn-cs"/>
                        </a:rPr>
                        <a:t> Measurement Collection </a:t>
                      </a:r>
                    </a:p>
                  </a:txBody>
                  <a:tcPr marL="6350" marR="6350" marT="6350" marB="0"/>
                </a:tc>
                <a:tc>
                  <a:txBody>
                    <a:bodyPr/>
                    <a:lstStyle/>
                    <a:p>
                      <a:pPr algn="l" fontAlgn="t"/>
                      <a:r>
                        <a:rPr lang="en-US" sz="1000" b="0" i="0" u="none" strike="noStrike" dirty="0" err="1">
                          <a:solidFill>
                            <a:srgbClr val="000000"/>
                          </a:solidFill>
                          <a:effectLst/>
                          <a:latin typeface="+mn-lt"/>
                        </a:rPr>
                        <a:t>eQoE</a:t>
                      </a:r>
                      <a:endParaRPr lang="en-US" sz="1000" b="0" i="0" u="none" strike="noStrike" dirty="0">
                        <a:solidFill>
                          <a:srgbClr val="000000"/>
                        </a:solidFill>
                        <a:effectLst/>
                        <a:latin typeface="+mn-lt"/>
                      </a:endParaRP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algn="l" fontAlgn="t"/>
                      <a:r>
                        <a:rPr lang="en-US" sz="1000" b="0" i="0" u="none" strike="noStrike" kern="1200" dirty="0">
                          <a:solidFill>
                            <a:srgbClr val="000000"/>
                          </a:solidFill>
                          <a:effectLst/>
                          <a:latin typeface="+mn-lt"/>
                          <a:ea typeface="+mn-ea"/>
                          <a:cs typeface="+mn-cs"/>
                        </a:rPr>
                        <a:t>SA#99 (Mar 2023)</a:t>
                      </a:r>
                    </a:p>
                  </a:txBody>
                  <a:tcPr marL="6350" marR="6350" marT="6350" marB="0"/>
                </a:tc>
                <a:tc>
                  <a:txBody>
                    <a:bodyPr/>
                    <a:lstStyle/>
                    <a:p>
                      <a:pPr algn="ctr" fontAlgn="t"/>
                      <a:r>
                        <a:rPr lang="en-US" sz="1000" b="0" i="0" u="none" strike="noStrike" dirty="0">
                          <a:solidFill>
                            <a:srgbClr val="000000"/>
                          </a:solidFill>
                          <a:effectLst/>
                          <a:latin typeface="+mn-lt"/>
                        </a:rPr>
                        <a:t>70%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95%</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sv-SE" altLang="zh-CN" sz="1000" b="0" i="0" u="none" strike="noStrike" kern="1200" dirty="0">
                          <a:solidFill>
                            <a:srgbClr val="000000"/>
                          </a:solidFill>
                          <a:effectLst/>
                          <a:latin typeface="+mn-lt"/>
                          <a:ea typeface="+mn-ea"/>
                          <a:cs typeface="+mn-cs"/>
                        </a:rPr>
                        <a:t>RAN2/RAN3/SA4/CT1/CT4</a:t>
                      </a:r>
                      <a:endParaRPr lang="sv-SE" sz="1000" b="0" i="0" u="none" strike="noStrike" kern="1200" dirty="0">
                        <a:solidFill>
                          <a:srgbClr val="000000"/>
                        </a:solidFill>
                        <a:effectLst/>
                        <a:latin typeface="+mn-lt"/>
                        <a:ea typeface="+mn-ea"/>
                        <a:cs typeface="+mn-cs"/>
                      </a:endParaRPr>
                    </a:p>
                  </a:txBody>
                  <a:tcPr marL="68580" marR="68580" marT="0" marB="0" anchor="ctr"/>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fr-FR" altLang="zh-CN" sz="1000" b="0" kern="1200" dirty="0">
                          <a:solidFill>
                            <a:schemeClr val="tx1"/>
                          </a:solidFill>
                          <a:effectLst/>
                          <a:latin typeface="+mn-lt"/>
                          <a:ea typeface="+mn-ea"/>
                          <a:cs typeface="Arial" panose="020B0604020202020204" pitchFamily="34" charset="0"/>
                        </a:rPr>
                        <a:t>95-&gt;95-&gt;</a:t>
                      </a:r>
                      <a:r>
                        <a:rPr lang="en-US" altLang="zh-CN" sz="1000" b="0" kern="1200" dirty="0">
                          <a:solidFill>
                            <a:schemeClr val="tx1"/>
                          </a:solidFill>
                          <a:effectLst/>
                          <a:latin typeface="+mn-lt"/>
                          <a:ea typeface="+mn-ea"/>
                          <a:cs typeface="Arial" panose="020B0604020202020204" pitchFamily="34" charset="0"/>
                        </a:rPr>
                        <a:t>70</a:t>
                      </a:r>
                      <a:r>
                        <a:rPr lang="fr-FR" altLang="zh-CN" sz="1000" b="0" kern="1200" dirty="0">
                          <a:solidFill>
                            <a:schemeClr val="tx1"/>
                          </a:solidFill>
                          <a:effectLst/>
                          <a:latin typeface="+mn-lt"/>
                          <a:ea typeface="+mn-ea"/>
                          <a:cs typeface="Arial" panose="020B0604020202020204" pitchFamily="34" charset="0"/>
                        </a:rPr>
                        <a:t>%</a:t>
                      </a:r>
                      <a:r>
                        <a:rPr lang="en-US" altLang="zh-CN" sz="1000" b="0" kern="1200" dirty="0">
                          <a:solidFill>
                            <a:schemeClr val="tx1"/>
                          </a:solidFill>
                          <a:effectLst/>
                          <a:latin typeface="+mn-lt"/>
                          <a:ea typeface="+mn-ea"/>
                          <a:cs typeface="Arial" panose="020B0604020202020204" pitchFamily="34" charset="0"/>
                        </a:rPr>
                        <a:t>-&gt;95%</a:t>
                      </a:r>
                      <a:endParaRPr lang="en-GB" sz="1000" kern="1200" dirty="0">
                        <a:solidFill>
                          <a:srgbClr val="000000"/>
                        </a:solidFill>
                        <a:effectLst/>
                        <a:latin typeface="+mn-lt"/>
                        <a:ea typeface="+mn-ea"/>
                        <a:cs typeface="Arial" panose="020B0604020202020204" pitchFamily="34" charset="0"/>
                      </a:endParaRPr>
                    </a:p>
                  </a:txBody>
                  <a:tcPr marL="36002" marR="36002"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GB" altLang="zh-CN" sz="1000" b="0" kern="1200" dirty="0">
                          <a:solidFill>
                            <a:schemeClr val="dk1"/>
                          </a:solidFill>
                          <a:effectLst/>
                          <a:latin typeface="+mn-lt"/>
                          <a:ea typeface="+mn-ea"/>
                          <a:cs typeface="Arial" panose="020B0604020202020204" pitchFamily="34" charset="0"/>
                        </a:rPr>
                        <a:t>SP-220708</a:t>
                      </a:r>
                      <a:endParaRPr lang="zh-CN"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algn="ctr">
                        <a:spcAft>
                          <a:spcPts val="0"/>
                        </a:spcAft>
                      </a:pPr>
                      <a:r>
                        <a:rPr lang="sv-SE" sz="1000" b="0" kern="1200" dirty="0">
                          <a:solidFill>
                            <a:schemeClr val="dk1"/>
                          </a:solidFill>
                          <a:effectLst/>
                          <a:latin typeface="+mn-lt"/>
                          <a:ea typeface="+mn-ea"/>
                          <a:cs typeface="Arial" panose="020B0604020202020204" pitchFamily="34" charset="0"/>
                        </a:rPr>
                        <a:t>28.307/28.308/28.309/28.404/28.405/28.406/28.622/28.623/28.533</a:t>
                      </a:r>
                    </a:p>
                  </a:txBody>
                  <a:tcPr marL="68580" marR="68580" marT="0" marB="0" anchor="ctr"/>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Ericsson</a:t>
                      </a:r>
                      <a:endParaRPr lang="sv-SE" sz="1000" b="0" kern="1200" dirty="0">
                        <a:solidFill>
                          <a:schemeClr val="dk1"/>
                        </a:solidFill>
                        <a:effectLst/>
                        <a:latin typeface="+mn-lt"/>
                        <a:ea typeface="+mn-ea"/>
                        <a:cs typeface="Arial" panose="020B0604020202020204" pitchFamily="34" charset="0"/>
                      </a:endParaRPr>
                    </a:p>
                  </a:txBody>
                  <a:tcPr marL="68580" marR="68580" marT="0" marB="0"/>
                </a:tc>
                <a:extLst>
                  <a:ext uri="{0D108BD9-81ED-4DB2-BD59-A6C34878D82A}">
                    <a16:rowId xmlns:a16="http://schemas.microsoft.com/office/drawing/2014/main" val="10005"/>
                  </a:ext>
                </a:extLst>
              </a:tr>
              <a:tr h="314050">
                <a:tc>
                  <a:txBody>
                    <a:bodyPr/>
                    <a:lstStyle/>
                    <a:p>
                      <a:pPr algn="ctr" fontAlgn="t"/>
                      <a:r>
                        <a:rPr lang="en-US" sz="1000" b="0" i="0" u="none" strike="noStrike" dirty="0">
                          <a:solidFill>
                            <a:srgbClr val="000000"/>
                          </a:solidFill>
                          <a:effectLst/>
                          <a:latin typeface="+mn-lt"/>
                        </a:rPr>
                        <a:t>930010</a:t>
                      </a:r>
                    </a:p>
                  </a:txBody>
                  <a:tcPr marL="6350" marR="6350" marT="6350" marB="0"/>
                </a:tc>
                <a:tc>
                  <a:txBody>
                    <a:bodyPr/>
                    <a:lstStyle/>
                    <a:p>
                      <a:pPr marL="0" algn="l" defTabSz="1219170" rtl="0" eaLnBrk="1" fontAlgn="t" latinLnBrk="0" hangingPunct="1"/>
                      <a:r>
                        <a:rPr lang="en-US" sz="1000" b="0" i="0" u="none" strike="noStrike" kern="1200" dirty="0">
                          <a:solidFill>
                            <a:schemeClr val="tx1"/>
                          </a:solidFill>
                          <a:effectLst/>
                          <a:latin typeface="+mn-lt"/>
                          <a:ea typeface="+mn-ea"/>
                          <a:cs typeface="+mn-cs"/>
                        </a:rPr>
                        <a:t>Access control for management service </a:t>
                      </a:r>
                    </a:p>
                  </a:txBody>
                  <a:tcPr marL="6350" marR="6350" marT="6350" marB="0"/>
                </a:tc>
                <a:tc>
                  <a:txBody>
                    <a:bodyPr/>
                    <a:lstStyle/>
                    <a:p>
                      <a:pPr algn="l" fontAlgn="t"/>
                      <a:r>
                        <a:rPr lang="en-US" sz="1000" b="0" i="0" u="none" strike="noStrike" dirty="0">
                          <a:solidFill>
                            <a:srgbClr val="000000"/>
                          </a:solidFill>
                          <a:effectLst/>
                          <a:latin typeface="+mn-lt"/>
                        </a:rPr>
                        <a:t>MSAC</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algn="l" fontAlgn="t"/>
                      <a:r>
                        <a:rPr lang="en-US" sz="1000" b="0" i="0" u="none" strike="noStrike" dirty="0">
                          <a:solidFill>
                            <a:srgbClr val="000000"/>
                          </a:solidFill>
                          <a:effectLst/>
                          <a:latin typeface="+mn-lt"/>
                        </a:rPr>
                        <a:t>SA#98 (Dec. 2022)-&gt;</a:t>
                      </a:r>
                      <a:r>
                        <a:rPr lang="en-US" altLang="zh-CN" sz="1000" b="1" i="0" u="none" strike="noStrike" dirty="0">
                          <a:solidFill>
                            <a:srgbClr val="0000FF"/>
                          </a:solidFill>
                          <a:effectLst/>
                          <a:latin typeface="+mn-lt"/>
                        </a:rPr>
                        <a:t>SA#102 (Dec 2023)</a:t>
                      </a:r>
                      <a:endParaRPr lang="en-US" sz="1000" b="0" i="0" u="none" strike="noStrike" dirty="0">
                        <a:solidFill>
                          <a:srgbClr val="000000"/>
                        </a:solidFill>
                        <a:effectLst/>
                        <a:latin typeface="+mn-lt"/>
                      </a:endParaRPr>
                    </a:p>
                  </a:txBody>
                  <a:tcPr marL="6350" marR="6350" marT="6350" marB="0"/>
                </a:tc>
                <a:tc>
                  <a:txBody>
                    <a:bodyPr/>
                    <a:lstStyle/>
                    <a:p>
                      <a:pPr algn="ctr" fontAlgn="t"/>
                      <a:r>
                        <a:rPr lang="en-US" sz="1000" b="0" i="0" u="none" strike="noStrike" dirty="0">
                          <a:solidFill>
                            <a:srgbClr val="000000"/>
                          </a:solidFill>
                          <a:effectLst/>
                          <a:latin typeface="+mn-lt"/>
                        </a:rPr>
                        <a:t>67%</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68%</a:t>
                      </a:r>
                    </a:p>
                  </a:txBody>
                  <a:tcPr marL="36002" marR="36002" marT="0" marB="0"/>
                </a:tc>
                <a:tc>
                  <a:txBody>
                    <a:bodyPr/>
                    <a:lstStyle/>
                    <a:p>
                      <a:pPr>
                        <a:lnSpc>
                          <a:spcPct val="107000"/>
                        </a:lnSpc>
                        <a:spcAft>
                          <a:spcPts val="800"/>
                        </a:spcAft>
                      </a:pPr>
                      <a:endParaRPr lang="en-GB" sz="1000" b="0" i="0" u="none" strike="noStrike" kern="1200" dirty="0">
                        <a:solidFill>
                          <a:schemeClr val="tx1"/>
                        </a:solidFill>
                        <a:effectLst/>
                        <a:latin typeface="+mn-lt"/>
                        <a:ea typeface="+mn-ea"/>
                        <a:cs typeface="+mn-cs"/>
                      </a:endParaRPr>
                    </a:p>
                  </a:txBody>
                  <a:tcPr marL="36002" marR="36002" marT="0" marB="0" anchor="ct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sv-SE" sz="1000" b="0" i="0" u="none" strike="noStrike" kern="1200" dirty="0">
                          <a:solidFill>
                            <a:srgbClr val="000000"/>
                          </a:solidFill>
                          <a:effectLst/>
                          <a:latin typeface="+mn-lt"/>
                          <a:ea typeface="+mn-ea"/>
                          <a:cs typeface="+mn-cs"/>
                        </a:rPr>
                        <a:t>SA3</a:t>
                      </a:r>
                    </a:p>
                  </a:txBody>
                  <a:tcPr marL="68580" marR="68580" marT="0" marB="0" anchor="ctr"/>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fr-FR" altLang="zh-CN" sz="1000" b="0" kern="1200" dirty="0">
                          <a:solidFill>
                            <a:srgbClr val="FF0000"/>
                          </a:solidFill>
                          <a:effectLst/>
                          <a:latin typeface="+mn-lt"/>
                          <a:ea typeface="+mn-ea"/>
                          <a:cs typeface="Arial" panose="020B0604020202020204" pitchFamily="34" charset="0"/>
                        </a:rPr>
                        <a:t>67-&gt;67-&gt;67%-&gt;</a:t>
                      </a:r>
                      <a:r>
                        <a:rPr lang="en-US" altLang="zh-CN" sz="1000" b="0" kern="1200" dirty="0">
                          <a:solidFill>
                            <a:srgbClr val="FF0000"/>
                          </a:solidFill>
                          <a:effectLst/>
                          <a:latin typeface="+mn-lt"/>
                          <a:ea typeface="+mn-ea"/>
                          <a:cs typeface="Arial" panose="020B0604020202020204" pitchFamily="34" charset="0"/>
                        </a:rPr>
                        <a:t>68%</a:t>
                      </a:r>
                      <a:r>
                        <a:rPr lang="fr-FR" altLang="zh-CN" sz="1000" b="0" kern="1200" dirty="0">
                          <a:solidFill>
                            <a:srgbClr val="FF0000"/>
                          </a:solidFill>
                          <a:effectLst/>
                          <a:latin typeface="+mn-lt"/>
                          <a:ea typeface="+mn-ea"/>
                          <a:cs typeface="Arial" panose="020B0604020202020204" pitchFamily="34" charset="0"/>
                        </a:rPr>
                        <a:t> </a:t>
                      </a:r>
                      <a:endParaRPr lang="en-GB" sz="1000" kern="1200" dirty="0">
                        <a:solidFill>
                          <a:srgbClr val="FF0000"/>
                        </a:solidFill>
                        <a:effectLst/>
                        <a:latin typeface="+mn-lt"/>
                        <a:ea typeface="+mn-ea"/>
                        <a:cs typeface="Arial" panose="020B0604020202020204" pitchFamily="34" charset="0"/>
                      </a:endParaRPr>
                    </a:p>
                  </a:txBody>
                  <a:tcPr marL="36002" marR="36002"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SP-220692</a:t>
                      </a:r>
                      <a:endParaRPr lang="zh-CN"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00" kern="1200" dirty="0">
                          <a:solidFill>
                            <a:schemeClr val="dk1"/>
                          </a:solidFill>
                          <a:effectLst/>
                          <a:latin typeface="+mn-lt"/>
                          <a:ea typeface="SimSun" panose="02010600030101010101" pitchFamily="2" charset="-122"/>
                          <a:cs typeface="+mn-cs"/>
                        </a:rPr>
                        <a:t>28.533/28.622/28.623/28.532</a:t>
                      </a:r>
                    </a:p>
                  </a:txBody>
                  <a:tcPr marL="68580" marR="68580" marT="0" marB="0" anchor="ctr"/>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sv-SE" sz="1000" b="0" kern="1200" dirty="0">
                          <a:solidFill>
                            <a:schemeClr val="dk1"/>
                          </a:solidFill>
                          <a:effectLst/>
                          <a:latin typeface="+mn-lt"/>
                          <a:ea typeface="+mn-ea"/>
                          <a:cs typeface="Arial" panose="020B0604020202020204" pitchFamily="34" charset="0"/>
                        </a:rPr>
                        <a:t>Nokia</a:t>
                      </a:r>
                      <a:endParaRPr lang="sv-SE" altLang="zh-CN" sz="1000" b="0" kern="1200" dirty="0">
                        <a:solidFill>
                          <a:schemeClr val="dk1"/>
                        </a:solidFill>
                        <a:effectLst/>
                        <a:latin typeface="+mn-lt"/>
                        <a:ea typeface="+mn-ea"/>
                        <a:cs typeface="Arial" panose="020B0604020202020204" pitchFamily="34" charset="0"/>
                      </a:endParaRPr>
                    </a:p>
                  </a:txBody>
                  <a:tcPr marL="68580" marR="68580" marT="0" marB="0"/>
                </a:tc>
                <a:extLst>
                  <a:ext uri="{0D108BD9-81ED-4DB2-BD59-A6C34878D82A}">
                    <a16:rowId xmlns:a16="http://schemas.microsoft.com/office/drawing/2014/main" val="10006"/>
                  </a:ext>
                </a:extLst>
              </a:tr>
              <a:tr h="306650">
                <a:tc>
                  <a:txBody>
                    <a:bodyPr/>
                    <a:lstStyle/>
                    <a:p>
                      <a:pPr algn="ctr" fontAlgn="t"/>
                      <a:r>
                        <a:rPr lang="en-US" sz="1000" b="0" i="0" u="none" strike="noStrike" dirty="0">
                          <a:solidFill>
                            <a:srgbClr val="000000"/>
                          </a:solidFill>
                          <a:effectLst/>
                          <a:latin typeface="+mn-lt"/>
                        </a:rPr>
                        <a:t>960025</a:t>
                      </a:r>
                    </a:p>
                  </a:txBody>
                  <a:tcPr marL="6350" marR="6350" marT="6350" marB="0"/>
                </a:tc>
                <a:tc>
                  <a:txBody>
                    <a:bodyPr/>
                    <a:lstStyle/>
                    <a:p>
                      <a:pPr algn="l" fontAlgn="t"/>
                      <a:r>
                        <a:rPr lang="en-US" sz="1000" b="0" i="0" u="none" strike="noStrike" dirty="0">
                          <a:solidFill>
                            <a:schemeClr val="tx1"/>
                          </a:solidFill>
                          <a:effectLst/>
                          <a:latin typeface="+mn-lt"/>
                        </a:rPr>
                        <a:t>5G performance measurements and KPIs phase 3</a:t>
                      </a:r>
                    </a:p>
                  </a:txBody>
                  <a:tcPr marL="6350" marR="6350" marT="6350" marB="0"/>
                </a:tc>
                <a:tc>
                  <a:txBody>
                    <a:bodyPr/>
                    <a:lstStyle/>
                    <a:p>
                      <a:pPr algn="l" fontAlgn="t"/>
                      <a:r>
                        <a:rPr lang="en-US" sz="1000" b="0" i="0" u="none" strike="noStrike" dirty="0">
                          <a:solidFill>
                            <a:srgbClr val="FF0000"/>
                          </a:solidFill>
                          <a:effectLst/>
                          <a:latin typeface="+mn-lt"/>
                        </a:rPr>
                        <a:t>PM_KPI_5G_Ph3</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algn="l" fontAlgn="t"/>
                      <a:r>
                        <a:rPr lang="en-US" sz="1000" b="0" i="0" u="none" strike="noStrike" dirty="0">
                          <a:solidFill>
                            <a:srgbClr val="000000"/>
                          </a:solidFill>
                          <a:effectLst/>
                          <a:latin typeface="+mn-lt"/>
                        </a:rPr>
                        <a:t>SA#102 (Dec. 2023)</a:t>
                      </a:r>
                    </a:p>
                  </a:txBody>
                  <a:tcPr marL="6350" marR="6350" marT="6350" marB="0"/>
                </a:tc>
                <a:tc>
                  <a:txBody>
                    <a:bodyPr/>
                    <a:lstStyle/>
                    <a:p>
                      <a:pPr marL="0" algn="ctr" defTabSz="1219170" rtl="0" eaLnBrk="1" fontAlgn="t" latinLnBrk="0" hangingPunct="1">
                        <a:lnSpc>
                          <a:spcPct val="107000"/>
                        </a:lnSpc>
                        <a:spcAft>
                          <a:spcPts val="800"/>
                        </a:spcAft>
                      </a:pPr>
                      <a:r>
                        <a:rPr lang="en-US" sz="1000" b="0" i="0" u="none" strike="noStrike" kern="1200" dirty="0">
                          <a:solidFill>
                            <a:srgbClr val="000000"/>
                          </a:solidFill>
                          <a:effectLst/>
                          <a:latin typeface="+mn-lt"/>
                          <a:ea typeface="+mn-ea"/>
                          <a:cs typeface="+mn-cs"/>
                        </a:rPr>
                        <a:t>0%</a:t>
                      </a:r>
                    </a:p>
                  </a:txBody>
                  <a:tcPr marL="6350" marR="6350" marT="0" marB="0"/>
                </a:tc>
                <a:tc>
                  <a:txBody>
                    <a:bodyPr/>
                    <a:lstStyle/>
                    <a:p>
                      <a:pPr marL="0" algn="ctr" defTabSz="1219170" rtl="0" eaLnBrk="1" latinLnBrk="0" hangingPunct="1">
                        <a:lnSpc>
                          <a:spcPct val="107000"/>
                        </a:lnSpc>
                        <a:spcAft>
                          <a:spcPts val="800"/>
                        </a:spcAft>
                      </a:pPr>
                      <a:r>
                        <a:rPr lang="en-GB" sz="1000" b="0" i="0" u="none" strike="noStrike" kern="1200" dirty="0">
                          <a:solidFill>
                            <a:srgbClr val="0000FF"/>
                          </a:solidFill>
                          <a:effectLst/>
                          <a:latin typeface="+mn-lt"/>
                          <a:ea typeface="+mn-ea"/>
                          <a:cs typeface="+mn-cs"/>
                        </a:rPr>
                        <a:t>15</a:t>
                      </a:r>
                      <a:r>
                        <a:rPr lang="en-US" altLang="zh-CN" sz="1000" b="0" i="0" u="none" strike="noStrike" kern="1200" dirty="0">
                          <a:solidFill>
                            <a:srgbClr val="0000FF"/>
                          </a:solidFill>
                          <a:effectLst/>
                          <a:latin typeface="+mn-lt"/>
                          <a:ea typeface="+mn-ea"/>
                          <a:cs typeface="+mn-cs"/>
                        </a:rPr>
                        <a:t>%</a:t>
                      </a:r>
                      <a:endParaRPr lang="en-GB" sz="1000" b="0" i="0" u="none" strike="noStrike" kern="1200" dirty="0">
                        <a:solidFill>
                          <a:srgbClr val="0000FF"/>
                        </a:solidFill>
                        <a:effectLst/>
                        <a:latin typeface="+mn-lt"/>
                        <a:ea typeface="+mn-ea"/>
                        <a:cs typeface="+mn-cs"/>
                      </a:endParaRP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algn="l" defTabSz="1219170" rtl="0" eaLnBrk="1" fontAlgn="t" latinLnBrk="0" hangingPunct="1"/>
                      <a:r>
                        <a:rPr lang="en-US" altLang="zh-CN" sz="1000" b="0" i="0" u="none" strike="noStrike" kern="1200" dirty="0">
                          <a:solidFill>
                            <a:srgbClr val="000000"/>
                          </a:solidFill>
                          <a:effectLst/>
                          <a:latin typeface="+mn-lt"/>
                          <a:ea typeface="+mn-ea"/>
                          <a:cs typeface="+mn-cs"/>
                        </a:rPr>
                        <a:t>SA2,RAN2,RAN3</a:t>
                      </a: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sv-SE" altLang="zh-CN" sz="1000" b="0" kern="1200" dirty="0">
                          <a:solidFill>
                            <a:schemeClr val="dk1"/>
                          </a:solidFill>
                          <a:effectLst/>
                          <a:latin typeface="+mn-lt"/>
                          <a:ea typeface="+mn-ea"/>
                          <a:cs typeface="Arial" panose="020B0604020202020204" pitchFamily="34" charset="0"/>
                        </a:rPr>
                        <a:t>0 -&gt; 5</a:t>
                      </a:r>
                      <a:r>
                        <a:rPr lang="en-US" altLang="zh-CN" sz="1000" b="0" kern="1200" dirty="0">
                          <a:solidFill>
                            <a:schemeClr val="dk1"/>
                          </a:solidFill>
                          <a:effectLst/>
                          <a:latin typeface="+mn-lt"/>
                          <a:ea typeface="+mn-ea"/>
                          <a:cs typeface="Arial" panose="020B0604020202020204" pitchFamily="34" charset="0"/>
                        </a:rPr>
                        <a:t>-&gt;15</a:t>
                      </a:r>
                      <a:r>
                        <a:rPr lang="sv-SE" altLang="zh-CN" sz="1000" b="0" kern="1200" dirty="0">
                          <a:solidFill>
                            <a:schemeClr val="dk1"/>
                          </a:solidFill>
                          <a:effectLst/>
                          <a:latin typeface="+mn-lt"/>
                          <a:ea typeface="+mn-ea"/>
                          <a:cs typeface="Arial" panose="020B0604020202020204" pitchFamily="34" charset="0"/>
                        </a:rPr>
                        <a:t>%</a:t>
                      </a:r>
                      <a:endParaRPr lang="en-GB" sz="1000" kern="1200" dirty="0">
                        <a:solidFill>
                          <a:srgbClr val="000000"/>
                        </a:solidFill>
                        <a:effectLst/>
                        <a:latin typeface="+mn-lt"/>
                        <a:ea typeface="+mn-ea"/>
                        <a:cs typeface="Arial" panose="020B0604020202020204" pitchFamily="34" charset="0"/>
                      </a:endParaRPr>
                    </a:p>
                  </a:txBody>
                  <a:tcPr marL="36002" marR="36002" marT="0" marB="0" anchor="ctr"/>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GB" altLang="zh-CN" sz="1000" b="0" kern="1200" dirty="0">
                          <a:solidFill>
                            <a:schemeClr val="dk1"/>
                          </a:solidFill>
                          <a:effectLst/>
                          <a:latin typeface="+mn-lt"/>
                          <a:ea typeface="+mn-ea"/>
                          <a:cs typeface="Arial" panose="020B0604020202020204" pitchFamily="34" charset="0"/>
                        </a:rPr>
                        <a:t>SP-220489</a:t>
                      </a:r>
                    </a:p>
                  </a:txBody>
                  <a:tcPr marL="9525" marR="9525" marT="9525" marB="9525"/>
                </a:tc>
                <a:tc>
                  <a:txBody>
                    <a:bodyPr/>
                    <a:lstStyle/>
                    <a:p>
                      <a:pPr algn="ctr">
                        <a:lnSpc>
                          <a:spcPct val="150000"/>
                        </a:lnSpc>
                        <a:spcAft>
                          <a:spcPts val="0"/>
                        </a:spcAft>
                      </a:pPr>
                      <a:r>
                        <a:rPr lang="en-US" sz="1000" kern="1200" dirty="0">
                          <a:solidFill>
                            <a:srgbClr val="000000"/>
                          </a:solidFill>
                          <a:effectLst/>
                          <a:latin typeface="+mn-lt"/>
                          <a:ea typeface="宋体" panose="02010600030101010101" pitchFamily="2" charset="-122"/>
                          <a:cs typeface="Arial" panose="020B0604020202020204" pitchFamily="34" charset="0"/>
                        </a:rPr>
                        <a:t>28.550,28.552,28.554,32.425</a:t>
                      </a:r>
                    </a:p>
                  </a:txBody>
                  <a:tcPr marL="9525" marR="9525" marT="9525" marB="9525"/>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sv-SE" altLang="zh-CN" sz="1000" b="0" kern="1200" dirty="0">
                          <a:solidFill>
                            <a:schemeClr val="dk1"/>
                          </a:solidFill>
                          <a:effectLst/>
                          <a:latin typeface="+mn-lt"/>
                          <a:ea typeface="+mn-ea"/>
                          <a:cs typeface="Arial" panose="020B0604020202020204" pitchFamily="34" charset="0"/>
                        </a:rPr>
                        <a:t>China Telecom</a:t>
                      </a:r>
                    </a:p>
                  </a:txBody>
                  <a:tcPr marL="9525" marR="9525" marT="9525" marB="9525"/>
                </a:tc>
                <a:extLst>
                  <a:ext uri="{0D108BD9-81ED-4DB2-BD59-A6C34878D82A}">
                    <a16:rowId xmlns:a16="http://schemas.microsoft.com/office/drawing/2014/main" val="10007"/>
                  </a:ext>
                </a:extLst>
              </a:tr>
              <a:tr h="306650">
                <a:tc>
                  <a:txBody>
                    <a:bodyPr/>
                    <a:lstStyle/>
                    <a:p>
                      <a:pPr algn="ctr" fontAlgn="t"/>
                      <a:r>
                        <a:rPr lang="en-US" sz="1000" b="0" i="0" u="none" strike="noStrike" dirty="0">
                          <a:solidFill>
                            <a:srgbClr val="000000"/>
                          </a:solidFill>
                          <a:effectLst/>
                          <a:latin typeface="+mn-lt"/>
                        </a:rPr>
                        <a:t>940037</a:t>
                      </a:r>
                    </a:p>
                  </a:txBody>
                  <a:tcPr marL="6350" marR="6350" marT="6350" marB="0"/>
                </a:tc>
                <a:tc>
                  <a:txBody>
                    <a:bodyPr/>
                    <a:lstStyle/>
                    <a:p>
                      <a:pPr algn="l" fontAlgn="t"/>
                      <a:r>
                        <a:rPr lang="en-US" sz="1000" b="0" i="0" u="none" strike="noStrike" dirty="0">
                          <a:solidFill>
                            <a:schemeClr val="tx1"/>
                          </a:solidFill>
                          <a:effectLst/>
                          <a:latin typeface="+mn-lt"/>
                        </a:rPr>
                        <a:t>Enhancements of EE for 5G Phase 2 </a:t>
                      </a:r>
                    </a:p>
                  </a:txBody>
                  <a:tcPr marL="6350" marR="6350" marT="6350" marB="0"/>
                </a:tc>
                <a:tc>
                  <a:txBody>
                    <a:bodyPr/>
                    <a:lstStyle/>
                    <a:p>
                      <a:pPr algn="l" fontAlgn="t"/>
                      <a:r>
                        <a:rPr lang="en-US" sz="1000" b="0" i="0" u="none" strike="noStrike" dirty="0">
                          <a:solidFill>
                            <a:srgbClr val="000000"/>
                          </a:solidFill>
                          <a:effectLst/>
                          <a:latin typeface="+mn-lt"/>
                        </a:rPr>
                        <a:t>EE5GPLUS_Ph2</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algn="l" defTabSz="1219170" rtl="0" eaLnBrk="1" latinLnBrk="0" hangingPunct="1">
                        <a:lnSpc>
                          <a:spcPct val="100000"/>
                        </a:lnSpc>
                        <a:spcAft>
                          <a:spcPts val="0"/>
                        </a:spcAft>
                      </a:pPr>
                      <a:r>
                        <a:rPr lang="en-US" altLang="zh-CN" sz="1000" kern="1200" dirty="0">
                          <a:solidFill>
                            <a:srgbClr val="000000"/>
                          </a:solidFill>
                          <a:effectLst/>
                          <a:latin typeface="+mn-lt"/>
                          <a:ea typeface="+mn-ea"/>
                          <a:cs typeface="Arial" panose="020B0604020202020204" pitchFamily="34" charset="0"/>
                        </a:rPr>
                        <a:t>SA#100 (June 2023)</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algn="ctr" defTabSz="1219170" rtl="0" eaLnBrk="1" fontAlgn="t" latinLnBrk="0" hangingPunct="1">
                        <a:lnSpc>
                          <a:spcPct val="107000"/>
                        </a:lnSpc>
                        <a:spcAft>
                          <a:spcPts val="800"/>
                        </a:spcAft>
                      </a:pPr>
                      <a:r>
                        <a:rPr lang="en-US" sz="1000" b="0" i="0" u="none" strike="noStrike" kern="1200" dirty="0">
                          <a:solidFill>
                            <a:srgbClr val="000000"/>
                          </a:solidFill>
                          <a:effectLst/>
                          <a:latin typeface="+mn-lt"/>
                          <a:ea typeface="+mn-ea"/>
                          <a:cs typeface="+mn-cs"/>
                        </a:rPr>
                        <a:t>10%</a:t>
                      </a:r>
                    </a:p>
                  </a:txBody>
                  <a:tcPr marL="6350" marR="6350" marT="0" marB="0"/>
                </a:tc>
                <a:tc>
                  <a:txBody>
                    <a:bodyPr/>
                    <a:lstStyle/>
                    <a:p>
                      <a:pPr marL="0" algn="ctr" defTabSz="1219170" rtl="0" eaLnBrk="1" latinLnBrk="0" hangingPunct="1">
                        <a:lnSpc>
                          <a:spcPct val="107000"/>
                        </a:lnSpc>
                        <a:spcAft>
                          <a:spcPts val="800"/>
                        </a:spcAft>
                      </a:pPr>
                      <a:r>
                        <a:rPr lang="en-GB" sz="1000" b="0" i="0" u="none" strike="noStrike" kern="1200" dirty="0">
                          <a:solidFill>
                            <a:srgbClr val="0000FF"/>
                          </a:solidFill>
                          <a:effectLst/>
                          <a:latin typeface="+mn-lt"/>
                          <a:ea typeface="+mn-ea"/>
                          <a:cs typeface="+mn-cs"/>
                        </a:rPr>
                        <a:t>225%</a:t>
                      </a:r>
                    </a:p>
                  </a:txBody>
                  <a:tcPr marL="36002" marR="36002" marT="0" marB="0"/>
                </a:tc>
                <a:tc>
                  <a:txBody>
                    <a:bodyPr/>
                    <a:lstStyle/>
                    <a:p>
                      <a:pPr>
                        <a:lnSpc>
                          <a:spcPct val="107000"/>
                        </a:lnSpc>
                        <a:spcAft>
                          <a:spcPts val="800"/>
                        </a:spcAft>
                      </a:pPr>
                      <a:endParaRPr lang="en-GB" sz="1000" b="0" i="0" u="none" strike="noStrike" kern="1200" dirty="0">
                        <a:solidFill>
                          <a:schemeClr val="tx1"/>
                        </a:solidFill>
                        <a:effectLst/>
                        <a:latin typeface="+mn-lt"/>
                        <a:ea typeface="+mn-ea"/>
                        <a:cs typeface="+mn-cs"/>
                      </a:endParaRPr>
                    </a:p>
                  </a:txBody>
                  <a:tcPr marL="36002" marR="36002" marT="0" marB="0" anchor="ctr"/>
                </a:tc>
                <a:tc>
                  <a:txBody>
                    <a:bodyPr/>
                    <a:lstStyle/>
                    <a:p>
                      <a:pPr marL="0" algn="l" defTabSz="1219170" rtl="0" eaLnBrk="1" fontAlgn="t" latinLnBrk="0" hangingPunct="1"/>
                      <a:r>
                        <a:rPr lang="en-US" altLang="zh-CN" sz="1000" b="0" i="0" u="none" strike="noStrike" kern="1200" dirty="0">
                          <a:solidFill>
                            <a:srgbClr val="000000"/>
                          </a:solidFill>
                          <a:effectLst/>
                          <a:latin typeface="+mn-lt"/>
                          <a:ea typeface="+mn-ea"/>
                          <a:cs typeface="+mn-cs"/>
                        </a:rPr>
                        <a:t>SA2,RAN2,RAN3</a:t>
                      </a:r>
                    </a:p>
                  </a:txBody>
                  <a:tcPr marL="9525" marR="9525" marT="9525" marB="9525"/>
                </a:tc>
                <a:tc>
                  <a:txBody>
                    <a:bodyPr/>
                    <a:lstStyle/>
                    <a:p>
                      <a:pPr marL="0" algn="ctr" defTabSz="1219170" rtl="0" eaLnBrk="1" latinLnBrk="0" hangingPunct="1">
                        <a:lnSpc>
                          <a:spcPct val="150000"/>
                        </a:lnSpc>
                        <a:spcAft>
                          <a:spcPts val="0"/>
                        </a:spcAft>
                      </a:pPr>
                      <a:r>
                        <a:rPr lang="en-US" altLang="zh-CN" sz="1000" kern="1200" dirty="0">
                          <a:solidFill>
                            <a:srgbClr val="000000"/>
                          </a:solidFill>
                          <a:effectLst/>
                          <a:latin typeface="+mn-lt"/>
                          <a:ea typeface="宋体" panose="02010600030101010101" pitchFamily="2" charset="-122"/>
                          <a:cs typeface="Arial" panose="020B0604020202020204" pitchFamily="34" charset="0"/>
                        </a:rPr>
                        <a:t>0-&gt;0-&gt;0-&gt;10-&gt;25%</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GB" altLang="zh-CN" sz="1000" b="0" kern="1200" dirty="0">
                          <a:solidFill>
                            <a:schemeClr val="dk1"/>
                          </a:solidFill>
                          <a:effectLst/>
                          <a:latin typeface="+mn-lt"/>
                          <a:ea typeface="+mn-ea"/>
                          <a:cs typeface="Arial" panose="020B0604020202020204" pitchFamily="34" charset="0"/>
                        </a:rPr>
                        <a:t>SP-220489</a:t>
                      </a: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28.310, 28.541, 28.552, 28.554</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sv-SE" altLang="zh-CN" sz="1000" b="0" kern="1200" dirty="0">
                          <a:solidFill>
                            <a:schemeClr val="dk1"/>
                          </a:solidFill>
                          <a:effectLst/>
                          <a:latin typeface="+mn-lt"/>
                          <a:ea typeface="+mn-ea"/>
                          <a:cs typeface="Arial" panose="020B0604020202020204" pitchFamily="34" charset="0"/>
                        </a:rPr>
                        <a:t>Huawei</a:t>
                      </a:r>
                    </a:p>
                  </a:txBody>
                  <a:tcPr marL="9525" marR="9525" marT="9525" marB="9525"/>
                </a:tc>
                <a:extLst>
                  <a:ext uri="{0D108BD9-81ED-4DB2-BD59-A6C34878D82A}">
                    <a16:rowId xmlns:a16="http://schemas.microsoft.com/office/drawing/2014/main" val="10008"/>
                  </a:ext>
                </a:extLst>
              </a:tr>
              <a:tr h="425903">
                <a:tc>
                  <a:txBody>
                    <a:bodyPr/>
                    <a:lstStyle/>
                    <a:p>
                      <a:pPr algn="ctr" fontAlgn="t"/>
                      <a:r>
                        <a:rPr lang="en-US" sz="1000" b="0" i="0" u="none" strike="noStrike" dirty="0">
                          <a:solidFill>
                            <a:srgbClr val="000000"/>
                          </a:solidFill>
                          <a:effectLst/>
                          <a:latin typeface="+mn-lt"/>
                        </a:rPr>
                        <a:t>940033</a:t>
                      </a:r>
                    </a:p>
                  </a:txBody>
                  <a:tcPr marL="6350" marR="6350" marT="6350" marB="0"/>
                </a:tc>
                <a:tc>
                  <a:txBody>
                    <a:bodyPr/>
                    <a:lstStyle/>
                    <a:p>
                      <a:pPr algn="l" fontAlgn="t"/>
                      <a:r>
                        <a:rPr lang="en-US" sz="1000" b="0" i="0" u="none" strike="noStrike" dirty="0">
                          <a:solidFill>
                            <a:schemeClr val="tx1"/>
                          </a:solidFill>
                          <a:effectLst/>
                          <a:latin typeface="+mn-lt"/>
                        </a:rPr>
                        <a:t>Network slice provisioning enhancement </a:t>
                      </a:r>
                    </a:p>
                  </a:txBody>
                  <a:tcPr marL="6350" marR="6350" marT="6350" marB="0"/>
                </a:tc>
                <a:tc>
                  <a:txBody>
                    <a:bodyPr/>
                    <a:lstStyle/>
                    <a:p>
                      <a:pPr algn="l" fontAlgn="t"/>
                      <a:r>
                        <a:rPr lang="en-US" sz="1000" b="0" i="0" u="none" strike="noStrike" dirty="0" err="1">
                          <a:solidFill>
                            <a:srgbClr val="FF0000"/>
                          </a:solidFill>
                          <a:effectLst/>
                          <a:latin typeface="+mn-lt"/>
                        </a:rPr>
                        <a:t>eNETSLICE_PRO</a:t>
                      </a:r>
                      <a:endParaRPr lang="en-US" sz="1000" b="0" i="0" u="none" strike="noStrike" dirty="0">
                        <a:solidFill>
                          <a:srgbClr val="FF0000"/>
                        </a:solidFill>
                        <a:effectLst/>
                        <a:latin typeface="+mn-lt"/>
                      </a:endParaRP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l" defTabSz="1219170" rtl="0" eaLnBrk="1" latinLnBrk="0" hangingPunct="1">
                        <a:lnSpc>
                          <a:spcPct val="100000"/>
                        </a:lnSpc>
                        <a:spcAft>
                          <a:spcPts val="0"/>
                        </a:spcAft>
                      </a:pPr>
                      <a:r>
                        <a:rPr lang="en-US" altLang="zh-CN" sz="1000" b="0" kern="1200" dirty="0">
                          <a:solidFill>
                            <a:schemeClr val="tx1"/>
                          </a:solidFill>
                          <a:effectLst/>
                          <a:latin typeface="+mn-lt"/>
                          <a:ea typeface="+mn-ea"/>
                          <a:cs typeface="Arial" panose="020B0604020202020204" pitchFamily="34" charset="0"/>
                        </a:rPr>
                        <a:t>SA#98 (Dec. 2022)</a:t>
                      </a:r>
                    </a:p>
                  </a:txBody>
                  <a:tcPr marL="9525" marR="9525" marT="9525" marB="9525"/>
                </a:tc>
                <a:tc>
                  <a:txBody>
                    <a:bodyPr/>
                    <a:lstStyle/>
                    <a:p>
                      <a:pPr marL="0" algn="ctr" defTabSz="1219170" rtl="0" eaLnBrk="1" fontAlgn="t" latinLnBrk="0" hangingPunct="1">
                        <a:lnSpc>
                          <a:spcPct val="107000"/>
                        </a:lnSpc>
                        <a:spcAft>
                          <a:spcPts val="800"/>
                        </a:spcAft>
                      </a:pPr>
                      <a:r>
                        <a:rPr lang="en-US" sz="1000" b="0" i="0" u="none" strike="noStrike" kern="1200" dirty="0">
                          <a:solidFill>
                            <a:schemeClr val="tx1"/>
                          </a:solidFill>
                          <a:effectLst/>
                          <a:latin typeface="+mn-lt"/>
                          <a:ea typeface="+mn-ea"/>
                          <a:cs typeface="+mn-cs"/>
                        </a:rPr>
                        <a:t>85%</a:t>
                      </a:r>
                    </a:p>
                  </a:txBody>
                  <a:tcPr marL="6350" marR="6350" marT="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85</a:t>
                      </a:r>
                      <a:r>
                        <a:rPr lang="en-US" altLang="zh-CN" sz="1000" b="0" i="0" u="none" strike="noStrike" kern="1200" dirty="0">
                          <a:solidFill>
                            <a:srgbClr val="0000FF"/>
                          </a:solidFill>
                          <a:effectLst/>
                          <a:latin typeface="+mn-lt"/>
                          <a:ea typeface="+mn-ea"/>
                          <a:cs typeface="+mn-cs"/>
                        </a:rPr>
                        <a:t>%</a:t>
                      </a:r>
                      <a:endParaRPr lang="en-GB" sz="1000" b="0" i="0" u="none" strike="noStrike" kern="1200" dirty="0">
                        <a:solidFill>
                          <a:srgbClr val="0000FF"/>
                        </a:solidFill>
                        <a:effectLst/>
                        <a:latin typeface="+mn-lt"/>
                        <a:ea typeface="+mn-ea"/>
                        <a:cs typeface="+mn-cs"/>
                      </a:endParaRPr>
                    </a:p>
                  </a:txBody>
                  <a:tcPr marL="36002" marR="36002" marT="0" marB="0"/>
                </a:tc>
                <a:tc>
                  <a:txBody>
                    <a:bodyPr/>
                    <a:lstStyle/>
                    <a:p>
                      <a:pPr>
                        <a:lnSpc>
                          <a:spcPct val="107000"/>
                        </a:lnSpc>
                        <a:spcAft>
                          <a:spcPts val="800"/>
                        </a:spcAft>
                      </a:pPr>
                      <a:endParaRPr lang="en-GB" sz="1000" b="0" i="0" u="none" strike="noStrike" kern="1200" dirty="0">
                        <a:solidFill>
                          <a:schemeClr val="tx1"/>
                        </a:solidFill>
                        <a:effectLst/>
                        <a:latin typeface="+mn-lt"/>
                        <a:ea typeface="+mn-ea"/>
                        <a:cs typeface="+mn-cs"/>
                      </a:endParaRPr>
                    </a:p>
                  </a:txBody>
                  <a:tcPr marL="36002" marR="36002" marT="0" marB="0" anchor="ctr"/>
                </a:tc>
                <a:tc>
                  <a:txBody>
                    <a:bodyPr/>
                    <a:lstStyle/>
                    <a:p>
                      <a:pPr marL="0" algn="l" defTabSz="1219170" rtl="0" eaLnBrk="1" fontAlgn="t" latinLnBrk="0" hangingPunct="1"/>
                      <a:endParaRPr lang="zh-CN" altLang="en-US"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latinLnBrk="0" hangingPunct="1">
                        <a:lnSpc>
                          <a:spcPct val="150000"/>
                        </a:lnSpc>
                        <a:spcAft>
                          <a:spcPts val="0"/>
                        </a:spcAft>
                      </a:pPr>
                      <a:r>
                        <a:rPr lang="fr-FR" altLang="zh-CN" sz="1000" kern="1200" dirty="0">
                          <a:solidFill>
                            <a:srgbClr val="FF0000"/>
                          </a:solidFill>
                          <a:effectLst/>
                          <a:latin typeface="+mn-lt"/>
                          <a:ea typeface="宋体" panose="02010600030101010101" pitchFamily="2" charset="-122"/>
                          <a:cs typeface="Arial" panose="020B0604020202020204" pitchFamily="34" charset="0"/>
                        </a:rPr>
                        <a:t>85-&gt;85</a:t>
                      </a:r>
                    </a:p>
                    <a:p>
                      <a:pPr marL="0" algn="ctr" defTabSz="1219170" rtl="0" eaLnBrk="1" latinLnBrk="0" hangingPunct="1">
                        <a:lnSpc>
                          <a:spcPct val="150000"/>
                        </a:lnSpc>
                        <a:spcAft>
                          <a:spcPts val="0"/>
                        </a:spcAft>
                      </a:pPr>
                      <a:r>
                        <a:rPr lang="en-US" altLang="zh-CN" sz="1000" kern="1200" dirty="0">
                          <a:solidFill>
                            <a:srgbClr val="FF0000"/>
                          </a:solidFill>
                          <a:effectLst/>
                          <a:latin typeface="+mn-lt"/>
                          <a:ea typeface="宋体" panose="02010600030101010101" pitchFamily="2" charset="-122"/>
                          <a:cs typeface="Arial" panose="020B0604020202020204" pitchFamily="34" charset="0"/>
                        </a:rPr>
                        <a:t>-&gt;85</a:t>
                      </a:r>
                      <a:r>
                        <a:rPr lang="fr-FR" altLang="zh-CN" sz="1000" kern="1200" dirty="0">
                          <a:solidFill>
                            <a:srgbClr val="FF0000"/>
                          </a:solidFill>
                          <a:effectLst/>
                          <a:latin typeface="+mn-lt"/>
                          <a:ea typeface="宋体" panose="02010600030101010101" pitchFamily="2" charset="-122"/>
                          <a:cs typeface="Arial" panose="020B0604020202020204" pitchFamily="34" charset="0"/>
                        </a:rPr>
                        <a:t>%</a:t>
                      </a:r>
                      <a:endParaRPr lang="zh-CN" sz="1000" kern="1200" dirty="0">
                        <a:solidFill>
                          <a:srgbClr val="FF0000"/>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GB" altLang="zh-CN" sz="1000" b="0" kern="1200" dirty="0">
                          <a:solidFill>
                            <a:schemeClr val="dk1"/>
                          </a:solidFill>
                          <a:effectLst/>
                          <a:latin typeface="+mn-lt"/>
                          <a:ea typeface="+mn-ea"/>
                          <a:cs typeface="Arial" panose="020B0604020202020204" pitchFamily="34" charset="0"/>
                        </a:rPr>
                        <a:t>SP-211434</a:t>
                      </a: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28.531,28.541</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nSpc>
                          <a:spcPct val="150000"/>
                        </a:lnSpc>
                        <a:spcAft>
                          <a:spcPts val="0"/>
                        </a:spcAft>
                      </a:pPr>
                      <a:r>
                        <a:rPr lang="en-US" sz="1000" kern="1200" dirty="0">
                          <a:solidFill>
                            <a:srgbClr val="000000"/>
                          </a:solidFill>
                          <a:effectLst/>
                          <a:latin typeface="+mn-lt"/>
                          <a:ea typeface="宋体" panose="02010600030101010101" pitchFamily="2" charset="-122"/>
                          <a:cs typeface="Arial" panose="020B0604020202020204" pitchFamily="34" charset="0"/>
                        </a:rPr>
                        <a:t>Samsung</a:t>
                      </a:r>
                    </a:p>
                  </a:txBody>
                  <a:tcPr marL="9525" marR="9525" marT="9525" marB="9525"/>
                </a:tc>
                <a:extLst>
                  <a:ext uri="{0D108BD9-81ED-4DB2-BD59-A6C34878D82A}">
                    <a16:rowId xmlns:a16="http://schemas.microsoft.com/office/drawing/2014/main" val="10009"/>
                  </a:ext>
                </a:extLst>
              </a:tr>
              <a:tr h="297788">
                <a:tc>
                  <a:txBody>
                    <a:bodyPr/>
                    <a:lstStyle/>
                    <a:p>
                      <a:pPr algn="ctr" fontAlgn="t"/>
                      <a:r>
                        <a:rPr lang="en-US" sz="1000" b="0" i="0" u="none" strike="noStrike" dirty="0">
                          <a:solidFill>
                            <a:srgbClr val="000000"/>
                          </a:solidFill>
                          <a:effectLst/>
                          <a:latin typeface="+mn-lt"/>
                        </a:rPr>
                        <a:t>970030</a:t>
                      </a:r>
                    </a:p>
                  </a:txBody>
                  <a:tcPr marL="6350" marR="6350" marT="6350" marB="0"/>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dirty="0">
                          <a:solidFill>
                            <a:schemeClr val="tx1"/>
                          </a:solidFill>
                          <a:latin typeface="+mn-lt"/>
                          <a:cs typeface="Arial" panose="020B0604020202020204" pitchFamily="34" charset="0"/>
                        </a:rPr>
                        <a:t>New WID on methodology for deprecation</a:t>
                      </a:r>
                      <a:endParaRPr lang="zh-CN" sz="900" kern="1200" dirty="0">
                        <a:solidFill>
                          <a:schemeClr val="tx1"/>
                        </a:solidFill>
                        <a:effectLst/>
                        <a:latin typeface="+mn-lt"/>
                        <a:ea typeface="+mn-ea"/>
                        <a:cs typeface="Arial" panose="020B0604020202020204" pitchFamily="34" charset="0"/>
                      </a:endParaRPr>
                    </a:p>
                  </a:txBody>
                  <a:tcPr marL="9525" marR="9525" marT="9525" marB="9525"/>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err="1">
                          <a:solidFill>
                            <a:srgbClr val="FF0000"/>
                          </a:solidFill>
                          <a:effectLst/>
                          <a:latin typeface="+mn-lt"/>
                          <a:ea typeface="+mn-ea"/>
                          <a:cs typeface="Arial" panose="020B0604020202020204" pitchFamily="34" charset="0"/>
                        </a:rPr>
                        <a:t>OAM_MetDep</a:t>
                      </a:r>
                      <a:endParaRPr lang="zh-CN" altLang="en-US" sz="900" kern="1200" dirty="0">
                        <a:solidFill>
                          <a:srgbClr val="FF0000"/>
                        </a:solidFill>
                        <a:effectLst/>
                        <a:latin typeface="+mn-lt"/>
                        <a:ea typeface="+mn-ea"/>
                        <a:cs typeface="Arial" panose="020B0604020202020204" pitchFamily="34" charset="0"/>
                      </a:endParaRPr>
                    </a:p>
                    <a:p>
                      <a:pPr marL="0" algn="l" defTabSz="1219170" rtl="0" eaLnBrk="1" latinLnBrk="0" hangingPunct="1">
                        <a:spcAft>
                          <a:spcPts val="0"/>
                        </a:spcAft>
                      </a:pPr>
                      <a:endParaRPr lang="zh-CN" sz="900" kern="1200" dirty="0">
                        <a:solidFill>
                          <a:srgbClr val="FF0000"/>
                        </a:solidFill>
                        <a:effectLst/>
                        <a:latin typeface="+mn-lt"/>
                        <a:ea typeface="+mn-ea"/>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l" defTabSz="1219170" rtl="0" eaLnBrk="1" latinLnBrk="0" hangingPunct="1">
                        <a:lnSpc>
                          <a:spcPct val="100000"/>
                        </a:lnSpc>
                        <a:spcAft>
                          <a:spcPts val="0"/>
                        </a:spcAft>
                      </a:pPr>
                      <a:r>
                        <a:rPr lang="en-US" altLang="zh-CN" sz="1000" b="0" kern="1200" dirty="0">
                          <a:solidFill>
                            <a:schemeClr val="tx1"/>
                          </a:solidFill>
                          <a:effectLst/>
                          <a:latin typeface="+mn-lt"/>
                          <a:ea typeface="+mn-ea"/>
                          <a:cs typeface="Arial" panose="020B0604020202020204" pitchFamily="34" charset="0"/>
                        </a:rPr>
                        <a:t>SA#99 (Mar 2023)</a:t>
                      </a:r>
                    </a:p>
                  </a:txBody>
                  <a:tcPr marL="9525" marR="9525" marT="9525" marB="9525"/>
                </a:tc>
                <a:tc>
                  <a:txBody>
                    <a:bodyPr/>
                    <a:lstStyle/>
                    <a:p>
                      <a:pPr marL="0" algn="ctr" defTabSz="1219170" rtl="0" eaLnBrk="1" fontAlgn="t" latinLnBrk="0" hangingPunct="1">
                        <a:lnSpc>
                          <a:spcPct val="107000"/>
                        </a:lnSpc>
                        <a:spcAft>
                          <a:spcPts val="800"/>
                        </a:spcAft>
                      </a:pPr>
                      <a:r>
                        <a:rPr lang="en-US" sz="1000" b="0" i="0" u="none" strike="noStrike" kern="1200" dirty="0">
                          <a:solidFill>
                            <a:schemeClr val="tx1"/>
                          </a:solidFill>
                          <a:effectLst/>
                          <a:latin typeface="+mn-lt"/>
                          <a:ea typeface="+mn-ea"/>
                          <a:cs typeface="+mn-cs"/>
                        </a:rPr>
                        <a:t>0%</a:t>
                      </a:r>
                    </a:p>
                  </a:txBody>
                  <a:tcPr marL="6350" marR="6350" marT="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100%</a:t>
                      </a:r>
                    </a:p>
                  </a:txBody>
                  <a:tcPr marL="36002" marR="36002" marT="0" marB="0"/>
                </a:tc>
                <a:tc>
                  <a:txBody>
                    <a:bodyPr/>
                    <a:lstStyle/>
                    <a:p>
                      <a:pPr>
                        <a:lnSpc>
                          <a:spcPct val="107000"/>
                        </a:lnSpc>
                        <a:spcAft>
                          <a:spcPts val="800"/>
                        </a:spcAft>
                      </a:pPr>
                      <a:endParaRPr lang="en-GB" sz="1000" b="0" i="0" u="none" strike="noStrike" kern="1200" dirty="0">
                        <a:solidFill>
                          <a:schemeClr val="tx1"/>
                        </a:solidFill>
                        <a:effectLst/>
                        <a:latin typeface="+mn-lt"/>
                        <a:ea typeface="+mn-ea"/>
                        <a:cs typeface="+mn-cs"/>
                      </a:endParaRPr>
                    </a:p>
                  </a:txBody>
                  <a:tcPr marL="36002" marR="36002" marT="0" marB="0" anchor="ctr"/>
                </a:tc>
                <a:tc>
                  <a:txBody>
                    <a:bodyPr/>
                    <a:lstStyle/>
                    <a:p>
                      <a:pPr marL="0" algn="l" defTabSz="1219170" rtl="0" eaLnBrk="1" fontAlgn="t" latinLnBrk="0" hangingPunct="1"/>
                      <a:endParaRPr lang="zh-CN" altLang="en-US"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latinLnBrk="0" hangingPunct="1">
                        <a:lnSpc>
                          <a:spcPct val="150000"/>
                        </a:lnSpc>
                        <a:spcAft>
                          <a:spcPts val="0"/>
                        </a:spcAft>
                      </a:pPr>
                      <a:endParaRPr lang="zh-CN" sz="1000" kern="1200" dirty="0">
                        <a:solidFill>
                          <a:srgbClr val="FF0000"/>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kern="1200" dirty="0">
                          <a:solidFill>
                            <a:schemeClr val="tx1"/>
                          </a:solidFill>
                          <a:effectLst/>
                          <a:latin typeface="+mn-lt"/>
                          <a:ea typeface="+mn-ea"/>
                          <a:cs typeface="Arial" panose="020B0604020202020204" pitchFamily="34" charset="0"/>
                        </a:rPr>
                        <a:t>SP-220843</a:t>
                      </a:r>
                      <a:endParaRPr lang="en-GB"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algn="ctr">
                        <a:lnSpc>
                          <a:spcPct val="150000"/>
                        </a:lnSpc>
                        <a:spcAft>
                          <a:spcPts val="0"/>
                        </a:spcAft>
                      </a:pPr>
                      <a:r>
                        <a:rPr lang="en-US" sz="1000" kern="1200" dirty="0">
                          <a:solidFill>
                            <a:srgbClr val="000000"/>
                          </a:solidFill>
                          <a:effectLst/>
                          <a:latin typeface="+mn-lt"/>
                          <a:ea typeface="宋体" panose="02010600030101010101" pitchFamily="2" charset="-122"/>
                          <a:cs typeface="Arial" panose="020B0604020202020204" pitchFamily="34" charset="0"/>
                        </a:rPr>
                        <a:t>32.156/32.160</a:t>
                      </a:r>
                    </a:p>
                  </a:txBody>
                  <a:tcPr marL="9525" marR="9525" marT="9525" marB="9525"/>
                </a:tc>
                <a:tc>
                  <a:txBody>
                    <a:bodyPr/>
                    <a:lstStyle/>
                    <a:p>
                      <a:pPr marL="55563" indent="0">
                        <a:lnSpc>
                          <a:spcPct val="150000"/>
                        </a:lnSpc>
                        <a:spcAft>
                          <a:spcPts val="0"/>
                        </a:spcAft>
                      </a:pPr>
                      <a:r>
                        <a:rPr lang="en-US" altLang="zh-CN" sz="1000" kern="1200" dirty="0">
                          <a:solidFill>
                            <a:schemeClr val="tx1"/>
                          </a:solidFill>
                          <a:effectLst/>
                          <a:latin typeface="+mn-lt"/>
                          <a:ea typeface="+mn-ea"/>
                          <a:cs typeface="Arial" panose="020B0604020202020204" pitchFamily="34" charset="0"/>
                        </a:rPr>
                        <a:t>Ericsson</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2229877623"/>
                  </a:ext>
                </a:extLst>
              </a:tr>
            </a:tbl>
          </a:graphicData>
        </a:graphic>
      </p:graphicFrame>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B22B8879-F89A-42B9-AB3F-0B7F31675DD7}"/>
              </a:ext>
            </a:extLst>
          </p:cNvPr>
          <p:cNvSpPr>
            <a:spLocks noGrp="1"/>
          </p:cNvSpPr>
          <p:nvPr>
            <p:ph type="title"/>
          </p:nvPr>
        </p:nvSpPr>
        <p:spPr>
          <a:xfrm>
            <a:off x="669089" y="0"/>
            <a:ext cx="9102725"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GB" altLang="en-US" sz="2800" dirty="0"/>
              <a:t>Rel-18 WI - Intelligence and Automation</a:t>
            </a:r>
          </a:p>
        </p:txBody>
      </p:sp>
      <p:sp>
        <p:nvSpPr>
          <p:cNvPr id="4" name="Content Placeholder 7">
            <a:extLst>
              <a:ext uri="{FF2B5EF4-FFF2-40B4-BE49-F238E27FC236}">
                <a16:creationId xmlns:a16="http://schemas.microsoft.com/office/drawing/2014/main" id="{B4F8F5CC-9B36-4C4A-96C2-095377087992}"/>
              </a:ext>
            </a:extLst>
          </p:cNvPr>
          <p:cNvSpPr txBox="1">
            <a:spLocks/>
          </p:cNvSpPr>
          <p:nvPr/>
        </p:nvSpPr>
        <p:spPr>
          <a:xfrm>
            <a:off x="194384" y="3102067"/>
            <a:ext cx="5448324" cy="339090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marR="0" lvl="0" indent="0" algn="l" defTabSz="1219170" rtl="0" eaLnBrk="0" fontAlgn="base" latinLnBrk="0" hangingPunct="0">
              <a:lnSpc>
                <a:spcPct val="100000"/>
              </a:lnSpc>
              <a:spcBef>
                <a:spcPts val="0"/>
              </a:spcBef>
              <a:spcAft>
                <a:spcPts val="0"/>
              </a:spcAft>
              <a:buClrTx/>
              <a:buSzTx/>
              <a:buNone/>
              <a:tabLst/>
              <a:defRPr/>
            </a:pPr>
            <a:r>
              <a:rPr kumimoji="0" lang="de-DE" altLang="de-DE" sz="1800" b="1" i="0" u="none" strike="noStrike" kern="0" cap="none" spc="0" normalizeH="0" baseline="0" noProof="0" dirty="0">
                <a:ln>
                  <a:noFill/>
                </a:ln>
                <a:solidFill>
                  <a:srgbClr val="0000FF"/>
                </a:solidFill>
                <a:effectLst/>
                <a:uLnTx/>
                <a:uFillTx/>
                <a:latin typeface="Calibri"/>
                <a:ea typeface="MS PGothic" panose="020B0600070205080204" pitchFamily="34" charset="-128"/>
              </a:rPr>
              <a:t>RANSC:</a:t>
            </a:r>
          </a:p>
          <a:p>
            <a:pPr marL="455073" marR="0" lvl="0" indent="-455073" algn="l" defTabSz="1219170" rtl="0" eaLnBrk="0" fontAlgn="base" latinLnBrk="0" hangingPunct="0">
              <a:lnSpc>
                <a:spcPct val="100000"/>
              </a:lnSpc>
              <a:spcBef>
                <a:spcPts val="0"/>
              </a:spcBef>
              <a:spcAft>
                <a:spcPts val="0"/>
              </a:spcAft>
              <a:buClrTx/>
              <a:buSzTx/>
              <a:buFontTx/>
              <a:buBlip>
                <a:blip r:embed="rId2"/>
              </a:buBlip>
              <a:tabLst/>
              <a:defRPr/>
            </a:pPr>
            <a:r>
              <a:rPr kumimoji="0" lang="de-DE" altLang="de-DE" sz="1600" b="0" i="0" u="none" strike="noStrike" kern="0" cap="none" spc="0" normalizeH="0" baseline="0" noProof="0" dirty="0">
                <a:ln>
                  <a:noFill/>
                </a:ln>
                <a:solidFill>
                  <a:prstClr val="black"/>
                </a:solidFill>
                <a:effectLst/>
                <a:uLnTx/>
                <a:uFillTx/>
                <a:latin typeface="Calibri"/>
                <a:ea typeface="MS PGothic" panose="020B0600070205080204" pitchFamily="34" charset="-128"/>
              </a:rPr>
              <a:t>Progress since SA5#145e:</a:t>
            </a:r>
          </a:p>
          <a:p>
            <a:pPr marL="400050" lvl="1" indent="0" defTabSz="1219170">
              <a:spcBef>
                <a:spcPts val="0"/>
              </a:spcBef>
              <a:spcAft>
                <a:spcPts val="0"/>
              </a:spcAft>
              <a:buNone/>
              <a:defRPr/>
            </a:pPr>
            <a:r>
              <a:rPr lang="en-US" altLang="zh-CN" sz="1400" kern="0" dirty="0">
                <a:solidFill>
                  <a:prstClr val="black"/>
                </a:solidFill>
              </a:rPr>
              <a:t>The Concept, </a:t>
            </a:r>
            <a:r>
              <a:rPr lang="en-US" altLang="zh-CN" sz="1400" kern="0" dirty="0" err="1">
                <a:solidFill>
                  <a:prstClr val="black"/>
                </a:solidFill>
              </a:rPr>
              <a:t>Usecase</a:t>
            </a:r>
            <a:r>
              <a:rPr lang="en-US" altLang="zh-CN" sz="1400" kern="0" dirty="0">
                <a:solidFill>
                  <a:prstClr val="black"/>
                </a:solidFill>
              </a:rPr>
              <a:t> and requirement for self-configuration management was discussed and agreed. The topic for data handling was discussed but no agreement achieved, which need more discussion.</a:t>
            </a:r>
            <a:r>
              <a:rPr lang="en-US" altLang="zh-CN" sz="1200" kern="0" dirty="0">
                <a:solidFill>
                  <a:prstClr val="black"/>
                </a:solidFill>
              </a:rPr>
              <a:t>   </a:t>
            </a:r>
            <a:endParaRPr kumimoji="0" lang="en-US" altLang="zh-CN" sz="1200" b="0" i="0" u="none" strike="noStrike" kern="0" cap="none" spc="0" normalizeH="0" baseline="0" noProof="0" dirty="0">
              <a:ln>
                <a:noFill/>
              </a:ln>
              <a:solidFill>
                <a:prstClr val="black"/>
              </a:solidFill>
              <a:effectLst/>
              <a:uLnTx/>
              <a:uFillTx/>
              <a:latin typeface="Calibri"/>
              <a:ea typeface="MS PGothic" panose="020B0600070205080204" pitchFamily="34" charset="-128"/>
              <a:cs typeface="Arial" panose="020B0604020202020204" pitchFamily="34" charset="0"/>
            </a:endParaRPr>
          </a:p>
          <a:p>
            <a:pPr marL="455073" marR="0" lvl="0" indent="-455073" algn="l" defTabSz="1219170" rtl="0" eaLnBrk="0" fontAlgn="base" latinLnBrk="0" hangingPunct="0">
              <a:lnSpc>
                <a:spcPct val="100000"/>
              </a:lnSpc>
              <a:spcBef>
                <a:spcPts val="0"/>
              </a:spcBef>
              <a:spcAft>
                <a:spcPts val="0"/>
              </a:spcAft>
              <a:buClrTx/>
              <a:buSzTx/>
              <a:buFontTx/>
              <a:buBlip>
                <a:blip r:embed="rId2"/>
              </a:buBlip>
              <a:tabLst/>
              <a:defRPr/>
            </a:pPr>
            <a:r>
              <a:rPr kumimoji="0" lang="en-US" sz="1600" b="0" i="0" u="none" strike="noStrike" kern="0" cap="none" spc="0" normalizeH="0" baseline="0" noProof="0" dirty="0">
                <a:ln>
                  <a:noFill/>
                </a:ln>
                <a:solidFill>
                  <a:prstClr val="black"/>
                </a:solidFill>
                <a:effectLst/>
                <a:uLnTx/>
                <a:uFillTx/>
                <a:latin typeface="Calibri"/>
                <a:ea typeface="MS PGothic" panose="020B0600070205080204" pitchFamily="34" charset="-128"/>
              </a:rPr>
              <a:t>RAN impacts and dependencies:</a:t>
            </a:r>
            <a:endParaRPr kumimoji="0" lang="de-DE" sz="1600" b="0" i="0" u="none" strike="noStrike" kern="0" cap="none" spc="0" normalizeH="0" baseline="0" noProof="0" dirty="0">
              <a:ln>
                <a:noFill/>
              </a:ln>
              <a:solidFill>
                <a:prstClr val="black"/>
              </a:solidFill>
              <a:effectLst/>
              <a:uLnTx/>
              <a:uFillTx/>
              <a:latin typeface="Calibri"/>
              <a:ea typeface="MS PGothic" panose="020B0600070205080204" pitchFamily="34" charset="-128"/>
            </a:endParaRPr>
          </a:p>
          <a:p>
            <a:pPr marL="988459" marR="0" lvl="1" indent="-378875" algn="l" defTabSz="1219170" rtl="0" eaLnBrk="0" fontAlgn="base" latinLnBrk="0" hangingPunct="0">
              <a:lnSpc>
                <a:spcPct val="100000"/>
              </a:lnSpc>
              <a:spcBef>
                <a:spcPts val="0"/>
              </a:spcBef>
              <a:spcAft>
                <a:spcPts val="600"/>
              </a:spcAft>
              <a:buClr>
                <a:srgbClr val="C00000"/>
              </a:buClr>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a:ea typeface="MS PGothic" panose="020B0600070205080204" pitchFamily="34" charset="-128"/>
                <a:cs typeface="Arial" panose="020B0604020202020204" pitchFamily="34" charset="0"/>
              </a:rPr>
              <a:t>None identified</a:t>
            </a:r>
          </a:p>
          <a:p>
            <a:pPr marL="455073" marR="0" lvl="0" indent="-455073" algn="l" defTabSz="1219170" rtl="0" eaLnBrk="0" fontAlgn="base" latinLnBrk="0" hangingPunct="0">
              <a:lnSpc>
                <a:spcPct val="100000"/>
              </a:lnSpc>
              <a:spcBef>
                <a:spcPts val="0"/>
              </a:spcBef>
              <a:spcAft>
                <a:spcPts val="0"/>
              </a:spcAft>
              <a:buClrTx/>
              <a:buSzTx/>
              <a:buFontTx/>
              <a:buBlip>
                <a:blip r:embed="rId2"/>
              </a:buBlip>
              <a:tabLst/>
              <a:defRPr/>
            </a:pPr>
            <a:r>
              <a:rPr kumimoji="0" lang="de-DE" sz="1600" b="0" i="0" u="none" strike="noStrike" kern="0" cap="none" spc="0" normalizeH="0" baseline="0" noProof="0" dirty="0">
                <a:ln>
                  <a:noFill/>
                </a:ln>
                <a:solidFill>
                  <a:prstClr val="black"/>
                </a:solidFill>
                <a:effectLst/>
                <a:uLnTx/>
                <a:uFillTx/>
                <a:latin typeface="Calibri"/>
                <a:ea typeface="MS PGothic" panose="020B0600070205080204" pitchFamily="34" charset="-128"/>
              </a:rPr>
              <a:t>Next steps:</a:t>
            </a:r>
          </a:p>
          <a:p>
            <a:pPr marL="988459" lvl="1" indent="-378875" defTabSz="1219170">
              <a:spcBef>
                <a:spcPts val="0"/>
              </a:spcBef>
              <a:spcAft>
                <a:spcPts val="600"/>
              </a:spcAft>
              <a:defRPr/>
            </a:pPr>
            <a:r>
              <a:rPr lang="en-US" sz="1200" kern="0" dirty="0">
                <a:solidFill>
                  <a:prstClr val="black"/>
                </a:solidFill>
                <a:latin typeface="Calibri"/>
              </a:rPr>
              <a:t> The </a:t>
            </a:r>
            <a:r>
              <a:rPr lang="en-US" sz="1200" kern="0" dirty="0" err="1">
                <a:solidFill>
                  <a:prstClr val="black"/>
                </a:solidFill>
                <a:latin typeface="Calibri"/>
              </a:rPr>
              <a:t>MnS</a:t>
            </a:r>
            <a:r>
              <a:rPr lang="en-US" sz="1200" kern="0" dirty="0">
                <a:solidFill>
                  <a:prstClr val="black"/>
                </a:solidFill>
                <a:latin typeface="Calibri"/>
              </a:rPr>
              <a:t> definition and procedure for RANSC management; </a:t>
            </a:r>
          </a:p>
          <a:p>
            <a:pPr marL="988459" lvl="1" indent="-378875" defTabSz="1219170">
              <a:spcBef>
                <a:spcPts val="0"/>
              </a:spcBef>
              <a:spcAft>
                <a:spcPts val="600"/>
              </a:spcAft>
              <a:defRPr/>
            </a:pPr>
            <a:r>
              <a:rPr lang="en-US" sz="1200" kern="0" dirty="0">
                <a:solidFill>
                  <a:prstClr val="black"/>
                </a:solidFill>
                <a:latin typeface="Calibri"/>
              </a:rPr>
              <a:t> The concept and use case for data handling</a:t>
            </a:r>
            <a:endParaRPr lang="de-DE" sz="1200" kern="0" dirty="0">
              <a:solidFill>
                <a:prstClr val="black"/>
              </a:solidFill>
              <a:latin typeface="Calibri"/>
            </a:endParaRPr>
          </a:p>
        </p:txBody>
      </p:sp>
      <p:graphicFrame>
        <p:nvGraphicFramePr>
          <p:cNvPr id="9" name="Table 5">
            <a:extLst>
              <a:ext uri="{FF2B5EF4-FFF2-40B4-BE49-F238E27FC236}">
                <a16:creationId xmlns:a16="http://schemas.microsoft.com/office/drawing/2014/main" id="{D8F42FF3-0490-47F9-A60A-62E42DC88CAC}"/>
              </a:ext>
            </a:extLst>
          </p:cNvPr>
          <p:cNvGraphicFramePr>
            <a:graphicFrameLocks noGrp="1"/>
          </p:cNvGraphicFramePr>
          <p:nvPr>
            <p:extLst>
              <p:ext uri="{D42A27DB-BD31-4B8C-83A1-F6EECF244321}">
                <p14:modId xmlns:p14="http://schemas.microsoft.com/office/powerpoint/2010/main" val="2792841605"/>
              </p:ext>
            </p:extLst>
          </p:nvPr>
        </p:nvGraphicFramePr>
        <p:xfrm>
          <a:off x="116376" y="1206546"/>
          <a:ext cx="11895514" cy="1779542"/>
        </p:xfrm>
        <a:graphic>
          <a:graphicData uri="http://schemas.openxmlformats.org/drawingml/2006/table">
            <a:tbl>
              <a:tblPr firstRow="1" firstCol="1" bandRow="1">
                <a:tableStyleId>{F5AB1C69-6EDB-4FF4-983F-18BD219EF322}</a:tableStyleId>
              </a:tblPr>
              <a:tblGrid>
                <a:gridCol w="556955">
                  <a:extLst>
                    <a:ext uri="{9D8B030D-6E8A-4147-A177-3AD203B41FA5}">
                      <a16:colId xmlns:a16="http://schemas.microsoft.com/office/drawing/2014/main" val="20000"/>
                    </a:ext>
                  </a:extLst>
                </a:gridCol>
                <a:gridCol w="2363292">
                  <a:extLst>
                    <a:ext uri="{9D8B030D-6E8A-4147-A177-3AD203B41FA5}">
                      <a16:colId xmlns:a16="http://schemas.microsoft.com/office/drawing/2014/main" val="20001"/>
                    </a:ext>
                  </a:extLst>
                </a:gridCol>
                <a:gridCol w="632275">
                  <a:extLst>
                    <a:ext uri="{9D8B030D-6E8A-4147-A177-3AD203B41FA5}">
                      <a16:colId xmlns:a16="http://schemas.microsoft.com/office/drawing/2014/main" val="20002"/>
                    </a:ext>
                  </a:extLst>
                </a:gridCol>
                <a:gridCol w="554988">
                  <a:extLst>
                    <a:ext uri="{9D8B030D-6E8A-4147-A177-3AD203B41FA5}">
                      <a16:colId xmlns:a16="http://schemas.microsoft.com/office/drawing/2014/main" val="20003"/>
                    </a:ext>
                  </a:extLst>
                </a:gridCol>
                <a:gridCol w="306818">
                  <a:extLst>
                    <a:ext uri="{9D8B030D-6E8A-4147-A177-3AD203B41FA5}">
                      <a16:colId xmlns:a16="http://schemas.microsoft.com/office/drawing/2014/main" val="20004"/>
                    </a:ext>
                  </a:extLst>
                </a:gridCol>
                <a:gridCol w="737481">
                  <a:extLst>
                    <a:ext uri="{9D8B030D-6E8A-4147-A177-3AD203B41FA5}">
                      <a16:colId xmlns:a16="http://schemas.microsoft.com/office/drawing/2014/main" val="20005"/>
                    </a:ext>
                  </a:extLst>
                </a:gridCol>
                <a:gridCol w="467597">
                  <a:extLst>
                    <a:ext uri="{9D8B030D-6E8A-4147-A177-3AD203B41FA5}">
                      <a16:colId xmlns:a16="http://schemas.microsoft.com/office/drawing/2014/main" val="20006"/>
                    </a:ext>
                  </a:extLst>
                </a:gridCol>
                <a:gridCol w="656705">
                  <a:extLst>
                    <a:ext uri="{9D8B030D-6E8A-4147-A177-3AD203B41FA5}">
                      <a16:colId xmlns:a16="http://schemas.microsoft.com/office/drawing/2014/main" val="20007"/>
                    </a:ext>
                  </a:extLst>
                </a:gridCol>
                <a:gridCol w="942513">
                  <a:extLst>
                    <a:ext uri="{9D8B030D-6E8A-4147-A177-3AD203B41FA5}">
                      <a16:colId xmlns:a16="http://schemas.microsoft.com/office/drawing/2014/main" val="20008"/>
                    </a:ext>
                  </a:extLst>
                </a:gridCol>
                <a:gridCol w="997222">
                  <a:extLst>
                    <a:ext uri="{9D8B030D-6E8A-4147-A177-3AD203B41FA5}">
                      <a16:colId xmlns:a16="http://schemas.microsoft.com/office/drawing/2014/main" val="20009"/>
                    </a:ext>
                  </a:extLst>
                </a:gridCol>
                <a:gridCol w="919917">
                  <a:extLst>
                    <a:ext uri="{9D8B030D-6E8A-4147-A177-3AD203B41FA5}">
                      <a16:colId xmlns:a16="http://schemas.microsoft.com/office/drawing/2014/main" val="20010"/>
                    </a:ext>
                  </a:extLst>
                </a:gridCol>
                <a:gridCol w="919917">
                  <a:extLst>
                    <a:ext uri="{9D8B030D-6E8A-4147-A177-3AD203B41FA5}">
                      <a16:colId xmlns:a16="http://schemas.microsoft.com/office/drawing/2014/main" val="20011"/>
                    </a:ext>
                  </a:extLst>
                </a:gridCol>
                <a:gridCol w="919917">
                  <a:extLst>
                    <a:ext uri="{9D8B030D-6E8A-4147-A177-3AD203B41FA5}">
                      <a16:colId xmlns:a16="http://schemas.microsoft.com/office/drawing/2014/main" val="20012"/>
                    </a:ext>
                  </a:extLst>
                </a:gridCol>
                <a:gridCol w="919917">
                  <a:extLst>
                    <a:ext uri="{9D8B030D-6E8A-4147-A177-3AD203B41FA5}">
                      <a16:colId xmlns:a16="http://schemas.microsoft.com/office/drawing/2014/main" val="20013"/>
                    </a:ext>
                  </a:extLst>
                </a:gridCol>
              </a:tblGrid>
              <a:tr h="345567">
                <a:tc>
                  <a:txBody>
                    <a:bodyPr/>
                    <a:lstStyle/>
                    <a:p>
                      <a:pPr algn="ctr">
                        <a:lnSpc>
                          <a:spcPct val="107000"/>
                        </a:lnSpc>
                        <a:spcAft>
                          <a:spcPts val="800"/>
                        </a:spcAft>
                      </a:pPr>
                      <a:r>
                        <a:rPr lang="en-GB" sz="1200" dirty="0">
                          <a:latin typeface="+mn-lt"/>
                        </a:rPr>
                        <a:t>UID</a:t>
                      </a:r>
                    </a:p>
                  </a:txBody>
                  <a:tcPr marL="36002" marR="36002" marT="0" marB="0" anchor="ctr"/>
                </a:tc>
                <a:tc>
                  <a:txBody>
                    <a:bodyPr/>
                    <a:lstStyle/>
                    <a:p>
                      <a:pPr algn="ctr">
                        <a:lnSpc>
                          <a:spcPct val="107000"/>
                        </a:lnSpc>
                        <a:spcAft>
                          <a:spcPts val="800"/>
                        </a:spcAft>
                      </a:pPr>
                      <a:r>
                        <a:rPr lang="en-GB" sz="1200" dirty="0">
                          <a:latin typeface="+mn-lt"/>
                        </a:rPr>
                        <a:t>Name</a:t>
                      </a:r>
                    </a:p>
                  </a:txBody>
                  <a:tcPr marL="36002" marR="36002" marT="0" marB="0" anchor="ctr"/>
                </a:tc>
                <a:tc>
                  <a:txBody>
                    <a:bodyPr/>
                    <a:lstStyle/>
                    <a:p>
                      <a:pPr algn="ctr">
                        <a:lnSpc>
                          <a:spcPct val="107000"/>
                        </a:lnSpc>
                        <a:spcAft>
                          <a:spcPts val="800"/>
                        </a:spcAft>
                      </a:pPr>
                      <a:r>
                        <a:rPr lang="en-GB" sz="1200" dirty="0">
                          <a:latin typeface="+mn-lt"/>
                        </a:rPr>
                        <a:t>Acronym</a:t>
                      </a:r>
                    </a:p>
                  </a:txBody>
                  <a:tcPr marL="36002" marR="36002" marT="0" marB="0" anchor="ctr"/>
                </a:tc>
                <a:tc>
                  <a:txBody>
                    <a:bodyPr/>
                    <a:lstStyle/>
                    <a:p>
                      <a:pPr algn="ctr">
                        <a:lnSpc>
                          <a:spcPct val="107000"/>
                        </a:lnSpc>
                        <a:spcAft>
                          <a:spcPts val="800"/>
                        </a:spcAft>
                      </a:pPr>
                      <a:r>
                        <a:rPr lang="en-GB" sz="1200" dirty="0" err="1">
                          <a:latin typeface="+mn-lt"/>
                        </a:rPr>
                        <a:t>Rel</a:t>
                      </a:r>
                      <a:endParaRPr lang="en-GB" sz="1200" dirty="0">
                        <a:latin typeface="+mn-lt"/>
                      </a:endParaRPr>
                    </a:p>
                  </a:txBody>
                  <a:tcPr marL="36002" marR="36002" marT="0" marB="0" anchor="ctr"/>
                </a:tc>
                <a:tc>
                  <a:txBody>
                    <a:bodyPr/>
                    <a:lstStyle/>
                    <a:p>
                      <a:pPr algn="ctr">
                        <a:lnSpc>
                          <a:spcPct val="107000"/>
                        </a:lnSpc>
                        <a:spcAft>
                          <a:spcPts val="800"/>
                        </a:spcAft>
                      </a:pPr>
                      <a:r>
                        <a:rPr lang="en-GB" sz="1200" dirty="0">
                          <a:latin typeface="+mn-lt"/>
                        </a:rPr>
                        <a:t>WG</a:t>
                      </a:r>
                    </a:p>
                  </a:txBody>
                  <a:tcPr marL="36002" marR="36002" marT="0" marB="0" anchor="ctr"/>
                </a:tc>
                <a:tc>
                  <a:txBody>
                    <a:bodyPr/>
                    <a:lstStyle/>
                    <a:p>
                      <a:pPr algn="ctr">
                        <a:lnSpc>
                          <a:spcPct val="107000"/>
                        </a:lnSpc>
                        <a:spcAft>
                          <a:spcPts val="800"/>
                        </a:spcAft>
                      </a:pPr>
                      <a:r>
                        <a:rPr lang="en-GB" sz="1200" dirty="0">
                          <a:latin typeface="+mn-lt"/>
                        </a:rPr>
                        <a:t>Target</a:t>
                      </a:r>
                    </a:p>
                  </a:txBody>
                  <a:tcPr marL="36002" marR="36002" marT="0" marB="0" anchor="ctr"/>
                </a:tc>
                <a:tc>
                  <a:txBody>
                    <a:bodyPr/>
                    <a:lstStyle/>
                    <a:p>
                      <a:pPr algn="ctr">
                        <a:lnSpc>
                          <a:spcPct val="107000"/>
                        </a:lnSpc>
                        <a:spcAft>
                          <a:spcPts val="800"/>
                        </a:spcAft>
                      </a:pPr>
                      <a:r>
                        <a:rPr lang="en-GB" sz="1200" dirty="0">
                          <a:latin typeface="+mn-lt"/>
                        </a:rPr>
                        <a:t>Old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200" dirty="0">
                          <a:solidFill>
                            <a:srgbClr val="FF0000"/>
                          </a:solidFill>
                          <a:latin typeface="+mn-lt"/>
                        </a:rPr>
                        <a:t>Related groups</a:t>
                      </a:r>
                      <a:endParaRPr lang="en-GB" sz="12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200" b="1" kern="1200" dirty="0">
                          <a:solidFill>
                            <a:srgbClr val="FF0000"/>
                          </a:solidFill>
                          <a:latin typeface="+mn-lt"/>
                          <a:ea typeface="+mn-ea"/>
                          <a:cs typeface="+mn-cs"/>
                        </a:rPr>
                        <a:t>SA5 Progress</a:t>
                      </a:r>
                      <a:endParaRPr lang="en-GB" sz="12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WID</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TS</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Rapporteur</a:t>
                      </a:r>
                      <a:endParaRPr lang="en-GB" sz="12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486936">
                <a:tc>
                  <a:txBody>
                    <a:bodyPr/>
                    <a:lstStyle/>
                    <a:p>
                      <a:pPr algn="ctr" fontAlgn="t"/>
                      <a:r>
                        <a:rPr lang="en-US" sz="1000" b="0" i="0" u="none" strike="noStrike" dirty="0">
                          <a:solidFill>
                            <a:schemeClr val="tx1"/>
                          </a:solidFill>
                          <a:effectLst/>
                          <a:latin typeface="+mn-lt"/>
                        </a:rPr>
                        <a:t>940030</a:t>
                      </a:r>
                    </a:p>
                  </a:txBody>
                  <a:tcPr marL="6350" marR="6350" marT="6350" marB="0"/>
                </a:tc>
                <a:tc>
                  <a:txBody>
                    <a:bodyPr/>
                    <a:lstStyle/>
                    <a:p>
                      <a:pPr algn="l" fontAlgn="t"/>
                      <a:r>
                        <a:rPr lang="en-US" sz="1000" b="0" i="0" u="none" strike="noStrike" dirty="0">
                          <a:solidFill>
                            <a:schemeClr val="tx1"/>
                          </a:solidFill>
                          <a:effectLst/>
                          <a:latin typeface="+mn-lt"/>
                        </a:rPr>
                        <a:t>Self-Configuration of RAN Network Entities</a:t>
                      </a:r>
                      <a:r>
                        <a:rPr lang="en-US" sz="1000" b="0" i="0" u="none" strike="noStrike" dirty="0">
                          <a:solidFill>
                            <a:schemeClr val="tx1"/>
                          </a:solidFill>
                          <a:effectLst/>
                          <a:highlight>
                            <a:srgbClr val="00FF00"/>
                          </a:highlight>
                          <a:latin typeface="+mn-lt"/>
                        </a:rPr>
                        <a:t> </a:t>
                      </a:r>
                    </a:p>
                  </a:txBody>
                  <a:tcPr marL="6350" marR="6350" marT="6350" marB="0"/>
                </a:tc>
                <a:tc>
                  <a:txBody>
                    <a:bodyPr/>
                    <a:lstStyle/>
                    <a:p>
                      <a:pPr algn="l" fontAlgn="t"/>
                      <a:r>
                        <a:rPr lang="en-US" sz="1000" b="0" i="0" u="none" strike="noStrike">
                          <a:solidFill>
                            <a:srgbClr val="000000"/>
                          </a:solidFill>
                          <a:effectLst/>
                          <a:latin typeface="+mn-lt"/>
                        </a:rPr>
                        <a:t>RANSC</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algn="l" fontAlgn="t"/>
                      <a:r>
                        <a:rPr lang="en-US" sz="1000" b="0" i="0" u="none" strike="noStrike" dirty="0">
                          <a:solidFill>
                            <a:srgbClr val="000000"/>
                          </a:solidFill>
                          <a:effectLst/>
                          <a:latin typeface="+mn-lt"/>
                        </a:rPr>
                        <a:t>SA#100 (June 2023)</a:t>
                      </a:r>
                    </a:p>
                  </a:txBody>
                  <a:tcPr marL="6350" marR="6350" marT="6350" marB="0"/>
                </a:tc>
                <a:tc>
                  <a:txBody>
                    <a:bodyPr/>
                    <a:lstStyle/>
                    <a:p>
                      <a:pPr algn="ctr" fontAlgn="t"/>
                      <a:r>
                        <a:rPr lang="en-US" sz="1000" b="0" i="0" u="none" strike="noStrike" dirty="0">
                          <a:solidFill>
                            <a:srgbClr val="000000"/>
                          </a:solidFill>
                          <a:effectLst/>
                          <a:latin typeface="+mn-lt"/>
                        </a:rPr>
                        <a:t>5%</a:t>
                      </a:r>
                    </a:p>
                  </a:txBody>
                  <a:tcPr marL="6350" marR="6350" marT="635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b="0" i="0" u="none" strike="noStrike" dirty="0">
                          <a:solidFill>
                            <a:srgbClr val="0000FF"/>
                          </a:solidFill>
                          <a:effectLst/>
                          <a:latin typeface="+mn-lt"/>
                        </a:rPr>
                        <a:t>45%</a:t>
                      </a:r>
                    </a:p>
                    <a:p>
                      <a:pPr algn="ct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algn="ctr">
                        <a:lnSpc>
                          <a:spcPct val="150000"/>
                        </a:lnSpc>
                        <a:spcAft>
                          <a:spcPts val="0"/>
                        </a:spcAft>
                      </a:pP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0-&gt;5-&gt;5-&gt;5%</a:t>
                      </a:r>
                      <a:endParaRPr lang="zh-CN" altLang="zh-CN" sz="1000" kern="1200" dirty="0">
                        <a:solidFill>
                          <a:srgbClr val="000000"/>
                        </a:solidFill>
                        <a:effectLst/>
                        <a:latin typeface="+mn-lt"/>
                        <a:ea typeface="+mn-ea"/>
                        <a:cs typeface="Arial" panose="020B0604020202020204" pitchFamily="34" charset="0"/>
                      </a:endParaRPr>
                    </a:p>
                    <a:p>
                      <a:pPr marL="0" algn="ctr" defTabSz="1219170" rtl="0" eaLnBrk="1" latinLnBrk="0" hangingPunct="1">
                        <a:lnSpc>
                          <a:spcPct val="107000"/>
                        </a:lnSpc>
                        <a:spcAft>
                          <a:spcPts val="800"/>
                        </a:spcAft>
                      </a:pPr>
                      <a:endParaRPr lang="en-GB" sz="1000" kern="1200" dirty="0">
                        <a:solidFill>
                          <a:srgbClr val="000000"/>
                        </a:solidFill>
                        <a:effectLst/>
                        <a:latin typeface="+mn-lt"/>
                        <a:ea typeface="+mn-ea"/>
                        <a:cs typeface="Arial" panose="020B0604020202020204" pitchFamily="34" charset="0"/>
                      </a:endParaRPr>
                    </a:p>
                  </a:txBody>
                  <a:tcPr marL="36002" marR="36002" marT="0" marB="0"/>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SP-211431</a:t>
                      </a:r>
                      <a:endParaRPr lang="en-GB" altLang="zh-CN" sz="1000" b="0" i="0" u="none" strike="noStrike" kern="1200" dirty="0">
                        <a:solidFill>
                          <a:srgbClr val="FF0000"/>
                        </a:solidFill>
                        <a:effectLst/>
                        <a:latin typeface="+mn-lt"/>
                        <a:ea typeface="+mn-ea"/>
                        <a:cs typeface="+mn-cs"/>
                      </a:endParaRPr>
                    </a:p>
                  </a:txBody>
                  <a:tcPr marL="9525" marR="9525" marT="9525" marB="9525"/>
                </a:tc>
                <a:tc>
                  <a:txBody>
                    <a:bodyPr/>
                    <a:lstStyle/>
                    <a:p>
                      <a:pPr marL="0" algn="ctr" defTabSz="1219170" rtl="0" eaLnBrk="1" latinLnBrk="0" hangingPunct="1">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28.317</a:t>
                      </a:r>
                    </a:p>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28.313</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China Mobile, Huawei</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3324002326"/>
                  </a:ext>
                </a:extLst>
              </a:tr>
              <a:tr h="821382">
                <a:tc>
                  <a:txBody>
                    <a:bodyPr/>
                    <a:lstStyle/>
                    <a:p>
                      <a:pPr algn="ctr" fontAlgn="t"/>
                      <a:r>
                        <a:rPr lang="en-US" sz="1000" b="0" i="0" u="none" strike="noStrike" dirty="0">
                          <a:solidFill>
                            <a:srgbClr val="000000"/>
                          </a:solidFill>
                          <a:effectLst/>
                          <a:latin typeface="+mn-lt"/>
                        </a:rPr>
                        <a:t>970031</a:t>
                      </a:r>
                    </a:p>
                  </a:txBody>
                  <a:tcPr marL="6350" marR="6350" marT="6350" marB="0"/>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1000" b="0" i="0" u="none" strike="noStrike" kern="1200" dirty="0">
                          <a:solidFill>
                            <a:schemeClr val="tx1"/>
                          </a:solidFill>
                          <a:effectLst/>
                          <a:latin typeface="+mn-lt"/>
                          <a:ea typeface="+mn-ea"/>
                          <a:cs typeface="+mn-cs"/>
                        </a:rPr>
                        <a:t>Enhancement of Management Data Analytics phase 2</a:t>
                      </a:r>
                      <a:endParaRPr lang="zh-CN" altLang="en-US" sz="1000" b="0" i="0" u="none" strike="noStrike" kern="1200" dirty="0">
                        <a:solidFill>
                          <a:schemeClr val="tx1"/>
                        </a:solidFill>
                        <a:effectLst/>
                        <a:latin typeface="+mn-lt"/>
                        <a:ea typeface="+mn-ea"/>
                        <a:cs typeface="+mn-cs"/>
                      </a:endParaRPr>
                    </a:p>
                  </a:txBody>
                  <a:tcPr marL="9525" marR="9525" marT="9525" marB="9525"/>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00" kern="1200" dirty="0">
                          <a:solidFill>
                            <a:schemeClr val="tx1"/>
                          </a:solidFill>
                          <a:effectLst/>
                          <a:latin typeface="+mn-lt"/>
                          <a:ea typeface="+mn-ea"/>
                          <a:cs typeface="Arial" panose="020B0604020202020204" pitchFamily="34" charset="0"/>
                        </a:rPr>
                        <a:t>eMDAS_Ph2</a:t>
                      </a:r>
                      <a:endParaRPr lang="zh-CN" altLang="zh-CN" sz="1000" kern="1200" dirty="0">
                        <a:solidFill>
                          <a:schemeClr val="tx1"/>
                        </a:solidFill>
                        <a:effectLst/>
                        <a:latin typeface="+mn-lt"/>
                        <a:ea typeface="+mn-ea"/>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SA#102(Dec 2023 )</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5</a:t>
                      </a:r>
                      <a:r>
                        <a:rPr lang="en-US" altLang="zh-CN" sz="1000" b="0" i="0" u="none" strike="noStrike" kern="1200" dirty="0">
                          <a:solidFill>
                            <a:srgbClr val="0000FF"/>
                          </a:solidFill>
                          <a:effectLst/>
                          <a:latin typeface="+mn-lt"/>
                          <a:ea typeface="+mn-ea"/>
                          <a:cs typeface="+mn-cs"/>
                        </a:rPr>
                        <a:t>%</a:t>
                      </a:r>
                      <a:endParaRPr lang="en-GB" sz="1000" b="0" i="0" u="none" strike="noStrike" kern="1200" dirty="0">
                        <a:solidFill>
                          <a:srgbClr val="0000FF"/>
                        </a:solidFill>
                        <a:effectLst/>
                        <a:latin typeface="+mn-lt"/>
                        <a:ea typeface="+mn-ea"/>
                        <a:cs typeface="+mn-cs"/>
                      </a:endParaRP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000" kern="1200" dirty="0">
                          <a:solidFill>
                            <a:srgbClr val="000000"/>
                          </a:solidFill>
                          <a:effectLst/>
                          <a:latin typeface="+mn-lt"/>
                          <a:ea typeface="宋体" panose="02010600030101010101" pitchFamily="2" charset="-122"/>
                          <a:cs typeface="Arial" panose="020B0604020202020204" pitchFamily="34" charset="0"/>
                        </a:rPr>
                        <a:t>SA2,RAN3,RAN2</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宋体" panose="02010600030101010101" pitchFamily="2" charset="-122"/>
                          <a:cs typeface="Arial" panose="020B0604020202020204" pitchFamily="34" charset="0"/>
                        </a:rPr>
                        <a:t>0%-&gt;</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kern="1200" dirty="0">
                          <a:solidFill>
                            <a:schemeClr val="tx1"/>
                          </a:solidFill>
                          <a:latin typeface="+mn-lt"/>
                          <a:ea typeface="+mn-ea"/>
                          <a:cs typeface="Arial" panose="020B0604020202020204" pitchFamily="34" charset="0"/>
                        </a:rPr>
                        <a:t>SP-220981</a:t>
                      </a:r>
                      <a:endParaRPr lang="zh-CN" altLang="en-US" sz="1000" kern="1200" dirty="0">
                        <a:solidFill>
                          <a:schemeClr val="tx1"/>
                        </a:solidFill>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28.104/28.552/32.425/28.554/28.541/28.622/28.623/28.533</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chemeClr val="tx1"/>
                          </a:solidFill>
                          <a:effectLst/>
                          <a:latin typeface="+mn-lt"/>
                          <a:ea typeface="+mn-ea"/>
                          <a:cs typeface="Arial" panose="020B0604020202020204" pitchFamily="34" charset="0"/>
                        </a:rPr>
                        <a:t>Intel, NEC</a:t>
                      </a:r>
                      <a:endParaRPr lang="en-US" altLang="zh-CN" sz="1000" kern="1200" dirty="0">
                        <a:solidFill>
                          <a:schemeClr val="tx1"/>
                        </a:solidFill>
                        <a:effectLst/>
                        <a:latin typeface="+mn-lt"/>
                        <a:ea typeface="微软雅黑" panose="020B0503020204020204" pitchFamily="34" charset="-122"/>
                        <a:cs typeface="Arial" panose="020B0604020202020204" pitchFamily="34" charset="0"/>
                      </a:endParaRPr>
                    </a:p>
                  </a:txBody>
                  <a:tcPr marL="9525" marR="9525" marT="9525" marB="9525"/>
                </a:tc>
                <a:extLst>
                  <a:ext uri="{0D108BD9-81ED-4DB2-BD59-A6C34878D82A}">
                    <a16:rowId xmlns:a16="http://schemas.microsoft.com/office/drawing/2014/main" val="1491513699"/>
                  </a:ext>
                </a:extLst>
              </a:tr>
            </a:tbl>
          </a:graphicData>
        </a:graphic>
      </p:graphicFrame>
      <p:sp>
        <p:nvSpPr>
          <p:cNvPr id="5" name="Content Placeholder 7">
            <a:extLst>
              <a:ext uri="{FF2B5EF4-FFF2-40B4-BE49-F238E27FC236}">
                <a16:creationId xmlns:a16="http://schemas.microsoft.com/office/drawing/2014/main" id="{549A787E-1B60-4B3D-A538-B8939CE93A79}"/>
              </a:ext>
            </a:extLst>
          </p:cNvPr>
          <p:cNvSpPr txBox="1">
            <a:spLocks/>
          </p:cNvSpPr>
          <p:nvPr/>
        </p:nvSpPr>
        <p:spPr>
          <a:xfrm>
            <a:off x="6364102" y="3209238"/>
            <a:ext cx="4784544" cy="3018402"/>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600" b="1" kern="0" dirty="0">
                <a:solidFill>
                  <a:srgbClr val="0000FF"/>
                </a:solidFill>
              </a:rPr>
              <a:t>eMDAS_Ph2</a:t>
            </a:r>
            <a:r>
              <a:rPr lang="zh-CN" altLang="en-US" sz="1600" b="1" kern="0" dirty="0">
                <a:solidFill>
                  <a:srgbClr val="0000FF"/>
                </a:solidFill>
              </a:rPr>
              <a:t>：</a:t>
            </a:r>
            <a:endParaRPr lang="de-DE" altLang="de-DE" sz="1600" b="1" kern="0" dirty="0">
              <a:solidFill>
                <a:srgbClr val="0000FF"/>
              </a:solidFill>
            </a:endParaRPr>
          </a:p>
          <a:p>
            <a:pPr marL="455073" indent="-455073" defTabSz="1219170">
              <a:spcBef>
                <a:spcPts val="0"/>
              </a:spcBef>
              <a:spcAft>
                <a:spcPts val="0"/>
              </a:spcAft>
              <a:defRPr/>
            </a:pPr>
            <a:r>
              <a:rPr lang="de-DE" altLang="de-DE" sz="1800" kern="0" dirty="0">
                <a:solidFill>
                  <a:prstClr val="black"/>
                </a:solidFill>
              </a:rPr>
              <a:t>Progress since SA5#145e:</a:t>
            </a:r>
          </a:p>
          <a:p>
            <a:pPr marL="855123" lvl="1" indent="-455073" defTabSz="1219170">
              <a:spcBef>
                <a:spcPts val="0"/>
              </a:spcBef>
              <a:spcAft>
                <a:spcPts val="0"/>
              </a:spcAft>
              <a:defRPr/>
            </a:pPr>
            <a:r>
              <a:rPr lang="en-US" altLang="de-DE" sz="1400" kern="0" dirty="0">
                <a:solidFill>
                  <a:prstClr val="black"/>
                </a:solidFill>
              </a:rPr>
              <a:t>The general use case on prediction and statistics of PMs and KPIs was agreed.</a:t>
            </a:r>
            <a:endParaRPr lang="de-DE" altLang="de-DE" sz="1400" kern="0" dirty="0">
              <a:solidFill>
                <a:prstClr val="black"/>
              </a:solidFill>
            </a:endParaRPr>
          </a:p>
          <a:p>
            <a:pPr marL="457189" lvl="1" indent="0" defTabSz="1219170">
              <a:spcBef>
                <a:spcPts val="0"/>
              </a:spcBef>
              <a:spcAft>
                <a:spcPts val="0"/>
              </a:spcAft>
              <a:buNone/>
              <a:defRPr/>
            </a:pPr>
            <a:r>
              <a:rPr lang="en-US" altLang="zh-CN" sz="1200" kern="0" dirty="0">
                <a:solidFill>
                  <a:prstClr val="black"/>
                </a:solidFill>
              </a:rPr>
              <a:t> </a:t>
            </a:r>
          </a:p>
          <a:p>
            <a:pPr marL="455073" indent="-455073" defTabSz="1219170">
              <a:spcBef>
                <a:spcPts val="0"/>
              </a:spcBef>
              <a:spcAft>
                <a:spcPts val="0"/>
              </a:spcAft>
              <a:defRPr/>
            </a:pPr>
            <a:r>
              <a:rPr lang="en-US" altLang="zh-CN" sz="1800" kern="0" dirty="0">
                <a:solidFill>
                  <a:prstClr val="black"/>
                </a:solidFill>
              </a:rPr>
              <a:t>RAN impacts and dependencies:</a:t>
            </a:r>
            <a:endParaRPr lang="de-DE" altLang="zh-CN" sz="1800" kern="0" dirty="0">
              <a:solidFill>
                <a:prstClr val="black"/>
              </a:solidFill>
            </a:endParaRPr>
          </a:p>
          <a:p>
            <a:pPr marL="855123" lvl="1" indent="-455073" defTabSz="1219170">
              <a:spcBef>
                <a:spcPts val="0"/>
              </a:spcBef>
              <a:spcAft>
                <a:spcPts val="0"/>
              </a:spcAft>
              <a:defRPr/>
            </a:pPr>
            <a:r>
              <a:rPr lang="en-US" altLang="zh-CN" sz="1400" kern="0" dirty="0">
                <a:solidFill>
                  <a:prstClr val="black"/>
                </a:solidFill>
              </a:rPr>
              <a:t>None</a:t>
            </a:r>
          </a:p>
          <a:p>
            <a:pPr marL="455073" indent="-455073" defTabSz="1219170">
              <a:spcBef>
                <a:spcPts val="0"/>
              </a:spcBef>
              <a:spcAft>
                <a:spcPts val="0"/>
              </a:spcAft>
              <a:defRPr/>
            </a:pPr>
            <a:r>
              <a:rPr lang="de-DE" altLang="zh-CN" sz="1800" kern="0" dirty="0">
                <a:solidFill>
                  <a:prstClr val="black"/>
                </a:solidFill>
              </a:rPr>
              <a:t>Next steps:</a:t>
            </a:r>
          </a:p>
          <a:p>
            <a:pPr marL="855123" lvl="1" indent="-455073" defTabSz="1219170">
              <a:spcBef>
                <a:spcPts val="0"/>
              </a:spcBef>
              <a:spcAft>
                <a:spcPts val="0"/>
              </a:spcAft>
              <a:defRPr/>
            </a:pPr>
            <a:r>
              <a:rPr lang="en-US" altLang="zh-CN" sz="1400" kern="0" dirty="0">
                <a:solidFill>
                  <a:prstClr val="black"/>
                </a:solidFill>
              </a:rPr>
              <a:t>Continue proceeding with the work based on the WID and </a:t>
            </a:r>
            <a:r>
              <a:rPr lang="en-US" altLang="zh-CN" sz="1400" kern="0" dirty="0" err="1">
                <a:solidFill>
                  <a:prstClr val="black"/>
                </a:solidFill>
              </a:rPr>
              <a:t>WoPs</a:t>
            </a:r>
            <a:r>
              <a:rPr lang="en-US" altLang="zh-CN" sz="1400" kern="0" dirty="0">
                <a:solidFill>
                  <a:prstClr val="black"/>
                </a:solidFill>
              </a:rPr>
              <a:t>..</a:t>
            </a:r>
          </a:p>
        </p:txBody>
      </p:sp>
    </p:spTree>
    <p:extLst>
      <p:ext uri="{BB962C8B-B14F-4D97-AF65-F5344CB8AC3E}">
        <p14:creationId xmlns:p14="http://schemas.microsoft.com/office/powerpoint/2010/main" val="86716151"/>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7">
            <a:extLst>
              <a:ext uri="{FF2B5EF4-FFF2-40B4-BE49-F238E27FC236}">
                <a16:creationId xmlns:a16="http://schemas.microsoft.com/office/drawing/2014/main" id="{B4F8F5CC-9B36-4C4A-96C2-095377087992}"/>
              </a:ext>
            </a:extLst>
          </p:cNvPr>
          <p:cNvSpPr txBox="1">
            <a:spLocks/>
          </p:cNvSpPr>
          <p:nvPr/>
        </p:nvSpPr>
        <p:spPr>
          <a:xfrm>
            <a:off x="7174524" y="3702233"/>
            <a:ext cx="2414953" cy="2559232"/>
          </a:xfrm>
          <a:prstGeom prst="rect">
            <a:avLst/>
          </a:prstGeom>
          <a:solidFill>
            <a:schemeClr val="bg1"/>
          </a:solidFill>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050" b="1" kern="0" dirty="0" err="1">
                <a:solidFill>
                  <a:srgbClr val="FF0000"/>
                </a:solidFill>
                <a:latin typeface="Calibri"/>
              </a:rPr>
              <a:t>eECM</a:t>
            </a:r>
            <a:r>
              <a:rPr lang="zh-CN" altLang="en-US" sz="1050" b="1" kern="0" dirty="0">
                <a:solidFill>
                  <a:srgbClr val="FF0000"/>
                </a:solidFill>
                <a:latin typeface="Calibri"/>
              </a:rPr>
              <a:t>：</a:t>
            </a:r>
            <a:endParaRPr lang="de-DE" altLang="de-DE" sz="1050" b="1" kern="0" dirty="0">
              <a:solidFill>
                <a:srgbClr val="FF0000"/>
              </a:solidFill>
              <a:latin typeface="Calibri"/>
            </a:endParaRPr>
          </a:p>
          <a:p>
            <a:pPr marL="455073" indent="-455073" defTabSz="1219170">
              <a:spcBef>
                <a:spcPts val="0"/>
              </a:spcBef>
              <a:spcAft>
                <a:spcPts val="0"/>
              </a:spcAft>
              <a:defRPr/>
            </a:pPr>
            <a:r>
              <a:rPr lang="de-DE" altLang="de-DE" sz="1200" kern="0" dirty="0">
                <a:solidFill>
                  <a:prstClr val="black"/>
                </a:solidFill>
                <a:latin typeface="Calibri"/>
              </a:rPr>
              <a:t>Progress since SA5#145e:</a:t>
            </a:r>
          </a:p>
          <a:p>
            <a:pPr marL="855123" lvl="1" indent="-455073" defTabSz="1219170">
              <a:spcBef>
                <a:spcPts val="0"/>
              </a:spcBef>
              <a:spcAft>
                <a:spcPts val="0"/>
              </a:spcAft>
              <a:defRPr/>
            </a:pPr>
            <a:r>
              <a:rPr lang="en-US" altLang="de-DE" sz="800" kern="0" dirty="0">
                <a:solidFill>
                  <a:prstClr val="black"/>
                </a:solidFill>
              </a:rPr>
              <a:t>The.</a:t>
            </a:r>
            <a:endParaRPr lang="de-DE" altLang="de-DE" sz="800" kern="0" dirty="0">
              <a:solidFill>
                <a:prstClr val="black"/>
              </a:solidFill>
              <a:latin typeface="Calibri"/>
            </a:endParaRPr>
          </a:p>
          <a:p>
            <a:pPr marL="457189" lvl="1" indent="0" defTabSz="1219170">
              <a:spcBef>
                <a:spcPts val="0"/>
              </a:spcBef>
              <a:spcAft>
                <a:spcPts val="0"/>
              </a:spcAft>
              <a:buNone/>
              <a:defRPr/>
            </a:pPr>
            <a:r>
              <a:rPr lang="en-US" altLang="zh-CN" sz="800" kern="0" dirty="0">
                <a:solidFill>
                  <a:prstClr val="black"/>
                </a:solidFill>
                <a:latin typeface="Calibri"/>
                <a:cs typeface="+mn-cs"/>
              </a:rPr>
              <a:t> </a:t>
            </a:r>
          </a:p>
          <a:p>
            <a:pPr marL="455073" indent="-455073" defTabSz="1219170">
              <a:spcBef>
                <a:spcPts val="0"/>
              </a:spcBef>
              <a:spcAft>
                <a:spcPts val="0"/>
              </a:spcAft>
              <a:defRPr/>
            </a:pPr>
            <a:r>
              <a:rPr lang="en-US" sz="1200" kern="0" dirty="0">
                <a:solidFill>
                  <a:prstClr val="black"/>
                </a:solidFill>
                <a:latin typeface="Calibri"/>
              </a:rPr>
              <a:t>RAN impacts and dependencies:</a:t>
            </a:r>
            <a:endParaRPr lang="de-DE" sz="1200" kern="0" dirty="0">
              <a:solidFill>
                <a:prstClr val="black"/>
              </a:solidFill>
              <a:latin typeface="Calibri"/>
            </a:endParaRPr>
          </a:p>
          <a:p>
            <a:pPr marL="988459" lvl="1" indent="-378875" defTabSz="1219170">
              <a:spcBef>
                <a:spcPts val="0"/>
              </a:spcBef>
              <a:spcAft>
                <a:spcPts val="600"/>
              </a:spcAft>
              <a:defRPr/>
            </a:pPr>
            <a:r>
              <a:rPr lang="en-US" sz="800" kern="0" dirty="0">
                <a:solidFill>
                  <a:prstClr val="black"/>
                </a:solidFill>
                <a:latin typeface="Calibri"/>
                <a:cs typeface="+mn-cs"/>
              </a:rPr>
              <a:t>None</a:t>
            </a:r>
          </a:p>
          <a:p>
            <a:pPr marL="457189" lvl="1" indent="0" defTabSz="1219170">
              <a:spcBef>
                <a:spcPts val="0"/>
              </a:spcBef>
              <a:spcAft>
                <a:spcPts val="600"/>
              </a:spcAft>
              <a:buNone/>
              <a:defRPr/>
            </a:pPr>
            <a:endParaRPr lang="en-US" sz="800" kern="0" dirty="0">
              <a:solidFill>
                <a:prstClr val="black"/>
              </a:solidFill>
              <a:latin typeface="Calibri"/>
              <a:cs typeface="+mn-cs"/>
            </a:endParaRPr>
          </a:p>
          <a:p>
            <a:pPr marL="455073" indent="-455073" defTabSz="1219170">
              <a:spcBef>
                <a:spcPts val="0"/>
              </a:spcBef>
              <a:spcAft>
                <a:spcPts val="0"/>
              </a:spcAft>
              <a:defRPr/>
            </a:pPr>
            <a:r>
              <a:rPr lang="de-DE" sz="1200" kern="0" dirty="0">
                <a:solidFill>
                  <a:prstClr val="black"/>
                </a:solidFill>
                <a:latin typeface="Calibri"/>
              </a:rPr>
              <a:t>Next steps:</a:t>
            </a:r>
          </a:p>
          <a:p>
            <a:pPr marL="855123" lvl="1" indent="-455073" defTabSz="1219170">
              <a:spcBef>
                <a:spcPts val="0"/>
              </a:spcBef>
              <a:spcAft>
                <a:spcPts val="0"/>
              </a:spcAft>
              <a:defRPr/>
            </a:pPr>
            <a:endParaRPr lang="en-US" sz="800" kern="0" dirty="0">
              <a:solidFill>
                <a:prstClr val="black"/>
              </a:solidFill>
              <a:latin typeface="Calibri"/>
              <a:cs typeface="+mn-cs"/>
            </a:endParaRPr>
          </a:p>
        </p:txBody>
      </p:sp>
      <p:sp>
        <p:nvSpPr>
          <p:cNvPr id="11" name="Content Placeholder 7">
            <a:extLst>
              <a:ext uri="{FF2B5EF4-FFF2-40B4-BE49-F238E27FC236}">
                <a16:creationId xmlns:a16="http://schemas.microsoft.com/office/drawing/2014/main" id="{B4F8F5CC-9B36-4C4A-96C2-095377087992}"/>
              </a:ext>
            </a:extLst>
          </p:cNvPr>
          <p:cNvSpPr txBox="1">
            <a:spLocks/>
          </p:cNvSpPr>
          <p:nvPr/>
        </p:nvSpPr>
        <p:spPr>
          <a:xfrm>
            <a:off x="3444642" y="3702232"/>
            <a:ext cx="3729882" cy="2596968"/>
          </a:xfrm>
          <a:prstGeom prst="rect">
            <a:avLst/>
          </a:prstGeom>
          <a:solidFill>
            <a:schemeClr val="bg1"/>
          </a:solidFill>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200" b="1" dirty="0">
                <a:solidFill>
                  <a:srgbClr val="0000FF"/>
                </a:solidFill>
              </a:rPr>
              <a:t>AdNRM_ph2</a:t>
            </a:r>
            <a:r>
              <a:rPr lang="zh-CN" altLang="en-US" sz="1200" b="1" dirty="0">
                <a:solidFill>
                  <a:srgbClr val="0000FF"/>
                </a:solidFill>
              </a:rPr>
              <a:t>：</a:t>
            </a:r>
            <a:endParaRPr lang="de-DE" altLang="de-DE" sz="1200" b="1" kern="0" dirty="0">
              <a:solidFill>
                <a:srgbClr val="0000FF"/>
              </a:solidFill>
            </a:endParaRPr>
          </a:p>
          <a:p>
            <a:pPr marL="455073" indent="-455073" defTabSz="1219170">
              <a:spcBef>
                <a:spcPts val="0"/>
              </a:spcBef>
              <a:spcAft>
                <a:spcPts val="0"/>
              </a:spcAft>
              <a:defRPr/>
            </a:pPr>
            <a:r>
              <a:rPr lang="de-DE" altLang="de-DE" sz="1200" kern="0" dirty="0">
                <a:solidFill>
                  <a:prstClr val="black"/>
                </a:solidFill>
              </a:rPr>
              <a:t>Progress since SA5#145e:</a:t>
            </a:r>
          </a:p>
          <a:p>
            <a:pPr marL="855123" lvl="1" indent="-455073" defTabSz="1219170">
              <a:spcBef>
                <a:spcPts val="0"/>
              </a:spcBef>
              <a:spcAft>
                <a:spcPts val="0"/>
              </a:spcAft>
              <a:defRPr/>
            </a:pPr>
            <a:r>
              <a:rPr lang="en-US" altLang="de-DE" sz="1000" kern="0" dirty="0">
                <a:solidFill>
                  <a:prstClr val="black"/>
                </a:solidFill>
              </a:rPr>
              <a:t>Core NF (AUSF/NEF/NSACF/NWDAF/SCP/SEPP/UDSF) NRM enhancements agreed</a:t>
            </a:r>
          </a:p>
          <a:p>
            <a:pPr marL="855123" lvl="1" indent="-455073" defTabSz="1219170">
              <a:spcBef>
                <a:spcPts val="0"/>
              </a:spcBef>
              <a:spcAft>
                <a:spcPts val="0"/>
              </a:spcAft>
              <a:defRPr/>
            </a:pPr>
            <a:r>
              <a:rPr lang="en-US" altLang="de-DE" sz="1000" kern="0" dirty="0">
                <a:solidFill>
                  <a:prstClr val="black"/>
                </a:solidFill>
              </a:rPr>
              <a:t>Clarify pointer to Condition Monitor agreed</a:t>
            </a:r>
          </a:p>
          <a:p>
            <a:pPr marL="855123" lvl="1" indent="-455073" defTabSz="1219170">
              <a:spcBef>
                <a:spcPts val="0"/>
              </a:spcBef>
              <a:spcAft>
                <a:spcPts val="0"/>
              </a:spcAft>
              <a:defRPr/>
            </a:pPr>
            <a:r>
              <a:rPr lang="en-US" altLang="de-DE" sz="1000" kern="0" dirty="0">
                <a:solidFill>
                  <a:prstClr val="black"/>
                </a:solidFill>
              </a:rPr>
              <a:t>Vague issues in </a:t>
            </a:r>
            <a:r>
              <a:rPr lang="en-US" altLang="de-DE" sz="1000" kern="0" dirty="0" err="1">
                <a:solidFill>
                  <a:prstClr val="black"/>
                </a:solidFill>
              </a:rPr>
              <a:t>EP_Transport</a:t>
            </a:r>
            <a:r>
              <a:rPr lang="en-US" altLang="de-DE" sz="1000" kern="0" dirty="0">
                <a:solidFill>
                  <a:prstClr val="black"/>
                </a:solidFill>
              </a:rPr>
              <a:t> and connecting subnet with EP_RP discussed but not agreed</a:t>
            </a:r>
          </a:p>
          <a:p>
            <a:pPr marL="855123" lvl="1" indent="-455073" defTabSz="1219170">
              <a:spcBef>
                <a:spcPts val="0"/>
              </a:spcBef>
              <a:spcAft>
                <a:spcPts val="0"/>
              </a:spcAft>
              <a:defRPr/>
            </a:pPr>
            <a:r>
              <a:rPr lang="en-US" altLang="de-DE" sz="1000" kern="0" dirty="0">
                <a:solidFill>
                  <a:prstClr val="black"/>
                </a:solidFill>
              </a:rPr>
              <a:t>Proposals for new generic NRM specification and on Introduction of Stage 2 Common Data Type Definitions were discussed but not agreed</a:t>
            </a:r>
            <a:r>
              <a:rPr lang="de-DE" altLang="de-DE" sz="1000" kern="0" dirty="0">
                <a:solidFill>
                  <a:prstClr val="black"/>
                </a:solidFill>
              </a:rPr>
              <a:t>.</a:t>
            </a:r>
          </a:p>
          <a:p>
            <a:pPr marL="457189" lvl="1" indent="0" defTabSz="1219170">
              <a:spcBef>
                <a:spcPts val="0"/>
              </a:spcBef>
              <a:spcAft>
                <a:spcPts val="0"/>
              </a:spcAft>
              <a:buNone/>
              <a:defRPr/>
            </a:pPr>
            <a:r>
              <a:rPr lang="en-US" altLang="zh-CN" sz="1000" kern="0" dirty="0">
                <a:solidFill>
                  <a:prstClr val="black"/>
                </a:solidFill>
                <a:cs typeface="+mn-cs"/>
              </a:rPr>
              <a:t> </a:t>
            </a:r>
            <a:r>
              <a:rPr lang="en-US" sz="1200" kern="0" dirty="0">
                <a:solidFill>
                  <a:prstClr val="black"/>
                </a:solidFill>
              </a:rPr>
              <a:t>RAN impacts and dependencies:</a:t>
            </a:r>
            <a:endParaRPr lang="de-DE" sz="1200" kern="0" dirty="0">
              <a:solidFill>
                <a:prstClr val="black"/>
              </a:solidFill>
            </a:endParaRPr>
          </a:p>
          <a:p>
            <a:pPr marL="988459" lvl="1" indent="-378875" defTabSz="1219170">
              <a:spcBef>
                <a:spcPts val="0"/>
              </a:spcBef>
              <a:spcAft>
                <a:spcPts val="600"/>
              </a:spcAft>
              <a:defRPr/>
            </a:pPr>
            <a:r>
              <a:rPr lang="en-US" altLang="zh-CN" sz="1000" kern="0" dirty="0">
                <a:solidFill>
                  <a:prstClr val="black"/>
                </a:solidFill>
                <a:cs typeface="+mn-cs"/>
              </a:rPr>
              <a:t>yes</a:t>
            </a:r>
            <a:endParaRPr lang="en-US" sz="1000" kern="0" dirty="0">
              <a:solidFill>
                <a:prstClr val="black"/>
              </a:solidFill>
              <a:cs typeface="+mn-cs"/>
            </a:endParaRPr>
          </a:p>
          <a:p>
            <a:pPr marL="455073" indent="-455073" defTabSz="1219170">
              <a:spcBef>
                <a:spcPts val="0"/>
              </a:spcBef>
              <a:spcAft>
                <a:spcPts val="0"/>
              </a:spcAft>
              <a:defRPr/>
            </a:pPr>
            <a:r>
              <a:rPr lang="de-DE" sz="1200" kern="0" dirty="0">
                <a:solidFill>
                  <a:prstClr val="black"/>
                </a:solidFill>
              </a:rPr>
              <a:t>Next steps:</a:t>
            </a:r>
          </a:p>
          <a:p>
            <a:pPr marL="988459" lvl="1" indent="-378875" defTabSz="1219170">
              <a:defRPr/>
            </a:pPr>
            <a:r>
              <a:rPr lang="en-US" sz="1000" kern="0" dirty="0">
                <a:solidFill>
                  <a:prstClr val="black"/>
                </a:solidFill>
                <a:cs typeface="+mn-cs"/>
              </a:rPr>
              <a:t>Remaining Core NF NRM enhancement and other NRM enhancement</a:t>
            </a:r>
          </a:p>
        </p:txBody>
      </p:sp>
      <p:sp>
        <p:nvSpPr>
          <p:cNvPr id="6146" name="Title 1">
            <a:extLst>
              <a:ext uri="{FF2B5EF4-FFF2-40B4-BE49-F238E27FC236}">
                <a16:creationId xmlns:a16="http://schemas.microsoft.com/office/drawing/2014/main" id="{A9985057-8F2A-44BF-9F53-9E66C674A60C}"/>
              </a:ext>
            </a:extLst>
          </p:cNvPr>
          <p:cNvSpPr>
            <a:spLocks noGrp="1"/>
          </p:cNvSpPr>
          <p:nvPr>
            <p:ph type="title"/>
          </p:nvPr>
        </p:nvSpPr>
        <p:spPr>
          <a:xfrm>
            <a:off x="660776" y="0"/>
            <a:ext cx="9102725"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sz="2800" dirty="0"/>
              <a:t>Rel-18 WI - Management Architecture and Mechanisms (1/2)</a:t>
            </a:r>
          </a:p>
        </p:txBody>
      </p:sp>
      <p:graphicFrame>
        <p:nvGraphicFramePr>
          <p:cNvPr id="8" name="Table 5">
            <a:extLst>
              <a:ext uri="{FF2B5EF4-FFF2-40B4-BE49-F238E27FC236}">
                <a16:creationId xmlns:a16="http://schemas.microsoft.com/office/drawing/2014/main" id="{D8F42FF3-0490-47F9-A60A-62E42DC88CAC}"/>
              </a:ext>
            </a:extLst>
          </p:cNvPr>
          <p:cNvGraphicFramePr>
            <a:graphicFrameLocks noGrp="1"/>
          </p:cNvGraphicFramePr>
          <p:nvPr>
            <p:extLst>
              <p:ext uri="{D42A27DB-BD31-4B8C-83A1-F6EECF244321}">
                <p14:modId xmlns:p14="http://schemas.microsoft.com/office/powerpoint/2010/main" val="2832349190"/>
              </p:ext>
            </p:extLst>
          </p:nvPr>
        </p:nvGraphicFramePr>
        <p:xfrm>
          <a:off x="172996" y="838042"/>
          <a:ext cx="11747157" cy="2864190"/>
        </p:xfrm>
        <a:graphic>
          <a:graphicData uri="http://schemas.openxmlformats.org/drawingml/2006/table">
            <a:tbl>
              <a:tblPr firstRow="1" firstCol="1" bandRow="1">
                <a:tableStyleId>{F5AB1C69-6EDB-4FF4-983F-18BD219EF322}</a:tableStyleId>
              </a:tblPr>
              <a:tblGrid>
                <a:gridCol w="472799">
                  <a:extLst>
                    <a:ext uri="{9D8B030D-6E8A-4147-A177-3AD203B41FA5}">
                      <a16:colId xmlns:a16="http://schemas.microsoft.com/office/drawing/2014/main" val="20000"/>
                    </a:ext>
                  </a:extLst>
                </a:gridCol>
                <a:gridCol w="2205470">
                  <a:extLst>
                    <a:ext uri="{9D8B030D-6E8A-4147-A177-3AD203B41FA5}">
                      <a16:colId xmlns:a16="http://schemas.microsoft.com/office/drawing/2014/main" val="20001"/>
                    </a:ext>
                  </a:extLst>
                </a:gridCol>
                <a:gridCol w="854899">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513858">
                  <a:extLst>
                    <a:ext uri="{9D8B030D-6E8A-4147-A177-3AD203B41FA5}">
                      <a16:colId xmlns:a16="http://schemas.microsoft.com/office/drawing/2014/main" val="20006"/>
                    </a:ext>
                  </a:extLst>
                </a:gridCol>
                <a:gridCol w="665019">
                  <a:extLst>
                    <a:ext uri="{9D8B030D-6E8A-4147-A177-3AD203B41FA5}">
                      <a16:colId xmlns:a16="http://schemas.microsoft.com/office/drawing/2014/main" val="20007"/>
                    </a:ext>
                  </a:extLst>
                </a:gridCol>
                <a:gridCol w="876679">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239783">
                <a:tc>
                  <a:txBody>
                    <a:bodyPr/>
                    <a:lstStyle/>
                    <a:p>
                      <a:pPr algn="ctr">
                        <a:lnSpc>
                          <a:spcPct val="107000"/>
                        </a:lnSpc>
                        <a:spcAft>
                          <a:spcPts val="800"/>
                        </a:spcAft>
                      </a:pPr>
                      <a:r>
                        <a:rPr lang="en-GB" sz="1000" dirty="0">
                          <a:latin typeface="+mn-lt"/>
                        </a:rPr>
                        <a:t>UID</a:t>
                      </a:r>
                    </a:p>
                  </a:txBody>
                  <a:tcPr marL="36002" marR="36002" marT="0" marB="0" anchor="ctr"/>
                </a:tc>
                <a:tc>
                  <a:txBody>
                    <a:bodyPr/>
                    <a:lstStyle/>
                    <a:p>
                      <a:pPr algn="ctr">
                        <a:lnSpc>
                          <a:spcPct val="107000"/>
                        </a:lnSpc>
                        <a:spcAft>
                          <a:spcPts val="800"/>
                        </a:spcAft>
                      </a:pPr>
                      <a:r>
                        <a:rPr lang="en-GB" sz="1000" dirty="0">
                          <a:latin typeface="+mn-lt"/>
                        </a:rPr>
                        <a:t>Name</a:t>
                      </a:r>
                    </a:p>
                  </a:txBody>
                  <a:tcPr marL="36002" marR="36002" marT="0" marB="0" anchor="ctr"/>
                </a:tc>
                <a:tc>
                  <a:txBody>
                    <a:bodyPr/>
                    <a:lstStyle/>
                    <a:p>
                      <a:pPr algn="ctr">
                        <a:lnSpc>
                          <a:spcPct val="107000"/>
                        </a:lnSpc>
                        <a:spcAft>
                          <a:spcPts val="800"/>
                        </a:spcAft>
                      </a:pPr>
                      <a:r>
                        <a:rPr lang="en-GB" sz="1000" dirty="0">
                          <a:latin typeface="+mn-lt"/>
                        </a:rPr>
                        <a:t>Acronym</a:t>
                      </a:r>
                    </a:p>
                  </a:txBody>
                  <a:tcPr marL="36002" marR="36002" marT="0" marB="0" anchor="ctr"/>
                </a:tc>
                <a:tc>
                  <a:txBody>
                    <a:bodyPr/>
                    <a:lstStyle/>
                    <a:p>
                      <a:pPr algn="ctr">
                        <a:lnSpc>
                          <a:spcPct val="107000"/>
                        </a:lnSpc>
                        <a:spcAft>
                          <a:spcPts val="800"/>
                        </a:spcAft>
                      </a:pPr>
                      <a:r>
                        <a:rPr lang="en-GB" sz="1000" dirty="0" err="1">
                          <a:latin typeface="+mn-lt"/>
                        </a:rPr>
                        <a:t>Rel</a:t>
                      </a:r>
                      <a:endParaRPr lang="en-GB" sz="1000" dirty="0">
                        <a:latin typeface="+mn-lt"/>
                      </a:endParaRPr>
                    </a:p>
                  </a:txBody>
                  <a:tcPr marL="36002" marR="36002" marT="0" marB="0" anchor="ctr"/>
                </a:tc>
                <a:tc>
                  <a:txBody>
                    <a:bodyPr/>
                    <a:lstStyle/>
                    <a:p>
                      <a:pPr algn="ctr">
                        <a:lnSpc>
                          <a:spcPct val="107000"/>
                        </a:lnSpc>
                        <a:spcAft>
                          <a:spcPts val="800"/>
                        </a:spcAft>
                      </a:pPr>
                      <a:r>
                        <a:rPr lang="en-GB" sz="1000" dirty="0">
                          <a:latin typeface="+mn-lt"/>
                        </a:rPr>
                        <a:t>WG</a:t>
                      </a:r>
                    </a:p>
                  </a:txBody>
                  <a:tcPr marL="36002" marR="36002" marT="0" marB="0" anchor="ctr"/>
                </a:tc>
                <a:tc>
                  <a:txBody>
                    <a:bodyPr/>
                    <a:lstStyle/>
                    <a:p>
                      <a:pPr algn="ctr">
                        <a:lnSpc>
                          <a:spcPct val="107000"/>
                        </a:lnSpc>
                        <a:spcAft>
                          <a:spcPts val="800"/>
                        </a:spcAft>
                      </a:pPr>
                      <a:r>
                        <a:rPr lang="en-GB" sz="1000" dirty="0">
                          <a:latin typeface="+mn-lt"/>
                        </a:rPr>
                        <a:t>Target</a:t>
                      </a:r>
                    </a:p>
                  </a:txBody>
                  <a:tcPr marL="36002" marR="36002" marT="0" marB="0" anchor="ctr"/>
                </a:tc>
                <a:tc>
                  <a:txBody>
                    <a:bodyPr/>
                    <a:lstStyle/>
                    <a:p>
                      <a:pPr algn="ctr">
                        <a:lnSpc>
                          <a:spcPct val="107000"/>
                        </a:lnSpc>
                        <a:spcAft>
                          <a:spcPts val="800"/>
                        </a:spcAft>
                      </a:pPr>
                      <a:r>
                        <a:rPr lang="en-GB" sz="1000" dirty="0">
                          <a:latin typeface="+mn-lt"/>
                        </a:rPr>
                        <a:t>Old %</a:t>
                      </a:r>
                    </a:p>
                  </a:txBody>
                  <a:tcPr marL="36002" marR="36002" marT="0" marB="0" anchor="ctr"/>
                </a:tc>
                <a:tc>
                  <a:txBody>
                    <a:bodyPr/>
                    <a:lstStyle/>
                    <a:p>
                      <a:pPr algn="ctr">
                        <a:lnSpc>
                          <a:spcPct val="107000"/>
                        </a:lnSpc>
                        <a:spcAft>
                          <a:spcPts val="800"/>
                        </a:spcAft>
                      </a:pPr>
                      <a:r>
                        <a:rPr lang="en-GB" sz="10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0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000" dirty="0">
                          <a:solidFill>
                            <a:srgbClr val="FF0000"/>
                          </a:solidFill>
                          <a:latin typeface="+mn-lt"/>
                        </a:rPr>
                        <a:t>Related groups</a:t>
                      </a:r>
                      <a:endParaRPr lang="en-GB" sz="10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000" b="1" kern="1200" dirty="0">
                          <a:solidFill>
                            <a:srgbClr val="FF0000"/>
                          </a:solidFill>
                          <a:latin typeface="+mn-lt"/>
                          <a:ea typeface="+mn-ea"/>
                          <a:cs typeface="+mn-cs"/>
                        </a:rPr>
                        <a:t>SA5 Progress</a:t>
                      </a:r>
                      <a:endParaRPr lang="en-GB" sz="10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WID</a:t>
                      </a:r>
                      <a:endParaRPr lang="en-GB" sz="10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TS</a:t>
                      </a:r>
                      <a:endParaRPr lang="en-GB" sz="10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Rapporteur</a:t>
                      </a:r>
                      <a:endParaRPr lang="en-GB" sz="10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684974">
                <a:tc>
                  <a:txBody>
                    <a:bodyPr/>
                    <a:lstStyle/>
                    <a:p>
                      <a:pPr algn="ctr" fontAlgn="t"/>
                      <a:r>
                        <a:rPr lang="en-US" sz="1000" b="0" i="0" u="none" strike="noStrike" dirty="0">
                          <a:solidFill>
                            <a:srgbClr val="000000"/>
                          </a:solidFill>
                          <a:effectLst/>
                          <a:latin typeface="+mn-lt"/>
                        </a:rPr>
                        <a:t>940045</a:t>
                      </a:r>
                    </a:p>
                  </a:txBody>
                  <a:tcPr marL="6350" marR="6350" marT="6350" marB="0"/>
                </a:tc>
                <a:tc>
                  <a:txBody>
                    <a:bodyPr/>
                    <a:lstStyle/>
                    <a:p>
                      <a:pPr algn="l" fontAlgn="t"/>
                      <a:r>
                        <a:rPr lang="en-US" sz="1000" b="0" i="0" u="none" strike="noStrike" dirty="0">
                          <a:solidFill>
                            <a:schemeClr val="tx1"/>
                          </a:solidFill>
                          <a:effectLst/>
                          <a:latin typeface="+mn-lt"/>
                        </a:rPr>
                        <a:t>Network slicing provisioning rules</a:t>
                      </a:r>
                      <a:r>
                        <a:rPr lang="en-US" sz="1000" b="0" i="0" u="none" strike="noStrike" dirty="0">
                          <a:solidFill>
                            <a:schemeClr val="tx1"/>
                          </a:solidFill>
                          <a:effectLst/>
                          <a:highlight>
                            <a:srgbClr val="00FF00"/>
                          </a:highlight>
                          <a:latin typeface="+mn-lt"/>
                        </a:rPr>
                        <a:t> </a:t>
                      </a:r>
                    </a:p>
                  </a:txBody>
                  <a:tcPr marL="6350" marR="6350" marT="6350" marB="0"/>
                </a:tc>
                <a:tc>
                  <a:txBody>
                    <a:bodyPr/>
                    <a:lstStyle/>
                    <a:p>
                      <a:pPr algn="l" fontAlgn="t"/>
                      <a:r>
                        <a:rPr lang="en-US" sz="1000" b="0" i="0" u="none" strike="noStrike" dirty="0">
                          <a:solidFill>
                            <a:srgbClr val="000000"/>
                          </a:solidFill>
                          <a:effectLst/>
                          <a:latin typeface="+mn-lt"/>
                        </a:rPr>
                        <a:t>NSRULE</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mn-lt"/>
                          <a:ea typeface="+mn-ea"/>
                          <a:cs typeface="+mn-cs"/>
                        </a:rPr>
                        <a:t>SA#100 (Jun 2023)</a:t>
                      </a:r>
                      <a:endParaRPr lang="zh-CN" altLang="zh-CN" sz="1000" b="0" i="0" u="none" strike="noStrike" kern="1200" dirty="0">
                        <a:solidFill>
                          <a:srgbClr val="000000"/>
                        </a:solidFill>
                        <a:effectLst/>
                        <a:latin typeface="+mn-lt"/>
                        <a:ea typeface="+mn-ea"/>
                        <a:cs typeface="+mn-cs"/>
                      </a:endParaRPr>
                    </a:p>
                  </a:txBody>
                  <a:tcPr marL="9525" marR="9525" marT="9525" marB="9525"/>
                </a:tc>
                <a:tc>
                  <a:txBody>
                    <a:bodyPr/>
                    <a:lstStyle/>
                    <a:p>
                      <a:pPr algn="ctr" fontAlgn="t"/>
                      <a:r>
                        <a:rPr lang="en-US" sz="1000" b="0" i="0" u="none" strike="noStrike" dirty="0">
                          <a:solidFill>
                            <a:srgbClr val="000000"/>
                          </a:solidFill>
                          <a:effectLst/>
                          <a:latin typeface="+mn-lt"/>
                        </a:rPr>
                        <a:t>45%</a:t>
                      </a:r>
                    </a:p>
                  </a:txBody>
                  <a:tcPr marL="6350" marR="6350" marT="6350" marB="0"/>
                </a:tc>
                <a:tc>
                  <a:txBody>
                    <a:bodyPr/>
                    <a:lstStyle/>
                    <a:p>
                      <a:pPr algn="ctr">
                        <a:lnSpc>
                          <a:spcPct val="107000"/>
                        </a:lnSpc>
                        <a:spcAft>
                          <a:spcPts val="800"/>
                        </a:spcAft>
                      </a:pPr>
                      <a:r>
                        <a:rPr lang="en-GB" sz="900" b="0" i="0" u="none" strike="noStrike" kern="1200" dirty="0">
                          <a:solidFill>
                            <a:srgbClr val="0000FF"/>
                          </a:solidFill>
                          <a:effectLst/>
                          <a:latin typeface="+mn-lt"/>
                          <a:ea typeface="+mn-ea"/>
                          <a:cs typeface="+mn-cs"/>
                        </a:rPr>
                        <a:t>55%</a:t>
                      </a:r>
                    </a:p>
                  </a:txBody>
                  <a:tcPr marL="36002" marR="36002" marT="0" marB="0"/>
                </a:tc>
                <a:tc>
                  <a:txBody>
                    <a:bodyPr/>
                    <a:lstStyle/>
                    <a:p>
                      <a:pPr>
                        <a:lnSpc>
                          <a:spcPct val="107000"/>
                        </a:lnSpc>
                        <a:spcAft>
                          <a:spcPts val="800"/>
                        </a:spcAft>
                      </a:pPr>
                      <a:endParaRPr lang="en-GB" sz="900" b="0" i="0" u="none" strike="noStrike" kern="1200" dirty="0">
                        <a:solidFill>
                          <a:srgbClr val="FF0000"/>
                        </a:solidFill>
                        <a:effectLst/>
                        <a:latin typeface="+mn-lt"/>
                        <a:ea typeface="+mn-ea"/>
                        <a:cs typeface="+mn-cs"/>
                      </a:endParaRPr>
                    </a:p>
                  </a:txBody>
                  <a:tcPr marL="36002" marR="36002" marT="0" marB="0" anchor="ctr"/>
                </a:tc>
                <a:tc>
                  <a:txBody>
                    <a:bodyPr/>
                    <a:lstStyle/>
                    <a:p>
                      <a:pPr marL="0" algn="l" defTabSz="1219170" rtl="0" eaLnBrk="1" fontAlgn="t" latinLnBrk="0" hangingPunct="1"/>
                      <a:endParaRPr lang="zh-CN" altLang="en-US" sz="8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0-&gt;15-&gt;35-&gt;45-&gt;55%</a:t>
                      </a:r>
                      <a:endParaRPr lang="zh-CN" sz="1000" kern="1200" dirty="0">
                        <a:solidFill>
                          <a:srgbClr val="000000"/>
                        </a:solidFill>
                        <a:effectLst/>
                        <a:latin typeface="+mn-lt"/>
                        <a:ea typeface="+mn-ea"/>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SP-211449</a:t>
                      </a:r>
                    </a:p>
                    <a:p>
                      <a:pPr marL="0" marR="0" lvl="0" indent="0" algn="ctr" defTabSz="1219170" rtl="0" eaLnBrk="1" fontAlgn="auto" latinLnBrk="0" hangingPunct="1">
                        <a:lnSpc>
                          <a:spcPct val="107000"/>
                        </a:lnSpc>
                        <a:spcBef>
                          <a:spcPts val="0"/>
                        </a:spcBef>
                        <a:spcAft>
                          <a:spcPts val="800"/>
                        </a:spcAft>
                        <a:buClrTx/>
                        <a:buSzTx/>
                        <a:buFontTx/>
                        <a:buNone/>
                        <a:tabLst/>
                        <a:defRPr/>
                      </a:pPr>
                      <a:endParaRPr lang="en-GB"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28.531, 28.541</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Ericsson</a:t>
                      </a:r>
                      <a:endParaRPr lang="en-US" sz="1000" b="0" kern="1200" dirty="0">
                        <a:solidFill>
                          <a:schemeClr val="dk1"/>
                        </a:solidFill>
                        <a:effectLst/>
                        <a:latin typeface="+mn-lt"/>
                        <a:ea typeface="+mn-ea"/>
                        <a:cs typeface="Arial" panose="020B0604020202020204" pitchFamily="34" charset="0"/>
                      </a:endParaRPr>
                    </a:p>
                  </a:txBody>
                  <a:tcPr marL="9525" marR="9525" marT="9525" marB="9525"/>
                </a:tc>
                <a:extLst>
                  <a:ext uri="{0D108BD9-81ED-4DB2-BD59-A6C34878D82A}">
                    <a16:rowId xmlns:a16="http://schemas.microsoft.com/office/drawing/2014/main" val="3324002326"/>
                  </a:ext>
                </a:extLst>
              </a:tr>
              <a:tr h="504181">
                <a:tc>
                  <a:txBody>
                    <a:bodyPr/>
                    <a:lstStyle/>
                    <a:p>
                      <a:pPr algn="ctr" fontAlgn="t"/>
                      <a:r>
                        <a:rPr lang="en-US" sz="1000" b="0" i="0" u="none" strike="noStrike" dirty="0">
                          <a:solidFill>
                            <a:srgbClr val="000000"/>
                          </a:solidFill>
                          <a:effectLst/>
                          <a:latin typeface="+mn-lt"/>
                        </a:rPr>
                        <a:t>950031</a:t>
                      </a:r>
                    </a:p>
                  </a:txBody>
                  <a:tcPr marL="6350" marR="6350" marT="6350" marB="0"/>
                </a:tc>
                <a:tc>
                  <a:txBody>
                    <a:bodyPr/>
                    <a:lstStyle/>
                    <a:p>
                      <a:pPr marL="0" algn="l" defTabSz="1219170" rtl="0" eaLnBrk="1" fontAlgn="t" latinLnBrk="0" hangingPunct="1"/>
                      <a:r>
                        <a:rPr lang="en-US" sz="1000" b="0" i="0" u="none" strike="noStrike" kern="1200" dirty="0">
                          <a:solidFill>
                            <a:schemeClr val="tx1"/>
                          </a:solidFill>
                          <a:effectLst/>
                          <a:latin typeface="+mn-lt"/>
                          <a:ea typeface="+mn-ea"/>
                          <a:cs typeface="+mn-cs"/>
                        </a:rPr>
                        <a:t>Additional NRM features phase 2</a:t>
                      </a:r>
                      <a:r>
                        <a:rPr lang="en-US" sz="1000" b="0" i="0" u="none" strike="noStrike" kern="1200" dirty="0">
                          <a:solidFill>
                            <a:schemeClr val="tx1"/>
                          </a:solidFill>
                          <a:effectLst/>
                          <a:highlight>
                            <a:srgbClr val="00FF00"/>
                          </a:highlight>
                          <a:latin typeface="+mn-lt"/>
                          <a:ea typeface="+mn-ea"/>
                          <a:cs typeface="+mn-cs"/>
                        </a:rPr>
                        <a:t> </a:t>
                      </a:r>
                    </a:p>
                  </a:txBody>
                  <a:tcPr marL="6350" marR="6350" marT="6350" marB="0"/>
                </a:tc>
                <a:tc>
                  <a:txBody>
                    <a:bodyPr/>
                    <a:lstStyle/>
                    <a:p>
                      <a:pPr algn="l" fontAlgn="t"/>
                      <a:r>
                        <a:rPr lang="en-US" sz="1000" b="0" i="0" u="none" strike="noStrike" dirty="0">
                          <a:solidFill>
                            <a:srgbClr val="000000"/>
                          </a:solidFill>
                          <a:effectLst/>
                          <a:latin typeface="+mn-lt"/>
                        </a:rPr>
                        <a:t>AdNRM_ph2</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l" defTabSz="1219170" rtl="0" eaLnBrk="1" fontAlgn="t" latinLnBrk="0" hangingPunct="1">
                        <a:lnSpc>
                          <a:spcPct val="150000"/>
                        </a:lnSpc>
                        <a:spcAft>
                          <a:spcPts val="0"/>
                        </a:spcAft>
                      </a:pPr>
                      <a:r>
                        <a:rPr lang="en-US" altLang="zh-CN" sz="1000" b="0" i="0" u="none" strike="noStrike" kern="1200" dirty="0">
                          <a:solidFill>
                            <a:srgbClr val="000000"/>
                          </a:solidFill>
                          <a:effectLst/>
                          <a:latin typeface="+mn-lt"/>
                          <a:ea typeface="+mn-ea"/>
                          <a:cs typeface="+mn-cs"/>
                        </a:rPr>
                        <a:t>SA#99(Mar 2023)</a:t>
                      </a:r>
                      <a:endParaRPr lang="zh-CN"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07000"/>
                        </a:lnSpc>
                        <a:spcAft>
                          <a:spcPts val="800"/>
                        </a:spcAft>
                      </a:pPr>
                      <a:r>
                        <a:rPr lang="en-US" sz="1000" b="0" i="0" u="none" strike="noStrike" kern="1200" dirty="0">
                          <a:solidFill>
                            <a:srgbClr val="000000"/>
                          </a:solidFill>
                          <a:effectLst/>
                          <a:latin typeface="+mn-lt"/>
                          <a:ea typeface="+mn-ea"/>
                          <a:cs typeface="+mn-cs"/>
                        </a:rPr>
                        <a:t>30%</a:t>
                      </a:r>
                    </a:p>
                  </a:txBody>
                  <a:tcPr marL="6350" marR="6350" marT="0" marB="0"/>
                </a:tc>
                <a:tc>
                  <a:txBody>
                    <a:bodyPr/>
                    <a:lstStyle/>
                    <a:p>
                      <a:pPr marL="0" algn="ctr" defTabSz="1219170" rtl="0" eaLnBrk="1" latinLnBrk="0" hangingPunct="1">
                        <a:lnSpc>
                          <a:spcPct val="107000"/>
                        </a:lnSpc>
                        <a:spcAft>
                          <a:spcPts val="800"/>
                        </a:spcAft>
                      </a:pPr>
                      <a:r>
                        <a:rPr lang="en-GB" sz="1000" b="0" i="0" u="none" strike="noStrike" kern="1200" dirty="0">
                          <a:solidFill>
                            <a:srgbClr val="0000FF"/>
                          </a:solidFill>
                          <a:effectLst/>
                          <a:latin typeface="+mn-lt"/>
                          <a:ea typeface="+mn-ea"/>
                          <a:cs typeface="+mn-cs"/>
                        </a:rPr>
                        <a:t>55%</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algn="l" defTabSz="1219170" rtl="0" eaLnBrk="1" fontAlgn="t" latinLnBrk="0" hangingPunct="1"/>
                      <a:endParaRPr lang="zh-CN" altLang="en-US" sz="10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0-&gt;5-&gt;7-</a:t>
                      </a:r>
                      <a:r>
                        <a:rPr lang="en-US" altLang="zh-CN" sz="1000" kern="1200" dirty="0">
                          <a:solidFill>
                            <a:srgbClr val="000000"/>
                          </a:solidFill>
                          <a:effectLst/>
                          <a:latin typeface="+mn-lt"/>
                          <a:ea typeface="宋体" panose="02010600030101010101" pitchFamily="2" charset="-122"/>
                          <a:cs typeface="Arial" panose="020B0604020202020204" pitchFamily="34" charset="0"/>
                        </a:rPr>
                        <a:t>&gt;10% -&gt;</a:t>
                      </a:r>
                      <a:r>
                        <a:rPr lang="en-US" altLang="zh-CN" sz="1000" kern="1200" baseline="0" dirty="0">
                          <a:solidFill>
                            <a:srgbClr val="000000"/>
                          </a:solidFill>
                          <a:effectLst/>
                          <a:latin typeface="+mn-lt"/>
                          <a:ea typeface="宋体" panose="02010600030101010101" pitchFamily="2" charset="-122"/>
                          <a:cs typeface="Arial" panose="020B0604020202020204" pitchFamily="34" charset="0"/>
                        </a:rPr>
                        <a:t> </a:t>
                      </a:r>
                      <a:r>
                        <a:rPr lang="en-US" altLang="zh-CN" sz="1000" kern="1200" dirty="0">
                          <a:solidFill>
                            <a:srgbClr val="000000"/>
                          </a:solidFill>
                          <a:effectLst/>
                          <a:latin typeface="+mn-lt"/>
                          <a:ea typeface="宋体" panose="02010600030101010101" pitchFamily="2" charset="-122"/>
                          <a:cs typeface="Arial" panose="020B0604020202020204" pitchFamily="34" charset="0"/>
                        </a:rPr>
                        <a:t>30%-&gt;55%</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SP-220351</a:t>
                      </a: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28.540, 28.541, 28.622, 28.623</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Nokia, Nokia Shanghai Bell</a:t>
                      </a:r>
                      <a:endParaRPr lang="en-US" sz="1000" b="0" kern="1200" dirty="0">
                        <a:solidFill>
                          <a:schemeClr val="dk1"/>
                        </a:solidFill>
                        <a:effectLst/>
                        <a:latin typeface="+mn-lt"/>
                        <a:ea typeface="+mn-ea"/>
                        <a:cs typeface="Arial" panose="020B0604020202020204" pitchFamily="34" charset="0"/>
                      </a:endParaRPr>
                    </a:p>
                  </a:txBody>
                  <a:tcPr marL="9525" marR="9525" marT="9525" marB="9525"/>
                </a:tc>
                <a:extLst>
                  <a:ext uri="{0D108BD9-81ED-4DB2-BD59-A6C34878D82A}">
                    <a16:rowId xmlns:a16="http://schemas.microsoft.com/office/drawing/2014/main" val="10002"/>
                  </a:ext>
                </a:extLst>
              </a:tr>
              <a:tr h="516913">
                <a:tc>
                  <a:txBody>
                    <a:bodyPr/>
                    <a:lstStyle/>
                    <a:p>
                      <a:pPr algn="ctr" fontAlgn="t"/>
                      <a:r>
                        <a:rPr lang="en-US" sz="1000" b="0" i="0" u="none" strike="noStrike" dirty="0">
                          <a:solidFill>
                            <a:srgbClr val="000000"/>
                          </a:solidFill>
                          <a:effectLst/>
                          <a:latin typeface="+mn-lt"/>
                        </a:rPr>
                        <a:t>950036</a:t>
                      </a:r>
                    </a:p>
                  </a:txBody>
                  <a:tcPr marL="6350" marR="6350" marT="6350" marB="0"/>
                </a:tc>
                <a:tc>
                  <a:txBody>
                    <a:bodyPr/>
                    <a:lstStyle/>
                    <a:p>
                      <a:pPr algn="l" fontAlgn="t"/>
                      <a:r>
                        <a:rPr lang="en-US" sz="1000" b="0" i="0" u="none" strike="noStrike" dirty="0">
                          <a:solidFill>
                            <a:schemeClr val="tx1"/>
                          </a:solidFill>
                          <a:effectLst/>
                          <a:latin typeface="+mn-lt"/>
                        </a:rPr>
                        <a:t>Enhanced Edge Computing Management </a:t>
                      </a:r>
                    </a:p>
                  </a:txBody>
                  <a:tcPr marL="6350" marR="6350" marT="6350" marB="0"/>
                </a:tc>
                <a:tc>
                  <a:txBody>
                    <a:bodyPr/>
                    <a:lstStyle/>
                    <a:p>
                      <a:pPr algn="l" fontAlgn="t"/>
                      <a:r>
                        <a:rPr lang="en-US" sz="1000" b="0" i="0" u="none" strike="noStrike" dirty="0" err="1">
                          <a:solidFill>
                            <a:srgbClr val="FF0000"/>
                          </a:solidFill>
                          <a:effectLst/>
                          <a:latin typeface="+mn-lt"/>
                        </a:rPr>
                        <a:t>eECM</a:t>
                      </a:r>
                      <a:endParaRPr lang="en-US" sz="1000" b="0" i="0" u="none" strike="noStrike" dirty="0">
                        <a:solidFill>
                          <a:srgbClr val="FF0000"/>
                        </a:solidFill>
                        <a:effectLst/>
                        <a:latin typeface="+mn-lt"/>
                      </a:endParaRP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mn-lt"/>
                          <a:ea typeface="+mn-ea"/>
                          <a:cs typeface="+mn-cs"/>
                        </a:rPr>
                        <a:t>SA#99 (Mar 2023)</a:t>
                      </a:r>
                      <a:endParaRPr lang="en-US" sz="1000" b="0" i="0" u="none" strike="noStrike" kern="1200" dirty="0">
                        <a:solidFill>
                          <a:srgbClr val="000000"/>
                        </a:solidFill>
                        <a:effectLst/>
                        <a:latin typeface="+mn-lt"/>
                        <a:ea typeface="+mn-ea"/>
                        <a:cs typeface="+mn-cs"/>
                      </a:endParaRPr>
                    </a:p>
                  </a:txBody>
                  <a:tcPr marL="9525" marR="9525" marT="9525" marB="9525"/>
                </a:tc>
                <a:tc>
                  <a:txBody>
                    <a:bodyPr/>
                    <a:lstStyle/>
                    <a:p>
                      <a:pPr algn="ctr" fontAlgn="t"/>
                      <a:r>
                        <a:rPr lang="en-US" sz="1000" b="0" i="0" u="none" strike="noStrike" dirty="0">
                          <a:solidFill>
                            <a:srgbClr val="000000"/>
                          </a:solidFill>
                          <a:effectLst/>
                          <a:latin typeface="+mn-lt"/>
                        </a:rPr>
                        <a:t>10%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35%</a:t>
                      </a:r>
                    </a:p>
                  </a:txBody>
                  <a:tcPr marL="36002" marR="36002" marT="0" marB="0"/>
                </a:tc>
                <a:tc>
                  <a:txBody>
                    <a:bodyPr/>
                    <a:lstStyle/>
                    <a:p>
                      <a:pPr>
                        <a:lnSpc>
                          <a:spcPct val="107000"/>
                        </a:lnSpc>
                        <a:spcAft>
                          <a:spcPts val="800"/>
                        </a:spcAft>
                      </a:pPr>
                      <a:endParaRPr lang="en-GB" sz="1000" b="0" i="0" u="none" strike="noStrike" kern="1200" dirty="0">
                        <a:solidFill>
                          <a:schemeClr val="tx1"/>
                        </a:solidFill>
                        <a:effectLst/>
                        <a:latin typeface="+mn-lt"/>
                        <a:ea typeface="+mn-ea"/>
                        <a:cs typeface="+mn-cs"/>
                      </a:endParaRPr>
                    </a:p>
                  </a:txBody>
                  <a:tcPr marL="36002" marR="36002" marT="0" marB="0" anchor="ctr"/>
                </a:tc>
                <a:tc>
                  <a:txBody>
                    <a:bodyPr/>
                    <a:lstStyle/>
                    <a:p>
                      <a:pPr marL="0" algn="l" defTabSz="1219170" rtl="0" eaLnBrk="1" fontAlgn="t" latinLnBrk="0" hangingPunct="1"/>
                      <a:endParaRPr lang="zh-CN" altLang="en-US" sz="10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0-&gt;5-&gt;10-</a:t>
                      </a:r>
                      <a:r>
                        <a:rPr lang="en-US" altLang="zh-CN" sz="1000" kern="1200" dirty="0">
                          <a:solidFill>
                            <a:srgbClr val="000000"/>
                          </a:solidFill>
                          <a:effectLst/>
                          <a:latin typeface="+mn-lt"/>
                          <a:ea typeface="宋体" panose="02010600030101010101" pitchFamily="2" charset="-122"/>
                          <a:cs typeface="Arial" panose="020B0604020202020204" pitchFamily="34" charset="0"/>
                        </a:rPr>
                        <a:t>&gt;</a:t>
                      </a:r>
                      <a:r>
                        <a:rPr lang="en-US" altLang="zh-CN" sz="1000" kern="1200" dirty="0">
                          <a:solidFill>
                            <a:srgbClr val="000000"/>
                          </a:solidFill>
                          <a:effectLst/>
                          <a:latin typeface="+mn-lt"/>
                          <a:ea typeface="+mn-ea"/>
                          <a:cs typeface="Arial" panose="020B0604020202020204" pitchFamily="34" charset="0"/>
                        </a:rPr>
                        <a:t>20-&gt; 35%</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SP-220154</a:t>
                      </a:r>
                    </a:p>
                    <a:p>
                      <a:pPr marL="0" marR="0" lvl="0" indent="0" algn="ctr" defTabSz="1219170" rtl="0" eaLnBrk="1" fontAlgn="auto" latinLnBrk="0" hangingPunct="1">
                        <a:lnSpc>
                          <a:spcPct val="107000"/>
                        </a:lnSpc>
                        <a:spcBef>
                          <a:spcPts val="0"/>
                        </a:spcBef>
                        <a:spcAft>
                          <a:spcPts val="800"/>
                        </a:spcAft>
                        <a:buClrTx/>
                        <a:buSzTx/>
                        <a:buFontTx/>
                        <a:buNone/>
                        <a:tabLst/>
                        <a:defRPr/>
                      </a:pPr>
                      <a:endParaRPr lang="en-GB"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28.531, 28.532, 28.538, 28.541, 28.552, 28.554</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Samsung, Intel</a:t>
                      </a:r>
                      <a:endParaRPr lang="en-US" sz="1000" b="0" kern="1200" dirty="0">
                        <a:solidFill>
                          <a:schemeClr val="dk1"/>
                        </a:solidFill>
                        <a:effectLst/>
                        <a:latin typeface="+mn-lt"/>
                        <a:ea typeface="+mn-ea"/>
                        <a:cs typeface="Arial" panose="020B0604020202020204" pitchFamily="34" charset="0"/>
                      </a:endParaRPr>
                    </a:p>
                  </a:txBody>
                  <a:tcPr marL="9525" marR="9525" marT="9525" marB="9525"/>
                </a:tc>
                <a:extLst>
                  <a:ext uri="{0D108BD9-81ED-4DB2-BD59-A6C34878D82A}">
                    <a16:rowId xmlns:a16="http://schemas.microsoft.com/office/drawing/2014/main" val="10003"/>
                  </a:ext>
                </a:extLst>
              </a:tr>
              <a:tr h="516913">
                <a:tc>
                  <a:txBody>
                    <a:bodyPr/>
                    <a:lstStyle/>
                    <a:p>
                      <a:pPr algn="ctr" fontAlgn="t"/>
                      <a:r>
                        <a:rPr lang="en-US" sz="1000" b="0" i="0" u="none" strike="noStrike" dirty="0">
                          <a:solidFill>
                            <a:srgbClr val="000000"/>
                          </a:solidFill>
                          <a:effectLst/>
                          <a:latin typeface="+mn-lt"/>
                        </a:rPr>
                        <a:t>970030</a:t>
                      </a:r>
                    </a:p>
                  </a:txBody>
                  <a:tcPr marL="6350" marR="6350" marT="6350" marB="0"/>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dirty="0">
                          <a:solidFill>
                            <a:schemeClr val="tx1"/>
                          </a:solidFill>
                          <a:latin typeface="+mn-lt"/>
                          <a:cs typeface="Arial" panose="020B0604020202020204" pitchFamily="34" charset="0"/>
                        </a:rPr>
                        <a:t>New WID on methodology for deprecation</a:t>
                      </a:r>
                      <a:endParaRPr lang="zh-CN" sz="900" kern="1200" dirty="0">
                        <a:solidFill>
                          <a:schemeClr val="tx1"/>
                        </a:solidFill>
                        <a:effectLst/>
                        <a:latin typeface="+mn-lt"/>
                        <a:ea typeface="+mn-ea"/>
                        <a:cs typeface="Arial" panose="020B0604020202020204" pitchFamily="34" charset="0"/>
                      </a:endParaRPr>
                    </a:p>
                  </a:txBody>
                  <a:tcPr marL="9525" marR="9525" marT="9525" marB="9525"/>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err="1">
                          <a:solidFill>
                            <a:srgbClr val="FF0000"/>
                          </a:solidFill>
                          <a:effectLst/>
                          <a:latin typeface="+mn-lt"/>
                          <a:ea typeface="+mn-ea"/>
                          <a:cs typeface="Arial" panose="020B0604020202020204" pitchFamily="34" charset="0"/>
                        </a:rPr>
                        <a:t>OAM_MetDep</a:t>
                      </a:r>
                      <a:endParaRPr lang="zh-CN" altLang="en-US" sz="900" kern="1200" dirty="0">
                        <a:solidFill>
                          <a:srgbClr val="FF0000"/>
                        </a:solidFill>
                        <a:effectLst/>
                        <a:latin typeface="+mn-lt"/>
                        <a:ea typeface="+mn-ea"/>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l" defTabSz="1219170" rtl="0" eaLnBrk="1" latinLnBrk="0" hangingPunct="1">
                        <a:lnSpc>
                          <a:spcPct val="100000"/>
                        </a:lnSpc>
                        <a:spcAft>
                          <a:spcPts val="0"/>
                        </a:spcAft>
                      </a:pPr>
                      <a:r>
                        <a:rPr lang="en-US" altLang="zh-CN" sz="1000" b="0" kern="1200" dirty="0">
                          <a:solidFill>
                            <a:schemeClr val="tx1"/>
                          </a:solidFill>
                          <a:effectLst/>
                          <a:latin typeface="+mn-lt"/>
                          <a:ea typeface="+mn-ea"/>
                          <a:cs typeface="Arial" panose="020B0604020202020204" pitchFamily="34" charset="0"/>
                        </a:rPr>
                        <a:t>SA#99 (Mar 2023)</a:t>
                      </a:r>
                    </a:p>
                  </a:txBody>
                  <a:tcPr marL="9525" marR="9525" marT="9525" marB="9525"/>
                </a:tc>
                <a:tc>
                  <a:txBody>
                    <a:bodyPr/>
                    <a:lstStyle/>
                    <a:p>
                      <a:pPr marL="0" algn="ctr" defTabSz="1219170" rtl="0" eaLnBrk="1" fontAlgn="t" latinLnBrk="0" hangingPunct="1">
                        <a:lnSpc>
                          <a:spcPct val="107000"/>
                        </a:lnSpc>
                        <a:spcAft>
                          <a:spcPts val="800"/>
                        </a:spcAft>
                      </a:pPr>
                      <a:endParaRPr lang="en-US" sz="1000" b="0" i="0" u="none" strike="noStrike" kern="1200" dirty="0">
                        <a:solidFill>
                          <a:schemeClr val="tx1"/>
                        </a:solidFill>
                        <a:effectLst/>
                        <a:latin typeface="+mn-lt"/>
                        <a:ea typeface="+mn-ea"/>
                        <a:cs typeface="+mn-cs"/>
                      </a:endParaRPr>
                    </a:p>
                  </a:txBody>
                  <a:tcPr marL="6350" marR="6350" marT="0" marB="0"/>
                </a:tc>
                <a:tc>
                  <a:txBody>
                    <a:bodyPr/>
                    <a:lstStyle/>
                    <a:p>
                      <a:pPr algn="ctr">
                        <a:lnSpc>
                          <a:spcPct val="107000"/>
                        </a:lnSpc>
                        <a:spcAft>
                          <a:spcPts val="800"/>
                        </a:spcAft>
                      </a:pPr>
                      <a:endParaRPr lang="en-GB" sz="1000" b="0" i="0" u="none" strike="noStrike" kern="1200" dirty="0">
                        <a:solidFill>
                          <a:srgbClr val="0000FF"/>
                        </a:solidFill>
                        <a:effectLst/>
                        <a:latin typeface="+mn-lt"/>
                        <a:ea typeface="+mn-ea"/>
                        <a:cs typeface="+mn-cs"/>
                      </a:endParaRPr>
                    </a:p>
                  </a:txBody>
                  <a:tcPr marL="36002" marR="36002" marT="0" marB="0"/>
                </a:tc>
                <a:tc>
                  <a:txBody>
                    <a:bodyPr/>
                    <a:lstStyle/>
                    <a:p>
                      <a:pPr>
                        <a:lnSpc>
                          <a:spcPct val="107000"/>
                        </a:lnSpc>
                        <a:spcAft>
                          <a:spcPts val="800"/>
                        </a:spcAft>
                      </a:pPr>
                      <a:endParaRPr lang="en-GB" sz="1000" b="0" i="0" u="none" strike="noStrike" kern="1200" dirty="0">
                        <a:solidFill>
                          <a:schemeClr val="tx1"/>
                        </a:solidFill>
                        <a:effectLst/>
                        <a:latin typeface="+mn-lt"/>
                        <a:ea typeface="+mn-ea"/>
                        <a:cs typeface="+mn-cs"/>
                      </a:endParaRPr>
                    </a:p>
                  </a:txBody>
                  <a:tcPr marL="36002" marR="36002" marT="0" marB="0" anchor="ctr"/>
                </a:tc>
                <a:tc>
                  <a:txBody>
                    <a:bodyPr/>
                    <a:lstStyle/>
                    <a:p>
                      <a:pPr marL="0" algn="l" defTabSz="1219170" rtl="0" eaLnBrk="1" fontAlgn="t" latinLnBrk="0" hangingPunct="1"/>
                      <a:endParaRPr lang="zh-CN" altLang="en-US"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latinLnBrk="0" hangingPunct="1">
                        <a:lnSpc>
                          <a:spcPct val="150000"/>
                        </a:lnSpc>
                        <a:spcAft>
                          <a:spcPts val="0"/>
                        </a:spcAft>
                      </a:pPr>
                      <a:endParaRPr lang="zh-CN" sz="1000" kern="1200" dirty="0">
                        <a:solidFill>
                          <a:srgbClr val="FF0000"/>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kern="1200" dirty="0">
                          <a:solidFill>
                            <a:schemeClr val="tx1"/>
                          </a:solidFill>
                          <a:effectLst/>
                          <a:latin typeface="+mn-lt"/>
                          <a:ea typeface="+mn-ea"/>
                          <a:cs typeface="Arial" panose="020B0604020202020204" pitchFamily="34" charset="0"/>
                        </a:rPr>
                        <a:t>SP-220843</a:t>
                      </a:r>
                      <a:endParaRPr lang="zh-CN" altLang="zh-CN" sz="1000" kern="1200" dirty="0">
                        <a:solidFill>
                          <a:schemeClr val="tx1"/>
                        </a:solidFill>
                        <a:effectLst/>
                        <a:latin typeface="+mn-lt"/>
                        <a:ea typeface="+mn-ea"/>
                        <a:cs typeface="Arial" panose="020B0604020202020204" pitchFamily="34" charset="0"/>
                      </a:endParaRPr>
                    </a:p>
                  </a:txBody>
                  <a:tcPr marL="9525" marR="9525" marT="9525" marB="9525"/>
                </a:tc>
                <a:tc>
                  <a:txBody>
                    <a:bodyPr/>
                    <a:lstStyle/>
                    <a:p>
                      <a:pPr algn="ctr">
                        <a:lnSpc>
                          <a:spcPct val="150000"/>
                        </a:lnSpc>
                        <a:spcAft>
                          <a:spcPts val="0"/>
                        </a:spcAft>
                      </a:pPr>
                      <a:r>
                        <a:rPr lang="en-US" sz="1000" kern="1200" dirty="0">
                          <a:solidFill>
                            <a:srgbClr val="000000"/>
                          </a:solidFill>
                          <a:effectLst/>
                          <a:latin typeface="+mn-lt"/>
                          <a:ea typeface="宋体" panose="02010600030101010101" pitchFamily="2" charset="-122"/>
                          <a:cs typeface="Arial" panose="020B0604020202020204" pitchFamily="34" charset="0"/>
                        </a:rPr>
                        <a:t>32.156/32.160</a:t>
                      </a:r>
                    </a:p>
                  </a:txBody>
                  <a:tcPr marL="9525" marR="9525" marT="9525" marB="9525"/>
                </a:tc>
                <a:tc>
                  <a:txBody>
                    <a:bodyPr/>
                    <a:lstStyle/>
                    <a:p>
                      <a:pPr marL="55563" indent="0">
                        <a:lnSpc>
                          <a:spcPct val="150000"/>
                        </a:lnSpc>
                        <a:spcAft>
                          <a:spcPts val="0"/>
                        </a:spcAft>
                      </a:pPr>
                      <a:r>
                        <a:rPr lang="en-US" altLang="zh-CN" sz="1000" kern="1200" dirty="0">
                          <a:solidFill>
                            <a:schemeClr val="tx1"/>
                          </a:solidFill>
                          <a:effectLst/>
                          <a:latin typeface="+mn-lt"/>
                          <a:ea typeface="+mn-ea"/>
                          <a:cs typeface="Arial" panose="020B0604020202020204" pitchFamily="34" charset="0"/>
                        </a:rPr>
                        <a:t>Ericsson</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3090912093"/>
                  </a:ext>
                </a:extLst>
              </a:tr>
            </a:tbl>
          </a:graphicData>
        </a:graphic>
      </p:graphicFrame>
      <p:sp>
        <p:nvSpPr>
          <p:cNvPr id="9" name="Content Placeholder 7">
            <a:extLst>
              <a:ext uri="{FF2B5EF4-FFF2-40B4-BE49-F238E27FC236}">
                <a16:creationId xmlns:a16="http://schemas.microsoft.com/office/drawing/2014/main" id="{B4F8F5CC-9B36-4C4A-96C2-095377087992}"/>
              </a:ext>
            </a:extLst>
          </p:cNvPr>
          <p:cNvSpPr txBox="1">
            <a:spLocks/>
          </p:cNvSpPr>
          <p:nvPr/>
        </p:nvSpPr>
        <p:spPr>
          <a:xfrm>
            <a:off x="172996" y="3704166"/>
            <a:ext cx="3438718" cy="2576166"/>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200" b="1" kern="0" dirty="0">
                <a:solidFill>
                  <a:srgbClr val="0000FF"/>
                </a:solidFill>
                <a:latin typeface="Calibri"/>
              </a:rPr>
              <a:t>NSRULE</a:t>
            </a:r>
            <a:r>
              <a:rPr lang="zh-CN" altLang="en-US" sz="1200" b="1" kern="0" dirty="0">
                <a:solidFill>
                  <a:srgbClr val="0000FF"/>
                </a:solidFill>
                <a:latin typeface="Calibri"/>
              </a:rPr>
              <a:t>：</a:t>
            </a:r>
            <a:endParaRPr lang="de-DE" altLang="de-DE" sz="1200" b="1" kern="0" dirty="0">
              <a:solidFill>
                <a:srgbClr val="0000FF"/>
              </a:solidFill>
              <a:latin typeface="Calibri"/>
            </a:endParaRPr>
          </a:p>
          <a:p>
            <a:pPr marL="455073" indent="-455073" defTabSz="1219170">
              <a:spcBef>
                <a:spcPts val="0"/>
              </a:spcBef>
              <a:spcAft>
                <a:spcPts val="0"/>
              </a:spcAft>
              <a:defRPr/>
            </a:pPr>
            <a:r>
              <a:rPr lang="de-DE" altLang="de-DE" sz="1600" kern="0" dirty="0">
                <a:solidFill>
                  <a:prstClr val="black"/>
                </a:solidFill>
                <a:latin typeface="Calibri"/>
              </a:rPr>
              <a:t>Progress since SA5#145e:</a:t>
            </a:r>
          </a:p>
          <a:p>
            <a:pPr marL="400050" lvl="1" indent="0" defTabSz="1219170">
              <a:spcBef>
                <a:spcPts val="0"/>
              </a:spcBef>
              <a:spcAft>
                <a:spcPts val="0"/>
              </a:spcAft>
              <a:buNone/>
              <a:defRPr/>
            </a:pPr>
            <a:r>
              <a:rPr lang="en-US" altLang="zh-CN" sz="1200" kern="0" dirty="0">
                <a:solidFill>
                  <a:prstClr val="black"/>
                </a:solidFill>
              </a:rPr>
              <a:t>The group discussed network slice provisioning rules requirements to support network slice rules and impacts on network slicing resource model.  Parts of the proposals were agreed, however more work is needed to come to complete solution for solving the use case.</a:t>
            </a:r>
          </a:p>
          <a:p>
            <a:pPr marL="455073" indent="-455073" defTabSz="1219170">
              <a:spcBef>
                <a:spcPts val="0"/>
              </a:spcBef>
              <a:spcAft>
                <a:spcPts val="0"/>
              </a:spcAft>
              <a:defRPr/>
            </a:pPr>
            <a:r>
              <a:rPr lang="en-US" sz="1600" kern="0" dirty="0">
                <a:solidFill>
                  <a:prstClr val="black"/>
                </a:solidFill>
                <a:latin typeface="Calibri"/>
              </a:rPr>
              <a:t>RAN impacts and dependencies:</a:t>
            </a:r>
            <a:endParaRPr lang="de-DE" sz="1600" kern="0" dirty="0">
              <a:solidFill>
                <a:prstClr val="black"/>
              </a:solidFill>
              <a:latin typeface="Calibri"/>
            </a:endParaRPr>
          </a:p>
          <a:p>
            <a:pPr marL="855123" lvl="1" indent="-455073" defTabSz="1219170">
              <a:spcBef>
                <a:spcPts val="0"/>
              </a:spcBef>
              <a:spcAft>
                <a:spcPts val="0"/>
              </a:spcAft>
              <a:defRPr/>
            </a:pPr>
            <a:r>
              <a:rPr lang="en-US" sz="1000" kern="0" dirty="0">
                <a:solidFill>
                  <a:prstClr val="black"/>
                </a:solidFill>
              </a:rPr>
              <a:t>None identified</a:t>
            </a:r>
            <a:endParaRPr lang="en-US" sz="1000" kern="0" dirty="0">
              <a:solidFill>
                <a:prstClr val="black"/>
              </a:solidFill>
              <a:latin typeface="Calibri"/>
              <a:cs typeface="+mn-cs"/>
            </a:endParaRPr>
          </a:p>
          <a:p>
            <a:pPr marL="455073" indent="-455073" defTabSz="1219170">
              <a:spcBef>
                <a:spcPts val="0"/>
              </a:spcBef>
              <a:spcAft>
                <a:spcPts val="0"/>
              </a:spcAft>
              <a:defRPr/>
            </a:pPr>
            <a:r>
              <a:rPr lang="de-DE" sz="1600" kern="0" dirty="0">
                <a:solidFill>
                  <a:prstClr val="black"/>
                </a:solidFill>
                <a:latin typeface="Calibri"/>
              </a:rPr>
              <a:t>Next steps:</a:t>
            </a:r>
          </a:p>
        </p:txBody>
      </p:sp>
      <p:sp>
        <p:nvSpPr>
          <p:cNvPr id="7" name="Content Placeholder 7">
            <a:extLst>
              <a:ext uri="{FF2B5EF4-FFF2-40B4-BE49-F238E27FC236}">
                <a16:creationId xmlns:a16="http://schemas.microsoft.com/office/drawing/2014/main" id="{796C9A3E-336F-4481-8DA3-128F36EFBFAC}"/>
              </a:ext>
            </a:extLst>
          </p:cNvPr>
          <p:cNvSpPr txBox="1">
            <a:spLocks/>
          </p:cNvSpPr>
          <p:nvPr/>
        </p:nvSpPr>
        <p:spPr>
          <a:xfrm>
            <a:off x="9589477" y="3721100"/>
            <a:ext cx="2414953" cy="2559232"/>
          </a:xfrm>
          <a:prstGeom prst="rect">
            <a:avLst/>
          </a:prstGeom>
          <a:solidFill>
            <a:schemeClr val="bg1"/>
          </a:solidFill>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050" b="1" kern="0" dirty="0" err="1">
                <a:solidFill>
                  <a:srgbClr val="FF0000"/>
                </a:solidFill>
              </a:rPr>
              <a:t>OAM_MetDep</a:t>
            </a:r>
            <a:r>
              <a:rPr lang="zh-CN" altLang="en-US" sz="1050" b="1" kern="0" dirty="0">
                <a:solidFill>
                  <a:srgbClr val="FF0000"/>
                </a:solidFill>
                <a:latin typeface="Calibri"/>
              </a:rPr>
              <a:t>：</a:t>
            </a:r>
            <a:endParaRPr lang="de-DE" altLang="de-DE" sz="1050" b="1" kern="0" dirty="0">
              <a:solidFill>
                <a:srgbClr val="FF0000"/>
              </a:solidFill>
              <a:latin typeface="Calibri"/>
            </a:endParaRPr>
          </a:p>
          <a:p>
            <a:pPr marL="455073" indent="-455073" defTabSz="1219170">
              <a:spcBef>
                <a:spcPts val="0"/>
              </a:spcBef>
              <a:spcAft>
                <a:spcPts val="0"/>
              </a:spcAft>
              <a:defRPr/>
            </a:pPr>
            <a:r>
              <a:rPr lang="de-DE" altLang="de-DE" sz="1200" kern="0" dirty="0">
                <a:solidFill>
                  <a:prstClr val="black"/>
                </a:solidFill>
                <a:latin typeface="Calibri"/>
              </a:rPr>
              <a:t>Progress since SA5#145e:</a:t>
            </a:r>
          </a:p>
          <a:p>
            <a:pPr marL="855123" lvl="1" indent="-455073" defTabSz="1219170">
              <a:spcBef>
                <a:spcPts val="0"/>
              </a:spcBef>
              <a:spcAft>
                <a:spcPts val="0"/>
              </a:spcAft>
              <a:defRPr/>
            </a:pPr>
            <a:r>
              <a:rPr lang="en-US" altLang="de-DE" sz="800" kern="0" dirty="0">
                <a:solidFill>
                  <a:prstClr val="black"/>
                </a:solidFill>
              </a:rPr>
              <a:t>The.</a:t>
            </a:r>
            <a:endParaRPr lang="de-DE" altLang="de-DE" sz="800" kern="0" dirty="0">
              <a:solidFill>
                <a:prstClr val="black"/>
              </a:solidFill>
              <a:latin typeface="Calibri"/>
            </a:endParaRPr>
          </a:p>
          <a:p>
            <a:pPr marL="457189" lvl="1" indent="0" defTabSz="1219170">
              <a:spcBef>
                <a:spcPts val="0"/>
              </a:spcBef>
              <a:spcAft>
                <a:spcPts val="0"/>
              </a:spcAft>
              <a:buNone/>
              <a:defRPr/>
            </a:pPr>
            <a:r>
              <a:rPr lang="en-US" altLang="zh-CN" sz="800" kern="0" dirty="0">
                <a:solidFill>
                  <a:prstClr val="black"/>
                </a:solidFill>
                <a:latin typeface="Calibri"/>
                <a:cs typeface="+mn-cs"/>
              </a:rPr>
              <a:t> </a:t>
            </a:r>
          </a:p>
          <a:p>
            <a:pPr marL="455073" indent="-455073" defTabSz="1219170">
              <a:spcBef>
                <a:spcPts val="0"/>
              </a:spcBef>
              <a:spcAft>
                <a:spcPts val="0"/>
              </a:spcAft>
              <a:defRPr/>
            </a:pPr>
            <a:r>
              <a:rPr lang="en-US" sz="1200" kern="0" dirty="0">
                <a:solidFill>
                  <a:prstClr val="black"/>
                </a:solidFill>
                <a:latin typeface="Calibri"/>
              </a:rPr>
              <a:t>RAN impacts and dependencies:</a:t>
            </a:r>
            <a:endParaRPr lang="de-DE" sz="1200" kern="0" dirty="0">
              <a:solidFill>
                <a:prstClr val="black"/>
              </a:solidFill>
              <a:latin typeface="Calibri"/>
            </a:endParaRPr>
          </a:p>
          <a:p>
            <a:pPr marL="988459" lvl="1" indent="-378875" defTabSz="1219170">
              <a:spcBef>
                <a:spcPts val="0"/>
              </a:spcBef>
              <a:spcAft>
                <a:spcPts val="600"/>
              </a:spcAft>
              <a:defRPr/>
            </a:pPr>
            <a:r>
              <a:rPr lang="en-US" sz="800" kern="0" dirty="0">
                <a:solidFill>
                  <a:prstClr val="black"/>
                </a:solidFill>
                <a:latin typeface="Calibri"/>
                <a:cs typeface="+mn-cs"/>
              </a:rPr>
              <a:t>None</a:t>
            </a:r>
          </a:p>
          <a:p>
            <a:pPr marL="457189" lvl="1" indent="0" defTabSz="1219170">
              <a:spcBef>
                <a:spcPts val="0"/>
              </a:spcBef>
              <a:spcAft>
                <a:spcPts val="600"/>
              </a:spcAft>
              <a:buNone/>
              <a:defRPr/>
            </a:pPr>
            <a:endParaRPr lang="en-US" sz="800" kern="0" dirty="0">
              <a:solidFill>
                <a:prstClr val="black"/>
              </a:solidFill>
              <a:latin typeface="Calibri"/>
              <a:cs typeface="+mn-cs"/>
            </a:endParaRPr>
          </a:p>
          <a:p>
            <a:pPr marL="455073" indent="-455073" defTabSz="1219170">
              <a:spcBef>
                <a:spcPts val="0"/>
              </a:spcBef>
              <a:spcAft>
                <a:spcPts val="0"/>
              </a:spcAft>
              <a:defRPr/>
            </a:pPr>
            <a:r>
              <a:rPr lang="de-DE" sz="1200" kern="0" dirty="0">
                <a:solidFill>
                  <a:prstClr val="black"/>
                </a:solidFill>
                <a:latin typeface="Calibri"/>
              </a:rPr>
              <a:t>Next steps:</a:t>
            </a:r>
          </a:p>
          <a:p>
            <a:pPr marL="855123" lvl="1" indent="-455073" defTabSz="1219170">
              <a:spcBef>
                <a:spcPts val="0"/>
              </a:spcBef>
              <a:spcAft>
                <a:spcPts val="0"/>
              </a:spcAft>
              <a:defRPr/>
            </a:pPr>
            <a:r>
              <a:rPr lang="en-US" sz="800" kern="0" dirty="0">
                <a:solidFill>
                  <a:prstClr val="black"/>
                </a:solidFill>
                <a:latin typeface="Calibri"/>
                <a:cs typeface="+mn-cs"/>
              </a:rPr>
              <a:t>None</a:t>
            </a:r>
          </a:p>
        </p:txBody>
      </p:sp>
    </p:spTree>
    <p:extLst>
      <p:ext uri="{BB962C8B-B14F-4D97-AF65-F5344CB8AC3E}">
        <p14:creationId xmlns:p14="http://schemas.microsoft.com/office/powerpoint/2010/main" val="2397920214"/>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9985057-8F2A-44BF-9F53-9E66C674A60C}"/>
              </a:ext>
            </a:extLst>
          </p:cNvPr>
          <p:cNvSpPr>
            <a:spLocks noGrp="1"/>
          </p:cNvSpPr>
          <p:nvPr>
            <p:ph type="title"/>
          </p:nvPr>
        </p:nvSpPr>
        <p:spPr>
          <a:xfrm>
            <a:off x="669088" y="0"/>
            <a:ext cx="9102725"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sz="2800" dirty="0"/>
              <a:t>Rel-18 WI - Management Architecture and Mechanisms (2/2)</a:t>
            </a:r>
          </a:p>
        </p:txBody>
      </p:sp>
      <p:graphicFrame>
        <p:nvGraphicFramePr>
          <p:cNvPr id="8" name="Table 5">
            <a:extLst>
              <a:ext uri="{FF2B5EF4-FFF2-40B4-BE49-F238E27FC236}">
                <a16:creationId xmlns:a16="http://schemas.microsoft.com/office/drawing/2014/main" id="{D8F42FF3-0490-47F9-A60A-62E42DC88CAC}"/>
              </a:ext>
            </a:extLst>
          </p:cNvPr>
          <p:cNvGraphicFramePr>
            <a:graphicFrameLocks noGrp="1"/>
          </p:cNvGraphicFramePr>
          <p:nvPr>
            <p:extLst>
              <p:ext uri="{D42A27DB-BD31-4B8C-83A1-F6EECF244321}">
                <p14:modId xmlns:p14="http://schemas.microsoft.com/office/powerpoint/2010/main" val="1477137176"/>
              </p:ext>
            </p:extLst>
          </p:nvPr>
        </p:nvGraphicFramePr>
        <p:xfrm>
          <a:off x="156520" y="980196"/>
          <a:ext cx="11747157" cy="2271426"/>
        </p:xfrm>
        <a:graphic>
          <a:graphicData uri="http://schemas.openxmlformats.org/drawingml/2006/table">
            <a:tbl>
              <a:tblPr firstRow="1" firstCol="1" bandRow="1">
                <a:tableStyleId>{F5AB1C69-6EDB-4FF4-983F-18BD219EF322}</a:tableStyleId>
              </a:tblPr>
              <a:tblGrid>
                <a:gridCol w="472799">
                  <a:extLst>
                    <a:ext uri="{9D8B030D-6E8A-4147-A177-3AD203B41FA5}">
                      <a16:colId xmlns:a16="http://schemas.microsoft.com/office/drawing/2014/main" val="20000"/>
                    </a:ext>
                  </a:extLst>
                </a:gridCol>
                <a:gridCol w="2431538">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370895">
                  <a:extLst>
                    <a:ext uri="{9D8B030D-6E8A-4147-A177-3AD203B41FA5}">
                      <a16:colId xmlns:a16="http://schemas.microsoft.com/office/drawing/2014/main" val="20006"/>
                    </a:ext>
                  </a:extLst>
                </a:gridCol>
                <a:gridCol w="554194">
                  <a:extLst>
                    <a:ext uri="{9D8B030D-6E8A-4147-A177-3AD203B41FA5}">
                      <a16:colId xmlns:a16="http://schemas.microsoft.com/office/drawing/2014/main" val="20007"/>
                    </a:ext>
                  </a:extLst>
                </a:gridCol>
                <a:gridCol w="1130467">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324196">
                <a:tc>
                  <a:txBody>
                    <a:bodyPr/>
                    <a:lstStyle/>
                    <a:p>
                      <a:pPr algn="ctr">
                        <a:lnSpc>
                          <a:spcPct val="107000"/>
                        </a:lnSpc>
                        <a:spcAft>
                          <a:spcPts val="800"/>
                        </a:spcAft>
                      </a:pPr>
                      <a:r>
                        <a:rPr lang="en-GB" sz="900" dirty="0">
                          <a:latin typeface="+mn-lt"/>
                        </a:rPr>
                        <a:t>UID</a:t>
                      </a:r>
                    </a:p>
                  </a:txBody>
                  <a:tcPr marL="36002" marR="36002" marT="0" marB="0" anchor="ctr"/>
                </a:tc>
                <a:tc>
                  <a:txBody>
                    <a:bodyPr/>
                    <a:lstStyle/>
                    <a:p>
                      <a:pPr algn="ctr">
                        <a:lnSpc>
                          <a:spcPct val="107000"/>
                        </a:lnSpc>
                        <a:spcAft>
                          <a:spcPts val="800"/>
                        </a:spcAft>
                      </a:pPr>
                      <a:r>
                        <a:rPr lang="en-GB" sz="900" dirty="0">
                          <a:latin typeface="+mn-lt"/>
                        </a:rPr>
                        <a:t>Name</a:t>
                      </a:r>
                    </a:p>
                  </a:txBody>
                  <a:tcPr marL="36002" marR="36002" marT="0" marB="0" anchor="ctr"/>
                </a:tc>
                <a:tc>
                  <a:txBody>
                    <a:bodyPr/>
                    <a:lstStyle/>
                    <a:p>
                      <a:pPr algn="ctr">
                        <a:lnSpc>
                          <a:spcPct val="107000"/>
                        </a:lnSpc>
                        <a:spcAft>
                          <a:spcPts val="800"/>
                        </a:spcAft>
                      </a:pPr>
                      <a:r>
                        <a:rPr lang="en-GB" sz="900" dirty="0">
                          <a:latin typeface="+mn-lt"/>
                        </a:rPr>
                        <a:t>Acronym</a:t>
                      </a:r>
                    </a:p>
                  </a:txBody>
                  <a:tcPr marL="36002" marR="36002" marT="0" marB="0" anchor="ctr"/>
                </a:tc>
                <a:tc>
                  <a:txBody>
                    <a:bodyPr/>
                    <a:lstStyle/>
                    <a:p>
                      <a:pPr algn="ctr">
                        <a:lnSpc>
                          <a:spcPct val="107000"/>
                        </a:lnSpc>
                        <a:spcAft>
                          <a:spcPts val="800"/>
                        </a:spcAft>
                      </a:pPr>
                      <a:r>
                        <a:rPr lang="en-GB" sz="900" dirty="0" err="1">
                          <a:latin typeface="+mn-lt"/>
                        </a:rPr>
                        <a:t>Rel</a:t>
                      </a:r>
                      <a:endParaRPr lang="en-GB" sz="900" dirty="0">
                        <a:latin typeface="+mn-lt"/>
                      </a:endParaRPr>
                    </a:p>
                  </a:txBody>
                  <a:tcPr marL="36002" marR="36002" marT="0" marB="0" anchor="ctr"/>
                </a:tc>
                <a:tc>
                  <a:txBody>
                    <a:bodyPr/>
                    <a:lstStyle/>
                    <a:p>
                      <a:pPr algn="ctr">
                        <a:lnSpc>
                          <a:spcPct val="107000"/>
                        </a:lnSpc>
                        <a:spcAft>
                          <a:spcPts val="800"/>
                        </a:spcAft>
                      </a:pPr>
                      <a:r>
                        <a:rPr lang="en-GB" sz="900" dirty="0">
                          <a:latin typeface="+mn-lt"/>
                        </a:rPr>
                        <a:t>WG</a:t>
                      </a:r>
                    </a:p>
                  </a:txBody>
                  <a:tcPr marL="36002" marR="36002" marT="0" marB="0" anchor="ctr"/>
                </a:tc>
                <a:tc>
                  <a:txBody>
                    <a:bodyPr/>
                    <a:lstStyle/>
                    <a:p>
                      <a:pPr algn="ctr">
                        <a:lnSpc>
                          <a:spcPct val="107000"/>
                        </a:lnSpc>
                        <a:spcAft>
                          <a:spcPts val="800"/>
                        </a:spcAft>
                      </a:pPr>
                      <a:r>
                        <a:rPr lang="en-GB" sz="900" dirty="0">
                          <a:latin typeface="+mn-lt"/>
                        </a:rPr>
                        <a:t>Target</a:t>
                      </a:r>
                    </a:p>
                  </a:txBody>
                  <a:tcPr marL="36002" marR="36002" marT="0" marB="0" anchor="ctr"/>
                </a:tc>
                <a:tc>
                  <a:txBody>
                    <a:bodyPr/>
                    <a:lstStyle/>
                    <a:p>
                      <a:pPr algn="ctr">
                        <a:lnSpc>
                          <a:spcPct val="107000"/>
                        </a:lnSpc>
                        <a:spcAft>
                          <a:spcPts val="800"/>
                        </a:spcAft>
                      </a:pPr>
                      <a:r>
                        <a:rPr lang="en-GB" sz="900" dirty="0">
                          <a:latin typeface="+mn-lt"/>
                        </a:rPr>
                        <a:t>Old %</a:t>
                      </a:r>
                    </a:p>
                  </a:txBody>
                  <a:tcPr marL="36002" marR="36002" marT="0" marB="0" anchor="ctr"/>
                </a:tc>
                <a:tc>
                  <a:txBody>
                    <a:bodyPr/>
                    <a:lstStyle/>
                    <a:p>
                      <a:pPr algn="ctr">
                        <a:lnSpc>
                          <a:spcPct val="107000"/>
                        </a:lnSpc>
                        <a:spcAft>
                          <a:spcPts val="800"/>
                        </a:spcAft>
                      </a:pPr>
                      <a:r>
                        <a:rPr lang="en-GB" sz="9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9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900" dirty="0">
                          <a:solidFill>
                            <a:srgbClr val="FF0000"/>
                          </a:solidFill>
                          <a:latin typeface="+mn-lt"/>
                        </a:rPr>
                        <a:t>Related groups</a:t>
                      </a:r>
                      <a:endParaRPr lang="en-GB" sz="9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900" b="1" kern="1200" dirty="0">
                          <a:solidFill>
                            <a:srgbClr val="FF0000"/>
                          </a:solidFill>
                          <a:latin typeface="+mn-lt"/>
                          <a:ea typeface="+mn-ea"/>
                          <a:cs typeface="+mn-cs"/>
                        </a:rPr>
                        <a:t>SA5 Progress</a:t>
                      </a:r>
                      <a:endParaRPr lang="en-GB" sz="9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WID</a:t>
                      </a:r>
                      <a:endParaRPr lang="en-GB" sz="9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TS</a:t>
                      </a:r>
                      <a:endParaRPr lang="en-GB" sz="9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Rapporteur</a:t>
                      </a:r>
                      <a:endParaRPr lang="en-GB" sz="9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812674">
                <a:tc>
                  <a:txBody>
                    <a:bodyPr/>
                    <a:lstStyle/>
                    <a:p>
                      <a:pPr algn="ctr" fontAlgn="t"/>
                      <a:r>
                        <a:rPr lang="en-US" sz="1000" b="0" i="0" u="none" strike="noStrike" dirty="0">
                          <a:solidFill>
                            <a:srgbClr val="000000"/>
                          </a:solidFill>
                          <a:effectLst/>
                          <a:latin typeface="+mn-lt"/>
                        </a:rPr>
                        <a:t>870027</a:t>
                      </a:r>
                    </a:p>
                  </a:txBody>
                  <a:tcPr marL="6350" marR="6350" marT="6350" marB="0"/>
                </a:tc>
                <a:tc>
                  <a:txBody>
                    <a:bodyPr/>
                    <a:lstStyle/>
                    <a:p>
                      <a:pPr algn="l" fontAlgn="t"/>
                      <a:r>
                        <a:rPr lang="en-US" sz="1000" b="0" i="0" u="none" strike="noStrike" kern="1200" dirty="0">
                          <a:solidFill>
                            <a:schemeClr val="tx1"/>
                          </a:solidFill>
                          <a:effectLst/>
                          <a:latin typeface="+mn-lt"/>
                          <a:ea typeface="+mn-ea"/>
                          <a:cs typeface="+mn-cs"/>
                        </a:rPr>
                        <a:t>Enhancement of </a:t>
                      </a:r>
                      <a:r>
                        <a:rPr lang="en-US" sz="1000" b="0" i="0" u="none" strike="noStrike" kern="1200" dirty="0" err="1">
                          <a:solidFill>
                            <a:schemeClr val="tx1"/>
                          </a:solidFill>
                          <a:effectLst/>
                          <a:latin typeface="+mn-lt"/>
                          <a:ea typeface="+mn-ea"/>
                          <a:cs typeface="+mn-cs"/>
                        </a:rPr>
                        <a:t>QoE</a:t>
                      </a:r>
                      <a:r>
                        <a:rPr lang="en-US" sz="1000" b="0" i="0" u="none" strike="noStrike" kern="1200" dirty="0">
                          <a:solidFill>
                            <a:schemeClr val="tx1"/>
                          </a:solidFill>
                          <a:effectLst/>
                          <a:latin typeface="+mn-lt"/>
                          <a:ea typeface="+mn-ea"/>
                          <a:cs typeface="+mn-cs"/>
                        </a:rPr>
                        <a:t> Measurement Collection</a:t>
                      </a:r>
                      <a:r>
                        <a:rPr lang="en-US" sz="1000" b="0" i="0" u="none" strike="noStrike" kern="1200" dirty="0">
                          <a:solidFill>
                            <a:schemeClr val="tx1"/>
                          </a:solidFill>
                          <a:effectLst/>
                          <a:highlight>
                            <a:srgbClr val="00FF00"/>
                          </a:highlight>
                          <a:latin typeface="+mn-lt"/>
                          <a:ea typeface="+mn-ea"/>
                          <a:cs typeface="+mn-cs"/>
                        </a:rPr>
                        <a:t> </a:t>
                      </a:r>
                    </a:p>
                  </a:txBody>
                  <a:tcPr marL="6350" marR="6350" marT="6350" marB="0"/>
                </a:tc>
                <a:tc>
                  <a:txBody>
                    <a:bodyPr/>
                    <a:lstStyle/>
                    <a:p>
                      <a:pPr algn="l" fontAlgn="t"/>
                      <a:r>
                        <a:rPr lang="en-US" sz="1000" b="0" i="0" u="none" strike="noStrike" dirty="0" err="1">
                          <a:solidFill>
                            <a:srgbClr val="000000"/>
                          </a:solidFill>
                          <a:effectLst/>
                          <a:latin typeface="+mn-lt"/>
                        </a:rPr>
                        <a:t>eQoE</a:t>
                      </a:r>
                      <a:endParaRPr lang="en-US" sz="1000" b="0" i="0" u="none" strike="noStrike" dirty="0">
                        <a:solidFill>
                          <a:srgbClr val="000000"/>
                        </a:solidFill>
                        <a:effectLst/>
                        <a:latin typeface="+mn-lt"/>
                      </a:endParaRP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algn="l" fontAlgn="t"/>
                      <a:r>
                        <a:rPr lang="en-US" sz="1000" b="0" i="0" u="none" strike="noStrike" kern="1200" dirty="0">
                          <a:solidFill>
                            <a:srgbClr val="000000"/>
                          </a:solidFill>
                          <a:effectLst/>
                          <a:latin typeface="+mn-lt"/>
                          <a:ea typeface="+mn-ea"/>
                          <a:cs typeface="+mn-cs"/>
                        </a:rPr>
                        <a:t>SA#99 (Mar 2023)</a:t>
                      </a:r>
                    </a:p>
                  </a:txBody>
                  <a:tcPr marL="6350" marR="6350" marT="6350" marB="0"/>
                </a:tc>
                <a:tc>
                  <a:txBody>
                    <a:bodyPr/>
                    <a:lstStyle/>
                    <a:p>
                      <a:pPr algn="ctr" fontAlgn="t"/>
                      <a:r>
                        <a:rPr lang="en-US" sz="1000" b="0" i="0" u="none" strike="noStrike" dirty="0">
                          <a:solidFill>
                            <a:srgbClr val="000000"/>
                          </a:solidFill>
                          <a:effectLst/>
                          <a:latin typeface="+mn-lt"/>
                        </a:rPr>
                        <a:t>70%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95%</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sv-SE" altLang="zh-CN" sz="1000" b="0" i="0" u="none" strike="noStrike" kern="1200" dirty="0">
                          <a:solidFill>
                            <a:srgbClr val="000000"/>
                          </a:solidFill>
                          <a:effectLst/>
                          <a:latin typeface="+mn-lt"/>
                          <a:ea typeface="+mn-ea"/>
                          <a:cs typeface="+mn-cs"/>
                        </a:rPr>
                        <a:t>RAN2/RAN3/SA4/CT1/CT4</a:t>
                      </a:r>
                      <a:endParaRPr lang="sv-SE" sz="1000" b="0" i="0" u="none" strike="noStrike" kern="1200" dirty="0">
                        <a:solidFill>
                          <a:srgbClr val="000000"/>
                        </a:solidFill>
                        <a:effectLst/>
                        <a:latin typeface="+mn-lt"/>
                        <a:ea typeface="+mn-ea"/>
                        <a:cs typeface="+mn-cs"/>
                      </a:endParaRPr>
                    </a:p>
                  </a:txBody>
                  <a:tcPr marL="68580" marR="68580" marT="0" marB="0" anchor="ctr"/>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fr-FR" altLang="zh-CN" sz="1000" b="0" kern="1200" dirty="0">
                          <a:solidFill>
                            <a:schemeClr val="tx1"/>
                          </a:solidFill>
                          <a:effectLst/>
                          <a:latin typeface="+mn-lt"/>
                          <a:ea typeface="+mn-ea"/>
                          <a:cs typeface="Arial" panose="020B0604020202020204" pitchFamily="34" charset="0"/>
                        </a:rPr>
                        <a:t>95-&gt;95-&gt;</a:t>
                      </a:r>
                      <a:r>
                        <a:rPr lang="en-US" altLang="zh-CN" sz="1000" b="0" kern="1200" dirty="0">
                          <a:solidFill>
                            <a:schemeClr val="tx1"/>
                          </a:solidFill>
                          <a:effectLst/>
                          <a:latin typeface="+mn-lt"/>
                          <a:ea typeface="+mn-ea"/>
                          <a:cs typeface="Arial" panose="020B0604020202020204" pitchFamily="34" charset="0"/>
                        </a:rPr>
                        <a:t>70</a:t>
                      </a:r>
                      <a:r>
                        <a:rPr lang="fr-FR" altLang="zh-CN" sz="1000" b="0" kern="1200" dirty="0">
                          <a:solidFill>
                            <a:schemeClr val="tx1"/>
                          </a:solidFill>
                          <a:effectLst/>
                          <a:latin typeface="+mn-lt"/>
                          <a:ea typeface="+mn-ea"/>
                          <a:cs typeface="Arial" panose="020B0604020202020204" pitchFamily="34" charset="0"/>
                        </a:rPr>
                        <a:t>%</a:t>
                      </a:r>
                      <a:r>
                        <a:rPr lang="en-US" altLang="zh-CN" sz="1000" b="0" kern="1200" dirty="0">
                          <a:solidFill>
                            <a:schemeClr val="tx1"/>
                          </a:solidFill>
                          <a:effectLst/>
                          <a:latin typeface="+mn-lt"/>
                          <a:ea typeface="+mn-ea"/>
                          <a:cs typeface="Arial" panose="020B0604020202020204" pitchFamily="34" charset="0"/>
                        </a:rPr>
                        <a:t>-&gt;95%</a:t>
                      </a:r>
                      <a:endParaRPr lang="en-GB" sz="1000" kern="1200" dirty="0">
                        <a:solidFill>
                          <a:srgbClr val="000000"/>
                        </a:solidFill>
                        <a:effectLst/>
                        <a:latin typeface="+mn-lt"/>
                        <a:ea typeface="+mn-ea"/>
                        <a:cs typeface="Arial" panose="020B0604020202020204" pitchFamily="34" charset="0"/>
                      </a:endParaRPr>
                    </a:p>
                  </a:txBody>
                  <a:tcPr marL="36002" marR="36002"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GB" altLang="zh-CN" sz="1000" b="0" kern="1200" dirty="0">
                          <a:solidFill>
                            <a:schemeClr val="dk1"/>
                          </a:solidFill>
                          <a:effectLst/>
                          <a:latin typeface="+mn-lt"/>
                          <a:ea typeface="+mn-ea"/>
                          <a:cs typeface="Arial" panose="020B0604020202020204" pitchFamily="34" charset="0"/>
                        </a:rPr>
                        <a:t>SP-220708</a:t>
                      </a:r>
                      <a:endParaRPr lang="zh-CN"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algn="ctr">
                        <a:spcAft>
                          <a:spcPts val="0"/>
                        </a:spcAft>
                      </a:pPr>
                      <a:r>
                        <a:rPr lang="sv-SE" sz="1000" b="0" kern="1200" dirty="0">
                          <a:solidFill>
                            <a:schemeClr val="dk1"/>
                          </a:solidFill>
                          <a:effectLst/>
                          <a:latin typeface="+mn-lt"/>
                          <a:ea typeface="+mn-ea"/>
                          <a:cs typeface="Arial" panose="020B0604020202020204" pitchFamily="34" charset="0"/>
                        </a:rPr>
                        <a:t>28.307/28.308/28.309/28.404/28.405/28.406/28.622/28.623/28.533</a:t>
                      </a:r>
                    </a:p>
                  </a:txBody>
                  <a:tcPr marL="68580" marR="68580" marT="0" marB="0" anchor="ctr"/>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Ericsson</a:t>
                      </a:r>
                      <a:endParaRPr lang="sv-SE" sz="1000" b="0" kern="1200" dirty="0">
                        <a:solidFill>
                          <a:schemeClr val="dk1"/>
                        </a:solidFill>
                        <a:effectLst/>
                        <a:latin typeface="+mn-lt"/>
                        <a:ea typeface="+mn-ea"/>
                        <a:cs typeface="Arial" panose="020B0604020202020204" pitchFamily="34" charset="0"/>
                      </a:endParaRPr>
                    </a:p>
                  </a:txBody>
                  <a:tcPr marL="68580" marR="68580" marT="0" marB="0"/>
                </a:tc>
                <a:extLst>
                  <a:ext uri="{0D108BD9-81ED-4DB2-BD59-A6C34878D82A}">
                    <a16:rowId xmlns:a16="http://schemas.microsoft.com/office/drawing/2014/main" val="10001"/>
                  </a:ext>
                </a:extLst>
              </a:tr>
              <a:tr h="487605">
                <a:tc>
                  <a:txBody>
                    <a:bodyPr/>
                    <a:lstStyle/>
                    <a:p>
                      <a:pPr algn="ctr" fontAlgn="t"/>
                      <a:r>
                        <a:rPr lang="en-US" sz="1000" b="0" i="0" u="none" strike="noStrike" dirty="0">
                          <a:solidFill>
                            <a:srgbClr val="000000"/>
                          </a:solidFill>
                          <a:effectLst/>
                          <a:latin typeface="+mn-lt"/>
                        </a:rPr>
                        <a:t>930010</a:t>
                      </a:r>
                    </a:p>
                  </a:txBody>
                  <a:tcPr marL="6350" marR="6350" marT="6350" marB="0"/>
                </a:tc>
                <a:tc>
                  <a:txBody>
                    <a:bodyPr/>
                    <a:lstStyle/>
                    <a:p>
                      <a:pPr marL="0" algn="l" defTabSz="1219170" rtl="0" eaLnBrk="1" fontAlgn="t" latinLnBrk="0" hangingPunct="1"/>
                      <a:r>
                        <a:rPr lang="en-US" sz="1000" b="0" i="0" u="none" strike="noStrike" kern="1200" dirty="0">
                          <a:solidFill>
                            <a:schemeClr val="tx1"/>
                          </a:solidFill>
                          <a:effectLst/>
                          <a:latin typeface="+mn-lt"/>
                          <a:ea typeface="+mn-ea"/>
                          <a:cs typeface="+mn-cs"/>
                        </a:rPr>
                        <a:t>Access control for management service </a:t>
                      </a:r>
                    </a:p>
                  </a:txBody>
                  <a:tcPr marL="6350" marR="6350" marT="6350" marB="0"/>
                </a:tc>
                <a:tc>
                  <a:txBody>
                    <a:bodyPr/>
                    <a:lstStyle/>
                    <a:p>
                      <a:pPr algn="l" fontAlgn="t"/>
                      <a:r>
                        <a:rPr lang="en-US" sz="1000" b="0" i="0" u="none" strike="noStrike" dirty="0">
                          <a:solidFill>
                            <a:srgbClr val="000000"/>
                          </a:solidFill>
                          <a:effectLst/>
                          <a:latin typeface="+mn-lt"/>
                        </a:rPr>
                        <a:t>MSAC</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algn="l" fontAlgn="t"/>
                      <a:r>
                        <a:rPr lang="en-US" sz="1000" b="0" i="0" u="none" strike="noStrike" dirty="0">
                          <a:solidFill>
                            <a:srgbClr val="000000"/>
                          </a:solidFill>
                          <a:effectLst/>
                          <a:latin typeface="+mn-lt"/>
                        </a:rPr>
                        <a:t>SA#98 (Dec. 2022)-&gt;</a:t>
                      </a:r>
                      <a:r>
                        <a:rPr lang="en-US" altLang="zh-CN" sz="1000" b="1" i="0" u="none" strike="noStrike" dirty="0">
                          <a:solidFill>
                            <a:srgbClr val="0000FF"/>
                          </a:solidFill>
                          <a:effectLst/>
                          <a:latin typeface="+mn-lt"/>
                        </a:rPr>
                        <a:t>SA#102 (Dec 2023)</a:t>
                      </a:r>
                      <a:endParaRPr lang="en-US" sz="1000" b="0" i="0" u="none" strike="noStrike" dirty="0">
                        <a:solidFill>
                          <a:srgbClr val="000000"/>
                        </a:solidFill>
                        <a:effectLst/>
                        <a:latin typeface="+mn-lt"/>
                      </a:endParaRPr>
                    </a:p>
                  </a:txBody>
                  <a:tcPr marL="6350" marR="6350" marT="6350" marB="0"/>
                </a:tc>
                <a:tc>
                  <a:txBody>
                    <a:bodyPr/>
                    <a:lstStyle/>
                    <a:p>
                      <a:pPr algn="ctr" fontAlgn="t"/>
                      <a:r>
                        <a:rPr lang="en-US" sz="1000" b="0" i="0" u="none" strike="noStrike" dirty="0">
                          <a:solidFill>
                            <a:srgbClr val="000000"/>
                          </a:solidFill>
                          <a:effectLst/>
                          <a:latin typeface="+mn-lt"/>
                        </a:rPr>
                        <a:t>67%</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68%</a:t>
                      </a:r>
                    </a:p>
                  </a:txBody>
                  <a:tcPr marL="36002" marR="36002" marT="0" marB="0"/>
                </a:tc>
                <a:tc>
                  <a:txBody>
                    <a:bodyPr/>
                    <a:lstStyle/>
                    <a:p>
                      <a:pPr>
                        <a:lnSpc>
                          <a:spcPct val="107000"/>
                        </a:lnSpc>
                        <a:spcAft>
                          <a:spcPts val="800"/>
                        </a:spcAft>
                      </a:pPr>
                      <a:endParaRPr lang="en-GB" sz="1000" b="0" i="0" u="none" strike="noStrike" kern="1200" dirty="0">
                        <a:solidFill>
                          <a:schemeClr val="tx1"/>
                        </a:solidFill>
                        <a:effectLst/>
                        <a:latin typeface="+mn-lt"/>
                        <a:ea typeface="+mn-ea"/>
                        <a:cs typeface="+mn-cs"/>
                      </a:endParaRPr>
                    </a:p>
                  </a:txBody>
                  <a:tcPr marL="36002" marR="36002" marT="0" marB="0" anchor="ct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sv-SE" sz="1000" b="0" i="0" u="none" strike="noStrike" kern="1200" dirty="0">
                          <a:solidFill>
                            <a:srgbClr val="000000"/>
                          </a:solidFill>
                          <a:effectLst/>
                          <a:latin typeface="+mn-lt"/>
                          <a:ea typeface="+mn-ea"/>
                          <a:cs typeface="+mn-cs"/>
                        </a:rPr>
                        <a:t>SA3</a:t>
                      </a:r>
                    </a:p>
                  </a:txBody>
                  <a:tcPr marL="68580" marR="68580" marT="0" marB="0" anchor="ctr"/>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fr-FR" altLang="zh-CN" sz="1000" b="0" kern="1200" dirty="0">
                          <a:solidFill>
                            <a:srgbClr val="FF0000"/>
                          </a:solidFill>
                          <a:effectLst/>
                          <a:latin typeface="+mn-lt"/>
                          <a:ea typeface="+mn-ea"/>
                          <a:cs typeface="Arial" panose="020B0604020202020204" pitchFamily="34" charset="0"/>
                        </a:rPr>
                        <a:t>67-&gt;67-&gt;67%-</a:t>
                      </a:r>
                      <a:r>
                        <a:rPr lang="en-US" altLang="zh-CN" sz="1000" b="0" kern="1200" dirty="0">
                          <a:solidFill>
                            <a:srgbClr val="FF0000"/>
                          </a:solidFill>
                          <a:effectLst/>
                          <a:latin typeface="+mn-lt"/>
                          <a:ea typeface="+mn-ea"/>
                          <a:cs typeface="Arial" panose="020B0604020202020204" pitchFamily="34" charset="0"/>
                        </a:rPr>
                        <a:t>&gt;68%</a:t>
                      </a:r>
                      <a:r>
                        <a:rPr lang="fr-FR" altLang="zh-CN" sz="1000" b="0" kern="1200" dirty="0">
                          <a:solidFill>
                            <a:srgbClr val="FF0000"/>
                          </a:solidFill>
                          <a:effectLst/>
                          <a:latin typeface="+mn-lt"/>
                          <a:ea typeface="+mn-ea"/>
                          <a:cs typeface="Arial" panose="020B0604020202020204" pitchFamily="34" charset="0"/>
                        </a:rPr>
                        <a:t> </a:t>
                      </a:r>
                      <a:endParaRPr lang="en-GB" sz="1000" kern="1200" dirty="0">
                        <a:solidFill>
                          <a:srgbClr val="FF0000"/>
                        </a:solidFill>
                        <a:effectLst/>
                        <a:latin typeface="+mn-lt"/>
                        <a:ea typeface="+mn-ea"/>
                        <a:cs typeface="Arial" panose="020B0604020202020204" pitchFamily="34" charset="0"/>
                      </a:endParaRPr>
                    </a:p>
                  </a:txBody>
                  <a:tcPr marL="36002" marR="36002"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SP-220692</a:t>
                      </a:r>
                      <a:endParaRPr lang="zh-CN"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00" kern="1200" dirty="0">
                          <a:solidFill>
                            <a:schemeClr val="dk1"/>
                          </a:solidFill>
                          <a:effectLst/>
                          <a:latin typeface="+mn-lt"/>
                          <a:ea typeface="SimSun" panose="02010600030101010101" pitchFamily="2" charset="-122"/>
                          <a:cs typeface="+mn-cs"/>
                        </a:rPr>
                        <a:t>28.533/28.622/28.623/28.532</a:t>
                      </a:r>
                    </a:p>
                  </a:txBody>
                  <a:tcPr marL="68580" marR="68580" marT="0" marB="0" anchor="ctr"/>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sv-SE" sz="1000" b="0" kern="1200" dirty="0">
                          <a:solidFill>
                            <a:schemeClr val="dk1"/>
                          </a:solidFill>
                          <a:effectLst/>
                          <a:latin typeface="+mn-lt"/>
                          <a:ea typeface="+mn-ea"/>
                          <a:cs typeface="Arial" panose="020B0604020202020204" pitchFamily="34" charset="0"/>
                        </a:rPr>
                        <a:t>Nokia</a:t>
                      </a:r>
                      <a:endParaRPr lang="sv-SE" altLang="zh-CN" sz="1000" b="0" kern="1200" dirty="0">
                        <a:solidFill>
                          <a:schemeClr val="dk1"/>
                        </a:solidFill>
                        <a:effectLst/>
                        <a:latin typeface="+mn-lt"/>
                        <a:ea typeface="+mn-ea"/>
                        <a:cs typeface="Arial" panose="020B0604020202020204" pitchFamily="34" charset="0"/>
                      </a:endParaRPr>
                    </a:p>
                  </a:txBody>
                  <a:tcPr marL="68580" marR="68580" marT="0" marB="0"/>
                </a:tc>
                <a:extLst>
                  <a:ext uri="{0D108BD9-81ED-4DB2-BD59-A6C34878D82A}">
                    <a16:rowId xmlns:a16="http://schemas.microsoft.com/office/drawing/2014/main" val="10002"/>
                  </a:ext>
                </a:extLst>
              </a:tr>
              <a:tr h="518606">
                <a:tc>
                  <a:txBody>
                    <a:bodyPr/>
                    <a:lstStyle/>
                    <a:p>
                      <a:pPr algn="ctr" fontAlgn="t"/>
                      <a:r>
                        <a:rPr lang="en-US" sz="1000" b="0" i="0" u="none" strike="noStrike" dirty="0">
                          <a:solidFill>
                            <a:srgbClr val="000000"/>
                          </a:solidFill>
                          <a:effectLst/>
                          <a:latin typeface="+mn-lt"/>
                        </a:rPr>
                        <a:t>960025</a:t>
                      </a:r>
                    </a:p>
                  </a:txBody>
                  <a:tcPr marL="6350" marR="6350" marT="6350" marB="0"/>
                </a:tc>
                <a:tc>
                  <a:txBody>
                    <a:bodyPr/>
                    <a:lstStyle/>
                    <a:p>
                      <a:pPr algn="l" fontAlgn="t"/>
                      <a:r>
                        <a:rPr lang="en-US" sz="1000" b="0" i="0" u="none" strike="noStrike" dirty="0">
                          <a:solidFill>
                            <a:schemeClr val="tx1"/>
                          </a:solidFill>
                          <a:effectLst/>
                          <a:latin typeface="+mn-lt"/>
                        </a:rPr>
                        <a:t>5G performance measurements and KPIs phase 3</a:t>
                      </a:r>
                    </a:p>
                  </a:txBody>
                  <a:tcPr marL="6350" marR="6350" marT="6350" marB="0"/>
                </a:tc>
                <a:tc>
                  <a:txBody>
                    <a:bodyPr/>
                    <a:lstStyle/>
                    <a:p>
                      <a:pPr algn="l" fontAlgn="t"/>
                      <a:r>
                        <a:rPr lang="en-US" sz="1000" b="0" i="0" u="none" strike="noStrike" dirty="0">
                          <a:solidFill>
                            <a:srgbClr val="FF0000"/>
                          </a:solidFill>
                          <a:effectLst/>
                          <a:latin typeface="+mn-lt"/>
                        </a:rPr>
                        <a:t>PM_KPI_5G_Ph3</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algn="l" fontAlgn="t"/>
                      <a:r>
                        <a:rPr lang="en-US" sz="1000" b="0" i="0" u="none" strike="noStrike" dirty="0">
                          <a:solidFill>
                            <a:srgbClr val="000000"/>
                          </a:solidFill>
                          <a:effectLst/>
                          <a:latin typeface="+mn-lt"/>
                        </a:rPr>
                        <a:t>SA#102 (Dec. 2023)</a:t>
                      </a:r>
                    </a:p>
                  </a:txBody>
                  <a:tcPr marL="6350" marR="6350" marT="6350" marB="0"/>
                </a:tc>
                <a:tc>
                  <a:txBody>
                    <a:bodyPr/>
                    <a:lstStyle/>
                    <a:p>
                      <a:pPr algn="ctr" fontAlgn="t"/>
                      <a:r>
                        <a:rPr lang="en-US" sz="1000" b="0" i="0" u="none" strike="noStrike" dirty="0">
                          <a:solidFill>
                            <a:srgbClr val="000000"/>
                          </a:solidFill>
                          <a:effectLst/>
                          <a:latin typeface="+mn-lt"/>
                        </a:rPr>
                        <a:t>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15</a:t>
                      </a:r>
                      <a:r>
                        <a:rPr lang="en-US" altLang="zh-CN" sz="1000" b="0" i="0" u="none" strike="noStrike" kern="1200" dirty="0">
                          <a:solidFill>
                            <a:srgbClr val="0000FF"/>
                          </a:solidFill>
                          <a:effectLst/>
                          <a:latin typeface="+mn-lt"/>
                          <a:ea typeface="+mn-ea"/>
                          <a:cs typeface="+mn-cs"/>
                        </a:rPr>
                        <a:t>%</a:t>
                      </a:r>
                      <a:endParaRPr lang="en-GB" sz="1000" b="0" i="0" u="none" strike="noStrike" kern="1200" dirty="0">
                        <a:solidFill>
                          <a:srgbClr val="0000FF"/>
                        </a:solidFill>
                        <a:effectLst/>
                        <a:latin typeface="+mn-lt"/>
                        <a:ea typeface="+mn-ea"/>
                        <a:cs typeface="+mn-cs"/>
                      </a:endParaRP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algn="l" defTabSz="1219170" rtl="0" eaLnBrk="1" fontAlgn="t" latinLnBrk="0" hangingPunct="1"/>
                      <a:r>
                        <a:rPr lang="en-US" altLang="zh-CN" sz="1000" b="0" i="0" u="none" strike="noStrike" kern="1200" dirty="0">
                          <a:solidFill>
                            <a:srgbClr val="000000"/>
                          </a:solidFill>
                          <a:effectLst/>
                          <a:latin typeface="+mn-lt"/>
                          <a:ea typeface="+mn-ea"/>
                          <a:cs typeface="+mn-cs"/>
                        </a:rPr>
                        <a:t>SA2,RAN2,RAN3</a:t>
                      </a: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sv-SE" altLang="zh-CN" sz="1000" b="0" kern="1200" dirty="0">
                          <a:solidFill>
                            <a:schemeClr val="dk1"/>
                          </a:solidFill>
                          <a:effectLst/>
                          <a:latin typeface="+mn-lt"/>
                          <a:ea typeface="+mn-ea"/>
                          <a:cs typeface="Arial" panose="020B0604020202020204" pitchFamily="34" charset="0"/>
                        </a:rPr>
                        <a:t>0 -&gt; 5</a:t>
                      </a:r>
                      <a:r>
                        <a:rPr lang="en-US" altLang="zh-CN" sz="1000" b="0" kern="1200" dirty="0">
                          <a:solidFill>
                            <a:schemeClr val="dk1"/>
                          </a:solidFill>
                          <a:effectLst/>
                          <a:latin typeface="+mn-lt"/>
                          <a:ea typeface="+mn-ea"/>
                          <a:cs typeface="Arial" panose="020B0604020202020204" pitchFamily="34" charset="0"/>
                        </a:rPr>
                        <a:t>-&gt;15</a:t>
                      </a:r>
                      <a:r>
                        <a:rPr lang="sv-SE" altLang="zh-CN" sz="1000" b="0" kern="1200" dirty="0">
                          <a:solidFill>
                            <a:schemeClr val="dk1"/>
                          </a:solidFill>
                          <a:effectLst/>
                          <a:latin typeface="+mn-lt"/>
                          <a:ea typeface="+mn-ea"/>
                          <a:cs typeface="Arial" panose="020B0604020202020204" pitchFamily="34" charset="0"/>
                        </a:rPr>
                        <a:t>%</a:t>
                      </a:r>
                      <a:endParaRPr lang="en-GB" sz="1000" kern="1200" dirty="0">
                        <a:solidFill>
                          <a:srgbClr val="000000"/>
                        </a:solidFill>
                        <a:effectLst/>
                        <a:latin typeface="+mn-lt"/>
                        <a:ea typeface="+mn-ea"/>
                        <a:cs typeface="Arial" panose="020B0604020202020204" pitchFamily="34" charset="0"/>
                      </a:endParaRPr>
                    </a:p>
                  </a:txBody>
                  <a:tcPr marL="36002" marR="36002"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GB" altLang="zh-CN" sz="1000" b="0" kern="1200" dirty="0">
                          <a:solidFill>
                            <a:schemeClr val="dk1"/>
                          </a:solidFill>
                          <a:effectLst/>
                          <a:latin typeface="+mn-lt"/>
                          <a:ea typeface="+mn-ea"/>
                          <a:cs typeface="Arial" panose="020B0604020202020204" pitchFamily="34" charset="0"/>
                        </a:rPr>
                        <a:t>SP-220489</a:t>
                      </a:r>
                    </a:p>
                  </a:txBody>
                  <a:tcPr marL="9525" marR="9525" marT="9525" marB="9525"/>
                </a:tc>
                <a:tc>
                  <a:txBody>
                    <a:bodyPr/>
                    <a:lstStyle/>
                    <a:p>
                      <a:pPr algn="ctr">
                        <a:lnSpc>
                          <a:spcPct val="150000"/>
                        </a:lnSpc>
                        <a:spcAft>
                          <a:spcPts val="0"/>
                        </a:spcAft>
                      </a:pPr>
                      <a:r>
                        <a:rPr lang="en-US" sz="1000" kern="1200" dirty="0">
                          <a:solidFill>
                            <a:srgbClr val="000000"/>
                          </a:solidFill>
                          <a:effectLst/>
                          <a:latin typeface="+mn-lt"/>
                          <a:ea typeface="宋体" panose="02010600030101010101" pitchFamily="2" charset="-122"/>
                          <a:cs typeface="Arial" panose="020B0604020202020204" pitchFamily="34" charset="0"/>
                        </a:rPr>
                        <a:t>28.550,28.552,28.554,32.425</a:t>
                      </a:r>
                    </a:p>
                  </a:txBody>
                  <a:tcPr marL="9525" marR="9525" marT="9525" marB="9525"/>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sv-SE" altLang="zh-CN" sz="1000" b="0" kern="1200" dirty="0">
                          <a:solidFill>
                            <a:schemeClr val="dk1"/>
                          </a:solidFill>
                          <a:effectLst/>
                          <a:latin typeface="+mn-lt"/>
                          <a:ea typeface="+mn-ea"/>
                          <a:cs typeface="Arial" panose="020B0604020202020204" pitchFamily="34" charset="0"/>
                        </a:rPr>
                        <a:t>China Telecom</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3"/>
                  </a:ext>
                </a:extLst>
              </a:tr>
            </a:tbl>
          </a:graphicData>
        </a:graphic>
      </p:graphicFrame>
      <p:sp>
        <p:nvSpPr>
          <p:cNvPr id="4" name="Content Placeholder 7">
            <a:extLst>
              <a:ext uri="{FF2B5EF4-FFF2-40B4-BE49-F238E27FC236}">
                <a16:creationId xmlns:a16="http://schemas.microsoft.com/office/drawing/2014/main" id="{B4F8F5CC-9B36-4C4A-96C2-095377087992}"/>
              </a:ext>
            </a:extLst>
          </p:cNvPr>
          <p:cNvSpPr txBox="1">
            <a:spLocks/>
          </p:cNvSpPr>
          <p:nvPr/>
        </p:nvSpPr>
        <p:spPr>
          <a:xfrm>
            <a:off x="156520" y="3232329"/>
            <a:ext cx="3501080" cy="3186083"/>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600" b="1" kern="0" dirty="0" err="1">
                <a:solidFill>
                  <a:srgbClr val="0000FF"/>
                </a:solidFill>
                <a:latin typeface="Calibri"/>
              </a:rPr>
              <a:t>eQoE</a:t>
            </a:r>
            <a:r>
              <a:rPr lang="zh-CN" altLang="en-US" sz="1600" b="1" kern="0" dirty="0">
                <a:solidFill>
                  <a:srgbClr val="0000FF"/>
                </a:solidFill>
                <a:latin typeface="Calibri"/>
              </a:rPr>
              <a:t>：</a:t>
            </a:r>
            <a:endParaRPr lang="de-DE" altLang="de-DE" sz="1600" b="1" kern="0" dirty="0">
              <a:solidFill>
                <a:srgbClr val="0000FF"/>
              </a:solidFill>
              <a:latin typeface="Calibri"/>
            </a:endParaRPr>
          </a:p>
          <a:p>
            <a:pPr marL="455073" indent="-455073" defTabSz="1219170">
              <a:spcBef>
                <a:spcPts val="0"/>
              </a:spcBef>
              <a:spcAft>
                <a:spcPts val="0"/>
              </a:spcAft>
              <a:defRPr/>
            </a:pPr>
            <a:r>
              <a:rPr lang="de-DE" altLang="de-DE" sz="1600" kern="0" dirty="0">
                <a:solidFill>
                  <a:prstClr val="black"/>
                </a:solidFill>
                <a:latin typeface="Calibri"/>
              </a:rPr>
              <a:t>Progress since SA5#145e:</a:t>
            </a:r>
          </a:p>
          <a:p>
            <a:pPr marL="855123" lvl="1" indent="-455073" defTabSz="1219170">
              <a:spcBef>
                <a:spcPts val="0"/>
              </a:spcBef>
              <a:spcAft>
                <a:spcPts val="0"/>
              </a:spcAft>
              <a:defRPr/>
            </a:pPr>
            <a:r>
              <a:rPr lang="en-US" altLang="zh-CN" sz="1100" kern="0" dirty="0">
                <a:solidFill>
                  <a:prstClr val="black"/>
                </a:solidFill>
              </a:rPr>
              <a:t>All 5 CRs to include MDT alignment information, Available RAN visible and updating Management Based Activation were agreed.</a:t>
            </a:r>
          </a:p>
          <a:p>
            <a:pPr marL="457189" lvl="1" indent="0" defTabSz="1219170">
              <a:spcBef>
                <a:spcPts val="0"/>
              </a:spcBef>
              <a:spcAft>
                <a:spcPts val="0"/>
              </a:spcAft>
              <a:buNone/>
              <a:defRPr/>
            </a:pPr>
            <a:endParaRPr lang="en-US" altLang="zh-CN" sz="1100" kern="0" dirty="0">
              <a:solidFill>
                <a:prstClr val="black"/>
              </a:solidFill>
              <a:latin typeface="Calibri"/>
              <a:cs typeface="+mn-cs"/>
            </a:endParaRPr>
          </a:p>
          <a:p>
            <a:pPr marL="455073" indent="-455073" defTabSz="1219170">
              <a:spcBef>
                <a:spcPts val="0"/>
              </a:spcBef>
              <a:spcAft>
                <a:spcPts val="0"/>
              </a:spcAft>
              <a:defRPr/>
            </a:pPr>
            <a:r>
              <a:rPr lang="en-US" sz="1600" kern="0" dirty="0">
                <a:solidFill>
                  <a:prstClr val="black"/>
                </a:solidFill>
                <a:latin typeface="Calibri"/>
              </a:rPr>
              <a:t>RAN impacts and dependencies:</a:t>
            </a:r>
            <a:endParaRPr lang="de-DE" sz="1600" kern="0" dirty="0">
              <a:solidFill>
                <a:prstClr val="black"/>
              </a:solidFill>
              <a:latin typeface="Calibri"/>
            </a:endParaRPr>
          </a:p>
          <a:p>
            <a:pPr marL="988459" lvl="1" indent="-378875" defTabSz="1219170">
              <a:spcBef>
                <a:spcPts val="0"/>
              </a:spcBef>
              <a:spcAft>
                <a:spcPts val="600"/>
              </a:spcAft>
              <a:defRPr/>
            </a:pPr>
            <a:r>
              <a:rPr lang="en-US" sz="1100" kern="0" dirty="0">
                <a:solidFill>
                  <a:prstClr val="black"/>
                </a:solidFill>
                <a:cs typeface="+mn-cs"/>
              </a:rPr>
              <a:t>Need to inform RAN/CT about our approved CRs</a:t>
            </a:r>
            <a:endParaRPr lang="en-US" sz="1100" kern="0" dirty="0">
              <a:solidFill>
                <a:prstClr val="black"/>
              </a:solidFill>
              <a:latin typeface="Calibri"/>
              <a:cs typeface="+mn-cs"/>
            </a:endParaRPr>
          </a:p>
          <a:p>
            <a:pPr marL="455073" indent="-455073" defTabSz="1219170">
              <a:spcBef>
                <a:spcPts val="0"/>
              </a:spcBef>
              <a:spcAft>
                <a:spcPts val="0"/>
              </a:spcAft>
              <a:defRPr/>
            </a:pPr>
            <a:r>
              <a:rPr lang="de-DE" sz="1600" kern="0" dirty="0">
                <a:solidFill>
                  <a:prstClr val="black"/>
                </a:solidFill>
                <a:latin typeface="Calibri"/>
              </a:rPr>
              <a:t>Next steps:</a:t>
            </a:r>
          </a:p>
          <a:p>
            <a:pPr marL="988459" lvl="1" indent="-378875" defTabSz="1219170">
              <a:defRPr/>
            </a:pPr>
            <a:r>
              <a:rPr lang="en-US" sz="1100" kern="0" dirty="0">
                <a:solidFill>
                  <a:prstClr val="black"/>
                </a:solidFill>
                <a:cs typeface="+mn-cs"/>
              </a:rPr>
              <a:t>Informing CT/RAN groups (LS) and possibly some error corrections</a:t>
            </a:r>
            <a:endParaRPr lang="en-US" sz="1100" kern="0" dirty="0">
              <a:solidFill>
                <a:prstClr val="black"/>
              </a:solidFill>
              <a:latin typeface="Calibri"/>
              <a:cs typeface="+mn-cs"/>
            </a:endParaRPr>
          </a:p>
        </p:txBody>
      </p:sp>
      <p:sp>
        <p:nvSpPr>
          <p:cNvPr id="5" name="Content Placeholder 7">
            <a:extLst>
              <a:ext uri="{FF2B5EF4-FFF2-40B4-BE49-F238E27FC236}">
                <a16:creationId xmlns:a16="http://schemas.microsoft.com/office/drawing/2014/main" id="{B4F8F5CC-9B36-4C4A-96C2-095377087992}"/>
              </a:ext>
            </a:extLst>
          </p:cNvPr>
          <p:cNvSpPr txBox="1">
            <a:spLocks/>
          </p:cNvSpPr>
          <p:nvPr/>
        </p:nvSpPr>
        <p:spPr>
          <a:xfrm>
            <a:off x="3573874" y="3251622"/>
            <a:ext cx="4431957" cy="2865298"/>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600" b="1" kern="0" dirty="0">
                <a:solidFill>
                  <a:srgbClr val="0000FF"/>
                </a:solidFill>
                <a:latin typeface="Calibri"/>
              </a:rPr>
              <a:t>MSAC</a:t>
            </a:r>
            <a:r>
              <a:rPr lang="zh-CN" altLang="en-US" sz="1600" b="1" kern="0" dirty="0">
                <a:solidFill>
                  <a:srgbClr val="0000FF"/>
                </a:solidFill>
                <a:latin typeface="Calibri"/>
              </a:rPr>
              <a:t>：</a:t>
            </a:r>
            <a:endParaRPr lang="de-DE" altLang="de-DE" sz="1600" b="1" kern="0" dirty="0">
              <a:solidFill>
                <a:srgbClr val="0000FF"/>
              </a:solidFill>
              <a:latin typeface="Calibri"/>
            </a:endParaRPr>
          </a:p>
          <a:p>
            <a:pPr marL="455073" indent="-455073" defTabSz="1219170">
              <a:spcBef>
                <a:spcPts val="0"/>
              </a:spcBef>
              <a:spcAft>
                <a:spcPts val="0"/>
              </a:spcAft>
              <a:defRPr/>
            </a:pPr>
            <a:r>
              <a:rPr lang="de-DE" altLang="de-DE" sz="1600" kern="0" dirty="0">
                <a:solidFill>
                  <a:prstClr val="black"/>
                </a:solidFill>
                <a:latin typeface="Calibri"/>
              </a:rPr>
              <a:t>Progress since SA5#145e:</a:t>
            </a:r>
          </a:p>
          <a:p>
            <a:pPr marL="855123" lvl="1" indent="-455073" defTabSz="1219170">
              <a:spcBef>
                <a:spcPts val="0"/>
              </a:spcBef>
              <a:spcAft>
                <a:spcPts val="0"/>
              </a:spcAft>
              <a:defRPr/>
            </a:pPr>
            <a:r>
              <a:rPr lang="en-US" altLang="de-DE" sz="1100" kern="0" dirty="0">
                <a:solidFill>
                  <a:prstClr val="black"/>
                </a:solidFill>
              </a:rPr>
              <a:t>Extension of WID target agreed</a:t>
            </a:r>
          </a:p>
          <a:p>
            <a:pPr marL="855123" lvl="1" indent="-455073" defTabSz="1219170">
              <a:spcBef>
                <a:spcPts val="0"/>
              </a:spcBef>
              <a:spcAft>
                <a:spcPts val="0"/>
              </a:spcAft>
              <a:defRPr/>
            </a:pPr>
            <a:r>
              <a:rPr lang="en-US" altLang="de-DE" sz="1100" kern="0" dirty="0">
                <a:solidFill>
                  <a:prstClr val="black"/>
                </a:solidFill>
              </a:rPr>
              <a:t>Using one single </a:t>
            </a:r>
            <a:r>
              <a:rPr lang="en-US" altLang="de-DE" sz="1100" kern="0" dirty="0" err="1">
                <a:solidFill>
                  <a:prstClr val="black"/>
                </a:solidFill>
              </a:rPr>
              <a:t>draftCR</a:t>
            </a:r>
            <a:r>
              <a:rPr lang="en-US" altLang="de-DE" sz="1100" kern="0" dirty="0">
                <a:solidFill>
                  <a:prstClr val="black"/>
                </a:solidFill>
              </a:rPr>
              <a:t> (TS 28.533) to collect all Management Service Access control contents discussed and agreed</a:t>
            </a:r>
          </a:p>
          <a:p>
            <a:pPr marL="855123" lvl="1" indent="-455073" defTabSz="1219170">
              <a:spcBef>
                <a:spcPts val="0"/>
              </a:spcBef>
              <a:spcAft>
                <a:spcPts val="0"/>
              </a:spcAft>
              <a:defRPr/>
            </a:pPr>
            <a:r>
              <a:rPr lang="en-US" altLang="de-DE" sz="1100" kern="0" dirty="0">
                <a:solidFill>
                  <a:prstClr val="black"/>
                </a:solidFill>
              </a:rPr>
              <a:t>New use case and requirement concerning role-based access control agreed</a:t>
            </a:r>
          </a:p>
          <a:p>
            <a:pPr marL="855123" lvl="1" indent="-455073" defTabSz="1219170">
              <a:spcBef>
                <a:spcPts val="0"/>
              </a:spcBef>
              <a:spcAft>
                <a:spcPts val="0"/>
              </a:spcAft>
              <a:defRPr/>
            </a:pPr>
            <a:endParaRPr lang="en-US" altLang="zh-CN" sz="1100" kern="0" dirty="0">
              <a:solidFill>
                <a:prstClr val="black"/>
              </a:solidFill>
              <a:latin typeface="Calibri"/>
              <a:cs typeface="+mn-cs"/>
            </a:endParaRPr>
          </a:p>
          <a:p>
            <a:pPr marL="455073" indent="-455073" defTabSz="1219170">
              <a:spcBef>
                <a:spcPts val="0"/>
              </a:spcBef>
              <a:spcAft>
                <a:spcPts val="0"/>
              </a:spcAft>
              <a:defRPr/>
            </a:pPr>
            <a:r>
              <a:rPr lang="en-US" sz="1600" kern="0" dirty="0">
                <a:solidFill>
                  <a:prstClr val="black"/>
                </a:solidFill>
                <a:latin typeface="Calibri"/>
              </a:rPr>
              <a:t>RAN impacts and dependencies:</a:t>
            </a:r>
            <a:endParaRPr lang="de-DE" sz="1600" kern="0" dirty="0">
              <a:solidFill>
                <a:prstClr val="black"/>
              </a:solidFill>
              <a:latin typeface="Calibri"/>
            </a:endParaRPr>
          </a:p>
          <a:p>
            <a:pPr marL="988459" lvl="1" indent="-378875" defTabSz="1219170">
              <a:spcBef>
                <a:spcPts val="0"/>
              </a:spcBef>
              <a:spcAft>
                <a:spcPts val="600"/>
              </a:spcAft>
              <a:defRPr/>
            </a:pPr>
            <a:r>
              <a:rPr lang="en-US" altLang="zh-CN" sz="1100" kern="0" dirty="0">
                <a:solidFill>
                  <a:prstClr val="black"/>
                </a:solidFill>
                <a:latin typeface="Calibri"/>
                <a:cs typeface="+mn-cs"/>
              </a:rPr>
              <a:t>yes</a:t>
            </a:r>
            <a:endParaRPr lang="en-US" sz="1100" kern="0" dirty="0">
              <a:solidFill>
                <a:prstClr val="black"/>
              </a:solidFill>
              <a:latin typeface="Calibri"/>
              <a:cs typeface="+mn-cs"/>
            </a:endParaRPr>
          </a:p>
          <a:p>
            <a:pPr marL="455073" indent="-455073" defTabSz="1219170">
              <a:spcBef>
                <a:spcPts val="0"/>
              </a:spcBef>
              <a:spcAft>
                <a:spcPts val="0"/>
              </a:spcAft>
              <a:defRPr/>
            </a:pPr>
            <a:r>
              <a:rPr lang="de-DE" sz="1600" kern="0" dirty="0">
                <a:solidFill>
                  <a:prstClr val="black"/>
                </a:solidFill>
                <a:latin typeface="Calibri"/>
              </a:rPr>
              <a:t>Next steps:</a:t>
            </a:r>
          </a:p>
          <a:p>
            <a:pPr marL="988459" lvl="1" indent="-378875" defTabSz="1219170">
              <a:defRPr/>
            </a:pPr>
            <a:r>
              <a:rPr lang="en-US" sz="1100" kern="0" dirty="0">
                <a:solidFill>
                  <a:prstClr val="black"/>
                </a:solidFill>
                <a:cs typeface="+mn-cs"/>
              </a:rPr>
              <a:t>Add use cases and requirements for management service access control</a:t>
            </a:r>
          </a:p>
          <a:p>
            <a:pPr marL="988459" lvl="1" indent="-378875" defTabSz="1219170">
              <a:defRPr/>
            </a:pPr>
            <a:r>
              <a:rPr lang="en-US" sz="1100" kern="0" dirty="0">
                <a:solidFill>
                  <a:prstClr val="black"/>
                </a:solidFill>
                <a:cs typeface="+mn-cs"/>
              </a:rPr>
              <a:t>Management Service Access control stage 2 and stage 3</a:t>
            </a:r>
          </a:p>
        </p:txBody>
      </p:sp>
      <p:sp>
        <p:nvSpPr>
          <p:cNvPr id="6" name="Content Placeholder 7">
            <a:extLst>
              <a:ext uri="{FF2B5EF4-FFF2-40B4-BE49-F238E27FC236}">
                <a16:creationId xmlns:a16="http://schemas.microsoft.com/office/drawing/2014/main" id="{B4F8F5CC-9B36-4C4A-96C2-095377087992}"/>
              </a:ext>
            </a:extLst>
          </p:cNvPr>
          <p:cNvSpPr txBox="1">
            <a:spLocks/>
          </p:cNvSpPr>
          <p:nvPr/>
        </p:nvSpPr>
        <p:spPr>
          <a:xfrm>
            <a:off x="8137634" y="3256561"/>
            <a:ext cx="3897846" cy="339090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600" b="1" kern="0" dirty="0">
                <a:solidFill>
                  <a:srgbClr val="FF0000"/>
                </a:solidFill>
              </a:rPr>
              <a:t>PM_KPI_5G_Ph3</a:t>
            </a:r>
            <a:r>
              <a:rPr lang="zh-CN" altLang="en-US" sz="1600" b="1" kern="0" dirty="0">
                <a:solidFill>
                  <a:srgbClr val="FF0000"/>
                </a:solidFill>
                <a:latin typeface="Calibri"/>
              </a:rPr>
              <a:t>：</a:t>
            </a:r>
            <a:endParaRPr lang="de-DE" altLang="de-DE" sz="1600" b="1" kern="0" dirty="0">
              <a:solidFill>
                <a:srgbClr val="FF0000"/>
              </a:solidFill>
              <a:latin typeface="Calibri"/>
            </a:endParaRPr>
          </a:p>
          <a:p>
            <a:pPr marL="455073" indent="-455073" defTabSz="1219170">
              <a:spcBef>
                <a:spcPts val="0"/>
              </a:spcBef>
              <a:spcAft>
                <a:spcPts val="0"/>
              </a:spcAft>
              <a:defRPr/>
            </a:pPr>
            <a:r>
              <a:rPr lang="de-DE" altLang="de-DE" sz="1600" kern="0" dirty="0">
                <a:solidFill>
                  <a:prstClr val="black"/>
                </a:solidFill>
                <a:latin typeface="Calibri"/>
              </a:rPr>
              <a:t>Progress since SA5#145e:</a:t>
            </a:r>
          </a:p>
          <a:p>
            <a:pPr marL="855123" lvl="1" indent="-455073" defTabSz="1219170">
              <a:spcBef>
                <a:spcPts val="0"/>
              </a:spcBef>
              <a:spcAft>
                <a:spcPts val="0"/>
              </a:spcAft>
              <a:defRPr/>
            </a:pPr>
            <a:r>
              <a:rPr lang="en-US" altLang="zh-CN" sz="1100" kern="0" dirty="0">
                <a:solidFill>
                  <a:prstClr val="black"/>
                </a:solidFill>
              </a:rPr>
              <a:t>. </a:t>
            </a:r>
          </a:p>
          <a:p>
            <a:pPr marL="457189" lvl="1" indent="0" defTabSz="1219170">
              <a:spcBef>
                <a:spcPts val="0"/>
              </a:spcBef>
              <a:spcAft>
                <a:spcPts val="0"/>
              </a:spcAft>
              <a:buNone/>
              <a:defRPr/>
            </a:pPr>
            <a:endParaRPr lang="en-US" altLang="zh-CN" sz="1100" kern="0" dirty="0">
              <a:solidFill>
                <a:prstClr val="black"/>
              </a:solidFill>
              <a:latin typeface="Calibri"/>
              <a:cs typeface="+mn-cs"/>
            </a:endParaRPr>
          </a:p>
          <a:p>
            <a:pPr marL="455073" indent="-455073" defTabSz="1219170">
              <a:spcBef>
                <a:spcPts val="0"/>
              </a:spcBef>
              <a:spcAft>
                <a:spcPts val="0"/>
              </a:spcAft>
              <a:defRPr/>
            </a:pPr>
            <a:r>
              <a:rPr lang="en-US" sz="1600" kern="0" dirty="0">
                <a:solidFill>
                  <a:prstClr val="black"/>
                </a:solidFill>
                <a:latin typeface="Calibri"/>
              </a:rPr>
              <a:t>RAN impacts and dependencies:</a:t>
            </a:r>
            <a:endParaRPr lang="de-DE" sz="1600" kern="0" dirty="0">
              <a:solidFill>
                <a:prstClr val="black"/>
              </a:solidFill>
              <a:latin typeface="Calibri"/>
            </a:endParaRPr>
          </a:p>
          <a:p>
            <a:pPr marL="988459" lvl="1" indent="-378875" defTabSz="1219170">
              <a:spcBef>
                <a:spcPts val="0"/>
              </a:spcBef>
              <a:spcAft>
                <a:spcPts val="600"/>
              </a:spcAft>
              <a:defRPr/>
            </a:pPr>
            <a:r>
              <a:rPr lang="en-US" sz="1100" kern="0" dirty="0" err="1">
                <a:solidFill>
                  <a:prstClr val="black"/>
                </a:solidFill>
                <a:cs typeface="+mn-cs"/>
              </a:rPr>
              <a:t>meas</a:t>
            </a:r>
            <a:endParaRPr lang="en-US" sz="1100" kern="0" dirty="0">
              <a:solidFill>
                <a:prstClr val="black"/>
              </a:solidFill>
              <a:latin typeface="Calibri"/>
              <a:cs typeface="+mn-cs"/>
            </a:endParaRPr>
          </a:p>
          <a:p>
            <a:pPr marL="455073" indent="-455073" defTabSz="1219170">
              <a:spcBef>
                <a:spcPts val="0"/>
              </a:spcBef>
              <a:spcAft>
                <a:spcPts val="0"/>
              </a:spcAft>
              <a:defRPr/>
            </a:pPr>
            <a:r>
              <a:rPr lang="de-DE" sz="1600" kern="0" dirty="0">
                <a:solidFill>
                  <a:prstClr val="black"/>
                </a:solidFill>
                <a:latin typeface="Calibri"/>
              </a:rPr>
              <a:t>Next steps:</a:t>
            </a:r>
          </a:p>
          <a:p>
            <a:pPr marL="988459" lvl="1" indent="-378875" defTabSz="1219170">
              <a:defRPr/>
            </a:pPr>
            <a:r>
              <a:rPr lang="en-US" sz="1100" kern="0" dirty="0">
                <a:solidFill>
                  <a:prstClr val="black"/>
                </a:solidFill>
                <a:cs typeface="+mn-cs"/>
              </a:rPr>
              <a:t>Continue</a:t>
            </a:r>
            <a:endParaRPr lang="en-US" sz="1100" kern="0" dirty="0">
              <a:solidFill>
                <a:prstClr val="black"/>
              </a:solidFill>
              <a:latin typeface="Calibri"/>
              <a:cs typeface="+mn-cs"/>
            </a:endParaRPr>
          </a:p>
        </p:txBody>
      </p:sp>
    </p:spTree>
    <p:extLst>
      <p:ext uri="{BB962C8B-B14F-4D97-AF65-F5344CB8AC3E}">
        <p14:creationId xmlns:p14="http://schemas.microsoft.com/office/powerpoint/2010/main" val="1598822559"/>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9985057-8F2A-44BF-9F53-9E66C674A60C}"/>
              </a:ext>
            </a:extLst>
          </p:cNvPr>
          <p:cNvSpPr>
            <a:spLocks noGrp="1"/>
          </p:cNvSpPr>
          <p:nvPr>
            <p:ph type="title"/>
          </p:nvPr>
        </p:nvSpPr>
        <p:spPr>
          <a:xfrm>
            <a:off x="677401" y="0"/>
            <a:ext cx="9102725" cy="1143000"/>
          </a:xfrm>
        </p:spPr>
        <p:txBody>
          <a:bodyPr/>
          <a:lstStyle/>
          <a:p>
            <a:r>
              <a:rPr lang="en-US" altLang="zh-CN" sz="2800" kern="0" dirty="0"/>
              <a:t>Rel-18 WI - Support of New Services</a:t>
            </a:r>
            <a:endParaRPr lang="en-US" altLang="en-US" sz="2800" dirty="0"/>
          </a:p>
        </p:txBody>
      </p:sp>
      <p:graphicFrame>
        <p:nvGraphicFramePr>
          <p:cNvPr id="7" name="Table 5">
            <a:extLst>
              <a:ext uri="{FF2B5EF4-FFF2-40B4-BE49-F238E27FC236}">
                <a16:creationId xmlns:a16="http://schemas.microsoft.com/office/drawing/2014/main" id="{D8F42FF3-0490-47F9-A60A-62E42DC88CAC}"/>
              </a:ext>
            </a:extLst>
          </p:cNvPr>
          <p:cNvGraphicFramePr>
            <a:graphicFrameLocks noGrp="1"/>
          </p:cNvGraphicFramePr>
          <p:nvPr>
            <p:extLst>
              <p:ext uri="{D42A27DB-BD31-4B8C-83A1-F6EECF244321}">
                <p14:modId xmlns:p14="http://schemas.microsoft.com/office/powerpoint/2010/main" val="1182327427"/>
              </p:ext>
            </p:extLst>
          </p:nvPr>
        </p:nvGraphicFramePr>
        <p:xfrm>
          <a:off x="237685" y="1084472"/>
          <a:ext cx="11747157" cy="1299147"/>
        </p:xfrm>
        <a:graphic>
          <a:graphicData uri="http://schemas.openxmlformats.org/drawingml/2006/table">
            <a:tbl>
              <a:tblPr firstRow="1" firstCol="1" bandRow="1">
                <a:tableStyleId>{F5AB1C69-6EDB-4FF4-983F-18BD219EF322}</a:tableStyleId>
              </a:tblPr>
              <a:tblGrid>
                <a:gridCol w="472799">
                  <a:extLst>
                    <a:ext uri="{9D8B030D-6E8A-4147-A177-3AD203B41FA5}">
                      <a16:colId xmlns:a16="http://schemas.microsoft.com/office/drawing/2014/main" val="20000"/>
                    </a:ext>
                  </a:extLst>
                </a:gridCol>
                <a:gridCol w="2431538">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540609">
                  <a:extLst>
                    <a:ext uri="{9D8B030D-6E8A-4147-A177-3AD203B41FA5}">
                      <a16:colId xmlns:a16="http://schemas.microsoft.com/office/drawing/2014/main" val="20006"/>
                    </a:ext>
                  </a:extLst>
                </a:gridCol>
                <a:gridCol w="565266">
                  <a:extLst>
                    <a:ext uri="{9D8B030D-6E8A-4147-A177-3AD203B41FA5}">
                      <a16:colId xmlns:a16="http://schemas.microsoft.com/office/drawing/2014/main" val="20007"/>
                    </a:ext>
                  </a:extLst>
                </a:gridCol>
                <a:gridCol w="949681">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192026">
                <a:tc>
                  <a:txBody>
                    <a:bodyPr/>
                    <a:lstStyle/>
                    <a:p>
                      <a:pPr algn="ctr">
                        <a:lnSpc>
                          <a:spcPct val="107000"/>
                        </a:lnSpc>
                        <a:spcAft>
                          <a:spcPts val="800"/>
                        </a:spcAft>
                      </a:pPr>
                      <a:r>
                        <a:rPr lang="en-GB" sz="1000" dirty="0">
                          <a:latin typeface="+mn-lt"/>
                        </a:rPr>
                        <a:t>UID</a:t>
                      </a:r>
                    </a:p>
                  </a:txBody>
                  <a:tcPr marL="36002" marR="36002" marT="0" marB="0" anchor="ctr"/>
                </a:tc>
                <a:tc>
                  <a:txBody>
                    <a:bodyPr/>
                    <a:lstStyle/>
                    <a:p>
                      <a:pPr algn="ctr">
                        <a:lnSpc>
                          <a:spcPct val="107000"/>
                        </a:lnSpc>
                        <a:spcAft>
                          <a:spcPts val="800"/>
                        </a:spcAft>
                      </a:pPr>
                      <a:r>
                        <a:rPr lang="en-GB" sz="1000" dirty="0">
                          <a:latin typeface="+mn-lt"/>
                        </a:rPr>
                        <a:t>Name</a:t>
                      </a:r>
                    </a:p>
                  </a:txBody>
                  <a:tcPr marL="36002" marR="36002" marT="0" marB="0" anchor="ctr"/>
                </a:tc>
                <a:tc>
                  <a:txBody>
                    <a:bodyPr/>
                    <a:lstStyle/>
                    <a:p>
                      <a:pPr algn="ctr">
                        <a:lnSpc>
                          <a:spcPct val="107000"/>
                        </a:lnSpc>
                        <a:spcAft>
                          <a:spcPts val="800"/>
                        </a:spcAft>
                      </a:pPr>
                      <a:r>
                        <a:rPr lang="en-GB" sz="1000" dirty="0">
                          <a:latin typeface="+mn-lt"/>
                        </a:rPr>
                        <a:t>Acronym</a:t>
                      </a:r>
                    </a:p>
                  </a:txBody>
                  <a:tcPr marL="36002" marR="36002" marT="0" marB="0" anchor="ctr"/>
                </a:tc>
                <a:tc>
                  <a:txBody>
                    <a:bodyPr/>
                    <a:lstStyle/>
                    <a:p>
                      <a:pPr algn="ctr">
                        <a:lnSpc>
                          <a:spcPct val="107000"/>
                        </a:lnSpc>
                        <a:spcAft>
                          <a:spcPts val="800"/>
                        </a:spcAft>
                      </a:pPr>
                      <a:r>
                        <a:rPr lang="en-GB" sz="1000" dirty="0" err="1">
                          <a:latin typeface="+mn-lt"/>
                        </a:rPr>
                        <a:t>Rel</a:t>
                      </a:r>
                      <a:endParaRPr lang="en-GB" sz="1000" dirty="0">
                        <a:latin typeface="+mn-lt"/>
                      </a:endParaRPr>
                    </a:p>
                  </a:txBody>
                  <a:tcPr marL="36002" marR="36002" marT="0" marB="0" anchor="ctr"/>
                </a:tc>
                <a:tc>
                  <a:txBody>
                    <a:bodyPr/>
                    <a:lstStyle/>
                    <a:p>
                      <a:pPr algn="ctr">
                        <a:lnSpc>
                          <a:spcPct val="107000"/>
                        </a:lnSpc>
                        <a:spcAft>
                          <a:spcPts val="800"/>
                        </a:spcAft>
                      </a:pPr>
                      <a:r>
                        <a:rPr lang="en-GB" sz="1000" dirty="0">
                          <a:latin typeface="+mn-lt"/>
                        </a:rPr>
                        <a:t>WG</a:t>
                      </a:r>
                    </a:p>
                  </a:txBody>
                  <a:tcPr marL="36002" marR="36002" marT="0" marB="0" anchor="ctr"/>
                </a:tc>
                <a:tc>
                  <a:txBody>
                    <a:bodyPr/>
                    <a:lstStyle/>
                    <a:p>
                      <a:pPr algn="ctr">
                        <a:lnSpc>
                          <a:spcPct val="107000"/>
                        </a:lnSpc>
                        <a:spcAft>
                          <a:spcPts val="800"/>
                        </a:spcAft>
                      </a:pPr>
                      <a:r>
                        <a:rPr lang="en-GB" sz="1000" dirty="0">
                          <a:latin typeface="+mn-lt"/>
                        </a:rPr>
                        <a:t>Target</a:t>
                      </a:r>
                    </a:p>
                  </a:txBody>
                  <a:tcPr marL="36002" marR="36002" marT="0" marB="0" anchor="ctr"/>
                </a:tc>
                <a:tc>
                  <a:txBody>
                    <a:bodyPr/>
                    <a:lstStyle/>
                    <a:p>
                      <a:pPr algn="ctr">
                        <a:lnSpc>
                          <a:spcPct val="107000"/>
                        </a:lnSpc>
                        <a:spcAft>
                          <a:spcPts val="800"/>
                        </a:spcAft>
                      </a:pPr>
                      <a:r>
                        <a:rPr lang="en-GB" sz="1000" dirty="0">
                          <a:latin typeface="+mn-lt"/>
                        </a:rPr>
                        <a:t>Old %</a:t>
                      </a:r>
                    </a:p>
                  </a:txBody>
                  <a:tcPr marL="36002" marR="36002" marT="0" marB="0" anchor="ctr"/>
                </a:tc>
                <a:tc>
                  <a:txBody>
                    <a:bodyPr/>
                    <a:lstStyle/>
                    <a:p>
                      <a:pPr algn="ctr">
                        <a:lnSpc>
                          <a:spcPct val="107000"/>
                        </a:lnSpc>
                        <a:spcAft>
                          <a:spcPts val="800"/>
                        </a:spcAft>
                      </a:pPr>
                      <a:r>
                        <a:rPr lang="en-GB" sz="10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0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000" dirty="0">
                          <a:solidFill>
                            <a:srgbClr val="FF0000"/>
                          </a:solidFill>
                          <a:latin typeface="+mn-lt"/>
                        </a:rPr>
                        <a:t>Related groups</a:t>
                      </a:r>
                      <a:endParaRPr lang="en-GB" sz="10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000" b="1" kern="1200" dirty="0">
                          <a:solidFill>
                            <a:srgbClr val="FF0000"/>
                          </a:solidFill>
                          <a:latin typeface="+mn-lt"/>
                          <a:ea typeface="+mn-ea"/>
                          <a:cs typeface="+mn-cs"/>
                        </a:rPr>
                        <a:t>SA5 Progress</a:t>
                      </a:r>
                      <a:endParaRPr lang="en-GB" sz="10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WID</a:t>
                      </a:r>
                      <a:endParaRPr lang="en-GB" sz="10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TS</a:t>
                      </a:r>
                      <a:endParaRPr lang="en-GB" sz="10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Rapporteur</a:t>
                      </a:r>
                      <a:endParaRPr lang="en-GB" sz="10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450087">
                <a:tc>
                  <a:txBody>
                    <a:bodyPr/>
                    <a:lstStyle/>
                    <a:p>
                      <a:pPr algn="ctr" fontAlgn="t"/>
                      <a:r>
                        <a:rPr lang="en-US" sz="1050" b="0" i="0" u="none" strike="noStrike" dirty="0">
                          <a:solidFill>
                            <a:srgbClr val="000000"/>
                          </a:solidFill>
                          <a:effectLst/>
                          <a:latin typeface="+mn-lt"/>
                        </a:rPr>
                        <a:t>940037</a:t>
                      </a:r>
                    </a:p>
                  </a:txBody>
                  <a:tcPr marL="6350" marR="6350" marT="6350" marB="0"/>
                </a:tc>
                <a:tc>
                  <a:txBody>
                    <a:bodyPr/>
                    <a:lstStyle/>
                    <a:p>
                      <a:pPr algn="l" fontAlgn="t"/>
                      <a:r>
                        <a:rPr lang="en-US" sz="1050" b="0" i="0" u="none" strike="noStrike" dirty="0">
                          <a:solidFill>
                            <a:schemeClr val="tx1"/>
                          </a:solidFill>
                          <a:effectLst/>
                          <a:latin typeface="+mn-lt"/>
                        </a:rPr>
                        <a:t>Enhancements of EE for 5G Phase 2 </a:t>
                      </a:r>
                    </a:p>
                  </a:txBody>
                  <a:tcPr marL="6350" marR="6350" marT="6350" marB="0"/>
                </a:tc>
                <a:tc>
                  <a:txBody>
                    <a:bodyPr/>
                    <a:lstStyle/>
                    <a:p>
                      <a:pPr algn="l" fontAlgn="t"/>
                      <a:r>
                        <a:rPr lang="en-US" sz="1050" b="0" i="0" u="none" strike="noStrike" dirty="0">
                          <a:solidFill>
                            <a:srgbClr val="000000"/>
                          </a:solidFill>
                          <a:effectLst/>
                          <a:latin typeface="+mn-lt"/>
                        </a:rPr>
                        <a:t>EE5GPLUS_Ph2</a:t>
                      </a:r>
                    </a:p>
                  </a:txBody>
                  <a:tcPr marL="6350" marR="6350" marT="6350" marB="0"/>
                </a:tc>
                <a:tc>
                  <a:txBody>
                    <a:bodyPr/>
                    <a:lstStyle/>
                    <a:p>
                      <a:pPr algn="ctr" fontAlgn="t"/>
                      <a:r>
                        <a:rPr lang="en-US" sz="1050" b="0" i="0" u="none" strike="noStrike">
                          <a:solidFill>
                            <a:srgbClr val="000000"/>
                          </a:solidFill>
                          <a:effectLst/>
                          <a:latin typeface="+mn-lt"/>
                        </a:rPr>
                        <a:t>Rel-18</a:t>
                      </a:r>
                    </a:p>
                  </a:txBody>
                  <a:tcPr marL="6350" marR="6350" marT="6350" marB="0"/>
                </a:tc>
                <a:tc>
                  <a:txBody>
                    <a:bodyPr/>
                    <a:lstStyle/>
                    <a:p>
                      <a:pPr algn="ctr" fontAlgn="t"/>
                      <a:r>
                        <a:rPr lang="en-US" sz="105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00000"/>
                        </a:lnSpc>
                        <a:spcAft>
                          <a:spcPts val="0"/>
                        </a:spcAft>
                      </a:pPr>
                      <a:r>
                        <a:rPr lang="en-US" altLang="zh-CN" sz="1050" kern="1200" dirty="0">
                          <a:solidFill>
                            <a:srgbClr val="000000"/>
                          </a:solidFill>
                          <a:effectLst/>
                          <a:latin typeface="+mn-lt"/>
                          <a:ea typeface="+mn-ea"/>
                          <a:cs typeface="Arial" panose="020B0604020202020204" pitchFamily="34" charset="0"/>
                        </a:rPr>
                        <a:t>SA#100 (June 2023)</a:t>
                      </a:r>
                      <a:endParaRPr lang="zh-CN" sz="105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algn="ctr" defTabSz="1219170" rtl="0" eaLnBrk="1" fontAlgn="t" latinLnBrk="0" hangingPunct="1">
                        <a:lnSpc>
                          <a:spcPct val="107000"/>
                        </a:lnSpc>
                        <a:spcAft>
                          <a:spcPts val="800"/>
                        </a:spcAft>
                      </a:pPr>
                      <a:r>
                        <a:rPr lang="en-US" sz="1050" b="0" i="0" u="none" strike="noStrike" kern="1200" dirty="0">
                          <a:solidFill>
                            <a:schemeClr val="tx1"/>
                          </a:solidFill>
                          <a:effectLst/>
                          <a:latin typeface="+mn-lt"/>
                          <a:ea typeface="+mn-ea"/>
                          <a:cs typeface="+mn-cs"/>
                        </a:rPr>
                        <a:t>10%</a:t>
                      </a:r>
                    </a:p>
                  </a:txBody>
                  <a:tcPr marL="6350" marR="6350" marT="0" marB="0"/>
                </a:tc>
                <a:tc>
                  <a:txBody>
                    <a:bodyPr/>
                    <a:lstStyle/>
                    <a:p>
                      <a:pPr algn="ctr">
                        <a:lnSpc>
                          <a:spcPct val="107000"/>
                        </a:lnSpc>
                        <a:spcAft>
                          <a:spcPts val="800"/>
                        </a:spcAft>
                      </a:pPr>
                      <a:r>
                        <a:rPr lang="en-GB" sz="1050" b="0" i="0" u="none" strike="noStrike" kern="1200" dirty="0">
                          <a:solidFill>
                            <a:srgbClr val="0000FF"/>
                          </a:solidFill>
                          <a:effectLst/>
                          <a:latin typeface="+mn-lt"/>
                          <a:ea typeface="+mn-ea"/>
                          <a:cs typeface="+mn-cs"/>
                        </a:rPr>
                        <a:t>25%</a:t>
                      </a:r>
                    </a:p>
                  </a:txBody>
                  <a:tcPr marL="36002" marR="36002" marT="0" marB="0"/>
                </a:tc>
                <a:tc>
                  <a:txBody>
                    <a:bodyPr/>
                    <a:lstStyle/>
                    <a:p>
                      <a:pPr>
                        <a:lnSpc>
                          <a:spcPct val="107000"/>
                        </a:lnSpc>
                        <a:spcAft>
                          <a:spcPts val="800"/>
                        </a:spcAft>
                      </a:pPr>
                      <a:endParaRPr lang="en-GB" sz="1050" b="0" i="0" u="none" strike="noStrike" kern="1200" dirty="0">
                        <a:solidFill>
                          <a:schemeClr val="tx1"/>
                        </a:solidFill>
                        <a:effectLst/>
                        <a:latin typeface="+mn-lt"/>
                        <a:ea typeface="+mn-ea"/>
                        <a:cs typeface="+mn-cs"/>
                      </a:endParaRPr>
                    </a:p>
                  </a:txBody>
                  <a:tcPr marL="36002" marR="36002" marT="0" marB="0" anchor="ctr"/>
                </a:tc>
                <a:tc>
                  <a:txBody>
                    <a:bodyPr/>
                    <a:lstStyle/>
                    <a:p>
                      <a:pPr marL="0" algn="l" defTabSz="1219170" rtl="0" eaLnBrk="1" fontAlgn="t" latinLnBrk="0" hangingPunct="1"/>
                      <a:r>
                        <a:rPr lang="en-US" altLang="zh-CN" sz="1050" b="0" i="0" u="none" strike="noStrike" kern="1200" dirty="0">
                          <a:solidFill>
                            <a:srgbClr val="000000"/>
                          </a:solidFill>
                          <a:effectLst/>
                          <a:latin typeface="+mn-lt"/>
                          <a:ea typeface="+mn-ea"/>
                          <a:cs typeface="+mn-cs"/>
                        </a:rPr>
                        <a:t>SA2,RAN2,RAN3</a:t>
                      </a:r>
                      <a:endParaRPr lang="zh-CN" altLang="en-US" sz="105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latinLnBrk="0" hangingPunct="1">
                        <a:lnSpc>
                          <a:spcPct val="150000"/>
                        </a:lnSpc>
                        <a:spcAft>
                          <a:spcPts val="0"/>
                        </a:spcAft>
                      </a:pPr>
                      <a:r>
                        <a:rPr lang="en-US" altLang="zh-CN" sz="1050" kern="1200" dirty="0">
                          <a:solidFill>
                            <a:srgbClr val="000000"/>
                          </a:solidFill>
                          <a:effectLst/>
                          <a:latin typeface="+mn-lt"/>
                          <a:ea typeface="宋体" panose="02010600030101010101" pitchFamily="2" charset="-122"/>
                          <a:cs typeface="Arial" panose="020B0604020202020204" pitchFamily="34" charset="0"/>
                        </a:rPr>
                        <a:t>0-&gt;0-&gt;0-&gt;10-&gt;25%</a:t>
                      </a:r>
                      <a:endParaRPr lang="zh-CN" sz="1050" kern="1200" dirty="0">
                        <a:solidFill>
                          <a:srgbClr val="000000"/>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GB" altLang="zh-CN" sz="1050" b="0" kern="1200" dirty="0">
                          <a:solidFill>
                            <a:schemeClr val="dk1"/>
                          </a:solidFill>
                          <a:effectLst/>
                          <a:latin typeface="+mn-lt"/>
                          <a:ea typeface="+mn-ea"/>
                          <a:cs typeface="Arial" panose="020B0604020202020204" pitchFamily="34" charset="0"/>
                        </a:rPr>
                        <a:t>SP-220489</a:t>
                      </a:r>
                    </a:p>
                  </a:txBody>
                  <a:tcPr marL="9525" marR="9525" marT="9525" marB="9525"/>
                </a:tc>
                <a:tc>
                  <a:txBody>
                    <a:bodyPr/>
                    <a:lstStyle/>
                    <a:p>
                      <a:pPr algn="ctr">
                        <a:lnSpc>
                          <a:spcPct val="150000"/>
                        </a:lnSpc>
                        <a:spcAft>
                          <a:spcPts val="0"/>
                        </a:spcAft>
                      </a:pPr>
                      <a:r>
                        <a:rPr lang="fr-FR" sz="1050" kern="1200" dirty="0">
                          <a:solidFill>
                            <a:srgbClr val="000000"/>
                          </a:solidFill>
                          <a:effectLst/>
                          <a:latin typeface="+mn-lt"/>
                          <a:ea typeface="宋体" panose="02010600030101010101" pitchFamily="2" charset="-122"/>
                          <a:cs typeface="Arial" panose="020B0604020202020204" pitchFamily="34" charset="0"/>
                        </a:rPr>
                        <a:t>28.310, 28.541, 28.552, 28.554</a:t>
                      </a:r>
                      <a:endParaRPr lang="en-US" sz="105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sv-SE" altLang="zh-CN" sz="1050" b="0" kern="1200">
                          <a:solidFill>
                            <a:schemeClr val="dk1"/>
                          </a:solidFill>
                          <a:effectLst/>
                          <a:latin typeface="+mn-lt"/>
                          <a:ea typeface="+mn-ea"/>
                          <a:cs typeface="Arial" panose="020B0604020202020204" pitchFamily="34" charset="0"/>
                        </a:rPr>
                        <a:t>Huawei</a:t>
                      </a:r>
                      <a:endParaRPr lang="en-US" sz="105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1"/>
                  </a:ext>
                </a:extLst>
              </a:tr>
              <a:tr h="415253">
                <a:tc>
                  <a:txBody>
                    <a:bodyPr/>
                    <a:lstStyle/>
                    <a:p>
                      <a:pPr algn="ctr" fontAlgn="t"/>
                      <a:r>
                        <a:rPr lang="en-US" sz="1050" b="0" i="0" u="none" strike="noStrike" dirty="0">
                          <a:solidFill>
                            <a:srgbClr val="000000"/>
                          </a:solidFill>
                          <a:effectLst/>
                          <a:latin typeface="+mn-lt"/>
                        </a:rPr>
                        <a:t>940033</a:t>
                      </a:r>
                    </a:p>
                  </a:txBody>
                  <a:tcPr marL="6350" marR="6350" marT="6350" marB="0"/>
                </a:tc>
                <a:tc>
                  <a:txBody>
                    <a:bodyPr/>
                    <a:lstStyle/>
                    <a:p>
                      <a:pPr algn="l" fontAlgn="t"/>
                      <a:r>
                        <a:rPr lang="en-US" sz="1050" b="0" i="0" u="none" strike="noStrike" dirty="0">
                          <a:solidFill>
                            <a:schemeClr val="tx1"/>
                          </a:solidFill>
                          <a:effectLst/>
                          <a:latin typeface="+mn-lt"/>
                        </a:rPr>
                        <a:t>Network slice provisioning enhancement </a:t>
                      </a:r>
                    </a:p>
                  </a:txBody>
                  <a:tcPr marL="6350" marR="6350" marT="6350" marB="0"/>
                </a:tc>
                <a:tc>
                  <a:txBody>
                    <a:bodyPr/>
                    <a:lstStyle/>
                    <a:p>
                      <a:pPr algn="l" fontAlgn="t"/>
                      <a:r>
                        <a:rPr lang="en-US" sz="1050" b="0" i="0" u="none" strike="noStrike" dirty="0" err="1">
                          <a:solidFill>
                            <a:srgbClr val="FF0000"/>
                          </a:solidFill>
                          <a:effectLst/>
                          <a:latin typeface="+mn-lt"/>
                        </a:rPr>
                        <a:t>eNETSLICE_PRO</a:t>
                      </a:r>
                      <a:endParaRPr lang="en-US" sz="1050" b="0" i="0" u="none" strike="noStrike" dirty="0">
                        <a:solidFill>
                          <a:srgbClr val="FF0000"/>
                        </a:solidFill>
                        <a:effectLst/>
                        <a:latin typeface="+mn-lt"/>
                      </a:endParaRPr>
                    </a:p>
                  </a:txBody>
                  <a:tcPr marL="6350" marR="6350" marT="6350" marB="0"/>
                </a:tc>
                <a:tc>
                  <a:txBody>
                    <a:bodyPr/>
                    <a:lstStyle/>
                    <a:p>
                      <a:pPr algn="ctr" fontAlgn="t"/>
                      <a:r>
                        <a:rPr lang="en-US" sz="1050" b="0" i="0" u="none" strike="noStrike">
                          <a:solidFill>
                            <a:srgbClr val="000000"/>
                          </a:solidFill>
                          <a:effectLst/>
                          <a:latin typeface="+mn-lt"/>
                        </a:rPr>
                        <a:t>Rel-18</a:t>
                      </a:r>
                    </a:p>
                  </a:txBody>
                  <a:tcPr marL="6350" marR="6350" marT="6350" marB="0"/>
                </a:tc>
                <a:tc>
                  <a:txBody>
                    <a:bodyPr/>
                    <a:lstStyle/>
                    <a:p>
                      <a:pPr algn="ctr" fontAlgn="t"/>
                      <a:r>
                        <a:rPr lang="en-US" sz="105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00000"/>
                        </a:lnSpc>
                        <a:spcAft>
                          <a:spcPts val="0"/>
                        </a:spcAft>
                      </a:pPr>
                      <a:r>
                        <a:rPr lang="en-US" altLang="zh-CN" sz="1050" b="0" kern="1200" dirty="0">
                          <a:solidFill>
                            <a:schemeClr val="tx1"/>
                          </a:solidFill>
                          <a:effectLst/>
                          <a:latin typeface="+mn-lt"/>
                          <a:ea typeface="+mn-ea"/>
                          <a:cs typeface="Arial" panose="020B0604020202020204" pitchFamily="34" charset="0"/>
                        </a:rPr>
                        <a:t>SA#98 (Dec. 2022)</a:t>
                      </a:r>
                    </a:p>
                  </a:txBody>
                  <a:tcPr marL="9525" marR="9525" marT="9525" marB="9525"/>
                </a:tc>
                <a:tc>
                  <a:txBody>
                    <a:bodyPr/>
                    <a:lstStyle/>
                    <a:p>
                      <a:pPr marL="0" algn="ctr" defTabSz="1219170" rtl="0" eaLnBrk="1" fontAlgn="t" latinLnBrk="0" hangingPunct="1">
                        <a:lnSpc>
                          <a:spcPct val="107000"/>
                        </a:lnSpc>
                        <a:spcAft>
                          <a:spcPts val="800"/>
                        </a:spcAft>
                      </a:pPr>
                      <a:r>
                        <a:rPr lang="en-US" sz="1050" b="0" i="0" u="none" strike="noStrike" kern="1200" dirty="0">
                          <a:solidFill>
                            <a:schemeClr val="tx1"/>
                          </a:solidFill>
                          <a:effectLst/>
                          <a:latin typeface="+mn-lt"/>
                          <a:ea typeface="+mn-ea"/>
                          <a:cs typeface="+mn-cs"/>
                        </a:rPr>
                        <a:t>85%</a:t>
                      </a:r>
                    </a:p>
                  </a:txBody>
                  <a:tcPr marL="6350" marR="6350" marT="0" marB="0"/>
                </a:tc>
                <a:tc>
                  <a:txBody>
                    <a:bodyPr/>
                    <a:lstStyle/>
                    <a:p>
                      <a:pPr algn="ctr">
                        <a:lnSpc>
                          <a:spcPct val="107000"/>
                        </a:lnSpc>
                        <a:spcAft>
                          <a:spcPts val="800"/>
                        </a:spcAft>
                      </a:pPr>
                      <a:r>
                        <a:rPr lang="en-GB" sz="1050" b="0" i="0" u="none" strike="noStrike" kern="1200" dirty="0">
                          <a:solidFill>
                            <a:srgbClr val="0000FF"/>
                          </a:solidFill>
                          <a:effectLst/>
                          <a:latin typeface="+mn-lt"/>
                          <a:ea typeface="+mn-ea"/>
                          <a:cs typeface="+mn-cs"/>
                        </a:rPr>
                        <a:t>85</a:t>
                      </a:r>
                      <a:r>
                        <a:rPr lang="en-US" altLang="zh-CN" sz="1050" b="0" i="0" u="none" strike="noStrike" kern="1200" dirty="0">
                          <a:solidFill>
                            <a:srgbClr val="0000FF"/>
                          </a:solidFill>
                          <a:effectLst/>
                          <a:latin typeface="+mn-lt"/>
                          <a:ea typeface="+mn-ea"/>
                          <a:cs typeface="+mn-cs"/>
                        </a:rPr>
                        <a:t>%</a:t>
                      </a:r>
                      <a:endParaRPr lang="en-GB" sz="1050" b="0" i="0" u="none" strike="noStrike" kern="1200" dirty="0">
                        <a:solidFill>
                          <a:srgbClr val="0000FF"/>
                        </a:solidFill>
                        <a:effectLst/>
                        <a:latin typeface="+mn-lt"/>
                        <a:ea typeface="+mn-ea"/>
                        <a:cs typeface="+mn-cs"/>
                      </a:endParaRPr>
                    </a:p>
                  </a:txBody>
                  <a:tcPr marL="36002" marR="36002" marT="0" marB="0"/>
                </a:tc>
                <a:tc>
                  <a:txBody>
                    <a:bodyPr/>
                    <a:lstStyle/>
                    <a:p>
                      <a:pPr>
                        <a:lnSpc>
                          <a:spcPct val="107000"/>
                        </a:lnSpc>
                        <a:spcAft>
                          <a:spcPts val="800"/>
                        </a:spcAft>
                      </a:pPr>
                      <a:r>
                        <a:rPr lang="en-US" sz="1050" b="0" i="0" u="none" strike="noStrike" kern="1200" dirty="0">
                          <a:solidFill>
                            <a:schemeClr val="tx1"/>
                          </a:solidFill>
                          <a:effectLst/>
                          <a:latin typeface="+mn-lt"/>
                          <a:ea typeface="+mn-ea"/>
                          <a:cs typeface="+mn-cs"/>
                        </a:rPr>
                        <a:t>update the Target date to Dec 2022</a:t>
                      </a:r>
                      <a:endParaRPr lang="en-GB" sz="1050" b="0" i="0" u="none" strike="noStrike" kern="1200" dirty="0">
                        <a:solidFill>
                          <a:schemeClr val="tx1"/>
                        </a:solidFill>
                        <a:effectLst/>
                        <a:latin typeface="+mn-lt"/>
                        <a:ea typeface="+mn-ea"/>
                        <a:cs typeface="+mn-cs"/>
                      </a:endParaRPr>
                    </a:p>
                  </a:txBody>
                  <a:tcPr marL="36002" marR="36002" marT="0" marB="0" anchor="ctr"/>
                </a:tc>
                <a:tc>
                  <a:txBody>
                    <a:bodyPr/>
                    <a:lstStyle/>
                    <a:p>
                      <a:pPr marL="0" algn="l" defTabSz="1219170" rtl="0" eaLnBrk="1" fontAlgn="t" latinLnBrk="0" hangingPunct="1"/>
                      <a:endParaRPr lang="zh-CN" altLang="en-US" sz="105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latinLnBrk="0" hangingPunct="1">
                        <a:lnSpc>
                          <a:spcPct val="150000"/>
                        </a:lnSpc>
                        <a:spcAft>
                          <a:spcPts val="0"/>
                        </a:spcAft>
                      </a:pPr>
                      <a:r>
                        <a:rPr lang="fr-FR" altLang="zh-CN" sz="1050" kern="1200" dirty="0">
                          <a:solidFill>
                            <a:srgbClr val="000000"/>
                          </a:solidFill>
                          <a:effectLst/>
                          <a:latin typeface="+mn-lt"/>
                          <a:ea typeface="宋体" panose="02010600030101010101" pitchFamily="2" charset="-122"/>
                          <a:cs typeface="Arial" panose="020B0604020202020204" pitchFamily="34" charset="0"/>
                        </a:rPr>
                        <a:t>85-&gt;85</a:t>
                      </a:r>
                    </a:p>
                    <a:p>
                      <a:pPr marL="0" algn="ctr" defTabSz="1219170" rtl="0" eaLnBrk="1" latinLnBrk="0" hangingPunct="1">
                        <a:lnSpc>
                          <a:spcPct val="150000"/>
                        </a:lnSpc>
                        <a:spcAft>
                          <a:spcPts val="0"/>
                        </a:spcAft>
                      </a:pPr>
                      <a:r>
                        <a:rPr lang="en-US" altLang="zh-CN" sz="1050" kern="1200" dirty="0">
                          <a:solidFill>
                            <a:srgbClr val="000000"/>
                          </a:solidFill>
                          <a:effectLst/>
                          <a:latin typeface="+mn-lt"/>
                          <a:ea typeface="宋体" panose="02010600030101010101" pitchFamily="2" charset="-122"/>
                          <a:cs typeface="Arial" panose="020B0604020202020204" pitchFamily="34" charset="0"/>
                        </a:rPr>
                        <a:t>-&gt;85</a:t>
                      </a:r>
                      <a:r>
                        <a:rPr lang="fr-FR" altLang="zh-CN" sz="1050" kern="1200" dirty="0">
                          <a:solidFill>
                            <a:srgbClr val="000000"/>
                          </a:solidFill>
                          <a:effectLst/>
                          <a:latin typeface="+mn-lt"/>
                          <a:ea typeface="宋体" panose="02010600030101010101" pitchFamily="2" charset="-122"/>
                          <a:cs typeface="Arial" panose="020B0604020202020204" pitchFamily="34" charset="0"/>
                        </a:rPr>
                        <a:t>%</a:t>
                      </a:r>
                      <a:endParaRPr lang="zh-CN" sz="1050" kern="1200" dirty="0">
                        <a:solidFill>
                          <a:srgbClr val="000000"/>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GB" altLang="zh-CN" sz="1050" b="0" kern="1200" dirty="0">
                          <a:solidFill>
                            <a:schemeClr val="dk1"/>
                          </a:solidFill>
                          <a:effectLst/>
                          <a:latin typeface="+mn-lt"/>
                          <a:ea typeface="+mn-ea"/>
                          <a:cs typeface="Arial" panose="020B0604020202020204" pitchFamily="34" charset="0"/>
                        </a:rPr>
                        <a:t>SP-211434</a:t>
                      </a:r>
                    </a:p>
                  </a:txBody>
                  <a:tcPr marL="9525" marR="9525" marT="9525" marB="9525"/>
                </a:tc>
                <a:tc>
                  <a:txBody>
                    <a:bodyPr/>
                    <a:lstStyle/>
                    <a:p>
                      <a:pPr algn="ctr">
                        <a:lnSpc>
                          <a:spcPct val="150000"/>
                        </a:lnSpc>
                        <a:spcAft>
                          <a:spcPts val="0"/>
                        </a:spcAft>
                      </a:pPr>
                      <a:r>
                        <a:rPr lang="fr-FR" sz="1050" kern="1200" dirty="0">
                          <a:solidFill>
                            <a:srgbClr val="000000"/>
                          </a:solidFill>
                          <a:effectLst/>
                          <a:latin typeface="+mn-lt"/>
                          <a:ea typeface="宋体" panose="02010600030101010101" pitchFamily="2" charset="-122"/>
                          <a:cs typeface="Arial" panose="020B0604020202020204" pitchFamily="34" charset="0"/>
                        </a:rPr>
                        <a:t>28.531,28.541</a:t>
                      </a:r>
                      <a:endParaRPr lang="en-US" sz="105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nSpc>
                          <a:spcPct val="150000"/>
                        </a:lnSpc>
                        <a:spcAft>
                          <a:spcPts val="0"/>
                        </a:spcAft>
                      </a:pPr>
                      <a:r>
                        <a:rPr lang="en-US" sz="1050" kern="1200" dirty="0">
                          <a:solidFill>
                            <a:srgbClr val="000000"/>
                          </a:solidFill>
                          <a:effectLst/>
                          <a:latin typeface="+mn-lt"/>
                          <a:ea typeface="宋体" panose="02010600030101010101" pitchFamily="2" charset="-122"/>
                          <a:cs typeface="Arial" panose="020B0604020202020204" pitchFamily="34" charset="0"/>
                        </a:rPr>
                        <a:t>Samsung</a:t>
                      </a:r>
                    </a:p>
                  </a:txBody>
                  <a:tcPr marL="9525" marR="9525" marT="9525" marB="9525"/>
                </a:tc>
                <a:extLst>
                  <a:ext uri="{0D108BD9-81ED-4DB2-BD59-A6C34878D82A}">
                    <a16:rowId xmlns:a16="http://schemas.microsoft.com/office/drawing/2014/main" val="10002"/>
                  </a:ext>
                </a:extLst>
              </a:tr>
            </a:tbl>
          </a:graphicData>
        </a:graphic>
      </p:graphicFrame>
      <p:sp>
        <p:nvSpPr>
          <p:cNvPr id="9" name="Content Placeholder 7">
            <a:extLst>
              <a:ext uri="{FF2B5EF4-FFF2-40B4-BE49-F238E27FC236}">
                <a16:creationId xmlns:a16="http://schemas.microsoft.com/office/drawing/2014/main" id="{B4F8F5CC-9B36-4C4A-96C2-095377087992}"/>
              </a:ext>
            </a:extLst>
          </p:cNvPr>
          <p:cNvSpPr txBox="1">
            <a:spLocks/>
          </p:cNvSpPr>
          <p:nvPr/>
        </p:nvSpPr>
        <p:spPr>
          <a:xfrm>
            <a:off x="355659" y="2995370"/>
            <a:ext cx="5468493" cy="203383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600" b="1" dirty="0">
                <a:solidFill>
                  <a:srgbClr val="0000FF"/>
                </a:solidFill>
              </a:rPr>
              <a:t>EE5GPLUS_Ph2:</a:t>
            </a:r>
            <a:endParaRPr lang="de-DE" altLang="de-DE" sz="16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855123" lvl="1" indent="-455073" defTabSz="1219170">
              <a:spcBef>
                <a:spcPts val="0"/>
              </a:spcBef>
              <a:spcAft>
                <a:spcPts val="0"/>
              </a:spcAft>
              <a:defRPr/>
            </a:pPr>
            <a:r>
              <a:rPr lang="en-US" altLang="de-DE" sz="1100" kern="0" dirty="0">
                <a:solidFill>
                  <a:prstClr val="black"/>
                </a:solidFill>
              </a:rPr>
              <a:t>One CR to TS 28.310 on energy saving compensation activation / deactivation has been discussed and agreed</a:t>
            </a:r>
            <a:r>
              <a:rPr lang="en-US" altLang="zh-CN" sz="1100" kern="0" dirty="0">
                <a:solidFill>
                  <a:prstClr val="black"/>
                </a:solidFill>
                <a:cs typeface="+mn-cs"/>
              </a:rPr>
              <a:t> </a:t>
            </a:r>
          </a:p>
          <a:p>
            <a:pPr marL="455073" indent="-455073" defTabSz="1219170">
              <a:spcBef>
                <a:spcPts val="0"/>
              </a:spcBef>
              <a:spcAft>
                <a:spcPts val="0"/>
              </a:spcAft>
              <a:defRPr/>
            </a:pPr>
            <a:r>
              <a:rPr lang="en-US" sz="1600" kern="0" dirty="0">
                <a:solidFill>
                  <a:prstClr val="black"/>
                </a:solidFill>
              </a:rPr>
              <a:t>RAN impacts and dependencies:</a:t>
            </a:r>
            <a:endParaRPr lang="de-DE" sz="1600" kern="0" dirty="0">
              <a:solidFill>
                <a:prstClr val="black"/>
              </a:solidFill>
            </a:endParaRPr>
          </a:p>
          <a:p>
            <a:pPr marL="855123" lvl="1" indent="-455073" defTabSz="1219170">
              <a:spcBef>
                <a:spcPts val="0"/>
              </a:spcBef>
              <a:spcAft>
                <a:spcPts val="0"/>
              </a:spcAft>
              <a:defRPr/>
            </a:pPr>
            <a:r>
              <a:rPr lang="en-US" sz="1100" kern="0" dirty="0">
                <a:solidFill>
                  <a:prstClr val="black"/>
                </a:solidFill>
              </a:rPr>
              <a:t>SA2, RAN WGs</a:t>
            </a:r>
          </a:p>
          <a:p>
            <a:pPr marL="455073" indent="-455073" defTabSz="1219170">
              <a:spcBef>
                <a:spcPts val="0"/>
              </a:spcBef>
              <a:spcAft>
                <a:spcPts val="0"/>
              </a:spcAft>
              <a:defRPr/>
            </a:pPr>
            <a:r>
              <a:rPr lang="de-DE" sz="1600" kern="0" dirty="0">
                <a:solidFill>
                  <a:prstClr val="black"/>
                </a:solidFill>
              </a:rPr>
              <a:t>Next steps:</a:t>
            </a:r>
          </a:p>
          <a:p>
            <a:pPr marL="855123" lvl="1" indent="-455073" defTabSz="1219170">
              <a:spcBef>
                <a:spcPts val="0"/>
              </a:spcBef>
              <a:spcAft>
                <a:spcPts val="0"/>
              </a:spcAft>
              <a:defRPr/>
            </a:pPr>
            <a:r>
              <a:rPr lang="en-US" sz="1100" kern="0" dirty="0">
                <a:solidFill>
                  <a:prstClr val="black"/>
                </a:solidFill>
              </a:rPr>
              <a:t>Depends on the outcomes of the study item</a:t>
            </a:r>
            <a:endParaRPr lang="de-DE" sz="1100" kern="0" dirty="0">
              <a:solidFill>
                <a:prstClr val="black"/>
              </a:solidFill>
            </a:endParaRPr>
          </a:p>
        </p:txBody>
      </p:sp>
      <p:sp>
        <p:nvSpPr>
          <p:cNvPr id="10" name="Content Placeholder 7">
            <a:extLst>
              <a:ext uri="{FF2B5EF4-FFF2-40B4-BE49-F238E27FC236}">
                <a16:creationId xmlns:a16="http://schemas.microsoft.com/office/drawing/2014/main" id="{B4F8F5CC-9B36-4C4A-96C2-095377087992}"/>
              </a:ext>
            </a:extLst>
          </p:cNvPr>
          <p:cNvSpPr txBox="1">
            <a:spLocks/>
          </p:cNvSpPr>
          <p:nvPr/>
        </p:nvSpPr>
        <p:spPr>
          <a:xfrm>
            <a:off x="6664411" y="2995370"/>
            <a:ext cx="5161120" cy="339090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600" b="1" dirty="0" err="1">
                <a:solidFill>
                  <a:srgbClr val="FF0000"/>
                </a:solidFill>
              </a:rPr>
              <a:t>eNETSLICE_PRO</a:t>
            </a:r>
            <a:r>
              <a:rPr lang="en-US" altLang="zh-CN" sz="1600" b="1" dirty="0">
                <a:solidFill>
                  <a:srgbClr val="FF0000"/>
                </a:solidFill>
              </a:rPr>
              <a:t>:</a:t>
            </a:r>
            <a:endParaRPr lang="de-DE" altLang="de-DE" sz="1600" b="1" kern="0" dirty="0">
              <a:solidFill>
                <a:srgbClr val="FF0000"/>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855123" lvl="1" indent="-455073" defTabSz="1219170">
              <a:spcBef>
                <a:spcPts val="0"/>
              </a:spcBef>
              <a:spcAft>
                <a:spcPts val="0"/>
              </a:spcAft>
              <a:defRPr/>
            </a:pPr>
            <a:endParaRPr lang="de-DE" altLang="de-DE" sz="1100" kern="0" dirty="0">
              <a:solidFill>
                <a:prstClr val="black"/>
              </a:solidFill>
            </a:endParaRPr>
          </a:p>
          <a:p>
            <a:pPr marL="457189" lvl="1" indent="0" defTabSz="1219170">
              <a:spcBef>
                <a:spcPts val="0"/>
              </a:spcBef>
              <a:spcAft>
                <a:spcPts val="0"/>
              </a:spcAft>
              <a:buNone/>
              <a:defRPr/>
            </a:pPr>
            <a:r>
              <a:rPr lang="en-US" altLang="zh-CN" sz="1100" kern="0" dirty="0">
                <a:solidFill>
                  <a:prstClr val="black"/>
                </a:solidFill>
                <a:cs typeface="+mn-cs"/>
              </a:rPr>
              <a:t> </a:t>
            </a:r>
          </a:p>
          <a:p>
            <a:pPr marL="455073" indent="-455073" defTabSz="1219170">
              <a:spcBef>
                <a:spcPts val="0"/>
              </a:spcBef>
              <a:spcAft>
                <a:spcPts val="0"/>
              </a:spcAft>
              <a:defRPr/>
            </a:pPr>
            <a:r>
              <a:rPr lang="en-US" sz="1600" kern="0" dirty="0">
                <a:solidFill>
                  <a:prstClr val="black"/>
                </a:solidFill>
              </a:rPr>
              <a:t>RAN impacts and dependencies:</a:t>
            </a:r>
            <a:endParaRPr lang="de-DE" sz="1600" kern="0" dirty="0">
              <a:solidFill>
                <a:prstClr val="black"/>
              </a:solidFill>
            </a:endParaRPr>
          </a:p>
          <a:p>
            <a:pPr marL="988459" lvl="1" indent="-378875" defTabSz="1219170">
              <a:spcBef>
                <a:spcPts val="0"/>
              </a:spcBef>
              <a:spcAft>
                <a:spcPts val="600"/>
              </a:spcAft>
              <a:defRPr/>
            </a:pPr>
            <a:r>
              <a:rPr lang="en-US" sz="1100" kern="0" dirty="0">
                <a:solidFill>
                  <a:prstClr val="black"/>
                </a:solidFill>
                <a:cs typeface="+mn-cs"/>
              </a:rPr>
              <a:t>None</a:t>
            </a:r>
          </a:p>
          <a:p>
            <a:pPr marL="457189" lvl="1" indent="0" defTabSz="1219170">
              <a:spcBef>
                <a:spcPts val="0"/>
              </a:spcBef>
              <a:spcAft>
                <a:spcPts val="600"/>
              </a:spcAft>
              <a:buNone/>
              <a:defRPr/>
            </a:pPr>
            <a:endParaRPr lang="en-US" sz="1100" kern="0" dirty="0">
              <a:solidFill>
                <a:prstClr val="black"/>
              </a:solidFill>
              <a:cs typeface="+mn-cs"/>
            </a:endParaRPr>
          </a:p>
          <a:p>
            <a:pPr marL="455073" indent="-455073" defTabSz="1219170">
              <a:spcBef>
                <a:spcPts val="0"/>
              </a:spcBef>
              <a:spcAft>
                <a:spcPts val="0"/>
              </a:spcAft>
              <a:defRPr/>
            </a:pPr>
            <a:r>
              <a:rPr lang="de-DE" sz="1600" kern="0" dirty="0">
                <a:solidFill>
                  <a:prstClr val="black"/>
                </a:solidFill>
              </a:rPr>
              <a:t>Next steps:</a:t>
            </a:r>
          </a:p>
          <a:p>
            <a:pPr marL="855123" lvl="1" indent="-455073" defTabSz="1219170">
              <a:spcBef>
                <a:spcPts val="0"/>
              </a:spcBef>
              <a:spcAft>
                <a:spcPts val="0"/>
              </a:spcAft>
              <a:defRPr/>
            </a:pPr>
            <a:r>
              <a:rPr lang="en-US" sz="1100" kern="0" dirty="0">
                <a:solidFill>
                  <a:prstClr val="black"/>
                </a:solidFill>
              </a:rPr>
              <a:t>.</a:t>
            </a:r>
            <a:endParaRPr lang="de-DE" sz="1100" kern="0" dirty="0">
              <a:solidFill>
                <a:prstClr val="black"/>
              </a:solidFill>
            </a:endParaRPr>
          </a:p>
          <a:p>
            <a:pPr marL="988459" lvl="1" indent="-378875" defTabSz="1219170">
              <a:defRPr/>
            </a:pPr>
            <a:endParaRPr lang="en-US" sz="1100" kern="0" dirty="0">
              <a:solidFill>
                <a:prstClr val="black"/>
              </a:solidFill>
              <a:cs typeface="+mn-cs"/>
            </a:endParaRPr>
          </a:p>
        </p:txBody>
      </p:sp>
    </p:spTree>
    <p:extLst>
      <p:ext uri="{BB962C8B-B14F-4D97-AF65-F5344CB8AC3E}">
        <p14:creationId xmlns:p14="http://schemas.microsoft.com/office/powerpoint/2010/main" val="3525749329"/>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9985057-8F2A-44BF-9F53-9E66C674A60C}"/>
              </a:ext>
            </a:extLst>
          </p:cNvPr>
          <p:cNvSpPr>
            <a:spLocks noGrp="1"/>
          </p:cNvSpPr>
          <p:nvPr>
            <p:ph type="title"/>
          </p:nvPr>
        </p:nvSpPr>
        <p:spPr>
          <a:xfrm>
            <a:off x="677401" y="0"/>
            <a:ext cx="9102725" cy="1143000"/>
          </a:xfrm>
        </p:spPr>
        <p:txBody>
          <a:bodyPr/>
          <a:lstStyle/>
          <a:p>
            <a:r>
              <a:rPr lang="en-GB" altLang="en-US" sz="2800" dirty="0"/>
              <a:t>Summary - Rel-18 SI - Intelligence and Automation </a:t>
            </a:r>
            <a:endParaRPr lang="en-US" altLang="en-US" sz="2800" dirty="0"/>
          </a:p>
        </p:txBody>
      </p:sp>
      <p:sp>
        <p:nvSpPr>
          <p:cNvPr id="6259" name="TextBox 1">
            <a:extLst>
              <a:ext uri="{FF2B5EF4-FFF2-40B4-BE49-F238E27FC236}">
                <a16:creationId xmlns:a16="http://schemas.microsoft.com/office/drawing/2014/main" id="{069CA535-1391-46F0-8C3F-78AB758814C7}"/>
              </a:ext>
            </a:extLst>
          </p:cNvPr>
          <p:cNvSpPr txBox="1">
            <a:spLocks noChangeArrowheads="1"/>
          </p:cNvSpPr>
          <p:nvPr/>
        </p:nvSpPr>
        <p:spPr bwMode="auto">
          <a:xfrm>
            <a:off x="97470" y="6068418"/>
            <a:ext cx="8233833"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GB" altLang="en-US" sz="1333"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For more information, see the full Work Plan at: </a:t>
            </a:r>
            <a:r>
              <a:rPr kumimoji="0" lang="en-GB" altLang="en-US" sz="1333"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hlinkClick r:id="rId2"/>
              </a:rPr>
              <a:t>ftp://ftp.3gpp.org/information/WorkPlan</a:t>
            </a:r>
            <a:endParaRPr kumimoji="0" lang="en-GB" altLang="en-US" sz="1333"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aphicFrame>
        <p:nvGraphicFramePr>
          <p:cNvPr id="8" name="Table 5">
            <a:extLst>
              <a:ext uri="{FF2B5EF4-FFF2-40B4-BE49-F238E27FC236}">
                <a16:creationId xmlns:a16="http://schemas.microsoft.com/office/drawing/2014/main" id="{D8F42FF3-0490-47F9-A60A-62E42DC88CAC}"/>
              </a:ext>
            </a:extLst>
          </p:cNvPr>
          <p:cNvGraphicFramePr>
            <a:graphicFrameLocks noGrp="1"/>
          </p:cNvGraphicFramePr>
          <p:nvPr>
            <p:extLst>
              <p:ext uri="{D42A27DB-BD31-4B8C-83A1-F6EECF244321}">
                <p14:modId xmlns:p14="http://schemas.microsoft.com/office/powerpoint/2010/main" val="4253924898"/>
              </p:ext>
            </p:extLst>
          </p:nvPr>
        </p:nvGraphicFramePr>
        <p:xfrm>
          <a:off x="222421" y="870406"/>
          <a:ext cx="11747157" cy="4892652"/>
        </p:xfrm>
        <a:graphic>
          <a:graphicData uri="http://schemas.openxmlformats.org/drawingml/2006/table">
            <a:tbl>
              <a:tblPr firstRow="1" firstCol="1" bandRow="1">
                <a:tableStyleId>{F5AB1C69-6EDB-4FF4-983F-18BD219EF322}</a:tableStyleId>
              </a:tblPr>
              <a:tblGrid>
                <a:gridCol w="472799">
                  <a:extLst>
                    <a:ext uri="{9D8B030D-6E8A-4147-A177-3AD203B41FA5}">
                      <a16:colId xmlns:a16="http://schemas.microsoft.com/office/drawing/2014/main" val="20000"/>
                    </a:ext>
                  </a:extLst>
                </a:gridCol>
                <a:gridCol w="2193876">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493776">
                  <a:extLst>
                    <a:ext uri="{9D8B030D-6E8A-4147-A177-3AD203B41FA5}">
                      <a16:colId xmlns:a16="http://schemas.microsoft.com/office/drawing/2014/main" val="20003"/>
                    </a:ext>
                  </a:extLst>
                </a:gridCol>
                <a:gridCol w="320040">
                  <a:extLst>
                    <a:ext uri="{9D8B030D-6E8A-4147-A177-3AD203B41FA5}">
                      <a16:colId xmlns:a16="http://schemas.microsoft.com/office/drawing/2014/main" val="20004"/>
                    </a:ext>
                  </a:extLst>
                </a:gridCol>
                <a:gridCol w="911731">
                  <a:extLst>
                    <a:ext uri="{9D8B030D-6E8A-4147-A177-3AD203B41FA5}">
                      <a16:colId xmlns:a16="http://schemas.microsoft.com/office/drawing/2014/main" val="20005"/>
                    </a:ext>
                  </a:extLst>
                </a:gridCol>
                <a:gridCol w="370895">
                  <a:extLst>
                    <a:ext uri="{9D8B030D-6E8A-4147-A177-3AD203B41FA5}">
                      <a16:colId xmlns:a16="http://schemas.microsoft.com/office/drawing/2014/main" val="20006"/>
                    </a:ext>
                  </a:extLst>
                </a:gridCol>
                <a:gridCol w="554194">
                  <a:extLst>
                    <a:ext uri="{9D8B030D-6E8A-4147-A177-3AD203B41FA5}">
                      <a16:colId xmlns:a16="http://schemas.microsoft.com/office/drawing/2014/main" val="20007"/>
                    </a:ext>
                  </a:extLst>
                </a:gridCol>
                <a:gridCol w="1130467">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348380">
                <a:tc>
                  <a:txBody>
                    <a:bodyPr/>
                    <a:lstStyle/>
                    <a:p>
                      <a:pPr algn="ctr">
                        <a:lnSpc>
                          <a:spcPct val="107000"/>
                        </a:lnSpc>
                        <a:spcAft>
                          <a:spcPts val="800"/>
                        </a:spcAft>
                      </a:pPr>
                      <a:r>
                        <a:rPr lang="en-GB" sz="1000" dirty="0">
                          <a:latin typeface="+mn-lt"/>
                        </a:rPr>
                        <a:t>UID</a:t>
                      </a:r>
                    </a:p>
                  </a:txBody>
                  <a:tcPr marL="36002" marR="36002" marT="0" marB="0" anchor="ctr"/>
                </a:tc>
                <a:tc>
                  <a:txBody>
                    <a:bodyPr/>
                    <a:lstStyle/>
                    <a:p>
                      <a:pPr algn="ctr">
                        <a:lnSpc>
                          <a:spcPct val="107000"/>
                        </a:lnSpc>
                        <a:spcAft>
                          <a:spcPts val="800"/>
                        </a:spcAft>
                      </a:pPr>
                      <a:r>
                        <a:rPr lang="en-GB" sz="1000" dirty="0">
                          <a:latin typeface="+mn-lt"/>
                        </a:rPr>
                        <a:t>Name</a:t>
                      </a:r>
                    </a:p>
                  </a:txBody>
                  <a:tcPr marL="36002" marR="36002" marT="0" marB="0" anchor="ctr"/>
                </a:tc>
                <a:tc>
                  <a:txBody>
                    <a:bodyPr/>
                    <a:lstStyle/>
                    <a:p>
                      <a:pPr algn="ctr">
                        <a:lnSpc>
                          <a:spcPct val="107000"/>
                        </a:lnSpc>
                        <a:spcAft>
                          <a:spcPts val="800"/>
                        </a:spcAft>
                      </a:pPr>
                      <a:r>
                        <a:rPr lang="en-GB" sz="1000" dirty="0">
                          <a:latin typeface="+mn-lt"/>
                        </a:rPr>
                        <a:t>Acronym</a:t>
                      </a:r>
                    </a:p>
                  </a:txBody>
                  <a:tcPr marL="36002" marR="36002" marT="0" marB="0" anchor="ctr"/>
                </a:tc>
                <a:tc>
                  <a:txBody>
                    <a:bodyPr/>
                    <a:lstStyle/>
                    <a:p>
                      <a:pPr algn="ctr">
                        <a:lnSpc>
                          <a:spcPct val="107000"/>
                        </a:lnSpc>
                        <a:spcAft>
                          <a:spcPts val="800"/>
                        </a:spcAft>
                      </a:pPr>
                      <a:r>
                        <a:rPr lang="en-GB" sz="1000" dirty="0" err="1">
                          <a:latin typeface="+mn-lt"/>
                        </a:rPr>
                        <a:t>Rel</a:t>
                      </a:r>
                      <a:endParaRPr lang="en-GB" sz="1000" dirty="0">
                        <a:latin typeface="+mn-lt"/>
                      </a:endParaRPr>
                    </a:p>
                  </a:txBody>
                  <a:tcPr marL="36002" marR="36002" marT="0" marB="0" anchor="ctr"/>
                </a:tc>
                <a:tc>
                  <a:txBody>
                    <a:bodyPr/>
                    <a:lstStyle/>
                    <a:p>
                      <a:pPr algn="ctr">
                        <a:lnSpc>
                          <a:spcPct val="107000"/>
                        </a:lnSpc>
                        <a:spcAft>
                          <a:spcPts val="800"/>
                        </a:spcAft>
                      </a:pPr>
                      <a:r>
                        <a:rPr lang="en-GB" sz="1000" dirty="0">
                          <a:latin typeface="+mn-lt"/>
                        </a:rPr>
                        <a:t>WG</a:t>
                      </a:r>
                    </a:p>
                  </a:txBody>
                  <a:tcPr marL="36002" marR="36002" marT="0" marB="0" anchor="ctr"/>
                </a:tc>
                <a:tc>
                  <a:txBody>
                    <a:bodyPr/>
                    <a:lstStyle/>
                    <a:p>
                      <a:pPr algn="ctr">
                        <a:lnSpc>
                          <a:spcPct val="107000"/>
                        </a:lnSpc>
                        <a:spcAft>
                          <a:spcPts val="800"/>
                        </a:spcAft>
                      </a:pPr>
                      <a:r>
                        <a:rPr lang="en-GB" sz="1000" dirty="0">
                          <a:latin typeface="+mn-lt"/>
                        </a:rPr>
                        <a:t>Target</a:t>
                      </a:r>
                    </a:p>
                  </a:txBody>
                  <a:tcPr marL="36002" marR="36002" marT="0" marB="0" anchor="ctr"/>
                </a:tc>
                <a:tc>
                  <a:txBody>
                    <a:bodyPr/>
                    <a:lstStyle/>
                    <a:p>
                      <a:pPr algn="ctr">
                        <a:lnSpc>
                          <a:spcPct val="107000"/>
                        </a:lnSpc>
                        <a:spcAft>
                          <a:spcPts val="800"/>
                        </a:spcAft>
                      </a:pPr>
                      <a:r>
                        <a:rPr lang="en-GB" sz="1000" dirty="0">
                          <a:latin typeface="+mn-lt"/>
                        </a:rPr>
                        <a:t>Old %</a:t>
                      </a:r>
                    </a:p>
                  </a:txBody>
                  <a:tcPr marL="36002" marR="36002" marT="0" marB="0" anchor="ctr"/>
                </a:tc>
                <a:tc>
                  <a:txBody>
                    <a:bodyPr/>
                    <a:lstStyle/>
                    <a:p>
                      <a:pPr algn="ctr">
                        <a:lnSpc>
                          <a:spcPct val="107000"/>
                        </a:lnSpc>
                        <a:spcAft>
                          <a:spcPts val="800"/>
                        </a:spcAft>
                      </a:pPr>
                      <a:r>
                        <a:rPr lang="en-GB" sz="10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0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000" dirty="0">
                          <a:solidFill>
                            <a:srgbClr val="FF0000"/>
                          </a:solidFill>
                          <a:latin typeface="+mn-lt"/>
                        </a:rPr>
                        <a:t>Related groups</a:t>
                      </a:r>
                      <a:endParaRPr lang="en-GB" sz="10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000" b="1" kern="1200" dirty="0">
                          <a:solidFill>
                            <a:srgbClr val="FF0000"/>
                          </a:solidFill>
                          <a:latin typeface="+mn-lt"/>
                          <a:ea typeface="+mn-ea"/>
                          <a:cs typeface="+mn-cs"/>
                        </a:rPr>
                        <a:t>SA5 Progress</a:t>
                      </a:r>
                      <a:endParaRPr lang="en-GB" sz="10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WID</a:t>
                      </a:r>
                      <a:endParaRPr lang="en-GB" sz="10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TR</a:t>
                      </a:r>
                      <a:endParaRPr lang="en-GB" sz="10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Rapporteur</a:t>
                      </a:r>
                      <a:endParaRPr lang="en-GB" sz="10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328098">
                <a:tc>
                  <a:txBody>
                    <a:bodyPr/>
                    <a:lstStyle/>
                    <a:p>
                      <a:pPr algn="ctr" fontAlgn="t"/>
                      <a:r>
                        <a:rPr lang="en-US" sz="1050" b="0" i="0" u="none" strike="noStrike" dirty="0">
                          <a:solidFill>
                            <a:srgbClr val="000000"/>
                          </a:solidFill>
                          <a:effectLst/>
                          <a:latin typeface="+mn-lt"/>
                        </a:rPr>
                        <a:t>940042</a:t>
                      </a:r>
                    </a:p>
                  </a:txBody>
                  <a:tcPr marL="6350" marR="6350" marT="6350" marB="0"/>
                </a:tc>
                <a:tc>
                  <a:txBody>
                    <a:bodyPr/>
                    <a:lstStyle/>
                    <a:p>
                      <a:pPr algn="l" fontAlgn="t"/>
                      <a:r>
                        <a:rPr lang="en-US" sz="1050" b="0" i="0" u="none" strike="noStrike" dirty="0">
                          <a:solidFill>
                            <a:schemeClr val="tx1"/>
                          </a:solidFill>
                          <a:effectLst/>
                          <a:latin typeface="+mn-lt"/>
                        </a:rPr>
                        <a:t>Study on enhancement of autonomous network levels </a:t>
                      </a:r>
                    </a:p>
                  </a:txBody>
                  <a:tcPr marL="6350" marR="6350" marT="6350" marB="0"/>
                </a:tc>
                <a:tc>
                  <a:txBody>
                    <a:bodyPr/>
                    <a:lstStyle/>
                    <a:p>
                      <a:pPr algn="l" fontAlgn="t"/>
                      <a:r>
                        <a:rPr lang="en-US" sz="1050" b="0" i="0" u="none" strike="noStrike" dirty="0" err="1">
                          <a:solidFill>
                            <a:srgbClr val="000000"/>
                          </a:solidFill>
                          <a:effectLst/>
                          <a:latin typeface="+mn-lt"/>
                        </a:rPr>
                        <a:t>FS_eANL</a:t>
                      </a:r>
                      <a:endParaRPr lang="en-US" sz="1050" b="0" i="0" u="none" strike="noStrike" dirty="0">
                        <a:solidFill>
                          <a:srgbClr val="000000"/>
                        </a:solidFill>
                        <a:effectLst/>
                        <a:latin typeface="+mn-lt"/>
                      </a:endParaRPr>
                    </a:p>
                  </a:txBody>
                  <a:tcPr marL="6350" marR="6350" marT="6350" marB="0"/>
                </a:tc>
                <a:tc>
                  <a:txBody>
                    <a:bodyPr/>
                    <a:lstStyle/>
                    <a:p>
                      <a:pPr algn="ctr" fontAlgn="t"/>
                      <a:r>
                        <a:rPr lang="en-US" sz="1050" b="0" i="0" u="none" strike="noStrike" dirty="0">
                          <a:solidFill>
                            <a:srgbClr val="000000"/>
                          </a:solidFill>
                          <a:effectLst/>
                          <a:latin typeface="+mn-lt"/>
                        </a:rPr>
                        <a:t>Rel-18</a:t>
                      </a:r>
                    </a:p>
                  </a:txBody>
                  <a:tcPr marL="6350" marR="6350" marT="6350" marB="0"/>
                </a:tc>
                <a:tc>
                  <a:txBody>
                    <a:bodyPr/>
                    <a:lstStyle/>
                    <a:p>
                      <a:pPr algn="ctr" fontAlgn="t"/>
                      <a:r>
                        <a:rPr lang="en-US" sz="1050" b="0" i="0" u="none" strike="noStrike" dirty="0">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b="0" kern="1200" dirty="0">
                          <a:solidFill>
                            <a:srgbClr val="000000"/>
                          </a:solidFill>
                          <a:effectLst/>
                          <a:latin typeface="+mn-lt"/>
                          <a:ea typeface="宋体" panose="02010600030101010101" pitchFamily="2" charset="-122"/>
                          <a:cs typeface="Arial" panose="020B0604020202020204" pitchFamily="34" charset="0"/>
                        </a:rPr>
                        <a:t>SA#98(Dec. 2022</a:t>
                      </a:r>
                      <a:r>
                        <a:rPr lang="en-US" altLang="zh-CN" sz="1000" b="0" kern="1200" dirty="0">
                          <a:solidFill>
                            <a:srgbClr val="000000"/>
                          </a:solidFill>
                          <a:effectLst/>
                          <a:latin typeface="+mn-lt"/>
                          <a:ea typeface="+mn-ea"/>
                          <a:cs typeface="Arial" panose="020B0604020202020204" pitchFamily="34" charset="0"/>
                        </a:rPr>
                        <a:t>) -&gt; </a:t>
                      </a:r>
                      <a:r>
                        <a:rPr lang="en-US" altLang="zh-CN" sz="1000" b="1" kern="1200" dirty="0">
                          <a:solidFill>
                            <a:srgbClr val="0000FF"/>
                          </a:solidFill>
                          <a:effectLst/>
                          <a:latin typeface="+mn-lt"/>
                          <a:ea typeface="+mn-ea"/>
                          <a:cs typeface="Arial" panose="020B0604020202020204" pitchFamily="34" charset="0"/>
                        </a:rPr>
                        <a:t>SA#99 (Mar 2023)</a:t>
                      </a:r>
                      <a:endParaRPr lang="zh-CN" altLang="en-US" sz="1000" b="1" kern="1200" dirty="0">
                        <a:solidFill>
                          <a:srgbClr val="0000FF"/>
                        </a:solidFill>
                        <a:effectLst/>
                        <a:latin typeface="+mn-lt"/>
                        <a:ea typeface="+mn-ea"/>
                        <a:cs typeface="Arial" panose="020B0604020202020204" pitchFamily="34" charset="0"/>
                      </a:endParaRPr>
                    </a:p>
                  </a:txBody>
                  <a:tcPr marL="9525" marR="9525" marT="9525" marB="9525"/>
                </a:tc>
                <a:tc>
                  <a:txBody>
                    <a:bodyPr/>
                    <a:lstStyle/>
                    <a:p>
                      <a:pPr algn="ctr" fontAlgn="t"/>
                      <a:r>
                        <a:rPr lang="en-US" sz="1050" b="0" i="0" u="none" strike="noStrike" dirty="0">
                          <a:solidFill>
                            <a:srgbClr val="000000"/>
                          </a:solidFill>
                          <a:effectLst/>
                          <a:latin typeface="+mn-lt"/>
                        </a:rPr>
                        <a:t>25%</a:t>
                      </a:r>
                    </a:p>
                  </a:txBody>
                  <a:tcPr marL="6350" marR="6350" marT="6350" marB="0"/>
                </a:tc>
                <a:tc>
                  <a:txBody>
                    <a:bodyPr/>
                    <a:lstStyle/>
                    <a:p>
                      <a:pPr algn="ctr">
                        <a:lnSpc>
                          <a:spcPct val="107000"/>
                        </a:lnSpc>
                        <a:spcAft>
                          <a:spcPts val="800"/>
                        </a:spcAft>
                      </a:pPr>
                      <a:r>
                        <a:rPr lang="en-GB" sz="1050" b="0" i="0" u="none" strike="noStrike" kern="1200" dirty="0">
                          <a:solidFill>
                            <a:srgbClr val="0000FF"/>
                          </a:solidFill>
                          <a:effectLst/>
                          <a:latin typeface="+mn-lt"/>
                          <a:ea typeface="+mn-ea"/>
                          <a:cs typeface="+mn-cs"/>
                        </a:rPr>
                        <a:t>30%</a:t>
                      </a:r>
                    </a:p>
                  </a:txBody>
                  <a:tcPr marL="36002" marR="36002" marT="0" marB="0"/>
                </a:tc>
                <a:tc>
                  <a:txBody>
                    <a:bodyPr/>
                    <a:lstStyle/>
                    <a:p>
                      <a:pPr>
                        <a:lnSpc>
                          <a:spcPct val="107000"/>
                        </a:lnSpc>
                        <a:spcAft>
                          <a:spcPts val="800"/>
                        </a:spcAft>
                      </a:pPr>
                      <a:endParaRPr lang="en-GB" sz="1050" b="0" i="0" u="none" strike="noStrike" kern="1200" dirty="0">
                        <a:solidFill>
                          <a:srgbClr val="FF0000"/>
                        </a:solidFill>
                        <a:effectLst/>
                        <a:latin typeface="+mn-lt"/>
                        <a:ea typeface="+mn-ea"/>
                        <a:cs typeface="+mn-cs"/>
                      </a:endParaRPr>
                    </a:p>
                  </a:txBody>
                  <a:tcPr marL="36002" marR="36002" marT="0" marB="0" anchor="ctr"/>
                </a:tc>
                <a:tc>
                  <a:txBody>
                    <a:bodyPr/>
                    <a:lstStyle/>
                    <a:p>
                      <a:pPr marL="0" algn="l" defTabSz="1219170" rtl="0" eaLnBrk="1" latinLnBrk="0" hangingPunct="1">
                        <a:lnSpc>
                          <a:spcPct val="150000"/>
                        </a:lnSpc>
                        <a:spcAft>
                          <a:spcPts val="0"/>
                        </a:spcAft>
                      </a:pPr>
                      <a:r>
                        <a:rPr lang="fi-FI" sz="1000" kern="1200" dirty="0">
                          <a:solidFill>
                            <a:srgbClr val="000000"/>
                          </a:solidFill>
                          <a:effectLst/>
                          <a:latin typeface="+mn-lt"/>
                          <a:ea typeface="宋体" panose="02010600030101010101" pitchFamily="2" charset="-122"/>
                          <a:cs typeface="Arial" panose="020B0604020202020204" pitchFamily="34" charset="0"/>
                        </a:rPr>
                        <a:t>SA2, RAN3 and ETSI ZSM</a:t>
                      </a: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0-&gt;10-&gt;25-&gt;25-&gt;30%</a:t>
                      </a:r>
                      <a:endParaRPr lang="zh-CN" sz="1000" kern="1200" dirty="0">
                        <a:solidFill>
                          <a:srgbClr val="000000"/>
                        </a:solidFill>
                        <a:effectLst/>
                        <a:latin typeface="+mn-lt"/>
                        <a:ea typeface="+mn-ea"/>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SP-211446</a:t>
                      </a:r>
                      <a:endParaRPr lang="en-GB"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28.910</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China Mobile, Huawei</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1"/>
                  </a:ext>
                </a:extLst>
              </a:tr>
              <a:tr h="388405">
                <a:tc>
                  <a:txBody>
                    <a:bodyPr/>
                    <a:lstStyle/>
                    <a:p>
                      <a:pPr algn="ctr" fontAlgn="t"/>
                      <a:r>
                        <a:rPr lang="en-US" sz="1050" b="0" i="0" u="none" strike="noStrike" dirty="0">
                          <a:solidFill>
                            <a:srgbClr val="000000"/>
                          </a:solidFill>
                          <a:effectLst/>
                          <a:latin typeface="+mn-lt"/>
                        </a:rPr>
                        <a:t>940041</a:t>
                      </a:r>
                    </a:p>
                  </a:txBody>
                  <a:tcPr marL="6350" marR="6350" marT="6350" marB="0"/>
                </a:tc>
                <a:tc>
                  <a:txBody>
                    <a:bodyPr/>
                    <a:lstStyle/>
                    <a:p>
                      <a:pPr algn="l" fontAlgn="t"/>
                      <a:r>
                        <a:rPr lang="en-US" sz="1050" b="0" i="0" u="none" strike="noStrike" dirty="0">
                          <a:solidFill>
                            <a:schemeClr val="tx1"/>
                          </a:solidFill>
                          <a:effectLst/>
                          <a:latin typeface="+mn-lt"/>
                        </a:rPr>
                        <a:t>Study on evaluation of autonomous network levels </a:t>
                      </a:r>
                    </a:p>
                  </a:txBody>
                  <a:tcPr marL="6350" marR="6350" marT="6350" marB="0"/>
                </a:tc>
                <a:tc>
                  <a:txBody>
                    <a:bodyPr/>
                    <a:lstStyle/>
                    <a:p>
                      <a:pPr algn="l" fontAlgn="t"/>
                      <a:r>
                        <a:rPr lang="en-US" sz="1050" b="0" i="0" u="none" strike="noStrike" dirty="0">
                          <a:solidFill>
                            <a:srgbClr val="000000"/>
                          </a:solidFill>
                          <a:effectLst/>
                          <a:latin typeface="+mn-lt"/>
                        </a:rPr>
                        <a:t>FS_ANLEVA</a:t>
                      </a:r>
                    </a:p>
                  </a:txBody>
                  <a:tcPr marL="6350" marR="6350" marT="6350" marB="0"/>
                </a:tc>
                <a:tc>
                  <a:txBody>
                    <a:bodyPr/>
                    <a:lstStyle/>
                    <a:p>
                      <a:pPr algn="ctr" fontAlgn="t"/>
                      <a:r>
                        <a:rPr lang="en-US" sz="1050" b="0" i="0" u="none" strike="noStrike">
                          <a:solidFill>
                            <a:srgbClr val="000000"/>
                          </a:solidFill>
                          <a:effectLst/>
                          <a:latin typeface="+mn-lt"/>
                        </a:rPr>
                        <a:t>Rel-18</a:t>
                      </a:r>
                    </a:p>
                  </a:txBody>
                  <a:tcPr marL="6350" marR="6350" marT="6350" marB="0"/>
                </a:tc>
                <a:tc>
                  <a:txBody>
                    <a:bodyPr/>
                    <a:lstStyle/>
                    <a:p>
                      <a:pPr algn="ctr" fontAlgn="t"/>
                      <a:r>
                        <a:rPr lang="en-US" sz="105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GB" altLang="zh-CN" sz="1000" b="0" kern="1200" dirty="0">
                          <a:solidFill>
                            <a:srgbClr val="000000"/>
                          </a:solidFill>
                          <a:effectLst/>
                          <a:latin typeface="+mn-lt"/>
                          <a:ea typeface="+mn-ea"/>
                          <a:cs typeface="Arial" panose="020B0604020202020204" pitchFamily="34" charset="0"/>
                        </a:rPr>
                        <a:t>SA#99(Mar 2023)</a:t>
                      </a:r>
                      <a:endParaRPr lang="zh-CN" sz="1000" b="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50" b="0" i="0" u="none" strike="noStrike">
                          <a:solidFill>
                            <a:srgbClr val="000000"/>
                          </a:solidFill>
                          <a:effectLst/>
                          <a:latin typeface="+mn-lt"/>
                        </a:rPr>
                        <a:t>10%</a:t>
                      </a:r>
                    </a:p>
                  </a:txBody>
                  <a:tcPr marL="6350" marR="6350" marT="6350" marB="0"/>
                </a:tc>
                <a:tc>
                  <a:txBody>
                    <a:bodyPr/>
                    <a:lstStyle/>
                    <a:p>
                      <a:pPr algn="ctr">
                        <a:lnSpc>
                          <a:spcPct val="107000"/>
                        </a:lnSpc>
                        <a:spcAft>
                          <a:spcPts val="800"/>
                        </a:spcAft>
                      </a:pPr>
                      <a:r>
                        <a:rPr lang="en-GB" sz="1050" b="0" i="0" u="none" strike="noStrike" kern="1200" dirty="0">
                          <a:solidFill>
                            <a:srgbClr val="0000FF"/>
                          </a:solidFill>
                          <a:effectLst/>
                          <a:latin typeface="+mn-lt"/>
                          <a:ea typeface="+mn-ea"/>
                          <a:cs typeface="+mn-cs"/>
                        </a:rPr>
                        <a:t>10%</a:t>
                      </a:r>
                    </a:p>
                  </a:txBody>
                  <a:tcPr marL="36002" marR="36002" marT="0" marB="0"/>
                </a:tc>
                <a:tc>
                  <a:txBody>
                    <a:bodyPr/>
                    <a:lstStyle/>
                    <a:p>
                      <a:pPr marL="0" marR="0" lvl="0" indent="0" algn="l" defTabSz="1219170" rtl="0" eaLnBrk="1" fontAlgn="auto" latinLnBrk="0" hangingPunct="1">
                        <a:lnSpc>
                          <a:spcPct val="107000"/>
                        </a:lnSpc>
                        <a:spcBef>
                          <a:spcPts val="0"/>
                        </a:spcBef>
                        <a:spcAft>
                          <a:spcPts val="800"/>
                        </a:spcAft>
                        <a:buClrTx/>
                        <a:buSzTx/>
                        <a:buFontTx/>
                        <a:buNone/>
                        <a:tabLst/>
                        <a:defRPr/>
                      </a:pPr>
                      <a:r>
                        <a:rPr lang="en-GB" altLang="zh-CN" sz="1050" dirty="0">
                          <a:latin typeface="+mn-lt"/>
                        </a:rPr>
                        <a:t>update</a:t>
                      </a:r>
                      <a:r>
                        <a:rPr lang="en-US" altLang="zh-CN" sz="1050" dirty="0">
                          <a:latin typeface="+mn-lt"/>
                        </a:rPr>
                        <a:t> TR title to align with SA5 official title</a:t>
                      </a:r>
                      <a:endParaRPr lang="en-GB" sz="1050" b="0" i="0" u="none" strike="noStrike" kern="1200" dirty="0">
                        <a:solidFill>
                          <a:srgbClr val="FF0000"/>
                        </a:solidFill>
                        <a:effectLst/>
                        <a:latin typeface="+mn-lt"/>
                        <a:ea typeface="+mn-ea"/>
                        <a:cs typeface="+mn-cs"/>
                      </a:endParaRPr>
                    </a:p>
                  </a:txBody>
                  <a:tcPr marL="36002" marR="36002" marT="0" marB="0" anchor="ctr"/>
                </a:tc>
                <a:tc>
                  <a:txBody>
                    <a:bodyPr/>
                    <a:lstStyle/>
                    <a:p>
                      <a:pPr marL="0" algn="l" defTabSz="1219170" rtl="0" eaLnBrk="1" latinLnBrk="0" hangingPunct="1">
                        <a:lnSpc>
                          <a:spcPct val="150000"/>
                        </a:lnSpc>
                        <a:spcAft>
                          <a:spcPts val="0"/>
                        </a:spcAft>
                      </a:pPr>
                      <a:r>
                        <a:rPr lang="fi-FI" sz="1000" kern="1200" dirty="0">
                          <a:solidFill>
                            <a:srgbClr val="000000"/>
                          </a:solidFill>
                          <a:effectLst/>
                          <a:latin typeface="+mn-lt"/>
                          <a:ea typeface="宋体" panose="02010600030101010101" pitchFamily="2" charset="-122"/>
                          <a:cs typeface="Arial" panose="020B0604020202020204" pitchFamily="34" charset="0"/>
                        </a:rPr>
                        <a:t>SA2, RAN3 and ETSI ZSM</a:t>
                      </a: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FF0000"/>
                          </a:solidFill>
                          <a:effectLst/>
                          <a:latin typeface="+mn-lt"/>
                          <a:ea typeface="+mn-ea"/>
                          <a:cs typeface="Arial" panose="020B0604020202020204" pitchFamily="34" charset="0"/>
                        </a:rPr>
                        <a:t>0-&gt;10-&gt;10-&gt;10-&gt;10%</a:t>
                      </a:r>
                      <a:endParaRPr lang="zh-CN" sz="1000" kern="1200" dirty="0">
                        <a:solidFill>
                          <a:srgbClr val="FF0000"/>
                        </a:solidFill>
                        <a:effectLst/>
                        <a:latin typeface="+mn-lt"/>
                        <a:ea typeface="+mn-ea"/>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SP-211445</a:t>
                      </a:r>
                      <a:endParaRPr lang="en-GB"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28.909</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China Mobile, Huawei</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2"/>
                  </a:ext>
                </a:extLst>
              </a:tr>
              <a:tr h="478865">
                <a:tc>
                  <a:txBody>
                    <a:bodyPr/>
                    <a:lstStyle/>
                    <a:p>
                      <a:pPr algn="ctr" fontAlgn="t"/>
                      <a:r>
                        <a:rPr lang="en-US" sz="1050" b="0" i="0" u="none" strike="noStrike" dirty="0">
                          <a:solidFill>
                            <a:srgbClr val="000000"/>
                          </a:solidFill>
                          <a:effectLst/>
                          <a:latin typeface="+mn-lt"/>
                        </a:rPr>
                        <a:t>940046</a:t>
                      </a:r>
                    </a:p>
                  </a:txBody>
                  <a:tcPr marL="6350" marR="6350" marT="6350" marB="0"/>
                </a:tc>
                <a:tc>
                  <a:txBody>
                    <a:bodyPr/>
                    <a:lstStyle/>
                    <a:p>
                      <a:pPr algn="l" fontAlgn="t"/>
                      <a:r>
                        <a:rPr lang="en-US" sz="1050" b="0" i="0" u="none" strike="noStrike" dirty="0">
                          <a:solidFill>
                            <a:schemeClr val="tx1"/>
                          </a:solidFill>
                          <a:effectLst/>
                          <a:latin typeface="+mn-lt"/>
                        </a:rPr>
                        <a:t>Study on enhanced intent driven management services for mobile networks </a:t>
                      </a:r>
                    </a:p>
                  </a:txBody>
                  <a:tcPr marL="6350" marR="6350" marT="6350" marB="0"/>
                </a:tc>
                <a:tc>
                  <a:txBody>
                    <a:bodyPr/>
                    <a:lstStyle/>
                    <a:p>
                      <a:pPr algn="l" fontAlgn="t"/>
                      <a:r>
                        <a:rPr lang="en-US" sz="1050" b="0" i="0" u="none" strike="noStrike" dirty="0" err="1">
                          <a:solidFill>
                            <a:srgbClr val="000000"/>
                          </a:solidFill>
                          <a:effectLst/>
                          <a:latin typeface="+mn-lt"/>
                        </a:rPr>
                        <a:t>FS_eIDMS_MN</a:t>
                      </a:r>
                      <a:endParaRPr lang="en-US" sz="1050" b="0" i="0" u="none" strike="noStrike" dirty="0">
                        <a:solidFill>
                          <a:srgbClr val="000000"/>
                        </a:solidFill>
                        <a:effectLst/>
                        <a:latin typeface="+mn-lt"/>
                      </a:endParaRPr>
                    </a:p>
                  </a:txBody>
                  <a:tcPr marL="6350" marR="6350" marT="6350" marB="0"/>
                </a:tc>
                <a:tc>
                  <a:txBody>
                    <a:bodyPr/>
                    <a:lstStyle/>
                    <a:p>
                      <a:pPr algn="ctr" fontAlgn="t"/>
                      <a:r>
                        <a:rPr lang="en-US" sz="1050" b="0" i="0" u="none" strike="noStrike" dirty="0">
                          <a:solidFill>
                            <a:srgbClr val="000000"/>
                          </a:solidFill>
                          <a:effectLst/>
                          <a:latin typeface="+mn-lt"/>
                        </a:rPr>
                        <a:t>Rel-18</a:t>
                      </a:r>
                    </a:p>
                  </a:txBody>
                  <a:tcPr marL="6350" marR="6350" marT="6350" marB="0"/>
                </a:tc>
                <a:tc>
                  <a:txBody>
                    <a:bodyPr/>
                    <a:lstStyle/>
                    <a:p>
                      <a:pPr algn="ctr" fontAlgn="t"/>
                      <a:r>
                        <a:rPr lang="en-US" sz="105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fr-FR" sz="1000" b="0" kern="1200" dirty="0">
                          <a:solidFill>
                            <a:srgbClr val="000000"/>
                          </a:solidFill>
                          <a:effectLst/>
                          <a:latin typeface="+mn-lt"/>
                          <a:ea typeface="宋体" panose="02010600030101010101" pitchFamily="2" charset="-122"/>
                          <a:cs typeface="Arial" panose="020B0604020202020204" pitchFamily="34" charset="0"/>
                        </a:rPr>
                        <a:t>S</a:t>
                      </a:r>
                      <a:r>
                        <a:rPr lang="en-US" sz="1000" b="0" kern="1200" dirty="0">
                          <a:solidFill>
                            <a:srgbClr val="000000"/>
                          </a:solidFill>
                          <a:effectLst/>
                          <a:latin typeface="+mn-lt"/>
                          <a:ea typeface="宋体" panose="02010600030101010101" pitchFamily="2" charset="-122"/>
                          <a:cs typeface="Arial" panose="020B0604020202020204" pitchFamily="34" charset="0"/>
                        </a:rPr>
                        <a:t>A#98(Dec. 2022)</a:t>
                      </a:r>
                    </a:p>
                  </a:txBody>
                  <a:tcPr marL="9525" marR="9525" marT="9525" marB="9525"/>
                </a:tc>
                <a:tc>
                  <a:txBody>
                    <a:bodyPr/>
                    <a:lstStyle/>
                    <a:p>
                      <a:pPr algn="ctr" fontAlgn="t"/>
                      <a:r>
                        <a:rPr lang="en-US" sz="1050" b="0" i="0" u="none" strike="noStrike" dirty="0">
                          <a:solidFill>
                            <a:srgbClr val="000000"/>
                          </a:solidFill>
                          <a:effectLst/>
                          <a:latin typeface="+mn-lt"/>
                        </a:rPr>
                        <a:t>80%</a:t>
                      </a:r>
                    </a:p>
                  </a:txBody>
                  <a:tcPr marL="6350" marR="6350" marT="6350" marB="0"/>
                </a:tc>
                <a:tc>
                  <a:txBody>
                    <a:bodyPr/>
                    <a:lstStyle/>
                    <a:p>
                      <a:pPr algn="ctr">
                        <a:lnSpc>
                          <a:spcPct val="107000"/>
                        </a:lnSpc>
                        <a:spcAft>
                          <a:spcPts val="800"/>
                        </a:spcAft>
                      </a:pPr>
                      <a:r>
                        <a:rPr lang="en-GB" sz="1050" b="0" i="0" u="none" strike="noStrike" kern="1200" dirty="0">
                          <a:solidFill>
                            <a:srgbClr val="0000FF"/>
                          </a:solidFill>
                          <a:effectLst/>
                          <a:latin typeface="+mn-lt"/>
                          <a:ea typeface="+mn-ea"/>
                          <a:cs typeface="+mn-cs"/>
                        </a:rPr>
                        <a:t>90%</a:t>
                      </a:r>
                    </a:p>
                  </a:txBody>
                  <a:tcPr marL="36002" marR="36002" marT="0" marB="0"/>
                </a:tc>
                <a:tc>
                  <a:txBody>
                    <a:bodyPr/>
                    <a:lstStyle/>
                    <a:p>
                      <a:pPr>
                        <a:lnSpc>
                          <a:spcPct val="107000"/>
                        </a:lnSpc>
                        <a:spcAft>
                          <a:spcPts val="800"/>
                        </a:spcAft>
                      </a:pPr>
                      <a:endParaRPr lang="en-GB" sz="105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000" kern="1200" dirty="0">
                          <a:solidFill>
                            <a:srgbClr val="000000"/>
                          </a:solidFill>
                          <a:effectLst/>
                          <a:latin typeface="+mn-lt"/>
                          <a:ea typeface="宋体" panose="02010600030101010101" pitchFamily="2" charset="-122"/>
                          <a:cs typeface="Arial" panose="020B0604020202020204" pitchFamily="34" charset="0"/>
                        </a:rPr>
                        <a:t>SA2, RAN3, ETSI ZSM, TM Forum</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0-&gt;15-&gt;40-</a:t>
                      </a:r>
                      <a:r>
                        <a:rPr lang="en-US" altLang="zh-CN" sz="1000" kern="1200" dirty="0">
                          <a:solidFill>
                            <a:srgbClr val="000000"/>
                          </a:solidFill>
                          <a:effectLst/>
                          <a:latin typeface="+mn-lt"/>
                          <a:ea typeface="宋体" panose="02010600030101010101" pitchFamily="2" charset="-122"/>
                          <a:cs typeface="Arial" panose="020B0604020202020204" pitchFamily="34" charset="0"/>
                        </a:rPr>
                        <a:t>&gt;65</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宋体" panose="02010600030101010101" pitchFamily="2" charset="-122"/>
                          <a:cs typeface="Arial" panose="020B0604020202020204" pitchFamily="34" charset="0"/>
                        </a:rPr>
                        <a:t>-&gt;80-&gt;90%</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SP-211450</a:t>
                      </a:r>
                      <a:endParaRPr lang="en-GB"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28.912</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Huawei, Ericsson</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3"/>
                  </a:ext>
                </a:extLst>
              </a:tr>
              <a:tr h="374354">
                <a:tc>
                  <a:txBody>
                    <a:bodyPr/>
                    <a:lstStyle/>
                    <a:p>
                      <a:pPr algn="ctr" fontAlgn="t"/>
                      <a:r>
                        <a:rPr lang="en-US" sz="1050" b="0" i="0" u="none" strike="noStrike" dirty="0">
                          <a:solidFill>
                            <a:srgbClr val="000000"/>
                          </a:solidFill>
                          <a:effectLst/>
                          <a:latin typeface="+mn-lt"/>
                        </a:rPr>
                        <a:t>950039</a:t>
                      </a:r>
                    </a:p>
                  </a:txBody>
                  <a:tcPr marL="6350" marR="6350" marT="6350" marB="0"/>
                </a:tc>
                <a:tc>
                  <a:txBody>
                    <a:bodyPr/>
                    <a:lstStyle/>
                    <a:p>
                      <a:pPr algn="l" fontAlgn="t"/>
                      <a:r>
                        <a:rPr lang="en-US" sz="1050" b="0" i="0" u="none" strike="noStrike" dirty="0">
                          <a:solidFill>
                            <a:schemeClr val="tx1"/>
                          </a:solidFill>
                          <a:effectLst/>
                          <a:latin typeface="+mn-lt"/>
                        </a:rPr>
                        <a:t>Study on intent-driven management for network slicing </a:t>
                      </a:r>
                    </a:p>
                  </a:txBody>
                  <a:tcPr marL="6350" marR="6350" marT="6350" marB="0"/>
                </a:tc>
                <a:tc>
                  <a:txBody>
                    <a:bodyPr/>
                    <a:lstStyle/>
                    <a:p>
                      <a:pPr algn="l" fontAlgn="t"/>
                      <a:r>
                        <a:rPr lang="en-US" sz="1050" b="0" i="0" u="none" strike="noStrike" dirty="0">
                          <a:solidFill>
                            <a:srgbClr val="000000"/>
                          </a:solidFill>
                          <a:effectLst/>
                          <a:latin typeface="+mn-lt"/>
                        </a:rPr>
                        <a:t>FS_NETSLICE_IDMS</a:t>
                      </a:r>
                    </a:p>
                  </a:txBody>
                  <a:tcPr marL="6350" marR="6350" marT="6350" marB="0"/>
                </a:tc>
                <a:tc>
                  <a:txBody>
                    <a:bodyPr/>
                    <a:lstStyle/>
                    <a:p>
                      <a:pPr algn="ctr" fontAlgn="t"/>
                      <a:r>
                        <a:rPr lang="en-US" sz="1050" b="0" i="0" u="none" strike="noStrike">
                          <a:solidFill>
                            <a:srgbClr val="000000"/>
                          </a:solidFill>
                          <a:effectLst/>
                          <a:latin typeface="+mn-lt"/>
                        </a:rPr>
                        <a:t>Rel-18</a:t>
                      </a:r>
                    </a:p>
                  </a:txBody>
                  <a:tcPr marL="6350" marR="6350" marT="6350" marB="0"/>
                </a:tc>
                <a:tc>
                  <a:txBody>
                    <a:bodyPr/>
                    <a:lstStyle/>
                    <a:p>
                      <a:pPr algn="ctr" fontAlgn="t"/>
                      <a:r>
                        <a:rPr lang="en-US" sz="105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fr-FR" sz="1000" b="0" kern="1200" dirty="0">
                          <a:solidFill>
                            <a:srgbClr val="000000"/>
                          </a:solidFill>
                          <a:effectLst/>
                          <a:latin typeface="+mn-lt"/>
                          <a:ea typeface="宋体" panose="02010600030101010101" pitchFamily="2" charset="-122"/>
                          <a:cs typeface="Arial" panose="020B0604020202020204" pitchFamily="34" charset="0"/>
                        </a:rPr>
                        <a:t>S</a:t>
                      </a:r>
                      <a:r>
                        <a:rPr lang="en-US" sz="1000" b="0" kern="1200" dirty="0">
                          <a:solidFill>
                            <a:srgbClr val="000000"/>
                          </a:solidFill>
                          <a:effectLst/>
                          <a:latin typeface="+mn-lt"/>
                          <a:ea typeface="宋体" panose="02010600030101010101" pitchFamily="2" charset="-122"/>
                          <a:cs typeface="Arial" panose="020B0604020202020204" pitchFamily="34" charset="0"/>
                        </a:rPr>
                        <a:t>A#98(Dec. 2022)</a:t>
                      </a:r>
                      <a:r>
                        <a:rPr lang="fr-FR" altLang="zh-CN" sz="1000" kern="1200" dirty="0">
                          <a:solidFill>
                            <a:srgbClr val="000000"/>
                          </a:solidFill>
                          <a:effectLst/>
                          <a:latin typeface="+mn-lt"/>
                          <a:ea typeface="+mn-ea"/>
                          <a:cs typeface="Arial" panose="020B0604020202020204" pitchFamily="34" charset="0"/>
                        </a:rPr>
                        <a:t> -&gt; </a:t>
                      </a:r>
                      <a:r>
                        <a:rPr lang="fr-FR" altLang="zh-CN" sz="1000" b="1" kern="1200" dirty="0">
                          <a:solidFill>
                            <a:srgbClr val="000000"/>
                          </a:solidFill>
                          <a:effectLst/>
                          <a:latin typeface="+mn-lt"/>
                          <a:ea typeface="+mn-ea"/>
                          <a:cs typeface="Arial" panose="020B0604020202020204" pitchFamily="34" charset="0"/>
                        </a:rPr>
                        <a:t> </a:t>
                      </a:r>
                      <a:r>
                        <a:rPr lang="fr-FR" altLang="zh-CN" sz="1000" b="1" kern="1200" dirty="0">
                          <a:solidFill>
                            <a:srgbClr val="0000FF"/>
                          </a:solidFill>
                          <a:effectLst/>
                          <a:latin typeface="+mn-lt"/>
                          <a:ea typeface="+mn-ea"/>
                          <a:cs typeface="Arial" panose="020B0604020202020204" pitchFamily="34" charset="0"/>
                        </a:rPr>
                        <a:t>SA#100 </a:t>
                      </a:r>
                      <a:r>
                        <a:rPr lang="fr-FR" altLang="zh-CN" sz="1000" b="1" kern="1200" dirty="0">
                          <a:solidFill>
                            <a:srgbClr val="000000"/>
                          </a:solidFill>
                          <a:effectLst/>
                          <a:latin typeface="+mn-lt"/>
                          <a:ea typeface="+mn-ea"/>
                          <a:cs typeface="Arial" panose="020B0604020202020204" pitchFamily="34" charset="0"/>
                        </a:rPr>
                        <a:t>(</a:t>
                      </a:r>
                      <a:r>
                        <a:rPr lang="fr-FR" altLang="zh-CN" sz="1000" b="1" kern="1200" dirty="0">
                          <a:solidFill>
                            <a:srgbClr val="0000FF"/>
                          </a:solidFill>
                          <a:effectLst/>
                          <a:latin typeface="+mn-lt"/>
                          <a:ea typeface="+mn-ea"/>
                          <a:cs typeface="Arial" panose="020B0604020202020204" pitchFamily="34" charset="0"/>
                        </a:rPr>
                        <a:t>Jun 2023)</a:t>
                      </a:r>
                      <a:endParaRPr lang="en-US" sz="1000" b="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50" b="0" i="0" u="none" strike="noStrike" dirty="0">
                          <a:solidFill>
                            <a:srgbClr val="000000"/>
                          </a:solidFill>
                          <a:effectLst/>
                          <a:latin typeface="+mn-lt"/>
                        </a:rPr>
                        <a:t>40%</a:t>
                      </a:r>
                    </a:p>
                  </a:txBody>
                  <a:tcPr marL="6350" marR="6350" marT="6350" marB="0"/>
                </a:tc>
                <a:tc>
                  <a:txBody>
                    <a:bodyPr/>
                    <a:lstStyle/>
                    <a:p>
                      <a:pPr algn="ctr">
                        <a:lnSpc>
                          <a:spcPct val="107000"/>
                        </a:lnSpc>
                        <a:spcAft>
                          <a:spcPts val="800"/>
                        </a:spcAft>
                      </a:pPr>
                      <a:r>
                        <a:rPr lang="en-GB" sz="1050" b="0" i="0" u="none" strike="noStrike" kern="1200" dirty="0">
                          <a:solidFill>
                            <a:srgbClr val="0000FF"/>
                          </a:solidFill>
                          <a:effectLst/>
                          <a:latin typeface="+mn-lt"/>
                          <a:ea typeface="+mn-ea"/>
                          <a:cs typeface="+mn-cs"/>
                        </a:rPr>
                        <a:t>50%</a:t>
                      </a:r>
                    </a:p>
                  </a:txBody>
                  <a:tcPr marL="36002" marR="36002" marT="0" marB="0"/>
                </a:tc>
                <a:tc>
                  <a:txBody>
                    <a:bodyPr/>
                    <a:lstStyle/>
                    <a:p>
                      <a:pPr>
                        <a:lnSpc>
                          <a:spcPct val="107000"/>
                        </a:lnSpc>
                        <a:spcAft>
                          <a:spcPts val="800"/>
                        </a:spcAft>
                      </a:pPr>
                      <a:endParaRPr lang="en-GB" sz="105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0-&gt;10-&gt;20-&gt;35-&gt;</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40-&gt;50%</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SP-220278</a:t>
                      </a:r>
                      <a:endParaRPr lang="en-GB"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28.836</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Huawei, Ericsson</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4"/>
                  </a:ext>
                </a:extLst>
              </a:tr>
              <a:tr h="374354">
                <a:tc>
                  <a:txBody>
                    <a:bodyPr/>
                    <a:lstStyle/>
                    <a:p>
                      <a:pPr algn="ctr" fontAlgn="t"/>
                      <a:r>
                        <a:rPr lang="en-US" sz="1050" b="0" i="0" u="none" strike="noStrike" dirty="0">
                          <a:solidFill>
                            <a:srgbClr val="000000"/>
                          </a:solidFill>
                          <a:effectLst/>
                          <a:latin typeface="+mn-lt"/>
                        </a:rPr>
                        <a:t>940039</a:t>
                      </a:r>
                    </a:p>
                  </a:txBody>
                  <a:tcPr marL="6350" marR="6350" marT="6350" marB="0"/>
                </a:tc>
                <a:tc>
                  <a:txBody>
                    <a:bodyPr/>
                    <a:lstStyle/>
                    <a:p>
                      <a:pPr algn="l" fontAlgn="t"/>
                      <a:r>
                        <a:rPr lang="en-US" sz="1050" b="0" i="0" u="none" strike="noStrike" kern="1200" dirty="0">
                          <a:solidFill>
                            <a:schemeClr val="tx1"/>
                          </a:solidFill>
                          <a:effectLst/>
                          <a:latin typeface="+mn-lt"/>
                          <a:ea typeface="+mn-ea"/>
                          <a:cs typeface="+mn-cs"/>
                        </a:rPr>
                        <a:t>Study on AI/ML management </a:t>
                      </a:r>
                    </a:p>
                  </a:txBody>
                  <a:tcPr marL="6350" marR="6350" marT="6350" marB="0"/>
                </a:tc>
                <a:tc>
                  <a:txBody>
                    <a:bodyPr/>
                    <a:lstStyle/>
                    <a:p>
                      <a:pPr algn="l" fontAlgn="t"/>
                      <a:r>
                        <a:rPr lang="en-US" sz="1050" b="0" i="0" u="none" strike="noStrike" dirty="0">
                          <a:solidFill>
                            <a:srgbClr val="000000"/>
                          </a:solidFill>
                          <a:effectLst/>
                          <a:latin typeface="+mn-lt"/>
                        </a:rPr>
                        <a:t>FS_AIML_MGMT</a:t>
                      </a:r>
                    </a:p>
                  </a:txBody>
                  <a:tcPr marL="6350" marR="6350" marT="6350" marB="0"/>
                </a:tc>
                <a:tc>
                  <a:txBody>
                    <a:bodyPr/>
                    <a:lstStyle/>
                    <a:p>
                      <a:pPr algn="ctr" fontAlgn="t"/>
                      <a:r>
                        <a:rPr lang="en-US" sz="1050" b="0" i="0" u="none" strike="noStrike" dirty="0">
                          <a:solidFill>
                            <a:srgbClr val="000000"/>
                          </a:solidFill>
                          <a:effectLst/>
                          <a:latin typeface="+mn-lt"/>
                        </a:rPr>
                        <a:t>Rel-18</a:t>
                      </a:r>
                    </a:p>
                  </a:txBody>
                  <a:tcPr marL="6350" marR="6350" marT="6350" marB="0"/>
                </a:tc>
                <a:tc>
                  <a:txBody>
                    <a:bodyPr/>
                    <a:lstStyle/>
                    <a:p>
                      <a:pPr algn="ctr" fontAlgn="t"/>
                      <a:r>
                        <a:rPr lang="en-US" sz="105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SA#97(Sep 2022</a:t>
                      </a:r>
                      <a:r>
                        <a:rPr lang="fr-FR" altLang="zh-CN" sz="1000" kern="1200" dirty="0">
                          <a:solidFill>
                            <a:srgbClr val="000000"/>
                          </a:solidFill>
                          <a:effectLst/>
                          <a:latin typeface="+mn-lt"/>
                          <a:ea typeface="+mn-ea"/>
                          <a:cs typeface="Arial" panose="020B0604020202020204" pitchFamily="34" charset="0"/>
                        </a:rPr>
                        <a:t>) -&gt; </a:t>
                      </a:r>
                      <a:r>
                        <a:rPr lang="fr-FR" altLang="zh-CN" sz="1000" b="1" kern="1200" dirty="0">
                          <a:solidFill>
                            <a:srgbClr val="000000"/>
                          </a:solidFill>
                          <a:effectLst/>
                          <a:latin typeface="+mn-lt"/>
                          <a:ea typeface="+mn-ea"/>
                          <a:cs typeface="Arial" panose="020B0604020202020204" pitchFamily="34" charset="0"/>
                        </a:rPr>
                        <a:t> </a:t>
                      </a:r>
                      <a:r>
                        <a:rPr lang="fr-FR" altLang="zh-CN" sz="1000" b="1" kern="1200" dirty="0">
                          <a:solidFill>
                            <a:srgbClr val="0000FF"/>
                          </a:solidFill>
                          <a:effectLst/>
                          <a:latin typeface="+mn-lt"/>
                          <a:ea typeface="+mn-ea"/>
                          <a:cs typeface="Arial" panose="020B0604020202020204" pitchFamily="34" charset="0"/>
                        </a:rPr>
                        <a:t>Mar 2023 (SA#99)</a:t>
                      </a:r>
                      <a:endParaRPr lang="zh-CN" sz="1000" b="1" kern="1200" dirty="0">
                        <a:solidFill>
                          <a:srgbClr val="0000FF"/>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50" b="0" i="0" u="none" strike="noStrike" dirty="0">
                          <a:solidFill>
                            <a:srgbClr val="000000"/>
                          </a:solidFill>
                          <a:effectLst/>
                          <a:latin typeface="+mn-lt"/>
                        </a:rPr>
                        <a:t>55%</a:t>
                      </a:r>
                    </a:p>
                  </a:txBody>
                  <a:tcPr marL="6350" marR="6350" marT="6350" marB="0"/>
                </a:tc>
                <a:tc>
                  <a:txBody>
                    <a:bodyPr/>
                    <a:lstStyle/>
                    <a:p>
                      <a:pPr algn="ctr">
                        <a:lnSpc>
                          <a:spcPct val="107000"/>
                        </a:lnSpc>
                        <a:spcAft>
                          <a:spcPts val="800"/>
                        </a:spcAft>
                      </a:pPr>
                      <a:r>
                        <a:rPr lang="en-GB" sz="1050" b="0" i="0" u="none" strike="noStrike" kern="1200" dirty="0">
                          <a:solidFill>
                            <a:srgbClr val="0000FF"/>
                          </a:solidFill>
                          <a:effectLst/>
                          <a:latin typeface="+mn-lt"/>
                          <a:ea typeface="+mn-ea"/>
                          <a:cs typeface="+mn-cs"/>
                        </a:rPr>
                        <a:t>85%</a:t>
                      </a:r>
                    </a:p>
                  </a:txBody>
                  <a:tcPr marL="36002" marR="36002" marT="0" marB="0"/>
                </a:tc>
                <a:tc>
                  <a:txBody>
                    <a:bodyPr/>
                    <a:lstStyle/>
                    <a:p>
                      <a:pPr>
                        <a:lnSpc>
                          <a:spcPct val="107000"/>
                        </a:lnSpc>
                        <a:spcAft>
                          <a:spcPts val="800"/>
                        </a:spcAft>
                      </a:pPr>
                      <a:endParaRPr lang="en-GB" sz="105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000" kern="1200" dirty="0">
                          <a:solidFill>
                            <a:srgbClr val="000000"/>
                          </a:solidFill>
                          <a:effectLst/>
                          <a:latin typeface="+mn-lt"/>
                          <a:ea typeface="宋体" panose="02010600030101010101" pitchFamily="2" charset="-122"/>
                          <a:cs typeface="Arial" panose="020B0604020202020204" pitchFamily="34" charset="0"/>
                        </a:rPr>
                        <a:t>SA1, SA2, RAN3,RAN2 </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0-&gt;5-&gt;10-</a:t>
                      </a:r>
                      <a:r>
                        <a:rPr lang="en-US" altLang="zh-CN" sz="1000" kern="1200" dirty="0">
                          <a:solidFill>
                            <a:srgbClr val="000000"/>
                          </a:solidFill>
                          <a:effectLst/>
                          <a:latin typeface="+mn-lt"/>
                          <a:ea typeface="宋体" panose="02010600030101010101" pitchFamily="2" charset="-122"/>
                          <a:cs typeface="Arial" panose="020B0604020202020204" pitchFamily="34" charset="0"/>
                        </a:rPr>
                        <a:t>&gt;30</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宋体" panose="02010600030101010101" pitchFamily="2" charset="-122"/>
                          <a:cs typeface="Arial" panose="020B0604020202020204" pitchFamily="34" charset="0"/>
                        </a:rPr>
                        <a:t>-&gt;55%-&gt;85%</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fr-FR" altLang="zh-CN" sz="1000" kern="1200" dirty="0">
                          <a:solidFill>
                            <a:srgbClr val="000000"/>
                          </a:solidFill>
                          <a:effectLst/>
                          <a:latin typeface="+mn-lt"/>
                          <a:ea typeface="+mn-ea"/>
                          <a:cs typeface="Arial" panose="020B0604020202020204" pitchFamily="34" charset="0"/>
                        </a:rPr>
                        <a:t>SP-211443</a:t>
                      </a:r>
                      <a:endParaRPr lang="en-GB"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28.908</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fr-FR" altLang="zh-CN" sz="1000" kern="1200" dirty="0">
                          <a:solidFill>
                            <a:srgbClr val="000000"/>
                          </a:solidFill>
                          <a:effectLst/>
                          <a:latin typeface="+mn-lt"/>
                          <a:ea typeface="+mn-ea"/>
                          <a:cs typeface="Arial" panose="020B0604020202020204" pitchFamily="34" charset="0"/>
                        </a:rPr>
                        <a:t>Intel, NEC</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5"/>
                  </a:ext>
                </a:extLst>
              </a:tr>
              <a:tr h="374354">
                <a:tc>
                  <a:txBody>
                    <a:bodyPr/>
                    <a:lstStyle/>
                    <a:p>
                      <a:pPr algn="ctr" fontAlgn="t"/>
                      <a:r>
                        <a:rPr lang="en-US" sz="1050" b="0" i="0" u="none" strike="noStrike" dirty="0">
                          <a:solidFill>
                            <a:srgbClr val="000000"/>
                          </a:solidFill>
                          <a:effectLst/>
                          <a:latin typeface="+mn-lt"/>
                        </a:rPr>
                        <a:t>940034</a:t>
                      </a:r>
                    </a:p>
                  </a:txBody>
                  <a:tcPr marL="6350" marR="6350" marT="6350" marB="0"/>
                </a:tc>
                <a:tc>
                  <a:txBody>
                    <a:bodyPr/>
                    <a:lstStyle/>
                    <a:p>
                      <a:pPr algn="l" fontAlgn="t"/>
                      <a:r>
                        <a:rPr lang="en-US" sz="1050" b="0" i="0" u="none" strike="noStrike" dirty="0">
                          <a:solidFill>
                            <a:schemeClr val="tx1"/>
                          </a:solidFill>
                          <a:effectLst/>
                          <a:latin typeface="+mn-lt"/>
                        </a:rPr>
                        <a:t>Study on Enhancement of the management aspects related to NWDAF </a:t>
                      </a:r>
                    </a:p>
                  </a:txBody>
                  <a:tcPr marL="6350" marR="6350" marT="6350" marB="0"/>
                </a:tc>
                <a:tc>
                  <a:txBody>
                    <a:bodyPr/>
                    <a:lstStyle/>
                    <a:p>
                      <a:pPr algn="l" fontAlgn="t"/>
                      <a:r>
                        <a:rPr lang="en-US" sz="1050" b="0" i="0" u="none" strike="noStrike" dirty="0">
                          <a:solidFill>
                            <a:srgbClr val="000000"/>
                          </a:solidFill>
                          <a:effectLst/>
                          <a:latin typeface="+mn-lt"/>
                        </a:rPr>
                        <a:t>FS_MANWDAF</a:t>
                      </a:r>
                    </a:p>
                  </a:txBody>
                  <a:tcPr marL="6350" marR="6350" marT="6350" marB="0"/>
                </a:tc>
                <a:tc>
                  <a:txBody>
                    <a:bodyPr/>
                    <a:lstStyle/>
                    <a:p>
                      <a:pPr algn="ctr" fontAlgn="t"/>
                      <a:r>
                        <a:rPr lang="en-US" sz="1050" b="0" i="0" u="none" strike="noStrike" dirty="0">
                          <a:solidFill>
                            <a:srgbClr val="000000"/>
                          </a:solidFill>
                          <a:effectLst/>
                          <a:latin typeface="+mn-lt"/>
                        </a:rPr>
                        <a:t>Rel-18</a:t>
                      </a:r>
                    </a:p>
                  </a:txBody>
                  <a:tcPr marL="6350" marR="6350" marT="6350" marB="0"/>
                </a:tc>
                <a:tc>
                  <a:txBody>
                    <a:bodyPr/>
                    <a:lstStyle/>
                    <a:p>
                      <a:pPr algn="ctr" fontAlgn="t"/>
                      <a:r>
                        <a:rPr lang="en-US" sz="105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000" kern="1200" dirty="0">
                          <a:solidFill>
                            <a:srgbClr val="000000"/>
                          </a:solidFill>
                          <a:effectLst/>
                          <a:latin typeface="+mn-lt"/>
                          <a:ea typeface="宋体" panose="02010600030101010101" pitchFamily="2" charset="-122"/>
                          <a:cs typeface="Arial" panose="020B0604020202020204" pitchFamily="34" charset="0"/>
                        </a:rPr>
                        <a:t>SA#98(Dec 2022)</a:t>
                      </a:r>
                      <a:r>
                        <a:rPr lang="en-US" altLang="zh-CN" sz="1000" b="0" kern="1200" dirty="0">
                          <a:solidFill>
                            <a:srgbClr val="000000"/>
                          </a:solidFill>
                          <a:effectLst/>
                          <a:latin typeface="+mn-lt"/>
                          <a:ea typeface="+mn-ea"/>
                          <a:cs typeface="Arial" panose="020B0604020202020204" pitchFamily="34" charset="0"/>
                        </a:rPr>
                        <a:t> -&gt; </a:t>
                      </a:r>
                      <a:r>
                        <a:rPr lang="en-US" altLang="zh-CN" sz="1000" b="1" kern="1200" dirty="0">
                          <a:solidFill>
                            <a:srgbClr val="0000FF"/>
                          </a:solidFill>
                          <a:effectLst/>
                          <a:latin typeface="+mn-lt"/>
                          <a:ea typeface="+mn-ea"/>
                          <a:cs typeface="Arial" panose="020B0604020202020204" pitchFamily="34" charset="0"/>
                        </a:rPr>
                        <a:t>SA#99 (Mar 2023)</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50" b="0" i="0" u="none" strike="noStrike" dirty="0">
                          <a:solidFill>
                            <a:srgbClr val="000000"/>
                          </a:solidFill>
                          <a:effectLst/>
                          <a:latin typeface="+mn-lt"/>
                        </a:rPr>
                        <a:t>65%</a:t>
                      </a:r>
                    </a:p>
                  </a:txBody>
                  <a:tcPr marL="6350" marR="6350" marT="6350" marB="0"/>
                </a:tc>
                <a:tc>
                  <a:txBody>
                    <a:bodyPr/>
                    <a:lstStyle/>
                    <a:p>
                      <a:pPr algn="ctr">
                        <a:lnSpc>
                          <a:spcPct val="107000"/>
                        </a:lnSpc>
                        <a:spcAft>
                          <a:spcPts val="800"/>
                        </a:spcAft>
                      </a:pPr>
                      <a:r>
                        <a:rPr lang="en-GB" sz="1050" b="0" i="0" u="none" strike="noStrike" kern="1200" dirty="0">
                          <a:solidFill>
                            <a:srgbClr val="0000FF"/>
                          </a:solidFill>
                          <a:effectLst/>
                          <a:latin typeface="+mn-lt"/>
                          <a:ea typeface="+mn-ea"/>
                          <a:cs typeface="+mn-cs"/>
                        </a:rPr>
                        <a:t>75%</a:t>
                      </a:r>
                    </a:p>
                  </a:txBody>
                  <a:tcPr marL="36002" marR="36002" marT="0" marB="0"/>
                </a:tc>
                <a:tc>
                  <a:txBody>
                    <a:bodyPr/>
                    <a:lstStyle/>
                    <a:p>
                      <a:pPr>
                        <a:lnSpc>
                          <a:spcPct val="107000"/>
                        </a:lnSpc>
                        <a:spcAft>
                          <a:spcPts val="800"/>
                        </a:spcAft>
                      </a:pPr>
                      <a:endParaRPr lang="en-GB" sz="105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000" kern="1200" dirty="0">
                          <a:solidFill>
                            <a:srgbClr val="000000"/>
                          </a:solidFill>
                          <a:effectLst/>
                          <a:latin typeface="+mn-lt"/>
                          <a:ea typeface="宋体" panose="02010600030101010101" pitchFamily="2" charset="-122"/>
                          <a:cs typeface="Arial" panose="020B0604020202020204" pitchFamily="34" charset="0"/>
                        </a:rPr>
                        <a:t>SA2</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宋体" panose="02010600030101010101" pitchFamily="2" charset="-122"/>
                          <a:cs typeface="Arial" panose="020B0604020202020204" pitchFamily="34" charset="0"/>
                        </a:rPr>
                        <a:t> </a:t>
                      </a:r>
                      <a:r>
                        <a:rPr lang="en-US" altLang="zh-CN" sz="1000" kern="1200" dirty="0">
                          <a:solidFill>
                            <a:srgbClr val="000000"/>
                          </a:solidFill>
                          <a:effectLst/>
                          <a:latin typeface="+mn-lt"/>
                          <a:ea typeface="+mn-ea"/>
                          <a:cs typeface="Arial" panose="020B0604020202020204" pitchFamily="34" charset="0"/>
                        </a:rPr>
                        <a:t>0-&gt;5-&gt;</a:t>
                      </a:r>
                      <a:r>
                        <a:rPr lang="en-US" altLang="zh-CN" sz="1000" kern="1200" dirty="0">
                          <a:solidFill>
                            <a:srgbClr val="000000"/>
                          </a:solidFill>
                          <a:effectLst/>
                          <a:latin typeface="+mn-lt"/>
                          <a:ea typeface="宋体" panose="02010600030101010101" pitchFamily="2" charset="-122"/>
                          <a:cs typeface="Arial" panose="020B0604020202020204" pitchFamily="34" charset="0"/>
                        </a:rPr>
                        <a:t>30-&gt;60-&gt; 65-&gt;75%</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SP-211435</a:t>
                      </a:r>
                      <a:endParaRPr lang="en-GB"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28.864</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China Telecom</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6"/>
                  </a:ext>
                </a:extLst>
              </a:tr>
              <a:tr h="374354">
                <a:tc>
                  <a:txBody>
                    <a:bodyPr/>
                    <a:lstStyle/>
                    <a:p>
                      <a:pPr algn="ctr" fontAlgn="t"/>
                      <a:r>
                        <a:rPr lang="en-US" sz="1050" b="0" i="0" u="none" strike="noStrike" dirty="0">
                          <a:solidFill>
                            <a:srgbClr val="000000"/>
                          </a:solidFill>
                          <a:effectLst/>
                          <a:latin typeface="+mn-lt"/>
                        </a:rPr>
                        <a:t>950035</a:t>
                      </a:r>
                    </a:p>
                  </a:txBody>
                  <a:tcPr marL="6350" marR="6350" marT="6350" marB="0"/>
                </a:tc>
                <a:tc>
                  <a:txBody>
                    <a:bodyPr/>
                    <a:lstStyle/>
                    <a:p>
                      <a:pPr algn="l" fontAlgn="t"/>
                      <a:r>
                        <a:rPr lang="en-US" sz="1050" b="0" i="0" u="none" strike="noStrike" dirty="0">
                          <a:solidFill>
                            <a:schemeClr val="tx1"/>
                          </a:solidFill>
                          <a:effectLst/>
                          <a:latin typeface="+mn-lt"/>
                        </a:rPr>
                        <a:t>Study on Fault Supervision Evolution </a:t>
                      </a:r>
                    </a:p>
                  </a:txBody>
                  <a:tcPr marL="6350" marR="6350" marT="6350" marB="0"/>
                </a:tc>
                <a:tc>
                  <a:txBody>
                    <a:bodyPr/>
                    <a:lstStyle/>
                    <a:p>
                      <a:pPr algn="l" fontAlgn="t"/>
                      <a:r>
                        <a:rPr lang="en-US" sz="1050" b="0" i="0" u="none" strike="noStrike" dirty="0">
                          <a:solidFill>
                            <a:srgbClr val="FF0000"/>
                          </a:solidFill>
                          <a:effectLst/>
                          <a:latin typeface="+mn-lt"/>
                        </a:rPr>
                        <a:t>FS_FSEV</a:t>
                      </a:r>
                    </a:p>
                  </a:txBody>
                  <a:tcPr marL="6350" marR="6350" marT="6350" marB="0"/>
                </a:tc>
                <a:tc>
                  <a:txBody>
                    <a:bodyPr/>
                    <a:lstStyle/>
                    <a:p>
                      <a:pPr algn="ctr" fontAlgn="t"/>
                      <a:r>
                        <a:rPr lang="en-US" sz="1050" b="0" i="0" u="none" strike="noStrike">
                          <a:solidFill>
                            <a:srgbClr val="000000"/>
                          </a:solidFill>
                          <a:effectLst/>
                          <a:latin typeface="+mn-lt"/>
                        </a:rPr>
                        <a:t>Rel-18</a:t>
                      </a:r>
                    </a:p>
                  </a:txBody>
                  <a:tcPr marL="6350" marR="6350" marT="6350" marB="0"/>
                </a:tc>
                <a:tc>
                  <a:txBody>
                    <a:bodyPr/>
                    <a:lstStyle/>
                    <a:p>
                      <a:pPr algn="ctr" fontAlgn="t"/>
                      <a:r>
                        <a:rPr lang="en-US" sz="105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000" kern="1200" dirty="0">
                          <a:solidFill>
                            <a:srgbClr val="000000"/>
                          </a:solidFill>
                          <a:effectLst/>
                          <a:latin typeface="+mn-lt"/>
                          <a:ea typeface="宋体" panose="02010600030101010101" pitchFamily="2" charset="-122"/>
                          <a:cs typeface="Arial" panose="020B0604020202020204" pitchFamily="34" charset="0"/>
                        </a:rPr>
                        <a:t>SA#99(Mar 2023)</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50" b="0" i="0" u="none" strike="noStrike">
                          <a:solidFill>
                            <a:srgbClr val="000000"/>
                          </a:solidFill>
                          <a:effectLst/>
                          <a:latin typeface="+mn-lt"/>
                        </a:rPr>
                        <a:t>10%</a:t>
                      </a:r>
                    </a:p>
                  </a:txBody>
                  <a:tcPr marL="6350" marR="6350" marT="6350" marB="0"/>
                </a:tc>
                <a:tc>
                  <a:txBody>
                    <a:bodyPr/>
                    <a:lstStyle/>
                    <a:p>
                      <a:pPr algn="ctr">
                        <a:lnSpc>
                          <a:spcPct val="107000"/>
                        </a:lnSpc>
                        <a:spcAft>
                          <a:spcPts val="800"/>
                        </a:spcAft>
                      </a:pPr>
                      <a:r>
                        <a:rPr lang="en-GB" sz="1050" dirty="0">
                          <a:solidFill>
                            <a:srgbClr val="0000FF"/>
                          </a:solidFill>
                          <a:latin typeface="+mn-lt"/>
                        </a:rPr>
                        <a:t>20%</a:t>
                      </a:r>
                    </a:p>
                  </a:txBody>
                  <a:tcPr marL="36002" marR="36002" marT="0" marB="0"/>
                </a:tc>
                <a:tc>
                  <a:txBody>
                    <a:bodyPr/>
                    <a:lstStyle/>
                    <a:p>
                      <a:pPr>
                        <a:lnSpc>
                          <a:spcPct val="107000"/>
                        </a:lnSpc>
                        <a:spcAft>
                          <a:spcPts val="800"/>
                        </a:spcAft>
                      </a:pPr>
                      <a:endParaRPr lang="en-GB" sz="1200" b="0" kern="1200" dirty="0">
                        <a:solidFill>
                          <a:schemeClr val="tx1"/>
                        </a:solidFill>
                        <a:effectLst/>
                        <a:highlight>
                          <a:srgbClr val="FFFF00"/>
                        </a:highlight>
                        <a:latin typeface="+mn-lt"/>
                        <a:ea typeface="+mn-ea"/>
                        <a:cs typeface="Arial" panose="020B0604020202020204" pitchFamily="34" charset="0"/>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宋体" panose="02010600030101010101" pitchFamily="2" charset="-122"/>
                          <a:cs typeface="Arial" panose="020B0604020202020204" pitchFamily="34" charset="0"/>
                        </a:rPr>
                        <a:t> </a:t>
                      </a:r>
                      <a:r>
                        <a:rPr lang="en-US" altLang="zh-CN" sz="1000" kern="1200" dirty="0">
                          <a:solidFill>
                            <a:srgbClr val="000000"/>
                          </a:solidFill>
                          <a:effectLst/>
                          <a:latin typeface="+mn-lt"/>
                          <a:ea typeface="+mn-ea"/>
                          <a:cs typeface="Arial" panose="020B0604020202020204" pitchFamily="34" charset="0"/>
                        </a:rPr>
                        <a:t>0-&gt;10-&gt;10-</a:t>
                      </a:r>
                      <a:r>
                        <a:rPr lang="en-US" altLang="zh-CN" sz="1000" kern="1200" dirty="0">
                          <a:solidFill>
                            <a:srgbClr val="000000"/>
                          </a:solidFill>
                          <a:effectLst/>
                          <a:latin typeface="+mn-lt"/>
                          <a:ea typeface="宋体" panose="02010600030101010101" pitchFamily="2" charset="-122"/>
                          <a:cs typeface="Arial" panose="020B0604020202020204" pitchFamily="34" charset="0"/>
                        </a:rPr>
                        <a:t>&gt;15</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宋体" panose="02010600030101010101" pitchFamily="2" charset="-122"/>
                          <a:cs typeface="Arial" panose="020B0604020202020204" pitchFamily="34" charset="0"/>
                        </a:rPr>
                        <a:t>-&gt;20%</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SP-220153</a:t>
                      </a:r>
                      <a:endParaRPr lang="en-GB"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28.830</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China Mobile, Huawei</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7"/>
                  </a:ext>
                </a:extLst>
              </a:tr>
              <a:tr h="374354">
                <a:tc>
                  <a:txBody>
                    <a:bodyPr/>
                    <a:lstStyle/>
                    <a:p>
                      <a:pPr algn="ctr" fontAlgn="t"/>
                      <a:r>
                        <a:rPr lang="en-US" sz="1050" b="0" i="0" u="none" strike="noStrike" dirty="0">
                          <a:solidFill>
                            <a:srgbClr val="000000"/>
                          </a:solidFill>
                          <a:effectLst/>
                          <a:latin typeface="+mn-lt"/>
                        </a:rPr>
                        <a:t>960024</a:t>
                      </a:r>
                    </a:p>
                  </a:txBody>
                  <a:tcPr marL="6350" marR="6350" marT="6350" marB="0"/>
                </a:tc>
                <a:tc>
                  <a:txBody>
                    <a:bodyPr/>
                    <a:lstStyle/>
                    <a:p>
                      <a:pPr algn="l" fontAlgn="t"/>
                      <a:r>
                        <a:rPr lang="en-US" sz="1050" b="0" i="0" u="none" strike="noStrike" dirty="0">
                          <a:solidFill>
                            <a:schemeClr val="tx1"/>
                          </a:solidFill>
                          <a:effectLst/>
                          <a:latin typeface="+mn-lt"/>
                        </a:rPr>
                        <a:t>Study on measurement data collection to support RAN intelligence </a:t>
                      </a:r>
                    </a:p>
                  </a:txBody>
                  <a:tcPr marL="6350" marR="6350" marT="6350" marB="0"/>
                </a:tc>
                <a:tc>
                  <a:txBody>
                    <a:bodyPr/>
                    <a:lstStyle/>
                    <a:p>
                      <a:pPr algn="l" fontAlgn="t"/>
                      <a:r>
                        <a:rPr lang="en-US" sz="1050" b="0" i="0" u="none" strike="noStrike" dirty="0">
                          <a:solidFill>
                            <a:srgbClr val="000000"/>
                          </a:solidFill>
                          <a:effectLst/>
                          <a:latin typeface="+mn-lt"/>
                        </a:rPr>
                        <a:t>FS_MEDACO_RAN</a:t>
                      </a:r>
                    </a:p>
                  </a:txBody>
                  <a:tcPr marL="6350" marR="6350" marT="6350" marB="0"/>
                </a:tc>
                <a:tc>
                  <a:txBody>
                    <a:bodyPr/>
                    <a:lstStyle/>
                    <a:p>
                      <a:pPr algn="ctr" fontAlgn="t"/>
                      <a:r>
                        <a:rPr lang="en-US" sz="1050" b="0" i="0" u="none" strike="noStrike" dirty="0">
                          <a:solidFill>
                            <a:srgbClr val="000000"/>
                          </a:solidFill>
                          <a:effectLst/>
                          <a:latin typeface="+mn-lt"/>
                        </a:rPr>
                        <a:t>Rel-18</a:t>
                      </a:r>
                    </a:p>
                  </a:txBody>
                  <a:tcPr marL="6350" marR="6350" marT="6350" marB="0"/>
                </a:tc>
                <a:tc>
                  <a:txBody>
                    <a:bodyPr/>
                    <a:lstStyle/>
                    <a:p>
                      <a:pPr algn="ctr" fontAlgn="t"/>
                      <a:r>
                        <a:rPr lang="en-US" sz="105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SA#98(Dec. 2022)</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50" b="0" i="0" u="none" strike="noStrike" dirty="0">
                          <a:solidFill>
                            <a:srgbClr val="000000"/>
                          </a:solidFill>
                          <a:effectLst/>
                          <a:latin typeface="+mn-lt"/>
                        </a:rPr>
                        <a:t>?%</a:t>
                      </a:r>
                    </a:p>
                  </a:txBody>
                  <a:tcPr marL="6350" marR="6350" marT="6350" marB="0"/>
                </a:tc>
                <a:tc>
                  <a:txBody>
                    <a:bodyPr/>
                    <a:lstStyle/>
                    <a:p>
                      <a:pPr algn="ctr">
                        <a:lnSpc>
                          <a:spcPct val="107000"/>
                        </a:lnSpc>
                        <a:spcAft>
                          <a:spcPts val="800"/>
                        </a:spcAft>
                      </a:pPr>
                      <a:r>
                        <a:rPr lang="en-GB" sz="1050" dirty="0">
                          <a:solidFill>
                            <a:srgbClr val="0000FF"/>
                          </a:solidFill>
                          <a:latin typeface="+mn-lt"/>
                        </a:rPr>
                        <a:t>100%</a:t>
                      </a:r>
                    </a:p>
                  </a:txBody>
                  <a:tcPr marL="36002" marR="36002" marT="0" marB="0"/>
                </a:tc>
                <a:tc>
                  <a:txBody>
                    <a:bodyPr/>
                    <a:lstStyle/>
                    <a:p>
                      <a:pPr>
                        <a:lnSpc>
                          <a:spcPct val="107000"/>
                        </a:lnSpc>
                        <a:spcAft>
                          <a:spcPts val="800"/>
                        </a:spcAft>
                      </a:pPr>
                      <a:endParaRPr lang="en-GB" sz="105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000" kern="1200" dirty="0">
                          <a:solidFill>
                            <a:srgbClr val="000000"/>
                          </a:solidFill>
                          <a:effectLst/>
                          <a:latin typeface="+mn-lt"/>
                          <a:ea typeface="宋体" panose="02010600030101010101" pitchFamily="2" charset="-122"/>
                          <a:cs typeface="Arial" panose="020B0604020202020204" pitchFamily="34" charset="0"/>
                        </a:rPr>
                        <a:t>RAN2,RAN3</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fr-FR" altLang="zh-CN" sz="1000" kern="1200" dirty="0">
                          <a:solidFill>
                            <a:srgbClr val="000000"/>
                          </a:solidFill>
                          <a:effectLst/>
                          <a:latin typeface="+mn-lt"/>
                          <a:ea typeface="宋体" panose="02010600030101010101" pitchFamily="2" charset="-122"/>
                          <a:cs typeface="Arial" panose="020B0604020202020204" pitchFamily="34" charset="0"/>
                        </a:rPr>
                        <a:t>0-&gt;10</a:t>
                      </a:r>
                      <a:r>
                        <a:rPr lang="en-US" altLang="zh-CN" sz="1000" kern="1200" dirty="0">
                          <a:solidFill>
                            <a:srgbClr val="000000"/>
                          </a:solidFill>
                          <a:effectLst/>
                          <a:latin typeface="+mn-lt"/>
                          <a:ea typeface="宋体" panose="02010600030101010101" pitchFamily="2" charset="-122"/>
                          <a:cs typeface="Arial" panose="020B0604020202020204" pitchFamily="34" charset="0"/>
                        </a:rPr>
                        <a:t>-&gt;</a:t>
                      </a:r>
                      <a:r>
                        <a:rPr lang="en-US" altLang="zh-CN" sz="1000" kern="1200" baseline="0" dirty="0">
                          <a:solidFill>
                            <a:srgbClr val="000000"/>
                          </a:solidFill>
                          <a:effectLst/>
                          <a:latin typeface="+mn-lt"/>
                          <a:ea typeface="宋体" panose="02010600030101010101" pitchFamily="2" charset="-122"/>
                          <a:cs typeface="Arial" panose="020B0604020202020204" pitchFamily="34" charset="0"/>
                        </a:rPr>
                        <a:t>?-&gt;100 </a:t>
                      </a:r>
                      <a:r>
                        <a:rPr lang="fr-FR" altLang="zh-CN" sz="1000" kern="1200" dirty="0">
                          <a:solidFill>
                            <a:srgbClr val="000000"/>
                          </a:solidFill>
                          <a:effectLst/>
                          <a:latin typeface="+mn-lt"/>
                          <a:ea typeface="宋体" panose="02010600030101010101" pitchFamily="2" charset="-122"/>
                          <a:cs typeface="Arial" panose="020B0604020202020204" pitchFamily="34" charset="0"/>
                        </a:rPr>
                        <a:t>%</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GB" altLang="zh-CN" sz="1000" kern="1200" dirty="0">
                          <a:solidFill>
                            <a:srgbClr val="000000"/>
                          </a:solidFill>
                          <a:effectLst/>
                          <a:latin typeface="+mn-lt"/>
                          <a:ea typeface="+mn-ea"/>
                          <a:cs typeface="Arial" panose="020B0604020202020204" pitchFamily="34" charset="0"/>
                        </a:rPr>
                        <a:t>SP-220488</a:t>
                      </a: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fr-FR" altLang="zh-CN" sz="1000" kern="1200" dirty="0">
                          <a:solidFill>
                            <a:srgbClr val="000000"/>
                          </a:solidFill>
                          <a:effectLst/>
                          <a:latin typeface="+mn-lt"/>
                          <a:ea typeface="+mn-ea"/>
                          <a:cs typeface="Arial" panose="020B0604020202020204" pitchFamily="34" charset="0"/>
                        </a:rPr>
                        <a:t>28.838</a:t>
                      </a:r>
                      <a:endParaRPr lang="zh-CN" sz="1000" kern="1200" dirty="0">
                        <a:solidFill>
                          <a:srgbClr val="000000"/>
                        </a:solidFill>
                        <a:effectLst/>
                        <a:latin typeface="+mn-lt"/>
                        <a:ea typeface="+mn-ea"/>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Intel</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500784251"/>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9985057-8F2A-44BF-9F53-9E66C674A60C}"/>
              </a:ext>
            </a:extLst>
          </p:cNvPr>
          <p:cNvSpPr>
            <a:spLocks noGrp="1"/>
          </p:cNvSpPr>
          <p:nvPr>
            <p:ph type="title"/>
          </p:nvPr>
        </p:nvSpPr>
        <p:spPr>
          <a:xfrm>
            <a:off x="660776" y="0"/>
            <a:ext cx="9102725" cy="1143000"/>
          </a:xfrm>
        </p:spPr>
        <p:txBody>
          <a:bodyPr/>
          <a:lstStyle/>
          <a:p>
            <a:r>
              <a:rPr lang="en-GB" altLang="en-US" sz="2800" dirty="0"/>
              <a:t>Rel-18 SI - Intelligence and Automation (1/4) </a:t>
            </a:r>
            <a:endParaRPr lang="en-US" altLang="en-US" sz="2800" dirty="0"/>
          </a:p>
        </p:txBody>
      </p:sp>
      <p:sp>
        <p:nvSpPr>
          <p:cNvPr id="7" name="Content Placeholder 7">
            <a:extLst>
              <a:ext uri="{FF2B5EF4-FFF2-40B4-BE49-F238E27FC236}">
                <a16:creationId xmlns:a16="http://schemas.microsoft.com/office/drawing/2014/main" id="{B4F8F5CC-9B36-4C4A-96C2-095377087992}"/>
              </a:ext>
            </a:extLst>
          </p:cNvPr>
          <p:cNvSpPr txBox="1">
            <a:spLocks/>
          </p:cNvSpPr>
          <p:nvPr/>
        </p:nvSpPr>
        <p:spPr>
          <a:xfrm>
            <a:off x="222420" y="2806166"/>
            <a:ext cx="5577018" cy="2451634"/>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err="1">
                <a:solidFill>
                  <a:srgbClr val="0000FF"/>
                </a:solidFill>
                <a:latin typeface="Calibri"/>
              </a:rPr>
              <a:t>FS_eANL</a:t>
            </a:r>
            <a:r>
              <a:rPr lang="zh-CN" altLang="en-US" sz="1400" b="1" kern="0" dirty="0">
                <a:solidFill>
                  <a:srgbClr val="0000FF"/>
                </a:solidFill>
                <a:latin typeface="Calibri"/>
              </a:rPr>
              <a:t>：</a:t>
            </a:r>
            <a:endParaRPr lang="de-DE" altLang="de-DE" sz="1400" b="1" kern="0" dirty="0">
              <a:solidFill>
                <a:srgbClr val="0000FF"/>
              </a:solidFill>
              <a:latin typeface="Calibri"/>
            </a:endParaRPr>
          </a:p>
          <a:p>
            <a:pPr marL="455073" indent="-455073" defTabSz="1219170">
              <a:spcBef>
                <a:spcPts val="0"/>
              </a:spcBef>
              <a:spcAft>
                <a:spcPts val="0"/>
              </a:spcAft>
              <a:defRPr/>
            </a:pPr>
            <a:r>
              <a:rPr lang="de-DE" altLang="de-DE" sz="1400" kern="0" dirty="0">
                <a:solidFill>
                  <a:prstClr val="black"/>
                </a:solidFill>
              </a:rPr>
              <a:t>Progress since SA5#145e:</a:t>
            </a:r>
          </a:p>
          <a:p>
            <a:pPr marL="988459" lvl="1" indent="-378875" defTabSz="1219170">
              <a:defRPr/>
            </a:pPr>
            <a:r>
              <a:rPr lang="en-US" altLang="zh-CN" sz="1200" kern="0" dirty="0">
                <a:solidFill>
                  <a:prstClr val="black"/>
                </a:solidFill>
              </a:rPr>
              <a:t>The management of ANL,  enhancement of ANL for RAN UE throughput optimization and fault management were discussed, but no agreement was achieved.</a:t>
            </a:r>
            <a:r>
              <a:rPr lang="en-US" altLang="zh-CN" sz="1050" kern="0" dirty="0">
                <a:solidFill>
                  <a:prstClr val="black"/>
                </a:solidFill>
              </a:rPr>
              <a:t> </a:t>
            </a:r>
          </a:p>
          <a:p>
            <a:pPr marL="455073" indent="-455073" defTabSz="1219170">
              <a:spcBef>
                <a:spcPts val="0"/>
              </a:spcBef>
              <a:spcAft>
                <a:spcPts val="0"/>
              </a:spcAft>
              <a:defRPr/>
            </a:pPr>
            <a:r>
              <a:rPr lang="en-US" altLang="zh-CN" sz="1400" kern="0" dirty="0">
                <a:solidFill>
                  <a:prstClr val="black"/>
                </a:solidFill>
              </a:rPr>
              <a:t>RAN impacts and dependencies:</a:t>
            </a:r>
            <a:endParaRPr lang="de-DE" altLang="zh-CN" sz="1400" kern="0" dirty="0">
              <a:solidFill>
                <a:prstClr val="black"/>
              </a:solidFill>
            </a:endParaRPr>
          </a:p>
          <a:p>
            <a:pPr marL="988459" lvl="1" indent="-378875" defTabSz="1219170">
              <a:defRPr/>
            </a:pPr>
            <a:r>
              <a:rPr lang="fr-FR" altLang="zh-CN" sz="1200" kern="0" dirty="0">
                <a:solidFill>
                  <a:prstClr val="black"/>
                </a:solidFill>
              </a:rPr>
              <a:t>N</a:t>
            </a:r>
            <a:r>
              <a:rPr lang="en-US" altLang="zh-CN" sz="1200" kern="0" dirty="0">
                <a:solidFill>
                  <a:prstClr val="black"/>
                </a:solidFill>
              </a:rPr>
              <a:t>one identified</a:t>
            </a:r>
            <a:endParaRPr lang="en-US" altLang="zh-CN" sz="1050" kern="0" dirty="0">
              <a:solidFill>
                <a:prstClr val="black"/>
              </a:solidFill>
            </a:endParaRPr>
          </a:p>
          <a:p>
            <a:pPr marL="455073" indent="-455073" defTabSz="1219170">
              <a:spcBef>
                <a:spcPts val="0"/>
              </a:spcBef>
              <a:spcAft>
                <a:spcPts val="0"/>
              </a:spcAft>
              <a:defRPr/>
            </a:pPr>
            <a:r>
              <a:rPr lang="de-DE" altLang="zh-CN" sz="1400" kern="0" dirty="0">
                <a:solidFill>
                  <a:prstClr val="black"/>
                </a:solidFill>
              </a:rPr>
              <a:t>Next steps:</a:t>
            </a:r>
          </a:p>
          <a:p>
            <a:pPr marL="988459" lvl="1" indent="-378875" defTabSz="1219170">
              <a:defRPr/>
            </a:pPr>
            <a:r>
              <a:rPr lang="en-US" altLang="zh-CN" sz="1200" kern="0" dirty="0">
                <a:solidFill>
                  <a:prstClr val="black"/>
                </a:solidFill>
              </a:rPr>
              <a:t>Discuss and try to get agreement on way forward of this study based on previous comments.</a:t>
            </a:r>
            <a:endParaRPr lang="en-US" sz="1050" kern="0" dirty="0">
              <a:solidFill>
                <a:prstClr val="black"/>
              </a:solidFill>
              <a:latin typeface="Calibri"/>
              <a:cs typeface="+mn-cs"/>
            </a:endParaRPr>
          </a:p>
        </p:txBody>
      </p:sp>
      <p:sp>
        <p:nvSpPr>
          <p:cNvPr id="9" name="Content Placeholder 7">
            <a:extLst>
              <a:ext uri="{FF2B5EF4-FFF2-40B4-BE49-F238E27FC236}">
                <a16:creationId xmlns:a16="http://schemas.microsoft.com/office/drawing/2014/main" id="{B4F8F5CC-9B36-4C4A-96C2-095377087992}"/>
              </a:ext>
            </a:extLst>
          </p:cNvPr>
          <p:cNvSpPr txBox="1">
            <a:spLocks/>
          </p:cNvSpPr>
          <p:nvPr/>
        </p:nvSpPr>
        <p:spPr>
          <a:xfrm>
            <a:off x="6084917" y="2806166"/>
            <a:ext cx="5654002" cy="2177153"/>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0000FF"/>
                </a:solidFill>
              </a:rPr>
              <a:t>FS_ANLEVA</a:t>
            </a:r>
            <a:r>
              <a:rPr lang="zh-CN" altLang="en-US" sz="1400" b="1" kern="0" dirty="0">
                <a:solidFill>
                  <a:srgbClr val="0000FF"/>
                </a:solidFill>
                <a:latin typeface="Calibri"/>
              </a:rPr>
              <a:t>：</a:t>
            </a:r>
            <a:endParaRPr lang="de-DE" altLang="de-DE" sz="1400" b="1" kern="0" dirty="0">
              <a:solidFill>
                <a:srgbClr val="0000FF"/>
              </a:solidFill>
              <a:latin typeface="Calibri"/>
            </a:endParaRPr>
          </a:p>
          <a:p>
            <a:pPr marL="455073" indent="-455073" defTabSz="1219170">
              <a:spcBef>
                <a:spcPts val="0"/>
              </a:spcBef>
              <a:spcAft>
                <a:spcPts val="0"/>
              </a:spcAft>
              <a:defRPr/>
            </a:pPr>
            <a:r>
              <a:rPr lang="de-DE" altLang="de-DE" sz="1400" kern="0" dirty="0">
                <a:solidFill>
                  <a:prstClr val="black"/>
                </a:solidFill>
                <a:latin typeface="Calibri"/>
              </a:rPr>
              <a:t>Progress since SA5#145e:</a:t>
            </a:r>
          </a:p>
          <a:p>
            <a:pPr marL="988459" lvl="1" indent="-378875" defTabSz="1219170">
              <a:defRPr/>
            </a:pPr>
            <a:r>
              <a:rPr lang="en-US" altLang="zh-CN" sz="1200" kern="0" dirty="0">
                <a:solidFill>
                  <a:prstClr val="black"/>
                </a:solidFill>
              </a:rPr>
              <a:t>General process, evaluation objects and KEI were discussed, but no agreement was achieved..</a:t>
            </a:r>
            <a:endParaRPr lang="de-DE" altLang="de-DE" sz="1200" kern="0" dirty="0">
              <a:solidFill>
                <a:prstClr val="black"/>
              </a:solidFill>
            </a:endParaRPr>
          </a:p>
          <a:p>
            <a:pPr marL="457189" lvl="1" indent="0" defTabSz="1219170">
              <a:spcBef>
                <a:spcPts val="0"/>
              </a:spcBef>
              <a:spcAft>
                <a:spcPts val="0"/>
              </a:spcAft>
              <a:buNone/>
              <a:defRPr/>
            </a:pPr>
            <a:r>
              <a:rPr lang="en-US" altLang="zh-CN" sz="1200" kern="0" dirty="0">
                <a:solidFill>
                  <a:prstClr val="black"/>
                </a:solidFill>
                <a:latin typeface="Calibri"/>
                <a:cs typeface="+mn-cs"/>
              </a:rPr>
              <a:t> </a:t>
            </a:r>
            <a:r>
              <a:rPr lang="en-US" sz="1400" kern="0" dirty="0">
                <a:solidFill>
                  <a:prstClr val="black"/>
                </a:solidFill>
                <a:latin typeface="Calibri"/>
              </a:rPr>
              <a:t>RAN impacts and dependencies:</a:t>
            </a:r>
            <a:endParaRPr lang="de-DE" sz="1400" kern="0" dirty="0">
              <a:solidFill>
                <a:prstClr val="black"/>
              </a:solidFill>
              <a:latin typeface="Calibri"/>
            </a:endParaRPr>
          </a:p>
          <a:p>
            <a:pPr marL="988459" lvl="1" indent="-378875" defTabSz="1219170">
              <a:defRPr/>
            </a:pPr>
            <a:r>
              <a:rPr lang="en-US" sz="1200" kern="0" dirty="0">
                <a:solidFill>
                  <a:prstClr val="black"/>
                </a:solidFill>
              </a:rPr>
              <a:t>None identified</a:t>
            </a:r>
          </a:p>
          <a:p>
            <a:pPr marL="455073" indent="-455073" defTabSz="1219170">
              <a:spcBef>
                <a:spcPts val="0"/>
              </a:spcBef>
              <a:spcAft>
                <a:spcPts val="0"/>
              </a:spcAft>
              <a:defRPr/>
            </a:pPr>
            <a:r>
              <a:rPr lang="de-DE" sz="1400" kern="0" dirty="0">
                <a:solidFill>
                  <a:prstClr val="black"/>
                </a:solidFill>
                <a:latin typeface="Calibri"/>
              </a:rPr>
              <a:t>Next steps:</a:t>
            </a:r>
          </a:p>
          <a:p>
            <a:pPr marL="988459" lvl="1" indent="-378875" defTabSz="1219170">
              <a:defRPr/>
            </a:pPr>
            <a:r>
              <a:rPr lang="de-DE" altLang="zh-CN" sz="1200" kern="0" dirty="0">
                <a:solidFill>
                  <a:prstClr val="black"/>
                </a:solidFill>
              </a:rPr>
              <a:t>Discuss and try to get agreement on wayforward of this study based on previous comments.</a:t>
            </a:r>
            <a:endParaRPr lang="en-US" sz="1200" kern="0" dirty="0">
              <a:solidFill>
                <a:prstClr val="black"/>
              </a:solidFill>
            </a:endParaRPr>
          </a:p>
        </p:txBody>
      </p:sp>
      <p:graphicFrame>
        <p:nvGraphicFramePr>
          <p:cNvPr id="2" name="表格 1"/>
          <p:cNvGraphicFramePr>
            <a:graphicFrameLocks noGrp="1"/>
          </p:cNvGraphicFramePr>
          <p:nvPr>
            <p:extLst>
              <p:ext uri="{D42A27DB-BD31-4B8C-83A1-F6EECF244321}">
                <p14:modId xmlns:p14="http://schemas.microsoft.com/office/powerpoint/2010/main" val="2167708924"/>
              </p:ext>
            </p:extLst>
          </p:nvPr>
        </p:nvGraphicFramePr>
        <p:xfrm>
          <a:off x="164755" y="1252815"/>
          <a:ext cx="11747157" cy="1337388"/>
        </p:xfrm>
        <a:graphic>
          <a:graphicData uri="http://schemas.openxmlformats.org/drawingml/2006/table">
            <a:tbl>
              <a:tblPr firstRow="1" firstCol="1" bandRow="1">
                <a:tableStyleId>{F5AB1C69-6EDB-4FF4-983F-18BD219EF322}</a:tableStyleId>
              </a:tblPr>
              <a:tblGrid>
                <a:gridCol w="472799">
                  <a:extLst>
                    <a:ext uri="{9D8B030D-6E8A-4147-A177-3AD203B41FA5}">
                      <a16:colId xmlns:a16="http://schemas.microsoft.com/office/drawing/2014/main" val="20000"/>
                    </a:ext>
                  </a:extLst>
                </a:gridCol>
                <a:gridCol w="2431538">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370895">
                  <a:extLst>
                    <a:ext uri="{9D8B030D-6E8A-4147-A177-3AD203B41FA5}">
                      <a16:colId xmlns:a16="http://schemas.microsoft.com/office/drawing/2014/main" val="20006"/>
                    </a:ext>
                  </a:extLst>
                </a:gridCol>
                <a:gridCol w="554194">
                  <a:extLst>
                    <a:ext uri="{9D8B030D-6E8A-4147-A177-3AD203B41FA5}">
                      <a16:colId xmlns:a16="http://schemas.microsoft.com/office/drawing/2014/main" val="20007"/>
                    </a:ext>
                  </a:extLst>
                </a:gridCol>
                <a:gridCol w="1130467">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240425">
                <a:tc>
                  <a:txBody>
                    <a:bodyPr/>
                    <a:lstStyle/>
                    <a:p>
                      <a:pPr algn="ctr">
                        <a:lnSpc>
                          <a:spcPct val="107000"/>
                        </a:lnSpc>
                        <a:spcAft>
                          <a:spcPts val="800"/>
                        </a:spcAft>
                      </a:pPr>
                      <a:r>
                        <a:rPr lang="en-GB" sz="900" dirty="0">
                          <a:latin typeface="+mn-lt"/>
                        </a:rPr>
                        <a:t>UID</a:t>
                      </a:r>
                    </a:p>
                  </a:txBody>
                  <a:tcPr marL="36002" marR="36002" marT="0" marB="0" anchor="ctr"/>
                </a:tc>
                <a:tc>
                  <a:txBody>
                    <a:bodyPr/>
                    <a:lstStyle/>
                    <a:p>
                      <a:pPr algn="ctr">
                        <a:lnSpc>
                          <a:spcPct val="107000"/>
                        </a:lnSpc>
                        <a:spcAft>
                          <a:spcPts val="800"/>
                        </a:spcAft>
                      </a:pPr>
                      <a:r>
                        <a:rPr lang="en-GB" sz="900" dirty="0">
                          <a:latin typeface="+mn-lt"/>
                        </a:rPr>
                        <a:t>Name</a:t>
                      </a:r>
                    </a:p>
                  </a:txBody>
                  <a:tcPr marL="36002" marR="36002" marT="0" marB="0" anchor="ctr"/>
                </a:tc>
                <a:tc>
                  <a:txBody>
                    <a:bodyPr/>
                    <a:lstStyle/>
                    <a:p>
                      <a:pPr algn="ctr">
                        <a:lnSpc>
                          <a:spcPct val="107000"/>
                        </a:lnSpc>
                        <a:spcAft>
                          <a:spcPts val="800"/>
                        </a:spcAft>
                      </a:pPr>
                      <a:r>
                        <a:rPr lang="en-GB" sz="900" dirty="0">
                          <a:latin typeface="+mn-lt"/>
                        </a:rPr>
                        <a:t>Acronym</a:t>
                      </a:r>
                    </a:p>
                  </a:txBody>
                  <a:tcPr marL="36002" marR="36002" marT="0" marB="0" anchor="ctr"/>
                </a:tc>
                <a:tc>
                  <a:txBody>
                    <a:bodyPr/>
                    <a:lstStyle/>
                    <a:p>
                      <a:pPr algn="ctr">
                        <a:lnSpc>
                          <a:spcPct val="107000"/>
                        </a:lnSpc>
                        <a:spcAft>
                          <a:spcPts val="800"/>
                        </a:spcAft>
                      </a:pPr>
                      <a:r>
                        <a:rPr lang="en-GB" sz="900" dirty="0" err="1">
                          <a:latin typeface="+mn-lt"/>
                        </a:rPr>
                        <a:t>Rel</a:t>
                      </a:r>
                      <a:endParaRPr lang="en-GB" sz="900" dirty="0">
                        <a:latin typeface="+mn-lt"/>
                      </a:endParaRPr>
                    </a:p>
                  </a:txBody>
                  <a:tcPr marL="36002" marR="36002" marT="0" marB="0" anchor="ctr"/>
                </a:tc>
                <a:tc>
                  <a:txBody>
                    <a:bodyPr/>
                    <a:lstStyle/>
                    <a:p>
                      <a:pPr algn="ctr">
                        <a:lnSpc>
                          <a:spcPct val="107000"/>
                        </a:lnSpc>
                        <a:spcAft>
                          <a:spcPts val="800"/>
                        </a:spcAft>
                      </a:pPr>
                      <a:r>
                        <a:rPr lang="en-GB" sz="900" dirty="0">
                          <a:latin typeface="+mn-lt"/>
                        </a:rPr>
                        <a:t>WG</a:t>
                      </a:r>
                    </a:p>
                  </a:txBody>
                  <a:tcPr marL="36002" marR="36002" marT="0" marB="0" anchor="ctr"/>
                </a:tc>
                <a:tc>
                  <a:txBody>
                    <a:bodyPr/>
                    <a:lstStyle/>
                    <a:p>
                      <a:pPr algn="ctr">
                        <a:lnSpc>
                          <a:spcPct val="107000"/>
                        </a:lnSpc>
                        <a:spcAft>
                          <a:spcPts val="800"/>
                        </a:spcAft>
                      </a:pPr>
                      <a:r>
                        <a:rPr lang="en-GB" sz="900" dirty="0">
                          <a:latin typeface="+mn-lt"/>
                        </a:rPr>
                        <a:t>Target</a:t>
                      </a:r>
                    </a:p>
                  </a:txBody>
                  <a:tcPr marL="36002" marR="36002" marT="0" marB="0" anchor="ctr"/>
                </a:tc>
                <a:tc>
                  <a:txBody>
                    <a:bodyPr/>
                    <a:lstStyle/>
                    <a:p>
                      <a:pPr algn="ctr">
                        <a:lnSpc>
                          <a:spcPct val="107000"/>
                        </a:lnSpc>
                        <a:spcAft>
                          <a:spcPts val="800"/>
                        </a:spcAft>
                      </a:pPr>
                      <a:r>
                        <a:rPr lang="en-GB" sz="900" dirty="0">
                          <a:latin typeface="+mn-lt"/>
                        </a:rPr>
                        <a:t>Old %</a:t>
                      </a:r>
                    </a:p>
                  </a:txBody>
                  <a:tcPr marL="36002" marR="36002" marT="0" marB="0" anchor="ctr"/>
                </a:tc>
                <a:tc>
                  <a:txBody>
                    <a:bodyPr/>
                    <a:lstStyle/>
                    <a:p>
                      <a:pPr algn="ctr">
                        <a:lnSpc>
                          <a:spcPct val="107000"/>
                        </a:lnSpc>
                        <a:spcAft>
                          <a:spcPts val="800"/>
                        </a:spcAft>
                      </a:pPr>
                      <a:r>
                        <a:rPr lang="en-GB" sz="9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9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900" dirty="0">
                          <a:solidFill>
                            <a:srgbClr val="FF0000"/>
                          </a:solidFill>
                          <a:latin typeface="+mn-lt"/>
                        </a:rPr>
                        <a:t>Related groups</a:t>
                      </a:r>
                      <a:endParaRPr lang="en-GB" sz="9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900" b="1" kern="1200" dirty="0">
                          <a:solidFill>
                            <a:srgbClr val="FF0000"/>
                          </a:solidFill>
                          <a:latin typeface="+mn-lt"/>
                          <a:ea typeface="+mn-ea"/>
                          <a:cs typeface="+mn-cs"/>
                        </a:rPr>
                        <a:t>SA5 Progress</a:t>
                      </a:r>
                      <a:endParaRPr lang="en-GB" sz="9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WID</a:t>
                      </a:r>
                      <a:endParaRPr lang="en-GB" sz="9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TR</a:t>
                      </a:r>
                      <a:endParaRPr lang="en-GB" sz="9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Rapporteur</a:t>
                      </a:r>
                      <a:endParaRPr lang="en-GB" sz="9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261224">
                <a:tc>
                  <a:txBody>
                    <a:bodyPr/>
                    <a:lstStyle/>
                    <a:p>
                      <a:pPr algn="ctr" fontAlgn="t"/>
                      <a:r>
                        <a:rPr lang="en-US" sz="1000" b="0" i="0" u="none" strike="noStrike" dirty="0">
                          <a:solidFill>
                            <a:srgbClr val="000000"/>
                          </a:solidFill>
                          <a:effectLst/>
                          <a:latin typeface="+mn-lt"/>
                        </a:rPr>
                        <a:t>940042</a:t>
                      </a:r>
                    </a:p>
                  </a:txBody>
                  <a:tcPr marL="6350" marR="6350" marT="6350" marB="0"/>
                </a:tc>
                <a:tc>
                  <a:txBody>
                    <a:bodyPr/>
                    <a:lstStyle/>
                    <a:p>
                      <a:pPr algn="l" fontAlgn="t"/>
                      <a:r>
                        <a:rPr lang="en-US" sz="1000" b="0" i="0" u="none" strike="noStrike" dirty="0">
                          <a:solidFill>
                            <a:schemeClr val="tx1"/>
                          </a:solidFill>
                          <a:effectLst/>
                          <a:latin typeface="+mn-lt"/>
                        </a:rPr>
                        <a:t>Study on enhancement of autonomous network levels </a:t>
                      </a:r>
                    </a:p>
                  </a:txBody>
                  <a:tcPr marL="6350" marR="6350" marT="6350" marB="0"/>
                </a:tc>
                <a:tc>
                  <a:txBody>
                    <a:bodyPr/>
                    <a:lstStyle/>
                    <a:p>
                      <a:pPr algn="l" fontAlgn="t"/>
                      <a:r>
                        <a:rPr lang="en-US" sz="1000" b="0" i="0" u="none" strike="noStrike" dirty="0" err="1">
                          <a:solidFill>
                            <a:srgbClr val="000000"/>
                          </a:solidFill>
                          <a:effectLst/>
                          <a:latin typeface="+mn-lt"/>
                        </a:rPr>
                        <a:t>FS_eANL</a:t>
                      </a:r>
                      <a:endParaRPr lang="en-US" sz="1000" b="0" i="0" u="none" strike="noStrike" dirty="0">
                        <a:solidFill>
                          <a:srgbClr val="000000"/>
                        </a:solidFill>
                        <a:effectLst/>
                        <a:latin typeface="+mn-lt"/>
                      </a:endParaRP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900" b="0" kern="1200" dirty="0">
                          <a:solidFill>
                            <a:srgbClr val="000000"/>
                          </a:solidFill>
                          <a:effectLst/>
                          <a:latin typeface="+mn-lt"/>
                          <a:ea typeface="宋体" panose="02010600030101010101" pitchFamily="2" charset="-122"/>
                          <a:cs typeface="Arial" panose="020B0604020202020204" pitchFamily="34" charset="0"/>
                        </a:rPr>
                        <a:t>SA#98(Dec. 2022)</a:t>
                      </a:r>
                      <a:r>
                        <a:rPr lang="en-US" altLang="zh-CN" sz="900" b="0" kern="1200" dirty="0">
                          <a:solidFill>
                            <a:srgbClr val="000000"/>
                          </a:solidFill>
                          <a:effectLst/>
                          <a:latin typeface="+mn-lt"/>
                          <a:ea typeface="+mn-ea"/>
                          <a:cs typeface="Arial" panose="020B0604020202020204" pitchFamily="34" charset="0"/>
                        </a:rPr>
                        <a:t> -&gt; </a:t>
                      </a:r>
                      <a:r>
                        <a:rPr lang="en-US" altLang="zh-CN" sz="900" b="1" kern="1200" dirty="0">
                          <a:solidFill>
                            <a:srgbClr val="0000FF"/>
                          </a:solidFill>
                          <a:effectLst/>
                          <a:latin typeface="+mn-lt"/>
                          <a:ea typeface="+mn-ea"/>
                          <a:cs typeface="Arial" panose="020B0604020202020204" pitchFamily="34" charset="0"/>
                        </a:rPr>
                        <a:t>SA#99 (Mar 2023)</a:t>
                      </a:r>
                      <a:endParaRPr lang="zh-CN" sz="900" b="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25%</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30%</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algn="l" defTabSz="1219170" rtl="0" eaLnBrk="1" latinLnBrk="0" hangingPunct="1">
                        <a:lnSpc>
                          <a:spcPct val="150000"/>
                        </a:lnSpc>
                        <a:spcAft>
                          <a:spcPts val="0"/>
                        </a:spcAft>
                      </a:pPr>
                      <a:r>
                        <a:rPr lang="fi-FI" sz="900" kern="1200" dirty="0">
                          <a:solidFill>
                            <a:srgbClr val="000000"/>
                          </a:solidFill>
                          <a:effectLst/>
                          <a:latin typeface="+mn-lt"/>
                          <a:ea typeface="宋体" panose="02010600030101010101" pitchFamily="2" charset="-122"/>
                          <a:cs typeface="Arial" panose="020B0604020202020204" pitchFamily="34" charset="0"/>
                        </a:rPr>
                        <a:t>SA2, RAN3 and ETSI ZSM</a:t>
                      </a:r>
                      <a:endParaRPr lang="sv-SE" sz="9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900" kern="1200" dirty="0">
                          <a:solidFill>
                            <a:srgbClr val="000000"/>
                          </a:solidFill>
                          <a:effectLst/>
                          <a:latin typeface="+mn-lt"/>
                          <a:ea typeface="+mn-ea"/>
                          <a:cs typeface="Arial" panose="020B0604020202020204" pitchFamily="34" charset="0"/>
                        </a:rPr>
                        <a:t>0-&gt;10-&gt;25-&gt;25-&gt;30%</a:t>
                      </a:r>
                      <a:endParaRPr lang="zh-CN" sz="900" kern="1200" dirty="0">
                        <a:solidFill>
                          <a:srgbClr val="000000"/>
                        </a:solidFill>
                        <a:effectLst/>
                        <a:latin typeface="+mn-lt"/>
                        <a:ea typeface="+mn-ea"/>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900" kern="1200" dirty="0">
                          <a:solidFill>
                            <a:srgbClr val="000000"/>
                          </a:solidFill>
                          <a:effectLst/>
                          <a:latin typeface="+mn-lt"/>
                          <a:ea typeface="+mn-ea"/>
                          <a:cs typeface="Arial" panose="020B0604020202020204" pitchFamily="34" charset="0"/>
                        </a:rPr>
                        <a:t>SP-211446</a:t>
                      </a:r>
                      <a:endParaRPr lang="en-GB" altLang="zh-CN" sz="9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altLang="zh-CN" sz="900" kern="1200" dirty="0">
                          <a:solidFill>
                            <a:srgbClr val="000000"/>
                          </a:solidFill>
                          <a:effectLst/>
                          <a:latin typeface="+mn-lt"/>
                          <a:ea typeface="宋体" panose="02010600030101010101" pitchFamily="2" charset="-122"/>
                          <a:cs typeface="Arial" panose="020B0604020202020204" pitchFamily="34" charset="0"/>
                        </a:rPr>
                        <a:t>28.910</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900" kern="1200" dirty="0">
                          <a:solidFill>
                            <a:srgbClr val="000000"/>
                          </a:solidFill>
                          <a:effectLst/>
                          <a:latin typeface="+mn-lt"/>
                          <a:ea typeface="+mn-ea"/>
                          <a:cs typeface="Arial" panose="020B0604020202020204" pitchFamily="34" charset="0"/>
                        </a:rPr>
                        <a:t>China Mobile, Huawei</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1"/>
                  </a:ext>
                </a:extLst>
              </a:tr>
              <a:tr h="307631">
                <a:tc>
                  <a:txBody>
                    <a:bodyPr/>
                    <a:lstStyle/>
                    <a:p>
                      <a:pPr algn="ctr" fontAlgn="t"/>
                      <a:r>
                        <a:rPr lang="en-US" sz="1000" b="0" i="0" u="none" strike="noStrike" dirty="0">
                          <a:solidFill>
                            <a:srgbClr val="000000"/>
                          </a:solidFill>
                          <a:effectLst/>
                          <a:latin typeface="+mn-lt"/>
                        </a:rPr>
                        <a:t>940041</a:t>
                      </a:r>
                    </a:p>
                  </a:txBody>
                  <a:tcPr marL="6350" marR="6350" marT="6350" marB="0"/>
                </a:tc>
                <a:tc>
                  <a:txBody>
                    <a:bodyPr/>
                    <a:lstStyle/>
                    <a:p>
                      <a:pPr algn="l" fontAlgn="t"/>
                      <a:r>
                        <a:rPr lang="en-US" sz="1000" b="0" i="0" u="none" strike="noStrike" dirty="0">
                          <a:solidFill>
                            <a:schemeClr val="tx1"/>
                          </a:solidFill>
                          <a:effectLst/>
                          <a:latin typeface="+mn-lt"/>
                        </a:rPr>
                        <a:t>Study on evaluation of autonomous network levels </a:t>
                      </a:r>
                    </a:p>
                  </a:txBody>
                  <a:tcPr marL="6350" marR="6350" marT="6350" marB="0"/>
                </a:tc>
                <a:tc>
                  <a:txBody>
                    <a:bodyPr/>
                    <a:lstStyle/>
                    <a:p>
                      <a:pPr algn="l" fontAlgn="t"/>
                      <a:r>
                        <a:rPr lang="en-US" sz="1000" b="0" i="0" u="none" strike="noStrike" dirty="0">
                          <a:solidFill>
                            <a:srgbClr val="000000"/>
                          </a:solidFill>
                          <a:effectLst/>
                          <a:latin typeface="+mn-lt"/>
                        </a:rPr>
                        <a:t>FS_ANLEVA</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GB" altLang="zh-CN" sz="900" b="0" kern="1200" dirty="0">
                          <a:solidFill>
                            <a:srgbClr val="000000"/>
                          </a:solidFill>
                          <a:effectLst/>
                          <a:latin typeface="+mn-lt"/>
                          <a:ea typeface="+mn-ea"/>
                          <a:cs typeface="Arial" panose="020B0604020202020204" pitchFamily="34" charset="0"/>
                        </a:rPr>
                        <a:t>SA#99(Mar 2023)</a:t>
                      </a:r>
                      <a:endParaRPr lang="zh-CN" sz="900" b="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10%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10%</a:t>
                      </a:r>
                    </a:p>
                  </a:txBody>
                  <a:tcPr marL="36002" marR="36002" marT="0" marB="0"/>
                </a:tc>
                <a:tc>
                  <a:txBody>
                    <a:bodyPr/>
                    <a:lstStyle/>
                    <a:p>
                      <a:pPr marL="0" marR="0" lvl="0" indent="0" algn="l" defTabSz="1219170" rtl="0" eaLnBrk="1" fontAlgn="auto" latinLnBrk="0" hangingPunct="1">
                        <a:lnSpc>
                          <a:spcPct val="107000"/>
                        </a:lnSpc>
                        <a:spcBef>
                          <a:spcPts val="0"/>
                        </a:spcBef>
                        <a:spcAft>
                          <a:spcPts val="800"/>
                        </a:spcAft>
                        <a:buClrTx/>
                        <a:buSzTx/>
                        <a:buFontTx/>
                        <a:buNone/>
                        <a:tabLst/>
                        <a:defRPr/>
                      </a:pPr>
                      <a:r>
                        <a:rPr lang="en-GB" altLang="zh-CN" sz="1000" dirty="0">
                          <a:latin typeface="+mn-lt"/>
                        </a:rPr>
                        <a:t>update</a:t>
                      </a:r>
                      <a:r>
                        <a:rPr lang="en-US" altLang="zh-CN" sz="1000" dirty="0">
                          <a:latin typeface="+mn-lt"/>
                        </a:rPr>
                        <a:t> TR title to align with SA5 official title</a:t>
                      </a: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algn="l" defTabSz="1219170" rtl="0" eaLnBrk="1" latinLnBrk="0" hangingPunct="1">
                        <a:lnSpc>
                          <a:spcPct val="150000"/>
                        </a:lnSpc>
                        <a:spcAft>
                          <a:spcPts val="0"/>
                        </a:spcAft>
                      </a:pPr>
                      <a:r>
                        <a:rPr lang="fi-FI" sz="900" kern="1200" dirty="0">
                          <a:solidFill>
                            <a:srgbClr val="000000"/>
                          </a:solidFill>
                          <a:effectLst/>
                          <a:latin typeface="+mn-lt"/>
                          <a:ea typeface="宋体" panose="02010600030101010101" pitchFamily="2" charset="-122"/>
                          <a:cs typeface="Arial" panose="020B0604020202020204" pitchFamily="34" charset="0"/>
                        </a:rPr>
                        <a:t>SA2, RAN3 and ETSI ZSM</a:t>
                      </a:r>
                      <a:endParaRPr lang="sv-SE" sz="9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900" kern="1200" dirty="0">
                          <a:solidFill>
                            <a:srgbClr val="000000"/>
                          </a:solidFill>
                          <a:effectLst/>
                          <a:latin typeface="+mn-lt"/>
                          <a:ea typeface="+mn-ea"/>
                          <a:cs typeface="Arial" panose="020B0604020202020204" pitchFamily="34" charset="0"/>
                        </a:rPr>
                        <a:t>0-&gt;10-&gt;10-&gt;10-&gt;10%</a:t>
                      </a:r>
                      <a:endParaRPr lang="zh-CN" sz="900" kern="1200" dirty="0">
                        <a:solidFill>
                          <a:srgbClr val="000000"/>
                        </a:solidFill>
                        <a:effectLst/>
                        <a:latin typeface="+mn-lt"/>
                        <a:ea typeface="+mn-ea"/>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900" kern="1200" dirty="0">
                          <a:solidFill>
                            <a:srgbClr val="000000"/>
                          </a:solidFill>
                          <a:effectLst/>
                          <a:latin typeface="+mn-lt"/>
                          <a:ea typeface="+mn-ea"/>
                          <a:cs typeface="Arial" panose="020B0604020202020204" pitchFamily="34" charset="0"/>
                        </a:rPr>
                        <a:t>SP-211445</a:t>
                      </a:r>
                      <a:endParaRPr lang="en-GB" altLang="zh-CN" sz="9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altLang="zh-CN" sz="900" kern="1200" dirty="0">
                          <a:solidFill>
                            <a:srgbClr val="000000"/>
                          </a:solidFill>
                          <a:effectLst/>
                          <a:latin typeface="+mn-lt"/>
                          <a:ea typeface="宋体" panose="02010600030101010101" pitchFamily="2" charset="-122"/>
                          <a:cs typeface="Arial" panose="020B0604020202020204" pitchFamily="34" charset="0"/>
                        </a:rPr>
                        <a:t>28.909</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900" kern="1200" dirty="0">
                          <a:solidFill>
                            <a:srgbClr val="000000"/>
                          </a:solidFill>
                          <a:effectLst/>
                          <a:latin typeface="+mn-lt"/>
                          <a:ea typeface="+mn-ea"/>
                          <a:cs typeface="Arial" panose="020B0604020202020204" pitchFamily="34" charset="0"/>
                        </a:rPr>
                        <a:t>China Mobile, Huawei</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886103875"/>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9985057-8F2A-44BF-9F53-9E66C674A60C}"/>
              </a:ext>
            </a:extLst>
          </p:cNvPr>
          <p:cNvSpPr>
            <a:spLocks noGrp="1"/>
          </p:cNvSpPr>
          <p:nvPr>
            <p:ph type="title"/>
          </p:nvPr>
        </p:nvSpPr>
        <p:spPr>
          <a:xfrm>
            <a:off x="669088" y="0"/>
            <a:ext cx="9102725" cy="1143000"/>
          </a:xfrm>
        </p:spPr>
        <p:txBody>
          <a:bodyPr/>
          <a:lstStyle/>
          <a:p>
            <a:r>
              <a:rPr lang="en-GB" altLang="en-US" sz="2800" dirty="0"/>
              <a:t>Rel-18 SI - Intelligence and Automation (2/4) </a:t>
            </a:r>
            <a:endParaRPr lang="en-US" altLang="en-US" sz="2800" dirty="0"/>
          </a:p>
        </p:txBody>
      </p:sp>
      <p:sp>
        <p:nvSpPr>
          <p:cNvPr id="10" name="Content Placeholder 7">
            <a:extLst>
              <a:ext uri="{FF2B5EF4-FFF2-40B4-BE49-F238E27FC236}">
                <a16:creationId xmlns:a16="http://schemas.microsoft.com/office/drawing/2014/main" id="{B4F8F5CC-9B36-4C4A-96C2-095377087992}"/>
              </a:ext>
            </a:extLst>
          </p:cNvPr>
          <p:cNvSpPr txBox="1">
            <a:spLocks/>
          </p:cNvSpPr>
          <p:nvPr/>
        </p:nvSpPr>
        <p:spPr>
          <a:xfrm>
            <a:off x="256801" y="2513577"/>
            <a:ext cx="5353166" cy="3621215"/>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err="1">
                <a:solidFill>
                  <a:srgbClr val="0000FF"/>
                </a:solidFill>
              </a:rPr>
              <a:t>FS_eIDMS_MN</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latin typeface="Calibri"/>
              </a:rPr>
              <a:t>Progress since SA5#145e:</a:t>
            </a:r>
          </a:p>
          <a:p>
            <a:pPr marL="988459" lvl="1" indent="-378875" defTabSz="1219170">
              <a:defRPr/>
            </a:pPr>
            <a:r>
              <a:rPr lang="en-US" altLang="de-DE" sz="1200" kern="0" dirty="0">
                <a:solidFill>
                  <a:prstClr val="black"/>
                </a:solidFill>
              </a:rPr>
              <a:t>Introduce/update the potential solutions for issues of intent report, intent fulfillment enabler, intent feasibility check, intent conflicts and  5GC fault management;</a:t>
            </a:r>
          </a:p>
          <a:p>
            <a:pPr marL="988459" lvl="1" indent="-378875" defTabSz="1219170">
              <a:defRPr/>
            </a:pPr>
            <a:r>
              <a:rPr lang="en-US" altLang="de-DE" sz="1200" kern="0" dirty="0">
                <a:solidFill>
                  <a:prstClr val="black"/>
                </a:solidFill>
              </a:rPr>
              <a:t>Update Issues related to collaboration and alignment with other SDOs</a:t>
            </a:r>
          </a:p>
          <a:p>
            <a:pPr marL="988459" lvl="1" indent="-378875" defTabSz="1219170">
              <a:defRPr/>
            </a:pPr>
            <a:r>
              <a:rPr lang="en-US" altLang="de-DE" sz="1200" kern="0" dirty="0">
                <a:solidFill>
                  <a:prstClr val="black"/>
                </a:solidFill>
              </a:rPr>
              <a:t>Several topics discussed without agreement: Intent </a:t>
            </a:r>
            <a:r>
              <a:rPr lang="en-US" altLang="de-DE" sz="1200" kern="0" dirty="0" err="1">
                <a:solidFill>
                  <a:prstClr val="black"/>
                </a:solidFill>
              </a:rPr>
              <a:t>Fullfillment</a:t>
            </a:r>
            <a:r>
              <a:rPr lang="en-US" altLang="de-DE" sz="1200" kern="0" dirty="0">
                <a:solidFill>
                  <a:prstClr val="black"/>
                </a:solidFill>
              </a:rPr>
              <a:t> feedback, Intent </a:t>
            </a:r>
            <a:r>
              <a:rPr lang="en-US" altLang="de-DE" sz="1200" kern="0" dirty="0" err="1">
                <a:solidFill>
                  <a:prstClr val="black"/>
                </a:solidFill>
              </a:rPr>
              <a:t>Fullfillment</a:t>
            </a:r>
            <a:r>
              <a:rPr lang="en-US" altLang="de-DE" sz="1200" kern="0" dirty="0">
                <a:solidFill>
                  <a:prstClr val="black"/>
                </a:solidFill>
              </a:rPr>
              <a:t> feedback, RAN energy saving to support intent expectation satisfying user service experience and radio network intent expectation for user service level assurance.</a:t>
            </a:r>
          </a:p>
          <a:p>
            <a:pPr marL="455073" indent="-455073" defTabSz="1219170">
              <a:spcBef>
                <a:spcPts val="0"/>
              </a:spcBef>
              <a:spcAft>
                <a:spcPts val="0"/>
              </a:spcAft>
              <a:defRPr/>
            </a:pPr>
            <a:r>
              <a:rPr lang="en-US" sz="1600" kern="0" dirty="0">
                <a:solidFill>
                  <a:prstClr val="black"/>
                </a:solidFill>
                <a:latin typeface="Calibri"/>
              </a:rPr>
              <a:t>RAN impacts and dependencies</a:t>
            </a:r>
            <a:r>
              <a:rPr lang="en-US" sz="1400" kern="0" dirty="0">
                <a:solidFill>
                  <a:prstClr val="black"/>
                </a:solidFill>
                <a:latin typeface="Calibri"/>
              </a:rPr>
              <a:t>:</a:t>
            </a:r>
            <a:endParaRPr lang="de-DE" sz="1400" kern="0" dirty="0">
              <a:solidFill>
                <a:prstClr val="black"/>
              </a:solidFill>
              <a:latin typeface="Calibri"/>
            </a:endParaRPr>
          </a:p>
          <a:p>
            <a:pPr marL="988459" lvl="1" indent="-378875" defTabSz="1219170">
              <a:spcBef>
                <a:spcPts val="0"/>
              </a:spcBef>
              <a:spcAft>
                <a:spcPts val="600"/>
              </a:spcAft>
              <a:defRPr/>
            </a:pPr>
            <a:r>
              <a:rPr lang="de-DE" altLang="zh-CN" sz="1200" dirty="0"/>
              <a:t>not identified yet</a:t>
            </a:r>
            <a:endParaRPr lang="en-US" sz="1200" kern="0" dirty="0">
              <a:solidFill>
                <a:prstClr val="black"/>
              </a:solidFill>
              <a:latin typeface="Calibri"/>
              <a:cs typeface="+mn-cs"/>
            </a:endParaRPr>
          </a:p>
          <a:p>
            <a:pPr marL="455073" indent="-455073" defTabSz="1219170">
              <a:spcBef>
                <a:spcPts val="0"/>
              </a:spcBef>
              <a:spcAft>
                <a:spcPts val="0"/>
              </a:spcAft>
              <a:defRPr/>
            </a:pPr>
            <a:r>
              <a:rPr lang="de-DE" sz="1600" kern="0" dirty="0">
                <a:solidFill>
                  <a:prstClr val="black"/>
                </a:solidFill>
                <a:latin typeface="Calibri"/>
              </a:rPr>
              <a:t>Next steps:</a:t>
            </a:r>
          </a:p>
          <a:p>
            <a:pPr marL="855123" lvl="1" indent="-455073" defTabSz="1219170">
              <a:spcBef>
                <a:spcPts val="0"/>
              </a:spcBef>
              <a:spcAft>
                <a:spcPts val="0"/>
              </a:spcAft>
              <a:defRPr/>
            </a:pPr>
            <a:r>
              <a:rPr lang="en-US" sz="1200" kern="0" dirty="0">
                <a:solidFill>
                  <a:prstClr val="black"/>
                </a:solidFill>
              </a:rPr>
              <a:t>Conclusions and recommendations for the issues without conclusion</a:t>
            </a:r>
            <a:endParaRPr lang="de-DE" sz="1200" kern="0" dirty="0">
              <a:solidFill>
                <a:prstClr val="black"/>
              </a:solidFill>
              <a:latin typeface="Calibri"/>
            </a:endParaRPr>
          </a:p>
        </p:txBody>
      </p:sp>
      <p:sp>
        <p:nvSpPr>
          <p:cNvPr id="11" name="Content Placeholder 7">
            <a:extLst>
              <a:ext uri="{FF2B5EF4-FFF2-40B4-BE49-F238E27FC236}">
                <a16:creationId xmlns:a16="http://schemas.microsoft.com/office/drawing/2014/main" id="{B4F8F5CC-9B36-4C4A-96C2-095377087992}"/>
              </a:ext>
            </a:extLst>
          </p:cNvPr>
          <p:cNvSpPr txBox="1">
            <a:spLocks/>
          </p:cNvSpPr>
          <p:nvPr/>
        </p:nvSpPr>
        <p:spPr>
          <a:xfrm>
            <a:off x="6277232" y="2601617"/>
            <a:ext cx="5634679" cy="339090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0000FF"/>
                </a:solidFill>
              </a:rPr>
              <a:t>FS_NETSLICE_IDMS</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latin typeface="Calibri"/>
              </a:rPr>
              <a:t>Progress since SA5#145e:</a:t>
            </a:r>
          </a:p>
          <a:p>
            <a:pPr marL="988459" lvl="1" indent="-378875" defTabSz="1219170">
              <a:defRPr/>
            </a:pPr>
            <a:r>
              <a:rPr lang="en-US" altLang="zh-CN" sz="1200" kern="0" dirty="0">
                <a:solidFill>
                  <a:prstClr val="black"/>
                </a:solidFill>
              </a:rPr>
              <a:t>The group has been discussing various proposals for network slice use cases and intent driven management solutions including discussion papers on requirements and network slice intent, intent driven management for network slicing identifying gaps, furthermore a potential solution for delivery of network slice has been agreed.</a:t>
            </a:r>
            <a:endParaRPr lang="zh-CN" altLang="zh-CN" sz="1050" kern="0" dirty="0">
              <a:solidFill>
                <a:prstClr val="black"/>
              </a:solidFill>
            </a:endParaRPr>
          </a:p>
          <a:p>
            <a:pPr marL="457189" lvl="1" indent="0" defTabSz="1219170">
              <a:spcBef>
                <a:spcPts val="0"/>
              </a:spcBef>
              <a:spcAft>
                <a:spcPts val="0"/>
              </a:spcAft>
              <a:buNone/>
              <a:defRPr/>
            </a:pPr>
            <a:endParaRPr lang="en-US" altLang="zh-CN" sz="1050" kern="0" dirty="0">
              <a:solidFill>
                <a:prstClr val="black"/>
              </a:solidFill>
              <a:latin typeface="Calibri"/>
              <a:cs typeface="+mn-cs"/>
            </a:endParaRPr>
          </a:p>
          <a:p>
            <a:pPr marL="455073" indent="-455073" defTabSz="1219170">
              <a:spcBef>
                <a:spcPts val="0"/>
              </a:spcBef>
              <a:spcAft>
                <a:spcPts val="0"/>
              </a:spcAft>
              <a:defRPr/>
            </a:pPr>
            <a:r>
              <a:rPr lang="en-US" sz="1600" kern="0" dirty="0">
                <a:solidFill>
                  <a:prstClr val="black"/>
                </a:solidFill>
                <a:latin typeface="Calibri"/>
              </a:rPr>
              <a:t>RAN impacts and dependencies:</a:t>
            </a:r>
            <a:endParaRPr lang="de-DE" sz="1600" kern="0" dirty="0">
              <a:solidFill>
                <a:prstClr val="black"/>
              </a:solidFill>
              <a:latin typeface="Calibri"/>
            </a:endParaRPr>
          </a:p>
          <a:p>
            <a:pPr marL="988459" lvl="1" indent="-378875" defTabSz="1219170">
              <a:spcBef>
                <a:spcPts val="0"/>
              </a:spcBef>
              <a:spcAft>
                <a:spcPts val="600"/>
              </a:spcAft>
              <a:defRPr/>
            </a:pPr>
            <a:r>
              <a:rPr lang="en-US" altLang="zh-CN" sz="1200" dirty="0"/>
              <a:t>None identified so far</a:t>
            </a:r>
            <a:endParaRPr lang="en-US" sz="1200" kern="0" dirty="0">
              <a:solidFill>
                <a:prstClr val="black"/>
              </a:solidFill>
              <a:latin typeface="Calibri"/>
              <a:cs typeface="+mn-cs"/>
            </a:endParaRPr>
          </a:p>
          <a:p>
            <a:pPr marL="457189" lvl="1" indent="0" defTabSz="1219170">
              <a:spcBef>
                <a:spcPts val="0"/>
              </a:spcBef>
              <a:spcAft>
                <a:spcPts val="600"/>
              </a:spcAft>
              <a:buNone/>
              <a:defRPr/>
            </a:pPr>
            <a:endParaRPr lang="en-US" sz="1050" kern="0" dirty="0">
              <a:solidFill>
                <a:prstClr val="black"/>
              </a:solidFill>
              <a:latin typeface="Calibri"/>
              <a:cs typeface="+mn-cs"/>
            </a:endParaRPr>
          </a:p>
          <a:p>
            <a:pPr marL="455073" indent="-455073" defTabSz="1219170">
              <a:spcBef>
                <a:spcPts val="0"/>
              </a:spcBef>
              <a:spcAft>
                <a:spcPts val="0"/>
              </a:spcAft>
              <a:defRPr/>
            </a:pPr>
            <a:r>
              <a:rPr lang="de-DE" sz="1600" kern="0" dirty="0">
                <a:solidFill>
                  <a:prstClr val="black"/>
                </a:solidFill>
                <a:latin typeface="Calibri"/>
              </a:rPr>
              <a:t>Next steps:</a:t>
            </a:r>
          </a:p>
          <a:p>
            <a:pPr marL="988459" lvl="1" indent="-378875" defTabSz="1219170">
              <a:defRPr/>
            </a:pPr>
            <a:endParaRPr lang="en-US" sz="1050" kern="0" dirty="0">
              <a:solidFill>
                <a:prstClr val="black"/>
              </a:solidFill>
              <a:latin typeface="Calibri"/>
              <a:cs typeface="+mn-cs"/>
            </a:endParaRPr>
          </a:p>
        </p:txBody>
      </p:sp>
      <p:graphicFrame>
        <p:nvGraphicFramePr>
          <p:cNvPr id="2" name="表格 1"/>
          <p:cNvGraphicFramePr>
            <a:graphicFrameLocks noGrp="1"/>
          </p:cNvGraphicFramePr>
          <p:nvPr>
            <p:extLst>
              <p:ext uri="{D42A27DB-BD31-4B8C-83A1-F6EECF244321}">
                <p14:modId xmlns:p14="http://schemas.microsoft.com/office/powerpoint/2010/main" val="2893233810"/>
              </p:ext>
            </p:extLst>
          </p:nvPr>
        </p:nvGraphicFramePr>
        <p:xfrm>
          <a:off x="256801" y="1048744"/>
          <a:ext cx="11747157" cy="1464833"/>
        </p:xfrm>
        <a:graphic>
          <a:graphicData uri="http://schemas.openxmlformats.org/drawingml/2006/table">
            <a:tbl>
              <a:tblPr firstRow="1" firstCol="1" bandRow="1">
                <a:tableStyleId>{F5AB1C69-6EDB-4FF4-983F-18BD219EF322}</a:tableStyleId>
              </a:tblPr>
              <a:tblGrid>
                <a:gridCol w="472799">
                  <a:extLst>
                    <a:ext uri="{9D8B030D-6E8A-4147-A177-3AD203B41FA5}">
                      <a16:colId xmlns:a16="http://schemas.microsoft.com/office/drawing/2014/main" val="20000"/>
                    </a:ext>
                  </a:extLst>
                </a:gridCol>
                <a:gridCol w="2431538">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370895">
                  <a:extLst>
                    <a:ext uri="{9D8B030D-6E8A-4147-A177-3AD203B41FA5}">
                      <a16:colId xmlns:a16="http://schemas.microsoft.com/office/drawing/2014/main" val="20006"/>
                    </a:ext>
                  </a:extLst>
                </a:gridCol>
                <a:gridCol w="554194">
                  <a:extLst>
                    <a:ext uri="{9D8B030D-6E8A-4147-A177-3AD203B41FA5}">
                      <a16:colId xmlns:a16="http://schemas.microsoft.com/office/drawing/2014/main" val="20007"/>
                    </a:ext>
                  </a:extLst>
                </a:gridCol>
                <a:gridCol w="1130467">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240425">
                <a:tc>
                  <a:txBody>
                    <a:bodyPr/>
                    <a:lstStyle/>
                    <a:p>
                      <a:pPr algn="ctr">
                        <a:lnSpc>
                          <a:spcPct val="107000"/>
                        </a:lnSpc>
                        <a:spcAft>
                          <a:spcPts val="800"/>
                        </a:spcAft>
                      </a:pPr>
                      <a:r>
                        <a:rPr lang="en-GB" sz="900" dirty="0">
                          <a:latin typeface="+mn-lt"/>
                        </a:rPr>
                        <a:t>UID</a:t>
                      </a:r>
                    </a:p>
                  </a:txBody>
                  <a:tcPr marL="36002" marR="36002" marT="0" marB="0" anchor="ctr"/>
                </a:tc>
                <a:tc>
                  <a:txBody>
                    <a:bodyPr/>
                    <a:lstStyle/>
                    <a:p>
                      <a:pPr algn="ctr">
                        <a:lnSpc>
                          <a:spcPct val="107000"/>
                        </a:lnSpc>
                        <a:spcAft>
                          <a:spcPts val="800"/>
                        </a:spcAft>
                      </a:pPr>
                      <a:r>
                        <a:rPr lang="en-GB" sz="900" dirty="0">
                          <a:latin typeface="+mn-lt"/>
                        </a:rPr>
                        <a:t>Name</a:t>
                      </a:r>
                    </a:p>
                  </a:txBody>
                  <a:tcPr marL="36002" marR="36002" marT="0" marB="0" anchor="ctr"/>
                </a:tc>
                <a:tc>
                  <a:txBody>
                    <a:bodyPr/>
                    <a:lstStyle/>
                    <a:p>
                      <a:pPr algn="ctr">
                        <a:lnSpc>
                          <a:spcPct val="107000"/>
                        </a:lnSpc>
                        <a:spcAft>
                          <a:spcPts val="800"/>
                        </a:spcAft>
                      </a:pPr>
                      <a:r>
                        <a:rPr lang="en-GB" sz="900" dirty="0">
                          <a:latin typeface="+mn-lt"/>
                        </a:rPr>
                        <a:t>Acronym</a:t>
                      </a:r>
                    </a:p>
                  </a:txBody>
                  <a:tcPr marL="36002" marR="36002" marT="0" marB="0" anchor="ctr"/>
                </a:tc>
                <a:tc>
                  <a:txBody>
                    <a:bodyPr/>
                    <a:lstStyle/>
                    <a:p>
                      <a:pPr algn="ctr">
                        <a:lnSpc>
                          <a:spcPct val="107000"/>
                        </a:lnSpc>
                        <a:spcAft>
                          <a:spcPts val="800"/>
                        </a:spcAft>
                      </a:pPr>
                      <a:r>
                        <a:rPr lang="en-GB" sz="900" dirty="0" err="1">
                          <a:latin typeface="+mn-lt"/>
                        </a:rPr>
                        <a:t>Rel</a:t>
                      </a:r>
                      <a:endParaRPr lang="en-GB" sz="900" dirty="0">
                        <a:latin typeface="+mn-lt"/>
                      </a:endParaRPr>
                    </a:p>
                  </a:txBody>
                  <a:tcPr marL="36002" marR="36002" marT="0" marB="0" anchor="ctr"/>
                </a:tc>
                <a:tc>
                  <a:txBody>
                    <a:bodyPr/>
                    <a:lstStyle/>
                    <a:p>
                      <a:pPr algn="ctr">
                        <a:lnSpc>
                          <a:spcPct val="107000"/>
                        </a:lnSpc>
                        <a:spcAft>
                          <a:spcPts val="800"/>
                        </a:spcAft>
                      </a:pPr>
                      <a:r>
                        <a:rPr lang="en-GB" sz="900" dirty="0">
                          <a:latin typeface="+mn-lt"/>
                        </a:rPr>
                        <a:t>WG</a:t>
                      </a:r>
                    </a:p>
                  </a:txBody>
                  <a:tcPr marL="36002" marR="36002" marT="0" marB="0" anchor="ctr"/>
                </a:tc>
                <a:tc>
                  <a:txBody>
                    <a:bodyPr/>
                    <a:lstStyle/>
                    <a:p>
                      <a:pPr algn="ctr">
                        <a:lnSpc>
                          <a:spcPct val="107000"/>
                        </a:lnSpc>
                        <a:spcAft>
                          <a:spcPts val="800"/>
                        </a:spcAft>
                      </a:pPr>
                      <a:r>
                        <a:rPr lang="en-GB" sz="900" dirty="0">
                          <a:latin typeface="+mn-lt"/>
                        </a:rPr>
                        <a:t>Target</a:t>
                      </a:r>
                    </a:p>
                  </a:txBody>
                  <a:tcPr marL="36002" marR="36002" marT="0" marB="0" anchor="ctr"/>
                </a:tc>
                <a:tc>
                  <a:txBody>
                    <a:bodyPr/>
                    <a:lstStyle/>
                    <a:p>
                      <a:pPr algn="ctr">
                        <a:lnSpc>
                          <a:spcPct val="107000"/>
                        </a:lnSpc>
                        <a:spcAft>
                          <a:spcPts val="800"/>
                        </a:spcAft>
                      </a:pPr>
                      <a:r>
                        <a:rPr lang="en-GB" sz="900" dirty="0">
                          <a:latin typeface="+mn-lt"/>
                        </a:rPr>
                        <a:t>Old %</a:t>
                      </a:r>
                    </a:p>
                  </a:txBody>
                  <a:tcPr marL="36002" marR="36002" marT="0" marB="0" anchor="ctr"/>
                </a:tc>
                <a:tc>
                  <a:txBody>
                    <a:bodyPr/>
                    <a:lstStyle/>
                    <a:p>
                      <a:pPr algn="ctr">
                        <a:lnSpc>
                          <a:spcPct val="107000"/>
                        </a:lnSpc>
                        <a:spcAft>
                          <a:spcPts val="800"/>
                        </a:spcAft>
                      </a:pPr>
                      <a:r>
                        <a:rPr lang="en-GB" sz="9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9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900" dirty="0">
                          <a:solidFill>
                            <a:srgbClr val="FF0000"/>
                          </a:solidFill>
                          <a:latin typeface="+mn-lt"/>
                        </a:rPr>
                        <a:t>Related groups</a:t>
                      </a:r>
                      <a:endParaRPr lang="en-GB" sz="9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900" b="1" kern="1200" dirty="0">
                          <a:solidFill>
                            <a:srgbClr val="FF0000"/>
                          </a:solidFill>
                          <a:latin typeface="+mn-lt"/>
                          <a:ea typeface="+mn-ea"/>
                          <a:cs typeface="+mn-cs"/>
                        </a:rPr>
                        <a:t>SA5 Progress</a:t>
                      </a:r>
                      <a:endParaRPr lang="en-GB" sz="9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WID</a:t>
                      </a:r>
                      <a:endParaRPr lang="en-GB" sz="9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TR</a:t>
                      </a:r>
                      <a:endParaRPr lang="en-GB" sz="9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Rapporteur</a:t>
                      </a:r>
                      <a:endParaRPr lang="en-GB" sz="9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261224">
                <a:tc>
                  <a:txBody>
                    <a:bodyPr/>
                    <a:lstStyle/>
                    <a:p>
                      <a:pPr algn="ctr" fontAlgn="t"/>
                      <a:r>
                        <a:rPr lang="en-US" sz="1100" b="0" i="0" u="none" strike="noStrike" dirty="0">
                          <a:solidFill>
                            <a:srgbClr val="000000"/>
                          </a:solidFill>
                          <a:effectLst/>
                          <a:latin typeface="+mn-lt"/>
                        </a:rPr>
                        <a:t>940046</a:t>
                      </a:r>
                    </a:p>
                  </a:txBody>
                  <a:tcPr marL="6350" marR="6350" marT="6350" marB="0"/>
                </a:tc>
                <a:tc>
                  <a:txBody>
                    <a:bodyPr/>
                    <a:lstStyle/>
                    <a:p>
                      <a:pPr algn="l" fontAlgn="t"/>
                      <a:r>
                        <a:rPr lang="en-US" sz="1100" b="0" i="0" u="none" strike="noStrike" dirty="0">
                          <a:solidFill>
                            <a:schemeClr val="tx1"/>
                          </a:solidFill>
                          <a:effectLst/>
                          <a:latin typeface="+mn-lt"/>
                        </a:rPr>
                        <a:t>Study on enhanced intent driven management services for mobile networks </a:t>
                      </a:r>
                    </a:p>
                  </a:txBody>
                  <a:tcPr marL="6350" marR="6350" marT="6350" marB="0"/>
                </a:tc>
                <a:tc>
                  <a:txBody>
                    <a:bodyPr/>
                    <a:lstStyle/>
                    <a:p>
                      <a:pPr algn="l" fontAlgn="t"/>
                      <a:r>
                        <a:rPr lang="en-US" sz="1100" b="0" i="0" u="none" strike="noStrike" dirty="0" err="1">
                          <a:solidFill>
                            <a:srgbClr val="000000"/>
                          </a:solidFill>
                          <a:effectLst/>
                          <a:latin typeface="+mn-lt"/>
                        </a:rPr>
                        <a:t>FS_eIDMS_MN</a:t>
                      </a:r>
                      <a:endParaRPr lang="en-US" sz="1100" b="0" i="0" u="none" strike="noStrike" dirty="0">
                        <a:solidFill>
                          <a:srgbClr val="000000"/>
                        </a:solidFill>
                        <a:effectLst/>
                        <a:latin typeface="+mn-lt"/>
                      </a:endParaRPr>
                    </a:p>
                  </a:txBody>
                  <a:tcPr marL="6350" marR="6350" marT="6350" marB="0"/>
                </a:tc>
                <a:tc>
                  <a:txBody>
                    <a:bodyPr/>
                    <a:lstStyle/>
                    <a:p>
                      <a:pPr algn="ctr" fontAlgn="t"/>
                      <a:r>
                        <a:rPr lang="en-US" sz="1100" b="0" i="0" u="none" strike="noStrike" dirty="0">
                          <a:solidFill>
                            <a:srgbClr val="000000"/>
                          </a:solidFill>
                          <a:effectLst/>
                          <a:latin typeface="+mn-lt"/>
                        </a:rPr>
                        <a:t>Rel-18</a:t>
                      </a:r>
                    </a:p>
                  </a:txBody>
                  <a:tcPr marL="6350" marR="6350" marT="6350" marB="0"/>
                </a:tc>
                <a:tc>
                  <a:txBody>
                    <a:bodyPr/>
                    <a:lstStyle/>
                    <a:p>
                      <a:pPr algn="ctr" fontAlgn="t"/>
                      <a:r>
                        <a:rPr lang="en-US" sz="11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fr-FR" sz="1100" b="0" kern="1200" dirty="0">
                          <a:solidFill>
                            <a:srgbClr val="000000"/>
                          </a:solidFill>
                          <a:effectLst/>
                          <a:latin typeface="+mn-lt"/>
                          <a:ea typeface="宋体" panose="02010600030101010101" pitchFamily="2" charset="-122"/>
                          <a:cs typeface="Arial" panose="020B0604020202020204" pitchFamily="34" charset="0"/>
                        </a:rPr>
                        <a:t>S</a:t>
                      </a:r>
                      <a:r>
                        <a:rPr lang="en-US" sz="1100" b="0" kern="1200" dirty="0">
                          <a:solidFill>
                            <a:srgbClr val="000000"/>
                          </a:solidFill>
                          <a:effectLst/>
                          <a:latin typeface="+mn-lt"/>
                          <a:ea typeface="宋体" panose="02010600030101010101" pitchFamily="2" charset="-122"/>
                          <a:cs typeface="Arial" panose="020B0604020202020204" pitchFamily="34" charset="0"/>
                        </a:rPr>
                        <a:t>A#98(Dec. 2022)</a:t>
                      </a:r>
                    </a:p>
                  </a:txBody>
                  <a:tcPr marL="9525" marR="9525" marT="9525" marB="9525"/>
                </a:tc>
                <a:tc>
                  <a:txBody>
                    <a:bodyPr/>
                    <a:lstStyle/>
                    <a:p>
                      <a:pPr algn="ctr" fontAlgn="t"/>
                      <a:r>
                        <a:rPr lang="en-US" sz="1100" b="0" i="0" u="none" strike="noStrike" dirty="0">
                          <a:solidFill>
                            <a:srgbClr val="000000"/>
                          </a:solidFill>
                          <a:effectLst/>
                          <a:latin typeface="+mn-lt"/>
                        </a:rPr>
                        <a:t>80%</a:t>
                      </a:r>
                    </a:p>
                  </a:txBody>
                  <a:tcPr marL="6350" marR="6350" marT="6350" marB="0"/>
                </a:tc>
                <a:tc>
                  <a:txBody>
                    <a:bodyPr/>
                    <a:lstStyle/>
                    <a:p>
                      <a:pPr algn="ctr">
                        <a:lnSpc>
                          <a:spcPct val="107000"/>
                        </a:lnSpc>
                        <a:spcAft>
                          <a:spcPts val="800"/>
                        </a:spcAft>
                      </a:pPr>
                      <a:r>
                        <a:rPr lang="en-GB" sz="1100" b="0" i="0" u="none" strike="noStrike" kern="1200" dirty="0">
                          <a:solidFill>
                            <a:srgbClr val="0000FF"/>
                          </a:solidFill>
                          <a:effectLst/>
                          <a:latin typeface="+mn-lt"/>
                          <a:ea typeface="+mn-ea"/>
                          <a:cs typeface="+mn-cs"/>
                        </a:rPr>
                        <a:t>90%</a:t>
                      </a:r>
                    </a:p>
                  </a:txBody>
                  <a:tcPr marL="36002" marR="36002" marT="0" marB="0"/>
                </a:tc>
                <a:tc>
                  <a:txBody>
                    <a:bodyPr/>
                    <a:lstStyle/>
                    <a:p>
                      <a:pPr>
                        <a:lnSpc>
                          <a:spcPct val="107000"/>
                        </a:lnSpc>
                        <a:spcAft>
                          <a:spcPts val="800"/>
                        </a:spcAft>
                      </a:pPr>
                      <a:endParaRPr lang="en-GB" sz="1100" b="0" i="0" u="none" strike="noStrike" kern="1200" dirty="0">
                        <a:solidFill>
                          <a:schemeClr val="tx1"/>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100" kern="1200" dirty="0">
                          <a:solidFill>
                            <a:srgbClr val="000000"/>
                          </a:solidFill>
                          <a:effectLst/>
                          <a:latin typeface="+mn-lt"/>
                          <a:ea typeface="宋体" panose="02010600030101010101" pitchFamily="2" charset="-122"/>
                          <a:cs typeface="Arial" panose="020B0604020202020204" pitchFamily="34" charset="0"/>
                        </a:rPr>
                        <a:t>SA2, RAN3, ETSI ZSM, TM Forum</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100" kern="1200" dirty="0">
                          <a:solidFill>
                            <a:srgbClr val="000000"/>
                          </a:solidFill>
                          <a:effectLst/>
                          <a:latin typeface="+mn-lt"/>
                          <a:ea typeface="+mn-ea"/>
                          <a:cs typeface="Arial" panose="020B0604020202020204" pitchFamily="34" charset="0"/>
                        </a:rPr>
                        <a:t>0-&gt;15-&gt;40-</a:t>
                      </a:r>
                      <a:r>
                        <a:rPr lang="en-US" altLang="zh-CN" sz="1100" kern="1200" dirty="0">
                          <a:solidFill>
                            <a:srgbClr val="000000"/>
                          </a:solidFill>
                          <a:effectLst/>
                          <a:latin typeface="+mn-lt"/>
                          <a:ea typeface="宋体" panose="02010600030101010101" pitchFamily="2" charset="-122"/>
                          <a:cs typeface="Arial" panose="020B0604020202020204" pitchFamily="34" charset="0"/>
                        </a:rPr>
                        <a:t>&gt;65</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100" kern="1200" dirty="0">
                          <a:solidFill>
                            <a:srgbClr val="000000"/>
                          </a:solidFill>
                          <a:effectLst/>
                          <a:latin typeface="+mn-lt"/>
                          <a:ea typeface="宋体" panose="02010600030101010101" pitchFamily="2" charset="-122"/>
                          <a:cs typeface="Arial" panose="020B0604020202020204" pitchFamily="34" charset="0"/>
                        </a:rPr>
                        <a:t>-&gt;80%</a:t>
                      </a:r>
                      <a:endParaRPr lang="zh-CN" sz="11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100" kern="1200" dirty="0">
                          <a:solidFill>
                            <a:srgbClr val="000000"/>
                          </a:solidFill>
                          <a:effectLst/>
                          <a:latin typeface="+mn-lt"/>
                          <a:ea typeface="+mn-ea"/>
                          <a:cs typeface="Arial" panose="020B0604020202020204" pitchFamily="34" charset="0"/>
                        </a:rPr>
                        <a:t>SP-211450</a:t>
                      </a:r>
                      <a:endParaRPr lang="en-GB" altLang="zh-CN" sz="11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sz="1100" kern="1200" dirty="0">
                          <a:solidFill>
                            <a:srgbClr val="000000"/>
                          </a:solidFill>
                          <a:effectLst/>
                          <a:latin typeface="+mn-lt"/>
                          <a:ea typeface="宋体" panose="02010600030101010101" pitchFamily="2" charset="-122"/>
                          <a:cs typeface="Arial" panose="020B0604020202020204" pitchFamily="34" charset="0"/>
                        </a:rPr>
                        <a:t>28.912</a:t>
                      </a:r>
                      <a:endParaRPr lang="en-US" sz="11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100" kern="1200" dirty="0">
                          <a:solidFill>
                            <a:srgbClr val="000000"/>
                          </a:solidFill>
                          <a:effectLst/>
                          <a:latin typeface="+mn-lt"/>
                          <a:ea typeface="+mn-ea"/>
                          <a:cs typeface="Arial" panose="020B0604020202020204" pitchFamily="34" charset="0"/>
                        </a:rPr>
                        <a:t>Huawei, Ericsson</a:t>
                      </a:r>
                      <a:endParaRPr lang="en-US" sz="11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1"/>
                  </a:ext>
                </a:extLst>
              </a:tr>
              <a:tr h="261224">
                <a:tc>
                  <a:txBody>
                    <a:bodyPr/>
                    <a:lstStyle/>
                    <a:p>
                      <a:pPr algn="ctr" fontAlgn="t"/>
                      <a:r>
                        <a:rPr lang="en-US" sz="1100" b="0" i="0" u="none" strike="noStrike" dirty="0">
                          <a:solidFill>
                            <a:srgbClr val="000000"/>
                          </a:solidFill>
                          <a:effectLst/>
                          <a:latin typeface="+mn-lt"/>
                        </a:rPr>
                        <a:t>950039</a:t>
                      </a:r>
                    </a:p>
                  </a:txBody>
                  <a:tcPr marL="6350" marR="6350" marT="6350" marB="0"/>
                </a:tc>
                <a:tc>
                  <a:txBody>
                    <a:bodyPr/>
                    <a:lstStyle/>
                    <a:p>
                      <a:pPr algn="l" fontAlgn="t"/>
                      <a:r>
                        <a:rPr lang="en-US" sz="1100" b="0" i="0" u="none" strike="noStrike" dirty="0">
                          <a:solidFill>
                            <a:schemeClr val="tx1"/>
                          </a:solidFill>
                          <a:effectLst/>
                          <a:latin typeface="+mn-lt"/>
                        </a:rPr>
                        <a:t>Study on intent-driven management for network slicing </a:t>
                      </a:r>
                    </a:p>
                  </a:txBody>
                  <a:tcPr marL="6350" marR="6350" marT="6350" marB="0"/>
                </a:tc>
                <a:tc>
                  <a:txBody>
                    <a:bodyPr/>
                    <a:lstStyle/>
                    <a:p>
                      <a:pPr algn="l" fontAlgn="t"/>
                      <a:r>
                        <a:rPr lang="en-US" sz="1100" b="0" i="0" u="none" strike="noStrike" dirty="0">
                          <a:solidFill>
                            <a:srgbClr val="000000"/>
                          </a:solidFill>
                          <a:effectLst/>
                          <a:latin typeface="+mn-lt"/>
                        </a:rPr>
                        <a:t>FS_NETSLICE_IDMS</a:t>
                      </a:r>
                    </a:p>
                  </a:txBody>
                  <a:tcPr marL="6350" marR="6350" marT="6350" marB="0"/>
                </a:tc>
                <a:tc>
                  <a:txBody>
                    <a:bodyPr/>
                    <a:lstStyle/>
                    <a:p>
                      <a:pPr algn="ctr" fontAlgn="t"/>
                      <a:r>
                        <a:rPr lang="en-US" sz="1100" b="0" i="0" u="none" strike="noStrike" dirty="0">
                          <a:solidFill>
                            <a:srgbClr val="000000"/>
                          </a:solidFill>
                          <a:effectLst/>
                          <a:latin typeface="+mn-lt"/>
                        </a:rPr>
                        <a:t>Rel-18</a:t>
                      </a:r>
                    </a:p>
                  </a:txBody>
                  <a:tcPr marL="6350" marR="6350" marT="6350" marB="0"/>
                </a:tc>
                <a:tc>
                  <a:txBody>
                    <a:bodyPr/>
                    <a:lstStyle/>
                    <a:p>
                      <a:pPr algn="ctr" fontAlgn="t"/>
                      <a:r>
                        <a:rPr lang="en-US" sz="11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fr-FR" sz="1100" b="0" kern="1200" dirty="0">
                          <a:solidFill>
                            <a:srgbClr val="000000"/>
                          </a:solidFill>
                          <a:effectLst/>
                          <a:latin typeface="+mn-lt"/>
                          <a:ea typeface="宋体" panose="02010600030101010101" pitchFamily="2" charset="-122"/>
                          <a:cs typeface="Arial" panose="020B0604020202020204" pitchFamily="34" charset="0"/>
                        </a:rPr>
                        <a:t>S</a:t>
                      </a:r>
                      <a:r>
                        <a:rPr lang="en-US" sz="1100" b="0" kern="1200" dirty="0">
                          <a:solidFill>
                            <a:srgbClr val="000000"/>
                          </a:solidFill>
                          <a:effectLst/>
                          <a:latin typeface="+mn-lt"/>
                          <a:ea typeface="宋体" panose="02010600030101010101" pitchFamily="2" charset="-122"/>
                          <a:cs typeface="Arial" panose="020B0604020202020204" pitchFamily="34" charset="0"/>
                        </a:rPr>
                        <a:t>A#98(Dec. 2022)</a:t>
                      </a:r>
                    </a:p>
                  </a:txBody>
                  <a:tcPr marL="9525" marR="9525" marT="9525" marB="9525"/>
                </a:tc>
                <a:tc>
                  <a:txBody>
                    <a:bodyPr/>
                    <a:lstStyle/>
                    <a:p>
                      <a:pPr algn="ctr" fontAlgn="t"/>
                      <a:r>
                        <a:rPr lang="en-US" sz="1100" b="0" i="0" u="none" strike="noStrike" dirty="0">
                          <a:solidFill>
                            <a:srgbClr val="000000"/>
                          </a:solidFill>
                          <a:effectLst/>
                          <a:latin typeface="+mn-lt"/>
                        </a:rPr>
                        <a:t>40%</a:t>
                      </a:r>
                    </a:p>
                  </a:txBody>
                  <a:tcPr marL="6350" marR="6350" marT="6350" marB="0"/>
                </a:tc>
                <a:tc>
                  <a:txBody>
                    <a:bodyPr/>
                    <a:lstStyle/>
                    <a:p>
                      <a:pPr algn="ctr">
                        <a:lnSpc>
                          <a:spcPct val="107000"/>
                        </a:lnSpc>
                        <a:spcAft>
                          <a:spcPts val="800"/>
                        </a:spcAft>
                      </a:pPr>
                      <a:r>
                        <a:rPr lang="en-GB" sz="1100" b="0" i="0" u="none" strike="noStrike" kern="1200" dirty="0">
                          <a:solidFill>
                            <a:srgbClr val="0000FF"/>
                          </a:solidFill>
                          <a:effectLst/>
                          <a:latin typeface="+mn-lt"/>
                          <a:ea typeface="+mn-ea"/>
                          <a:cs typeface="+mn-cs"/>
                        </a:rPr>
                        <a:t>50%</a:t>
                      </a:r>
                    </a:p>
                  </a:txBody>
                  <a:tcPr marL="36002" marR="36002" marT="0" marB="0"/>
                </a:tc>
                <a:tc>
                  <a:txBody>
                    <a:bodyPr/>
                    <a:lstStyle/>
                    <a:p>
                      <a:pPr>
                        <a:lnSpc>
                          <a:spcPct val="107000"/>
                        </a:lnSpc>
                        <a:spcAft>
                          <a:spcPts val="800"/>
                        </a:spcAft>
                      </a:pPr>
                      <a:endParaRPr lang="en-GB" sz="1100" b="0" i="0" u="none" strike="noStrike" kern="1200" dirty="0">
                        <a:solidFill>
                          <a:schemeClr val="tx1"/>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1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100" kern="1200" dirty="0">
                          <a:solidFill>
                            <a:srgbClr val="000000"/>
                          </a:solidFill>
                          <a:effectLst/>
                          <a:latin typeface="+mn-lt"/>
                          <a:ea typeface="+mn-ea"/>
                          <a:cs typeface="Arial" panose="020B0604020202020204" pitchFamily="34" charset="0"/>
                        </a:rPr>
                        <a:t>0-&gt;10-&gt;20-&gt;35-&gt;40-&gt;50%</a:t>
                      </a:r>
                      <a:endParaRPr lang="zh-CN" sz="11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100" kern="1200" dirty="0">
                          <a:solidFill>
                            <a:srgbClr val="000000"/>
                          </a:solidFill>
                          <a:effectLst/>
                          <a:latin typeface="+mn-lt"/>
                          <a:ea typeface="+mn-ea"/>
                          <a:cs typeface="Arial" panose="020B0604020202020204" pitchFamily="34" charset="0"/>
                        </a:rPr>
                        <a:t>SP-220278</a:t>
                      </a:r>
                      <a:endParaRPr lang="en-GB" altLang="zh-CN" sz="11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sz="1100" kern="1200" dirty="0">
                          <a:solidFill>
                            <a:srgbClr val="000000"/>
                          </a:solidFill>
                          <a:effectLst/>
                          <a:latin typeface="+mn-lt"/>
                          <a:ea typeface="宋体" panose="02010600030101010101" pitchFamily="2" charset="-122"/>
                          <a:cs typeface="Arial" panose="020B0604020202020204" pitchFamily="34" charset="0"/>
                        </a:rPr>
                        <a:t>28.836</a:t>
                      </a:r>
                      <a:endParaRPr lang="en-US" sz="11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100" kern="1200" dirty="0">
                          <a:solidFill>
                            <a:srgbClr val="000000"/>
                          </a:solidFill>
                          <a:effectLst/>
                          <a:latin typeface="+mn-lt"/>
                          <a:ea typeface="+mn-ea"/>
                          <a:cs typeface="Arial" panose="020B0604020202020204" pitchFamily="34" charset="0"/>
                        </a:rPr>
                        <a:t>Huawei, Ericsson</a:t>
                      </a:r>
                      <a:endParaRPr lang="en-US" sz="11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905214271"/>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9985057-8F2A-44BF-9F53-9E66C674A60C}"/>
              </a:ext>
            </a:extLst>
          </p:cNvPr>
          <p:cNvSpPr>
            <a:spLocks noGrp="1"/>
          </p:cNvSpPr>
          <p:nvPr>
            <p:ph type="title"/>
          </p:nvPr>
        </p:nvSpPr>
        <p:spPr>
          <a:xfrm>
            <a:off x="652463" y="30176"/>
            <a:ext cx="9102725" cy="1143000"/>
          </a:xfrm>
        </p:spPr>
        <p:txBody>
          <a:bodyPr/>
          <a:lstStyle/>
          <a:p>
            <a:r>
              <a:rPr lang="en-GB" altLang="en-US" sz="2800" dirty="0"/>
              <a:t>Rel-18 SI - Intelligence and Automation (3/4) </a:t>
            </a:r>
            <a:endParaRPr lang="en-US" altLang="en-US" sz="2800" dirty="0"/>
          </a:p>
        </p:txBody>
      </p:sp>
      <p:sp>
        <p:nvSpPr>
          <p:cNvPr id="10" name="Content Placeholder 7">
            <a:extLst>
              <a:ext uri="{FF2B5EF4-FFF2-40B4-BE49-F238E27FC236}">
                <a16:creationId xmlns:a16="http://schemas.microsoft.com/office/drawing/2014/main" id="{B4F8F5CC-9B36-4C4A-96C2-095377087992}"/>
              </a:ext>
            </a:extLst>
          </p:cNvPr>
          <p:cNvSpPr txBox="1">
            <a:spLocks/>
          </p:cNvSpPr>
          <p:nvPr/>
        </p:nvSpPr>
        <p:spPr>
          <a:xfrm>
            <a:off x="93785" y="2343024"/>
            <a:ext cx="7237045" cy="448480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0000FF"/>
                </a:solidFill>
              </a:rPr>
              <a:t>FS_AIML_MGMT</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855123" lvl="1" indent="-455073" defTabSz="1219170">
              <a:spcBef>
                <a:spcPts val="0"/>
              </a:spcBef>
              <a:spcAft>
                <a:spcPts val="0"/>
              </a:spcAft>
              <a:defRPr/>
            </a:pPr>
            <a:r>
              <a:rPr lang="en-US" altLang="de-DE" sz="1200" kern="0" dirty="0">
                <a:solidFill>
                  <a:prstClr val="black"/>
                </a:solidFill>
              </a:rPr>
              <a:t>Productive meeting with agreement on a batch of use cases and solutions led the study to a milestone of sending to SA#98e for information. The agreed use cases and/or solutions are related to:</a:t>
            </a:r>
          </a:p>
          <a:p>
            <a:pPr marL="1255173" lvl="2" indent="-455073" defTabSz="1219170">
              <a:spcBef>
                <a:spcPts val="0"/>
              </a:spcBef>
              <a:spcAft>
                <a:spcPts val="0"/>
              </a:spcAft>
              <a:defRPr/>
            </a:pPr>
            <a:r>
              <a:rPr lang="en-US" altLang="de-DE" sz="1000" kern="0" dirty="0">
                <a:solidFill>
                  <a:prstClr val="black"/>
                </a:solidFill>
              </a:rPr>
              <a:t>AI/ML performance evaluation for ML training, testing and AI/ML inference;</a:t>
            </a:r>
          </a:p>
          <a:p>
            <a:pPr marL="1255173" lvl="2" indent="-455073" defTabSz="1219170">
              <a:spcBef>
                <a:spcPts val="0"/>
              </a:spcBef>
              <a:spcAft>
                <a:spcPts val="0"/>
              </a:spcAft>
              <a:defRPr/>
            </a:pPr>
            <a:r>
              <a:rPr lang="en-US" altLang="de-DE" sz="1000" kern="0" dirty="0">
                <a:solidFill>
                  <a:prstClr val="black"/>
                </a:solidFill>
              </a:rPr>
              <a:t>AI/ML configuration (including activation) for ML training, testing and AI/ML inference;</a:t>
            </a:r>
          </a:p>
          <a:p>
            <a:pPr marL="1255173" lvl="2" indent="-455073" defTabSz="1219170">
              <a:spcBef>
                <a:spcPts val="0"/>
              </a:spcBef>
              <a:spcAft>
                <a:spcPts val="0"/>
              </a:spcAft>
              <a:defRPr/>
            </a:pPr>
            <a:r>
              <a:rPr lang="en-US" altLang="de-DE" sz="1000" kern="0" dirty="0">
                <a:solidFill>
                  <a:prstClr val="black"/>
                </a:solidFill>
              </a:rPr>
              <a:t>ML entity loading;</a:t>
            </a:r>
          </a:p>
          <a:p>
            <a:pPr marL="1255173" lvl="2" indent="-455073" defTabSz="1219170">
              <a:spcBef>
                <a:spcPts val="0"/>
              </a:spcBef>
              <a:spcAft>
                <a:spcPts val="0"/>
              </a:spcAft>
              <a:defRPr/>
            </a:pPr>
            <a:r>
              <a:rPr lang="en-US" altLang="de-DE" sz="1000" kern="0" dirty="0">
                <a:solidFill>
                  <a:prstClr val="black"/>
                </a:solidFill>
              </a:rPr>
              <a:t>Online ML entity testing;</a:t>
            </a:r>
          </a:p>
          <a:p>
            <a:pPr marL="1255173" lvl="2" indent="-455073" defTabSz="1219170">
              <a:spcBef>
                <a:spcPts val="0"/>
              </a:spcBef>
              <a:spcAft>
                <a:spcPts val="0"/>
              </a:spcAft>
              <a:defRPr/>
            </a:pPr>
            <a:r>
              <a:rPr lang="en-US" altLang="de-DE" sz="1000" kern="0" dirty="0">
                <a:solidFill>
                  <a:prstClr val="black"/>
                </a:solidFill>
              </a:rPr>
              <a:t>AI/ML inference emulation, and inference history request and control ;</a:t>
            </a:r>
          </a:p>
          <a:p>
            <a:pPr marL="1255173" lvl="2" indent="-455073" defTabSz="1219170">
              <a:spcBef>
                <a:spcPts val="0"/>
              </a:spcBef>
              <a:spcAft>
                <a:spcPts val="0"/>
              </a:spcAft>
              <a:defRPr/>
            </a:pPr>
            <a:r>
              <a:rPr lang="en-US" altLang="de-DE" sz="1000" kern="0" dirty="0">
                <a:solidFill>
                  <a:prstClr val="black"/>
                </a:solidFill>
              </a:rPr>
              <a:t>Data and efficiency for ML training;</a:t>
            </a:r>
          </a:p>
          <a:p>
            <a:pPr marL="1255173" lvl="2" indent="-455073" defTabSz="1219170">
              <a:spcBef>
                <a:spcPts val="0"/>
              </a:spcBef>
              <a:spcAft>
                <a:spcPts val="0"/>
              </a:spcAft>
              <a:defRPr/>
            </a:pPr>
            <a:r>
              <a:rPr lang="en-US" altLang="de-DE" sz="1000" kern="0" dirty="0">
                <a:solidFill>
                  <a:prstClr val="black"/>
                </a:solidFill>
              </a:rPr>
              <a:t>ML re-training and joint training;</a:t>
            </a:r>
          </a:p>
          <a:p>
            <a:pPr marL="1255173" lvl="2" indent="-455073" defTabSz="1219170">
              <a:spcBef>
                <a:spcPts val="0"/>
              </a:spcBef>
              <a:spcAft>
                <a:spcPts val="0"/>
              </a:spcAft>
              <a:defRPr/>
            </a:pPr>
            <a:r>
              <a:rPr lang="en-US" altLang="de-DE" sz="1000" kern="0" dirty="0">
                <a:solidFill>
                  <a:prstClr val="black"/>
                </a:solidFill>
              </a:rPr>
              <a:t>Abstract AI/ML Behavior;</a:t>
            </a:r>
          </a:p>
          <a:p>
            <a:pPr marL="1255173" lvl="2" indent="-455073" defTabSz="1219170">
              <a:spcBef>
                <a:spcPts val="0"/>
              </a:spcBef>
              <a:spcAft>
                <a:spcPts val="0"/>
              </a:spcAft>
              <a:defRPr/>
            </a:pPr>
            <a:r>
              <a:rPr lang="en-US" altLang="de-DE" sz="1000" kern="0" dirty="0">
                <a:solidFill>
                  <a:prstClr val="black"/>
                </a:solidFill>
              </a:rPr>
              <a:t>Mobility of AI/ML Context;</a:t>
            </a:r>
          </a:p>
          <a:p>
            <a:pPr marL="1255173" lvl="2" indent="-455073" defTabSz="1219170">
              <a:spcBef>
                <a:spcPts val="0"/>
              </a:spcBef>
              <a:spcAft>
                <a:spcPts val="0"/>
              </a:spcAft>
              <a:defRPr/>
            </a:pPr>
            <a:r>
              <a:rPr lang="en-US" altLang="de-DE" sz="1000" kern="0" dirty="0">
                <a:solidFill>
                  <a:prstClr val="black"/>
                </a:solidFill>
              </a:rPr>
              <a:t>Orchestrating AIML inference.</a:t>
            </a:r>
          </a:p>
          <a:p>
            <a:pPr marL="855123" lvl="1" indent="-455073" defTabSz="1219170">
              <a:spcBef>
                <a:spcPts val="0"/>
              </a:spcBef>
              <a:spcAft>
                <a:spcPts val="0"/>
              </a:spcAft>
              <a:defRPr/>
            </a:pPr>
            <a:r>
              <a:rPr lang="en-US" altLang="de-DE" sz="1200" kern="0" dirty="0">
                <a:solidFill>
                  <a:prstClr val="black"/>
                </a:solidFill>
              </a:rPr>
              <a:t>The meeting also agreed the terminology alignment, and editorial clarification and clean-up.</a:t>
            </a:r>
            <a:r>
              <a:rPr lang="en-US" altLang="zh-CN" sz="1100" kern="0" dirty="0">
                <a:solidFill>
                  <a:prstClr val="black"/>
                </a:solidFill>
              </a:rPr>
              <a:t> </a:t>
            </a:r>
          </a:p>
          <a:p>
            <a:pPr marL="455073" indent="-455073" defTabSz="1219170">
              <a:spcBef>
                <a:spcPts val="0"/>
              </a:spcBef>
              <a:spcAft>
                <a:spcPts val="0"/>
              </a:spcAft>
              <a:defRPr/>
            </a:pPr>
            <a:r>
              <a:rPr lang="en-US" altLang="zh-CN" sz="1600" kern="0" dirty="0">
                <a:solidFill>
                  <a:prstClr val="black"/>
                </a:solidFill>
              </a:rPr>
              <a:t>RAN impacts and dependencies:</a:t>
            </a:r>
            <a:endParaRPr lang="de-DE" altLang="zh-CN" sz="1600" kern="0" dirty="0">
              <a:solidFill>
                <a:prstClr val="black"/>
              </a:solidFill>
            </a:endParaRPr>
          </a:p>
          <a:p>
            <a:pPr marL="855123" lvl="1" indent="-455073" defTabSz="1219170">
              <a:spcBef>
                <a:spcPts val="0"/>
              </a:spcBef>
              <a:spcAft>
                <a:spcPts val="0"/>
              </a:spcAft>
              <a:defRPr/>
            </a:pPr>
            <a:r>
              <a:rPr lang="en-US" altLang="zh-CN" sz="1200" kern="0" dirty="0">
                <a:solidFill>
                  <a:prstClr val="black"/>
                </a:solidFill>
              </a:rPr>
              <a:t>RAN3 on RAN intelligence</a:t>
            </a:r>
          </a:p>
          <a:p>
            <a:pPr marL="455073" indent="-455073" defTabSz="1219170">
              <a:spcBef>
                <a:spcPts val="0"/>
              </a:spcBef>
              <a:spcAft>
                <a:spcPts val="0"/>
              </a:spcAft>
              <a:defRPr/>
            </a:pPr>
            <a:r>
              <a:rPr lang="de-DE" altLang="zh-CN" sz="1600" kern="0" dirty="0">
                <a:solidFill>
                  <a:prstClr val="black"/>
                </a:solidFill>
              </a:rPr>
              <a:t>Next steps:</a:t>
            </a:r>
          </a:p>
          <a:p>
            <a:pPr marL="855123" lvl="1" indent="-455073" defTabSz="1219170">
              <a:spcBef>
                <a:spcPts val="0"/>
              </a:spcBef>
              <a:spcAft>
                <a:spcPts val="0"/>
              </a:spcAft>
              <a:defRPr/>
            </a:pPr>
            <a:r>
              <a:rPr lang="en-US" altLang="zh-CN" sz="1200" kern="0" dirty="0">
                <a:solidFill>
                  <a:prstClr val="black"/>
                </a:solidFill>
              </a:rPr>
              <a:t>Complete the study in March 2023 and start the normative work in Rel-18.</a:t>
            </a:r>
          </a:p>
        </p:txBody>
      </p:sp>
      <p:sp>
        <p:nvSpPr>
          <p:cNvPr id="11" name="Content Placeholder 7">
            <a:extLst>
              <a:ext uri="{FF2B5EF4-FFF2-40B4-BE49-F238E27FC236}">
                <a16:creationId xmlns:a16="http://schemas.microsoft.com/office/drawing/2014/main" id="{B4F8F5CC-9B36-4C4A-96C2-095377087992}"/>
              </a:ext>
            </a:extLst>
          </p:cNvPr>
          <p:cNvSpPr txBox="1">
            <a:spLocks/>
          </p:cNvSpPr>
          <p:nvPr/>
        </p:nvSpPr>
        <p:spPr>
          <a:xfrm>
            <a:off x="7283752" y="2510592"/>
            <a:ext cx="4706763" cy="378289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0000FF"/>
                </a:solidFill>
              </a:rPr>
              <a:t>FS_MANWDAF</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781034" lvl="1" indent="-171450" defTabSz="1219170">
              <a:spcBef>
                <a:spcPts val="0"/>
              </a:spcBef>
              <a:spcAft>
                <a:spcPts val="600"/>
              </a:spcAft>
              <a:defRPr/>
            </a:pPr>
            <a:r>
              <a:rPr lang="en-US" altLang="zh-CN" sz="1200" kern="0" dirty="0">
                <a:solidFill>
                  <a:prstClr val="black"/>
                </a:solidFill>
              </a:rPr>
              <a:t>8 </a:t>
            </a:r>
            <a:r>
              <a:rPr lang="en-US" altLang="zh-CN" sz="1200" kern="0" dirty="0" err="1">
                <a:solidFill>
                  <a:prstClr val="black"/>
                </a:solidFill>
              </a:rPr>
              <a:t>TDocs</a:t>
            </a:r>
            <a:r>
              <a:rPr lang="en-US" altLang="zh-CN" sz="1200" kern="0" dirty="0">
                <a:solidFill>
                  <a:prstClr val="black"/>
                </a:solidFill>
              </a:rPr>
              <a:t> were approved </a:t>
            </a:r>
          </a:p>
          <a:p>
            <a:pPr marL="781034" lvl="1" indent="-171450" defTabSz="1219170">
              <a:spcBef>
                <a:spcPts val="0"/>
              </a:spcBef>
              <a:spcAft>
                <a:spcPts val="600"/>
              </a:spcAft>
              <a:defRPr/>
            </a:pPr>
            <a:r>
              <a:rPr lang="en-US" altLang="zh-CN" sz="1200" kern="0" dirty="0">
                <a:solidFill>
                  <a:prstClr val="black"/>
                </a:solidFill>
              </a:rPr>
              <a:t>KI#1, KI#2, KI#5, KI#6 were evaluated and conclusions can be made.</a:t>
            </a:r>
          </a:p>
          <a:p>
            <a:pPr marL="781034" lvl="1" indent="-171450" defTabSz="1219170">
              <a:spcBef>
                <a:spcPts val="0"/>
              </a:spcBef>
              <a:spcAft>
                <a:spcPts val="600"/>
              </a:spcAft>
              <a:defRPr/>
            </a:pPr>
            <a:r>
              <a:rPr lang="en-US" altLang="zh-CN" sz="1200" kern="0" dirty="0">
                <a:solidFill>
                  <a:prstClr val="black"/>
                </a:solidFill>
              </a:rPr>
              <a:t>KI#3: evaluation started, one more solution accepted and needs evaluation.</a:t>
            </a:r>
          </a:p>
          <a:p>
            <a:pPr marL="781034" lvl="1" indent="-171450" defTabSz="1219170">
              <a:spcBef>
                <a:spcPts val="0"/>
              </a:spcBef>
              <a:spcAft>
                <a:spcPts val="600"/>
              </a:spcAft>
              <a:defRPr/>
            </a:pPr>
            <a:r>
              <a:rPr lang="en-US" altLang="zh-CN" sz="1200" kern="0" dirty="0">
                <a:solidFill>
                  <a:prstClr val="black"/>
                </a:solidFill>
              </a:rPr>
              <a:t>KI#7: 2 potential solutions have been discussed and approved. Evaluation hasn't started.</a:t>
            </a:r>
          </a:p>
          <a:p>
            <a:pPr marL="781034" lvl="1" indent="-171450" defTabSz="1219170">
              <a:spcBef>
                <a:spcPts val="0"/>
              </a:spcBef>
              <a:spcAft>
                <a:spcPts val="600"/>
              </a:spcAft>
              <a:defRPr/>
            </a:pPr>
            <a:r>
              <a:rPr lang="en-US" altLang="zh-CN" sz="1200" kern="0" dirty="0">
                <a:solidFill>
                  <a:prstClr val="black"/>
                </a:solidFill>
              </a:rPr>
              <a:t>KI#4: Evaluation hasn't started</a:t>
            </a:r>
            <a:r>
              <a:rPr lang="en-US" altLang="zh-CN" sz="1100" kern="0" dirty="0">
                <a:solidFill>
                  <a:prstClr val="black"/>
                </a:solidFill>
              </a:rPr>
              <a:t>.</a:t>
            </a:r>
          </a:p>
          <a:p>
            <a:pPr marL="455073" indent="-455073" defTabSz="1219170">
              <a:spcBef>
                <a:spcPts val="0"/>
              </a:spcBef>
              <a:spcAft>
                <a:spcPts val="0"/>
              </a:spcAft>
              <a:defRPr/>
            </a:pPr>
            <a:r>
              <a:rPr lang="en-US" sz="1600" kern="0" dirty="0">
                <a:solidFill>
                  <a:prstClr val="black"/>
                </a:solidFill>
              </a:rPr>
              <a:t>RAN impacts and dependencies:</a:t>
            </a:r>
            <a:endParaRPr lang="de-DE" sz="1600" kern="0" dirty="0">
              <a:solidFill>
                <a:prstClr val="black"/>
              </a:solidFill>
            </a:endParaRPr>
          </a:p>
          <a:p>
            <a:pPr marL="855123" lvl="1" indent="-455073" defTabSz="1219170">
              <a:spcBef>
                <a:spcPts val="0"/>
              </a:spcBef>
              <a:spcAft>
                <a:spcPts val="0"/>
              </a:spcAft>
              <a:defRPr/>
            </a:pPr>
            <a:r>
              <a:rPr lang="en-US" sz="1200" kern="0" dirty="0">
                <a:solidFill>
                  <a:prstClr val="black"/>
                </a:solidFill>
              </a:rPr>
              <a:t>Not identified</a:t>
            </a:r>
          </a:p>
          <a:p>
            <a:pPr marL="455073" indent="-455073" defTabSz="1219170">
              <a:spcBef>
                <a:spcPts val="0"/>
              </a:spcBef>
              <a:spcAft>
                <a:spcPts val="0"/>
              </a:spcAft>
              <a:defRPr/>
            </a:pPr>
            <a:r>
              <a:rPr lang="de-DE" sz="1600" kern="0" dirty="0">
                <a:solidFill>
                  <a:prstClr val="black"/>
                </a:solidFill>
              </a:rPr>
              <a:t>Next steps:</a:t>
            </a:r>
          </a:p>
          <a:p>
            <a:pPr marL="781034" lvl="1" indent="-171450" defTabSz="1219170">
              <a:spcBef>
                <a:spcPts val="0"/>
              </a:spcBef>
              <a:spcAft>
                <a:spcPts val="600"/>
              </a:spcAft>
              <a:defRPr/>
            </a:pPr>
            <a:r>
              <a:rPr lang="en-US" sz="1200" kern="0" dirty="0">
                <a:solidFill>
                  <a:prstClr val="black"/>
                </a:solidFill>
              </a:rPr>
              <a:t>Start/Continue evaluation of KI#3, KI#4, KI#7</a:t>
            </a:r>
          </a:p>
          <a:p>
            <a:pPr marL="781034" lvl="1" indent="-171450" defTabSz="1219170">
              <a:spcBef>
                <a:spcPts val="0"/>
              </a:spcBef>
              <a:spcAft>
                <a:spcPts val="600"/>
              </a:spcAft>
              <a:defRPr/>
            </a:pPr>
            <a:r>
              <a:rPr lang="en-US" sz="1200" kern="0" dirty="0">
                <a:solidFill>
                  <a:prstClr val="black"/>
                </a:solidFill>
              </a:rPr>
              <a:t>Try to make conclusion of remaining KIs</a:t>
            </a:r>
          </a:p>
        </p:txBody>
      </p:sp>
      <p:graphicFrame>
        <p:nvGraphicFramePr>
          <p:cNvPr id="2" name="表格 1"/>
          <p:cNvGraphicFramePr>
            <a:graphicFrameLocks noGrp="1"/>
          </p:cNvGraphicFramePr>
          <p:nvPr>
            <p:extLst>
              <p:ext uri="{D42A27DB-BD31-4B8C-83A1-F6EECF244321}">
                <p14:modId xmlns:p14="http://schemas.microsoft.com/office/powerpoint/2010/main" val="2830416895"/>
              </p:ext>
            </p:extLst>
          </p:nvPr>
        </p:nvGraphicFramePr>
        <p:xfrm>
          <a:off x="196280" y="806373"/>
          <a:ext cx="11747157" cy="1308051"/>
        </p:xfrm>
        <a:graphic>
          <a:graphicData uri="http://schemas.openxmlformats.org/drawingml/2006/table">
            <a:tbl>
              <a:tblPr firstRow="1" firstCol="1" bandRow="1">
                <a:tableStyleId>{F5AB1C69-6EDB-4FF4-983F-18BD219EF322}</a:tableStyleId>
              </a:tblPr>
              <a:tblGrid>
                <a:gridCol w="472799">
                  <a:extLst>
                    <a:ext uri="{9D8B030D-6E8A-4147-A177-3AD203B41FA5}">
                      <a16:colId xmlns:a16="http://schemas.microsoft.com/office/drawing/2014/main" val="20000"/>
                    </a:ext>
                  </a:extLst>
                </a:gridCol>
                <a:gridCol w="2431538">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370895">
                  <a:extLst>
                    <a:ext uri="{9D8B030D-6E8A-4147-A177-3AD203B41FA5}">
                      <a16:colId xmlns:a16="http://schemas.microsoft.com/office/drawing/2014/main" val="20006"/>
                    </a:ext>
                  </a:extLst>
                </a:gridCol>
                <a:gridCol w="554194">
                  <a:extLst>
                    <a:ext uri="{9D8B030D-6E8A-4147-A177-3AD203B41FA5}">
                      <a16:colId xmlns:a16="http://schemas.microsoft.com/office/drawing/2014/main" val="20007"/>
                    </a:ext>
                  </a:extLst>
                </a:gridCol>
                <a:gridCol w="1130467">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240425">
                <a:tc>
                  <a:txBody>
                    <a:bodyPr/>
                    <a:lstStyle/>
                    <a:p>
                      <a:pPr algn="ctr">
                        <a:lnSpc>
                          <a:spcPct val="107000"/>
                        </a:lnSpc>
                        <a:spcAft>
                          <a:spcPts val="800"/>
                        </a:spcAft>
                      </a:pPr>
                      <a:r>
                        <a:rPr lang="en-GB" sz="900" dirty="0">
                          <a:latin typeface="+mn-lt"/>
                        </a:rPr>
                        <a:t>UID</a:t>
                      </a:r>
                    </a:p>
                  </a:txBody>
                  <a:tcPr marL="36002" marR="36002" marT="0" marB="0" anchor="ctr"/>
                </a:tc>
                <a:tc>
                  <a:txBody>
                    <a:bodyPr/>
                    <a:lstStyle/>
                    <a:p>
                      <a:pPr algn="ctr">
                        <a:lnSpc>
                          <a:spcPct val="107000"/>
                        </a:lnSpc>
                        <a:spcAft>
                          <a:spcPts val="800"/>
                        </a:spcAft>
                      </a:pPr>
                      <a:r>
                        <a:rPr lang="en-GB" sz="900" dirty="0">
                          <a:latin typeface="+mn-lt"/>
                        </a:rPr>
                        <a:t>Name</a:t>
                      </a:r>
                    </a:p>
                  </a:txBody>
                  <a:tcPr marL="36002" marR="36002" marT="0" marB="0" anchor="ctr"/>
                </a:tc>
                <a:tc>
                  <a:txBody>
                    <a:bodyPr/>
                    <a:lstStyle/>
                    <a:p>
                      <a:pPr algn="ctr">
                        <a:lnSpc>
                          <a:spcPct val="107000"/>
                        </a:lnSpc>
                        <a:spcAft>
                          <a:spcPts val="800"/>
                        </a:spcAft>
                      </a:pPr>
                      <a:r>
                        <a:rPr lang="en-GB" sz="900" dirty="0">
                          <a:latin typeface="+mn-lt"/>
                        </a:rPr>
                        <a:t>Acronym</a:t>
                      </a:r>
                    </a:p>
                  </a:txBody>
                  <a:tcPr marL="36002" marR="36002" marT="0" marB="0" anchor="ctr"/>
                </a:tc>
                <a:tc>
                  <a:txBody>
                    <a:bodyPr/>
                    <a:lstStyle/>
                    <a:p>
                      <a:pPr algn="ctr">
                        <a:lnSpc>
                          <a:spcPct val="107000"/>
                        </a:lnSpc>
                        <a:spcAft>
                          <a:spcPts val="800"/>
                        </a:spcAft>
                      </a:pPr>
                      <a:r>
                        <a:rPr lang="en-GB" sz="900" dirty="0" err="1">
                          <a:latin typeface="+mn-lt"/>
                        </a:rPr>
                        <a:t>Rel</a:t>
                      </a:r>
                      <a:endParaRPr lang="en-GB" sz="900" dirty="0">
                        <a:latin typeface="+mn-lt"/>
                      </a:endParaRPr>
                    </a:p>
                  </a:txBody>
                  <a:tcPr marL="36002" marR="36002" marT="0" marB="0" anchor="ctr"/>
                </a:tc>
                <a:tc>
                  <a:txBody>
                    <a:bodyPr/>
                    <a:lstStyle/>
                    <a:p>
                      <a:pPr algn="ctr">
                        <a:lnSpc>
                          <a:spcPct val="107000"/>
                        </a:lnSpc>
                        <a:spcAft>
                          <a:spcPts val="800"/>
                        </a:spcAft>
                      </a:pPr>
                      <a:r>
                        <a:rPr lang="en-GB" sz="900" dirty="0">
                          <a:latin typeface="+mn-lt"/>
                        </a:rPr>
                        <a:t>WG</a:t>
                      </a:r>
                    </a:p>
                  </a:txBody>
                  <a:tcPr marL="36002" marR="36002" marT="0" marB="0" anchor="ctr"/>
                </a:tc>
                <a:tc>
                  <a:txBody>
                    <a:bodyPr/>
                    <a:lstStyle/>
                    <a:p>
                      <a:pPr algn="ctr">
                        <a:lnSpc>
                          <a:spcPct val="107000"/>
                        </a:lnSpc>
                        <a:spcAft>
                          <a:spcPts val="800"/>
                        </a:spcAft>
                      </a:pPr>
                      <a:r>
                        <a:rPr lang="en-GB" sz="900" dirty="0">
                          <a:latin typeface="+mn-lt"/>
                        </a:rPr>
                        <a:t>Target</a:t>
                      </a:r>
                    </a:p>
                  </a:txBody>
                  <a:tcPr marL="36002" marR="36002" marT="0" marB="0" anchor="ctr"/>
                </a:tc>
                <a:tc>
                  <a:txBody>
                    <a:bodyPr/>
                    <a:lstStyle/>
                    <a:p>
                      <a:pPr algn="ctr">
                        <a:lnSpc>
                          <a:spcPct val="107000"/>
                        </a:lnSpc>
                        <a:spcAft>
                          <a:spcPts val="800"/>
                        </a:spcAft>
                      </a:pPr>
                      <a:r>
                        <a:rPr lang="en-GB" sz="900" dirty="0">
                          <a:latin typeface="+mn-lt"/>
                        </a:rPr>
                        <a:t>Old %</a:t>
                      </a:r>
                    </a:p>
                  </a:txBody>
                  <a:tcPr marL="36002" marR="36002" marT="0" marB="0" anchor="ctr"/>
                </a:tc>
                <a:tc>
                  <a:txBody>
                    <a:bodyPr/>
                    <a:lstStyle/>
                    <a:p>
                      <a:pPr algn="ctr">
                        <a:lnSpc>
                          <a:spcPct val="107000"/>
                        </a:lnSpc>
                        <a:spcAft>
                          <a:spcPts val="800"/>
                        </a:spcAft>
                      </a:pPr>
                      <a:r>
                        <a:rPr lang="en-GB" sz="9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9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900" dirty="0">
                          <a:solidFill>
                            <a:srgbClr val="FF0000"/>
                          </a:solidFill>
                          <a:latin typeface="+mn-lt"/>
                        </a:rPr>
                        <a:t>Related groups</a:t>
                      </a:r>
                      <a:endParaRPr lang="en-GB" sz="9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900" b="1" kern="1200" dirty="0">
                          <a:solidFill>
                            <a:srgbClr val="FF0000"/>
                          </a:solidFill>
                          <a:latin typeface="+mn-lt"/>
                          <a:ea typeface="+mn-ea"/>
                          <a:cs typeface="+mn-cs"/>
                        </a:rPr>
                        <a:t>SA5 Progress</a:t>
                      </a:r>
                      <a:endParaRPr lang="en-GB" sz="9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WID</a:t>
                      </a:r>
                      <a:endParaRPr lang="en-GB" sz="9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TR</a:t>
                      </a:r>
                      <a:endParaRPr lang="en-GB" sz="9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Rapporteur</a:t>
                      </a:r>
                      <a:endParaRPr lang="en-GB" sz="9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261224">
                <a:tc>
                  <a:txBody>
                    <a:bodyPr/>
                    <a:lstStyle/>
                    <a:p>
                      <a:pPr algn="ctr" fontAlgn="t"/>
                      <a:r>
                        <a:rPr lang="en-US" sz="1050" b="0" i="0" u="none" strike="noStrike" dirty="0">
                          <a:solidFill>
                            <a:srgbClr val="000000"/>
                          </a:solidFill>
                          <a:effectLst/>
                          <a:latin typeface="+mn-lt"/>
                        </a:rPr>
                        <a:t>940039</a:t>
                      </a:r>
                    </a:p>
                  </a:txBody>
                  <a:tcPr marL="6350" marR="6350" marT="6350" marB="0"/>
                </a:tc>
                <a:tc>
                  <a:txBody>
                    <a:bodyPr/>
                    <a:lstStyle/>
                    <a:p>
                      <a:pPr algn="l" fontAlgn="t"/>
                      <a:r>
                        <a:rPr lang="en-US" sz="1050" b="0" i="0" u="none" strike="noStrike" kern="1200" dirty="0">
                          <a:solidFill>
                            <a:schemeClr val="tx1"/>
                          </a:solidFill>
                          <a:effectLst/>
                          <a:latin typeface="+mn-lt"/>
                          <a:ea typeface="+mn-ea"/>
                          <a:cs typeface="+mn-cs"/>
                        </a:rPr>
                        <a:t>Study on AI/ML management </a:t>
                      </a:r>
                    </a:p>
                  </a:txBody>
                  <a:tcPr marL="6350" marR="6350" marT="6350" marB="0"/>
                </a:tc>
                <a:tc>
                  <a:txBody>
                    <a:bodyPr/>
                    <a:lstStyle/>
                    <a:p>
                      <a:pPr algn="l" fontAlgn="t"/>
                      <a:r>
                        <a:rPr lang="en-US" sz="1050" b="0" i="0" u="none" strike="noStrike" dirty="0">
                          <a:solidFill>
                            <a:srgbClr val="000000"/>
                          </a:solidFill>
                          <a:effectLst/>
                          <a:latin typeface="+mn-lt"/>
                        </a:rPr>
                        <a:t>FS_AIML_MGMT</a:t>
                      </a:r>
                    </a:p>
                  </a:txBody>
                  <a:tcPr marL="6350" marR="6350" marT="6350" marB="0"/>
                </a:tc>
                <a:tc>
                  <a:txBody>
                    <a:bodyPr/>
                    <a:lstStyle/>
                    <a:p>
                      <a:pPr algn="ctr" fontAlgn="t"/>
                      <a:r>
                        <a:rPr lang="en-US" sz="1050" b="0" i="0" u="none" strike="noStrike" dirty="0">
                          <a:solidFill>
                            <a:srgbClr val="000000"/>
                          </a:solidFill>
                          <a:effectLst/>
                          <a:latin typeface="+mn-lt"/>
                        </a:rPr>
                        <a:t>Rel-18</a:t>
                      </a:r>
                    </a:p>
                  </a:txBody>
                  <a:tcPr marL="6350" marR="6350" marT="6350" marB="0"/>
                </a:tc>
                <a:tc>
                  <a:txBody>
                    <a:bodyPr/>
                    <a:lstStyle/>
                    <a:p>
                      <a:pPr algn="ctr" fontAlgn="t"/>
                      <a:r>
                        <a:rPr lang="en-US" sz="105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fr-FR" altLang="zh-CN" sz="1000" b="0" kern="1200" dirty="0">
                          <a:solidFill>
                            <a:schemeClr val="tx1"/>
                          </a:solidFill>
                          <a:effectLst/>
                          <a:latin typeface="+mn-lt"/>
                          <a:ea typeface="+mn-ea"/>
                          <a:cs typeface="Arial" panose="020B0604020202020204" pitchFamily="34" charset="0"/>
                        </a:rPr>
                        <a:t>Mar 2023 (SA#99)</a:t>
                      </a:r>
                      <a:endParaRPr lang="zh-CN" sz="1000" b="0" kern="1200" dirty="0">
                        <a:solidFill>
                          <a:schemeClr val="tx1"/>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50" b="0" i="0" u="none" strike="noStrike" dirty="0">
                          <a:solidFill>
                            <a:srgbClr val="000000"/>
                          </a:solidFill>
                          <a:effectLst/>
                          <a:latin typeface="+mn-lt"/>
                        </a:rPr>
                        <a:t>55%</a:t>
                      </a:r>
                    </a:p>
                  </a:txBody>
                  <a:tcPr marL="6350" marR="6350" marT="6350" marB="0"/>
                </a:tc>
                <a:tc>
                  <a:txBody>
                    <a:bodyPr/>
                    <a:lstStyle/>
                    <a:p>
                      <a:pPr algn="ctr">
                        <a:lnSpc>
                          <a:spcPct val="107000"/>
                        </a:lnSpc>
                        <a:spcAft>
                          <a:spcPts val="800"/>
                        </a:spcAft>
                      </a:pPr>
                      <a:r>
                        <a:rPr lang="en-GB" sz="1050" b="0" i="0" u="none" strike="noStrike" kern="1200" dirty="0">
                          <a:solidFill>
                            <a:srgbClr val="0000FF"/>
                          </a:solidFill>
                          <a:effectLst/>
                          <a:latin typeface="+mn-lt"/>
                          <a:ea typeface="+mn-ea"/>
                          <a:cs typeface="+mn-cs"/>
                        </a:rPr>
                        <a:t>85%</a:t>
                      </a:r>
                    </a:p>
                  </a:txBody>
                  <a:tcPr marL="36002" marR="36002" marT="0" marB="0"/>
                </a:tc>
                <a:tc>
                  <a:txBody>
                    <a:bodyPr/>
                    <a:lstStyle/>
                    <a:p>
                      <a:pPr>
                        <a:lnSpc>
                          <a:spcPct val="107000"/>
                        </a:lnSpc>
                        <a:spcAft>
                          <a:spcPts val="800"/>
                        </a:spcAft>
                      </a:pPr>
                      <a:endParaRPr lang="en-GB" sz="105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000" kern="1200" dirty="0">
                          <a:solidFill>
                            <a:srgbClr val="000000"/>
                          </a:solidFill>
                          <a:effectLst/>
                          <a:latin typeface="+mn-lt"/>
                          <a:ea typeface="宋体" panose="02010600030101010101" pitchFamily="2" charset="-122"/>
                          <a:cs typeface="Arial" panose="020B0604020202020204" pitchFamily="34" charset="0"/>
                        </a:rPr>
                        <a:t>SA1, SA2, RAN3,RAN2 </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0-&gt;5-&gt;10-</a:t>
                      </a:r>
                      <a:r>
                        <a:rPr lang="en-US" altLang="zh-CN" sz="1000" kern="1200" dirty="0">
                          <a:solidFill>
                            <a:srgbClr val="000000"/>
                          </a:solidFill>
                          <a:effectLst/>
                          <a:latin typeface="+mn-lt"/>
                          <a:ea typeface="宋体" panose="02010600030101010101" pitchFamily="2" charset="-122"/>
                          <a:cs typeface="Arial" panose="020B0604020202020204" pitchFamily="34" charset="0"/>
                        </a:rPr>
                        <a:t>&gt;30</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宋体" panose="02010600030101010101" pitchFamily="2" charset="-122"/>
                          <a:cs typeface="Arial" panose="020B0604020202020204" pitchFamily="34" charset="0"/>
                        </a:rPr>
                        <a:t>-&gt;55%-&gt;85%</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fr-FR" altLang="zh-CN" sz="1000" kern="1200" dirty="0">
                          <a:solidFill>
                            <a:srgbClr val="000000"/>
                          </a:solidFill>
                          <a:effectLst/>
                          <a:latin typeface="+mn-lt"/>
                          <a:ea typeface="+mn-ea"/>
                          <a:cs typeface="Arial" panose="020B0604020202020204" pitchFamily="34" charset="0"/>
                        </a:rPr>
                        <a:t>SP-211443</a:t>
                      </a:r>
                      <a:endParaRPr lang="en-GB"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28.908</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fr-FR" altLang="zh-CN" sz="1000" kern="1200" dirty="0">
                          <a:solidFill>
                            <a:srgbClr val="000000"/>
                          </a:solidFill>
                          <a:effectLst/>
                          <a:latin typeface="+mn-lt"/>
                          <a:ea typeface="+mn-ea"/>
                          <a:cs typeface="Arial" panose="020B0604020202020204" pitchFamily="34" charset="0"/>
                        </a:rPr>
                        <a:t>Intel, NEC</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1"/>
                  </a:ext>
                </a:extLst>
              </a:tr>
              <a:tr h="261224">
                <a:tc>
                  <a:txBody>
                    <a:bodyPr/>
                    <a:lstStyle/>
                    <a:p>
                      <a:pPr algn="ctr" fontAlgn="t"/>
                      <a:r>
                        <a:rPr lang="en-US" sz="1000" b="0" i="0" u="none" strike="noStrike" dirty="0">
                          <a:solidFill>
                            <a:srgbClr val="000000"/>
                          </a:solidFill>
                          <a:effectLst/>
                          <a:latin typeface="+mn-lt"/>
                        </a:rPr>
                        <a:t>940034</a:t>
                      </a:r>
                    </a:p>
                  </a:txBody>
                  <a:tcPr marL="6350" marR="6350" marT="6350" marB="0"/>
                </a:tc>
                <a:tc>
                  <a:txBody>
                    <a:bodyPr/>
                    <a:lstStyle/>
                    <a:p>
                      <a:pPr algn="l" fontAlgn="t"/>
                      <a:r>
                        <a:rPr lang="en-US" sz="1000" b="0" i="0" u="none" strike="noStrike" dirty="0">
                          <a:solidFill>
                            <a:schemeClr val="tx1"/>
                          </a:solidFill>
                          <a:effectLst/>
                          <a:latin typeface="+mn-lt"/>
                        </a:rPr>
                        <a:t>Study on Enhancement of the management aspects related to NWDAF </a:t>
                      </a:r>
                    </a:p>
                  </a:txBody>
                  <a:tcPr marL="6350" marR="6350" marT="6350" marB="0"/>
                </a:tc>
                <a:tc>
                  <a:txBody>
                    <a:bodyPr/>
                    <a:lstStyle/>
                    <a:p>
                      <a:pPr algn="l" fontAlgn="t"/>
                      <a:r>
                        <a:rPr lang="en-US" sz="1000" b="0" i="0" u="none" strike="noStrike" dirty="0">
                          <a:solidFill>
                            <a:srgbClr val="000000"/>
                          </a:solidFill>
                          <a:effectLst/>
                          <a:latin typeface="+mn-lt"/>
                        </a:rPr>
                        <a:t>FS_MANWDAF</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900" kern="1200" dirty="0">
                          <a:solidFill>
                            <a:srgbClr val="000000"/>
                          </a:solidFill>
                          <a:effectLst/>
                          <a:latin typeface="+mn-lt"/>
                          <a:ea typeface="宋体" panose="02010600030101010101" pitchFamily="2" charset="-122"/>
                          <a:cs typeface="Arial" panose="020B0604020202020204" pitchFamily="34" charset="0"/>
                        </a:rPr>
                        <a:t>SA#98(Dec 2022)</a:t>
                      </a:r>
                      <a:r>
                        <a:rPr lang="en-US" altLang="zh-CN" sz="900" b="0" kern="1200" dirty="0">
                          <a:solidFill>
                            <a:srgbClr val="000000"/>
                          </a:solidFill>
                          <a:effectLst/>
                          <a:latin typeface="+mn-lt"/>
                          <a:ea typeface="+mn-ea"/>
                          <a:cs typeface="Arial" panose="020B0604020202020204" pitchFamily="34" charset="0"/>
                        </a:rPr>
                        <a:t> -&gt; </a:t>
                      </a:r>
                      <a:r>
                        <a:rPr lang="en-US" altLang="zh-CN" sz="900" b="1" kern="1200" dirty="0">
                          <a:solidFill>
                            <a:srgbClr val="0000FF"/>
                          </a:solidFill>
                          <a:effectLst/>
                          <a:latin typeface="+mn-lt"/>
                          <a:ea typeface="+mn-ea"/>
                          <a:cs typeface="Arial" panose="020B0604020202020204" pitchFamily="34" charset="0"/>
                        </a:rPr>
                        <a:t>SA#99 (Mar 2023)</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65%</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75%</a:t>
                      </a:r>
                    </a:p>
                  </a:txBody>
                  <a:tcPr marL="36002" marR="36002" marT="0" marB="0"/>
                </a:tc>
                <a:tc>
                  <a:txBody>
                    <a:bodyPr/>
                    <a:lstStyle/>
                    <a:p>
                      <a:pPr>
                        <a:lnSpc>
                          <a:spcPct val="107000"/>
                        </a:lnSpc>
                        <a:spcAft>
                          <a:spcPts val="800"/>
                        </a:spcAft>
                      </a:pPr>
                      <a:endParaRPr lang="en-GB" sz="1000" b="0" i="0" u="none" strike="noStrike" kern="1200" dirty="0">
                        <a:solidFill>
                          <a:srgbClr val="0000FF"/>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900" kern="1200" dirty="0">
                          <a:solidFill>
                            <a:srgbClr val="000000"/>
                          </a:solidFill>
                          <a:effectLst/>
                          <a:latin typeface="+mn-lt"/>
                          <a:ea typeface="宋体" panose="02010600030101010101" pitchFamily="2" charset="-122"/>
                          <a:cs typeface="Arial" panose="020B0604020202020204" pitchFamily="34" charset="0"/>
                        </a:rPr>
                        <a:t>SA2</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900" kern="1200" dirty="0">
                          <a:solidFill>
                            <a:srgbClr val="000000"/>
                          </a:solidFill>
                          <a:effectLst/>
                          <a:latin typeface="+mn-lt"/>
                          <a:ea typeface="宋体" panose="02010600030101010101" pitchFamily="2" charset="-122"/>
                          <a:cs typeface="Arial" panose="020B0604020202020204" pitchFamily="34" charset="0"/>
                        </a:rPr>
                        <a:t> </a:t>
                      </a:r>
                      <a:r>
                        <a:rPr lang="en-US" altLang="zh-CN" sz="900" kern="1200" dirty="0">
                          <a:solidFill>
                            <a:srgbClr val="000000"/>
                          </a:solidFill>
                          <a:effectLst/>
                          <a:latin typeface="+mn-lt"/>
                          <a:ea typeface="+mn-ea"/>
                          <a:cs typeface="Arial" panose="020B0604020202020204" pitchFamily="34" charset="0"/>
                        </a:rPr>
                        <a:t>0-&gt;5-&gt;</a:t>
                      </a:r>
                      <a:r>
                        <a:rPr lang="en-US" altLang="zh-CN" sz="900" kern="1200" dirty="0">
                          <a:solidFill>
                            <a:srgbClr val="000000"/>
                          </a:solidFill>
                          <a:effectLst/>
                          <a:latin typeface="+mn-lt"/>
                          <a:ea typeface="宋体" panose="02010600030101010101" pitchFamily="2" charset="-122"/>
                          <a:cs typeface="Arial" panose="020B0604020202020204" pitchFamily="34" charset="0"/>
                        </a:rPr>
                        <a:t>30-&gt;60-&gt; 65-&gt;75%</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900" kern="1200" dirty="0">
                          <a:solidFill>
                            <a:srgbClr val="000000"/>
                          </a:solidFill>
                          <a:effectLst/>
                          <a:latin typeface="+mn-lt"/>
                          <a:ea typeface="+mn-ea"/>
                          <a:cs typeface="Arial" panose="020B0604020202020204" pitchFamily="34" charset="0"/>
                        </a:rPr>
                        <a:t>SP-211435</a:t>
                      </a:r>
                      <a:endParaRPr lang="en-GB" altLang="zh-CN" sz="9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altLang="zh-CN" sz="900" kern="1200" dirty="0">
                          <a:solidFill>
                            <a:srgbClr val="000000"/>
                          </a:solidFill>
                          <a:effectLst/>
                          <a:latin typeface="+mn-lt"/>
                          <a:ea typeface="宋体" panose="02010600030101010101" pitchFamily="2" charset="-122"/>
                          <a:cs typeface="Arial" panose="020B0604020202020204" pitchFamily="34" charset="0"/>
                        </a:rPr>
                        <a:t>28.864</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900" kern="1200" dirty="0">
                          <a:solidFill>
                            <a:srgbClr val="000000"/>
                          </a:solidFill>
                          <a:effectLst/>
                          <a:latin typeface="+mn-lt"/>
                          <a:ea typeface="+mn-ea"/>
                          <a:cs typeface="Arial" panose="020B0604020202020204" pitchFamily="34" charset="0"/>
                        </a:rPr>
                        <a:t>China Telecom</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731928651"/>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9985057-8F2A-44BF-9F53-9E66C674A60C}"/>
              </a:ext>
            </a:extLst>
          </p:cNvPr>
          <p:cNvSpPr>
            <a:spLocks noGrp="1"/>
          </p:cNvSpPr>
          <p:nvPr>
            <p:ph type="title"/>
          </p:nvPr>
        </p:nvSpPr>
        <p:spPr>
          <a:xfrm>
            <a:off x="652463" y="0"/>
            <a:ext cx="9102725" cy="1143000"/>
          </a:xfrm>
        </p:spPr>
        <p:txBody>
          <a:bodyPr/>
          <a:lstStyle/>
          <a:p>
            <a:r>
              <a:rPr lang="en-GB" altLang="en-US" sz="2800" dirty="0"/>
              <a:t>Rel-18 SI - Intelligence and Automation (4/4) </a:t>
            </a:r>
            <a:endParaRPr lang="en-US" altLang="en-US" sz="2800" dirty="0"/>
          </a:p>
        </p:txBody>
      </p:sp>
      <p:sp>
        <p:nvSpPr>
          <p:cNvPr id="10" name="Content Placeholder 7">
            <a:extLst>
              <a:ext uri="{FF2B5EF4-FFF2-40B4-BE49-F238E27FC236}">
                <a16:creationId xmlns:a16="http://schemas.microsoft.com/office/drawing/2014/main" id="{B4F8F5CC-9B36-4C4A-96C2-095377087992}"/>
              </a:ext>
            </a:extLst>
          </p:cNvPr>
          <p:cNvSpPr txBox="1">
            <a:spLocks/>
          </p:cNvSpPr>
          <p:nvPr/>
        </p:nvSpPr>
        <p:spPr>
          <a:xfrm>
            <a:off x="256801" y="2513578"/>
            <a:ext cx="5353166" cy="339090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FF0000"/>
                </a:solidFill>
              </a:rPr>
              <a:t>FS_FSEV</a:t>
            </a:r>
            <a:r>
              <a:rPr lang="zh-CN" altLang="en-US" sz="1400" b="1" kern="0" dirty="0">
                <a:solidFill>
                  <a:srgbClr val="FF0000"/>
                </a:solidFill>
              </a:rPr>
              <a:t>：</a:t>
            </a:r>
            <a:endParaRPr lang="de-DE" altLang="de-DE" sz="1400" b="1" kern="0" dirty="0">
              <a:solidFill>
                <a:srgbClr val="FF0000"/>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855123" lvl="1" indent="-455073" defTabSz="1219170">
              <a:spcBef>
                <a:spcPts val="0"/>
              </a:spcBef>
              <a:spcAft>
                <a:spcPts val="0"/>
              </a:spcAft>
              <a:defRPr/>
            </a:pPr>
            <a:r>
              <a:rPr lang="en-US" altLang="de-DE" sz="1400" kern="0" dirty="0">
                <a:solidFill>
                  <a:prstClr val="black"/>
                </a:solidFill>
              </a:rPr>
              <a:t>.</a:t>
            </a:r>
            <a:endParaRPr lang="de-DE" altLang="de-DE" sz="1400" kern="0" dirty="0">
              <a:solidFill>
                <a:prstClr val="black"/>
              </a:solidFill>
            </a:endParaRPr>
          </a:p>
          <a:p>
            <a:pPr marL="457189" lvl="1" indent="0" defTabSz="1219170">
              <a:spcBef>
                <a:spcPts val="0"/>
              </a:spcBef>
              <a:spcAft>
                <a:spcPts val="0"/>
              </a:spcAft>
              <a:buNone/>
              <a:defRPr/>
            </a:pPr>
            <a:r>
              <a:rPr lang="en-US" altLang="zh-CN" sz="1100" kern="0" dirty="0">
                <a:solidFill>
                  <a:prstClr val="black"/>
                </a:solidFill>
              </a:rPr>
              <a:t> </a:t>
            </a:r>
          </a:p>
          <a:p>
            <a:pPr marL="455073" indent="-455073" defTabSz="1219170">
              <a:spcBef>
                <a:spcPts val="0"/>
              </a:spcBef>
              <a:spcAft>
                <a:spcPts val="0"/>
              </a:spcAft>
              <a:defRPr/>
            </a:pPr>
            <a:r>
              <a:rPr lang="en-US" altLang="zh-CN" sz="1600" kern="0" dirty="0">
                <a:solidFill>
                  <a:prstClr val="black"/>
                </a:solidFill>
              </a:rPr>
              <a:t>RAN impacts and dependencies:</a:t>
            </a:r>
            <a:endParaRPr lang="de-DE" altLang="zh-CN" sz="1600" kern="0" dirty="0">
              <a:solidFill>
                <a:prstClr val="black"/>
              </a:solidFill>
            </a:endParaRPr>
          </a:p>
          <a:p>
            <a:pPr marL="855123" lvl="1" indent="-455073" defTabSz="1219170">
              <a:spcBef>
                <a:spcPts val="0"/>
              </a:spcBef>
              <a:spcAft>
                <a:spcPts val="0"/>
              </a:spcAft>
              <a:defRPr/>
            </a:pPr>
            <a:r>
              <a:rPr lang="en-US" altLang="zh-CN" sz="1400" kern="0" dirty="0">
                <a:solidFill>
                  <a:prstClr val="black"/>
                </a:solidFill>
              </a:rPr>
              <a:t>None</a:t>
            </a:r>
          </a:p>
          <a:p>
            <a:pPr marL="455073" indent="-455073" defTabSz="1219170">
              <a:spcBef>
                <a:spcPts val="0"/>
              </a:spcBef>
              <a:spcAft>
                <a:spcPts val="0"/>
              </a:spcAft>
              <a:defRPr/>
            </a:pPr>
            <a:r>
              <a:rPr lang="de-DE" altLang="zh-CN" sz="1600" kern="0" dirty="0">
                <a:solidFill>
                  <a:prstClr val="black"/>
                </a:solidFill>
              </a:rPr>
              <a:t>Next steps:</a:t>
            </a:r>
          </a:p>
          <a:p>
            <a:pPr marL="855123" lvl="1" indent="-455073" defTabSz="1219170">
              <a:spcBef>
                <a:spcPts val="0"/>
              </a:spcBef>
              <a:spcAft>
                <a:spcPts val="0"/>
              </a:spcAft>
              <a:defRPr/>
            </a:pPr>
            <a:r>
              <a:rPr lang="en-US" altLang="zh-CN" sz="1400" kern="0" dirty="0">
                <a:solidFill>
                  <a:prstClr val="black"/>
                </a:solidFill>
              </a:rPr>
              <a:t>.</a:t>
            </a:r>
          </a:p>
        </p:txBody>
      </p:sp>
      <p:sp>
        <p:nvSpPr>
          <p:cNvPr id="11" name="Content Placeholder 7">
            <a:extLst>
              <a:ext uri="{FF2B5EF4-FFF2-40B4-BE49-F238E27FC236}">
                <a16:creationId xmlns:a16="http://schemas.microsoft.com/office/drawing/2014/main" id="{B4F8F5CC-9B36-4C4A-96C2-095377087992}"/>
              </a:ext>
            </a:extLst>
          </p:cNvPr>
          <p:cNvSpPr txBox="1">
            <a:spLocks/>
          </p:cNvSpPr>
          <p:nvPr/>
        </p:nvSpPr>
        <p:spPr>
          <a:xfrm>
            <a:off x="6277233" y="2513578"/>
            <a:ext cx="5634679" cy="339090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0000FF"/>
                </a:solidFill>
              </a:rPr>
              <a:t>FS_MEDACO_RAN</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latin typeface="Calibri"/>
              </a:rPr>
              <a:t>Progress since SA5#145e:</a:t>
            </a:r>
          </a:p>
          <a:p>
            <a:pPr marL="400050" lvl="1" indent="0" defTabSz="1219170">
              <a:spcBef>
                <a:spcPts val="0"/>
              </a:spcBef>
              <a:spcAft>
                <a:spcPts val="0"/>
              </a:spcAft>
              <a:buNone/>
              <a:defRPr/>
            </a:pPr>
            <a:r>
              <a:rPr lang="en-US" altLang="zh-CN" sz="1400" kern="0" dirty="0">
                <a:solidFill>
                  <a:prstClr val="black"/>
                </a:solidFill>
              </a:rPr>
              <a:t>The group agreed the following </a:t>
            </a:r>
            <a:r>
              <a:rPr lang="en-US" altLang="zh-CN" sz="1400" kern="0" dirty="0" err="1">
                <a:solidFill>
                  <a:prstClr val="black"/>
                </a:solidFill>
              </a:rPr>
              <a:t>pCRs</a:t>
            </a:r>
            <a:r>
              <a:rPr lang="en-US" altLang="zh-CN" sz="1400" kern="0" dirty="0">
                <a:solidFill>
                  <a:prstClr val="black"/>
                </a:solidFill>
              </a:rPr>
              <a:t>:</a:t>
            </a:r>
          </a:p>
          <a:p>
            <a:pPr marL="855123" lvl="1" indent="-455073" defTabSz="1219170">
              <a:spcBef>
                <a:spcPts val="0"/>
              </a:spcBef>
              <a:spcAft>
                <a:spcPts val="0"/>
              </a:spcAft>
              <a:defRPr/>
            </a:pPr>
            <a:r>
              <a:rPr lang="en-US" altLang="zh-CN" sz="1400" kern="0" dirty="0">
                <a:solidFill>
                  <a:prstClr val="black"/>
                </a:solidFill>
              </a:rPr>
              <a:t>Concept</a:t>
            </a:r>
          </a:p>
          <a:p>
            <a:pPr marL="855123" lvl="1" indent="-455073" defTabSz="1219170">
              <a:spcBef>
                <a:spcPts val="0"/>
              </a:spcBef>
              <a:spcAft>
                <a:spcPts val="0"/>
              </a:spcAft>
              <a:defRPr/>
            </a:pPr>
            <a:r>
              <a:rPr lang="en-US" altLang="zh-CN" sz="1400" kern="0" dirty="0">
                <a:solidFill>
                  <a:prstClr val="black"/>
                </a:solidFill>
              </a:rPr>
              <a:t>3 use cases of MRO, LBO, and NES</a:t>
            </a:r>
          </a:p>
          <a:p>
            <a:pPr marL="855123" lvl="1" indent="-455073" defTabSz="1219170">
              <a:spcBef>
                <a:spcPts val="0"/>
              </a:spcBef>
              <a:spcAft>
                <a:spcPts val="0"/>
              </a:spcAft>
              <a:defRPr/>
            </a:pPr>
            <a:r>
              <a:rPr lang="en-US" altLang="zh-CN" sz="1400" kern="0" dirty="0">
                <a:solidFill>
                  <a:prstClr val="black"/>
                </a:solidFill>
              </a:rPr>
              <a:t>Potential solutions</a:t>
            </a:r>
          </a:p>
          <a:p>
            <a:pPr marL="855123" lvl="1" indent="-455073" defTabSz="1219170">
              <a:spcBef>
                <a:spcPts val="0"/>
              </a:spcBef>
              <a:spcAft>
                <a:spcPts val="0"/>
              </a:spcAft>
              <a:defRPr/>
            </a:pPr>
            <a:r>
              <a:rPr lang="en-US" altLang="zh-CN" sz="1400" kern="0" dirty="0">
                <a:solidFill>
                  <a:prstClr val="black"/>
                </a:solidFill>
              </a:rPr>
              <a:t>Conclusions and recommendations</a:t>
            </a:r>
          </a:p>
          <a:p>
            <a:pPr marL="455073" indent="-455073" defTabSz="1219170">
              <a:spcBef>
                <a:spcPts val="0"/>
              </a:spcBef>
              <a:spcAft>
                <a:spcPts val="0"/>
              </a:spcAft>
              <a:defRPr/>
            </a:pPr>
            <a:r>
              <a:rPr lang="en-US" sz="1600" kern="0" dirty="0">
                <a:solidFill>
                  <a:prstClr val="black"/>
                </a:solidFill>
                <a:latin typeface="Calibri"/>
              </a:rPr>
              <a:t>RAN impacts and dependencies:</a:t>
            </a:r>
            <a:endParaRPr lang="de-DE" sz="1600" kern="0" dirty="0">
              <a:solidFill>
                <a:prstClr val="black"/>
              </a:solidFill>
              <a:latin typeface="Calibri"/>
            </a:endParaRPr>
          </a:p>
          <a:p>
            <a:pPr marL="855123" lvl="1" indent="-455073" defTabSz="1219170">
              <a:spcBef>
                <a:spcPts val="0"/>
              </a:spcBef>
              <a:spcAft>
                <a:spcPts val="0"/>
              </a:spcAft>
              <a:defRPr/>
            </a:pPr>
            <a:r>
              <a:rPr lang="en-US" altLang="zh-CN" sz="1400" kern="0" dirty="0">
                <a:solidFill>
                  <a:prstClr val="black"/>
                </a:solidFill>
              </a:rPr>
              <a:t>Has dependency on RAN3’s Rel. 18 WI RP-213602 “New WI: Artificial Intelligence (AI)/Machine Learning (ML) for NG-RAN”</a:t>
            </a:r>
          </a:p>
          <a:p>
            <a:pPr marL="455073" indent="-455073" defTabSz="1219170">
              <a:spcBef>
                <a:spcPts val="0"/>
              </a:spcBef>
              <a:spcAft>
                <a:spcPts val="0"/>
              </a:spcAft>
              <a:defRPr/>
            </a:pPr>
            <a:r>
              <a:rPr lang="de-DE" sz="1600" kern="0" dirty="0">
                <a:solidFill>
                  <a:prstClr val="black"/>
                </a:solidFill>
                <a:latin typeface="Calibri"/>
              </a:rPr>
              <a:t>Next steps:</a:t>
            </a:r>
            <a:endParaRPr lang="de-DE" sz="2000" kern="0" dirty="0">
              <a:solidFill>
                <a:prstClr val="black"/>
              </a:solidFill>
              <a:latin typeface="Calibri"/>
            </a:endParaRPr>
          </a:p>
          <a:p>
            <a:pPr marL="855123" lvl="1" indent="-455073" defTabSz="1219170">
              <a:spcBef>
                <a:spcPts val="0"/>
              </a:spcBef>
              <a:spcAft>
                <a:spcPts val="0"/>
              </a:spcAft>
              <a:defRPr/>
            </a:pPr>
            <a:r>
              <a:rPr lang="en-US" sz="1400" kern="0" dirty="0">
                <a:solidFill>
                  <a:prstClr val="black"/>
                </a:solidFill>
              </a:rPr>
              <a:t>Start the normative works</a:t>
            </a:r>
          </a:p>
        </p:txBody>
      </p:sp>
      <p:graphicFrame>
        <p:nvGraphicFramePr>
          <p:cNvPr id="2" name="表格 1"/>
          <p:cNvGraphicFramePr>
            <a:graphicFrameLocks noGrp="1"/>
          </p:cNvGraphicFramePr>
          <p:nvPr>
            <p:extLst>
              <p:ext uri="{D42A27DB-BD31-4B8C-83A1-F6EECF244321}">
                <p14:modId xmlns:p14="http://schemas.microsoft.com/office/powerpoint/2010/main" val="3544463297"/>
              </p:ext>
            </p:extLst>
          </p:nvPr>
        </p:nvGraphicFramePr>
        <p:xfrm>
          <a:off x="164755" y="1252815"/>
          <a:ext cx="11747157" cy="1058941"/>
        </p:xfrm>
        <a:graphic>
          <a:graphicData uri="http://schemas.openxmlformats.org/drawingml/2006/table">
            <a:tbl>
              <a:tblPr firstRow="1" firstCol="1" bandRow="1">
                <a:tableStyleId>{F5AB1C69-6EDB-4FF4-983F-18BD219EF322}</a:tableStyleId>
              </a:tblPr>
              <a:tblGrid>
                <a:gridCol w="472799">
                  <a:extLst>
                    <a:ext uri="{9D8B030D-6E8A-4147-A177-3AD203B41FA5}">
                      <a16:colId xmlns:a16="http://schemas.microsoft.com/office/drawing/2014/main" val="20000"/>
                    </a:ext>
                  </a:extLst>
                </a:gridCol>
                <a:gridCol w="2431538">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370895">
                  <a:extLst>
                    <a:ext uri="{9D8B030D-6E8A-4147-A177-3AD203B41FA5}">
                      <a16:colId xmlns:a16="http://schemas.microsoft.com/office/drawing/2014/main" val="20006"/>
                    </a:ext>
                  </a:extLst>
                </a:gridCol>
                <a:gridCol w="554194">
                  <a:extLst>
                    <a:ext uri="{9D8B030D-6E8A-4147-A177-3AD203B41FA5}">
                      <a16:colId xmlns:a16="http://schemas.microsoft.com/office/drawing/2014/main" val="20007"/>
                    </a:ext>
                  </a:extLst>
                </a:gridCol>
                <a:gridCol w="1130467">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240425">
                <a:tc>
                  <a:txBody>
                    <a:bodyPr/>
                    <a:lstStyle/>
                    <a:p>
                      <a:pPr algn="ctr">
                        <a:lnSpc>
                          <a:spcPct val="107000"/>
                        </a:lnSpc>
                        <a:spcAft>
                          <a:spcPts val="800"/>
                        </a:spcAft>
                      </a:pPr>
                      <a:r>
                        <a:rPr lang="en-GB" sz="900" dirty="0">
                          <a:latin typeface="+mn-lt"/>
                        </a:rPr>
                        <a:t>UID</a:t>
                      </a:r>
                    </a:p>
                  </a:txBody>
                  <a:tcPr marL="36002" marR="36002" marT="0" marB="0" anchor="ctr"/>
                </a:tc>
                <a:tc>
                  <a:txBody>
                    <a:bodyPr/>
                    <a:lstStyle/>
                    <a:p>
                      <a:pPr algn="ctr">
                        <a:lnSpc>
                          <a:spcPct val="107000"/>
                        </a:lnSpc>
                        <a:spcAft>
                          <a:spcPts val="800"/>
                        </a:spcAft>
                      </a:pPr>
                      <a:r>
                        <a:rPr lang="en-GB" sz="900" dirty="0">
                          <a:latin typeface="+mn-lt"/>
                        </a:rPr>
                        <a:t>Name</a:t>
                      </a:r>
                    </a:p>
                  </a:txBody>
                  <a:tcPr marL="36002" marR="36002" marT="0" marB="0" anchor="ctr"/>
                </a:tc>
                <a:tc>
                  <a:txBody>
                    <a:bodyPr/>
                    <a:lstStyle/>
                    <a:p>
                      <a:pPr algn="ctr">
                        <a:lnSpc>
                          <a:spcPct val="107000"/>
                        </a:lnSpc>
                        <a:spcAft>
                          <a:spcPts val="800"/>
                        </a:spcAft>
                      </a:pPr>
                      <a:r>
                        <a:rPr lang="en-GB" sz="900" dirty="0">
                          <a:latin typeface="+mn-lt"/>
                        </a:rPr>
                        <a:t>Acronym</a:t>
                      </a:r>
                    </a:p>
                  </a:txBody>
                  <a:tcPr marL="36002" marR="36002" marT="0" marB="0" anchor="ctr"/>
                </a:tc>
                <a:tc>
                  <a:txBody>
                    <a:bodyPr/>
                    <a:lstStyle/>
                    <a:p>
                      <a:pPr algn="ctr">
                        <a:lnSpc>
                          <a:spcPct val="107000"/>
                        </a:lnSpc>
                        <a:spcAft>
                          <a:spcPts val="800"/>
                        </a:spcAft>
                      </a:pPr>
                      <a:r>
                        <a:rPr lang="en-GB" sz="900" dirty="0" err="1">
                          <a:latin typeface="+mn-lt"/>
                        </a:rPr>
                        <a:t>Rel</a:t>
                      </a:r>
                      <a:endParaRPr lang="en-GB" sz="900" dirty="0">
                        <a:latin typeface="+mn-lt"/>
                      </a:endParaRPr>
                    </a:p>
                  </a:txBody>
                  <a:tcPr marL="36002" marR="36002" marT="0" marB="0" anchor="ctr"/>
                </a:tc>
                <a:tc>
                  <a:txBody>
                    <a:bodyPr/>
                    <a:lstStyle/>
                    <a:p>
                      <a:pPr algn="ctr">
                        <a:lnSpc>
                          <a:spcPct val="107000"/>
                        </a:lnSpc>
                        <a:spcAft>
                          <a:spcPts val="800"/>
                        </a:spcAft>
                      </a:pPr>
                      <a:r>
                        <a:rPr lang="en-GB" sz="900" dirty="0">
                          <a:latin typeface="+mn-lt"/>
                        </a:rPr>
                        <a:t>WG</a:t>
                      </a:r>
                    </a:p>
                  </a:txBody>
                  <a:tcPr marL="36002" marR="36002" marT="0" marB="0" anchor="ctr"/>
                </a:tc>
                <a:tc>
                  <a:txBody>
                    <a:bodyPr/>
                    <a:lstStyle/>
                    <a:p>
                      <a:pPr algn="ctr">
                        <a:lnSpc>
                          <a:spcPct val="107000"/>
                        </a:lnSpc>
                        <a:spcAft>
                          <a:spcPts val="800"/>
                        </a:spcAft>
                      </a:pPr>
                      <a:r>
                        <a:rPr lang="en-GB" sz="900" dirty="0">
                          <a:latin typeface="+mn-lt"/>
                        </a:rPr>
                        <a:t>Target</a:t>
                      </a:r>
                    </a:p>
                  </a:txBody>
                  <a:tcPr marL="36002" marR="36002" marT="0" marB="0" anchor="ctr"/>
                </a:tc>
                <a:tc>
                  <a:txBody>
                    <a:bodyPr/>
                    <a:lstStyle/>
                    <a:p>
                      <a:pPr algn="ctr">
                        <a:lnSpc>
                          <a:spcPct val="107000"/>
                        </a:lnSpc>
                        <a:spcAft>
                          <a:spcPts val="800"/>
                        </a:spcAft>
                      </a:pPr>
                      <a:r>
                        <a:rPr lang="en-GB" sz="900" dirty="0">
                          <a:latin typeface="+mn-lt"/>
                        </a:rPr>
                        <a:t>Old %</a:t>
                      </a:r>
                    </a:p>
                  </a:txBody>
                  <a:tcPr marL="36002" marR="36002" marT="0" marB="0" anchor="ctr"/>
                </a:tc>
                <a:tc>
                  <a:txBody>
                    <a:bodyPr/>
                    <a:lstStyle/>
                    <a:p>
                      <a:pPr algn="ctr">
                        <a:lnSpc>
                          <a:spcPct val="107000"/>
                        </a:lnSpc>
                        <a:spcAft>
                          <a:spcPts val="800"/>
                        </a:spcAft>
                      </a:pPr>
                      <a:r>
                        <a:rPr lang="en-GB" sz="9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9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900" dirty="0">
                          <a:solidFill>
                            <a:srgbClr val="FF0000"/>
                          </a:solidFill>
                          <a:latin typeface="+mn-lt"/>
                        </a:rPr>
                        <a:t>Related groups</a:t>
                      </a:r>
                      <a:endParaRPr lang="en-GB" sz="9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900" b="1" kern="1200" dirty="0">
                          <a:solidFill>
                            <a:srgbClr val="FF0000"/>
                          </a:solidFill>
                          <a:latin typeface="+mn-lt"/>
                          <a:ea typeface="+mn-ea"/>
                          <a:cs typeface="+mn-cs"/>
                        </a:rPr>
                        <a:t>SA5 Progress</a:t>
                      </a:r>
                      <a:endParaRPr lang="en-GB" sz="9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WID</a:t>
                      </a:r>
                      <a:endParaRPr lang="en-GB" sz="9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TR</a:t>
                      </a:r>
                      <a:endParaRPr lang="en-GB" sz="9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Rapporteur</a:t>
                      </a:r>
                      <a:endParaRPr lang="en-GB" sz="9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261224">
                <a:tc>
                  <a:txBody>
                    <a:bodyPr/>
                    <a:lstStyle/>
                    <a:p>
                      <a:pPr algn="ctr" fontAlgn="t"/>
                      <a:r>
                        <a:rPr lang="en-US" sz="1000" b="0" i="0" u="none" strike="noStrike" dirty="0">
                          <a:solidFill>
                            <a:srgbClr val="000000"/>
                          </a:solidFill>
                          <a:effectLst/>
                          <a:latin typeface="+mn-lt"/>
                        </a:rPr>
                        <a:t>950035</a:t>
                      </a:r>
                    </a:p>
                  </a:txBody>
                  <a:tcPr marL="6350" marR="6350" marT="6350" marB="0"/>
                </a:tc>
                <a:tc>
                  <a:txBody>
                    <a:bodyPr/>
                    <a:lstStyle/>
                    <a:p>
                      <a:pPr algn="l" fontAlgn="t"/>
                      <a:r>
                        <a:rPr lang="en-US" sz="1000" b="0" i="0" u="none" strike="noStrike">
                          <a:solidFill>
                            <a:schemeClr val="tx1"/>
                          </a:solidFill>
                          <a:effectLst/>
                          <a:latin typeface="+mn-lt"/>
                        </a:rPr>
                        <a:t>Study on Fault Supervision Evolution </a:t>
                      </a:r>
                    </a:p>
                  </a:txBody>
                  <a:tcPr marL="6350" marR="6350" marT="6350" marB="0"/>
                </a:tc>
                <a:tc>
                  <a:txBody>
                    <a:bodyPr/>
                    <a:lstStyle/>
                    <a:p>
                      <a:pPr algn="l" fontAlgn="t"/>
                      <a:r>
                        <a:rPr lang="en-US" sz="1000" b="0" i="0" u="none" strike="noStrike" dirty="0">
                          <a:solidFill>
                            <a:srgbClr val="FF0000"/>
                          </a:solidFill>
                          <a:effectLst/>
                          <a:latin typeface="+mn-lt"/>
                        </a:rPr>
                        <a:t>FS_FSEV</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900" kern="1200" dirty="0">
                          <a:solidFill>
                            <a:srgbClr val="000000"/>
                          </a:solidFill>
                          <a:effectLst/>
                          <a:latin typeface="+mn-lt"/>
                          <a:ea typeface="宋体" panose="02010600030101010101" pitchFamily="2" charset="-122"/>
                          <a:cs typeface="Arial" panose="020B0604020202020204" pitchFamily="34" charset="0"/>
                        </a:rPr>
                        <a:t>SA#99(Mar 2023)</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a:solidFill>
                            <a:srgbClr val="000000"/>
                          </a:solidFill>
                          <a:effectLst/>
                          <a:latin typeface="+mn-lt"/>
                        </a:rPr>
                        <a:t>10%</a:t>
                      </a:r>
                    </a:p>
                  </a:txBody>
                  <a:tcPr marL="6350" marR="6350" marT="6350" marB="0"/>
                </a:tc>
                <a:tc>
                  <a:txBody>
                    <a:bodyPr/>
                    <a:lstStyle/>
                    <a:p>
                      <a:pPr algn="ctr">
                        <a:lnSpc>
                          <a:spcPct val="107000"/>
                        </a:lnSpc>
                        <a:spcAft>
                          <a:spcPts val="800"/>
                        </a:spcAft>
                      </a:pPr>
                      <a:r>
                        <a:rPr lang="en-GB" sz="1000" dirty="0">
                          <a:solidFill>
                            <a:srgbClr val="0000FF"/>
                          </a:solidFill>
                          <a:latin typeface="+mn-lt"/>
                        </a:rPr>
                        <a:t>20%</a:t>
                      </a:r>
                    </a:p>
                  </a:txBody>
                  <a:tcPr marL="36002" marR="36002" marT="0" marB="0"/>
                </a:tc>
                <a:tc>
                  <a:txBody>
                    <a:bodyPr/>
                    <a:lstStyle/>
                    <a:p>
                      <a:pPr marL="0" marR="0" lvl="0" indent="0" algn="l" defTabSz="1219170" rtl="0" eaLnBrk="1" fontAlgn="auto" latinLnBrk="0" hangingPunct="1">
                        <a:lnSpc>
                          <a:spcPct val="107000"/>
                        </a:lnSpc>
                        <a:spcBef>
                          <a:spcPts val="0"/>
                        </a:spcBef>
                        <a:spcAft>
                          <a:spcPts val="800"/>
                        </a:spcAft>
                        <a:buClrTx/>
                        <a:buSzTx/>
                        <a:buFontTx/>
                        <a:buNone/>
                        <a:tabLst/>
                        <a:defRPr/>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9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900" kern="1200" dirty="0">
                          <a:solidFill>
                            <a:srgbClr val="000000"/>
                          </a:solidFill>
                          <a:effectLst/>
                          <a:latin typeface="+mn-lt"/>
                          <a:ea typeface="宋体" panose="02010600030101010101" pitchFamily="2" charset="-122"/>
                          <a:cs typeface="Arial" panose="020B0604020202020204" pitchFamily="34" charset="0"/>
                        </a:rPr>
                        <a:t> </a:t>
                      </a:r>
                      <a:r>
                        <a:rPr lang="en-US" altLang="zh-CN" sz="900" kern="1200" dirty="0">
                          <a:solidFill>
                            <a:srgbClr val="000000"/>
                          </a:solidFill>
                          <a:effectLst/>
                          <a:latin typeface="+mn-lt"/>
                          <a:ea typeface="+mn-ea"/>
                          <a:cs typeface="Arial" panose="020B0604020202020204" pitchFamily="34" charset="0"/>
                        </a:rPr>
                        <a:t>0-&gt;10-&gt;10-</a:t>
                      </a:r>
                      <a:r>
                        <a:rPr lang="en-US" altLang="zh-CN" sz="900" kern="1200" dirty="0">
                          <a:solidFill>
                            <a:srgbClr val="000000"/>
                          </a:solidFill>
                          <a:effectLst/>
                          <a:latin typeface="+mn-lt"/>
                          <a:ea typeface="宋体" panose="02010600030101010101" pitchFamily="2" charset="-122"/>
                          <a:cs typeface="Arial" panose="020B0604020202020204" pitchFamily="34" charset="0"/>
                        </a:rPr>
                        <a:t>&gt;15</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900" kern="1200" dirty="0">
                          <a:solidFill>
                            <a:srgbClr val="000000"/>
                          </a:solidFill>
                          <a:effectLst/>
                          <a:latin typeface="+mn-lt"/>
                          <a:ea typeface="宋体" panose="02010600030101010101" pitchFamily="2" charset="-122"/>
                          <a:cs typeface="Arial" panose="020B0604020202020204" pitchFamily="34" charset="0"/>
                        </a:rPr>
                        <a:t>-&gt;20%</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900" kern="1200" dirty="0">
                          <a:solidFill>
                            <a:srgbClr val="000000"/>
                          </a:solidFill>
                          <a:effectLst/>
                          <a:latin typeface="+mn-lt"/>
                          <a:ea typeface="+mn-ea"/>
                          <a:cs typeface="Arial" panose="020B0604020202020204" pitchFamily="34" charset="0"/>
                        </a:rPr>
                        <a:t>SP-220153</a:t>
                      </a:r>
                      <a:endParaRPr lang="en-GB" altLang="zh-CN" sz="9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altLang="zh-CN" sz="900" kern="1200" dirty="0">
                          <a:solidFill>
                            <a:srgbClr val="000000"/>
                          </a:solidFill>
                          <a:effectLst/>
                          <a:latin typeface="+mn-lt"/>
                          <a:ea typeface="宋体" panose="02010600030101010101" pitchFamily="2" charset="-122"/>
                          <a:cs typeface="Arial" panose="020B0604020202020204" pitchFamily="34" charset="0"/>
                        </a:rPr>
                        <a:t>28.830</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900" kern="1200" dirty="0">
                          <a:solidFill>
                            <a:srgbClr val="000000"/>
                          </a:solidFill>
                          <a:effectLst/>
                          <a:latin typeface="+mn-lt"/>
                          <a:ea typeface="+mn-ea"/>
                          <a:cs typeface="Arial" panose="020B0604020202020204" pitchFamily="34" charset="0"/>
                        </a:rPr>
                        <a:t>China Mobile, Huawei</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1"/>
                  </a:ext>
                </a:extLst>
              </a:tr>
              <a:tr h="261224">
                <a:tc>
                  <a:txBody>
                    <a:bodyPr/>
                    <a:lstStyle/>
                    <a:p>
                      <a:pPr algn="ctr" fontAlgn="t"/>
                      <a:r>
                        <a:rPr lang="en-US" sz="1000" b="0" i="0" u="none" strike="noStrike" dirty="0">
                          <a:solidFill>
                            <a:srgbClr val="000000"/>
                          </a:solidFill>
                          <a:effectLst/>
                          <a:latin typeface="+mn-lt"/>
                        </a:rPr>
                        <a:t>960024</a:t>
                      </a:r>
                    </a:p>
                  </a:txBody>
                  <a:tcPr marL="6350" marR="6350" marT="6350" marB="0"/>
                </a:tc>
                <a:tc>
                  <a:txBody>
                    <a:bodyPr/>
                    <a:lstStyle/>
                    <a:p>
                      <a:pPr algn="l" fontAlgn="t"/>
                      <a:r>
                        <a:rPr lang="en-US" sz="1000" b="0" i="0" u="none" strike="noStrike" dirty="0">
                          <a:solidFill>
                            <a:schemeClr val="tx1"/>
                          </a:solidFill>
                          <a:effectLst/>
                          <a:latin typeface="+mn-lt"/>
                        </a:rPr>
                        <a:t>Study on measurement data collection to support RAN intelligence </a:t>
                      </a:r>
                    </a:p>
                  </a:txBody>
                  <a:tcPr marL="6350" marR="6350" marT="6350" marB="0"/>
                </a:tc>
                <a:tc>
                  <a:txBody>
                    <a:bodyPr/>
                    <a:lstStyle/>
                    <a:p>
                      <a:pPr algn="l" fontAlgn="t"/>
                      <a:r>
                        <a:rPr lang="en-US" sz="1000" b="0" i="0" u="none" strike="noStrike" dirty="0">
                          <a:solidFill>
                            <a:srgbClr val="000000"/>
                          </a:solidFill>
                          <a:effectLst/>
                          <a:latin typeface="+mn-lt"/>
                        </a:rPr>
                        <a:t>FS_MEDACO_RAN</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900" kern="1200" dirty="0">
                          <a:solidFill>
                            <a:srgbClr val="000000"/>
                          </a:solidFill>
                          <a:effectLst/>
                          <a:latin typeface="+mn-lt"/>
                          <a:ea typeface="+mn-ea"/>
                          <a:cs typeface="Arial" panose="020B0604020202020204" pitchFamily="34" charset="0"/>
                        </a:rPr>
                        <a:t>SA#98(Dec. 2022)</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a:t>
                      </a:r>
                    </a:p>
                  </a:txBody>
                  <a:tcPr marL="6350" marR="6350" marT="6350" marB="0"/>
                </a:tc>
                <a:tc>
                  <a:txBody>
                    <a:bodyPr/>
                    <a:lstStyle/>
                    <a:p>
                      <a:pPr algn="ctr">
                        <a:lnSpc>
                          <a:spcPct val="107000"/>
                        </a:lnSpc>
                        <a:spcAft>
                          <a:spcPts val="800"/>
                        </a:spcAft>
                      </a:pPr>
                      <a:r>
                        <a:rPr lang="en-GB" sz="1000" dirty="0">
                          <a:solidFill>
                            <a:srgbClr val="0000FF"/>
                          </a:solidFill>
                          <a:latin typeface="+mn-lt"/>
                        </a:rPr>
                        <a:t>100%</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900" kern="1200" dirty="0">
                          <a:solidFill>
                            <a:srgbClr val="000000"/>
                          </a:solidFill>
                          <a:effectLst/>
                          <a:latin typeface="+mn-lt"/>
                          <a:ea typeface="宋体" panose="02010600030101010101" pitchFamily="2" charset="-122"/>
                          <a:cs typeface="Arial" panose="020B0604020202020204" pitchFamily="34" charset="0"/>
                        </a:rPr>
                        <a:t>RAN2,RAN3</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fr-FR" altLang="zh-CN" sz="900" kern="1200" dirty="0">
                          <a:solidFill>
                            <a:srgbClr val="000000"/>
                          </a:solidFill>
                          <a:effectLst/>
                          <a:latin typeface="+mn-lt"/>
                          <a:ea typeface="宋体" panose="02010600030101010101" pitchFamily="2" charset="-122"/>
                          <a:cs typeface="Arial" panose="020B0604020202020204" pitchFamily="34" charset="0"/>
                        </a:rPr>
                        <a:t>0-&gt;10</a:t>
                      </a:r>
                      <a:r>
                        <a:rPr lang="en-US" altLang="zh-CN" sz="900" kern="1200" dirty="0">
                          <a:solidFill>
                            <a:srgbClr val="000000"/>
                          </a:solidFill>
                          <a:effectLst/>
                          <a:latin typeface="+mn-lt"/>
                          <a:ea typeface="宋体" panose="02010600030101010101" pitchFamily="2" charset="-122"/>
                          <a:cs typeface="Arial" panose="020B0604020202020204" pitchFamily="34" charset="0"/>
                        </a:rPr>
                        <a:t>-&gt;?-&gt;100</a:t>
                      </a:r>
                      <a:r>
                        <a:rPr lang="en-US" altLang="zh-CN" sz="900" kern="1200" baseline="0" dirty="0">
                          <a:solidFill>
                            <a:srgbClr val="000000"/>
                          </a:solidFill>
                          <a:effectLst/>
                          <a:latin typeface="+mn-lt"/>
                          <a:ea typeface="宋体" panose="02010600030101010101" pitchFamily="2" charset="-122"/>
                          <a:cs typeface="Arial" panose="020B0604020202020204" pitchFamily="34" charset="0"/>
                        </a:rPr>
                        <a:t> </a:t>
                      </a:r>
                      <a:r>
                        <a:rPr lang="fr-FR" altLang="zh-CN" sz="900" kern="1200" dirty="0">
                          <a:solidFill>
                            <a:srgbClr val="000000"/>
                          </a:solidFill>
                          <a:effectLst/>
                          <a:latin typeface="+mn-lt"/>
                          <a:ea typeface="宋体" panose="02010600030101010101" pitchFamily="2" charset="-122"/>
                          <a:cs typeface="Arial" panose="020B0604020202020204" pitchFamily="34" charset="0"/>
                        </a:rPr>
                        <a:t>%</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GB" altLang="zh-CN" sz="900" kern="1200" dirty="0">
                          <a:solidFill>
                            <a:srgbClr val="000000"/>
                          </a:solidFill>
                          <a:effectLst/>
                          <a:latin typeface="+mn-lt"/>
                          <a:ea typeface="+mn-ea"/>
                          <a:cs typeface="Arial" panose="020B0604020202020204" pitchFamily="34" charset="0"/>
                        </a:rPr>
                        <a:t>SP-220488</a:t>
                      </a: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fr-FR" altLang="zh-CN" sz="900" kern="1200" dirty="0">
                          <a:solidFill>
                            <a:srgbClr val="000000"/>
                          </a:solidFill>
                          <a:effectLst/>
                          <a:latin typeface="+mn-lt"/>
                          <a:ea typeface="+mn-ea"/>
                          <a:cs typeface="Arial" panose="020B0604020202020204" pitchFamily="34" charset="0"/>
                        </a:rPr>
                        <a:t>28.838</a:t>
                      </a:r>
                      <a:endParaRPr lang="zh-CN" sz="900" kern="1200" dirty="0">
                        <a:solidFill>
                          <a:srgbClr val="000000"/>
                        </a:solidFill>
                        <a:effectLst/>
                        <a:latin typeface="+mn-lt"/>
                        <a:ea typeface="+mn-ea"/>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fr-FR" altLang="zh-CN" sz="900" kern="1200" dirty="0">
                          <a:solidFill>
                            <a:srgbClr val="000000"/>
                          </a:solidFill>
                          <a:effectLst/>
                          <a:latin typeface="+mn-lt"/>
                          <a:ea typeface="宋体" panose="02010600030101010101" pitchFamily="2" charset="-122"/>
                          <a:cs typeface="Arial" panose="020B0604020202020204" pitchFamily="34" charset="0"/>
                        </a:rPr>
                        <a:t>Intel</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664562114"/>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544" y="54245"/>
            <a:ext cx="8973312" cy="768101"/>
          </a:xfrm>
        </p:spPr>
        <p:txBody>
          <a:bodyPr/>
          <a:lstStyle/>
          <a:p>
            <a:r>
              <a:rPr lang="sv-SE" dirty="0"/>
              <a:t>Incoming LSs (SA5 level)</a:t>
            </a:r>
          </a:p>
        </p:txBody>
      </p:sp>
      <p:graphicFrame>
        <p:nvGraphicFramePr>
          <p:cNvPr id="5" name="Table Placeholder 4"/>
          <p:cNvGraphicFramePr>
            <a:graphicFrameLocks noGrp="1"/>
          </p:cNvGraphicFramePr>
          <p:nvPr>
            <p:ph type="tbl" idx="1"/>
            <p:extLst>
              <p:ext uri="{D42A27DB-BD31-4B8C-83A1-F6EECF244321}">
                <p14:modId xmlns:p14="http://schemas.microsoft.com/office/powerpoint/2010/main" val="1791200014"/>
              </p:ext>
            </p:extLst>
          </p:nvPr>
        </p:nvGraphicFramePr>
        <p:xfrm>
          <a:off x="119811" y="1702813"/>
          <a:ext cx="11946577" cy="2376711"/>
        </p:xfrm>
        <a:graphic>
          <a:graphicData uri="http://schemas.openxmlformats.org/drawingml/2006/table">
            <a:tbl>
              <a:tblPr firstRow="1" bandRow="1">
                <a:tableStyleId>{5C22544A-7EE6-4342-B048-85BDC9FD1C3A}</a:tableStyleId>
              </a:tblPr>
              <a:tblGrid>
                <a:gridCol w="906349">
                  <a:extLst>
                    <a:ext uri="{9D8B030D-6E8A-4147-A177-3AD203B41FA5}">
                      <a16:colId xmlns:a16="http://schemas.microsoft.com/office/drawing/2014/main" val="570476699"/>
                    </a:ext>
                  </a:extLst>
                </a:gridCol>
                <a:gridCol w="6319185">
                  <a:extLst>
                    <a:ext uri="{9D8B030D-6E8A-4147-A177-3AD203B41FA5}">
                      <a16:colId xmlns:a16="http://schemas.microsoft.com/office/drawing/2014/main" val="2618836924"/>
                    </a:ext>
                  </a:extLst>
                </a:gridCol>
                <a:gridCol w="1676735">
                  <a:extLst>
                    <a:ext uri="{9D8B030D-6E8A-4147-A177-3AD203B41FA5}">
                      <a16:colId xmlns:a16="http://schemas.microsoft.com/office/drawing/2014/main" val="3016348962"/>
                    </a:ext>
                  </a:extLst>
                </a:gridCol>
                <a:gridCol w="1676400">
                  <a:extLst>
                    <a:ext uri="{9D8B030D-6E8A-4147-A177-3AD203B41FA5}">
                      <a16:colId xmlns:a16="http://schemas.microsoft.com/office/drawing/2014/main" val="3690116950"/>
                    </a:ext>
                  </a:extLst>
                </a:gridCol>
                <a:gridCol w="1367908">
                  <a:extLst>
                    <a:ext uri="{9D8B030D-6E8A-4147-A177-3AD203B41FA5}">
                      <a16:colId xmlns:a16="http://schemas.microsoft.com/office/drawing/2014/main" val="2952368263"/>
                    </a:ext>
                  </a:extLst>
                </a:gridCol>
              </a:tblGrid>
              <a:tr h="323121">
                <a:tc>
                  <a:txBody>
                    <a:bodyPr/>
                    <a:lstStyle/>
                    <a:p>
                      <a:pPr algn="ctr"/>
                      <a:r>
                        <a:rPr lang="sv-SE" sz="1200" b="1" kern="1200" dirty="0">
                          <a:solidFill>
                            <a:schemeClr val="tx1"/>
                          </a:solidFill>
                          <a:effectLst/>
                          <a:latin typeface="+mn-lt"/>
                          <a:ea typeface="微软雅黑" panose="020B0503020204020204" pitchFamily="34" charset="-122"/>
                          <a:cs typeface="+mn-cs"/>
                        </a:rPr>
                        <a:t>Tdoc</a:t>
                      </a:r>
                      <a:endParaRPr lang="sv-SE" sz="1200" dirty="0">
                        <a:solidFill>
                          <a:schemeClr val="tx1"/>
                        </a:solidFill>
                        <a:latin typeface="+mn-lt"/>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200" b="1" kern="1200" dirty="0" err="1">
                          <a:solidFill>
                            <a:schemeClr val="tx1"/>
                          </a:solidFill>
                          <a:effectLst/>
                          <a:latin typeface="+mn-lt"/>
                          <a:ea typeface="微软雅黑" panose="020B0503020204020204" pitchFamily="34" charset="-122"/>
                          <a:cs typeface="+mn-cs"/>
                        </a:rPr>
                        <a:t>Title</a:t>
                      </a:r>
                      <a:endParaRPr lang="sv-SE" sz="1200" b="1" kern="1200" dirty="0">
                        <a:solidFill>
                          <a:schemeClr val="tx1"/>
                        </a:solidFill>
                        <a:effectLst/>
                        <a:latin typeface="+mn-lt"/>
                        <a:ea typeface="微软雅黑" panose="020B0503020204020204" pitchFamily="34" charset="-122"/>
                        <a:cs typeface="+mn-cs"/>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200" b="1" kern="1200" dirty="0">
                          <a:solidFill>
                            <a:schemeClr val="tx1"/>
                          </a:solidFill>
                          <a:effectLst/>
                          <a:latin typeface="+mn-lt"/>
                          <a:ea typeface="微软雅黑" panose="020B0503020204020204" pitchFamily="34" charset="-122"/>
                          <a:cs typeface="+mn-cs"/>
                        </a:rPr>
                        <a:t>Source</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200" b="1" kern="1200" dirty="0">
                          <a:solidFill>
                            <a:schemeClr val="tx1"/>
                          </a:solidFill>
                          <a:effectLst/>
                          <a:latin typeface="+mn-lt"/>
                          <a:ea typeface="微软雅黑" panose="020B0503020204020204" pitchFamily="34" charset="-122"/>
                          <a:cs typeface="+mn-cs"/>
                        </a:rPr>
                        <a:t>Decision</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200" b="1" kern="1200" dirty="0">
                          <a:solidFill>
                            <a:schemeClr val="tx1"/>
                          </a:solidFill>
                          <a:effectLst/>
                          <a:latin typeface="+mn-lt"/>
                          <a:ea typeface="微软雅黑" panose="020B0503020204020204" pitchFamily="34" charset="-122"/>
                          <a:cs typeface="+mn-cs"/>
                        </a:rPr>
                        <a:t>Reply In</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4283687663"/>
                  </a:ext>
                </a:extLst>
              </a:tr>
              <a:tr h="174454">
                <a:tc>
                  <a:txBody>
                    <a:bodyPr/>
                    <a:lstStyle/>
                    <a:p>
                      <a:pPr marL="60325" indent="0" algn="l" fontAlgn="t"/>
                      <a:r>
                        <a:rPr lang="en-US" sz="1100" b="1" i="0" u="sng" strike="noStrike" dirty="0">
                          <a:solidFill>
                            <a:srgbClr val="0000FF"/>
                          </a:solidFill>
                          <a:effectLst/>
                          <a:latin typeface="Arial" panose="020B0604020202020204" pitchFamily="34" charset="0"/>
                          <a:hlinkClick r:id="rId2"/>
                        </a:rPr>
                        <a:t>S5-226015</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LS on customer acceptance of limited QoS degradation to save energy in the network.</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GSMA</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Replied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defTabSz="1219170" rtl="0" eaLnBrk="1" latinLnBrk="0" hangingPunct="1">
                        <a:spcAft>
                          <a:spcPts val="0"/>
                        </a:spcAft>
                      </a:pPr>
                      <a:r>
                        <a:rPr lang="fr-FR" altLang="zh-CN"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rPr>
                        <a:t>S5-267038</a:t>
                      </a:r>
                      <a:endParaRPr lang="zh-CN"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174454">
                <a:tc>
                  <a:txBody>
                    <a:bodyPr/>
                    <a:lstStyle/>
                    <a:p>
                      <a:pPr marL="60325" indent="0" algn="l" fontAlgn="t"/>
                      <a:r>
                        <a:rPr lang="en-US" sz="1100" b="1" i="0" u="sng" strike="noStrike">
                          <a:solidFill>
                            <a:srgbClr val="0000FF"/>
                          </a:solidFill>
                          <a:effectLst/>
                          <a:latin typeface="Arial" panose="020B0604020202020204" pitchFamily="34" charset="0"/>
                          <a:hlinkClick r:id="rId3"/>
                        </a:rPr>
                        <a:t>S5-226016</a:t>
                      </a:r>
                      <a:endParaRPr lang="en-US" sz="1100" b="1" i="0" u="sng" strike="noStrike">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a:solidFill>
                            <a:srgbClr val="000000"/>
                          </a:solidFill>
                          <a:effectLst/>
                          <a:latin typeface="Arial" panose="020B0604020202020204" pitchFamily="34" charset="0"/>
                        </a:rPr>
                        <a:t>LS on East/West Bound Interface for Telco Edge consideration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GSMA</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endParaRPr lang="zh-CN" sz="1100" dirty="0">
                        <a:effectLst/>
                        <a:highlight>
                          <a:srgbClr val="FFFF00"/>
                        </a:highligh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174454">
                <a:tc>
                  <a:txBody>
                    <a:bodyPr/>
                    <a:lstStyle/>
                    <a:p>
                      <a:pPr marL="60325" indent="0" algn="l" fontAlgn="t"/>
                      <a:r>
                        <a:rPr lang="en-US" sz="1100" b="1" i="0" u="sng" strike="noStrike">
                          <a:solidFill>
                            <a:srgbClr val="0000FF"/>
                          </a:solidFill>
                          <a:effectLst/>
                          <a:latin typeface="Arial" panose="020B0604020202020204" pitchFamily="34" charset="0"/>
                          <a:hlinkClick r:id="rId4"/>
                        </a:rPr>
                        <a:t>S5-226017</a:t>
                      </a:r>
                      <a:endParaRPr lang="en-US" sz="1100" b="1" i="0" u="sng" strike="noStrike">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a:solidFill>
                            <a:srgbClr val="000000"/>
                          </a:solidFill>
                          <a:effectLst/>
                          <a:latin typeface="Arial" panose="020B0604020202020204" pitchFamily="34" charset="0"/>
                        </a:rPr>
                        <a:t>LS on Network federation interface for Telco edge consideration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GSMA</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endParaRPr lang="zh-CN" sz="1100" dirty="0">
                        <a:effectLst/>
                        <a:highlight>
                          <a:srgbClr val="FFFF00"/>
                        </a:highligh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174454">
                <a:tc>
                  <a:txBody>
                    <a:bodyPr/>
                    <a:lstStyle/>
                    <a:p>
                      <a:pPr marL="60325" indent="0" algn="l" fontAlgn="t"/>
                      <a:r>
                        <a:rPr lang="en-US" sz="1100" b="1" i="0" u="sng" strike="noStrike">
                          <a:solidFill>
                            <a:srgbClr val="0000FF"/>
                          </a:solidFill>
                          <a:effectLst/>
                          <a:latin typeface="Arial" panose="020B0604020202020204" pitchFamily="34" charset="0"/>
                          <a:hlinkClick r:id="rId5"/>
                        </a:rPr>
                        <a:t>S5-226018</a:t>
                      </a:r>
                      <a:endParaRPr lang="en-US" sz="1100" b="1" i="0" u="sng" strike="noStrike">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LS on Network integration interface for Telco edge consideration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GSMA</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endParaRPr lang="zh-CN" sz="1100" dirty="0">
                        <a:effectLst/>
                        <a:highlight>
                          <a:srgbClr val="FFFF00"/>
                        </a:highligh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94277066"/>
                  </a:ext>
                </a:extLst>
              </a:tr>
              <a:tr h="174454">
                <a:tc>
                  <a:txBody>
                    <a:bodyPr/>
                    <a:lstStyle/>
                    <a:p>
                      <a:pPr marL="60325" indent="0" algn="l" fontAlgn="t"/>
                      <a:r>
                        <a:rPr lang="en-US" sz="1100" b="1" i="0" u="sng" strike="noStrike">
                          <a:solidFill>
                            <a:srgbClr val="0000FF"/>
                          </a:solidFill>
                          <a:effectLst/>
                          <a:latin typeface="Arial" panose="020B0604020202020204" pitchFamily="34" charset="0"/>
                          <a:hlinkClick r:id="rId6"/>
                        </a:rPr>
                        <a:t>S5-226019</a:t>
                      </a:r>
                      <a:endParaRPr lang="en-US" sz="1100" b="1" i="0" u="sng" strike="noStrike">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a:solidFill>
                            <a:srgbClr val="000000"/>
                          </a:solidFill>
                          <a:effectLst/>
                          <a:latin typeface="Arial" panose="020B0604020202020204" pitchFamily="34" charset="0"/>
                        </a:rPr>
                        <a:t>Resubmitted LS to 3GPP SA5 on UE to application server latency</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GSMA</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Postponed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endParaRPr lang="zh-CN" sz="1100" dirty="0">
                        <a:effectLst/>
                        <a:highlight>
                          <a:srgbClr val="FFFF00"/>
                        </a:highligh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1356762"/>
                  </a:ext>
                </a:extLst>
              </a:tr>
              <a:tr h="174454">
                <a:tc>
                  <a:txBody>
                    <a:bodyPr/>
                    <a:lstStyle/>
                    <a:p>
                      <a:pPr marL="60325" indent="0" algn="l" fontAlgn="t"/>
                      <a:r>
                        <a:rPr lang="en-US" sz="1100" b="1" i="0" u="sng" strike="noStrike">
                          <a:solidFill>
                            <a:srgbClr val="0000FF"/>
                          </a:solidFill>
                          <a:effectLst/>
                          <a:latin typeface="Arial" panose="020B0604020202020204" pitchFamily="34" charset="0"/>
                          <a:hlinkClick r:id="rId7"/>
                        </a:rPr>
                        <a:t>S5-226026</a:t>
                      </a:r>
                      <a:endParaRPr lang="en-US" sz="1100" b="1" i="0" u="sng" strike="noStrike">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a:solidFill>
                            <a:srgbClr val="000000"/>
                          </a:solidFill>
                          <a:effectLst/>
                          <a:latin typeface="Arial" panose="020B0604020202020204" pitchFamily="34" charset="0"/>
                        </a:rPr>
                        <a:t>Reply LS ccSA5 to OPAG_34_Doc_07_OPAG_LS ETSI-3GPP-Network integration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S6-222337</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endParaRPr lang="zh-CN" sz="1100" dirty="0">
                        <a:effectLst/>
                        <a:highlight>
                          <a:srgbClr val="FFFF00"/>
                        </a:highligh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2363805"/>
                  </a:ext>
                </a:extLst>
              </a:tr>
              <a:tr h="174454">
                <a:tc>
                  <a:txBody>
                    <a:bodyPr/>
                    <a:lstStyle/>
                    <a:p>
                      <a:pPr marL="60325" indent="0" algn="l" fontAlgn="t"/>
                      <a:r>
                        <a:rPr lang="en-US" sz="1100" b="1" i="0" u="sng" strike="noStrike">
                          <a:solidFill>
                            <a:srgbClr val="0000FF"/>
                          </a:solidFill>
                          <a:effectLst/>
                          <a:latin typeface="Arial" panose="020B0604020202020204" pitchFamily="34" charset="0"/>
                          <a:hlinkClick r:id="rId8"/>
                        </a:rPr>
                        <a:t>S5-226028</a:t>
                      </a:r>
                      <a:endParaRPr lang="en-US" sz="1100" b="1" i="0" u="sng" strike="noStrike">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a:solidFill>
                            <a:srgbClr val="000000"/>
                          </a:solidFill>
                          <a:effectLst/>
                          <a:latin typeface="Arial" panose="020B0604020202020204" pitchFamily="34" charset="0"/>
                        </a:rPr>
                        <a:t>Forward on S6-222332, LS on Network federation interface for Telco edge consideration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S6-222543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Replied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r>
                        <a:rPr lang="fr-FR" altLang="zh-CN" sz="1100" dirty="0">
                          <a:effectLst/>
                          <a:latin typeface="Arial" panose="020B0604020202020204" pitchFamily="34" charset="0"/>
                          <a:cs typeface="Arial" panose="020B0604020202020204" pitchFamily="34" charset="0"/>
                        </a:rPr>
                        <a:t>S5-227039</a:t>
                      </a:r>
                      <a:endParaRPr lang="zh-CN" sz="1100" dirty="0">
                        <a:effectLs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0777242"/>
                  </a:ext>
                </a:extLst>
              </a:tr>
              <a:tr h="174454">
                <a:tc>
                  <a:txBody>
                    <a:bodyPr/>
                    <a:lstStyle/>
                    <a:p>
                      <a:pPr marL="60325" indent="0" algn="l" fontAlgn="t"/>
                      <a:r>
                        <a:rPr lang="en-US" sz="1100" b="1" i="0" u="sng" strike="noStrike">
                          <a:solidFill>
                            <a:srgbClr val="0000FF"/>
                          </a:solidFill>
                          <a:effectLst/>
                          <a:latin typeface="Arial" panose="020B0604020202020204" pitchFamily="34" charset="0"/>
                          <a:hlinkClick r:id="rId9"/>
                        </a:rPr>
                        <a:t>S5-226029</a:t>
                      </a:r>
                      <a:endParaRPr lang="en-US" sz="1100" b="1" i="0" u="sng" strike="noStrike">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a:solidFill>
                            <a:srgbClr val="000000"/>
                          </a:solidFill>
                          <a:effectLst/>
                          <a:latin typeface="Arial" panose="020B0604020202020204" pitchFamily="34" charset="0"/>
                        </a:rPr>
                        <a:t>Reply LS ccSA5 on UE to application server latency</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S6-222556</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endParaRPr lang="zh-CN" sz="1100" dirty="0">
                        <a:effectLst/>
                        <a:highlight>
                          <a:srgbClr val="FFFF00"/>
                        </a:highligh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3279107"/>
                  </a:ext>
                </a:extLst>
              </a:tr>
              <a:tr h="174454">
                <a:tc>
                  <a:txBody>
                    <a:bodyPr/>
                    <a:lstStyle/>
                    <a:p>
                      <a:pPr marL="60325" indent="0" algn="l" fontAlgn="t"/>
                      <a:r>
                        <a:rPr lang="en-US" sz="1100" b="1" i="0" u="sng" strike="noStrike">
                          <a:solidFill>
                            <a:srgbClr val="0000FF"/>
                          </a:solidFill>
                          <a:effectLst/>
                          <a:latin typeface="Arial" panose="020B0604020202020204" pitchFamily="34" charset="0"/>
                          <a:hlinkClick r:id="rId10"/>
                        </a:rPr>
                        <a:t>S5-226030</a:t>
                      </a:r>
                      <a:endParaRPr lang="en-US" sz="1100" b="1" i="0" u="sng" strike="noStrike">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a:solidFill>
                            <a:srgbClr val="000000"/>
                          </a:solidFill>
                          <a:effectLst/>
                          <a:latin typeface="Arial" panose="020B0604020202020204" pitchFamily="34" charset="0"/>
                        </a:rPr>
                        <a:t>Reply LS ccSA5 to Network federation interface for Telco edge consideration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S6-222557</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endParaRPr lang="zh-CN" sz="1100" dirty="0">
                        <a:effectLst/>
                        <a:highlight>
                          <a:srgbClr val="FFFF00"/>
                        </a:highligh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6335517"/>
                  </a:ext>
                </a:extLst>
              </a:tr>
              <a:tr h="174454">
                <a:tc>
                  <a:txBody>
                    <a:bodyPr/>
                    <a:lstStyle/>
                    <a:p>
                      <a:pPr marL="60325" indent="0" algn="l" fontAlgn="t"/>
                      <a:r>
                        <a:rPr lang="en-US" sz="1100" b="1" i="0" u="sng" strike="noStrike" dirty="0">
                          <a:solidFill>
                            <a:srgbClr val="0000FF"/>
                          </a:solidFill>
                          <a:effectLst/>
                          <a:latin typeface="Arial" panose="020B0604020202020204" pitchFamily="34" charset="0"/>
                          <a:hlinkClick r:id="rId11"/>
                        </a:rPr>
                        <a:t>S5-226072</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a:solidFill>
                            <a:srgbClr val="000000"/>
                          </a:solidFill>
                          <a:effectLst/>
                          <a:latin typeface="Arial" panose="020B0604020202020204" pitchFamily="34" charset="0"/>
                        </a:rPr>
                        <a:t>Ls ccSA5 on 5G capabilities exposure for factories of the future – identified gaps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5G-ACIA</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endParaRPr lang="zh-CN" sz="1100" dirty="0">
                        <a:effectLst/>
                        <a:highlight>
                          <a:srgbClr val="FFFF00"/>
                        </a:highligh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2830948"/>
                  </a:ext>
                </a:extLst>
              </a:tr>
              <a:tr h="174454">
                <a:tc>
                  <a:txBody>
                    <a:bodyPr/>
                    <a:lstStyle/>
                    <a:p>
                      <a:pPr marL="60325" indent="0" algn="l" fontAlgn="t"/>
                      <a:r>
                        <a:rPr lang="en-US" sz="1100" b="0" i="0" u="none" strike="noStrike" dirty="0">
                          <a:solidFill>
                            <a:srgbClr val="000000"/>
                          </a:solidFill>
                          <a:effectLst/>
                          <a:latin typeface="Arial" panose="020B0604020202020204" pitchFamily="34" charset="0"/>
                          <a:hlinkClick r:id="rId12"/>
                        </a:rPr>
                        <a:t>S5-226646</a:t>
                      </a:r>
                      <a:endParaRPr lang="en-US" sz="1100" b="0" i="0" u="none" strike="noStrike" dirty="0">
                        <a:solidFill>
                          <a:srgbClr val="000000"/>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LS reply to 3GPP SA2 on shared EHE and HR PDU session with SBO in V-PLMN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GSMA</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Postponed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endParaRPr lang="zh-CN" sz="1100" dirty="0">
                        <a:effectLst/>
                        <a:highlight>
                          <a:srgbClr val="FFFF00"/>
                        </a:highligh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80054650"/>
                  </a:ext>
                </a:extLst>
              </a:tr>
            </a:tbl>
          </a:graphicData>
        </a:graphic>
      </p:graphicFrame>
    </p:spTree>
    <p:extLst>
      <p:ext uri="{BB962C8B-B14F-4D97-AF65-F5344CB8AC3E}">
        <p14:creationId xmlns:p14="http://schemas.microsoft.com/office/powerpoint/2010/main" val="788675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9985057-8F2A-44BF-9F53-9E66C674A60C}"/>
              </a:ext>
            </a:extLst>
          </p:cNvPr>
          <p:cNvSpPr>
            <a:spLocks noGrp="1"/>
          </p:cNvSpPr>
          <p:nvPr>
            <p:ph type="title"/>
          </p:nvPr>
        </p:nvSpPr>
        <p:spPr/>
        <p:txBody>
          <a:bodyPr/>
          <a:lstStyle/>
          <a:p>
            <a:r>
              <a:rPr lang="en-GB" altLang="en-US" sz="2800" dirty="0"/>
              <a:t>Summary</a:t>
            </a:r>
            <a:br>
              <a:rPr lang="en-GB" altLang="en-US" sz="2800" dirty="0"/>
            </a:br>
            <a:r>
              <a:rPr lang="en-US" altLang="en-US" sz="2800" dirty="0"/>
              <a:t>Rel-18 SI - Management Architecture and Mechanisms</a:t>
            </a:r>
            <a:br>
              <a:rPr lang="en-US" altLang="en-US" sz="2800" dirty="0"/>
            </a:br>
            <a:endParaRPr lang="en-US" altLang="en-US" sz="2800" dirty="0"/>
          </a:p>
        </p:txBody>
      </p:sp>
      <p:graphicFrame>
        <p:nvGraphicFramePr>
          <p:cNvPr id="8" name="Table 5">
            <a:extLst>
              <a:ext uri="{FF2B5EF4-FFF2-40B4-BE49-F238E27FC236}">
                <a16:creationId xmlns:a16="http://schemas.microsoft.com/office/drawing/2014/main" id="{D8F42FF3-0490-47F9-A60A-62E42DC88CAC}"/>
              </a:ext>
            </a:extLst>
          </p:cNvPr>
          <p:cNvGraphicFramePr>
            <a:graphicFrameLocks noGrp="1"/>
          </p:cNvGraphicFramePr>
          <p:nvPr>
            <p:extLst>
              <p:ext uri="{D42A27DB-BD31-4B8C-83A1-F6EECF244321}">
                <p14:modId xmlns:p14="http://schemas.microsoft.com/office/powerpoint/2010/main" val="4239332945"/>
              </p:ext>
            </p:extLst>
          </p:nvPr>
        </p:nvGraphicFramePr>
        <p:xfrm>
          <a:off x="220580" y="1190368"/>
          <a:ext cx="11747157" cy="4375309"/>
        </p:xfrm>
        <a:graphic>
          <a:graphicData uri="http://schemas.openxmlformats.org/drawingml/2006/table">
            <a:tbl>
              <a:tblPr firstRow="1" firstCol="1" bandRow="1">
                <a:tableStyleId>{F5AB1C69-6EDB-4FF4-983F-18BD219EF322}</a:tableStyleId>
              </a:tblPr>
              <a:tblGrid>
                <a:gridCol w="472799">
                  <a:extLst>
                    <a:ext uri="{9D8B030D-6E8A-4147-A177-3AD203B41FA5}">
                      <a16:colId xmlns:a16="http://schemas.microsoft.com/office/drawing/2014/main" val="20000"/>
                    </a:ext>
                  </a:extLst>
                </a:gridCol>
                <a:gridCol w="2431538">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370895">
                  <a:extLst>
                    <a:ext uri="{9D8B030D-6E8A-4147-A177-3AD203B41FA5}">
                      <a16:colId xmlns:a16="http://schemas.microsoft.com/office/drawing/2014/main" val="20006"/>
                    </a:ext>
                  </a:extLst>
                </a:gridCol>
                <a:gridCol w="554194">
                  <a:extLst>
                    <a:ext uri="{9D8B030D-6E8A-4147-A177-3AD203B41FA5}">
                      <a16:colId xmlns:a16="http://schemas.microsoft.com/office/drawing/2014/main" val="20007"/>
                    </a:ext>
                  </a:extLst>
                </a:gridCol>
                <a:gridCol w="1130467">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348380">
                <a:tc>
                  <a:txBody>
                    <a:bodyPr/>
                    <a:lstStyle/>
                    <a:p>
                      <a:pPr algn="ctr">
                        <a:lnSpc>
                          <a:spcPct val="107000"/>
                        </a:lnSpc>
                        <a:spcAft>
                          <a:spcPts val="800"/>
                        </a:spcAft>
                      </a:pPr>
                      <a:r>
                        <a:rPr lang="en-GB" sz="900" dirty="0">
                          <a:latin typeface="+mn-lt"/>
                        </a:rPr>
                        <a:t>UID</a:t>
                      </a:r>
                    </a:p>
                  </a:txBody>
                  <a:tcPr marL="36002" marR="36002" marT="0" marB="0" anchor="ctr"/>
                </a:tc>
                <a:tc>
                  <a:txBody>
                    <a:bodyPr/>
                    <a:lstStyle/>
                    <a:p>
                      <a:pPr algn="ctr">
                        <a:lnSpc>
                          <a:spcPct val="107000"/>
                        </a:lnSpc>
                        <a:spcAft>
                          <a:spcPts val="800"/>
                        </a:spcAft>
                      </a:pPr>
                      <a:r>
                        <a:rPr lang="en-GB" sz="900" dirty="0">
                          <a:latin typeface="+mn-lt"/>
                        </a:rPr>
                        <a:t>Name</a:t>
                      </a:r>
                    </a:p>
                  </a:txBody>
                  <a:tcPr marL="36002" marR="36002" marT="0" marB="0" anchor="ctr"/>
                </a:tc>
                <a:tc>
                  <a:txBody>
                    <a:bodyPr/>
                    <a:lstStyle/>
                    <a:p>
                      <a:pPr algn="ctr">
                        <a:lnSpc>
                          <a:spcPct val="107000"/>
                        </a:lnSpc>
                        <a:spcAft>
                          <a:spcPts val="800"/>
                        </a:spcAft>
                      </a:pPr>
                      <a:r>
                        <a:rPr lang="en-GB" sz="900" dirty="0">
                          <a:latin typeface="+mn-lt"/>
                        </a:rPr>
                        <a:t>Acronym</a:t>
                      </a:r>
                    </a:p>
                  </a:txBody>
                  <a:tcPr marL="36002" marR="36002" marT="0" marB="0" anchor="ctr"/>
                </a:tc>
                <a:tc>
                  <a:txBody>
                    <a:bodyPr/>
                    <a:lstStyle/>
                    <a:p>
                      <a:pPr algn="ctr">
                        <a:lnSpc>
                          <a:spcPct val="107000"/>
                        </a:lnSpc>
                        <a:spcAft>
                          <a:spcPts val="800"/>
                        </a:spcAft>
                      </a:pPr>
                      <a:r>
                        <a:rPr lang="en-GB" sz="900" dirty="0" err="1">
                          <a:latin typeface="+mn-lt"/>
                        </a:rPr>
                        <a:t>Rel</a:t>
                      </a:r>
                      <a:endParaRPr lang="en-GB" sz="900" dirty="0">
                        <a:latin typeface="+mn-lt"/>
                      </a:endParaRPr>
                    </a:p>
                  </a:txBody>
                  <a:tcPr marL="36002" marR="36002" marT="0" marB="0" anchor="ctr"/>
                </a:tc>
                <a:tc>
                  <a:txBody>
                    <a:bodyPr/>
                    <a:lstStyle/>
                    <a:p>
                      <a:pPr algn="ctr">
                        <a:lnSpc>
                          <a:spcPct val="107000"/>
                        </a:lnSpc>
                        <a:spcAft>
                          <a:spcPts val="800"/>
                        </a:spcAft>
                      </a:pPr>
                      <a:r>
                        <a:rPr lang="en-GB" sz="900" dirty="0">
                          <a:latin typeface="+mn-lt"/>
                        </a:rPr>
                        <a:t>WG</a:t>
                      </a:r>
                    </a:p>
                  </a:txBody>
                  <a:tcPr marL="36002" marR="36002" marT="0" marB="0" anchor="ctr"/>
                </a:tc>
                <a:tc>
                  <a:txBody>
                    <a:bodyPr/>
                    <a:lstStyle/>
                    <a:p>
                      <a:pPr algn="ctr">
                        <a:lnSpc>
                          <a:spcPct val="107000"/>
                        </a:lnSpc>
                        <a:spcAft>
                          <a:spcPts val="800"/>
                        </a:spcAft>
                      </a:pPr>
                      <a:r>
                        <a:rPr lang="en-GB" sz="900" dirty="0">
                          <a:latin typeface="+mn-lt"/>
                        </a:rPr>
                        <a:t>Target</a:t>
                      </a:r>
                    </a:p>
                  </a:txBody>
                  <a:tcPr marL="36002" marR="36002" marT="0" marB="0" anchor="ctr"/>
                </a:tc>
                <a:tc>
                  <a:txBody>
                    <a:bodyPr/>
                    <a:lstStyle/>
                    <a:p>
                      <a:pPr algn="ctr">
                        <a:lnSpc>
                          <a:spcPct val="107000"/>
                        </a:lnSpc>
                        <a:spcAft>
                          <a:spcPts val="800"/>
                        </a:spcAft>
                      </a:pPr>
                      <a:r>
                        <a:rPr lang="en-GB" sz="900" dirty="0">
                          <a:latin typeface="+mn-lt"/>
                        </a:rPr>
                        <a:t>Old %</a:t>
                      </a:r>
                    </a:p>
                  </a:txBody>
                  <a:tcPr marL="36002" marR="36002" marT="0" marB="0" anchor="ctr"/>
                </a:tc>
                <a:tc>
                  <a:txBody>
                    <a:bodyPr/>
                    <a:lstStyle/>
                    <a:p>
                      <a:pPr algn="ctr">
                        <a:lnSpc>
                          <a:spcPct val="107000"/>
                        </a:lnSpc>
                        <a:spcAft>
                          <a:spcPts val="800"/>
                        </a:spcAft>
                      </a:pPr>
                      <a:r>
                        <a:rPr lang="en-GB" sz="9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9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900" dirty="0">
                          <a:solidFill>
                            <a:srgbClr val="FF0000"/>
                          </a:solidFill>
                          <a:latin typeface="+mn-lt"/>
                        </a:rPr>
                        <a:t>Related groups</a:t>
                      </a:r>
                      <a:endParaRPr lang="en-GB" sz="9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900" b="1" kern="1200" dirty="0">
                          <a:solidFill>
                            <a:srgbClr val="FF0000"/>
                          </a:solidFill>
                          <a:latin typeface="+mn-lt"/>
                          <a:ea typeface="+mn-ea"/>
                          <a:cs typeface="+mn-cs"/>
                        </a:rPr>
                        <a:t>SA5 Progress</a:t>
                      </a:r>
                      <a:endParaRPr lang="en-GB" sz="9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WID</a:t>
                      </a:r>
                      <a:endParaRPr lang="en-GB" sz="9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TR</a:t>
                      </a:r>
                      <a:endParaRPr lang="en-GB" sz="9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Rapporteur</a:t>
                      </a:r>
                      <a:endParaRPr lang="en-GB" sz="9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328098">
                <a:tc>
                  <a:txBody>
                    <a:bodyPr/>
                    <a:lstStyle/>
                    <a:p>
                      <a:pPr algn="ctr" fontAlgn="t"/>
                      <a:r>
                        <a:rPr lang="en-US" sz="900" b="0" i="0" u="none" strike="noStrike" dirty="0">
                          <a:solidFill>
                            <a:srgbClr val="000000"/>
                          </a:solidFill>
                          <a:effectLst/>
                          <a:latin typeface="+mn-lt"/>
                        </a:rPr>
                        <a:t>910031</a:t>
                      </a:r>
                    </a:p>
                  </a:txBody>
                  <a:tcPr marL="6350" marR="6350" marT="6350" marB="0"/>
                </a:tc>
                <a:tc>
                  <a:txBody>
                    <a:bodyPr/>
                    <a:lstStyle/>
                    <a:p>
                      <a:pPr marL="0" algn="l" defTabSz="1219170" rtl="0" eaLnBrk="1" fontAlgn="t" latinLnBrk="0" hangingPunct="1"/>
                      <a:r>
                        <a:rPr lang="en-US" sz="900" b="0" i="0" u="none" strike="noStrike" kern="1200" dirty="0">
                          <a:solidFill>
                            <a:schemeClr val="tx1"/>
                          </a:solidFill>
                          <a:effectLst/>
                          <a:latin typeface="+mn-lt"/>
                          <a:ea typeface="+mn-ea"/>
                          <a:cs typeface="+mn-cs"/>
                        </a:rPr>
                        <a:t>Study on Enhancement of service-based management architecture </a:t>
                      </a:r>
                    </a:p>
                  </a:txBody>
                  <a:tcPr marL="6350" marR="6350" marT="6350" marB="0"/>
                </a:tc>
                <a:tc>
                  <a:txBody>
                    <a:bodyPr/>
                    <a:lstStyle/>
                    <a:p>
                      <a:pPr algn="l" fontAlgn="t"/>
                      <a:r>
                        <a:rPr lang="en-US" sz="900" b="0" i="0" u="none" strike="noStrike" dirty="0" err="1">
                          <a:solidFill>
                            <a:srgbClr val="000000"/>
                          </a:solidFill>
                          <a:effectLst/>
                          <a:latin typeface="+mn-lt"/>
                        </a:rPr>
                        <a:t>FS_eSBMA</a:t>
                      </a:r>
                      <a:endParaRPr lang="en-US" sz="900" b="0" i="0" u="none" strike="noStrike" dirty="0">
                        <a:solidFill>
                          <a:srgbClr val="000000"/>
                        </a:solidFill>
                        <a:effectLst/>
                        <a:latin typeface="+mn-lt"/>
                      </a:endParaRPr>
                    </a:p>
                  </a:txBody>
                  <a:tcPr marL="6350" marR="6350" marT="6350" marB="0"/>
                </a:tc>
                <a:tc>
                  <a:txBody>
                    <a:bodyPr/>
                    <a:lstStyle/>
                    <a:p>
                      <a:pPr algn="ctr" fontAlgn="t"/>
                      <a:r>
                        <a:rPr lang="en-US" sz="900" b="0" i="0" u="none" strike="noStrike">
                          <a:solidFill>
                            <a:srgbClr val="000000"/>
                          </a:solidFill>
                          <a:effectLst/>
                          <a:latin typeface="+mn-lt"/>
                        </a:rPr>
                        <a:t>Rel-18</a:t>
                      </a:r>
                    </a:p>
                  </a:txBody>
                  <a:tcPr marL="6350" marR="6350" marT="6350" marB="0"/>
                </a:tc>
                <a:tc>
                  <a:txBody>
                    <a:bodyPr/>
                    <a:lstStyle/>
                    <a:p>
                      <a:pPr algn="ctr" fontAlgn="t"/>
                      <a:r>
                        <a:rPr lang="en-US" sz="900" b="0" i="0" u="none" strike="noStrike">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900" b="0" kern="1200" dirty="0">
                          <a:solidFill>
                            <a:schemeClr val="tx1"/>
                          </a:solidFill>
                          <a:effectLst/>
                          <a:latin typeface="+mn-lt"/>
                          <a:ea typeface="+mn-ea"/>
                          <a:cs typeface="Arial" panose="020B0604020202020204" pitchFamily="34" charset="0"/>
                        </a:rPr>
                        <a:t>SA#99 (Mar. 2023)</a:t>
                      </a:r>
                      <a:endParaRPr lang="zh-CN" sz="900" b="0" kern="1200" dirty="0">
                        <a:solidFill>
                          <a:schemeClr val="tx1"/>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900" b="0" i="0" u="none" strike="noStrike" dirty="0">
                          <a:solidFill>
                            <a:srgbClr val="000000"/>
                          </a:solidFill>
                          <a:effectLst/>
                          <a:latin typeface="+mn-lt"/>
                        </a:rPr>
                        <a:t>75%</a:t>
                      </a:r>
                    </a:p>
                  </a:txBody>
                  <a:tcPr marL="6350" marR="6350" marT="6350" marB="0"/>
                </a:tc>
                <a:tc>
                  <a:txBody>
                    <a:bodyPr/>
                    <a:lstStyle/>
                    <a:p>
                      <a:pPr marL="0" algn="ctr" defTabSz="1219170" rtl="0" eaLnBrk="1" latinLnBrk="0" hangingPunct="1">
                        <a:lnSpc>
                          <a:spcPct val="107000"/>
                        </a:lnSpc>
                        <a:spcAft>
                          <a:spcPts val="800"/>
                        </a:spcAft>
                      </a:pPr>
                      <a:r>
                        <a:rPr lang="en-GB" sz="900" kern="1200" dirty="0">
                          <a:solidFill>
                            <a:srgbClr val="0000FF"/>
                          </a:solidFill>
                          <a:latin typeface="+mn-lt"/>
                          <a:ea typeface="+mn-ea"/>
                          <a:cs typeface="+mn-cs"/>
                        </a:rPr>
                        <a:t>80%</a:t>
                      </a:r>
                    </a:p>
                  </a:txBody>
                  <a:tcPr marL="36002" marR="36002" marT="0" marB="0"/>
                </a:tc>
                <a:tc>
                  <a:txBody>
                    <a:bodyPr/>
                    <a:lstStyle/>
                    <a:p>
                      <a:pPr>
                        <a:lnSpc>
                          <a:spcPct val="107000"/>
                        </a:lnSpc>
                        <a:spcAft>
                          <a:spcPts val="800"/>
                        </a:spcAft>
                      </a:pPr>
                      <a:endParaRPr lang="en-GB" sz="1200" b="0" i="0" u="none" strike="noStrike" kern="1200" dirty="0">
                        <a:solidFill>
                          <a:srgbClr val="0000FF"/>
                        </a:solidFill>
                        <a:effectLst/>
                        <a:latin typeface="+mn-lt"/>
                        <a:ea typeface="+mn-ea"/>
                        <a:cs typeface="+mn-cs"/>
                      </a:endParaRPr>
                    </a:p>
                  </a:txBody>
                  <a:tcPr marL="36002" marR="36002" marT="0" marB="0" anchor="ctr"/>
                </a:tc>
                <a:tc>
                  <a:txBody>
                    <a:bodyPr/>
                    <a:lstStyle/>
                    <a:p>
                      <a:pPr marL="0" algn="l" defTabSz="1219170" rtl="0" eaLnBrk="1" latinLnBrk="0" hangingPunct="1">
                        <a:lnSpc>
                          <a:spcPct val="150000"/>
                        </a:lnSpc>
                        <a:spcAft>
                          <a:spcPts val="0"/>
                        </a:spcAft>
                      </a:pPr>
                      <a:endParaRPr lang="sv-SE" sz="12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900" kern="1200" dirty="0">
                          <a:solidFill>
                            <a:srgbClr val="000000"/>
                          </a:solidFill>
                          <a:effectLst/>
                          <a:latin typeface="+mn-lt"/>
                          <a:ea typeface="+mn-ea"/>
                          <a:cs typeface="Arial" panose="020B0604020202020204" pitchFamily="34" charset="0"/>
                        </a:rPr>
                        <a:t>45-&gt;50-&gt;60-&gt;65-&gt;75%-&gt;80%</a:t>
                      </a:r>
                      <a:endParaRPr lang="zh-CN" sz="900" kern="1200" dirty="0">
                        <a:solidFill>
                          <a:srgbClr val="000000"/>
                        </a:solidFill>
                        <a:effectLst/>
                        <a:latin typeface="+mn-lt"/>
                        <a:ea typeface="+mn-ea"/>
                        <a:cs typeface="Arial" panose="020B0604020202020204" pitchFamily="34" charset="0"/>
                      </a:endParaRPr>
                    </a:p>
                  </a:txBody>
                  <a:tcPr marL="114300" marR="114300" marT="0" marB="0"/>
                </a:tc>
                <a:tc>
                  <a:txBody>
                    <a:bodyPr/>
                    <a:lstStyle/>
                    <a:p>
                      <a:pPr marL="0" indent="0" algn="ctr" defTabSz="1219170" rtl="0" eaLnBrk="1" fontAlgn="t" latinLnBrk="0" hangingPunct="1">
                        <a:lnSpc>
                          <a:spcPct val="150000"/>
                        </a:lnSpc>
                        <a:spcAft>
                          <a:spcPts val="0"/>
                        </a:spcAft>
                      </a:pPr>
                      <a:r>
                        <a:rPr lang="en-US" altLang="zh-CN" sz="900" b="0" i="0" u="none" strike="noStrike" kern="1200" dirty="0">
                          <a:solidFill>
                            <a:srgbClr val="000000"/>
                          </a:solidFill>
                          <a:effectLst/>
                          <a:latin typeface="+mn-lt"/>
                          <a:ea typeface="+mn-ea"/>
                          <a:cs typeface="+mn-cs"/>
                        </a:rPr>
                        <a:t>SP-211451</a:t>
                      </a:r>
                    </a:p>
                  </a:txBody>
                  <a:tcPr marL="9525" marR="9525" marT="9525" marB="9525"/>
                </a:tc>
                <a:tc>
                  <a:txBody>
                    <a:bodyPr/>
                    <a:lstStyle/>
                    <a:p>
                      <a:pPr marL="0" algn="ctr" defTabSz="1219170" rtl="0" eaLnBrk="1" fontAlgn="t" latinLnBrk="0" hangingPunct="1">
                        <a:lnSpc>
                          <a:spcPct val="150000"/>
                        </a:lnSpc>
                        <a:spcAft>
                          <a:spcPts val="0"/>
                        </a:spcAft>
                      </a:pPr>
                      <a:r>
                        <a:rPr lang="fr-FR" sz="900" b="0" i="0" u="none" strike="noStrike" kern="1200" dirty="0">
                          <a:solidFill>
                            <a:srgbClr val="000000"/>
                          </a:solidFill>
                          <a:effectLst/>
                          <a:latin typeface="+mn-lt"/>
                          <a:ea typeface="+mn-ea"/>
                          <a:cs typeface="+mn-cs"/>
                        </a:rPr>
                        <a:t>28.925</a:t>
                      </a:r>
                      <a:endParaRPr lang="en-US" sz="9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900" b="0" i="0" u="none" strike="noStrike" kern="1200" dirty="0">
                          <a:solidFill>
                            <a:srgbClr val="000000"/>
                          </a:solidFill>
                          <a:effectLst/>
                          <a:latin typeface="+mn-lt"/>
                          <a:ea typeface="+mn-ea"/>
                          <a:cs typeface="+mn-cs"/>
                        </a:rPr>
                        <a:t>Huawei, Ericsson</a:t>
                      </a:r>
                      <a:endParaRPr lang="en-US" sz="9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1"/>
                  </a:ext>
                </a:extLst>
              </a:tr>
              <a:tr h="388405">
                <a:tc>
                  <a:txBody>
                    <a:bodyPr/>
                    <a:lstStyle/>
                    <a:p>
                      <a:pPr algn="ctr" fontAlgn="t"/>
                      <a:r>
                        <a:rPr lang="en-US" sz="900" b="0" i="0" u="none" strike="noStrike" dirty="0">
                          <a:solidFill>
                            <a:srgbClr val="000000"/>
                          </a:solidFill>
                          <a:effectLst/>
                          <a:latin typeface="+mn-lt"/>
                        </a:rPr>
                        <a:t>950027</a:t>
                      </a:r>
                    </a:p>
                  </a:txBody>
                  <a:tcPr marL="6350" marR="6350" marT="6350" marB="0"/>
                </a:tc>
                <a:tc>
                  <a:txBody>
                    <a:bodyPr/>
                    <a:lstStyle/>
                    <a:p>
                      <a:pPr algn="l" fontAlgn="t"/>
                      <a:r>
                        <a:rPr lang="en-US" sz="900" b="0" i="0" u="none" strike="noStrike" dirty="0">
                          <a:solidFill>
                            <a:schemeClr val="tx1"/>
                          </a:solidFill>
                          <a:effectLst/>
                          <a:latin typeface="+mn-lt"/>
                        </a:rPr>
                        <a:t>Study on Basic SBMA enabler enhancements </a:t>
                      </a:r>
                    </a:p>
                  </a:txBody>
                  <a:tcPr marL="6350" marR="6350" marT="6350" marB="0"/>
                </a:tc>
                <a:tc>
                  <a:txBody>
                    <a:bodyPr/>
                    <a:lstStyle/>
                    <a:p>
                      <a:pPr algn="l" fontAlgn="t"/>
                      <a:r>
                        <a:rPr lang="en-US" sz="900" b="0" i="0" u="none" strike="noStrike" dirty="0" err="1">
                          <a:solidFill>
                            <a:srgbClr val="FF0000"/>
                          </a:solidFill>
                          <a:effectLst/>
                          <a:latin typeface="+mn-lt"/>
                        </a:rPr>
                        <a:t>FS_eSBMAe</a:t>
                      </a:r>
                      <a:endParaRPr lang="en-US" sz="900" b="0" i="0" u="none" strike="noStrike" dirty="0">
                        <a:solidFill>
                          <a:srgbClr val="FF0000"/>
                        </a:solidFill>
                        <a:effectLst/>
                        <a:latin typeface="+mn-lt"/>
                      </a:endParaRPr>
                    </a:p>
                  </a:txBody>
                  <a:tcPr marL="6350" marR="6350" marT="6350" marB="0"/>
                </a:tc>
                <a:tc>
                  <a:txBody>
                    <a:bodyPr/>
                    <a:lstStyle/>
                    <a:p>
                      <a:pPr algn="ctr" fontAlgn="t"/>
                      <a:r>
                        <a:rPr lang="en-US" sz="900" b="0" i="0" u="none" strike="noStrike" dirty="0">
                          <a:solidFill>
                            <a:srgbClr val="000000"/>
                          </a:solidFill>
                          <a:effectLst/>
                          <a:latin typeface="+mn-lt"/>
                        </a:rPr>
                        <a:t>Rel-18</a:t>
                      </a:r>
                    </a:p>
                  </a:txBody>
                  <a:tcPr marL="6350" marR="6350" marT="6350" marB="0"/>
                </a:tc>
                <a:tc>
                  <a:txBody>
                    <a:bodyPr/>
                    <a:lstStyle/>
                    <a:p>
                      <a:pPr algn="ctr" fontAlgn="t"/>
                      <a:r>
                        <a:rPr lang="en-US" sz="9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00000"/>
                        </a:lnSpc>
                        <a:spcAft>
                          <a:spcPts val="0"/>
                        </a:spcAft>
                      </a:pPr>
                      <a:r>
                        <a:rPr lang="en-US" altLang="zh-CN" sz="900" kern="1200" dirty="0">
                          <a:solidFill>
                            <a:srgbClr val="000000"/>
                          </a:solidFill>
                          <a:effectLst/>
                          <a:latin typeface="+mn-lt"/>
                          <a:ea typeface="+mn-ea"/>
                          <a:cs typeface="Arial" panose="020B0604020202020204" pitchFamily="34" charset="0"/>
                        </a:rPr>
                        <a:t>SA#98(Dec 2022)</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900" b="0" i="0" u="none" strike="noStrike" dirty="0">
                          <a:solidFill>
                            <a:srgbClr val="000000"/>
                          </a:solidFill>
                          <a:effectLst/>
                          <a:latin typeface="+mn-lt"/>
                        </a:rPr>
                        <a:t>10%</a:t>
                      </a:r>
                    </a:p>
                  </a:txBody>
                  <a:tcPr marL="6350" marR="6350" marT="6350" marB="0"/>
                </a:tc>
                <a:tc>
                  <a:txBody>
                    <a:bodyPr/>
                    <a:lstStyle/>
                    <a:p>
                      <a:pPr marL="0" indent="0" algn="ctr" defTabSz="1219170" rtl="0" eaLnBrk="1" latinLnBrk="0" hangingPunct="1">
                        <a:lnSpc>
                          <a:spcPct val="107000"/>
                        </a:lnSpc>
                        <a:spcAft>
                          <a:spcPts val="800"/>
                        </a:spcAft>
                      </a:pPr>
                      <a:r>
                        <a:rPr lang="en-GB" sz="900" kern="1200" dirty="0">
                          <a:solidFill>
                            <a:srgbClr val="0000FF"/>
                          </a:solidFill>
                          <a:latin typeface="+mn-lt"/>
                          <a:ea typeface="+mn-ea"/>
                          <a:cs typeface="+mn-cs"/>
                        </a:rPr>
                        <a:t>25%</a:t>
                      </a:r>
                    </a:p>
                  </a:txBody>
                  <a:tcPr marL="36002" marR="36002" marT="0" marB="0"/>
                </a:tc>
                <a:tc>
                  <a:txBody>
                    <a:bodyPr/>
                    <a:lstStyle/>
                    <a:p>
                      <a:pPr marL="0" algn="l" defTabSz="914296" rtl="0" eaLnBrk="1" latinLnBrk="0" hangingPunct="1">
                        <a:lnSpc>
                          <a:spcPct val="107000"/>
                        </a:lnSpc>
                        <a:spcAft>
                          <a:spcPts val="800"/>
                        </a:spcAft>
                      </a:pPr>
                      <a:endParaRPr lang="en-GB" sz="1200" kern="1200" dirty="0">
                        <a:solidFill>
                          <a:srgbClr val="0000FF"/>
                        </a:solidFill>
                        <a:latin typeface="+mn-lt"/>
                        <a:ea typeface="+mn-ea"/>
                        <a:cs typeface="+mn-cs"/>
                      </a:endParaRPr>
                    </a:p>
                  </a:txBody>
                  <a:tcPr marL="36002" marR="36002" marT="0" marB="0" anchor="ctr"/>
                </a:tc>
                <a:tc>
                  <a:txBody>
                    <a:bodyPr/>
                    <a:lstStyle/>
                    <a:p>
                      <a:pPr marL="0" algn="l" defTabSz="1219170" rtl="0" eaLnBrk="1" latinLnBrk="0" hangingPunct="1">
                        <a:lnSpc>
                          <a:spcPct val="150000"/>
                        </a:lnSpc>
                        <a:spcAft>
                          <a:spcPts val="0"/>
                        </a:spcAft>
                      </a:pPr>
                      <a:endParaRPr lang="sv-SE" sz="12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900" kern="1200" dirty="0">
                          <a:solidFill>
                            <a:srgbClr val="000000"/>
                          </a:solidFill>
                          <a:effectLst/>
                          <a:latin typeface="+mn-lt"/>
                          <a:ea typeface="+mn-ea"/>
                          <a:cs typeface="Arial" panose="020B0604020202020204" pitchFamily="34" charset="0"/>
                        </a:rPr>
                        <a:t>0-&gt;5-&gt;10-&gt;15-&gt;25 %</a:t>
                      </a:r>
                      <a:endParaRPr lang="zh-CN" sz="900" kern="1200" dirty="0">
                        <a:solidFill>
                          <a:srgbClr val="000000"/>
                        </a:solidFill>
                        <a:effectLst/>
                        <a:latin typeface="+mn-lt"/>
                        <a:ea typeface="+mn-ea"/>
                        <a:cs typeface="Arial" panose="020B0604020202020204" pitchFamily="34" charset="0"/>
                      </a:endParaRPr>
                    </a:p>
                  </a:txBody>
                  <a:tcPr marL="114300" marR="114300" marT="0" marB="0"/>
                </a:tc>
                <a:tc>
                  <a:txBody>
                    <a:bodyPr/>
                    <a:lstStyle/>
                    <a:p>
                      <a:pPr marL="0" marR="0" lvl="0" indent="0" algn="ctr" defTabSz="1219170" rtl="0" eaLnBrk="1" fontAlgn="t" latinLnBrk="0" hangingPunct="1">
                        <a:lnSpc>
                          <a:spcPct val="107000"/>
                        </a:lnSpc>
                        <a:spcBef>
                          <a:spcPts val="0"/>
                        </a:spcBef>
                        <a:spcAft>
                          <a:spcPts val="800"/>
                        </a:spcAft>
                        <a:buClrTx/>
                        <a:buSzTx/>
                        <a:buFontTx/>
                        <a:buNone/>
                        <a:tabLst/>
                        <a:defRPr/>
                      </a:pPr>
                      <a:r>
                        <a:rPr lang="en-US" altLang="zh-CN" sz="900" b="0" i="0" u="none" strike="noStrike" kern="1200" dirty="0">
                          <a:solidFill>
                            <a:srgbClr val="000000"/>
                          </a:solidFill>
                          <a:effectLst/>
                          <a:latin typeface="+mn-lt"/>
                          <a:ea typeface="+mn-ea"/>
                          <a:cs typeface="+mn-cs"/>
                        </a:rPr>
                        <a:t>SP-220145</a:t>
                      </a:r>
                      <a:endParaRPr lang="en-GB" altLang="zh-CN" sz="9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r>
                        <a:rPr lang="fr-FR" sz="900" b="0" i="0" u="none" strike="noStrike" kern="1200" dirty="0">
                          <a:solidFill>
                            <a:srgbClr val="000000"/>
                          </a:solidFill>
                          <a:effectLst/>
                          <a:latin typeface="+mn-lt"/>
                          <a:ea typeface="+mn-ea"/>
                          <a:cs typeface="+mn-cs"/>
                        </a:rPr>
                        <a:t>28.831</a:t>
                      </a:r>
                      <a:endParaRPr lang="en-US" sz="9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900" b="0" i="0" u="none" strike="noStrike" kern="1200" dirty="0">
                          <a:solidFill>
                            <a:srgbClr val="000000"/>
                          </a:solidFill>
                          <a:effectLst/>
                          <a:latin typeface="+mn-lt"/>
                          <a:ea typeface="+mn-ea"/>
                          <a:cs typeface="+mn-cs"/>
                        </a:rPr>
                        <a:t>Nokia</a:t>
                      </a:r>
                      <a:endParaRPr lang="en-US" sz="9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2"/>
                  </a:ext>
                </a:extLst>
              </a:tr>
              <a:tr h="478865">
                <a:tc>
                  <a:txBody>
                    <a:bodyPr/>
                    <a:lstStyle/>
                    <a:p>
                      <a:pPr algn="ctr" fontAlgn="t"/>
                      <a:r>
                        <a:rPr lang="en-US" sz="900" b="0" i="0" u="none" strike="noStrike" dirty="0">
                          <a:solidFill>
                            <a:srgbClr val="000000"/>
                          </a:solidFill>
                          <a:effectLst/>
                          <a:latin typeface="+mn-lt"/>
                        </a:rPr>
                        <a:t>950028</a:t>
                      </a:r>
                    </a:p>
                  </a:txBody>
                  <a:tcPr marL="6350" marR="6350" marT="6350" marB="0"/>
                </a:tc>
                <a:tc>
                  <a:txBody>
                    <a:bodyPr/>
                    <a:lstStyle/>
                    <a:p>
                      <a:pPr algn="l" fontAlgn="t"/>
                      <a:r>
                        <a:rPr lang="en-US" sz="900" b="0" i="0" u="none" strike="noStrike" dirty="0">
                          <a:solidFill>
                            <a:schemeClr val="tx1"/>
                          </a:solidFill>
                          <a:effectLst/>
                          <a:latin typeface="+mn-lt"/>
                        </a:rPr>
                        <a:t>Study on Management Aspects of URLLC </a:t>
                      </a:r>
                    </a:p>
                  </a:txBody>
                  <a:tcPr marL="6350" marR="6350" marT="6350" marB="0"/>
                </a:tc>
                <a:tc>
                  <a:txBody>
                    <a:bodyPr/>
                    <a:lstStyle/>
                    <a:p>
                      <a:pPr algn="l" fontAlgn="t"/>
                      <a:r>
                        <a:rPr lang="en-US" sz="900" b="0" i="0" u="none" strike="noStrike" dirty="0" err="1">
                          <a:solidFill>
                            <a:srgbClr val="000000"/>
                          </a:solidFill>
                          <a:effectLst/>
                          <a:latin typeface="+mn-lt"/>
                        </a:rPr>
                        <a:t>FS_URLLC_Mgt</a:t>
                      </a:r>
                      <a:endParaRPr lang="en-US" sz="900" b="0" i="0" u="none" strike="noStrike" dirty="0">
                        <a:solidFill>
                          <a:srgbClr val="000000"/>
                        </a:solidFill>
                        <a:effectLst/>
                        <a:latin typeface="+mn-lt"/>
                      </a:endParaRPr>
                    </a:p>
                  </a:txBody>
                  <a:tcPr marL="6350" marR="6350" marT="6350" marB="0"/>
                </a:tc>
                <a:tc>
                  <a:txBody>
                    <a:bodyPr/>
                    <a:lstStyle/>
                    <a:p>
                      <a:pPr algn="ctr" fontAlgn="t"/>
                      <a:r>
                        <a:rPr lang="en-US" sz="900" b="0" i="0" u="none" strike="noStrike">
                          <a:solidFill>
                            <a:srgbClr val="000000"/>
                          </a:solidFill>
                          <a:effectLst/>
                          <a:latin typeface="+mn-lt"/>
                        </a:rPr>
                        <a:t>Rel-18</a:t>
                      </a:r>
                    </a:p>
                  </a:txBody>
                  <a:tcPr marL="6350" marR="6350" marT="6350" marB="0"/>
                </a:tc>
                <a:tc>
                  <a:txBody>
                    <a:bodyPr/>
                    <a:lstStyle/>
                    <a:p>
                      <a:pPr algn="ctr" fontAlgn="t"/>
                      <a:r>
                        <a:rPr lang="en-US" sz="90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900" b="0" kern="1200" dirty="0">
                          <a:solidFill>
                            <a:srgbClr val="000000"/>
                          </a:solidFill>
                          <a:effectLst/>
                          <a:latin typeface="+mn-lt"/>
                          <a:ea typeface="+mn-ea"/>
                          <a:cs typeface="Arial" panose="020B0604020202020204" pitchFamily="34" charset="0"/>
                        </a:rPr>
                        <a:t>SA#99(Mar 2023)</a:t>
                      </a:r>
                      <a:endParaRPr lang="en-US" sz="900" b="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900" b="0" i="0" u="none" strike="noStrike" dirty="0">
                          <a:solidFill>
                            <a:srgbClr val="000000"/>
                          </a:solidFill>
                          <a:effectLst/>
                          <a:latin typeface="+mn-lt"/>
                        </a:rPr>
                        <a:t>40%</a:t>
                      </a:r>
                    </a:p>
                  </a:txBody>
                  <a:tcPr marL="6350" marR="6350" marT="6350" marB="0"/>
                </a:tc>
                <a:tc>
                  <a:txBody>
                    <a:bodyPr/>
                    <a:lstStyle/>
                    <a:p>
                      <a:pPr algn="ctr">
                        <a:lnSpc>
                          <a:spcPct val="107000"/>
                        </a:lnSpc>
                        <a:spcAft>
                          <a:spcPts val="800"/>
                        </a:spcAft>
                      </a:pPr>
                      <a:r>
                        <a:rPr lang="en-GB" sz="900" b="0" i="0" u="none" strike="noStrike" kern="1200" dirty="0">
                          <a:solidFill>
                            <a:srgbClr val="0000FF"/>
                          </a:solidFill>
                          <a:effectLst/>
                          <a:latin typeface="+mn-lt"/>
                          <a:ea typeface="+mn-ea"/>
                          <a:cs typeface="+mn-cs"/>
                        </a:rPr>
                        <a:t>60%</a:t>
                      </a:r>
                    </a:p>
                  </a:txBody>
                  <a:tcPr marL="36002" marR="36002" marT="0" marB="0"/>
                </a:tc>
                <a:tc>
                  <a:txBody>
                    <a:bodyPr/>
                    <a:lstStyle/>
                    <a:p>
                      <a:pPr>
                        <a:lnSpc>
                          <a:spcPct val="107000"/>
                        </a:lnSpc>
                        <a:spcAft>
                          <a:spcPts val="800"/>
                        </a:spcAft>
                      </a:pPr>
                      <a:endParaRPr lang="en-GB" sz="900" b="0" i="0" u="none" strike="noStrike" kern="1200" dirty="0">
                        <a:solidFill>
                          <a:srgbClr val="0000FF"/>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9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900" kern="1200" dirty="0">
                          <a:solidFill>
                            <a:srgbClr val="000000"/>
                          </a:solidFill>
                          <a:effectLst/>
                          <a:latin typeface="+mn-lt"/>
                          <a:ea typeface="+mn-ea"/>
                          <a:cs typeface="Arial" panose="020B0604020202020204" pitchFamily="34" charset="0"/>
                        </a:rPr>
                        <a:t>0-&gt;10-&gt;15-</a:t>
                      </a:r>
                      <a:r>
                        <a:rPr lang="en-US" altLang="zh-CN" sz="900" kern="1200" dirty="0">
                          <a:solidFill>
                            <a:srgbClr val="000000"/>
                          </a:solidFill>
                          <a:effectLst/>
                          <a:latin typeface="+mn-lt"/>
                          <a:ea typeface="宋体" panose="02010600030101010101" pitchFamily="2" charset="-122"/>
                          <a:cs typeface="Arial" panose="020B0604020202020204" pitchFamily="34" charset="0"/>
                        </a:rPr>
                        <a:t>&gt;15-&gt;40-&gt;60%</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07000"/>
                        </a:lnSpc>
                        <a:spcBef>
                          <a:spcPts val="0"/>
                        </a:spcBef>
                        <a:spcAft>
                          <a:spcPts val="800"/>
                        </a:spcAft>
                        <a:buClrTx/>
                        <a:buSzTx/>
                        <a:buFontTx/>
                        <a:buNone/>
                        <a:tabLst/>
                        <a:defRPr/>
                      </a:pPr>
                      <a:r>
                        <a:rPr lang="en-US" altLang="zh-CN" sz="900" b="0" i="0" u="none" strike="noStrike" kern="1200" dirty="0">
                          <a:solidFill>
                            <a:srgbClr val="000000"/>
                          </a:solidFill>
                          <a:effectLst/>
                          <a:latin typeface="+mn-lt"/>
                          <a:ea typeface="+mn-ea"/>
                          <a:cs typeface="+mn-cs"/>
                        </a:rPr>
                        <a:t>SP-220146</a:t>
                      </a:r>
                      <a:endParaRPr lang="en-GB" altLang="zh-CN" sz="9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r>
                        <a:rPr lang="fr-FR" sz="900" b="0" i="0" u="none" strike="noStrike" kern="1200" dirty="0">
                          <a:solidFill>
                            <a:srgbClr val="000000"/>
                          </a:solidFill>
                          <a:effectLst/>
                          <a:latin typeface="+mn-lt"/>
                          <a:ea typeface="+mn-ea"/>
                          <a:cs typeface="+mn-cs"/>
                        </a:rPr>
                        <a:t>28.832</a:t>
                      </a:r>
                      <a:endParaRPr lang="en-US" sz="9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900" b="0" i="0" u="none" strike="noStrike" kern="1200" dirty="0">
                          <a:solidFill>
                            <a:srgbClr val="000000"/>
                          </a:solidFill>
                          <a:effectLst/>
                          <a:latin typeface="+mn-lt"/>
                          <a:ea typeface="+mn-ea"/>
                          <a:cs typeface="+mn-cs"/>
                        </a:rPr>
                        <a:t>China Unicom</a:t>
                      </a:r>
                      <a:endParaRPr lang="en-US" sz="9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3"/>
                  </a:ext>
                </a:extLst>
              </a:tr>
              <a:tr h="374354">
                <a:tc>
                  <a:txBody>
                    <a:bodyPr/>
                    <a:lstStyle/>
                    <a:p>
                      <a:pPr algn="ctr" fontAlgn="t"/>
                      <a:r>
                        <a:rPr lang="en-US" sz="900" b="0" i="0" u="none" strike="noStrike" dirty="0">
                          <a:solidFill>
                            <a:srgbClr val="000000"/>
                          </a:solidFill>
                          <a:effectLst/>
                          <a:latin typeface="+mn-lt"/>
                        </a:rPr>
                        <a:t>950030</a:t>
                      </a:r>
                    </a:p>
                  </a:txBody>
                  <a:tcPr marL="6350" marR="6350" marT="6350" marB="0"/>
                </a:tc>
                <a:tc>
                  <a:txBody>
                    <a:bodyPr/>
                    <a:lstStyle/>
                    <a:p>
                      <a:pPr algn="l" fontAlgn="t"/>
                      <a:r>
                        <a:rPr lang="en-US" sz="900" b="0" i="0" u="none" strike="noStrike" dirty="0">
                          <a:solidFill>
                            <a:schemeClr val="tx1"/>
                          </a:solidFill>
                          <a:effectLst/>
                          <a:latin typeface="+mn-lt"/>
                        </a:rPr>
                        <a:t>Study on Management Aspect of 5GLAN </a:t>
                      </a:r>
                    </a:p>
                  </a:txBody>
                  <a:tcPr marL="6350" marR="6350" marT="6350" marB="0"/>
                </a:tc>
                <a:tc>
                  <a:txBody>
                    <a:bodyPr/>
                    <a:lstStyle/>
                    <a:p>
                      <a:pPr algn="l" fontAlgn="t"/>
                      <a:r>
                        <a:rPr lang="en-US" sz="900" b="0" i="0" u="none" strike="noStrike" dirty="0">
                          <a:solidFill>
                            <a:srgbClr val="FF0000"/>
                          </a:solidFill>
                          <a:effectLst/>
                          <a:latin typeface="+mn-lt"/>
                        </a:rPr>
                        <a:t>FS_5GLAN_Mgt</a:t>
                      </a:r>
                    </a:p>
                  </a:txBody>
                  <a:tcPr marL="6350" marR="6350" marT="6350" marB="0"/>
                </a:tc>
                <a:tc>
                  <a:txBody>
                    <a:bodyPr/>
                    <a:lstStyle/>
                    <a:p>
                      <a:pPr algn="ctr" fontAlgn="t"/>
                      <a:r>
                        <a:rPr lang="en-US" sz="900" b="0" i="0" u="none" strike="noStrike" dirty="0">
                          <a:solidFill>
                            <a:srgbClr val="000000"/>
                          </a:solidFill>
                          <a:effectLst/>
                          <a:latin typeface="+mn-lt"/>
                        </a:rPr>
                        <a:t>Rel-18</a:t>
                      </a:r>
                    </a:p>
                  </a:txBody>
                  <a:tcPr marL="6350" marR="6350" marT="6350" marB="0"/>
                </a:tc>
                <a:tc>
                  <a:txBody>
                    <a:bodyPr/>
                    <a:lstStyle/>
                    <a:p>
                      <a:pPr algn="ctr" fontAlgn="t"/>
                      <a:r>
                        <a:rPr lang="en-US" sz="9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00000"/>
                        </a:lnSpc>
                        <a:spcAft>
                          <a:spcPts val="0"/>
                        </a:spcAft>
                      </a:pPr>
                      <a:r>
                        <a:rPr lang="en-US" altLang="zh-CN" sz="900" b="0" kern="1200" dirty="0">
                          <a:solidFill>
                            <a:schemeClr val="tx1"/>
                          </a:solidFill>
                          <a:effectLst/>
                          <a:latin typeface="+mn-lt"/>
                          <a:ea typeface="+mn-ea"/>
                          <a:cs typeface="Arial" panose="020B0604020202020204" pitchFamily="34" charset="0"/>
                        </a:rPr>
                        <a:t>SA#99 (Mar. 2023)</a:t>
                      </a:r>
                    </a:p>
                  </a:txBody>
                  <a:tcPr marL="9525" marR="9525" marT="9525" marB="9525"/>
                </a:tc>
                <a:tc>
                  <a:txBody>
                    <a:bodyPr/>
                    <a:lstStyle/>
                    <a:p>
                      <a:pPr algn="ctr" fontAlgn="t"/>
                      <a:r>
                        <a:rPr lang="en-US" sz="900" b="0" i="0" u="none" strike="noStrike" dirty="0">
                          <a:solidFill>
                            <a:srgbClr val="000000"/>
                          </a:solidFill>
                          <a:effectLst/>
                          <a:latin typeface="+mn-lt"/>
                        </a:rPr>
                        <a:t>25%</a:t>
                      </a:r>
                    </a:p>
                  </a:txBody>
                  <a:tcPr marL="6350" marR="6350" marT="6350" marB="0"/>
                </a:tc>
                <a:tc>
                  <a:txBody>
                    <a:bodyPr/>
                    <a:lstStyle/>
                    <a:p>
                      <a:pPr algn="ctr">
                        <a:lnSpc>
                          <a:spcPct val="107000"/>
                        </a:lnSpc>
                        <a:spcAft>
                          <a:spcPts val="800"/>
                        </a:spcAft>
                      </a:pPr>
                      <a:r>
                        <a:rPr lang="en-GB" sz="900" dirty="0">
                          <a:solidFill>
                            <a:srgbClr val="0000FF"/>
                          </a:solidFill>
                          <a:latin typeface="+mn-lt"/>
                        </a:rPr>
                        <a:t>65%</a:t>
                      </a:r>
                    </a:p>
                  </a:txBody>
                  <a:tcPr marL="36002" marR="36002" marT="0" marB="0"/>
                </a:tc>
                <a:tc>
                  <a:txBody>
                    <a:bodyPr/>
                    <a:lstStyle/>
                    <a:p>
                      <a:pPr>
                        <a:lnSpc>
                          <a:spcPct val="107000"/>
                        </a:lnSpc>
                        <a:spcAft>
                          <a:spcPts val="800"/>
                        </a:spcAft>
                      </a:pPr>
                      <a:endParaRPr lang="en-GB" sz="900" dirty="0">
                        <a:solidFill>
                          <a:srgbClr val="0000FF"/>
                        </a:solidFill>
                        <a:latin typeface="+mn-lt"/>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US" altLang="zh-CN" sz="900" kern="1200" dirty="0">
                          <a:solidFill>
                            <a:srgbClr val="000000"/>
                          </a:solidFill>
                          <a:effectLst/>
                          <a:latin typeface="+mn-lt"/>
                          <a:ea typeface="宋体" panose="02010600030101010101" pitchFamily="2" charset="-122"/>
                          <a:cs typeface="Arial" panose="020B0604020202020204" pitchFamily="34" charset="0"/>
                        </a:rPr>
                        <a:t>SA2</a:t>
                      </a:r>
                      <a:endParaRPr lang="sv-SE" sz="9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900" kern="1200" dirty="0">
                          <a:solidFill>
                            <a:srgbClr val="000000"/>
                          </a:solidFill>
                          <a:effectLst/>
                          <a:latin typeface="+mn-lt"/>
                          <a:ea typeface="+mn-ea"/>
                          <a:cs typeface="Arial" panose="020B0604020202020204" pitchFamily="34" charset="0"/>
                        </a:rPr>
                        <a:t>0-&gt;10-&gt;25-</a:t>
                      </a:r>
                      <a:r>
                        <a:rPr lang="en-US" altLang="zh-CN" sz="900" kern="1200" dirty="0">
                          <a:solidFill>
                            <a:srgbClr val="000000"/>
                          </a:solidFill>
                          <a:effectLst/>
                          <a:latin typeface="+mn-lt"/>
                          <a:ea typeface="宋体" panose="02010600030101010101" pitchFamily="2" charset="-122"/>
                          <a:cs typeface="Arial" panose="020B0604020202020204" pitchFamily="34" charset="0"/>
                        </a:rPr>
                        <a:t>&gt;45</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900" kern="1200" dirty="0">
                          <a:solidFill>
                            <a:srgbClr val="000000"/>
                          </a:solidFill>
                          <a:effectLst/>
                          <a:latin typeface="+mn-lt"/>
                          <a:ea typeface="宋体" panose="02010600030101010101" pitchFamily="2" charset="-122"/>
                          <a:cs typeface="Arial" panose="020B0604020202020204" pitchFamily="34" charset="0"/>
                        </a:rPr>
                        <a:t>-&gt;65%</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07000"/>
                        </a:lnSpc>
                        <a:spcBef>
                          <a:spcPts val="0"/>
                        </a:spcBef>
                        <a:spcAft>
                          <a:spcPts val="800"/>
                        </a:spcAft>
                        <a:buClrTx/>
                        <a:buSzTx/>
                        <a:buFontTx/>
                        <a:buNone/>
                        <a:tabLst/>
                        <a:defRPr/>
                      </a:pPr>
                      <a:r>
                        <a:rPr lang="en-US" altLang="zh-CN" sz="900" b="0" i="0" u="none" strike="noStrike" kern="1200" dirty="0">
                          <a:solidFill>
                            <a:srgbClr val="000000"/>
                          </a:solidFill>
                          <a:effectLst/>
                          <a:latin typeface="+mn-lt"/>
                          <a:ea typeface="+mn-ea"/>
                          <a:cs typeface="+mn-cs"/>
                        </a:rPr>
                        <a:t>SP-220324</a:t>
                      </a:r>
                      <a:endParaRPr lang="en-GB" altLang="zh-CN" sz="9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r>
                        <a:rPr lang="fr-FR" sz="900" b="0" i="0" u="none" strike="noStrike" kern="1200" dirty="0">
                          <a:solidFill>
                            <a:srgbClr val="000000"/>
                          </a:solidFill>
                          <a:effectLst/>
                          <a:latin typeface="+mn-lt"/>
                          <a:ea typeface="+mn-ea"/>
                          <a:cs typeface="+mn-cs"/>
                        </a:rPr>
                        <a:t>28.833</a:t>
                      </a:r>
                      <a:endParaRPr lang="en-US" sz="9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900" b="0" i="0" u="none" strike="noStrike" kern="1200" dirty="0">
                          <a:solidFill>
                            <a:srgbClr val="000000"/>
                          </a:solidFill>
                          <a:effectLst/>
                          <a:latin typeface="+mn-lt"/>
                          <a:ea typeface="+mn-ea"/>
                          <a:cs typeface="+mn-cs"/>
                        </a:rPr>
                        <a:t>China Mobile</a:t>
                      </a:r>
                      <a:endParaRPr lang="en-US" sz="9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4"/>
                  </a:ext>
                </a:extLst>
              </a:tr>
              <a:tr h="374354">
                <a:tc>
                  <a:txBody>
                    <a:bodyPr/>
                    <a:lstStyle/>
                    <a:p>
                      <a:pPr algn="ctr" fontAlgn="t"/>
                      <a:r>
                        <a:rPr lang="en-US" sz="900" b="0" i="0" u="none" strike="noStrike" dirty="0">
                          <a:solidFill>
                            <a:srgbClr val="000000"/>
                          </a:solidFill>
                          <a:effectLst/>
                          <a:latin typeface="+mn-lt"/>
                        </a:rPr>
                        <a:t>950032</a:t>
                      </a:r>
                    </a:p>
                  </a:txBody>
                  <a:tcPr marL="6350" marR="6350" marT="6350" marB="0"/>
                </a:tc>
                <a:tc>
                  <a:txBody>
                    <a:bodyPr/>
                    <a:lstStyle/>
                    <a:p>
                      <a:pPr algn="l" fontAlgn="t"/>
                      <a:r>
                        <a:rPr lang="en-US" sz="900" b="0" i="0" u="none" strike="noStrike" dirty="0">
                          <a:solidFill>
                            <a:schemeClr val="tx1"/>
                          </a:solidFill>
                          <a:effectLst/>
                          <a:latin typeface="+mn-lt"/>
                        </a:rPr>
                        <a:t>Study on Management of Cloud Native Virtualized Network Functions </a:t>
                      </a:r>
                    </a:p>
                  </a:txBody>
                  <a:tcPr marL="6350" marR="6350" marT="6350" marB="0"/>
                </a:tc>
                <a:tc>
                  <a:txBody>
                    <a:bodyPr/>
                    <a:lstStyle/>
                    <a:p>
                      <a:pPr algn="l" fontAlgn="t"/>
                      <a:r>
                        <a:rPr lang="en-US" sz="900" b="0" i="0" u="none" strike="noStrike">
                          <a:solidFill>
                            <a:srgbClr val="000000"/>
                          </a:solidFill>
                          <a:effectLst/>
                          <a:latin typeface="+mn-lt"/>
                        </a:rPr>
                        <a:t>FS_MCVNF</a:t>
                      </a:r>
                    </a:p>
                  </a:txBody>
                  <a:tcPr marL="6350" marR="6350" marT="6350" marB="0"/>
                </a:tc>
                <a:tc>
                  <a:txBody>
                    <a:bodyPr/>
                    <a:lstStyle/>
                    <a:p>
                      <a:pPr algn="ctr" fontAlgn="t"/>
                      <a:r>
                        <a:rPr lang="en-US" sz="900" b="0" i="0" u="none" strike="noStrike">
                          <a:solidFill>
                            <a:srgbClr val="000000"/>
                          </a:solidFill>
                          <a:effectLst/>
                          <a:latin typeface="+mn-lt"/>
                        </a:rPr>
                        <a:t>Rel-18</a:t>
                      </a:r>
                    </a:p>
                  </a:txBody>
                  <a:tcPr marL="6350" marR="6350" marT="6350" marB="0"/>
                </a:tc>
                <a:tc>
                  <a:txBody>
                    <a:bodyPr/>
                    <a:lstStyle/>
                    <a:p>
                      <a:pPr algn="ctr" fontAlgn="t"/>
                      <a:r>
                        <a:rPr lang="en-US" sz="90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900" b="0" kern="1200" dirty="0">
                          <a:solidFill>
                            <a:srgbClr val="000000"/>
                          </a:solidFill>
                          <a:effectLst/>
                          <a:latin typeface="+mn-lt"/>
                          <a:ea typeface="+mn-ea"/>
                          <a:cs typeface="Arial" panose="020B0604020202020204" pitchFamily="34" charset="0"/>
                        </a:rPr>
                        <a:t>SA#99(Mar 2023)</a:t>
                      </a:r>
                      <a:endParaRPr lang="zh-CN" sz="900" b="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900" b="0" i="0" u="none" strike="noStrike" dirty="0">
                          <a:solidFill>
                            <a:srgbClr val="000000"/>
                          </a:solidFill>
                          <a:effectLst/>
                          <a:latin typeface="+mn-lt"/>
                        </a:rPr>
                        <a:t>30%</a:t>
                      </a:r>
                    </a:p>
                  </a:txBody>
                  <a:tcPr marL="6350" marR="6350" marT="6350" marB="0"/>
                </a:tc>
                <a:tc>
                  <a:txBody>
                    <a:bodyPr/>
                    <a:lstStyle/>
                    <a:p>
                      <a:pPr algn="ctr">
                        <a:lnSpc>
                          <a:spcPct val="107000"/>
                        </a:lnSpc>
                        <a:spcAft>
                          <a:spcPts val="800"/>
                        </a:spcAft>
                      </a:pPr>
                      <a:r>
                        <a:rPr lang="en-GB" sz="900" dirty="0">
                          <a:solidFill>
                            <a:srgbClr val="0000FF"/>
                          </a:solidFill>
                          <a:latin typeface="+mn-lt"/>
                        </a:rPr>
                        <a:t>70%</a:t>
                      </a:r>
                    </a:p>
                  </a:txBody>
                  <a:tcPr marL="36002" marR="36002" marT="0" marB="0"/>
                </a:tc>
                <a:tc>
                  <a:txBody>
                    <a:bodyPr/>
                    <a:lstStyle/>
                    <a:p>
                      <a:pPr>
                        <a:lnSpc>
                          <a:spcPct val="107000"/>
                        </a:lnSpc>
                        <a:spcAft>
                          <a:spcPts val="800"/>
                        </a:spcAft>
                      </a:pPr>
                      <a:endParaRPr lang="en-GB" sz="900" dirty="0">
                        <a:solidFill>
                          <a:srgbClr val="0000FF"/>
                        </a:solidFill>
                        <a:latin typeface="+mn-lt"/>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9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900" b="0" i="0" u="none" strike="noStrike" kern="1200" dirty="0">
                          <a:solidFill>
                            <a:srgbClr val="000000"/>
                          </a:solidFill>
                          <a:effectLst/>
                          <a:latin typeface="+mn-lt"/>
                          <a:ea typeface="+mn-ea"/>
                          <a:cs typeface="+mn-cs"/>
                        </a:rPr>
                        <a:t>0-&gt;0-&gt;5-&gt;15-&gt;30-&gt;70%</a:t>
                      </a:r>
                      <a:endParaRPr lang="zh-CN" sz="9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US" altLang="zh-CN" sz="900" b="0" i="0" u="none" strike="noStrike" kern="1200" dirty="0">
                          <a:solidFill>
                            <a:srgbClr val="000000"/>
                          </a:solidFill>
                          <a:effectLst/>
                          <a:latin typeface="+mn-lt"/>
                          <a:ea typeface="+mn-ea"/>
                          <a:cs typeface="+mn-cs"/>
                        </a:rPr>
                        <a:t>SP-220150</a:t>
                      </a:r>
                      <a:endParaRPr lang="zh-CN" altLang="zh-CN" sz="900" b="0" i="0" u="none" strike="noStrike" kern="1200" dirty="0">
                        <a:solidFill>
                          <a:srgbClr val="000000"/>
                        </a:solidFill>
                        <a:effectLst/>
                        <a:latin typeface="+mn-lt"/>
                        <a:ea typeface="+mn-ea"/>
                        <a:cs typeface="+mn-cs"/>
                      </a:endParaRPr>
                    </a:p>
                    <a:p>
                      <a:pPr marL="0" marR="0" lvl="0" indent="0" algn="ctr" defTabSz="1219170" rtl="0" eaLnBrk="1" fontAlgn="t" latinLnBrk="0" hangingPunct="1">
                        <a:lnSpc>
                          <a:spcPct val="150000"/>
                        </a:lnSpc>
                        <a:spcBef>
                          <a:spcPts val="0"/>
                        </a:spcBef>
                        <a:spcAft>
                          <a:spcPts val="0"/>
                        </a:spcAft>
                        <a:buClrTx/>
                        <a:buSzTx/>
                        <a:buFontTx/>
                        <a:buNone/>
                        <a:tabLst/>
                        <a:defRPr/>
                      </a:pPr>
                      <a:endParaRPr lang="en-GB" altLang="zh-CN" sz="9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r>
                        <a:rPr lang="fr-FR" altLang="zh-CN" sz="900" b="0" i="0" u="none" strike="noStrike" kern="1200" dirty="0">
                          <a:solidFill>
                            <a:srgbClr val="000000"/>
                          </a:solidFill>
                          <a:effectLst/>
                          <a:latin typeface="+mn-lt"/>
                          <a:ea typeface="+mn-ea"/>
                          <a:cs typeface="+mn-cs"/>
                        </a:rPr>
                        <a:t>28.834</a:t>
                      </a:r>
                      <a:endParaRPr lang="zh-CN" sz="9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900" b="0" i="0" u="none" strike="noStrike" kern="1200" dirty="0">
                          <a:solidFill>
                            <a:srgbClr val="000000"/>
                          </a:solidFill>
                          <a:effectLst/>
                          <a:latin typeface="+mn-lt"/>
                          <a:ea typeface="+mn-ea"/>
                          <a:cs typeface="+mn-cs"/>
                        </a:rPr>
                        <a:t>China Mobile </a:t>
                      </a:r>
                      <a:endParaRPr lang="zh-CN" sz="9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5"/>
                  </a:ext>
                </a:extLst>
              </a:tr>
              <a:tr h="374354">
                <a:tc>
                  <a:txBody>
                    <a:bodyPr/>
                    <a:lstStyle/>
                    <a:p>
                      <a:pPr algn="ctr" fontAlgn="t"/>
                      <a:r>
                        <a:rPr lang="en-US" sz="900" b="0" i="0" u="none" strike="noStrike" dirty="0">
                          <a:solidFill>
                            <a:srgbClr val="000000"/>
                          </a:solidFill>
                          <a:effectLst/>
                          <a:latin typeface="+mn-lt"/>
                        </a:rPr>
                        <a:t>950033</a:t>
                      </a:r>
                    </a:p>
                  </a:txBody>
                  <a:tcPr marL="6350" marR="6350" marT="6350" marB="0"/>
                </a:tc>
                <a:tc>
                  <a:txBody>
                    <a:bodyPr/>
                    <a:lstStyle/>
                    <a:p>
                      <a:pPr algn="l" fontAlgn="t"/>
                      <a:r>
                        <a:rPr lang="en-US" sz="900" b="0" i="0" u="none" strike="noStrike" dirty="0">
                          <a:solidFill>
                            <a:schemeClr val="tx1"/>
                          </a:solidFill>
                          <a:effectLst/>
                          <a:latin typeface="+mn-lt"/>
                        </a:rPr>
                        <a:t>Study on Management Aspects of 5G MOCN Network Sharing Phase2 </a:t>
                      </a:r>
                    </a:p>
                  </a:txBody>
                  <a:tcPr marL="6350" marR="6350" marT="6350" marB="0"/>
                </a:tc>
                <a:tc>
                  <a:txBody>
                    <a:bodyPr/>
                    <a:lstStyle/>
                    <a:p>
                      <a:pPr algn="l" fontAlgn="t"/>
                      <a:r>
                        <a:rPr lang="en-US" sz="900" b="0" i="0" u="none" strike="noStrike">
                          <a:solidFill>
                            <a:srgbClr val="000000"/>
                          </a:solidFill>
                          <a:effectLst/>
                          <a:latin typeface="+mn-lt"/>
                        </a:rPr>
                        <a:t>FS_MANS_ph2</a:t>
                      </a:r>
                    </a:p>
                  </a:txBody>
                  <a:tcPr marL="6350" marR="6350" marT="6350" marB="0"/>
                </a:tc>
                <a:tc>
                  <a:txBody>
                    <a:bodyPr/>
                    <a:lstStyle/>
                    <a:p>
                      <a:pPr algn="ctr" fontAlgn="t"/>
                      <a:r>
                        <a:rPr lang="en-US" sz="900" b="0" i="0" u="none" strike="noStrike">
                          <a:solidFill>
                            <a:srgbClr val="000000"/>
                          </a:solidFill>
                          <a:effectLst/>
                          <a:latin typeface="+mn-lt"/>
                        </a:rPr>
                        <a:t>Rel-18</a:t>
                      </a:r>
                    </a:p>
                  </a:txBody>
                  <a:tcPr marL="6350" marR="6350" marT="6350" marB="0"/>
                </a:tc>
                <a:tc>
                  <a:txBody>
                    <a:bodyPr/>
                    <a:lstStyle/>
                    <a:p>
                      <a:pPr algn="ctr" fontAlgn="t"/>
                      <a:r>
                        <a:rPr lang="en-US" sz="90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00000"/>
                        </a:lnSpc>
                        <a:spcAft>
                          <a:spcPts val="0"/>
                        </a:spcAft>
                      </a:pPr>
                      <a:r>
                        <a:rPr lang="en-US" altLang="zh-CN" sz="900" b="0" kern="1200" dirty="0">
                          <a:solidFill>
                            <a:srgbClr val="000000"/>
                          </a:solidFill>
                          <a:effectLst/>
                          <a:latin typeface="+mn-lt"/>
                          <a:ea typeface="+mn-ea"/>
                          <a:cs typeface="Arial" panose="020B0604020202020204" pitchFamily="34" charset="0"/>
                        </a:rPr>
                        <a:t>SA#99(Mar. 2023)</a:t>
                      </a:r>
                      <a:endParaRPr lang="zh-CN" sz="900" b="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900" b="0" i="0" u="none" strike="noStrike" dirty="0">
                          <a:solidFill>
                            <a:srgbClr val="000000"/>
                          </a:solidFill>
                          <a:effectLst/>
                          <a:latin typeface="+mn-lt"/>
                        </a:rPr>
                        <a:t>75%</a:t>
                      </a:r>
                    </a:p>
                  </a:txBody>
                  <a:tcPr marL="6350" marR="6350" marT="6350" marB="0"/>
                </a:tc>
                <a:tc>
                  <a:txBody>
                    <a:bodyPr/>
                    <a:lstStyle/>
                    <a:p>
                      <a:pPr algn="ctr">
                        <a:lnSpc>
                          <a:spcPct val="107000"/>
                        </a:lnSpc>
                        <a:spcAft>
                          <a:spcPts val="800"/>
                        </a:spcAft>
                      </a:pPr>
                      <a:r>
                        <a:rPr lang="en-GB" sz="900" dirty="0">
                          <a:solidFill>
                            <a:srgbClr val="0000FF"/>
                          </a:solidFill>
                          <a:latin typeface="+mn-lt"/>
                        </a:rPr>
                        <a:t>90%</a:t>
                      </a:r>
                    </a:p>
                  </a:txBody>
                  <a:tcPr marL="36002" marR="36002" marT="0" marB="0"/>
                </a:tc>
                <a:tc>
                  <a:txBody>
                    <a:bodyPr/>
                    <a:lstStyle/>
                    <a:p>
                      <a:pPr>
                        <a:lnSpc>
                          <a:spcPct val="107000"/>
                        </a:lnSpc>
                        <a:spcAft>
                          <a:spcPts val="800"/>
                        </a:spcAft>
                      </a:pPr>
                      <a:endParaRPr lang="en-GB" sz="900" dirty="0">
                        <a:solidFill>
                          <a:srgbClr val="0000FF"/>
                        </a:solidFill>
                        <a:latin typeface="+mn-lt"/>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9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900" b="0" i="0" u="none" strike="noStrike" kern="1200" dirty="0">
                          <a:solidFill>
                            <a:srgbClr val="000000"/>
                          </a:solidFill>
                          <a:effectLst/>
                          <a:latin typeface="+mn-lt"/>
                          <a:ea typeface="+mn-ea"/>
                          <a:cs typeface="+mn-cs"/>
                        </a:rPr>
                        <a:t>0-&gt;10-&gt;30-&gt;40-&gt;</a:t>
                      </a:r>
                    </a:p>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900" b="0" i="0" u="none" strike="noStrike" kern="1200" dirty="0">
                          <a:solidFill>
                            <a:srgbClr val="000000"/>
                          </a:solidFill>
                          <a:effectLst/>
                          <a:latin typeface="+mn-lt"/>
                          <a:ea typeface="+mn-ea"/>
                          <a:cs typeface="+mn-cs"/>
                        </a:rPr>
                        <a:t>75-&gt;90%</a:t>
                      </a:r>
                      <a:endParaRPr lang="zh-CN" sz="9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US" altLang="zh-CN" sz="900" b="0" i="0" u="none" strike="noStrike" kern="1200" dirty="0">
                          <a:solidFill>
                            <a:srgbClr val="000000"/>
                          </a:solidFill>
                          <a:effectLst/>
                          <a:latin typeface="+mn-lt"/>
                          <a:ea typeface="+mn-ea"/>
                          <a:cs typeface="+mn-cs"/>
                        </a:rPr>
                        <a:t>SP-220151</a:t>
                      </a:r>
                      <a:endParaRPr lang="zh-CN" altLang="zh-CN" sz="900" b="0" i="0" u="none" strike="noStrike" kern="1200" dirty="0">
                        <a:solidFill>
                          <a:srgbClr val="000000"/>
                        </a:solidFill>
                        <a:effectLst/>
                        <a:latin typeface="+mn-lt"/>
                        <a:ea typeface="+mn-ea"/>
                        <a:cs typeface="+mn-cs"/>
                      </a:endParaRPr>
                    </a:p>
                    <a:p>
                      <a:pPr marL="0" marR="0" lvl="0" indent="0" algn="ctr" defTabSz="1219170" rtl="0" eaLnBrk="1" fontAlgn="t" latinLnBrk="0" hangingPunct="1">
                        <a:lnSpc>
                          <a:spcPct val="150000"/>
                        </a:lnSpc>
                        <a:spcBef>
                          <a:spcPts val="0"/>
                        </a:spcBef>
                        <a:spcAft>
                          <a:spcPts val="0"/>
                        </a:spcAft>
                        <a:buClrTx/>
                        <a:buSzTx/>
                        <a:buFontTx/>
                        <a:buNone/>
                        <a:tabLst/>
                        <a:defRPr/>
                      </a:pPr>
                      <a:endParaRPr lang="en-GB" altLang="zh-CN" sz="9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r>
                        <a:rPr lang="fr-FR" altLang="zh-CN" sz="900" b="0" i="0" u="none" strike="noStrike" kern="1200" dirty="0">
                          <a:solidFill>
                            <a:srgbClr val="000000"/>
                          </a:solidFill>
                          <a:effectLst/>
                          <a:latin typeface="+mn-lt"/>
                          <a:ea typeface="+mn-ea"/>
                          <a:cs typeface="+mn-cs"/>
                        </a:rPr>
                        <a:t>28.835</a:t>
                      </a:r>
                      <a:endParaRPr lang="zh-CN" sz="9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900" b="0" i="0" u="none" strike="noStrike" kern="1200" dirty="0">
                          <a:solidFill>
                            <a:srgbClr val="000000"/>
                          </a:solidFill>
                          <a:effectLst/>
                          <a:latin typeface="+mn-lt"/>
                          <a:ea typeface="+mn-ea"/>
                          <a:cs typeface="+mn-cs"/>
                        </a:rPr>
                        <a:t>China Unicom</a:t>
                      </a:r>
                      <a:endParaRPr lang="zh-CN" sz="9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6"/>
                  </a:ext>
                </a:extLst>
              </a:tr>
              <a:tr h="374354">
                <a:tc>
                  <a:txBody>
                    <a:bodyPr/>
                    <a:lstStyle/>
                    <a:p>
                      <a:pPr algn="ctr" fontAlgn="t"/>
                      <a:r>
                        <a:rPr lang="en-US" sz="900" b="0" i="0" u="none" strike="noStrike" dirty="0">
                          <a:solidFill>
                            <a:srgbClr val="000000"/>
                          </a:solidFill>
                          <a:effectLst/>
                          <a:latin typeface="+mn-lt"/>
                        </a:rPr>
                        <a:t>950034</a:t>
                      </a:r>
                    </a:p>
                  </a:txBody>
                  <a:tcPr marL="6350" marR="6350" marT="6350" marB="0"/>
                </a:tc>
                <a:tc>
                  <a:txBody>
                    <a:bodyPr/>
                    <a:lstStyle/>
                    <a:p>
                      <a:pPr algn="l" fontAlgn="t"/>
                      <a:r>
                        <a:rPr lang="en-US" sz="900" b="0" i="0" u="none" strike="noStrike" dirty="0">
                          <a:solidFill>
                            <a:schemeClr val="tx1"/>
                          </a:solidFill>
                          <a:effectLst/>
                          <a:latin typeface="+mn-lt"/>
                        </a:rPr>
                        <a:t>Study on Management of Trace/MDT phase 2 </a:t>
                      </a:r>
                    </a:p>
                  </a:txBody>
                  <a:tcPr marL="6350" marR="6350" marT="6350" marB="0"/>
                </a:tc>
                <a:tc>
                  <a:txBody>
                    <a:bodyPr/>
                    <a:lstStyle/>
                    <a:p>
                      <a:pPr algn="l" fontAlgn="t"/>
                      <a:r>
                        <a:rPr lang="en-US" sz="900" b="0" i="0" u="none" strike="noStrike" dirty="0">
                          <a:solidFill>
                            <a:srgbClr val="FF0000"/>
                          </a:solidFill>
                          <a:effectLst/>
                          <a:latin typeface="+mn-lt"/>
                        </a:rPr>
                        <a:t>FS_5GMDT_Ph2</a:t>
                      </a:r>
                    </a:p>
                  </a:txBody>
                  <a:tcPr marL="6350" marR="6350" marT="6350" marB="0"/>
                </a:tc>
                <a:tc>
                  <a:txBody>
                    <a:bodyPr/>
                    <a:lstStyle/>
                    <a:p>
                      <a:pPr algn="ctr" fontAlgn="t"/>
                      <a:r>
                        <a:rPr lang="en-US" sz="900" b="0" i="0" u="none" strike="noStrike">
                          <a:solidFill>
                            <a:srgbClr val="000000"/>
                          </a:solidFill>
                          <a:effectLst/>
                          <a:latin typeface="+mn-lt"/>
                        </a:rPr>
                        <a:t>Rel-18</a:t>
                      </a:r>
                    </a:p>
                  </a:txBody>
                  <a:tcPr marL="6350" marR="6350" marT="6350" marB="0"/>
                </a:tc>
                <a:tc>
                  <a:txBody>
                    <a:bodyPr/>
                    <a:lstStyle/>
                    <a:p>
                      <a:pPr algn="ctr" fontAlgn="t"/>
                      <a:r>
                        <a:rPr lang="en-US" sz="90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00000"/>
                        </a:lnSpc>
                        <a:spcAft>
                          <a:spcPts val="0"/>
                        </a:spcAft>
                      </a:pPr>
                      <a:r>
                        <a:rPr lang="en-US" altLang="zh-CN" sz="900" b="0" kern="1200" dirty="0">
                          <a:solidFill>
                            <a:schemeClr val="tx1"/>
                          </a:solidFill>
                          <a:effectLst/>
                          <a:latin typeface="+mn-lt"/>
                          <a:ea typeface="+mn-ea"/>
                          <a:cs typeface="Arial" panose="020B0604020202020204" pitchFamily="34" charset="0"/>
                        </a:rPr>
                        <a:t>SA#99 (Mar. 2023)</a:t>
                      </a:r>
                      <a:endParaRPr lang="zh-CN" sz="900" b="0" kern="1200" dirty="0">
                        <a:solidFill>
                          <a:schemeClr val="tx1"/>
                        </a:solidFill>
                        <a:effectLst/>
                        <a:latin typeface="+mn-lt"/>
                        <a:ea typeface="+mn-ea"/>
                        <a:cs typeface="Arial" panose="020B0604020202020204" pitchFamily="34" charset="0"/>
                      </a:endParaRPr>
                    </a:p>
                  </a:txBody>
                  <a:tcPr marL="9525" marR="9525" marT="9525" marB="9525"/>
                </a:tc>
                <a:tc>
                  <a:txBody>
                    <a:bodyPr/>
                    <a:lstStyle/>
                    <a:p>
                      <a:pPr algn="ctr" fontAlgn="t"/>
                      <a:r>
                        <a:rPr lang="en-US" sz="900" b="0" i="0" u="none" strike="noStrike">
                          <a:solidFill>
                            <a:srgbClr val="000000"/>
                          </a:solidFill>
                          <a:effectLst/>
                          <a:latin typeface="+mn-lt"/>
                        </a:rPr>
                        <a:t>15%</a:t>
                      </a:r>
                    </a:p>
                  </a:txBody>
                  <a:tcPr marL="6350" marR="6350" marT="6350" marB="0"/>
                </a:tc>
                <a:tc>
                  <a:txBody>
                    <a:bodyPr/>
                    <a:lstStyle/>
                    <a:p>
                      <a:pPr marL="0" algn="ctr" defTabSz="1219170" rtl="0" eaLnBrk="1" latinLnBrk="0" hangingPunct="1">
                        <a:lnSpc>
                          <a:spcPct val="107000"/>
                        </a:lnSpc>
                        <a:spcAft>
                          <a:spcPts val="800"/>
                        </a:spcAft>
                      </a:pPr>
                      <a:r>
                        <a:rPr lang="en-GB" sz="900" kern="1200" dirty="0">
                          <a:solidFill>
                            <a:srgbClr val="0000FF"/>
                          </a:solidFill>
                          <a:latin typeface="+mn-lt"/>
                          <a:ea typeface="+mn-ea"/>
                          <a:cs typeface="+mn-cs"/>
                        </a:rPr>
                        <a:t>25%</a:t>
                      </a:r>
                    </a:p>
                  </a:txBody>
                  <a:tcPr marL="36002" marR="36002"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endParaRPr lang="en-GB" sz="900" kern="1200" dirty="0">
                        <a:solidFill>
                          <a:srgbClr val="0000FF"/>
                        </a:solidFill>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2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900" b="0" i="0" u="none" strike="noStrike" kern="1200" dirty="0">
                          <a:solidFill>
                            <a:srgbClr val="000000"/>
                          </a:solidFill>
                          <a:effectLst/>
                          <a:latin typeface="+mn-lt"/>
                          <a:ea typeface="+mn-ea"/>
                          <a:cs typeface="+mn-cs"/>
                        </a:rPr>
                        <a:t>0-&gt;10-&gt;15-&gt;20-&gt;25%</a:t>
                      </a:r>
                      <a:endParaRPr lang="zh-CN" sz="9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US" altLang="zh-CN" sz="900" b="0" i="0" u="none" strike="noStrike" kern="1200" dirty="0">
                          <a:solidFill>
                            <a:srgbClr val="000000"/>
                          </a:solidFill>
                          <a:effectLst/>
                          <a:latin typeface="+mn-lt"/>
                          <a:ea typeface="+mn-ea"/>
                          <a:cs typeface="+mn-cs"/>
                        </a:rPr>
                        <a:t>SP-220152</a:t>
                      </a:r>
                      <a:endParaRPr lang="zh-CN" altLang="zh-CN" sz="900" b="0" i="0" u="none" strike="noStrike" kern="1200" dirty="0">
                        <a:solidFill>
                          <a:srgbClr val="000000"/>
                        </a:solidFill>
                        <a:effectLst/>
                        <a:latin typeface="+mn-lt"/>
                        <a:ea typeface="+mn-ea"/>
                        <a:cs typeface="+mn-cs"/>
                      </a:endParaRPr>
                    </a:p>
                    <a:p>
                      <a:pPr marL="0" marR="0" lvl="0" indent="0" algn="ctr" defTabSz="1219170" rtl="0" eaLnBrk="1" fontAlgn="t" latinLnBrk="0" hangingPunct="1">
                        <a:lnSpc>
                          <a:spcPct val="150000"/>
                        </a:lnSpc>
                        <a:spcBef>
                          <a:spcPts val="0"/>
                        </a:spcBef>
                        <a:spcAft>
                          <a:spcPts val="0"/>
                        </a:spcAft>
                        <a:buClrTx/>
                        <a:buSzTx/>
                        <a:buFontTx/>
                        <a:buNone/>
                        <a:tabLst/>
                        <a:defRPr/>
                      </a:pPr>
                      <a:endParaRPr lang="en-GB" altLang="zh-CN" sz="9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r>
                        <a:rPr lang="fr-FR" altLang="zh-CN" sz="900" b="0" i="0" u="none" strike="noStrike" kern="1200" dirty="0">
                          <a:solidFill>
                            <a:srgbClr val="000000"/>
                          </a:solidFill>
                          <a:effectLst/>
                          <a:latin typeface="+mn-lt"/>
                          <a:ea typeface="+mn-ea"/>
                          <a:cs typeface="+mn-cs"/>
                        </a:rPr>
                        <a:t>28.837</a:t>
                      </a:r>
                      <a:endParaRPr lang="zh-CN" sz="9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900" b="0" i="0" u="none" strike="noStrike" kern="1200" dirty="0">
                          <a:solidFill>
                            <a:srgbClr val="000000"/>
                          </a:solidFill>
                          <a:effectLst/>
                          <a:latin typeface="+mn-lt"/>
                          <a:ea typeface="+mn-ea"/>
                          <a:cs typeface="+mn-cs"/>
                        </a:rPr>
                        <a:t>Nokia </a:t>
                      </a:r>
                      <a:endParaRPr lang="zh-CN" sz="9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7"/>
                  </a:ext>
                </a:extLst>
              </a:tr>
              <a:tr h="374354">
                <a:tc>
                  <a:txBody>
                    <a:bodyPr/>
                    <a:lstStyle/>
                    <a:p>
                      <a:pPr algn="ctr" fontAlgn="t"/>
                      <a:r>
                        <a:rPr lang="en-US" sz="900" b="0" i="0" u="none" strike="noStrike" dirty="0">
                          <a:solidFill>
                            <a:srgbClr val="000000"/>
                          </a:solidFill>
                          <a:effectLst/>
                          <a:latin typeface="+mn-lt"/>
                        </a:rPr>
                        <a:t>960026</a:t>
                      </a:r>
                    </a:p>
                  </a:txBody>
                  <a:tcPr marL="6350" marR="6350" marT="6350" marB="0"/>
                </a:tc>
                <a:tc>
                  <a:txBody>
                    <a:bodyPr/>
                    <a:lstStyle/>
                    <a:p>
                      <a:pPr algn="l" fontAlgn="t"/>
                      <a:r>
                        <a:rPr lang="en-US" sz="900" b="0" i="0" u="none" strike="noStrike" dirty="0">
                          <a:solidFill>
                            <a:schemeClr val="tx1"/>
                          </a:solidFill>
                          <a:effectLst/>
                          <a:latin typeface="+mn-lt"/>
                        </a:rPr>
                        <a:t>Study on Management Aspects of IoT NTN Enhancements </a:t>
                      </a:r>
                    </a:p>
                  </a:txBody>
                  <a:tcPr marL="6350" marR="6350" marT="6350" marB="0"/>
                </a:tc>
                <a:tc>
                  <a:txBody>
                    <a:bodyPr/>
                    <a:lstStyle/>
                    <a:p>
                      <a:pPr algn="l" fontAlgn="t"/>
                      <a:r>
                        <a:rPr lang="en-US" sz="900" b="0" i="0" u="none" strike="noStrike" dirty="0" err="1">
                          <a:solidFill>
                            <a:srgbClr val="000000"/>
                          </a:solidFill>
                          <a:effectLst/>
                          <a:latin typeface="+mn-lt"/>
                        </a:rPr>
                        <a:t>FS_IoT_NTN</a:t>
                      </a:r>
                      <a:endParaRPr lang="en-US" sz="900" b="0" i="0" u="none" strike="noStrike" dirty="0">
                        <a:solidFill>
                          <a:srgbClr val="000000"/>
                        </a:solidFill>
                        <a:effectLst/>
                        <a:latin typeface="+mn-lt"/>
                      </a:endParaRPr>
                    </a:p>
                  </a:txBody>
                  <a:tcPr marL="6350" marR="6350" marT="6350" marB="0"/>
                </a:tc>
                <a:tc>
                  <a:txBody>
                    <a:bodyPr/>
                    <a:lstStyle/>
                    <a:p>
                      <a:pPr algn="ctr" fontAlgn="t"/>
                      <a:r>
                        <a:rPr lang="en-US" sz="900" b="0" i="0" u="none" strike="noStrike" dirty="0">
                          <a:solidFill>
                            <a:srgbClr val="000000"/>
                          </a:solidFill>
                          <a:effectLst/>
                          <a:latin typeface="+mn-lt"/>
                        </a:rPr>
                        <a:t>Rel-18</a:t>
                      </a:r>
                    </a:p>
                  </a:txBody>
                  <a:tcPr marL="6350" marR="6350" marT="6350" marB="0"/>
                </a:tc>
                <a:tc>
                  <a:txBody>
                    <a:bodyPr/>
                    <a:lstStyle/>
                    <a:p>
                      <a:pPr algn="ctr" fontAlgn="t"/>
                      <a:r>
                        <a:rPr lang="en-US" sz="900" b="0" i="0" u="none" strike="noStrike" dirty="0">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900" b="0" kern="1200" dirty="0">
                          <a:solidFill>
                            <a:srgbClr val="000000"/>
                          </a:solidFill>
                          <a:effectLst/>
                          <a:latin typeface="+mn-lt"/>
                          <a:ea typeface="+mn-ea"/>
                          <a:cs typeface="Arial" panose="020B0604020202020204" pitchFamily="34" charset="0"/>
                        </a:rPr>
                        <a:t> SA#98(Dec 2022) </a:t>
                      </a:r>
                      <a:r>
                        <a:rPr lang="en-US" altLang="zh-CN" sz="900" b="1" kern="1200" dirty="0">
                          <a:solidFill>
                            <a:srgbClr val="0000FF"/>
                          </a:solidFill>
                          <a:effectLst/>
                          <a:latin typeface="+mn-lt"/>
                          <a:ea typeface="+mn-ea"/>
                          <a:cs typeface="Arial" panose="020B0604020202020204" pitchFamily="34" charset="0"/>
                        </a:rPr>
                        <a:t>-&gt; SA#99 (Mar. 2023)</a:t>
                      </a:r>
                    </a:p>
                  </a:txBody>
                  <a:tcPr marL="9525" marR="9525" marT="9525" marB="9525"/>
                </a:tc>
                <a:tc>
                  <a:txBody>
                    <a:bodyPr/>
                    <a:lstStyle/>
                    <a:p>
                      <a:pPr algn="ctr" fontAlgn="t"/>
                      <a:r>
                        <a:rPr lang="en-US" sz="900" b="0" i="0" u="none" strike="noStrike" dirty="0">
                          <a:solidFill>
                            <a:srgbClr val="000000"/>
                          </a:solidFill>
                          <a:effectLst/>
                          <a:latin typeface="+mn-lt"/>
                        </a:rPr>
                        <a:t>30%</a:t>
                      </a:r>
                    </a:p>
                  </a:txBody>
                  <a:tcPr marL="6350" marR="6350" marT="6350" marB="0"/>
                </a:tc>
                <a:tc>
                  <a:txBody>
                    <a:bodyPr/>
                    <a:lstStyle/>
                    <a:p>
                      <a:pPr algn="ctr">
                        <a:lnSpc>
                          <a:spcPct val="107000"/>
                        </a:lnSpc>
                        <a:spcAft>
                          <a:spcPts val="800"/>
                        </a:spcAft>
                      </a:pPr>
                      <a:r>
                        <a:rPr lang="en-GB" sz="900" b="0" i="0" u="none" strike="noStrike" kern="1200" dirty="0">
                          <a:solidFill>
                            <a:srgbClr val="0000FF"/>
                          </a:solidFill>
                          <a:effectLst/>
                          <a:latin typeface="+mn-lt"/>
                          <a:ea typeface="+mn-ea"/>
                          <a:cs typeface="+mn-cs"/>
                        </a:rPr>
                        <a:t>75%</a:t>
                      </a:r>
                    </a:p>
                  </a:txBody>
                  <a:tcPr marL="36002" marR="36002" marT="0" marB="0"/>
                </a:tc>
                <a:tc>
                  <a:txBody>
                    <a:bodyPr/>
                    <a:lstStyle/>
                    <a:p>
                      <a:pPr>
                        <a:lnSpc>
                          <a:spcPct val="107000"/>
                        </a:lnSpc>
                        <a:spcAft>
                          <a:spcPts val="800"/>
                        </a:spcAft>
                      </a:pPr>
                      <a:endParaRPr lang="en-GB" sz="900" b="0" i="0" u="none" strike="noStrike" kern="1200" dirty="0">
                        <a:solidFill>
                          <a:srgbClr val="0000FF"/>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9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r>
                        <a:rPr lang="fr-FR" altLang="zh-CN" sz="900" b="0" i="0" u="none" strike="noStrike" kern="1200" dirty="0">
                          <a:solidFill>
                            <a:srgbClr val="000000"/>
                          </a:solidFill>
                          <a:effectLst/>
                          <a:latin typeface="+mn-lt"/>
                          <a:ea typeface="+mn-ea"/>
                          <a:cs typeface="+mn-cs"/>
                        </a:rPr>
                        <a:t>0-&gt;20-&gt;30-&gt;75%</a:t>
                      </a:r>
                      <a:endParaRPr lang="zh-CN" sz="9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900" b="0" i="0" u="none" strike="noStrike" kern="1200" dirty="0">
                          <a:solidFill>
                            <a:srgbClr val="000000"/>
                          </a:solidFill>
                          <a:effectLst/>
                          <a:latin typeface="+mn-lt"/>
                          <a:ea typeface="+mn-ea"/>
                          <a:cs typeface="+mn-cs"/>
                        </a:rPr>
                        <a:t>SP-220490</a:t>
                      </a:r>
                    </a:p>
                  </a:txBody>
                  <a:tcPr marL="9525" marR="9525" marT="9525" marB="9525"/>
                </a:tc>
                <a:tc>
                  <a:txBody>
                    <a:bodyPr/>
                    <a:lstStyle/>
                    <a:p>
                      <a:pPr marL="0" algn="ctr" defTabSz="1219170" rtl="0" eaLnBrk="1" fontAlgn="t" latinLnBrk="0" hangingPunct="1">
                        <a:lnSpc>
                          <a:spcPct val="150000"/>
                        </a:lnSpc>
                        <a:spcAft>
                          <a:spcPts val="0"/>
                        </a:spcAft>
                      </a:pPr>
                      <a:r>
                        <a:rPr lang="fr-FR" altLang="zh-CN" sz="900" b="0" i="0" u="none" strike="noStrike" kern="1200" dirty="0">
                          <a:solidFill>
                            <a:srgbClr val="000000"/>
                          </a:solidFill>
                          <a:effectLst/>
                          <a:latin typeface="+mn-lt"/>
                          <a:ea typeface="+mn-ea"/>
                          <a:cs typeface="+mn-cs"/>
                        </a:rPr>
                        <a:t>28.841</a:t>
                      </a:r>
                      <a:endParaRPr lang="zh-CN" sz="9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fr-FR" altLang="zh-CN" sz="900" b="0" i="0" u="none" strike="noStrike" kern="1200" dirty="0">
                          <a:solidFill>
                            <a:srgbClr val="000000"/>
                          </a:solidFill>
                          <a:effectLst/>
                          <a:latin typeface="+mn-lt"/>
                          <a:ea typeface="+mn-ea"/>
                          <a:cs typeface="+mn-cs"/>
                        </a:rPr>
                        <a:t>China </a:t>
                      </a:r>
                      <a:r>
                        <a:rPr lang="fr-FR" altLang="zh-CN" sz="900" b="0" i="0" u="none" strike="noStrike" kern="1200" dirty="0" err="1">
                          <a:solidFill>
                            <a:srgbClr val="000000"/>
                          </a:solidFill>
                          <a:effectLst/>
                          <a:latin typeface="+mn-lt"/>
                          <a:ea typeface="+mn-ea"/>
                          <a:cs typeface="+mn-cs"/>
                        </a:rPr>
                        <a:t>Unicom</a:t>
                      </a:r>
                      <a:endParaRPr lang="zh-CN" sz="9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8"/>
                  </a:ext>
                </a:extLst>
              </a:tr>
              <a:tr h="374354">
                <a:tc>
                  <a:txBody>
                    <a:bodyPr/>
                    <a:lstStyle/>
                    <a:p>
                      <a:pPr algn="ctr" fontAlgn="t"/>
                      <a:r>
                        <a:rPr lang="en-US" sz="900" b="0" i="0" u="none" strike="noStrike" dirty="0">
                          <a:solidFill>
                            <a:srgbClr val="000000"/>
                          </a:solidFill>
                          <a:effectLst/>
                          <a:latin typeface="+mn-lt"/>
                        </a:rPr>
                        <a:t>970029</a:t>
                      </a:r>
                    </a:p>
                  </a:txBody>
                  <a:tcPr marL="6350" marR="6350" marT="6350" marB="0"/>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mn-lt"/>
                          <a:ea typeface="+mn-ea"/>
                          <a:cs typeface="+mn-cs"/>
                        </a:rPr>
                        <a:t>Study on Data management phase 2</a:t>
                      </a:r>
                      <a:endParaRPr lang="zh-CN" sz="900" kern="1200" dirty="0">
                        <a:solidFill>
                          <a:schemeClr val="tx1"/>
                        </a:solidFill>
                        <a:effectLst/>
                        <a:latin typeface="+mn-lt"/>
                        <a:ea typeface="宋体" panose="02010600030101010101" pitchFamily="2" charset="-122"/>
                        <a:cs typeface="+mn-cs"/>
                      </a:endParaRPr>
                    </a:p>
                  </a:txBody>
                  <a:tcPr marL="9525" marR="9525" marT="9525" marB="9525"/>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FF0000"/>
                          </a:solidFill>
                          <a:effectLst/>
                          <a:latin typeface="+mn-lt"/>
                          <a:ea typeface="+mn-ea"/>
                          <a:cs typeface="+mn-cs"/>
                        </a:rPr>
                        <a:t>FS_MADCOL_ph2</a:t>
                      </a:r>
                      <a:endParaRPr lang="zh-CN" altLang="en-US" sz="900" kern="1200" dirty="0">
                        <a:solidFill>
                          <a:srgbClr val="FF0000"/>
                        </a:solidFill>
                        <a:effectLst/>
                        <a:latin typeface="+mn-l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zh-CN" altLang="en-US" sz="900" kern="1200" dirty="0">
                        <a:solidFill>
                          <a:schemeClr val="tx1"/>
                        </a:solidFill>
                        <a:effectLst/>
                        <a:latin typeface="+mn-lt"/>
                        <a:ea typeface="+mn-ea"/>
                        <a:cs typeface="+mn-cs"/>
                      </a:endParaRPr>
                    </a:p>
                  </a:txBody>
                  <a:tcPr marL="9525" marR="9525" marT="9525" marB="9525"/>
                </a:tc>
                <a:tc>
                  <a:txBody>
                    <a:bodyPr/>
                    <a:lstStyle/>
                    <a:p>
                      <a:pPr algn="ctr" fontAlgn="t"/>
                      <a:r>
                        <a:rPr lang="en-US" sz="900" b="0" i="0" u="none" strike="noStrike" dirty="0">
                          <a:solidFill>
                            <a:srgbClr val="000000"/>
                          </a:solidFill>
                          <a:effectLst/>
                          <a:latin typeface="+mn-lt"/>
                        </a:rPr>
                        <a:t>Rel-18</a:t>
                      </a:r>
                    </a:p>
                  </a:txBody>
                  <a:tcPr marL="6350" marR="6350" marT="6350" marB="0"/>
                </a:tc>
                <a:tc>
                  <a:txBody>
                    <a:bodyPr/>
                    <a:lstStyle/>
                    <a:p>
                      <a:pPr algn="ctr" fontAlgn="t"/>
                      <a:r>
                        <a:rPr lang="en-US" sz="900" b="0" i="0" u="none" strike="noStrike" dirty="0">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900" b="1" kern="1200" dirty="0">
                          <a:solidFill>
                            <a:srgbClr val="0000FF"/>
                          </a:solidFill>
                          <a:effectLst/>
                          <a:latin typeface="+mn-lt"/>
                          <a:ea typeface="+mn-ea"/>
                          <a:cs typeface="Arial" panose="020B0604020202020204" pitchFamily="34" charset="0"/>
                        </a:rPr>
                        <a:t>SA#100 (Jun 2023)</a:t>
                      </a:r>
                    </a:p>
                  </a:txBody>
                  <a:tcPr marL="9525" marR="9525" marT="9525" marB="9525"/>
                </a:tc>
                <a:tc>
                  <a:txBody>
                    <a:bodyPr/>
                    <a:lstStyle/>
                    <a:p>
                      <a:pPr algn="ctr" fontAlgn="t"/>
                      <a:endParaRPr lang="en-US" sz="900" b="0" i="0" u="none" strike="noStrike" dirty="0">
                        <a:solidFill>
                          <a:srgbClr val="000000"/>
                        </a:solidFill>
                        <a:effectLst/>
                        <a:latin typeface="+mn-lt"/>
                      </a:endParaRPr>
                    </a:p>
                  </a:txBody>
                  <a:tcPr marL="6350" marR="6350" marT="6350" marB="0"/>
                </a:tc>
                <a:tc>
                  <a:txBody>
                    <a:bodyPr/>
                    <a:lstStyle/>
                    <a:p>
                      <a:pPr algn="ctr">
                        <a:lnSpc>
                          <a:spcPct val="107000"/>
                        </a:lnSpc>
                        <a:spcAft>
                          <a:spcPts val="800"/>
                        </a:spcAft>
                      </a:pPr>
                      <a:endParaRPr lang="en-GB" sz="900" b="0" i="0" u="none" strike="noStrike" kern="1200" dirty="0">
                        <a:solidFill>
                          <a:srgbClr val="0000FF"/>
                        </a:solidFill>
                        <a:effectLst/>
                        <a:latin typeface="+mn-lt"/>
                        <a:ea typeface="+mn-ea"/>
                        <a:cs typeface="+mn-cs"/>
                      </a:endParaRPr>
                    </a:p>
                  </a:txBody>
                  <a:tcPr marL="36002" marR="36002" marT="0" marB="0"/>
                </a:tc>
                <a:tc>
                  <a:txBody>
                    <a:bodyPr/>
                    <a:lstStyle/>
                    <a:p>
                      <a:pPr>
                        <a:lnSpc>
                          <a:spcPct val="107000"/>
                        </a:lnSpc>
                        <a:spcAft>
                          <a:spcPts val="800"/>
                        </a:spcAft>
                      </a:pPr>
                      <a:endParaRPr lang="en-GB" sz="900" b="0" i="0" u="none" strike="noStrike" kern="1200" dirty="0">
                        <a:solidFill>
                          <a:srgbClr val="0000FF"/>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9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endParaRPr lang="zh-CN" sz="9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US" altLang="zh-CN" sz="900" kern="1200" dirty="0">
                          <a:solidFill>
                            <a:schemeClr val="tx1"/>
                          </a:solidFill>
                          <a:effectLst/>
                          <a:latin typeface="+mn-lt"/>
                          <a:ea typeface="+mn-ea"/>
                          <a:cs typeface="+mn-cs"/>
                        </a:rPr>
                        <a:t>SP-220842</a:t>
                      </a:r>
                      <a:endParaRPr lang="zh-CN" altLang="zh-CN" sz="900" kern="1200" dirty="0">
                        <a:solidFill>
                          <a:schemeClr val="tx1"/>
                        </a:solidFill>
                        <a:effectLst/>
                        <a:latin typeface="+mn-lt"/>
                        <a:ea typeface="+mn-ea"/>
                        <a:cs typeface="+mn-cs"/>
                      </a:endParaRPr>
                    </a:p>
                    <a:p>
                      <a:pPr marL="0" marR="0" lvl="0" indent="0" algn="ctr" defTabSz="1219170" rtl="0" eaLnBrk="1" fontAlgn="t" latinLnBrk="0" hangingPunct="1">
                        <a:lnSpc>
                          <a:spcPct val="150000"/>
                        </a:lnSpc>
                        <a:spcBef>
                          <a:spcPts val="0"/>
                        </a:spcBef>
                        <a:spcAft>
                          <a:spcPts val="0"/>
                        </a:spcAft>
                        <a:buClrTx/>
                        <a:buSzTx/>
                        <a:buFontTx/>
                        <a:buNone/>
                        <a:tabLst/>
                        <a:defRPr/>
                      </a:pPr>
                      <a:endParaRPr lang="en-GB" altLang="zh-CN" sz="9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endParaRPr lang="zh-CN" sz="9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900" kern="1200" dirty="0">
                          <a:solidFill>
                            <a:schemeClr val="tx1"/>
                          </a:solidFill>
                          <a:effectLst/>
                          <a:latin typeface="+mn-lt"/>
                          <a:ea typeface="+mn-ea"/>
                          <a:cs typeface="+mn-cs"/>
                        </a:rPr>
                        <a:t>Nokia</a:t>
                      </a:r>
                      <a:endParaRPr lang="zh-CN" altLang="en-US" sz="900" kern="1200" dirty="0">
                        <a:solidFill>
                          <a:schemeClr val="tx1"/>
                        </a:solidFill>
                        <a:effectLst/>
                        <a:latin typeface="+mn-lt"/>
                        <a:ea typeface="+mn-ea"/>
                        <a:cs typeface="+mn-cs"/>
                      </a:endParaRPr>
                    </a:p>
                    <a:p>
                      <a:pPr marL="0" indent="0" algn="l" defTabSz="1219170" rtl="0" eaLnBrk="1" fontAlgn="t" latinLnBrk="0" hangingPunct="1">
                        <a:lnSpc>
                          <a:spcPct val="150000"/>
                        </a:lnSpc>
                        <a:spcAft>
                          <a:spcPts val="0"/>
                        </a:spcAft>
                      </a:pPr>
                      <a:endParaRPr lang="zh-CN" sz="9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920802795"/>
                  </a:ext>
                </a:extLst>
              </a:tr>
            </a:tbl>
          </a:graphicData>
        </a:graphic>
      </p:graphicFrame>
      <p:sp>
        <p:nvSpPr>
          <p:cNvPr id="4" name="TextBox 1">
            <a:extLst>
              <a:ext uri="{FF2B5EF4-FFF2-40B4-BE49-F238E27FC236}">
                <a16:creationId xmlns:a16="http://schemas.microsoft.com/office/drawing/2014/main" id="{BBE1C7FC-C35F-4066-873D-788364516E8F}"/>
              </a:ext>
            </a:extLst>
          </p:cNvPr>
          <p:cNvSpPr txBox="1">
            <a:spLocks noChangeArrowheads="1"/>
          </p:cNvSpPr>
          <p:nvPr/>
        </p:nvSpPr>
        <p:spPr bwMode="auto">
          <a:xfrm>
            <a:off x="114581" y="6080860"/>
            <a:ext cx="8233833"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1219170"/>
            <a:r>
              <a:rPr lang="en-GB" altLang="en-US" sz="1333" dirty="0">
                <a:solidFill>
                  <a:prstClr val="black"/>
                </a:solidFill>
                <a:ea typeface="MS PGothic" panose="020B0600070205080204" pitchFamily="34" charset="-128"/>
                <a:cs typeface="+mn-cs"/>
              </a:rPr>
              <a:t>For more information, see the full Work Plan at: </a:t>
            </a:r>
            <a:r>
              <a:rPr lang="en-GB" altLang="en-US" sz="1333" dirty="0">
                <a:solidFill>
                  <a:prstClr val="black"/>
                </a:solidFill>
                <a:ea typeface="MS PGothic" panose="020B0600070205080204" pitchFamily="34" charset="-128"/>
                <a:cs typeface="+mn-cs"/>
                <a:hlinkClick r:id="rId2"/>
              </a:rPr>
              <a:t>ftp://ftp.3gpp.org/information/WorkPlan</a:t>
            </a:r>
            <a:endParaRPr lang="en-GB" altLang="en-US" sz="1333" dirty="0">
              <a:solidFill>
                <a:prstClr val="black"/>
              </a:solidFill>
              <a:ea typeface="MS PGothic" panose="020B0600070205080204" pitchFamily="34" charset="-128"/>
              <a:cs typeface="+mn-cs"/>
            </a:endParaRPr>
          </a:p>
        </p:txBody>
      </p:sp>
    </p:spTree>
    <p:extLst>
      <p:ext uri="{BB962C8B-B14F-4D97-AF65-F5344CB8AC3E}">
        <p14:creationId xmlns:p14="http://schemas.microsoft.com/office/powerpoint/2010/main" val="2109495789"/>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zh-CN" sz="2800" dirty="0"/>
              <a:t>Rel-18 SI - Management Architecture and Mechanisms (1/4)</a:t>
            </a:r>
            <a:br>
              <a:rPr lang="sv-SE" altLang="zh-CN" sz="2800" dirty="0"/>
            </a:br>
            <a:endParaRPr lang="zh-CN" altLang="en-US" sz="2800" dirty="0"/>
          </a:p>
        </p:txBody>
      </p:sp>
      <p:graphicFrame>
        <p:nvGraphicFramePr>
          <p:cNvPr id="3" name="表格 2"/>
          <p:cNvGraphicFramePr>
            <a:graphicFrameLocks noGrp="1"/>
          </p:cNvGraphicFramePr>
          <p:nvPr>
            <p:extLst>
              <p:ext uri="{D42A27DB-BD31-4B8C-83A1-F6EECF244321}">
                <p14:modId xmlns:p14="http://schemas.microsoft.com/office/powerpoint/2010/main" val="1273885869"/>
              </p:ext>
            </p:extLst>
          </p:nvPr>
        </p:nvGraphicFramePr>
        <p:xfrm>
          <a:off x="194694" y="1068257"/>
          <a:ext cx="11747157" cy="1552322"/>
        </p:xfrm>
        <a:graphic>
          <a:graphicData uri="http://schemas.openxmlformats.org/drawingml/2006/table">
            <a:tbl>
              <a:tblPr firstRow="1" firstCol="1" bandRow="1">
                <a:tableStyleId>{F5AB1C69-6EDB-4FF4-983F-18BD219EF322}</a:tableStyleId>
              </a:tblPr>
              <a:tblGrid>
                <a:gridCol w="595015">
                  <a:extLst>
                    <a:ext uri="{9D8B030D-6E8A-4147-A177-3AD203B41FA5}">
                      <a16:colId xmlns:a16="http://schemas.microsoft.com/office/drawing/2014/main" val="20000"/>
                    </a:ext>
                  </a:extLst>
                </a:gridCol>
                <a:gridCol w="2309322">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479249">
                  <a:extLst>
                    <a:ext uri="{9D8B030D-6E8A-4147-A177-3AD203B41FA5}">
                      <a16:colId xmlns:a16="http://schemas.microsoft.com/office/drawing/2014/main" val="20006"/>
                    </a:ext>
                  </a:extLst>
                </a:gridCol>
                <a:gridCol w="583660">
                  <a:extLst>
                    <a:ext uri="{9D8B030D-6E8A-4147-A177-3AD203B41FA5}">
                      <a16:colId xmlns:a16="http://schemas.microsoft.com/office/drawing/2014/main" val="20007"/>
                    </a:ext>
                  </a:extLst>
                </a:gridCol>
                <a:gridCol w="992647">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348380">
                <a:tc>
                  <a:txBody>
                    <a:bodyPr/>
                    <a:lstStyle/>
                    <a:p>
                      <a:pPr algn="ctr">
                        <a:lnSpc>
                          <a:spcPct val="107000"/>
                        </a:lnSpc>
                        <a:spcAft>
                          <a:spcPts val="800"/>
                        </a:spcAft>
                      </a:pPr>
                      <a:r>
                        <a:rPr lang="en-GB" sz="1200" dirty="0">
                          <a:latin typeface="+mn-lt"/>
                        </a:rPr>
                        <a:t>UID</a:t>
                      </a:r>
                    </a:p>
                  </a:txBody>
                  <a:tcPr marL="36002" marR="36002" marT="0" marB="0" anchor="ctr"/>
                </a:tc>
                <a:tc>
                  <a:txBody>
                    <a:bodyPr/>
                    <a:lstStyle/>
                    <a:p>
                      <a:pPr algn="ctr">
                        <a:lnSpc>
                          <a:spcPct val="107000"/>
                        </a:lnSpc>
                        <a:spcAft>
                          <a:spcPts val="800"/>
                        </a:spcAft>
                      </a:pPr>
                      <a:r>
                        <a:rPr lang="en-GB" sz="1200" dirty="0">
                          <a:latin typeface="+mn-lt"/>
                        </a:rPr>
                        <a:t>Name</a:t>
                      </a:r>
                    </a:p>
                  </a:txBody>
                  <a:tcPr marL="36002" marR="36002" marT="0" marB="0" anchor="ctr"/>
                </a:tc>
                <a:tc>
                  <a:txBody>
                    <a:bodyPr/>
                    <a:lstStyle/>
                    <a:p>
                      <a:pPr algn="ctr">
                        <a:lnSpc>
                          <a:spcPct val="107000"/>
                        </a:lnSpc>
                        <a:spcAft>
                          <a:spcPts val="800"/>
                        </a:spcAft>
                      </a:pPr>
                      <a:r>
                        <a:rPr lang="en-GB" sz="1200" dirty="0">
                          <a:latin typeface="+mn-lt"/>
                        </a:rPr>
                        <a:t>Acronym</a:t>
                      </a:r>
                    </a:p>
                  </a:txBody>
                  <a:tcPr marL="36002" marR="36002" marT="0" marB="0" anchor="ctr"/>
                </a:tc>
                <a:tc>
                  <a:txBody>
                    <a:bodyPr/>
                    <a:lstStyle/>
                    <a:p>
                      <a:pPr algn="ctr">
                        <a:lnSpc>
                          <a:spcPct val="107000"/>
                        </a:lnSpc>
                        <a:spcAft>
                          <a:spcPts val="800"/>
                        </a:spcAft>
                      </a:pPr>
                      <a:r>
                        <a:rPr lang="en-GB" sz="1200" dirty="0" err="1">
                          <a:latin typeface="+mn-lt"/>
                        </a:rPr>
                        <a:t>Rel</a:t>
                      </a:r>
                      <a:endParaRPr lang="en-GB" sz="1200" dirty="0">
                        <a:latin typeface="+mn-lt"/>
                      </a:endParaRPr>
                    </a:p>
                  </a:txBody>
                  <a:tcPr marL="36002" marR="36002" marT="0" marB="0" anchor="ctr"/>
                </a:tc>
                <a:tc>
                  <a:txBody>
                    <a:bodyPr/>
                    <a:lstStyle/>
                    <a:p>
                      <a:pPr algn="ctr">
                        <a:lnSpc>
                          <a:spcPct val="107000"/>
                        </a:lnSpc>
                        <a:spcAft>
                          <a:spcPts val="800"/>
                        </a:spcAft>
                      </a:pPr>
                      <a:r>
                        <a:rPr lang="en-GB" sz="1200" dirty="0">
                          <a:latin typeface="+mn-lt"/>
                        </a:rPr>
                        <a:t>WG</a:t>
                      </a:r>
                    </a:p>
                  </a:txBody>
                  <a:tcPr marL="36002" marR="36002" marT="0" marB="0" anchor="ctr"/>
                </a:tc>
                <a:tc>
                  <a:txBody>
                    <a:bodyPr/>
                    <a:lstStyle/>
                    <a:p>
                      <a:pPr algn="ctr">
                        <a:lnSpc>
                          <a:spcPct val="107000"/>
                        </a:lnSpc>
                        <a:spcAft>
                          <a:spcPts val="800"/>
                        </a:spcAft>
                      </a:pPr>
                      <a:r>
                        <a:rPr lang="en-GB" sz="1200" dirty="0">
                          <a:latin typeface="+mn-lt"/>
                        </a:rPr>
                        <a:t>Target</a:t>
                      </a:r>
                    </a:p>
                  </a:txBody>
                  <a:tcPr marL="36002" marR="36002" marT="0" marB="0" anchor="ctr"/>
                </a:tc>
                <a:tc>
                  <a:txBody>
                    <a:bodyPr/>
                    <a:lstStyle/>
                    <a:p>
                      <a:pPr algn="ctr">
                        <a:lnSpc>
                          <a:spcPct val="107000"/>
                        </a:lnSpc>
                        <a:spcAft>
                          <a:spcPts val="800"/>
                        </a:spcAft>
                      </a:pPr>
                      <a:r>
                        <a:rPr lang="en-GB" sz="1200" dirty="0">
                          <a:latin typeface="+mn-lt"/>
                        </a:rPr>
                        <a:t>Old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200" dirty="0">
                          <a:solidFill>
                            <a:srgbClr val="FF0000"/>
                          </a:solidFill>
                          <a:latin typeface="+mn-lt"/>
                        </a:rPr>
                        <a:t>Related groups</a:t>
                      </a:r>
                      <a:endParaRPr lang="en-GB" sz="12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200" b="1" kern="1200" dirty="0">
                          <a:solidFill>
                            <a:srgbClr val="FF0000"/>
                          </a:solidFill>
                          <a:latin typeface="+mn-lt"/>
                          <a:ea typeface="+mn-ea"/>
                          <a:cs typeface="+mn-cs"/>
                        </a:rPr>
                        <a:t>SA5 Progress</a:t>
                      </a:r>
                      <a:endParaRPr lang="en-GB" sz="12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WID</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TR</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Rapporteur</a:t>
                      </a:r>
                      <a:endParaRPr lang="en-GB" sz="12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478865">
                <a:tc>
                  <a:txBody>
                    <a:bodyPr/>
                    <a:lstStyle/>
                    <a:p>
                      <a:pPr algn="ctr" fontAlgn="t"/>
                      <a:r>
                        <a:rPr lang="en-US" sz="1050" b="0" i="0" u="none" strike="noStrike" dirty="0">
                          <a:solidFill>
                            <a:srgbClr val="000000"/>
                          </a:solidFill>
                          <a:effectLst/>
                          <a:latin typeface="+mn-lt"/>
                        </a:rPr>
                        <a:t>910031</a:t>
                      </a:r>
                    </a:p>
                  </a:txBody>
                  <a:tcPr marL="6350" marR="6350" marT="6350" marB="0"/>
                </a:tc>
                <a:tc>
                  <a:txBody>
                    <a:bodyPr/>
                    <a:lstStyle/>
                    <a:p>
                      <a:pPr algn="l" fontAlgn="t"/>
                      <a:r>
                        <a:rPr lang="en-US" sz="1050" b="0" i="0" u="none" strike="noStrike" dirty="0">
                          <a:solidFill>
                            <a:schemeClr val="tx1"/>
                          </a:solidFill>
                          <a:effectLst/>
                          <a:latin typeface="+mn-lt"/>
                        </a:rPr>
                        <a:t>Study on Enhancement of service-based management architecture </a:t>
                      </a:r>
                    </a:p>
                  </a:txBody>
                  <a:tcPr marL="6350" marR="6350" marT="6350" marB="0"/>
                </a:tc>
                <a:tc>
                  <a:txBody>
                    <a:bodyPr/>
                    <a:lstStyle/>
                    <a:p>
                      <a:pPr algn="l" fontAlgn="t"/>
                      <a:r>
                        <a:rPr lang="en-US" sz="1050" b="0" i="0" u="none" strike="noStrike" dirty="0" err="1">
                          <a:solidFill>
                            <a:srgbClr val="000000"/>
                          </a:solidFill>
                          <a:effectLst/>
                          <a:latin typeface="+mn-lt"/>
                        </a:rPr>
                        <a:t>FS_eSBMA</a:t>
                      </a:r>
                      <a:endParaRPr lang="en-US" sz="1050" b="0" i="0" u="none" strike="noStrike" dirty="0">
                        <a:solidFill>
                          <a:srgbClr val="000000"/>
                        </a:solidFill>
                        <a:effectLst/>
                        <a:latin typeface="+mn-lt"/>
                      </a:endParaRPr>
                    </a:p>
                  </a:txBody>
                  <a:tcPr marL="6350" marR="6350" marT="6350" marB="0"/>
                </a:tc>
                <a:tc>
                  <a:txBody>
                    <a:bodyPr/>
                    <a:lstStyle/>
                    <a:p>
                      <a:pPr algn="ctr" fontAlgn="t"/>
                      <a:r>
                        <a:rPr lang="en-US" sz="1050" b="0" i="0" u="none" strike="noStrike">
                          <a:solidFill>
                            <a:srgbClr val="000000"/>
                          </a:solidFill>
                          <a:effectLst/>
                          <a:latin typeface="+mn-lt"/>
                        </a:rPr>
                        <a:t>Rel-18</a:t>
                      </a:r>
                    </a:p>
                  </a:txBody>
                  <a:tcPr marL="6350" marR="6350" marT="6350" marB="0"/>
                </a:tc>
                <a:tc>
                  <a:txBody>
                    <a:bodyPr/>
                    <a:lstStyle/>
                    <a:p>
                      <a:pPr algn="ctr" fontAlgn="t"/>
                      <a:r>
                        <a:rPr lang="en-US" sz="1050" b="0" i="0" u="none" strike="noStrike">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b="0" kern="1200" dirty="0">
                          <a:solidFill>
                            <a:schemeClr val="tx1"/>
                          </a:solidFill>
                          <a:effectLst/>
                          <a:latin typeface="+mn-lt"/>
                          <a:ea typeface="+mn-ea"/>
                          <a:cs typeface="Arial" panose="020B0604020202020204" pitchFamily="34" charset="0"/>
                        </a:rPr>
                        <a:t>SA#99 (Mar. 2023)</a:t>
                      </a:r>
                      <a:endParaRPr lang="zh-CN" sz="1050" b="0" kern="1200" dirty="0">
                        <a:solidFill>
                          <a:schemeClr val="tx1"/>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50" b="0" i="0" u="none" strike="noStrike" dirty="0">
                          <a:solidFill>
                            <a:srgbClr val="000000"/>
                          </a:solidFill>
                          <a:effectLst/>
                          <a:latin typeface="+mn-lt"/>
                        </a:rPr>
                        <a:t>75%</a:t>
                      </a:r>
                    </a:p>
                  </a:txBody>
                  <a:tcPr marL="6350" marR="6350" marT="6350" marB="0"/>
                </a:tc>
                <a:tc>
                  <a:txBody>
                    <a:bodyPr/>
                    <a:lstStyle/>
                    <a:p>
                      <a:pPr marL="0" algn="ctr" defTabSz="1219170" rtl="0" eaLnBrk="1" latinLnBrk="0" hangingPunct="1">
                        <a:lnSpc>
                          <a:spcPct val="107000"/>
                        </a:lnSpc>
                        <a:spcAft>
                          <a:spcPts val="800"/>
                        </a:spcAft>
                      </a:pPr>
                      <a:r>
                        <a:rPr lang="en-GB" sz="1050" kern="1200" dirty="0">
                          <a:solidFill>
                            <a:srgbClr val="0000FF"/>
                          </a:solidFill>
                          <a:latin typeface="+mn-lt"/>
                          <a:ea typeface="+mn-ea"/>
                          <a:cs typeface="+mn-cs"/>
                        </a:rPr>
                        <a:t>80%</a:t>
                      </a:r>
                    </a:p>
                  </a:txBody>
                  <a:tcPr marL="36002" marR="36002" marT="0" marB="0"/>
                </a:tc>
                <a:tc>
                  <a:txBody>
                    <a:bodyPr/>
                    <a:lstStyle/>
                    <a:p>
                      <a:pPr>
                        <a:lnSpc>
                          <a:spcPct val="107000"/>
                        </a:lnSpc>
                        <a:spcAft>
                          <a:spcPts val="800"/>
                        </a:spcAft>
                      </a:pPr>
                      <a:endParaRPr lang="en-GB" sz="1050" b="0" i="0" u="none" strike="noStrike" kern="1200" dirty="0">
                        <a:solidFill>
                          <a:srgbClr val="0000FF"/>
                        </a:solidFill>
                        <a:effectLst/>
                        <a:latin typeface="+mn-lt"/>
                        <a:ea typeface="+mn-ea"/>
                        <a:cs typeface="+mn-cs"/>
                      </a:endParaRPr>
                    </a:p>
                  </a:txBody>
                  <a:tcPr marL="36002" marR="36002" marT="0" marB="0" anchor="ctr"/>
                </a:tc>
                <a:tc>
                  <a:txBody>
                    <a:bodyPr/>
                    <a:lstStyle/>
                    <a:p>
                      <a:pPr marL="0" algn="l" defTabSz="1219170" rtl="0" eaLnBrk="1" latinLnBrk="0" hangingPunct="1">
                        <a:lnSpc>
                          <a:spcPct val="150000"/>
                        </a:lnSpc>
                        <a:spcAft>
                          <a:spcPts val="0"/>
                        </a:spcAft>
                      </a:pPr>
                      <a:endParaRPr lang="sv-SE" sz="105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50" kern="1200" dirty="0">
                          <a:solidFill>
                            <a:srgbClr val="000000"/>
                          </a:solidFill>
                          <a:effectLst/>
                          <a:latin typeface="+mn-lt"/>
                          <a:ea typeface="+mn-ea"/>
                          <a:cs typeface="Arial" panose="020B0604020202020204" pitchFamily="34" charset="0"/>
                        </a:rPr>
                        <a:t>45-&gt;50-&gt;60-&gt;65-&gt;75%-&gt;80%</a:t>
                      </a:r>
                      <a:endParaRPr lang="zh-CN" sz="1050" kern="1200" dirty="0">
                        <a:solidFill>
                          <a:srgbClr val="000000"/>
                        </a:solidFill>
                        <a:effectLst/>
                        <a:latin typeface="+mn-lt"/>
                        <a:ea typeface="+mn-ea"/>
                        <a:cs typeface="Arial" panose="020B0604020202020204" pitchFamily="34" charset="0"/>
                      </a:endParaRPr>
                    </a:p>
                  </a:txBody>
                  <a:tcPr marL="114300" marR="114300" marT="0" marB="0"/>
                </a:tc>
                <a:tc>
                  <a:txBody>
                    <a:bodyPr/>
                    <a:lstStyle/>
                    <a:p>
                      <a:pPr marL="0" indent="0" algn="ctr" defTabSz="1219170" rtl="0" eaLnBrk="1" fontAlgn="t" latinLnBrk="0" hangingPunct="1">
                        <a:lnSpc>
                          <a:spcPct val="150000"/>
                        </a:lnSpc>
                        <a:spcAft>
                          <a:spcPts val="0"/>
                        </a:spcAft>
                      </a:pPr>
                      <a:r>
                        <a:rPr lang="en-US" altLang="zh-CN" sz="1050" b="0" i="0" u="none" strike="noStrike" kern="1200" dirty="0">
                          <a:solidFill>
                            <a:srgbClr val="000000"/>
                          </a:solidFill>
                          <a:effectLst/>
                          <a:latin typeface="+mn-lt"/>
                          <a:ea typeface="+mn-ea"/>
                          <a:cs typeface="+mn-cs"/>
                        </a:rPr>
                        <a:t>SP-211451</a:t>
                      </a:r>
                    </a:p>
                  </a:txBody>
                  <a:tcPr marL="9525" marR="9525" marT="9525" marB="9525"/>
                </a:tc>
                <a:tc>
                  <a:txBody>
                    <a:bodyPr/>
                    <a:lstStyle/>
                    <a:p>
                      <a:pPr marL="0" algn="ctr" defTabSz="1219170" rtl="0" eaLnBrk="1" fontAlgn="t" latinLnBrk="0" hangingPunct="1">
                        <a:lnSpc>
                          <a:spcPct val="150000"/>
                        </a:lnSpc>
                        <a:spcAft>
                          <a:spcPts val="0"/>
                        </a:spcAft>
                      </a:pPr>
                      <a:r>
                        <a:rPr lang="fr-FR" sz="1050" b="0" i="0" u="none" strike="noStrike" kern="1200" dirty="0">
                          <a:solidFill>
                            <a:srgbClr val="000000"/>
                          </a:solidFill>
                          <a:effectLst/>
                          <a:latin typeface="+mn-lt"/>
                          <a:ea typeface="+mn-ea"/>
                          <a:cs typeface="+mn-cs"/>
                        </a:rPr>
                        <a:t>28.925</a:t>
                      </a:r>
                      <a:endParaRPr lang="en-US" sz="105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1050" b="0" i="0" u="none" strike="noStrike" kern="1200" dirty="0">
                          <a:solidFill>
                            <a:srgbClr val="000000"/>
                          </a:solidFill>
                          <a:effectLst/>
                          <a:latin typeface="+mn-lt"/>
                          <a:ea typeface="+mn-ea"/>
                          <a:cs typeface="+mn-cs"/>
                        </a:rPr>
                        <a:t>Huawei, Ericsson</a:t>
                      </a:r>
                      <a:endParaRPr lang="en-US" sz="105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1"/>
                  </a:ext>
                </a:extLst>
              </a:tr>
              <a:tr h="374354">
                <a:tc>
                  <a:txBody>
                    <a:bodyPr/>
                    <a:lstStyle/>
                    <a:p>
                      <a:pPr algn="ctr" fontAlgn="t"/>
                      <a:r>
                        <a:rPr lang="en-US" sz="1050" b="0" i="0" u="none" strike="noStrike" dirty="0">
                          <a:solidFill>
                            <a:srgbClr val="000000"/>
                          </a:solidFill>
                          <a:effectLst/>
                          <a:latin typeface="+mn-lt"/>
                        </a:rPr>
                        <a:t>950027</a:t>
                      </a:r>
                    </a:p>
                  </a:txBody>
                  <a:tcPr marL="6350" marR="6350" marT="6350" marB="0"/>
                </a:tc>
                <a:tc>
                  <a:txBody>
                    <a:bodyPr/>
                    <a:lstStyle/>
                    <a:p>
                      <a:pPr algn="l" fontAlgn="t"/>
                      <a:r>
                        <a:rPr lang="en-US" sz="1050" b="0" i="0" u="none" strike="noStrike" dirty="0">
                          <a:solidFill>
                            <a:schemeClr val="tx1"/>
                          </a:solidFill>
                          <a:effectLst/>
                          <a:latin typeface="+mn-lt"/>
                        </a:rPr>
                        <a:t>Study on Basic SBMA enabler enhancements </a:t>
                      </a:r>
                    </a:p>
                  </a:txBody>
                  <a:tcPr marL="6350" marR="6350" marT="6350" marB="0"/>
                </a:tc>
                <a:tc>
                  <a:txBody>
                    <a:bodyPr/>
                    <a:lstStyle/>
                    <a:p>
                      <a:pPr algn="l" fontAlgn="t"/>
                      <a:r>
                        <a:rPr lang="en-US" sz="1050" b="0" i="0" u="none" strike="noStrike" dirty="0" err="1">
                          <a:solidFill>
                            <a:srgbClr val="000000"/>
                          </a:solidFill>
                          <a:effectLst/>
                          <a:latin typeface="+mn-lt"/>
                        </a:rPr>
                        <a:t>FS_eSBMAe</a:t>
                      </a:r>
                      <a:endParaRPr lang="en-US" sz="1050" b="0" i="0" u="none" strike="noStrike" dirty="0">
                        <a:solidFill>
                          <a:srgbClr val="000000"/>
                        </a:solidFill>
                        <a:effectLst/>
                        <a:latin typeface="+mn-lt"/>
                      </a:endParaRPr>
                    </a:p>
                  </a:txBody>
                  <a:tcPr marL="6350" marR="6350" marT="6350" marB="0"/>
                </a:tc>
                <a:tc>
                  <a:txBody>
                    <a:bodyPr/>
                    <a:lstStyle/>
                    <a:p>
                      <a:pPr algn="ctr" fontAlgn="t"/>
                      <a:r>
                        <a:rPr lang="en-US" sz="1050" b="0" i="0" u="none" strike="noStrike" dirty="0">
                          <a:solidFill>
                            <a:srgbClr val="000000"/>
                          </a:solidFill>
                          <a:effectLst/>
                          <a:latin typeface="+mn-lt"/>
                        </a:rPr>
                        <a:t>Rel-18</a:t>
                      </a:r>
                    </a:p>
                  </a:txBody>
                  <a:tcPr marL="6350" marR="6350" marT="6350" marB="0"/>
                </a:tc>
                <a:tc>
                  <a:txBody>
                    <a:bodyPr/>
                    <a:lstStyle/>
                    <a:p>
                      <a:pPr algn="ctr" fontAlgn="t"/>
                      <a:r>
                        <a:rPr lang="en-US" sz="105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050" kern="1200" dirty="0">
                          <a:solidFill>
                            <a:srgbClr val="000000"/>
                          </a:solidFill>
                          <a:effectLst/>
                          <a:latin typeface="+mn-lt"/>
                          <a:ea typeface="+mn-ea"/>
                          <a:cs typeface="Arial" panose="020B0604020202020204" pitchFamily="34" charset="0"/>
                        </a:rPr>
                        <a:t>SA#98(Dec 2022)</a:t>
                      </a:r>
                      <a:endParaRPr lang="zh-CN" sz="105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50" b="0" i="0" u="none" strike="noStrike" dirty="0">
                          <a:solidFill>
                            <a:srgbClr val="000000"/>
                          </a:solidFill>
                          <a:effectLst/>
                          <a:latin typeface="+mn-lt"/>
                        </a:rPr>
                        <a:t>10%</a:t>
                      </a:r>
                    </a:p>
                  </a:txBody>
                  <a:tcPr marL="6350" marR="6350" marT="6350" marB="0"/>
                </a:tc>
                <a:tc>
                  <a:txBody>
                    <a:bodyPr/>
                    <a:lstStyle/>
                    <a:p>
                      <a:pPr marL="0" indent="0" algn="ctr" defTabSz="914296" rtl="0" eaLnBrk="1" latinLnBrk="0" hangingPunct="1">
                        <a:lnSpc>
                          <a:spcPct val="107000"/>
                        </a:lnSpc>
                        <a:spcAft>
                          <a:spcPts val="800"/>
                        </a:spcAft>
                      </a:pPr>
                      <a:r>
                        <a:rPr lang="en-GB" sz="1050" kern="1200" dirty="0">
                          <a:solidFill>
                            <a:srgbClr val="0000FF"/>
                          </a:solidFill>
                          <a:latin typeface="+mn-lt"/>
                          <a:ea typeface="+mn-ea"/>
                          <a:cs typeface="+mn-cs"/>
                        </a:rPr>
                        <a:t>25%</a:t>
                      </a:r>
                    </a:p>
                  </a:txBody>
                  <a:tcPr marL="36002" marR="36002" marT="0" marB="0"/>
                </a:tc>
                <a:tc>
                  <a:txBody>
                    <a:bodyPr/>
                    <a:lstStyle/>
                    <a:p>
                      <a:pPr marL="0" algn="l" defTabSz="914296" rtl="0" eaLnBrk="1" latinLnBrk="0" hangingPunct="1">
                        <a:lnSpc>
                          <a:spcPct val="107000"/>
                        </a:lnSpc>
                        <a:spcAft>
                          <a:spcPts val="800"/>
                        </a:spcAft>
                      </a:pPr>
                      <a:endParaRPr lang="en-GB" sz="1050" kern="1200" dirty="0">
                        <a:solidFill>
                          <a:srgbClr val="0000FF"/>
                        </a:solidFill>
                        <a:latin typeface="+mn-lt"/>
                        <a:ea typeface="+mn-ea"/>
                        <a:cs typeface="+mn-cs"/>
                      </a:endParaRPr>
                    </a:p>
                  </a:txBody>
                  <a:tcPr marL="36002" marR="36002" marT="0" marB="0" anchor="ctr"/>
                </a:tc>
                <a:tc>
                  <a:txBody>
                    <a:bodyPr/>
                    <a:lstStyle/>
                    <a:p>
                      <a:pPr marL="0" algn="l" defTabSz="1219170" rtl="0" eaLnBrk="1" latinLnBrk="0" hangingPunct="1">
                        <a:lnSpc>
                          <a:spcPct val="150000"/>
                        </a:lnSpc>
                        <a:spcAft>
                          <a:spcPts val="0"/>
                        </a:spcAft>
                      </a:pPr>
                      <a:endParaRPr lang="sv-SE" sz="105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50" kern="1200" dirty="0">
                          <a:solidFill>
                            <a:srgbClr val="000000"/>
                          </a:solidFill>
                          <a:effectLst/>
                          <a:latin typeface="+mn-lt"/>
                          <a:ea typeface="+mn-ea"/>
                          <a:cs typeface="Arial" panose="020B0604020202020204" pitchFamily="34" charset="0"/>
                        </a:rPr>
                        <a:t>0-&gt;5-&gt;10-</a:t>
                      </a:r>
                      <a:r>
                        <a:rPr lang="en-US" altLang="zh-CN" sz="1050" kern="1200" dirty="0">
                          <a:solidFill>
                            <a:srgbClr val="000000"/>
                          </a:solidFill>
                          <a:effectLst/>
                          <a:latin typeface="+mn-lt"/>
                          <a:ea typeface="宋体" panose="02010600030101010101" pitchFamily="2" charset="-122"/>
                          <a:cs typeface="Arial" panose="020B0604020202020204" pitchFamily="34" charset="0"/>
                        </a:rPr>
                        <a:t>&gt;15-&gt;25 %</a:t>
                      </a:r>
                      <a:endParaRPr lang="zh-CN" sz="1050" kern="1200" dirty="0">
                        <a:solidFill>
                          <a:srgbClr val="000000"/>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t" latinLnBrk="0" hangingPunct="1">
                        <a:lnSpc>
                          <a:spcPct val="107000"/>
                        </a:lnSpc>
                        <a:spcBef>
                          <a:spcPts val="0"/>
                        </a:spcBef>
                        <a:spcAft>
                          <a:spcPts val="800"/>
                        </a:spcAft>
                        <a:buClrTx/>
                        <a:buSzTx/>
                        <a:buFontTx/>
                        <a:buNone/>
                        <a:tabLst/>
                        <a:defRPr/>
                      </a:pPr>
                      <a:r>
                        <a:rPr lang="en-US" altLang="zh-CN" sz="1050" b="0" i="0" u="none" strike="noStrike" kern="1200" dirty="0">
                          <a:solidFill>
                            <a:srgbClr val="000000"/>
                          </a:solidFill>
                          <a:effectLst/>
                          <a:latin typeface="+mn-lt"/>
                          <a:ea typeface="+mn-ea"/>
                          <a:cs typeface="+mn-cs"/>
                        </a:rPr>
                        <a:t>SP-220145</a:t>
                      </a:r>
                      <a:endParaRPr lang="en-GB" altLang="zh-CN" sz="105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r>
                        <a:rPr lang="fr-FR" sz="1050" b="0" i="0" u="none" strike="noStrike" kern="1200" dirty="0">
                          <a:solidFill>
                            <a:srgbClr val="000000"/>
                          </a:solidFill>
                          <a:effectLst/>
                          <a:latin typeface="+mn-lt"/>
                          <a:ea typeface="+mn-ea"/>
                          <a:cs typeface="+mn-cs"/>
                        </a:rPr>
                        <a:t>28.831</a:t>
                      </a:r>
                      <a:endParaRPr lang="en-US" sz="105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1050" b="0" i="0" u="none" strike="noStrike" kern="1200" dirty="0">
                          <a:solidFill>
                            <a:srgbClr val="000000"/>
                          </a:solidFill>
                          <a:effectLst/>
                          <a:latin typeface="+mn-lt"/>
                          <a:ea typeface="+mn-ea"/>
                          <a:cs typeface="+mn-cs"/>
                        </a:rPr>
                        <a:t>Nokia</a:t>
                      </a:r>
                      <a:endParaRPr lang="en-US" sz="105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2"/>
                  </a:ext>
                </a:extLst>
              </a:tr>
            </a:tbl>
          </a:graphicData>
        </a:graphic>
      </p:graphicFrame>
      <p:sp>
        <p:nvSpPr>
          <p:cNvPr id="6" name="Content Placeholder 7">
            <a:extLst>
              <a:ext uri="{FF2B5EF4-FFF2-40B4-BE49-F238E27FC236}">
                <a16:creationId xmlns:a16="http://schemas.microsoft.com/office/drawing/2014/main" id="{B4F8F5CC-9B36-4C4A-96C2-095377087992}"/>
              </a:ext>
            </a:extLst>
          </p:cNvPr>
          <p:cNvSpPr txBox="1">
            <a:spLocks/>
          </p:cNvSpPr>
          <p:nvPr/>
        </p:nvSpPr>
        <p:spPr>
          <a:xfrm>
            <a:off x="359191" y="3057532"/>
            <a:ext cx="5353166" cy="3235419"/>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err="1">
                <a:solidFill>
                  <a:srgbClr val="0000FF"/>
                </a:solidFill>
              </a:rPr>
              <a:t>FS_eSBMA</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855123" lvl="1" indent="-455073" defTabSz="1219170">
              <a:spcBef>
                <a:spcPts val="0"/>
              </a:spcBef>
              <a:spcAft>
                <a:spcPts val="0"/>
              </a:spcAft>
              <a:defRPr/>
            </a:pPr>
            <a:r>
              <a:rPr lang="en-US" altLang="de-DE" sz="1400" kern="0" dirty="0">
                <a:solidFill>
                  <a:prstClr val="black"/>
                </a:solidFill>
              </a:rPr>
              <a:t>It was approved to improve TS 28.533 with the information on which IOCs are containing network resources, distributed SON functions and Network Functions that may contain embedded management functions.</a:t>
            </a:r>
          </a:p>
          <a:p>
            <a:pPr marL="855123" lvl="1" indent="-455073" defTabSz="1219170">
              <a:spcBef>
                <a:spcPts val="0"/>
              </a:spcBef>
              <a:spcAft>
                <a:spcPts val="0"/>
              </a:spcAft>
              <a:defRPr/>
            </a:pPr>
            <a:r>
              <a:rPr lang="en-US" altLang="de-DE" sz="1400" kern="0" dirty="0">
                <a:solidFill>
                  <a:prstClr val="black"/>
                </a:solidFill>
              </a:rPr>
              <a:t>New structure for clause 5 Conclusion and Recommendation was approved.</a:t>
            </a:r>
            <a:r>
              <a:rPr lang="en-US" altLang="zh-CN" sz="1100" kern="0" dirty="0">
                <a:solidFill>
                  <a:prstClr val="black"/>
                </a:solidFill>
              </a:rPr>
              <a:t> </a:t>
            </a:r>
          </a:p>
          <a:p>
            <a:pPr marL="455073" indent="-455073" defTabSz="1219170">
              <a:spcBef>
                <a:spcPts val="0"/>
              </a:spcBef>
              <a:spcAft>
                <a:spcPts val="0"/>
              </a:spcAft>
              <a:defRPr/>
            </a:pPr>
            <a:r>
              <a:rPr lang="en-US" altLang="zh-CN" sz="1600" kern="0" dirty="0">
                <a:solidFill>
                  <a:prstClr val="black"/>
                </a:solidFill>
              </a:rPr>
              <a:t>RAN impacts and dependencies:</a:t>
            </a:r>
          </a:p>
          <a:p>
            <a:pPr marL="855123" lvl="1" indent="-455073" defTabSz="1219170">
              <a:spcBef>
                <a:spcPts val="0"/>
              </a:spcBef>
              <a:spcAft>
                <a:spcPts val="0"/>
              </a:spcAft>
              <a:defRPr/>
            </a:pPr>
            <a:r>
              <a:rPr lang="en-US" altLang="zh-CN" sz="1400" kern="0" dirty="0">
                <a:solidFill>
                  <a:prstClr val="black"/>
                </a:solidFill>
              </a:rPr>
              <a:t>Not identified</a:t>
            </a:r>
            <a:endParaRPr lang="de-DE" altLang="zh-CN" sz="1400" kern="0" dirty="0">
              <a:solidFill>
                <a:prstClr val="black"/>
              </a:solidFill>
            </a:endParaRPr>
          </a:p>
          <a:p>
            <a:pPr marL="455073" indent="-455073" defTabSz="1219170">
              <a:spcBef>
                <a:spcPts val="0"/>
              </a:spcBef>
              <a:spcAft>
                <a:spcPts val="0"/>
              </a:spcAft>
              <a:defRPr/>
            </a:pPr>
            <a:r>
              <a:rPr lang="de-DE" altLang="zh-CN" sz="1600" kern="0" dirty="0">
                <a:solidFill>
                  <a:prstClr val="black"/>
                </a:solidFill>
              </a:rPr>
              <a:t>Next steps:</a:t>
            </a:r>
          </a:p>
          <a:p>
            <a:pPr marL="855123" lvl="1" indent="-455073" defTabSz="1219170">
              <a:spcBef>
                <a:spcPts val="0"/>
              </a:spcBef>
              <a:spcAft>
                <a:spcPts val="0"/>
              </a:spcAft>
              <a:defRPr/>
            </a:pPr>
            <a:r>
              <a:rPr lang="en-US" altLang="zh-CN" sz="1400" kern="0" dirty="0">
                <a:solidFill>
                  <a:prstClr val="black"/>
                </a:solidFill>
              </a:rPr>
              <a:t>Continue work on managing Management Functions. </a:t>
            </a:r>
          </a:p>
        </p:txBody>
      </p:sp>
      <p:sp>
        <p:nvSpPr>
          <p:cNvPr id="7" name="Content Placeholder 7">
            <a:extLst>
              <a:ext uri="{FF2B5EF4-FFF2-40B4-BE49-F238E27FC236}">
                <a16:creationId xmlns:a16="http://schemas.microsoft.com/office/drawing/2014/main" id="{B4F8F5CC-9B36-4C4A-96C2-095377087992}"/>
              </a:ext>
            </a:extLst>
          </p:cNvPr>
          <p:cNvSpPr txBox="1">
            <a:spLocks/>
          </p:cNvSpPr>
          <p:nvPr/>
        </p:nvSpPr>
        <p:spPr>
          <a:xfrm>
            <a:off x="6307172" y="3057532"/>
            <a:ext cx="5634679" cy="2919101"/>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err="1">
                <a:solidFill>
                  <a:srgbClr val="FF0000"/>
                </a:solidFill>
              </a:rPr>
              <a:t>FS_eSBMAe</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latin typeface="Calibri"/>
              </a:rPr>
              <a:t>Progress since SA5#145e:</a:t>
            </a:r>
          </a:p>
          <a:p>
            <a:pPr marL="855123" lvl="1" indent="-455073" defTabSz="1219170">
              <a:spcBef>
                <a:spcPts val="0"/>
              </a:spcBef>
              <a:spcAft>
                <a:spcPts val="0"/>
              </a:spcAft>
              <a:defRPr/>
            </a:pPr>
            <a:r>
              <a:rPr lang="en-US" altLang="zh-CN" sz="1400" kern="0" dirty="0">
                <a:solidFill>
                  <a:prstClr val="black"/>
                </a:solidFill>
              </a:rPr>
              <a:t>.</a:t>
            </a:r>
          </a:p>
          <a:p>
            <a:pPr marL="455073" indent="-455073" defTabSz="1219170">
              <a:spcBef>
                <a:spcPts val="0"/>
              </a:spcBef>
              <a:spcAft>
                <a:spcPts val="0"/>
              </a:spcAft>
              <a:defRPr/>
            </a:pPr>
            <a:r>
              <a:rPr lang="en-US" sz="1600" kern="0" dirty="0">
                <a:solidFill>
                  <a:prstClr val="black"/>
                </a:solidFill>
                <a:latin typeface="Calibri"/>
              </a:rPr>
              <a:t>RAN impacts and dependencies:</a:t>
            </a:r>
            <a:endParaRPr lang="de-DE" sz="1600" kern="0" dirty="0">
              <a:solidFill>
                <a:prstClr val="black"/>
              </a:solidFill>
              <a:latin typeface="Calibri"/>
            </a:endParaRPr>
          </a:p>
          <a:p>
            <a:pPr marL="855123" lvl="1" indent="-455073" defTabSz="1219170">
              <a:spcBef>
                <a:spcPts val="0"/>
              </a:spcBef>
              <a:spcAft>
                <a:spcPts val="0"/>
              </a:spcAft>
              <a:defRPr/>
            </a:pPr>
            <a:r>
              <a:rPr lang="en-US" sz="1400" kern="0" dirty="0">
                <a:solidFill>
                  <a:prstClr val="black"/>
                </a:solidFill>
              </a:rPr>
              <a:t>No</a:t>
            </a:r>
            <a:r>
              <a:rPr lang="en-US" altLang="zh-CN" sz="1400" kern="0" dirty="0">
                <a:solidFill>
                  <a:prstClr val="black"/>
                </a:solidFill>
              </a:rPr>
              <a:t>ne</a:t>
            </a:r>
            <a:endParaRPr lang="en-US" sz="1400" kern="0" dirty="0">
              <a:solidFill>
                <a:prstClr val="black"/>
              </a:solidFill>
            </a:endParaRPr>
          </a:p>
          <a:p>
            <a:pPr marL="455073" indent="-455073" defTabSz="1219170">
              <a:spcBef>
                <a:spcPts val="0"/>
              </a:spcBef>
              <a:spcAft>
                <a:spcPts val="0"/>
              </a:spcAft>
              <a:defRPr/>
            </a:pPr>
            <a:r>
              <a:rPr lang="de-DE" sz="1600" kern="0" dirty="0">
                <a:solidFill>
                  <a:prstClr val="black"/>
                </a:solidFill>
                <a:latin typeface="Calibri"/>
              </a:rPr>
              <a:t>Next steps</a:t>
            </a:r>
            <a:r>
              <a:rPr lang="de-DE" sz="1400" kern="0" dirty="0">
                <a:solidFill>
                  <a:prstClr val="black"/>
                </a:solidFill>
                <a:latin typeface="Calibri"/>
              </a:rPr>
              <a:t>:</a:t>
            </a:r>
          </a:p>
          <a:p>
            <a:pPr marL="855123" lvl="1" indent="-455073" defTabSz="1219170">
              <a:spcBef>
                <a:spcPts val="0"/>
              </a:spcBef>
              <a:spcAft>
                <a:spcPts val="0"/>
              </a:spcAft>
              <a:defRPr/>
            </a:pPr>
            <a:r>
              <a:rPr lang="en-US" altLang="zh-CN" sz="1400" kern="0" dirty="0">
                <a:solidFill>
                  <a:prstClr val="black"/>
                </a:solidFill>
              </a:rPr>
              <a:t>.</a:t>
            </a:r>
            <a:endParaRPr lang="en-US" sz="1400" kern="0" dirty="0">
              <a:solidFill>
                <a:prstClr val="black"/>
              </a:solidFill>
            </a:endParaRPr>
          </a:p>
        </p:txBody>
      </p:sp>
    </p:spTree>
    <p:extLst>
      <p:ext uri="{BB962C8B-B14F-4D97-AF65-F5344CB8AC3E}">
        <p14:creationId xmlns:p14="http://schemas.microsoft.com/office/powerpoint/2010/main" val="3796462934"/>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zh-CN" sz="2800" dirty="0"/>
              <a:t>Rel-18 SI - Management Architecture and Mechanisms (2/4)</a:t>
            </a:r>
            <a:br>
              <a:rPr lang="sv-SE" altLang="zh-CN" sz="2800" dirty="0"/>
            </a:br>
            <a:endParaRPr lang="zh-CN" altLang="en-US" sz="2800" dirty="0"/>
          </a:p>
        </p:txBody>
      </p:sp>
      <p:graphicFrame>
        <p:nvGraphicFramePr>
          <p:cNvPr id="3" name="表格 2"/>
          <p:cNvGraphicFramePr>
            <a:graphicFrameLocks noGrp="1"/>
          </p:cNvGraphicFramePr>
          <p:nvPr>
            <p:extLst>
              <p:ext uri="{D42A27DB-BD31-4B8C-83A1-F6EECF244321}">
                <p14:modId xmlns:p14="http://schemas.microsoft.com/office/powerpoint/2010/main" val="753233226"/>
              </p:ext>
            </p:extLst>
          </p:nvPr>
        </p:nvGraphicFramePr>
        <p:xfrm>
          <a:off x="186382" y="943566"/>
          <a:ext cx="11747157" cy="1374776"/>
        </p:xfrm>
        <a:graphic>
          <a:graphicData uri="http://schemas.openxmlformats.org/drawingml/2006/table">
            <a:tbl>
              <a:tblPr firstRow="1" firstCol="1" bandRow="1">
                <a:tableStyleId>{F5AB1C69-6EDB-4FF4-983F-18BD219EF322}</a:tableStyleId>
              </a:tblPr>
              <a:tblGrid>
                <a:gridCol w="581714">
                  <a:extLst>
                    <a:ext uri="{9D8B030D-6E8A-4147-A177-3AD203B41FA5}">
                      <a16:colId xmlns:a16="http://schemas.microsoft.com/office/drawing/2014/main" val="20000"/>
                    </a:ext>
                  </a:extLst>
                </a:gridCol>
                <a:gridCol w="2322623">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487561">
                  <a:extLst>
                    <a:ext uri="{9D8B030D-6E8A-4147-A177-3AD203B41FA5}">
                      <a16:colId xmlns:a16="http://schemas.microsoft.com/office/drawing/2014/main" val="20006"/>
                    </a:ext>
                  </a:extLst>
                </a:gridCol>
                <a:gridCol w="583660">
                  <a:extLst>
                    <a:ext uri="{9D8B030D-6E8A-4147-A177-3AD203B41FA5}">
                      <a16:colId xmlns:a16="http://schemas.microsoft.com/office/drawing/2014/main" val="20007"/>
                    </a:ext>
                  </a:extLst>
                </a:gridCol>
                <a:gridCol w="984335">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348380">
                <a:tc>
                  <a:txBody>
                    <a:bodyPr/>
                    <a:lstStyle/>
                    <a:p>
                      <a:pPr algn="ctr">
                        <a:lnSpc>
                          <a:spcPct val="107000"/>
                        </a:lnSpc>
                        <a:spcAft>
                          <a:spcPts val="800"/>
                        </a:spcAft>
                      </a:pPr>
                      <a:r>
                        <a:rPr lang="en-GB" sz="1200" dirty="0">
                          <a:latin typeface="+mn-lt"/>
                        </a:rPr>
                        <a:t>UID</a:t>
                      </a:r>
                    </a:p>
                  </a:txBody>
                  <a:tcPr marL="36002" marR="36002" marT="0" marB="0" anchor="ctr"/>
                </a:tc>
                <a:tc>
                  <a:txBody>
                    <a:bodyPr/>
                    <a:lstStyle/>
                    <a:p>
                      <a:pPr algn="ctr">
                        <a:lnSpc>
                          <a:spcPct val="107000"/>
                        </a:lnSpc>
                        <a:spcAft>
                          <a:spcPts val="800"/>
                        </a:spcAft>
                      </a:pPr>
                      <a:r>
                        <a:rPr lang="en-GB" sz="1200" dirty="0">
                          <a:latin typeface="+mn-lt"/>
                        </a:rPr>
                        <a:t>Name</a:t>
                      </a:r>
                    </a:p>
                  </a:txBody>
                  <a:tcPr marL="36002" marR="36002" marT="0" marB="0" anchor="ctr"/>
                </a:tc>
                <a:tc>
                  <a:txBody>
                    <a:bodyPr/>
                    <a:lstStyle/>
                    <a:p>
                      <a:pPr algn="ctr">
                        <a:lnSpc>
                          <a:spcPct val="107000"/>
                        </a:lnSpc>
                        <a:spcAft>
                          <a:spcPts val="800"/>
                        </a:spcAft>
                      </a:pPr>
                      <a:r>
                        <a:rPr lang="en-GB" sz="1200" dirty="0">
                          <a:latin typeface="+mn-lt"/>
                        </a:rPr>
                        <a:t>Acronym</a:t>
                      </a:r>
                    </a:p>
                  </a:txBody>
                  <a:tcPr marL="36002" marR="36002" marT="0" marB="0" anchor="ctr"/>
                </a:tc>
                <a:tc>
                  <a:txBody>
                    <a:bodyPr/>
                    <a:lstStyle/>
                    <a:p>
                      <a:pPr algn="ctr">
                        <a:lnSpc>
                          <a:spcPct val="107000"/>
                        </a:lnSpc>
                        <a:spcAft>
                          <a:spcPts val="800"/>
                        </a:spcAft>
                      </a:pPr>
                      <a:r>
                        <a:rPr lang="en-GB" sz="1200" dirty="0" err="1">
                          <a:latin typeface="+mn-lt"/>
                        </a:rPr>
                        <a:t>Rel</a:t>
                      </a:r>
                      <a:endParaRPr lang="en-GB" sz="1200" dirty="0">
                        <a:latin typeface="+mn-lt"/>
                      </a:endParaRPr>
                    </a:p>
                  </a:txBody>
                  <a:tcPr marL="36002" marR="36002" marT="0" marB="0" anchor="ctr"/>
                </a:tc>
                <a:tc>
                  <a:txBody>
                    <a:bodyPr/>
                    <a:lstStyle/>
                    <a:p>
                      <a:pPr algn="ctr">
                        <a:lnSpc>
                          <a:spcPct val="107000"/>
                        </a:lnSpc>
                        <a:spcAft>
                          <a:spcPts val="800"/>
                        </a:spcAft>
                      </a:pPr>
                      <a:r>
                        <a:rPr lang="en-GB" sz="1200" dirty="0">
                          <a:latin typeface="+mn-lt"/>
                        </a:rPr>
                        <a:t>WG</a:t>
                      </a:r>
                    </a:p>
                  </a:txBody>
                  <a:tcPr marL="36002" marR="36002" marT="0" marB="0" anchor="ctr"/>
                </a:tc>
                <a:tc>
                  <a:txBody>
                    <a:bodyPr/>
                    <a:lstStyle/>
                    <a:p>
                      <a:pPr algn="ctr">
                        <a:lnSpc>
                          <a:spcPct val="107000"/>
                        </a:lnSpc>
                        <a:spcAft>
                          <a:spcPts val="800"/>
                        </a:spcAft>
                      </a:pPr>
                      <a:r>
                        <a:rPr lang="en-GB" sz="1200" dirty="0">
                          <a:latin typeface="+mn-lt"/>
                        </a:rPr>
                        <a:t>Target</a:t>
                      </a:r>
                    </a:p>
                  </a:txBody>
                  <a:tcPr marL="36002" marR="36002" marT="0" marB="0" anchor="ctr"/>
                </a:tc>
                <a:tc>
                  <a:txBody>
                    <a:bodyPr/>
                    <a:lstStyle/>
                    <a:p>
                      <a:pPr algn="ctr">
                        <a:lnSpc>
                          <a:spcPct val="107000"/>
                        </a:lnSpc>
                        <a:spcAft>
                          <a:spcPts val="800"/>
                        </a:spcAft>
                      </a:pPr>
                      <a:r>
                        <a:rPr lang="en-GB" sz="1200" dirty="0">
                          <a:latin typeface="+mn-lt"/>
                        </a:rPr>
                        <a:t>Old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200" dirty="0">
                          <a:solidFill>
                            <a:srgbClr val="FF0000"/>
                          </a:solidFill>
                          <a:latin typeface="+mn-lt"/>
                        </a:rPr>
                        <a:t>Related groups</a:t>
                      </a:r>
                      <a:endParaRPr lang="en-GB" sz="12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200" b="1" kern="1200" dirty="0">
                          <a:solidFill>
                            <a:srgbClr val="FF0000"/>
                          </a:solidFill>
                          <a:latin typeface="+mn-lt"/>
                          <a:ea typeface="+mn-ea"/>
                          <a:cs typeface="+mn-cs"/>
                        </a:rPr>
                        <a:t>SA5 Progress</a:t>
                      </a:r>
                      <a:endParaRPr lang="en-GB" sz="12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WID</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TR</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Rapporteur</a:t>
                      </a:r>
                      <a:endParaRPr lang="en-GB" sz="12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478865">
                <a:tc>
                  <a:txBody>
                    <a:bodyPr/>
                    <a:lstStyle/>
                    <a:p>
                      <a:pPr algn="ctr" fontAlgn="t"/>
                      <a:r>
                        <a:rPr lang="en-US" sz="1100" b="0" i="0" u="none" strike="noStrike" dirty="0">
                          <a:solidFill>
                            <a:srgbClr val="000000"/>
                          </a:solidFill>
                          <a:effectLst/>
                          <a:latin typeface="+mn-lt"/>
                        </a:rPr>
                        <a:t>950028</a:t>
                      </a:r>
                    </a:p>
                  </a:txBody>
                  <a:tcPr marL="6350" marR="6350" marT="6350" marB="0"/>
                </a:tc>
                <a:tc>
                  <a:txBody>
                    <a:bodyPr/>
                    <a:lstStyle/>
                    <a:p>
                      <a:pPr algn="l" fontAlgn="t"/>
                      <a:r>
                        <a:rPr lang="en-US" sz="1100" b="0" i="0" u="none" strike="noStrike" dirty="0">
                          <a:solidFill>
                            <a:schemeClr val="tx1"/>
                          </a:solidFill>
                          <a:effectLst/>
                          <a:latin typeface="+mn-lt"/>
                        </a:rPr>
                        <a:t>Study on Management Aspects of URLLC </a:t>
                      </a:r>
                    </a:p>
                  </a:txBody>
                  <a:tcPr marL="6350" marR="6350" marT="6350" marB="0"/>
                </a:tc>
                <a:tc>
                  <a:txBody>
                    <a:bodyPr/>
                    <a:lstStyle/>
                    <a:p>
                      <a:pPr algn="l" fontAlgn="t"/>
                      <a:r>
                        <a:rPr lang="en-US" sz="1100" b="0" i="0" u="none" strike="noStrike" dirty="0" err="1">
                          <a:solidFill>
                            <a:srgbClr val="000000"/>
                          </a:solidFill>
                          <a:effectLst/>
                          <a:latin typeface="+mn-lt"/>
                        </a:rPr>
                        <a:t>FS_URLLC_Mgt</a:t>
                      </a:r>
                      <a:endParaRPr lang="en-US" sz="1100" b="0" i="0" u="none" strike="noStrike" dirty="0">
                        <a:solidFill>
                          <a:srgbClr val="000000"/>
                        </a:solidFill>
                        <a:effectLst/>
                        <a:latin typeface="+mn-lt"/>
                      </a:endParaRPr>
                    </a:p>
                  </a:txBody>
                  <a:tcPr marL="6350" marR="6350" marT="6350" marB="0"/>
                </a:tc>
                <a:tc>
                  <a:txBody>
                    <a:bodyPr/>
                    <a:lstStyle/>
                    <a:p>
                      <a:pPr algn="ctr" fontAlgn="t"/>
                      <a:r>
                        <a:rPr lang="en-US" sz="1100" b="0" i="0" u="none" strike="noStrike">
                          <a:solidFill>
                            <a:srgbClr val="000000"/>
                          </a:solidFill>
                          <a:effectLst/>
                          <a:latin typeface="+mn-lt"/>
                        </a:rPr>
                        <a:t>Rel-18</a:t>
                      </a:r>
                    </a:p>
                  </a:txBody>
                  <a:tcPr marL="6350" marR="6350" marT="6350" marB="0"/>
                </a:tc>
                <a:tc>
                  <a:txBody>
                    <a:bodyPr/>
                    <a:lstStyle/>
                    <a:p>
                      <a:pPr algn="ctr" fontAlgn="t"/>
                      <a:r>
                        <a:rPr lang="en-US" sz="110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00000"/>
                        </a:lnSpc>
                        <a:spcAft>
                          <a:spcPts val="0"/>
                        </a:spcAft>
                      </a:pPr>
                      <a:r>
                        <a:rPr lang="en-US" altLang="zh-CN" sz="1100" b="0" kern="1200" dirty="0">
                          <a:solidFill>
                            <a:srgbClr val="000000"/>
                          </a:solidFill>
                          <a:effectLst/>
                          <a:latin typeface="+mn-lt"/>
                          <a:ea typeface="+mn-ea"/>
                          <a:cs typeface="Arial" panose="020B0604020202020204" pitchFamily="34" charset="0"/>
                        </a:rPr>
                        <a:t>SA#99(Mar. 2023)</a:t>
                      </a:r>
                      <a:endParaRPr lang="en-US" sz="1100" b="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100" b="0" i="0" u="none" strike="noStrike" dirty="0">
                          <a:solidFill>
                            <a:srgbClr val="000000"/>
                          </a:solidFill>
                          <a:effectLst/>
                          <a:latin typeface="+mn-lt"/>
                        </a:rPr>
                        <a:t>40%</a:t>
                      </a:r>
                    </a:p>
                  </a:txBody>
                  <a:tcPr marL="6350" marR="6350" marT="6350" marB="0"/>
                </a:tc>
                <a:tc>
                  <a:txBody>
                    <a:bodyPr/>
                    <a:lstStyle/>
                    <a:p>
                      <a:pPr algn="ctr">
                        <a:lnSpc>
                          <a:spcPct val="107000"/>
                        </a:lnSpc>
                        <a:spcAft>
                          <a:spcPts val="800"/>
                        </a:spcAft>
                      </a:pPr>
                      <a:r>
                        <a:rPr lang="en-GB" sz="1100" b="0" i="0" u="none" strike="noStrike" kern="1200" dirty="0">
                          <a:solidFill>
                            <a:srgbClr val="0000FF"/>
                          </a:solidFill>
                          <a:effectLst/>
                          <a:latin typeface="+mn-lt"/>
                          <a:ea typeface="+mn-ea"/>
                          <a:cs typeface="+mn-cs"/>
                        </a:rPr>
                        <a:t>60%</a:t>
                      </a:r>
                    </a:p>
                  </a:txBody>
                  <a:tcPr marL="36002" marR="36002" marT="0" marB="0"/>
                </a:tc>
                <a:tc>
                  <a:txBody>
                    <a:bodyPr/>
                    <a:lstStyle/>
                    <a:p>
                      <a:pPr>
                        <a:lnSpc>
                          <a:spcPct val="107000"/>
                        </a:lnSpc>
                        <a:spcAft>
                          <a:spcPts val="800"/>
                        </a:spcAft>
                      </a:pPr>
                      <a:endParaRPr lang="en-GB" sz="1100" b="0" i="0" u="none" strike="noStrike" kern="1200" dirty="0">
                        <a:solidFill>
                          <a:srgbClr val="0000FF"/>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1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100" kern="1200" dirty="0">
                          <a:solidFill>
                            <a:srgbClr val="000000"/>
                          </a:solidFill>
                          <a:effectLst/>
                          <a:latin typeface="+mn-lt"/>
                          <a:ea typeface="+mn-ea"/>
                          <a:cs typeface="Arial" panose="020B0604020202020204" pitchFamily="34" charset="0"/>
                        </a:rPr>
                        <a:t>0-&gt;10-&gt;15-</a:t>
                      </a:r>
                      <a:r>
                        <a:rPr lang="en-US" altLang="zh-CN" sz="1100" kern="1200" dirty="0">
                          <a:solidFill>
                            <a:srgbClr val="000000"/>
                          </a:solidFill>
                          <a:effectLst/>
                          <a:latin typeface="+mn-lt"/>
                          <a:ea typeface="宋体" panose="02010600030101010101" pitchFamily="2" charset="-122"/>
                          <a:cs typeface="Arial" panose="020B0604020202020204" pitchFamily="34" charset="0"/>
                        </a:rPr>
                        <a:t>&gt;15-&gt;40-&gt;60%</a:t>
                      </a:r>
                      <a:endParaRPr lang="zh-CN" sz="11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07000"/>
                        </a:lnSpc>
                        <a:spcBef>
                          <a:spcPts val="0"/>
                        </a:spcBef>
                        <a:spcAft>
                          <a:spcPts val="800"/>
                        </a:spcAft>
                        <a:buClrTx/>
                        <a:buSzTx/>
                        <a:buFontTx/>
                        <a:buNone/>
                        <a:tabLst/>
                        <a:defRPr/>
                      </a:pPr>
                      <a:r>
                        <a:rPr lang="en-US" altLang="zh-CN" sz="1100" b="0" i="0" u="none" strike="noStrike" kern="1200" dirty="0">
                          <a:solidFill>
                            <a:srgbClr val="000000"/>
                          </a:solidFill>
                          <a:effectLst/>
                          <a:latin typeface="+mn-lt"/>
                          <a:ea typeface="+mn-ea"/>
                          <a:cs typeface="+mn-cs"/>
                        </a:rPr>
                        <a:t>SP-220146</a:t>
                      </a:r>
                      <a:endParaRPr lang="en-GB" altLang="zh-CN" sz="11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r>
                        <a:rPr lang="fr-FR" sz="1100" b="0" i="0" u="none" strike="noStrike" kern="1200" dirty="0">
                          <a:solidFill>
                            <a:srgbClr val="000000"/>
                          </a:solidFill>
                          <a:effectLst/>
                          <a:latin typeface="+mn-lt"/>
                          <a:ea typeface="+mn-ea"/>
                          <a:cs typeface="+mn-cs"/>
                        </a:rPr>
                        <a:t>28.832</a:t>
                      </a:r>
                      <a:endParaRPr lang="en-US" sz="11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1100" b="0" i="0" u="none" strike="noStrike" kern="1200" dirty="0">
                          <a:solidFill>
                            <a:srgbClr val="000000"/>
                          </a:solidFill>
                          <a:effectLst/>
                          <a:latin typeface="+mn-lt"/>
                          <a:ea typeface="+mn-ea"/>
                          <a:cs typeface="+mn-cs"/>
                        </a:rPr>
                        <a:t>China Unicom</a:t>
                      </a:r>
                      <a:endParaRPr lang="en-US" sz="11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1"/>
                  </a:ext>
                </a:extLst>
              </a:tr>
              <a:tr h="374354">
                <a:tc>
                  <a:txBody>
                    <a:bodyPr/>
                    <a:lstStyle/>
                    <a:p>
                      <a:pPr algn="ctr" fontAlgn="t"/>
                      <a:r>
                        <a:rPr lang="en-US" sz="1100" b="0" i="0" u="none" strike="noStrike" dirty="0">
                          <a:solidFill>
                            <a:srgbClr val="000000"/>
                          </a:solidFill>
                          <a:effectLst/>
                          <a:latin typeface="+mn-lt"/>
                        </a:rPr>
                        <a:t>950030</a:t>
                      </a:r>
                    </a:p>
                  </a:txBody>
                  <a:tcPr marL="6350" marR="6350" marT="6350" marB="0"/>
                </a:tc>
                <a:tc>
                  <a:txBody>
                    <a:bodyPr/>
                    <a:lstStyle/>
                    <a:p>
                      <a:pPr algn="l" fontAlgn="t"/>
                      <a:r>
                        <a:rPr lang="en-US" sz="1100" b="0" i="0" u="none" strike="noStrike" dirty="0">
                          <a:solidFill>
                            <a:schemeClr val="tx1"/>
                          </a:solidFill>
                          <a:effectLst/>
                          <a:latin typeface="+mn-lt"/>
                        </a:rPr>
                        <a:t>Study on Management Aspect of 5GLAN </a:t>
                      </a:r>
                    </a:p>
                  </a:txBody>
                  <a:tcPr marL="6350" marR="6350" marT="6350" marB="0"/>
                </a:tc>
                <a:tc>
                  <a:txBody>
                    <a:bodyPr/>
                    <a:lstStyle/>
                    <a:p>
                      <a:pPr algn="l" fontAlgn="t"/>
                      <a:r>
                        <a:rPr lang="en-US" sz="1100" b="0" i="0" u="none" strike="noStrike" dirty="0">
                          <a:solidFill>
                            <a:srgbClr val="000000"/>
                          </a:solidFill>
                          <a:effectLst/>
                          <a:latin typeface="+mn-lt"/>
                        </a:rPr>
                        <a:t>FS_5GLAN_Mgt</a:t>
                      </a:r>
                    </a:p>
                  </a:txBody>
                  <a:tcPr marL="6350" marR="6350" marT="6350" marB="0"/>
                </a:tc>
                <a:tc>
                  <a:txBody>
                    <a:bodyPr/>
                    <a:lstStyle/>
                    <a:p>
                      <a:pPr algn="ctr" fontAlgn="t"/>
                      <a:r>
                        <a:rPr lang="en-US" sz="1100" b="0" i="0" u="none" strike="noStrike" dirty="0">
                          <a:solidFill>
                            <a:srgbClr val="000000"/>
                          </a:solidFill>
                          <a:effectLst/>
                          <a:latin typeface="+mn-lt"/>
                        </a:rPr>
                        <a:t>Rel-18</a:t>
                      </a:r>
                    </a:p>
                  </a:txBody>
                  <a:tcPr marL="6350" marR="6350" marT="6350" marB="0"/>
                </a:tc>
                <a:tc>
                  <a:txBody>
                    <a:bodyPr/>
                    <a:lstStyle/>
                    <a:p>
                      <a:pPr algn="ctr" fontAlgn="t"/>
                      <a:r>
                        <a:rPr lang="en-US" sz="11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00000"/>
                        </a:lnSpc>
                        <a:spcAft>
                          <a:spcPts val="0"/>
                        </a:spcAft>
                      </a:pPr>
                      <a:r>
                        <a:rPr lang="en-US" altLang="zh-CN" sz="1100" b="0" kern="1200" dirty="0">
                          <a:solidFill>
                            <a:schemeClr val="tx1"/>
                          </a:solidFill>
                          <a:effectLst/>
                          <a:latin typeface="+mn-lt"/>
                          <a:ea typeface="+mn-ea"/>
                          <a:cs typeface="Arial" panose="020B0604020202020204" pitchFamily="34" charset="0"/>
                        </a:rPr>
                        <a:t>SA#99 (Mar. 2023)</a:t>
                      </a:r>
                      <a:endParaRPr lang="en-US" sz="1100" b="0" kern="1200" dirty="0">
                        <a:solidFill>
                          <a:schemeClr val="tx1"/>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100" b="0" i="0" u="none" strike="noStrike" dirty="0">
                          <a:solidFill>
                            <a:srgbClr val="000000"/>
                          </a:solidFill>
                          <a:effectLst/>
                          <a:latin typeface="+mn-lt"/>
                        </a:rPr>
                        <a:t>25%</a:t>
                      </a:r>
                    </a:p>
                  </a:txBody>
                  <a:tcPr marL="6350" marR="6350" marT="6350" marB="0"/>
                </a:tc>
                <a:tc>
                  <a:txBody>
                    <a:bodyPr/>
                    <a:lstStyle/>
                    <a:p>
                      <a:pPr algn="ctr">
                        <a:lnSpc>
                          <a:spcPct val="107000"/>
                        </a:lnSpc>
                        <a:spcAft>
                          <a:spcPts val="800"/>
                        </a:spcAft>
                      </a:pPr>
                      <a:r>
                        <a:rPr lang="en-GB" sz="1100" dirty="0">
                          <a:solidFill>
                            <a:srgbClr val="0000FF"/>
                          </a:solidFill>
                          <a:latin typeface="+mn-lt"/>
                        </a:rPr>
                        <a:t>65%</a:t>
                      </a:r>
                    </a:p>
                  </a:txBody>
                  <a:tcPr marL="36002" marR="36002" marT="0" marB="0"/>
                </a:tc>
                <a:tc>
                  <a:txBody>
                    <a:bodyPr/>
                    <a:lstStyle/>
                    <a:p>
                      <a:pPr>
                        <a:lnSpc>
                          <a:spcPct val="107000"/>
                        </a:lnSpc>
                        <a:spcAft>
                          <a:spcPts val="800"/>
                        </a:spcAft>
                      </a:pPr>
                      <a:endParaRPr lang="en-GB" sz="1100" dirty="0">
                        <a:solidFill>
                          <a:srgbClr val="0000FF"/>
                        </a:solidFill>
                        <a:latin typeface="+mn-lt"/>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US" altLang="zh-CN" sz="1100" kern="1200" dirty="0">
                          <a:solidFill>
                            <a:srgbClr val="000000"/>
                          </a:solidFill>
                          <a:effectLst/>
                          <a:latin typeface="+mn-lt"/>
                          <a:ea typeface="宋体" panose="02010600030101010101" pitchFamily="2" charset="-122"/>
                          <a:cs typeface="Arial" panose="020B0604020202020204" pitchFamily="34" charset="0"/>
                        </a:rPr>
                        <a:t>SA2</a:t>
                      </a:r>
                      <a:endParaRPr lang="sv-SE" sz="11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100" kern="1200" dirty="0">
                          <a:solidFill>
                            <a:srgbClr val="000000"/>
                          </a:solidFill>
                          <a:effectLst/>
                          <a:latin typeface="+mn-lt"/>
                          <a:ea typeface="+mn-ea"/>
                          <a:cs typeface="Arial" panose="020B0604020202020204" pitchFamily="34" charset="0"/>
                        </a:rPr>
                        <a:t>0-&gt;10-&gt;25</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100" kern="1200" dirty="0">
                          <a:solidFill>
                            <a:srgbClr val="000000"/>
                          </a:solidFill>
                          <a:effectLst/>
                          <a:latin typeface="+mn-lt"/>
                          <a:ea typeface="+mn-ea"/>
                          <a:cs typeface="Arial" panose="020B0604020202020204" pitchFamily="34" charset="0"/>
                        </a:rPr>
                        <a:t>-</a:t>
                      </a:r>
                      <a:r>
                        <a:rPr lang="en-US" altLang="zh-CN" sz="1100" kern="1200" dirty="0">
                          <a:solidFill>
                            <a:srgbClr val="000000"/>
                          </a:solidFill>
                          <a:effectLst/>
                          <a:latin typeface="+mn-lt"/>
                          <a:ea typeface="宋体" panose="02010600030101010101" pitchFamily="2" charset="-122"/>
                          <a:cs typeface="Arial" panose="020B0604020202020204" pitchFamily="34" charset="0"/>
                        </a:rPr>
                        <a:t>&gt;45-&gt;65%</a:t>
                      </a:r>
                      <a:endParaRPr lang="zh-CN" sz="11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07000"/>
                        </a:lnSpc>
                        <a:spcBef>
                          <a:spcPts val="0"/>
                        </a:spcBef>
                        <a:spcAft>
                          <a:spcPts val="800"/>
                        </a:spcAft>
                        <a:buClrTx/>
                        <a:buSzTx/>
                        <a:buFontTx/>
                        <a:buNone/>
                        <a:tabLst/>
                        <a:defRPr/>
                      </a:pPr>
                      <a:r>
                        <a:rPr lang="en-US" altLang="zh-CN" sz="1100" b="0" i="0" u="none" strike="noStrike" kern="1200" dirty="0">
                          <a:solidFill>
                            <a:srgbClr val="000000"/>
                          </a:solidFill>
                          <a:effectLst/>
                          <a:latin typeface="+mn-lt"/>
                          <a:ea typeface="+mn-ea"/>
                          <a:cs typeface="+mn-cs"/>
                        </a:rPr>
                        <a:t>SP-220324</a:t>
                      </a:r>
                      <a:endParaRPr lang="en-GB" altLang="zh-CN" sz="11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r>
                        <a:rPr lang="fr-FR" sz="1100" b="0" i="0" u="none" strike="noStrike" kern="1200" dirty="0">
                          <a:solidFill>
                            <a:srgbClr val="000000"/>
                          </a:solidFill>
                          <a:effectLst/>
                          <a:latin typeface="+mn-lt"/>
                          <a:ea typeface="+mn-ea"/>
                          <a:cs typeface="+mn-cs"/>
                        </a:rPr>
                        <a:t>28.833</a:t>
                      </a:r>
                      <a:endParaRPr lang="en-US" sz="11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1100" b="0" i="0" u="none" strike="noStrike" kern="1200" dirty="0">
                          <a:solidFill>
                            <a:srgbClr val="000000"/>
                          </a:solidFill>
                          <a:effectLst/>
                          <a:latin typeface="+mn-lt"/>
                          <a:ea typeface="+mn-ea"/>
                          <a:cs typeface="+mn-cs"/>
                        </a:rPr>
                        <a:t>China Mobile</a:t>
                      </a:r>
                      <a:endParaRPr lang="en-US" sz="11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2"/>
                  </a:ext>
                </a:extLst>
              </a:tr>
            </a:tbl>
          </a:graphicData>
        </a:graphic>
      </p:graphicFrame>
      <p:sp>
        <p:nvSpPr>
          <p:cNvPr id="4" name="Content Placeholder 7">
            <a:extLst>
              <a:ext uri="{FF2B5EF4-FFF2-40B4-BE49-F238E27FC236}">
                <a16:creationId xmlns:a16="http://schemas.microsoft.com/office/drawing/2014/main" id="{B4F8F5CC-9B36-4C4A-96C2-095377087992}"/>
              </a:ext>
            </a:extLst>
          </p:cNvPr>
          <p:cNvSpPr txBox="1">
            <a:spLocks/>
          </p:cNvSpPr>
          <p:nvPr/>
        </p:nvSpPr>
        <p:spPr>
          <a:xfrm>
            <a:off x="322271" y="2538075"/>
            <a:ext cx="5353166" cy="339090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err="1">
                <a:solidFill>
                  <a:srgbClr val="0000FF"/>
                </a:solidFill>
              </a:rPr>
              <a:t>FS_URLLC_Mgt</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400050" lvl="1" indent="0" defTabSz="1219170">
              <a:spcBef>
                <a:spcPts val="0"/>
              </a:spcBef>
              <a:spcAft>
                <a:spcPts val="0"/>
              </a:spcAft>
              <a:buNone/>
              <a:defRPr/>
            </a:pPr>
            <a:r>
              <a:rPr lang="en-US" altLang="de-DE" sz="1400" kern="0" dirty="0">
                <a:solidFill>
                  <a:prstClr val="black"/>
                </a:solidFill>
              </a:rPr>
              <a:t>The following contributions have been approved:</a:t>
            </a:r>
          </a:p>
          <a:p>
            <a:pPr marL="855123" lvl="1" indent="-455073" defTabSz="1219170">
              <a:spcBef>
                <a:spcPts val="0"/>
              </a:spcBef>
              <a:spcAft>
                <a:spcPts val="0"/>
              </a:spcAft>
              <a:defRPr/>
            </a:pPr>
            <a:r>
              <a:rPr lang="en-US" altLang="de-DE" sz="1400" kern="0" dirty="0">
                <a:solidFill>
                  <a:prstClr val="black"/>
                </a:solidFill>
              </a:rPr>
              <a:t>S5-226966 </a:t>
            </a:r>
            <a:r>
              <a:rPr lang="en-US" altLang="de-DE" sz="1400" kern="0" dirty="0" err="1">
                <a:solidFill>
                  <a:prstClr val="black"/>
                </a:solidFill>
              </a:rPr>
              <a:t>pCR</a:t>
            </a:r>
            <a:r>
              <a:rPr lang="en-US" altLang="de-DE" sz="1400" kern="0" dirty="0">
                <a:solidFill>
                  <a:prstClr val="black"/>
                </a:solidFill>
              </a:rPr>
              <a:t> TR 28.832 Add issue on configuration of reliability in slice profiles and service profile</a:t>
            </a:r>
          </a:p>
          <a:p>
            <a:pPr marL="855123" lvl="1" indent="-455073" defTabSz="1219170">
              <a:spcBef>
                <a:spcPts val="0"/>
              </a:spcBef>
              <a:spcAft>
                <a:spcPts val="0"/>
              </a:spcAft>
              <a:defRPr/>
            </a:pPr>
            <a:r>
              <a:rPr lang="en-US" altLang="de-DE" sz="1400" kern="0" dirty="0">
                <a:solidFill>
                  <a:prstClr val="black"/>
                </a:solidFill>
              </a:rPr>
              <a:t>S5-226971 </a:t>
            </a:r>
            <a:r>
              <a:rPr lang="en-US" altLang="de-DE" sz="1400" kern="0" dirty="0" err="1">
                <a:solidFill>
                  <a:prstClr val="black"/>
                </a:solidFill>
              </a:rPr>
              <a:t>pCR</a:t>
            </a:r>
            <a:r>
              <a:rPr lang="en-US" altLang="de-DE" sz="1400" kern="0" dirty="0">
                <a:solidFill>
                  <a:prstClr val="black"/>
                </a:solidFill>
              </a:rPr>
              <a:t> TR 28.832 Add potential solution for issue on configuration of reliability in slice profiles and service profile</a:t>
            </a:r>
          </a:p>
          <a:p>
            <a:pPr marL="855123" lvl="1" indent="-455073" defTabSz="1219170">
              <a:spcBef>
                <a:spcPts val="0"/>
              </a:spcBef>
              <a:spcAft>
                <a:spcPts val="0"/>
              </a:spcAft>
              <a:defRPr/>
            </a:pPr>
            <a:r>
              <a:rPr lang="en-US" altLang="de-DE" sz="1400" kern="0" dirty="0">
                <a:solidFill>
                  <a:prstClr val="black"/>
                </a:solidFill>
              </a:rPr>
              <a:t>S5-226972 </a:t>
            </a:r>
            <a:r>
              <a:rPr lang="en-US" altLang="de-DE" sz="1400" kern="0" dirty="0" err="1">
                <a:solidFill>
                  <a:prstClr val="black"/>
                </a:solidFill>
              </a:rPr>
              <a:t>pCR</a:t>
            </a:r>
            <a:r>
              <a:rPr lang="en-US" altLang="de-DE" sz="1400" kern="0" dirty="0">
                <a:solidFill>
                  <a:prstClr val="black"/>
                </a:solidFill>
              </a:rPr>
              <a:t> TR28.832 Add New Key issue on configuration of latency for URLLC in RAN</a:t>
            </a:r>
            <a:endParaRPr lang="de-DE" altLang="de-DE" sz="1400" kern="0" dirty="0">
              <a:solidFill>
                <a:prstClr val="black"/>
              </a:solidFill>
            </a:endParaRPr>
          </a:p>
          <a:p>
            <a:pPr marL="455073" lvl="1" indent="-455073" defTabSz="1219170">
              <a:spcBef>
                <a:spcPts val="0"/>
              </a:spcBef>
              <a:spcAft>
                <a:spcPts val="0"/>
              </a:spcAft>
              <a:buBlip>
                <a:blip r:embed="rId2"/>
              </a:buBlip>
              <a:defRPr/>
            </a:pPr>
            <a:r>
              <a:rPr lang="en-US" altLang="zh-CN" sz="2000" kern="0" dirty="0">
                <a:solidFill>
                  <a:prstClr val="black"/>
                </a:solidFill>
                <a:cs typeface="ＭＳ Ｐゴシック" charset="0"/>
              </a:rPr>
              <a:t> </a:t>
            </a:r>
            <a:r>
              <a:rPr lang="en-US" altLang="zh-CN" sz="1600" kern="0" dirty="0">
                <a:solidFill>
                  <a:prstClr val="black"/>
                </a:solidFill>
                <a:cs typeface="ＭＳ Ｐゴシック" charset="0"/>
              </a:rPr>
              <a:t>RAN impacts and dependencies:</a:t>
            </a:r>
            <a:endParaRPr lang="de-DE" altLang="zh-CN" sz="1600" kern="0" dirty="0">
              <a:solidFill>
                <a:prstClr val="black"/>
              </a:solidFill>
              <a:cs typeface="ＭＳ Ｐゴシック" charset="0"/>
            </a:endParaRPr>
          </a:p>
          <a:p>
            <a:pPr marL="855123" lvl="1" indent="-455073" defTabSz="1219170">
              <a:spcBef>
                <a:spcPts val="0"/>
              </a:spcBef>
              <a:spcAft>
                <a:spcPts val="0"/>
              </a:spcAft>
              <a:defRPr/>
            </a:pPr>
            <a:r>
              <a:rPr lang="en-US" altLang="zh-CN" sz="1400" kern="0" dirty="0">
                <a:solidFill>
                  <a:prstClr val="black"/>
                </a:solidFill>
              </a:rPr>
              <a:t>None identified</a:t>
            </a:r>
          </a:p>
          <a:p>
            <a:pPr marL="455073" indent="-455073" defTabSz="1219170">
              <a:spcBef>
                <a:spcPts val="0"/>
              </a:spcBef>
              <a:spcAft>
                <a:spcPts val="0"/>
              </a:spcAft>
              <a:defRPr/>
            </a:pPr>
            <a:r>
              <a:rPr lang="de-DE" altLang="zh-CN" sz="1600" kern="0" dirty="0">
                <a:solidFill>
                  <a:prstClr val="black"/>
                </a:solidFill>
              </a:rPr>
              <a:t>Next steps:</a:t>
            </a:r>
          </a:p>
          <a:p>
            <a:pPr marL="855123" lvl="1" indent="-455073" defTabSz="1219170">
              <a:spcBef>
                <a:spcPts val="0"/>
              </a:spcBef>
              <a:spcAft>
                <a:spcPts val="0"/>
              </a:spcAft>
              <a:defRPr/>
            </a:pPr>
            <a:r>
              <a:rPr lang="en-US" altLang="zh-CN" sz="1400" kern="0" dirty="0">
                <a:solidFill>
                  <a:prstClr val="black"/>
                </a:solidFill>
              </a:rPr>
              <a:t>Continue to work on solutions for performance management and configuration management of URLLC</a:t>
            </a:r>
          </a:p>
        </p:txBody>
      </p:sp>
      <p:sp>
        <p:nvSpPr>
          <p:cNvPr id="5" name="Content Placeholder 7">
            <a:extLst>
              <a:ext uri="{FF2B5EF4-FFF2-40B4-BE49-F238E27FC236}">
                <a16:creationId xmlns:a16="http://schemas.microsoft.com/office/drawing/2014/main" id="{B4F8F5CC-9B36-4C4A-96C2-095377087992}"/>
              </a:ext>
            </a:extLst>
          </p:cNvPr>
          <p:cNvSpPr txBox="1">
            <a:spLocks/>
          </p:cNvSpPr>
          <p:nvPr/>
        </p:nvSpPr>
        <p:spPr>
          <a:xfrm>
            <a:off x="6235050" y="2624879"/>
            <a:ext cx="5634679" cy="339090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FF0000"/>
                </a:solidFill>
              </a:rPr>
              <a:t>FS_5GLAN_Mgt</a:t>
            </a:r>
            <a:r>
              <a:rPr lang="zh-CN" altLang="en-US" sz="1400" b="1" kern="0" dirty="0">
                <a:solidFill>
                  <a:srgbClr val="FF0000"/>
                </a:solidFill>
              </a:rPr>
              <a:t>：</a:t>
            </a:r>
            <a:endParaRPr lang="de-DE" altLang="de-DE" sz="1400" b="1" kern="0" dirty="0">
              <a:solidFill>
                <a:srgbClr val="FF0000"/>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609584" lvl="1" indent="0" defTabSz="1219170">
              <a:spcBef>
                <a:spcPts val="0"/>
              </a:spcBef>
              <a:spcAft>
                <a:spcPts val="600"/>
              </a:spcAft>
              <a:buNone/>
              <a:defRPr/>
            </a:pPr>
            <a:endParaRPr lang="en-US" altLang="de-DE" sz="1400" kern="0" dirty="0">
              <a:solidFill>
                <a:prstClr val="black"/>
              </a:solidFill>
            </a:endParaRPr>
          </a:p>
          <a:p>
            <a:pPr marL="457189" lvl="1" indent="0" defTabSz="1219170">
              <a:spcBef>
                <a:spcPts val="0"/>
              </a:spcBef>
              <a:spcAft>
                <a:spcPts val="0"/>
              </a:spcAft>
              <a:buNone/>
              <a:defRPr/>
            </a:pPr>
            <a:r>
              <a:rPr lang="en-US" altLang="zh-CN" sz="1400" kern="0" dirty="0">
                <a:solidFill>
                  <a:prstClr val="black"/>
                </a:solidFill>
              </a:rPr>
              <a:t> </a:t>
            </a:r>
          </a:p>
          <a:p>
            <a:pPr marL="455073" indent="-455073" defTabSz="1219170">
              <a:spcBef>
                <a:spcPts val="0"/>
              </a:spcBef>
              <a:spcAft>
                <a:spcPts val="0"/>
              </a:spcAft>
              <a:defRPr/>
            </a:pPr>
            <a:r>
              <a:rPr lang="en-US" altLang="zh-CN" sz="1600" kern="0" dirty="0">
                <a:solidFill>
                  <a:prstClr val="black"/>
                </a:solidFill>
              </a:rPr>
              <a:t>RAN impacts and dependencies:</a:t>
            </a:r>
            <a:endParaRPr lang="de-DE" altLang="zh-CN" sz="1600" kern="0" dirty="0">
              <a:solidFill>
                <a:prstClr val="black"/>
              </a:solidFill>
            </a:endParaRPr>
          </a:p>
          <a:p>
            <a:pPr marL="988459" lvl="1" indent="-378875" defTabSz="1219170">
              <a:spcBef>
                <a:spcPts val="0"/>
              </a:spcBef>
              <a:spcAft>
                <a:spcPts val="600"/>
              </a:spcAft>
              <a:defRPr/>
            </a:pPr>
            <a:r>
              <a:rPr lang="en-US" altLang="zh-CN" sz="1400" kern="0" dirty="0">
                <a:solidFill>
                  <a:prstClr val="black"/>
                </a:solidFill>
              </a:rPr>
              <a:t>None identified</a:t>
            </a:r>
          </a:p>
          <a:p>
            <a:pPr marL="455073" indent="-455073" defTabSz="1219170">
              <a:spcBef>
                <a:spcPts val="0"/>
              </a:spcBef>
              <a:spcAft>
                <a:spcPts val="0"/>
              </a:spcAft>
              <a:defRPr/>
            </a:pPr>
            <a:r>
              <a:rPr lang="de-DE" altLang="zh-CN" sz="1600" kern="0" dirty="0">
                <a:solidFill>
                  <a:prstClr val="black"/>
                </a:solidFill>
              </a:rPr>
              <a:t>Next steps:</a:t>
            </a:r>
          </a:p>
          <a:p>
            <a:pPr marL="988459" lvl="1" indent="-378875" defTabSz="1219170">
              <a:spcBef>
                <a:spcPts val="0"/>
              </a:spcBef>
              <a:spcAft>
                <a:spcPts val="600"/>
              </a:spcAft>
              <a:defRPr/>
            </a:pPr>
            <a:r>
              <a:rPr lang="de-DE" altLang="zh-CN" sz="1400" kern="0" dirty="0">
                <a:solidFill>
                  <a:prstClr val="black"/>
                </a:solidFill>
              </a:rPr>
              <a:t>.</a:t>
            </a:r>
          </a:p>
        </p:txBody>
      </p:sp>
    </p:spTree>
    <p:extLst>
      <p:ext uri="{BB962C8B-B14F-4D97-AF65-F5344CB8AC3E}">
        <p14:creationId xmlns:p14="http://schemas.microsoft.com/office/powerpoint/2010/main" val="4288587442"/>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zh-CN" sz="2800" dirty="0"/>
              <a:t>Rel-18 SI - Management Architecture and Mechanisms (3/4)</a:t>
            </a:r>
            <a:br>
              <a:rPr lang="sv-SE" altLang="zh-CN" sz="2800" dirty="0"/>
            </a:br>
            <a:endParaRPr lang="zh-CN" altLang="en-US" sz="2800" dirty="0"/>
          </a:p>
        </p:txBody>
      </p:sp>
      <p:graphicFrame>
        <p:nvGraphicFramePr>
          <p:cNvPr id="3" name="表格 2"/>
          <p:cNvGraphicFramePr>
            <a:graphicFrameLocks noGrp="1"/>
          </p:cNvGraphicFramePr>
          <p:nvPr>
            <p:extLst>
              <p:ext uri="{D42A27DB-BD31-4B8C-83A1-F6EECF244321}">
                <p14:modId xmlns:p14="http://schemas.microsoft.com/office/powerpoint/2010/main" val="2917475150"/>
              </p:ext>
            </p:extLst>
          </p:nvPr>
        </p:nvGraphicFramePr>
        <p:xfrm>
          <a:off x="256801" y="995420"/>
          <a:ext cx="11747157" cy="1518158"/>
        </p:xfrm>
        <a:graphic>
          <a:graphicData uri="http://schemas.openxmlformats.org/drawingml/2006/table">
            <a:tbl>
              <a:tblPr firstRow="1" firstCol="1" bandRow="1">
                <a:tableStyleId>{F5AB1C69-6EDB-4FF4-983F-18BD219EF322}</a:tableStyleId>
              </a:tblPr>
              <a:tblGrid>
                <a:gridCol w="566159">
                  <a:extLst>
                    <a:ext uri="{9D8B030D-6E8A-4147-A177-3AD203B41FA5}">
                      <a16:colId xmlns:a16="http://schemas.microsoft.com/office/drawing/2014/main" val="20000"/>
                    </a:ext>
                  </a:extLst>
                </a:gridCol>
                <a:gridCol w="2338178">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494963">
                  <a:extLst>
                    <a:ext uri="{9D8B030D-6E8A-4147-A177-3AD203B41FA5}">
                      <a16:colId xmlns:a16="http://schemas.microsoft.com/office/drawing/2014/main" val="20006"/>
                    </a:ext>
                  </a:extLst>
                </a:gridCol>
                <a:gridCol w="544749">
                  <a:extLst>
                    <a:ext uri="{9D8B030D-6E8A-4147-A177-3AD203B41FA5}">
                      <a16:colId xmlns:a16="http://schemas.microsoft.com/office/drawing/2014/main" val="20007"/>
                    </a:ext>
                  </a:extLst>
                </a:gridCol>
                <a:gridCol w="1015844">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348380">
                <a:tc>
                  <a:txBody>
                    <a:bodyPr/>
                    <a:lstStyle/>
                    <a:p>
                      <a:pPr algn="ctr">
                        <a:lnSpc>
                          <a:spcPct val="107000"/>
                        </a:lnSpc>
                        <a:spcAft>
                          <a:spcPts val="800"/>
                        </a:spcAft>
                      </a:pPr>
                      <a:r>
                        <a:rPr lang="en-GB" sz="1200" dirty="0">
                          <a:latin typeface="+mn-lt"/>
                        </a:rPr>
                        <a:t>UID</a:t>
                      </a:r>
                    </a:p>
                  </a:txBody>
                  <a:tcPr marL="36002" marR="36002" marT="0" marB="0" anchor="ctr"/>
                </a:tc>
                <a:tc>
                  <a:txBody>
                    <a:bodyPr/>
                    <a:lstStyle/>
                    <a:p>
                      <a:pPr algn="ctr">
                        <a:lnSpc>
                          <a:spcPct val="107000"/>
                        </a:lnSpc>
                        <a:spcAft>
                          <a:spcPts val="800"/>
                        </a:spcAft>
                      </a:pPr>
                      <a:r>
                        <a:rPr lang="en-GB" sz="1200" dirty="0">
                          <a:latin typeface="+mn-lt"/>
                        </a:rPr>
                        <a:t>Name</a:t>
                      </a:r>
                    </a:p>
                  </a:txBody>
                  <a:tcPr marL="36002" marR="36002" marT="0" marB="0" anchor="ctr"/>
                </a:tc>
                <a:tc>
                  <a:txBody>
                    <a:bodyPr/>
                    <a:lstStyle/>
                    <a:p>
                      <a:pPr algn="ctr">
                        <a:lnSpc>
                          <a:spcPct val="107000"/>
                        </a:lnSpc>
                        <a:spcAft>
                          <a:spcPts val="800"/>
                        </a:spcAft>
                      </a:pPr>
                      <a:r>
                        <a:rPr lang="en-GB" sz="1200" dirty="0">
                          <a:latin typeface="+mn-lt"/>
                        </a:rPr>
                        <a:t>Acronym</a:t>
                      </a:r>
                    </a:p>
                  </a:txBody>
                  <a:tcPr marL="36002" marR="36002" marT="0" marB="0" anchor="ctr"/>
                </a:tc>
                <a:tc>
                  <a:txBody>
                    <a:bodyPr/>
                    <a:lstStyle/>
                    <a:p>
                      <a:pPr algn="ctr">
                        <a:lnSpc>
                          <a:spcPct val="107000"/>
                        </a:lnSpc>
                        <a:spcAft>
                          <a:spcPts val="800"/>
                        </a:spcAft>
                      </a:pPr>
                      <a:r>
                        <a:rPr lang="en-GB" sz="1200" dirty="0" err="1">
                          <a:latin typeface="+mn-lt"/>
                        </a:rPr>
                        <a:t>Rel</a:t>
                      </a:r>
                      <a:endParaRPr lang="en-GB" sz="1200" dirty="0">
                        <a:latin typeface="+mn-lt"/>
                      </a:endParaRPr>
                    </a:p>
                  </a:txBody>
                  <a:tcPr marL="36002" marR="36002" marT="0" marB="0" anchor="ctr"/>
                </a:tc>
                <a:tc>
                  <a:txBody>
                    <a:bodyPr/>
                    <a:lstStyle/>
                    <a:p>
                      <a:pPr algn="ctr">
                        <a:lnSpc>
                          <a:spcPct val="107000"/>
                        </a:lnSpc>
                        <a:spcAft>
                          <a:spcPts val="800"/>
                        </a:spcAft>
                      </a:pPr>
                      <a:r>
                        <a:rPr lang="en-GB" sz="1200" dirty="0">
                          <a:latin typeface="+mn-lt"/>
                        </a:rPr>
                        <a:t>WG</a:t>
                      </a:r>
                    </a:p>
                  </a:txBody>
                  <a:tcPr marL="36002" marR="36002" marT="0" marB="0" anchor="ctr"/>
                </a:tc>
                <a:tc>
                  <a:txBody>
                    <a:bodyPr/>
                    <a:lstStyle/>
                    <a:p>
                      <a:pPr algn="ctr">
                        <a:lnSpc>
                          <a:spcPct val="107000"/>
                        </a:lnSpc>
                        <a:spcAft>
                          <a:spcPts val="800"/>
                        </a:spcAft>
                      </a:pPr>
                      <a:r>
                        <a:rPr lang="en-GB" sz="1200" dirty="0">
                          <a:latin typeface="+mn-lt"/>
                        </a:rPr>
                        <a:t>Target</a:t>
                      </a:r>
                    </a:p>
                  </a:txBody>
                  <a:tcPr marL="36002" marR="36002" marT="0" marB="0" anchor="ctr"/>
                </a:tc>
                <a:tc>
                  <a:txBody>
                    <a:bodyPr/>
                    <a:lstStyle/>
                    <a:p>
                      <a:pPr algn="ctr">
                        <a:lnSpc>
                          <a:spcPct val="107000"/>
                        </a:lnSpc>
                        <a:spcAft>
                          <a:spcPts val="800"/>
                        </a:spcAft>
                      </a:pPr>
                      <a:r>
                        <a:rPr lang="en-GB" sz="1200" dirty="0">
                          <a:latin typeface="+mn-lt"/>
                        </a:rPr>
                        <a:t>Old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200" dirty="0">
                          <a:solidFill>
                            <a:srgbClr val="FF0000"/>
                          </a:solidFill>
                          <a:latin typeface="+mn-lt"/>
                        </a:rPr>
                        <a:t>Related groups</a:t>
                      </a:r>
                      <a:endParaRPr lang="en-GB" sz="12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200" b="1" kern="1200" dirty="0">
                          <a:solidFill>
                            <a:srgbClr val="FF0000"/>
                          </a:solidFill>
                          <a:latin typeface="+mn-lt"/>
                          <a:ea typeface="+mn-ea"/>
                          <a:cs typeface="+mn-cs"/>
                        </a:rPr>
                        <a:t>SA5 Progress</a:t>
                      </a:r>
                      <a:endParaRPr lang="en-GB" sz="12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WID</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TR</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Rapporteur</a:t>
                      </a:r>
                      <a:endParaRPr lang="en-GB" sz="12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478865">
                <a:tc>
                  <a:txBody>
                    <a:bodyPr/>
                    <a:lstStyle/>
                    <a:p>
                      <a:pPr algn="ctr" fontAlgn="t"/>
                      <a:r>
                        <a:rPr lang="en-US" sz="1200" b="0" i="0" u="none" strike="noStrike" dirty="0">
                          <a:solidFill>
                            <a:srgbClr val="000000"/>
                          </a:solidFill>
                          <a:effectLst/>
                          <a:latin typeface="+mn-lt"/>
                        </a:rPr>
                        <a:t>950032</a:t>
                      </a:r>
                    </a:p>
                  </a:txBody>
                  <a:tcPr marL="6350" marR="6350" marT="6350" marB="0"/>
                </a:tc>
                <a:tc>
                  <a:txBody>
                    <a:bodyPr/>
                    <a:lstStyle/>
                    <a:p>
                      <a:pPr algn="l" fontAlgn="t"/>
                      <a:r>
                        <a:rPr lang="en-US" sz="1200" b="0" i="0" u="none" strike="noStrike" dirty="0">
                          <a:solidFill>
                            <a:schemeClr val="tx1"/>
                          </a:solidFill>
                          <a:effectLst/>
                          <a:latin typeface="+mn-lt"/>
                        </a:rPr>
                        <a:t>Study on Management of Cloud Native Virtualized Network Functions </a:t>
                      </a:r>
                    </a:p>
                  </a:txBody>
                  <a:tcPr marL="6350" marR="6350" marT="6350" marB="0"/>
                </a:tc>
                <a:tc>
                  <a:txBody>
                    <a:bodyPr/>
                    <a:lstStyle/>
                    <a:p>
                      <a:pPr algn="l" fontAlgn="t"/>
                      <a:r>
                        <a:rPr lang="en-US" sz="1200" b="0" i="0" u="none" strike="noStrike" dirty="0">
                          <a:solidFill>
                            <a:srgbClr val="000000"/>
                          </a:solidFill>
                          <a:effectLst/>
                          <a:latin typeface="+mn-lt"/>
                        </a:rPr>
                        <a:t>FS_MCVNF</a:t>
                      </a:r>
                    </a:p>
                  </a:txBody>
                  <a:tcPr marL="6350" marR="6350" marT="6350" marB="0"/>
                </a:tc>
                <a:tc>
                  <a:txBody>
                    <a:bodyPr/>
                    <a:lstStyle/>
                    <a:p>
                      <a:pPr algn="ctr" fontAlgn="t"/>
                      <a:r>
                        <a:rPr lang="en-US" sz="1200" b="0" i="0" u="none" strike="noStrike">
                          <a:solidFill>
                            <a:srgbClr val="000000"/>
                          </a:solidFill>
                          <a:effectLst/>
                          <a:latin typeface="+mn-lt"/>
                        </a:rPr>
                        <a:t>Rel-18</a:t>
                      </a:r>
                    </a:p>
                  </a:txBody>
                  <a:tcPr marL="6350" marR="6350" marT="6350" marB="0"/>
                </a:tc>
                <a:tc>
                  <a:txBody>
                    <a:bodyPr/>
                    <a:lstStyle/>
                    <a:p>
                      <a:pPr algn="ctr" fontAlgn="t"/>
                      <a:r>
                        <a:rPr lang="en-US" sz="120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200" b="0" kern="1200" dirty="0">
                          <a:solidFill>
                            <a:srgbClr val="000000"/>
                          </a:solidFill>
                          <a:effectLst/>
                          <a:latin typeface="+mn-lt"/>
                          <a:ea typeface="+mn-ea"/>
                          <a:cs typeface="Arial" panose="020B0604020202020204" pitchFamily="34" charset="0"/>
                        </a:rPr>
                        <a:t>SA#99(Mar 2023)</a:t>
                      </a:r>
                      <a:endParaRPr lang="zh-CN" sz="1200" b="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200" b="0" i="0" u="none" strike="noStrike" dirty="0">
                          <a:solidFill>
                            <a:srgbClr val="000000"/>
                          </a:solidFill>
                          <a:effectLst/>
                          <a:latin typeface="+mn-lt"/>
                        </a:rPr>
                        <a:t>30%</a:t>
                      </a:r>
                    </a:p>
                  </a:txBody>
                  <a:tcPr marL="6350" marR="6350" marT="6350" marB="0"/>
                </a:tc>
                <a:tc>
                  <a:txBody>
                    <a:bodyPr/>
                    <a:lstStyle/>
                    <a:p>
                      <a:pPr algn="ctr">
                        <a:lnSpc>
                          <a:spcPct val="107000"/>
                        </a:lnSpc>
                        <a:spcAft>
                          <a:spcPts val="800"/>
                        </a:spcAft>
                      </a:pPr>
                      <a:r>
                        <a:rPr lang="en-GB" sz="1200" dirty="0">
                          <a:solidFill>
                            <a:srgbClr val="0000FF"/>
                          </a:solidFill>
                          <a:latin typeface="+mn-lt"/>
                        </a:rPr>
                        <a:t>70%</a:t>
                      </a:r>
                    </a:p>
                  </a:txBody>
                  <a:tcPr marL="36002" marR="36002" marT="0" marB="0"/>
                </a:tc>
                <a:tc>
                  <a:txBody>
                    <a:bodyPr/>
                    <a:lstStyle/>
                    <a:p>
                      <a:pPr>
                        <a:lnSpc>
                          <a:spcPct val="107000"/>
                        </a:lnSpc>
                        <a:spcAft>
                          <a:spcPts val="800"/>
                        </a:spcAft>
                      </a:pPr>
                      <a:endParaRPr lang="en-GB" sz="1200" dirty="0">
                        <a:solidFill>
                          <a:srgbClr val="0000FF"/>
                        </a:solidFill>
                        <a:latin typeface="+mn-lt"/>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2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1200" b="0" i="0" u="none" strike="noStrike" kern="1200" dirty="0">
                          <a:solidFill>
                            <a:srgbClr val="000000"/>
                          </a:solidFill>
                          <a:effectLst/>
                          <a:latin typeface="+mn-lt"/>
                          <a:ea typeface="+mn-ea"/>
                          <a:cs typeface="+mn-cs"/>
                        </a:rPr>
                        <a:t>0-&gt;0-&gt;5-&gt;15-&gt;</a:t>
                      </a:r>
                    </a:p>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1200" b="0" i="0" u="none" strike="noStrike" kern="1200" dirty="0">
                          <a:solidFill>
                            <a:srgbClr val="000000"/>
                          </a:solidFill>
                          <a:effectLst/>
                          <a:latin typeface="+mn-lt"/>
                          <a:ea typeface="+mn-ea"/>
                          <a:cs typeface="+mn-cs"/>
                        </a:rPr>
                        <a:t>30-&gt;70%</a:t>
                      </a:r>
                      <a:endParaRPr lang="zh-CN" sz="12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1200" b="0" i="0" u="none" strike="noStrike" kern="1200" dirty="0">
                          <a:solidFill>
                            <a:srgbClr val="000000"/>
                          </a:solidFill>
                          <a:effectLst/>
                          <a:latin typeface="+mn-lt"/>
                          <a:ea typeface="+mn-ea"/>
                          <a:cs typeface="+mn-cs"/>
                        </a:rPr>
                        <a:t>SP-220150</a:t>
                      </a:r>
                      <a:endParaRPr lang="zh-CN" altLang="zh-CN" sz="12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r>
                        <a:rPr lang="fr-FR" altLang="zh-CN" sz="1200" b="0" i="0" u="none" strike="noStrike" kern="1200" dirty="0">
                          <a:solidFill>
                            <a:srgbClr val="000000"/>
                          </a:solidFill>
                          <a:effectLst/>
                          <a:latin typeface="+mn-lt"/>
                          <a:ea typeface="+mn-ea"/>
                          <a:cs typeface="+mn-cs"/>
                        </a:rPr>
                        <a:t>28.834</a:t>
                      </a:r>
                      <a:endParaRPr lang="zh-CN" sz="12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1200" b="0" i="0" u="none" strike="noStrike" kern="1200" dirty="0">
                          <a:solidFill>
                            <a:srgbClr val="000000"/>
                          </a:solidFill>
                          <a:effectLst/>
                          <a:latin typeface="+mn-lt"/>
                          <a:ea typeface="+mn-ea"/>
                          <a:cs typeface="+mn-cs"/>
                        </a:rPr>
                        <a:t>China Mobile </a:t>
                      </a:r>
                      <a:endParaRPr lang="zh-CN" sz="12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1"/>
                  </a:ext>
                </a:extLst>
              </a:tr>
              <a:tr h="374354">
                <a:tc>
                  <a:txBody>
                    <a:bodyPr/>
                    <a:lstStyle/>
                    <a:p>
                      <a:pPr algn="ctr" fontAlgn="t"/>
                      <a:r>
                        <a:rPr lang="en-US" sz="1200" b="0" i="0" u="none" strike="noStrike" dirty="0">
                          <a:solidFill>
                            <a:srgbClr val="000000"/>
                          </a:solidFill>
                          <a:effectLst/>
                          <a:latin typeface="+mn-lt"/>
                        </a:rPr>
                        <a:t>950033</a:t>
                      </a:r>
                    </a:p>
                  </a:txBody>
                  <a:tcPr marL="6350" marR="6350" marT="6350" marB="0"/>
                </a:tc>
                <a:tc>
                  <a:txBody>
                    <a:bodyPr/>
                    <a:lstStyle/>
                    <a:p>
                      <a:pPr algn="l" fontAlgn="t"/>
                      <a:r>
                        <a:rPr lang="en-US" sz="1200" b="0" i="0" u="none" strike="noStrike" dirty="0">
                          <a:solidFill>
                            <a:schemeClr val="tx1"/>
                          </a:solidFill>
                          <a:effectLst/>
                          <a:latin typeface="+mn-lt"/>
                        </a:rPr>
                        <a:t>Study on Management Aspects of 5G MOCN Network Sharing Phase2 </a:t>
                      </a:r>
                    </a:p>
                  </a:txBody>
                  <a:tcPr marL="6350" marR="6350" marT="6350" marB="0"/>
                </a:tc>
                <a:tc>
                  <a:txBody>
                    <a:bodyPr/>
                    <a:lstStyle/>
                    <a:p>
                      <a:pPr algn="l" fontAlgn="t"/>
                      <a:r>
                        <a:rPr lang="en-US" sz="1200" b="0" i="0" u="none" strike="noStrike" dirty="0">
                          <a:solidFill>
                            <a:srgbClr val="000000"/>
                          </a:solidFill>
                          <a:effectLst/>
                          <a:latin typeface="+mn-lt"/>
                        </a:rPr>
                        <a:t>FS_MANS_ph2</a:t>
                      </a:r>
                    </a:p>
                  </a:txBody>
                  <a:tcPr marL="6350" marR="6350" marT="6350" marB="0"/>
                </a:tc>
                <a:tc>
                  <a:txBody>
                    <a:bodyPr/>
                    <a:lstStyle/>
                    <a:p>
                      <a:pPr algn="ctr" fontAlgn="t"/>
                      <a:r>
                        <a:rPr lang="en-US" sz="1200" b="0" i="0" u="none" strike="noStrike" dirty="0">
                          <a:solidFill>
                            <a:srgbClr val="000000"/>
                          </a:solidFill>
                          <a:effectLst/>
                          <a:latin typeface="+mn-lt"/>
                        </a:rPr>
                        <a:t>Rel-18</a:t>
                      </a:r>
                    </a:p>
                  </a:txBody>
                  <a:tcPr marL="6350" marR="6350" marT="6350" marB="0"/>
                </a:tc>
                <a:tc>
                  <a:txBody>
                    <a:bodyPr/>
                    <a:lstStyle/>
                    <a:p>
                      <a:pPr algn="ctr" fontAlgn="t"/>
                      <a:r>
                        <a:rPr lang="en-US" sz="12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200" b="0" kern="1200" dirty="0">
                          <a:solidFill>
                            <a:srgbClr val="000000"/>
                          </a:solidFill>
                          <a:effectLst/>
                          <a:latin typeface="+mn-lt"/>
                          <a:ea typeface="+mn-ea"/>
                          <a:cs typeface="Arial" panose="020B0604020202020204" pitchFamily="34" charset="0"/>
                        </a:rPr>
                        <a:t>SA#99(Mar. 2023)</a:t>
                      </a:r>
                      <a:endParaRPr lang="zh-CN" sz="1200" b="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200" b="0" i="0" u="none" strike="noStrike" dirty="0">
                          <a:solidFill>
                            <a:srgbClr val="000000"/>
                          </a:solidFill>
                          <a:effectLst/>
                          <a:latin typeface="+mn-lt"/>
                        </a:rPr>
                        <a:t>75%</a:t>
                      </a:r>
                    </a:p>
                  </a:txBody>
                  <a:tcPr marL="6350" marR="6350" marT="6350" marB="0"/>
                </a:tc>
                <a:tc>
                  <a:txBody>
                    <a:bodyPr/>
                    <a:lstStyle/>
                    <a:p>
                      <a:pPr marL="0" algn="ctr" defTabSz="1219170" rtl="0" eaLnBrk="1" latinLnBrk="0" hangingPunct="1">
                        <a:lnSpc>
                          <a:spcPct val="107000"/>
                        </a:lnSpc>
                        <a:spcAft>
                          <a:spcPts val="800"/>
                        </a:spcAft>
                      </a:pPr>
                      <a:r>
                        <a:rPr lang="en-GB" sz="1200" kern="1200" dirty="0">
                          <a:solidFill>
                            <a:srgbClr val="0000FF"/>
                          </a:solidFill>
                          <a:latin typeface="+mn-lt"/>
                          <a:ea typeface="+mn-ea"/>
                          <a:cs typeface="+mn-cs"/>
                        </a:rPr>
                        <a:t>90%</a:t>
                      </a:r>
                    </a:p>
                  </a:txBody>
                  <a:tcPr marL="36002" marR="36002" marT="0" marB="0"/>
                </a:tc>
                <a:tc>
                  <a:txBody>
                    <a:bodyPr/>
                    <a:lstStyle/>
                    <a:p>
                      <a:pPr marL="0" algn="ctr" defTabSz="1219170" rtl="0" eaLnBrk="1" latinLnBrk="0" hangingPunct="1">
                        <a:lnSpc>
                          <a:spcPct val="107000"/>
                        </a:lnSpc>
                        <a:spcAft>
                          <a:spcPts val="800"/>
                        </a:spcAft>
                      </a:pPr>
                      <a:endParaRPr lang="en-GB" sz="1200" kern="1200" dirty="0">
                        <a:solidFill>
                          <a:srgbClr val="0000FF"/>
                        </a:solidFill>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9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1200" b="0" i="0" u="none" strike="noStrike" kern="1200" dirty="0">
                          <a:solidFill>
                            <a:srgbClr val="000000"/>
                          </a:solidFill>
                          <a:effectLst/>
                          <a:latin typeface="+mn-lt"/>
                          <a:ea typeface="+mn-ea"/>
                          <a:cs typeface="+mn-cs"/>
                        </a:rPr>
                        <a:t>0-&gt;10-&gt;30-&gt;</a:t>
                      </a:r>
                    </a:p>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1200" b="0" i="0" u="none" strike="noStrike" kern="1200" dirty="0">
                          <a:solidFill>
                            <a:srgbClr val="000000"/>
                          </a:solidFill>
                          <a:effectLst/>
                          <a:latin typeface="+mn-lt"/>
                          <a:ea typeface="+mn-ea"/>
                          <a:cs typeface="+mn-cs"/>
                        </a:rPr>
                        <a:t>40-&gt;75-&gt;90%</a:t>
                      </a:r>
                      <a:endParaRPr lang="zh-CN" sz="12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1200" b="0" i="0" u="none" strike="noStrike" kern="1200" dirty="0">
                          <a:solidFill>
                            <a:srgbClr val="000000"/>
                          </a:solidFill>
                          <a:effectLst/>
                          <a:latin typeface="+mn-lt"/>
                          <a:ea typeface="+mn-ea"/>
                          <a:cs typeface="+mn-cs"/>
                        </a:rPr>
                        <a:t>SP-220151</a:t>
                      </a:r>
                      <a:endParaRPr lang="zh-CN" altLang="zh-CN" sz="12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r>
                        <a:rPr lang="fr-FR" altLang="zh-CN" sz="1200" b="0" i="0" u="none" strike="noStrike" kern="1200" dirty="0">
                          <a:solidFill>
                            <a:srgbClr val="000000"/>
                          </a:solidFill>
                          <a:effectLst/>
                          <a:latin typeface="+mn-lt"/>
                          <a:ea typeface="+mn-ea"/>
                          <a:cs typeface="+mn-cs"/>
                        </a:rPr>
                        <a:t>28.835</a:t>
                      </a:r>
                      <a:endParaRPr lang="zh-CN" sz="12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1200" b="0" i="0" u="none" strike="noStrike" kern="1200" dirty="0">
                          <a:solidFill>
                            <a:srgbClr val="000000"/>
                          </a:solidFill>
                          <a:effectLst/>
                          <a:latin typeface="+mn-lt"/>
                          <a:ea typeface="+mn-ea"/>
                          <a:cs typeface="+mn-cs"/>
                        </a:rPr>
                        <a:t>China Unicom</a:t>
                      </a:r>
                      <a:endParaRPr lang="zh-CN" sz="12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2"/>
                  </a:ext>
                </a:extLst>
              </a:tr>
            </a:tbl>
          </a:graphicData>
        </a:graphic>
      </p:graphicFrame>
      <p:sp>
        <p:nvSpPr>
          <p:cNvPr id="4" name="Content Placeholder 7">
            <a:extLst>
              <a:ext uri="{FF2B5EF4-FFF2-40B4-BE49-F238E27FC236}">
                <a16:creationId xmlns:a16="http://schemas.microsoft.com/office/drawing/2014/main" id="{B4F8F5CC-9B36-4C4A-96C2-095377087992}"/>
              </a:ext>
            </a:extLst>
          </p:cNvPr>
          <p:cNvSpPr txBox="1">
            <a:spLocks/>
          </p:cNvSpPr>
          <p:nvPr/>
        </p:nvSpPr>
        <p:spPr>
          <a:xfrm>
            <a:off x="256801" y="2513578"/>
            <a:ext cx="5353166" cy="3530606"/>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0000FF"/>
                </a:solidFill>
              </a:rPr>
              <a:t>FS_MCVNF</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609584" lvl="1" indent="0" defTabSz="1219170">
              <a:spcBef>
                <a:spcPts val="0"/>
              </a:spcBef>
              <a:spcAft>
                <a:spcPts val="600"/>
              </a:spcAft>
              <a:buNone/>
              <a:defRPr/>
            </a:pPr>
            <a:r>
              <a:rPr lang="en-US" altLang="de-DE" sz="1200" kern="0" dirty="0">
                <a:solidFill>
                  <a:prstClr val="black"/>
                </a:solidFill>
              </a:rPr>
              <a:t>10 </a:t>
            </a:r>
            <a:r>
              <a:rPr lang="en-US" altLang="de-DE" sz="1200" kern="0" dirty="0" err="1">
                <a:solidFill>
                  <a:prstClr val="black"/>
                </a:solidFill>
              </a:rPr>
              <a:t>TDocs</a:t>
            </a:r>
            <a:r>
              <a:rPr lang="en-US" altLang="de-DE" sz="1200" kern="0" dirty="0">
                <a:solidFill>
                  <a:prstClr val="black"/>
                </a:solidFill>
              </a:rPr>
              <a:t> were approved:</a:t>
            </a:r>
          </a:p>
          <a:p>
            <a:pPr marL="781034" lvl="1" indent="-171450" defTabSz="1219170">
              <a:spcBef>
                <a:spcPts val="0"/>
              </a:spcBef>
              <a:spcAft>
                <a:spcPts val="600"/>
              </a:spcAft>
              <a:defRPr/>
            </a:pPr>
            <a:r>
              <a:rPr lang="en-US" altLang="de-DE" sz="1200" kern="0" dirty="0">
                <a:solidFill>
                  <a:prstClr val="black"/>
                </a:solidFill>
              </a:rPr>
              <a:t>Adding missing reference.</a:t>
            </a:r>
          </a:p>
          <a:p>
            <a:pPr marL="781034" lvl="1" indent="-171450" defTabSz="1219170">
              <a:spcBef>
                <a:spcPts val="0"/>
              </a:spcBef>
              <a:spcAft>
                <a:spcPts val="600"/>
              </a:spcAft>
              <a:defRPr/>
            </a:pPr>
            <a:r>
              <a:rPr lang="en-US" altLang="de-DE" sz="1200" kern="0" dirty="0">
                <a:solidFill>
                  <a:prstClr val="black"/>
                </a:solidFill>
              </a:rPr>
              <a:t>Add  one Use Case on performance management of the cloud-native VNF using generic OAM functions.</a:t>
            </a:r>
          </a:p>
          <a:p>
            <a:pPr marL="781034" lvl="1" indent="-171450" defTabSz="1219170">
              <a:spcBef>
                <a:spcPts val="0"/>
              </a:spcBef>
              <a:spcAft>
                <a:spcPts val="600"/>
              </a:spcAft>
              <a:defRPr/>
            </a:pPr>
            <a:r>
              <a:rPr lang="en-US" altLang="de-DE" sz="1200" kern="0" dirty="0">
                <a:solidFill>
                  <a:prstClr val="black"/>
                </a:solidFill>
              </a:rPr>
              <a:t>Four contributions related to updating use cases were approved</a:t>
            </a:r>
          </a:p>
          <a:p>
            <a:pPr marL="781034" lvl="1" indent="-171450" defTabSz="1219170">
              <a:spcBef>
                <a:spcPts val="0"/>
              </a:spcBef>
              <a:spcAft>
                <a:spcPts val="600"/>
              </a:spcAft>
              <a:defRPr/>
            </a:pPr>
            <a:r>
              <a:rPr lang="en-US" altLang="de-DE" sz="1200" kern="0" dirty="0">
                <a:solidFill>
                  <a:prstClr val="black"/>
                </a:solidFill>
              </a:rPr>
              <a:t>Four solution-related contributions have been discussed and approved.</a:t>
            </a:r>
          </a:p>
          <a:p>
            <a:pPr marL="455073" lvl="1" indent="-455073" defTabSz="1219170">
              <a:spcBef>
                <a:spcPts val="0"/>
              </a:spcBef>
              <a:spcAft>
                <a:spcPts val="0"/>
              </a:spcAft>
              <a:buBlip>
                <a:blip r:embed="rId2"/>
              </a:buBlip>
              <a:defRPr/>
            </a:pPr>
            <a:r>
              <a:rPr lang="en-US" altLang="zh-CN" sz="1600" kern="0" dirty="0">
                <a:solidFill>
                  <a:prstClr val="black"/>
                </a:solidFill>
              </a:rPr>
              <a:t>RAN impacts and dependencies:</a:t>
            </a:r>
            <a:endParaRPr lang="de-DE" altLang="zh-CN" sz="1600" kern="0" dirty="0">
              <a:solidFill>
                <a:prstClr val="black"/>
              </a:solidFill>
            </a:endParaRPr>
          </a:p>
          <a:p>
            <a:pPr marL="988459" lvl="1" indent="-378875" defTabSz="1219170">
              <a:spcBef>
                <a:spcPts val="0"/>
              </a:spcBef>
              <a:spcAft>
                <a:spcPts val="600"/>
              </a:spcAft>
              <a:defRPr/>
            </a:pPr>
            <a:r>
              <a:rPr lang="en-US" altLang="zh-CN" sz="1200" kern="0" dirty="0">
                <a:solidFill>
                  <a:prstClr val="black"/>
                </a:solidFill>
              </a:rPr>
              <a:t>None identified</a:t>
            </a:r>
          </a:p>
          <a:p>
            <a:pPr marL="455073" indent="-455073" defTabSz="1219170">
              <a:spcBef>
                <a:spcPts val="0"/>
              </a:spcBef>
              <a:spcAft>
                <a:spcPts val="0"/>
              </a:spcAft>
              <a:defRPr/>
            </a:pPr>
            <a:r>
              <a:rPr lang="de-DE" altLang="zh-CN" sz="1600" kern="0" dirty="0">
                <a:solidFill>
                  <a:prstClr val="black"/>
                </a:solidFill>
              </a:rPr>
              <a:t>Next steps:</a:t>
            </a:r>
          </a:p>
          <a:p>
            <a:pPr marL="988459" lvl="1" indent="-378875" defTabSz="1219170">
              <a:defRPr/>
            </a:pPr>
            <a:r>
              <a:rPr lang="en-US" altLang="zh-CN" sz="1200" kern="0" dirty="0">
                <a:solidFill>
                  <a:prstClr val="black"/>
                </a:solidFill>
              </a:rPr>
              <a:t>Finish the “Conclusions and recommendations”</a:t>
            </a:r>
          </a:p>
          <a:p>
            <a:pPr marL="988459" lvl="1" indent="-378875" defTabSz="1219170">
              <a:defRPr/>
            </a:pPr>
            <a:r>
              <a:rPr lang="en-US" altLang="zh-CN" sz="1200" kern="0" dirty="0">
                <a:solidFill>
                  <a:prstClr val="black"/>
                </a:solidFill>
              </a:rPr>
              <a:t>Supplement or refine use cases if needed</a:t>
            </a:r>
          </a:p>
        </p:txBody>
      </p:sp>
      <p:sp>
        <p:nvSpPr>
          <p:cNvPr id="5" name="Content Placeholder 7">
            <a:extLst>
              <a:ext uri="{FF2B5EF4-FFF2-40B4-BE49-F238E27FC236}">
                <a16:creationId xmlns:a16="http://schemas.microsoft.com/office/drawing/2014/main" id="{B4F8F5CC-9B36-4C4A-96C2-095377087992}"/>
              </a:ext>
            </a:extLst>
          </p:cNvPr>
          <p:cNvSpPr txBox="1">
            <a:spLocks/>
          </p:cNvSpPr>
          <p:nvPr/>
        </p:nvSpPr>
        <p:spPr>
          <a:xfrm>
            <a:off x="6227806" y="2522215"/>
            <a:ext cx="5634679" cy="315621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0000FF"/>
                </a:solidFill>
              </a:rPr>
              <a:t>FS_MANS_ph2</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400050" lvl="1" indent="0" defTabSz="1219170">
              <a:spcBef>
                <a:spcPts val="0"/>
              </a:spcBef>
              <a:spcAft>
                <a:spcPts val="0"/>
              </a:spcAft>
              <a:buNone/>
              <a:defRPr/>
            </a:pPr>
            <a:r>
              <a:rPr lang="de-DE" altLang="de-DE" sz="1200" kern="0" dirty="0">
                <a:solidFill>
                  <a:prstClr val="black"/>
                </a:solidFill>
              </a:rPr>
              <a:t>The following contributions have been approved:</a:t>
            </a:r>
          </a:p>
          <a:p>
            <a:pPr marL="628639" lvl="1" indent="-171450" defTabSz="1219170">
              <a:spcBef>
                <a:spcPts val="0"/>
              </a:spcBef>
              <a:spcAft>
                <a:spcPts val="0"/>
              </a:spcAft>
              <a:defRPr/>
            </a:pPr>
            <a:r>
              <a:rPr lang="en-US" altLang="zh-CN" sz="1200" kern="0" dirty="0">
                <a:solidFill>
                  <a:prstClr val="black"/>
                </a:solidFill>
              </a:rPr>
              <a:t>S5-226527 </a:t>
            </a:r>
            <a:r>
              <a:rPr lang="en-US" altLang="zh-CN" sz="1200" kern="0" dirty="0" err="1">
                <a:solidFill>
                  <a:prstClr val="black"/>
                </a:solidFill>
              </a:rPr>
              <a:t>pCR</a:t>
            </a:r>
            <a:r>
              <a:rPr lang="en-US" altLang="zh-CN" sz="1200" kern="0" dirty="0">
                <a:solidFill>
                  <a:prstClr val="black"/>
                </a:solidFill>
              </a:rPr>
              <a:t> TR 28.835 Add key issue on PLMN granularity requirement of performance measurements for MOCN</a:t>
            </a:r>
          </a:p>
          <a:p>
            <a:pPr marL="628639" lvl="1" indent="-171450" defTabSz="1219170">
              <a:spcBef>
                <a:spcPts val="0"/>
              </a:spcBef>
              <a:spcAft>
                <a:spcPts val="0"/>
              </a:spcAft>
              <a:defRPr/>
            </a:pPr>
            <a:r>
              <a:rPr lang="en-US" altLang="zh-CN" sz="1200" kern="0" dirty="0">
                <a:solidFill>
                  <a:prstClr val="black"/>
                </a:solidFill>
              </a:rPr>
              <a:t>S5-226989 </a:t>
            </a:r>
            <a:r>
              <a:rPr lang="en-US" altLang="zh-CN" sz="1200" kern="0" dirty="0" err="1">
                <a:solidFill>
                  <a:prstClr val="black"/>
                </a:solidFill>
              </a:rPr>
              <a:t>pCR</a:t>
            </a:r>
            <a:r>
              <a:rPr lang="en-US" altLang="zh-CN" sz="1200" kern="0" dirty="0">
                <a:solidFill>
                  <a:prstClr val="black"/>
                </a:solidFill>
              </a:rPr>
              <a:t> TR 28.835 Add Issue for Operator Specific 5QI</a:t>
            </a:r>
          </a:p>
          <a:p>
            <a:pPr marL="628639" lvl="1" indent="-171450" defTabSz="1219170">
              <a:spcBef>
                <a:spcPts val="0"/>
              </a:spcBef>
              <a:spcAft>
                <a:spcPts val="0"/>
              </a:spcAft>
              <a:defRPr/>
            </a:pPr>
            <a:r>
              <a:rPr lang="en-US" altLang="zh-CN" sz="1200" kern="0" dirty="0">
                <a:solidFill>
                  <a:prstClr val="black"/>
                </a:solidFill>
              </a:rPr>
              <a:t>S5-226991 </a:t>
            </a:r>
            <a:r>
              <a:rPr lang="en-US" altLang="zh-CN" sz="1200" kern="0" dirty="0" err="1">
                <a:solidFill>
                  <a:prstClr val="black"/>
                </a:solidFill>
              </a:rPr>
              <a:t>pCR</a:t>
            </a:r>
            <a:r>
              <a:rPr lang="en-US" altLang="zh-CN" sz="1200" kern="0" dirty="0">
                <a:solidFill>
                  <a:prstClr val="black"/>
                </a:solidFill>
              </a:rPr>
              <a:t> TR 28.835 Add potential solution for issue on PLMN granularity requirement of performance measurements for MOCN</a:t>
            </a:r>
          </a:p>
          <a:p>
            <a:pPr marL="457189" lvl="1" indent="0" defTabSz="1219170">
              <a:spcBef>
                <a:spcPts val="0"/>
              </a:spcBef>
              <a:spcAft>
                <a:spcPts val="0"/>
              </a:spcAft>
              <a:buNone/>
              <a:defRPr/>
            </a:pPr>
            <a:r>
              <a:rPr lang="en-US" altLang="zh-CN" sz="1200" kern="0" dirty="0">
                <a:solidFill>
                  <a:prstClr val="black"/>
                </a:solidFill>
              </a:rPr>
              <a:t> </a:t>
            </a:r>
          </a:p>
          <a:p>
            <a:pPr marL="455073" indent="-455073" defTabSz="1219170">
              <a:spcBef>
                <a:spcPts val="0"/>
              </a:spcBef>
              <a:spcAft>
                <a:spcPts val="0"/>
              </a:spcAft>
              <a:defRPr/>
            </a:pPr>
            <a:r>
              <a:rPr lang="en-US" altLang="zh-CN" sz="1600" kern="0" dirty="0">
                <a:solidFill>
                  <a:prstClr val="black"/>
                </a:solidFill>
              </a:rPr>
              <a:t>RAN impacts and dependencies:</a:t>
            </a:r>
            <a:endParaRPr lang="de-DE" altLang="zh-CN" sz="1600" kern="0" dirty="0">
              <a:solidFill>
                <a:prstClr val="black"/>
              </a:solidFill>
            </a:endParaRPr>
          </a:p>
          <a:p>
            <a:pPr marL="855123" lvl="1" indent="-455073" defTabSz="1219170">
              <a:spcBef>
                <a:spcPts val="0"/>
              </a:spcBef>
              <a:spcAft>
                <a:spcPts val="0"/>
              </a:spcAft>
              <a:defRPr/>
            </a:pPr>
            <a:r>
              <a:rPr lang="en-US" altLang="zh-CN" sz="1200" kern="0" dirty="0">
                <a:solidFill>
                  <a:prstClr val="black"/>
                </a:solidFill>
              </a:rPr>
              <a:t>None identified</a:t>
            </a:r>
          </a:p>
          <a:p>
            <a:pPr marL="455073" indent="-455073" defTabSz="1219170">
              <a:spcBef>
                <a:spcPts val="0"/>
              </a:spcBef>
              <a:spcAft>
                <a:spcPts val="0"/>
              </a:spcAft>
              <a:defRPr/>
            </a:pPr>
            <a:r>
              <a:rPr lang="de-DE" altLang="zh-CN" sz="1600" kern="0" dirty="0">
                <a:solidFill>
                  <a:prstClr val="black"/>
                </a:solidFill>
              </a:rPr>
              <a:t>Next steps:</a:t>
            </a:r>
          </a:p>
          <a:p>
            <a:pPr marL="855123" lvl="1" indent="-455073" defTabSz="1219170">
              <a:spcBef>
                <a:spcPts val="0"/>
              </a:spcBef>
              <a:spcAft>
                <a:spcPts val="0"/>
              </a:spcAft>
              <a:defRPr/>
            </a:pPr>
            <a:r>
              <a:rPr lang="en-US" altLang="zh-CN" sz="1200" kern="0" dirty="0">
                <a:solidFill>
                  <a:prstClr val="black"/>
                </a:solidFill>
              </a:rPr>
              <a:t>Propose some conclusions and recommendations for MANS.</a:t>
            </a:r>
            <a:endParaRPr lang="de-DE" altLang="zh-CN" sz="1200" kern="0" dirty="0">
              <a:solidFill>
                <a:prstClr val="black"/>
              </a:solidFill>
            </a:endParaRPr>
          </a:p>
        </p:txBody>
      </p:sp>
    </p:spTree>
    <p:extLst>
      <p:ext uri="{BB962C8B-B14F-4D97-AF65-F5344CB8AC3E}">
        <p14:creationId xmlns:p14="http://schemas.microsoft.com/office/powerpoint/2010/main" val="3356830317"/>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zh-CN" sz="2800" dirty="0"/>
              <a:t>Rel-18 SI - Management Architecture and Mechanisms (4/4)</a:t>
            </a:r>
            <a:br>
              <a:rPr lang="sv-SE" altLang="zh-CN" sz="2800" dirty="0"/>
            </a:br>
            <a:endParaRPr lang="zh-CN" altLang="en-US" sz="2800" dirty="0"/>
          </a:p>
        </p:txBody>
      </p:sp>
      <p:graphicFrame>
        <p:nvGraphicFramePr>
          <p:cNvPr id="3" name="表格 2"/>
          <p:cNvGraphicFramePr>
            <a:graphicFrameLocks noGrp="1"/>
          </p:cNvGraphicFramePr>
          <p:nvPr>
            <p:extLst>
              <p:ext uri="{D42A27DB-BD31-4B8C-83A1-F6EECF244321}">
                <p14:modId xmlns:p14="http://schemas.microsoft.com/office/powerpoint/2010/main" val="3886537252"/>
              </p:ext>
            </p:extLst>
          </p:nvPr>
        </p:nvGraphicFramePr>
        <p:xfrm>
          <a:off x="124355" y="800100"/>
          <a:ext cx="11747157" cy="2285119"/>
        </p:xfrm>
        <a:graphic>
          <a:graphicData uri="http://schemas.openxmlformats.org/drawingml/2006/table">
            <a:tbl>
              <a:tblPr firstRow="1" firstCol="1" bandRow="1">
                <a:tableStyleId>{F5AB1C69-6EDB-4FF4-983F-18BD219EF322}</a:tableStyleId>
              </a:tblPr>
              <a:tblGrid>
                <a:gridCol w="571425">
                  <a:extLst>
                    <a:ext uri="{9D8B030D-6E8A-4147-A177-3AD203B41FA5}">
                      <a16:colId xmlns:a16="http://schemas.microsoft.com/office/drawing/2014/main" val="20000"/>
                    </a:ext>
                  </a:extLst>
                </a:gridCol>
                <a:gridCol w="2332912">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497478">
                  <a:extLst>
                    <a:ext uri="{9D8B030D-6E8A-4147-A177-3AD203B41FA5}">
                      <a16:colId xmlns:a16="http://schemas.microsoft.com/office/drawing/2014/main" val="20006"/>
                    </a:ext>
                  </a:extLst>
                </a:gridCol>
                <a:gridCol w="576648">
                  <a:extLst>
                    <a:ext uri="{9D8B030D-6E8A-4147-A177-3AD203B41FA5}">
                      <a16:colId xmlns:a16="http://schemas.microsoft.com/office/drawing/2014/main" val="20007"/>
                    </a:ext>
                  </a:extLst>
                </a:gridCol>
                <a:gridCol w="981430">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336724">
                <a:tc>
                  <a:txBody>
                    <a:bodyPr/>
                    <a:lstStyle/>
                    <a:p>
                      <a:pPr algn="ctr">
                        <a:lnSpc>
                          <a:spcPct val="107000"/>
                        </a:lnSpc>
                        <a:spcAft>
                          <a:spcPts val="800"/>
                        </a:spcAft>
                      </a:pPr>
                      <a:r>
                        <a:rPr lang="en-GB" sz="1200" dirty="0">
                          <a:latin typeface="+mn-lt"/>
                        </a:rPr>
                        <a:t>UID</a:t>
                      </a:r>
                    </a:p>
                  </a:txBody>
                  <a:tcPr marL="36002" marR="36002" marT="0" marB="0" anchor="ctr"/>
                </a:tc>
                <a:tc>
                  <a:txBody>
                    <a:bodyPr/>
                    <a:lstStyle/>
                    <a:p>
                      <a:pPr algn="ctr">
                        <a:lnSpc>
                          <a:spcPct val="107000"/>
                        </a:lnSpc>
                        <a:spcAft>
                          <a:spcPts val="800"/>
                        </a:spcAft>
                      </a:pPr>
                      <a:r>
                        <a:rPr lang="en-GB" sz="1200" dirty="0">
                          <a:latin typeface="+mn-lt"/>
                        </a:rPr>
                        <a:t>Name</a:t>
                      </a:r>
                    </a:p>
                  </a:txBody>
                  <a:tcPr marL="36002" marR="36002" marT="0" marB="0" anchor="ctr"/>
                </a:tc>
                <a:tc>
                  <a:txBody>
                    <a:bodyPr/>
                    <a:lstStyle/>
                    <a:p>
                      <a:pPr algn="ctr">
                        <a:lnSpc>
                          <a:spcPct val="107000"/>
                        </a:lnSpc>
                        <a:spcAft>
                          <a:spcPts val="800"/>
                        </a:spcAft>
                      </a:pPr>
                      <a:r>
                        <a:rPr lang="en-GB" sz="1200" dirty="0">
                          <a:latin typeface="+mn-lt"/>
                        </a:rPr>
                        <a:t>Acronym</a:t>
                      </a:r>
                    </a:p>
                  </a:txBody>
                  <a:tcPr marL="36002" marR="36002" marT="0" marB="0" anchor="ctr"/>
                </a:tc>
                <a:tc>
                  <a:txBody>
                    <a:bodyPr/>
                    <a:lstStyle/>
                    <a:p>
                      <a:pPr algn="ctr">
                        <a:lnSpc>
                          <a:spcPct val="107000"/>
                        </a:lnSpc>
                        <a:spcAft>
                          <a:spcPts val="800"/>
                        </a:spcAft>
                      </a:pPr>
                      <a:r>
                        <a:rPr lang="en-GB" sz="1200" dirty="0" err="1">
                          <a:latin typeface="+mn-lt"/>
                        </a:rPr>
                        <a:t>Rel</a:t>
                      </a:r>
                      <a:endParaRPr lang="en-GB" sz="1200" dirty="0">
                        <a:latin typeface="+mn-lt"/>
                      </a:endParaRPr>
                    </a:p>
                  </a:txBody>
                  <a:tcPr marL="36002" marR="36002" marT="0" marB="0" anchor="ctr"/>
                </a:tc>
                <a:tc>
                  <a:txBody>
                    <a:bodyPr/>
                    <a:lstStyle/>
                    <a:p>
                      <a:pPr algn="ctr">
                        <a:lnSpc>
                          <a:spcPct val="107000"/>
                        </a:lnSpc>
                        <a:spcAft>
                          <a:spcPts val="800"/>
                        </a:spcAft>
                      </a:pPr>
                      <a:r>
                        <a:rPr lang="en-GB" sz="1200" dirty="0">
                          <a:latin typeface="+mn-lt"/>
                        </a:rPr>
                        <a:t>WG</a:t>
                      </a:r>
                    </a:p>
                  </a:txBody>
                  <a:tcPr marL="36002" marR="36002" marT="0" marB="0" anchor="ctr"/>
                </a:tc>
                <a:tc>
                  <a:txBody>
                    <a:bodyPr/>
                    <a:lstStyle/>
                    <a:p>
                      <a:pPr algn="ctr">
                        <a:lnSpc>
                          <a:spcPct val="107000"/>
                        </a:lnSpc>
                        <a:spcAft>
                          <a:spcPts val="800"/>
                        </a:spcAft>
                      </a:pPr>
                      <a:r>
                        <a:rPr lang="en-GB" sz="1200" dirty="0">
                          <a:latin typeface="+mn-lt"/>
                        </a:rPr>
                        <a:t>Target</a:t>
                      </a:r>
                    </a:p>
                  </a:txBody>
                  <a:tcPr marL="36002" marR="36002" marT="0" marB="0" anchor="ctr"/>
                </a:tc>
                <a:tc>
                  <a:txBody>
                    <a:bodyPr/>
                    <a:lstStyle/>
                    <a:p>
                      <a:pPr algn="ctr">
                        <a:lnSpc>
                          <a:spcPct val="107000"/>
                        </a:lnSpc>
                        <a:spcAft>
                          <a:spcPts val="800"/>
                        </a:spcAft>
                      </a:pPr>
                      <a:r>
                        <a:rPr lang="en-GB" sz="1200" dirty="0">
                          <a:latin typeface="+mn-lt"/>
                        </a:rPr>
                        <a:t>Old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200" dirty="0">
                          <a:solidFill>
                            <a:srgbClr val="FF0000"/>
                          </a:solidFill>
                          <a:latin typeface="+mn-lt"/>
                        </a:rPr>
                        <a:t>Related groups</a:t>
                      </a:r>
                      <a:endParaRPr lang="en-GB" sz="12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200" b="1" kern="1200" dirty="0">
                          <a:solidFill>
                            <a:srgbClr val="FF0000"/>
                          </a:solidFill>
                          <a:latin typeface="+mn-lt"/>
                          <a:ea typeface="+mn-ea"/>
                          <a:cs typeface="+mn-cs"/>
                        </a:rPr>
                        <a:t>SA5 Progress</a:t>
                      </a:r>
                      <a:endParaRPr lang="en-GB" sz="12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WID</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TR</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Rapporteur</a:t>
                      </a:r>
                      <a:endParaRPr lang="en-GB" sz="12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724361">
                <a:tc>
                  <a:txBody>
                    <a:bodyPr/>
                    <a:lstStyle/>
                    <a:p>
                      <a:pPr algn="ctr" fontAlgn="t"/>
                      <a:r>
                        <a:rPr lang="en-US" sz="1100" b="0" i="0" u="none" strike="noStrike" dirty="0">
                          <a:solidFill>
                            <a:srgbClr val="000000"/>
                          </a:solidFill>
                          <a:effectLst/>
                          <a:latin typeface="+mn-lt"/>
                        </a:rPr>
                        <a:t>950034</a:t>
                      </a:r>
                    </a:p>
                  </a:txBody>
                  <a:tcPr marL="6350" marR="6350" marT="6350" marB="0"/>
                </a:tc>
                <a:tc>
                  <a:txBody>
                    <a:bodyPr/>
                    <a:lstStyle/>
                    <a:p>
                      <a:pPr algn="l" fontAlgn="t"/>
                      <a:r>
                        <a:rPr lang="en-US" sz="1100" b="0" i="0" u="none" strike="noStrike" dirty="0">
                          <a:solidFill>
                            <a:schemeClr val="tx1"/>
                          </a:solidFill>
                          <a:effectLst/>
                          <a:latin typeface="+mn-lt"/>
                        </a:rPr>
                        <a:t>Study on Management of Trace/MDT phase 2 </a:t>
                      </a:r>
                    </a:p>
                  </a:txBody>
                  <a:tcPr marL="6350" marR="6350" marT="6350" marB="0"/>
                </a:tc>
                <a:tc>
                  <a:txBody>
                    <a:bodyPr/>
                    <a:lstStyle/>
                    <a:p>
                      <a:pPr algn="l" fontAlgn="t"/>
                      <a:r>
                        <a:rPr lang="en-US" sz="1100" b="0" i="0" u="none" strike="noStrike" dirty="0">
                          <a:solidFill>
                            <a:srgbClr val="FF0000"/>
                          </a:solidFill>
                          <a:effectLst/>
                          <a:latin typeface="+mn-lt"/>
                        </a:rPr>
                        <a:t>FS_5GMDT_Ph2</a:t>
                      </a:r>
                    </a:p>
                  </a:txBody>
                  <a:tcPr marL="6350" marR="6350" marT="6350" marB="0"/>
                </a:tc>
                <a:tc>
                  <a:txBody>
                    <a:bodyPr/>
                    <a:lstStyle/>
                    <a:p>
                      <a:pPr algn="ctr" fontAlgn="t"/>
                      <a:r>
                        <a:rPr lang="en-US" sz="1100" b="0" i="0" u="none" strike="noStrike" dirty="0">
                          <a:solidFill>
                            <a:srgbClr val="000000"/>
                          </a:solidFill>
                          <a:effectLst/>
                          <a:latin typeface="+mn-lt"/>
                        </a:rPr>
                        <a:t>Rel-18</a:t>
                      </a:r>
                    </a:p>
                  </a:txBody>
                  <a:tcPr marL="6350" marR="6350" marT="6350" marB="0"/>
                </a:tc>
                <a:tc>
                  <a:txBody>
                    <a:bodyPr/>
                    <a:lstStyle/>
                    <a:p>
                      <a:pPr algn="ctr" fontAlgn="t"/>
                      <a:r>
                        <a:rPr lang="en-US" sz="110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00000"/>
                        </a:lnSpc>
                        <a:spcAft>
                          <a:spcPts val="0"/>
                        </a:spcAft>
                      </a:pPr>
                      <a:r>
                        <a:rPr lang="en-US" altLang="zh-CN" sz="1100" b="0" kern="1200" dirty="0">
                          <a:solidFill>
                            <a:srgbClr val="000000"/>
                          </a:solidFill>
                          <a:effectLst/>
                          <a:latin typeface="+mn-lt"/>
                          <a:ea typeface="+mn-ea"/>
                          <a:cs typeface="Arial" panose="020B0604020202020204" pitchFamily="34" charset="0"/>
                        </a:rPr>
                        <a:t> SA#98(Dec 2022) -&gt;  </a:t>
                      </a:r>
                      <a:r>
                        <a:rPr lang="en-US" altLang="zh-CN" sz="1100" b="1" kern="1200" dirty="0">
                          <a:solidFill>
                            <a:srgbClr val="0000FF"/>
                          </a:solidFill>
                          <a:effectLst/>
                          <a:latin typeface="+mn-lt"/>
                          <a:ea typeface="+mn-ea"/>
                          <a:cs typeface="Arial" panose="020B0604020202020204" pitchFamily="34" charset="0"/>
                        </a:rPr>
                        <a:t>SA#99 (Mar 2023)</a:t>
                      </a:r>
                      <a:endParaRPr lang="zh-CN" sz="1100" b="1" kern="1200" dirty="0">
                        <a:solidFill>
                          <a:srgbClr val="0000FF"/>
                        </a:solidFill>
                        <a:effectLst/>
                        <a:latin typeface="+mn-lt"/>
                        <a:ea typeface="+mn-ea"/>
                        <a:cs typeface="Arial" panose="020B0604020202020204" pitchFamily="34" charset="0"/>
                      </a:endParaRPr>
                    </a:p>
                  </a:txBody>
                  <a:tcPr marL="9525" marR="9525" marT="9525" marB="9525"/>
                </a:tc>
                <a:tc>
                  <a:txBody>
                    <a:bodyPr/>
                    <a:lstStyle/>
                    <a:p>
                      <a:pPr marL="0" algn="ctr" defTabSz="1219170" rtl="0" eaLnBrk="1" fontAlgn="t" latinLnBrk="0" hangingPunct="1"/>
                      <a:r>
                        <a:rPr lang="en-US" sz="1100" b="0" i="0" u="none" strike="noStrike" kern="1200" dirty="0">
                          <a:solidFill>
                            <a:srgbClr val="000000"/>
                          </a:solidFill>
                          <a:effectLst/>
                          <a:latin typeface="+mn-lt"/>
                          <a:ea typeface="+mn-ea"/>
                          <a:cs typeface="+mn-cs"/>
                        </a:rPr>
                        <a:t>15%</a:t>
                      </a:r>
                    </a:p>
                  </a:txBody>
                  <a:tcPr marL="6350" marR="6350" marT="6350" marB="0"/>
                </a:tc>
                <a:tc>
                  <a:txBody>
                    <a:bodyPr/>
                    <a:lstStyle/>
                    <a:p>
                      <a:pPr marL="0" algn="ctr" defTabSz="1219170" rtl="0" eaLnBrk="1" latinLnBrk="0" hangingPunct="1">
                        <a:lnSpc>
                          <a:spcPct val="107000"/>
                        </a:lnSpc>
                        <a:spcAft>
                          <a:spcPts val="800"/>
                        </a:spcAft>
                      </a:pPr>
                      <a:r>
                        <a:rPr lang="en-GB" sz="1100" b="0" i="0" u="none" strike="noStrike" kern="1200" dirty="0">
                          <a:solidFill>
                            <a:srgbClr val="0000FF"/>
                          </a:solidFill>
                          <a:effectLst/>
                          <a:latin typeface="+mn-lt"/>
                          <a:ea typeface="+mn-ea"/>
                          <a:cs typeface="+mn-cs"/>
                        </a:rPr>
                        <a:t>25%</a:t>
                      </a:r>
                    </a:p>
                  </a:txBody>
                  <a:tcPr marL="36002" marR="36002" marT="0" marB="0"/>
                </a:tc>
                <a:tc>
                  <a:txBody>
                    <a:bodyPr/>
                    <a:lstStyle/>
                    <a:p>
                      <a:pPr marL="0" algn="ctr" defTabSz="1219170" rtl="0" eaLnBrk="1" latinLnBrk="0" hangingPunct="1">
                        <a:lnSpc>
                          <a:spcPct val="107000"/>
                        </a:lnSpc>
                        <a:spcAft>
                          <a:spcPts val="800"/>
                        </a:spcAft>
                      </a:pPr>
                      <a:endParaRPr lang="en-GB" sz="1100" b="0" kern="1200" dirty="0">
                        <a:solidFill>
                          <a:schemeClr val="tx1"/>
                        </a:solidFill>
                        <a:effectLst/>
                        <a:highlight>
                          <a:srgbClr val="FFFF00"/>
                        </a:highlight>
                        <a:latin typeface="+mn-lt"/>
                        <a:ea typeface="+mn-ea"/>
                        <a:cs typeface="Arial" panose="020B0604020202020204" pitchFamily="34" charset="0"/>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100" kern="1200" dirty="0">
                        <a:solidFill>
                          <a:srgbClr val="000000"/>
                        </a:solidFill>
                        <a:effectLst/>
                        <a:latin typeface="+mn-lt"/>
                        <a:ea typeface="宋体" panose="02010600030101010101" pitchFamily="2" charset="-122"/>
                        <a:cs typeface="Arial" panose="020B0604020202020204" pitchFamily="34" charset="0"/>
                      </a:endParaRPr>
                    </a:p>
                    <a:p>
                      <a:pPr marL="0" marR="0" lvl="0" indent="0" algn="l" defTabSz="1219170" rtl="0" eaLnBrk="1" fontAlgn="auto" latinLnBrk="0" hangingPunct="1">
                        <a:lnSpc>
                          <a:spcPct val="150000"/>
                        </a:lnSpc>
                        <a:spcBef>
                          <a:spcPts val="0"/>
                        </a:spcBef>
                        <a:spcAft>
                          <a:spcPts val="0"/>
                        </a:spcAft>
                        <a:buClrTx/>
                        <a:buSzTx/>
                        <a:buFontTx/>
                        <a:buNone/>
                        <a:tabLst/>
                        <a:defRPr/>
                      </a:pPr>
                      <a:endParaRPr lang="sv-SE" sz="11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1100" b="0" i="0" u="none" strike="noStrike" kern="1200" dirty="0">
                          <a:solidFill>
                            <a:srgbClr val="000000"/>
                          </a:solidFill>
                          <a:effectLst/>
                          <a:latin typeface="+mn-lt"/>
                          <a:ea typeface="+mn-ea"/>
                          <a:cs typeface="+mn-cs"/>
                        </a:rPr>
                        <a:t>0-&gt;10-&gt;15-&gt;20-&gt;25%</a:t>
                      </a:r>
                      <a:endParaRPr lang="zh-CN" sz="11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US" altLang="zh-CN" sz="1100" b="0" i="0" u="none" strike="noStrike" kern="1200" dirty="0">
                          <a:solidFill>
                            <a:srgbClr val="000000"/>
                          </a:solidFill>
                          <a:effectLst/>
                          <a:latin typeface="+mn-lt"/>
                          <a:ea typeface="+mn-ea"/>
                          <a:cs typeface="+mn-cs"/>
                        </a:rPr>
                        <a:t>SP-220152</a:t>
                      </a:r>
                      <a:endParaRPr lang="zh-CN" altLang="zh-CN" sz="11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r>
                        <a:rPr lang="fr-FR" altLang="zh-CN" sz="1100" b="0" i="0" u="none" strike="noStrike" kern="1200" dirty="0">
                          <a:solidFill>
                            <a:srgbClr val="000000"/>
                          </a:solidFill>
                          <a:effectLst/>
                          <a:latin typeface="+mn-lt"/>
                          <a:ea typeface="+mn-ea"/>
                          <a:cs typeface="+mn-cs"/>
                        </a:rPr>
                        <a:t>28.837</a:t>
                      </a:r>
                      <a:endParaRPr lang="zh-CN" sz="11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1100" b="0" i="0" u="none" strike="noStrike" kern="1200" dirty="0">
                          <a:solidFill>
                            <a:srgbClr val="000000"/>
                          </a:solidFill>
                          <a:effectLst/>
                          <a:latin typeface="+mn-lt"/>
                          <a:ea typeface="+mn-ea"/>
                          <a:cs typeface="+mn-cs"/>
                        </a:rPr>
                        <a:t>Nokia </a:t>
                      </a:r>
                      <a:endParaRPr lang="zh-CN" sz="11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1"/>
                  </a:ext>
                </a:extLst>
              </a:tr>
              <a:tr h="488370">
                <a:tc>
                  <a:txBody>
                    <a:bodyPr/>
                    <a:lstStyle/>
                    <a:p>
                      <a:pPr algn="ctr" fontAlgn="t"/>
                      <a:r>
                        <a:rPr lang="en-US" sz="1100" b="0" i="0" u="none" strike="noStrike" dirty="0">
                          <a:solidFill>
                            <a:srgbClr val="000000"/>
                          </a:solidFill>
                          <a:effectLst/>
                          <a:latin typeface="+mn-lt"/>
                        </a:rPr>
                        <a:t>960026</a:t>
                      </a:r>
                    </a:p>
                  </a:txBody>
                  <a:tcPr marL="6350" marR="6350" marT="6350" marB="0"/>
                </a:tc>
                <a:tc>
                  <a:txBody>
                    <a:bodyPr/>
                    <a:lstStyle/>
                    <a:p>
                      <a:pPr algn="l" fontAlgn="t"/>
                      <a:r>
                        <a:rPr lang="en-US" sz="1100" b="0" i="0" u="none" strike="noStrike" dirty="0">
                          <a:solidFill>
                            <a:schemeClr val="tx1"/>
                          </a:solidFill>
                          <a:effectLst/>
                          <a:latin typeface="+mn-lt"/>
                        </a:rPr>
                        <a:t>Study on Management Aspects of IoT NTN Enhancements </a:t>
                      </a:r>
                    </a:p>
                  </a:txBody>
                  <a:tcPr marL="6350" marR="6350" marT="6350" marB="0"/>
                </a:tc>
                <a:tc>
                  <a:txBody>
                    <a:bodyPr/>
                    <a:lstStyle/>
                    <a:p>
                      <a:pPr algn="l" fontAlgn="t"/>
                      <a:r>
                        <a:rPr lang="en-US" sz="1100" b="0" i="0" u="none" strike="noStrike" dirty="0" err="1">
                          <a:solidFill>
                            <a:srgbClr val="000000"/>
                          </a:solidFill>
                          <a:effectLst/>
                          <a:latin typeface="+mn-lt"/>
                        </a:rPr>
                        <a:t>FS_IoT_NTN</a:t>
                      </a:r>
                      <a:endParaRPr lang="en-US" sz="1100" b="0" i="0" u="none" strike="noStrike" dirty="0">
                        <a:solidFill>
                          <a:srgbClr val="000000"/>
                        </a:solidFill>
                        <a:effectLst/>
                        <a:latin typeface="+mn-lt"/>
                      </a:endParaRPr>
                    </a:p>
                  </a:txBody>
                  <a:tcPr marL="6350" marR="6350" marT="6350" marB="0"/>
                </a:tc>
                <a:tc>
                  <a:txBody>
                    <a:bodyPr/>
                    <a:lstStyle/>
                    <a:p>
                      <a:pPr algn="ctr" fontAlgn="t"/>
                      <a:r>
                        <a:rPr lang="en-US" sz="1100" b="0" i="0" u="none" strike="noStrike" dirty="0">
                          <a:solidFill>
                            <a:srgbClr val="000000"/>
                          </a:solidFill>
                          <a:effectLst/>
                          <a:latin typeface="+mn-lt"/>
                        </a:rPr>
                        <a:t>Rel-18</a:t>
                      </a:r>
                    </a:p>
                  </a:txBody>
                  <a:tcPr marL="6350" marR="6350" marT="6350" marB="0"/>
                </a:tc>
                <a:tc>
                  <a:txBody>
                    <a:bodyPr/>
                    <a:lstStyle/>
                    <a:p>
                      <a:pPr algn="ctr" fontAlgn="t"/>
                      <a:r>
                        <a:rPr lang="en-US" sz="1100" b="0" i="0" u="none" strike="noStrike" dirty="0">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100" b="0" kern="1200" dirty="0">
                          <a:solidFill>
                            <a:srgbClr val="000000"/>
                          </a:solidFill>
                          <a:effectLst/>
                          <a:latin typeface="+mn-lt"/>
                          <a:ea typeface="+mn-ea"/>
                          <a:cs typeface="Arial" panose="020B0604020202020204" pitchFamily="34" charset="0"/>
                        </a:rPr>
                        <a:t> SA#98(Dec 2022) </a:t>
                      </a:r>
                      <a:r>
                        <a:rPr lang="en-US" altLang="zh-CN" sz="1100" b="1" kern="1200" dirty="0">
                          <a:solidFill>
                            <a:srgbClr val="0000FF"/>
                          </a:solidFill>
                          <a:effectLst/>
                          <a:latin typeface="+mn-lt"/>
                          <a:ea typeface="+mn-ea"/>
                          <a:cs typeface="Arial" panose="020B0604020202020204" pitchFamily="34" charset="0"/>
                        </a:rPr>
                        <a:t>-&gt; SA#99 (Mar. 2023)</a:t>
                      </a:r>
                    </a:p>
                  </a:txBody>
                  <a:tcPr marL="9525" marR="9525" marT="9525" marB="9525"/>
                </a:tc>
                <a:tc>
                  <a:txBody>
                    <a:bodyPr/>
                    <a:lstStyle/>
                    <a:p>
                      <a:pPr algn="ctr" fontAlgn="t"/>
                      <a:r>
                        <a:rPr lang="en-US" sz="1100" b="0" i="0" u="none" strike="noStrike" dirty="0">
                          <a:solidFill>
                            <a:srgbClr val="000000"/>
                          </a:solidFill>
                          <a:effectLst/>
                          <a:latin typeface="+mn-lt"/>
                        </a:rPr>
                        <a:t>30%</a:t>
                      </a:r>
                    </a:p>
                  </a:txBody>
                  <a:tcPr marL="6350" marR="6350" marT="6350" marB="0"/>
                </a:tc>
                <a:tc>
                  <a:txBody>
                    <a:bodyPr/>
                    <a:lstStyle/>
                    <a:p>
                      <a:pPr algn="ctr">
                        <a:lnSpc>
                          <a:spcPct val="107000"/>
                        </a:lnSpc>
                        <a:spcAft>
                          <a:spcPts val="800"/>
                        </a:spcAft>
                      </a:pPr>
                      <a:r>
                        <a:rPr lang="en-GB" sz="1100" b="0" i="0" u="none" strike="noStrike" kern="1200" dirty="0">
                          <a:solidFill>
                            <a:srgbClr val="0000FF"/>
                          </a:solidFill>
                          <a:effectLst/>
                          <a:latin typeface="+mn-lt"/>
                          <a:ea typeface="+mn-ea"/>
                          <a:cs typeface="+mn-cs"/>
                        </a:rPr>
                        <a:t>75%</a:t>
                      </a:r>
                    </a:p>
                  </a:txBody>
                  <a:tcPr marL="36002" marR="36002" marT="0" marB="0"/>
                </a:tc>
                <a:tc>
                  <a:txBody>
                    <a:bodyPr/>
                    <a:lstStyle/>
                    <a:p>
                      <a:pPr>
                        <a:lnSpc>
                          <a:spcPct val="107000"/>
                        </a:lnSpc>
                        <a:spcAft>
                          <a:spcPts val="800"/>
                        </a:spcAft>
                      </a:pPr>
                      <a:endParaRPr lang="en-GB" sz="1100" b="0" i="0" u="none" strike="noStrike" kern="1200" dirty="0">
                        <a:solidFill>
                          <a:srgbClr val="0000FF"/>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1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r>
                        <a:rPr lang="fr-FR" altLang="zh-CN" sz="1100" b="0" i="0" u="none" strike="noStrike" kern="1200" dirty="0">
                          <a:solidFill>
                            <a:srgbClr val="000000"/>
                          </a:solidFill>
                          <a:effectLst/>
                          <a:latin typeface="+mn-lt"/>
                          <a:ea typeface="+mn-ea"/>
                          <a:cs typeface="+mn-cs"/>
                        </a:rPr>
                        <a:t>0-&gt;20-&gt;30-&gt;75%</a:t>
                      </a:r>
                      <a:endParaRPr lang="zh-CN" sz="11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100" b="0" i="0" u="none" strike="noStrike" kern="1200" dirty="0">
                          <a:solidFill>
                            <a:srgbClr val="000000"/>
                          </a:solidFill>
                          <a:effectLst/>
                          <a:latin typeface="+mn-lt"/>
                          <a:ea typeface="+mn-ea"/>
                          <a:cs typeface="+mn-cs"/>
                        </a:rPr>
                        <a:t>SP-220490</a:t>
                      </a:r>
                    </a:p>
                  </a:txBody>
                  <a:tcPr marL="9525" marR="9525" marT="9525" marB="9525"/>
                </a:tc>
                <a:tc>
                  <a:txBody>
                    <a:bodyPr/>
                    <a:lstStyle/>
                    <a:p>
                      <a:pPr marL="0" algn="ctr" defTabSz="1219170" rtl="0" eaLnBrk="1" fontAlgn="t" latinLnBrk="0" hangingPunct="1">
                        <a:lnSpc>
                          <a:spcPct val="150000"/>
                        </a:lnSpc>
                        <a:spcAft>
                          <a:spcPts val="0"/>
                        </a:spcAft>
                      </a:pPr>
                      <a:r>
                        <a:rPr lang="fr-FR" altLang="zh-CN" sz="1100" b="0" i="0" u="none" strike="noStrike" kern="1200" dirty="0">
                          <a:solidFill>
                            <a:srgbClr val="000000"/>
                          </a:solidFill>
                          <a:effectLst/>
                          <a:latin typeface="+mn-lt"/>
                          <a:ea typeface="+mn-ea"/>
                          <a:cs typeface="+mn-cs"/>
                        </a:rPr>
                        <a:t>28.841</a:t>
                      </a:r>
                      <a:endParaRPr lang="zh-CN" sz="11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fr-FR" altLang="zh-CN" sz="1100" b="0" i="0" u="none" strike="noStrike" kern="1200" dirty="0">
                          <a:solidFill>
                            <a:srgbClr val="000000"/>
                          </a:solidFill>
                          <a:effectLst/>
                          <a:latin typeface="+mn-lt"/>
                          <a:ea typeface="+mn-ea"/>
                          <a:cs typeface="+mn-cs"/>
                        </a:rPr>
                        <a:t>China </a:t>
                      </a:r>
                      <a:r>
                        <a:rPr lang="fr-FR" altLang="zh-CN" sz="1100" b="0" i="0" u="none" strike="noStrike" kern="1200" dirty="0" err="1">
                          <a:solidFill>
                            <a:srgbClr val="000000"/>
                          </a:solidFill>
                          <a:effectLst/>
                          <a:latin typeface="+mn-lt"/>
                          <a:ea typeface="+mn-ea"/>
                          <a:cs typeface="+mn-cs"/>
                        </a:rPr>
                        <a:t>Unicom</a:t>
                      </a:r>
                      <a:endParaRPr lang="zh-CN" sz="11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2"/>
                  </a:ext>
                </a:extLst>
              </a:tr>
              <a:tr h="488370">
                <a:tc>
                  <a:txBody>
                    <a:bodyPr/>
                    <a:lstStyle/>
                    <a:p>
                      <a:pPr algn="ctr" fontAlgn="t"/>
                      <a:r>
                        <a:rPr lang="en-US" sz="1100" b="0" i="0" u="none" strike="noStrike" dirty="0">
                          <a:solidFill>
                            <a:srgbClr val="000000"/>
                          </a:solidFill>
                          <a:effectLst/>
                          <a:latin typeface="+mn-lt"/>
                        </a:rPr>
                        <a:t>970029</a:t>
                      </a:r>
                    </a:p>
                  </a:txBody>
                  <a:tcPr marL="6350" marR="6350" marT="6350" marB="0"/>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100" kern="1200" dirty="0">
                          <a:solidFill>
                            <a:schemeClr val="tx1"/>
                          </a:solidFill>
                          <a:effectLst/>
                          <a:latin typeface="+mn-lt"/>
                          <a:ea typeface="+mn-ea"/>
                          <a:cs typeface="+mn-cs"/>
                        </a:rPr>
                        <a:t>Study on Data management phase 2</a:t>
                      </a:r>
                      <a:endParaRPr lang="zh-CN" sz="1100" kern="1200" dirty="0">
                        <a:solidFill>
                          <a:schemeClr val="tx1"/>
                        </a:solidFill>
                        <a:effectLst/>
                        <a:latin typeface="+mn-lt"/>
                        <a:ea typeface="宋体" panose="02010600030101010101" pitchFamily="2" charset="-122"/>
                        <a:cs typeface="+mn-cs"/>
                      </a:endParaRPr>
                    </a:p>
                  </a:txBody>
                  <a:tcPr marL="9525" marR="9525" marT="9525" marB="9525"/>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100" kern="1200" dirty="0">
                          <a:solidFill>
                            <a:srgbClr val="FF0000"/>
                          </a:solidFill>
                          <a:effectLst/>
                          <a:latin typeface="+mn-lt"/>
                          <a:ea typeface="+mn-ea"/>
                          <a:cs typeface="+mn-cs"/>
                        </a:rPr>
                        <a:t>FS_MADCOL_ph2</a:t>
                      </a:r>
                      <a:endParaRPr lang="zh-CN" altLang="en-US" sz="1100" kern="1200" dirty="0">
                        <a:solidFill>
                          <a:srgbClr val="FF0000"/>
                        </a:solidFill>
                        <a:effectLst/>
                        <a:latin typeface="+mn-lt"/>
                        <a:ea typeface="+mn-ea"/>
                        <a:cs typeface="+mn-cs"/>
                      </a:endParaRPr>
                    </a:p>
                  </a:txBody>
                  <a:tcPr marL="9525" marR="9525" marT="9525" marB="9525"/>
                </a:tc>
                <a:tc>
                  <a:txBody>
                    <a:bodyPr/>
                    <a:lstStyle/>
                    <a:p>
                      <a:pPr algn="ctr" fontAlgn="t"/>
                      <a:r>
                        <a:rPr lang="en-US" sz="1100" b="0" i="0" u="none" strike="noStrike" dirty="0">
                          <a:solidFill>
                            <a:srgbClr val="000000"/>
                          </a:solidFill>
                          <a:effectLst/>
                          <a:latin typeface="+mn-lt"/>
                        </a:rPr>
                        <a:t>Rel-18</a:t>
                      </a:r>
                    </a:p>
                  </a:txBody>
                  <a:tcPr marL="6350" marR="6350" marT="6350" marB="0"/>
                </a:tc>
                <a:tc>
                  <a:txBody>
                    <a:bodyPr/>
                    <a:lstStyle/>
                    <a:p>
                      <a:pPr algn="ctr" fontAlgn="t"/>
                      <a:r>
                        <a:rPr lang="en-US" sz="1100" b="0" i="0" u="none" strike="noStrike" dirty="0">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100" b="1" kern="1200" dirty="0">
                          <a:solidFill>
                            <a:srgbClr val="0000FF"/>
                          </a:solidFill>
                          <a:effectLst/>
                          <a:latin typeface="+mn-lt"/>
                          <a:ea typeface="+mn-ea"/>
                          <a:cs typeface="Arial" panose="020B0604020202020204" pitchFamily="34" charset="0"/>
                        </a:rPr>
                        <a:t>SA#100 (Jun 2023)</a:t>
                      </a:r>
                    </a:p>
                  </a:txBody>
                  <a:tcPr marL="9525" marR="9525" marT="9525" marB="9525"/>
                </a:tc>
                <a:tc>
                  <a:txBody>
                    <a:bodyPr/>
                    <a:lstStyle/>
                    <a:p>
                      <a:pPr algn="ctr" fontAlgn="t"/>
                      <a:endParaRPr lang="en-US" sz="1100" b="0" i="0" u="none" strike="noStrike" dirty="0">
                        <a:solidFill>
                          <a:srgbClr val="000000"/>
                        </a:solidFill>
                        <a:effectLst/>
                        <a:latin typeface="+mn-lt"/>
                      </a:endParaRPr>
                    </a:p>
                  </a:txBody>
                  <a:tcPr marL="6350" marR="6350" marT="6350" marB="0"/>
                </a:tc>
                <a:tc>
                  <a:txBody>
                    <a:bodyPr/>
                    <a:lstStyle/>
                    <a:p>
                      <a:pPr algn="ctr">
                        <a:lnSpc>
                          <a:spcPct val="107000"/>
                        </a:lnSpc>
                        <a:spcAft>
                          <a:spcPts val="800"/>
                        </a:spcAft>
                      </a:pPr>
                      <a:endParaRPr lang="en-GB" sz="1100" b="0" i="0" u="none" strike="noStrike" kern="1200" dirty="0">
                        <a:solidFill>
                          <a:srgbClr val="0000FF"/>
                        </a:solidFill>
                        <a:effectLst/>
                        <a:latin typeface="+mn-lt"/>
                        <a:ea typeface="+mn-ea"/>
                        <a:cs typeface="+mn-cs"/>
                      </a:endParaRPr>
                    </a:p>
                  </a:txBody>
                  <a:tcPr marL="36002" marR="36002" marT="0" marB="0"/>
                </a:tc>
                <a:tc>
                  <a:txBody>
                    <a:bodyPr/>
                    <a:lstStyle/>
                    <a:p>
                      <a:pPr>
                        <a:lnSpc>
                          <a:spcPct val="107000"/>
                        </a:lnSpc>
                        <a:spcAft>
                          <a:spcPts val="800"/>
                        </a:spcAft>
                      </a:pPr>
                      <a:endParaRPr lang="en-GB" sz="1100" b="0" i="0" u="none" strike="noStrike" kern="1200" dirty="0">
                        <a:solidFill>
                          <a:srgbClr val="0000FF"/>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1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endParaRPr lang="zh-CN" sz="11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US" altLang="zh-CN" sz="1100" kern="1200" dirty="0">
                          <a:solidFill>
                            <a:schemeClr val="tx1"/>
                          </a:solidFill>
                          <a:effectLst/>
                          <a:latin typeface="+mn-lt"/>
                          <a:ea typeface="+mn-ea"/>
                          <a:cs typeface="+mn-cs"/>
                        </a:rPr>
                        <a:t>SP-220842</a:t>
                      </a:r>
                      <a:endParaRPr lang="zh-CN" altLang="zh-CN" sz="1100" kern="1200" dirty="0">
                        <a:solidFill>
                          <a:schemeClr val="tx1"/>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endParaRPr lang="zh-CN" sz="11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1100" kern="1200" dirty="0">
                          <a:solidFill>
                            <a:schemeClr val="tx1"/>
                          </a:solidFill>
                          <a:effectLst/>
                          <a:latin typeface="+mn-lt"/>
                          <a:ea typeface="+mn-ea"/>
                          <a:cs typeface="+mn-cs"/>
                        </a:rPr>
                        <a:t>Nokia</a:t>
                      </a:r>
                      <a:endParaRPr lang="zh-CN" altLang="en-US" sz="1100" kern="1200" dirty="0">
                        <a:solidFill>
                          <a:schemeClr val="tx1"/>
                        </a:solidFill>
                        <a:effectLst/>
                        <a:latin typeface="+mn-lt"/>
                        <a:ea typeface="+mn-ea"/>
                        <a:cs typeface="+mn-cs"/>
                      </a:endParaRPr>
                    </a:p>
                  </a:txBody>
                  <a:tcPr marL="9525" marR="9525" marT="9525" marB="9525"/>
                </a:tc>
                <a:extLst>
                  <a:ext uri="{0D108BD9-81ED-4DB2-BD59-A6C34878D82A}">
                    <a16:rowId xmlns:a16="http://schemas.microsoft.com/office/drawing/2014/main" val="44296599"/>
                  </a:ext>
                </a:extLst>
              </a:tr>
            </a:tbl>
          </a:graphicData>
        </a:graphic>
      </p:graphicFrame>
      <p:sp>
        <p:nvSpPr>
          <p:cNvPr id="4" name="Content Placeholder 7">
            <a:extLst>
              <a:ext uri="{FF2B5EF4-FFF2-40B4-BE49-F238E27FC236}">
                <a16:creationId xmlns:a16="http://schemas.microsoft.com/office/drawing/2014/main" id="{B4F8F5CC-9B36-4C4A-96C2-095377087992}"/>
              </a:ext>
            </a:extLst>
          </p:cNvPr>
          <p:cNvSpPr txBox="1">
            <a:spLocks/>
          </p:cNvSpPr>
          <p:nvPr/>
        </p:nvSpPr>
        <p:spPr>
          <a:xfrm>
            <a:off x="194694" y="3270642"/>
            <a:ext cx="3349210" cy="2339089"/>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FF0000"/>
                </a:solidFill>
              </a:rPr>
              <a:t>FS_5GMDT_Ph2</a:t>
            </a:r>
            <a:r>
              <a:rPr lang="zh-CN" altLang="en-US" sz="1400" b="1" kern="0" dirty="0">
                <a:solidFill>
                  <a:srgbClr val="FF0000"/>
                </a:solidFill>
              </a:rPr>
              <a:t>：</a:t>
            </a:r>
            <a:endParaRPr lang="de-DE" altLang="de-DE" sz="1400" b="1" kern="0" dirty="0">
              <a:solidFill>
                <a:srgbClr val="FF0000"/>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400050" lvl="1" indent="0" defTabSz="1219170">
              <a:spcBef>
                <a:spcPts val="0"/>
              </a:spcBef>
              <a:spcAft>
                <a:spcPts val="0"/>
              </a:spcAft>
              <a:buNone/>
              <a:defRPr/>
            </a:pPr>
            <a:r>
              <a:rPr lang="en-US" altLang="zh-CN" sz="1200" dirty="0"/>
              <a:t> </a:t>
            </a:r>
          </a:p>
          <a:p>
            <a:pPr marL="455073" indent="-455073" defTabSz="1219170">
              <a:spcBef>
                <a:spcPts val="0"/>
              </a:spcBef>
              <a:spcAft>
                <a:spcPts val="0"/>
              </a:spcAft>
              <a:defRPr/>
            </a:pPr>
            <a:r>
              <a:rPr lang="en-US" altLang="zh-CN" sz="1600" kern="0" dirty="0">
                <a:solidFill>
                  <a:prstClr val="black"/>
                </a:solidFill>
              </a:rPr>
              <a:t>RAN impacts and dependencies:</a:t>
            </a:r>
          </a:p>
          <a:p>
            <a:pPr marL="855123" lvl="1" indent="-455073" defTabSz="1219170">
              <a:spcBef>
                <a:spcPts val="0"/>
              </a:spcBef>
              <a:spcAft>
                <a:spcPts val="0"/>
              </a:spcAft>
              <a:defRPr/>
            </a:pPr>
            <a:r>
              <a:rPr lang="en-US" altLang="zh-CN" sz="1200" dirty="0"/>
              <a:t>RAN2, RAN3</a:t>
            </a:r>
            <a:endParaRPr lang="de-DE" altLang="zh-CN" sz="1200" dirty="0"/>
          </a:p>
          <a:p>
            <a:pPr marL="455073" indent="-455073" defTabSz="1219170">
              <a:spcBef>
                <a:spcPts val="0"/>
              </a:spcBef>
              <a:spcAft>
                <a:spcPts val="0"/>
              </a:spcAft>
              <a:defRPr/>
            </a:pPr>
            <a:r>
              <a:rPr lang="de-DE" altLang="zh-CN" sz="1600" kern="0" dirty="0">
                <a:solidFill>
                  <a:prstClr val="black"/>
                </a:solidFill>
              </a:rPr>
              <a:t>Next steps:</a:t>
            </a:r>
          </a:p>
          <a:p>
            <a:pPr marL="855123" lvl="1" indent="-455073" defTabSz="1219170">
              <a:spcBef>
                <a:spcPts val="0"/>
              </a:spcBef>
              <a:spcAft>
                <a:spcPts val="0"/>
              </a:spcAft>
              <a:defRPr/>
            </a:pPr>
            <a:endParaRPr lang="en-US" altLang="zh-CN" sz="1200" dirty="0"/>
          </a:p>
        </p:txBody>
      </p:sp>
      <p:sp>
        <p:nvSpPr>
          <p:cNvPr id="5" name="Content Placeholder 7">
            <a:extLst>
              <a:ext uri="{FF2B5EF4-FFF2-40B4-BE49-F238E27FC236}">
                <a16:creationId xmlns:a16="http://schemas.microsoft.com/office/drawing/2014/main" id="{B4F8F5CC-9B36-4C4A-96C2-095377087992}"/>
              </a:ext>
            </a:extLst>
          </p:cNvPr>
          <p:cNvSpPr txBox="1">
            <a:spLocks/>
          </p:cNvSpPr>
          <p:nvPr/>
        </p:nvSpPr>
        <p:spPr>
          <a:xfrm>
            <a:off x="3543904" y="3270642"/>
            <a:ext cx="4552836" cy="2470289"/>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err="1">
                <a:solidFill>
                  <a:srgbClr val="0000FF"/>
                </a:solidFill>
              </a:rPr>
              <a:t>FS_IoT_NTN</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latin typeface="Calibri"/>
              </a:rPr>
              <a:t>Progress since SA5#145e:</a:t>
            </a:r>
          </a:p>
          <a:p>
            <a:pPr marL="988459" lvl="1" indent="-378875" defTabSz="1219170">
              <a:defRPr/>
            </a:pPr>
            <a:r>
              <a:rPr lang="en-US" altLang="de-DE" sz="1200" kern="0" dirty="0">
                <a:solidFill>
                  <a:prstClr val="black"/>
                </a:solidFill>
              </a:rPr>
              <a:t>5 </a:t>
            </a:r>
            <a:r>
              <a:rPr lang="en-US" altLang="de-DE" sz="1200" kern="0" dirty="0" err="1">
                <a:solidFill>
                  <a:prstClr val="black"/>
                </a:solidFill>
              </a:rPr>
              <a:t>TDocs</a:t>
            </a:r>
            <a:r>
              <a:rPr lang="en-US" altLang="de-DE" sz="1200" kern="0" dirty="0">
                <a:solidFill>
                  <a:prstClr val="black"/>
                </a:solidFill>
              </a:rPr>
              <a:t> were approved </a:t>
            </a:r>
          </a:p>
          <a:p>
            <a:pPr marL="988459" lvl="1" indent="-378875" defTabSz="1219170">
              <a:defRPr/>
            </a:pPr>
            <a:r>
              <a:rPr lang="en-US" altLang="de-DE" sz="1200" kern="0" dirty="0">
                <a:solidFill>
                  <a:prstClr val="black"/>
                </a:solidFill>
              </a:rPr>
              <a:t>Some use cases, potential requirements and potential solutions have been completed.</a:t>
            </a:r>
          </a:p>
          <a:p>
            <a:pPr marL="988459" lvl="1" indent="-378875" defTabSz="1219170">
              <a:defRPr/>
            </a:pPr>
            <a:r>
              <a:rPr lang="en-US" altLang="de-DE" sz="1200" kern="0" dirty="0">
                <a:solidFill>
                  <a:prstClr val="black"/>
                </a:solidFill>
              </a:rPr>
              <a:t>Some Annexes of IoT-NTN have been added.</a:t>
            </a:r>
            <a:endParaRPr lang="en-US" altLang="zh-CN" sz="1050" kern="0" dirty="0">
              <a:solidFill>
                <a:prstClr val="black"/>
              </a:solidFill>
              <a:latin typeface="Calibri"/>
              <a:cs typeface="+mn-cs"/>
            </a:endParaRPr>
          </a:p>
          <a:p>
            <a:pPr marL="455073" indent="-455073" defTabSz="1219170">
              <a:spcBef>
                <a:spcPts val="0"/>
              </a:spcBef>
              <a:spcAft>
                <a:spcPts val="0"/>
              </a:spcAft>
              <a:defRPr/>
            </a:pPr>
            <a:r>
              <a:rPr lang="en-US" sz="1600" kern="0" dirty="0">
                <a:solidFill>
                  <a:prstClr val="black"/>
                </a:solidFill>
                <a:latin typeface="Calibri"/>
              </a:rPr>
              <a:t>RAN impacts and dependencies:</a:t>
            </a:r>
            <a:endParaRPr lang="de-DE" sz="1600" kern="0" dirty="0">
              <a:solidFill>
                <a:prstClr val="black"/>
              </a:solidFill>
              <a:latin typeface="Calibri"/>
            </a:endParaRPr>
          </a:p>
          <a:p>
            <a:pPr marL="988459" lvl="1" indent="-378875" defTabSz="1219170">
              <a:defRPr/>
            </a:pPr>
            <a:r>
              <a:rPr lang="en-US" altLang="zh-CN" sz="1200" kern="0" dirty="0">
                <a:solidFill>
                  <a:prstClr val="black"/>
                </a:solidFill>
              </a:rPr>
              <a:t>None</a:t>
            </a:r>
            <a:endParaRPr lang="en-US" sz="1200" kern="0" dirty="0">
              <a:solidFill>
                <a:prstClr val="black"/>
              </a:solidFill>
            </a:endParaRPr>
          </a:p>
          <a:p>
            <a:pPr marL="455073" indent="-455073" defTabSz="1219170">
              <a:spcBef>
                <a:spcPts val="0"/>
              </a:spcBef>
              <a:spcAft>
                <a:spcPts val="0"/>
              </a:spcAft>
              <a:defRPr/>
            </a:pPr>
            <a:r>
              <a:rPr lang="de-DE" sz="1600" kern="0" dirty="0">
                <a:solidFill>
                  <a:prstClr val="black"/>
                </a:solidFill>
                <a:latin typeface="Calibri"/>
              </a:rPr>
              <a:t>Next steps:</a:t>
            </a:r>
          </a:p>
          <a:p>
            <a:pPr marL="988459" lvl="1" indent="-378875" defTabSz="1219170">
              <a:defRPr/>
            </a:pPr>
            <a:r>
              <a:rPr lang="en-US" altLang="de-DE" sz="1200" kern="0" dirty="0">
                <a:solidFill>
                  <a:prstClr val="black"/>
                </a:solidFill>
              </a:rPr>
              <a:t>Continue evaluation of scenarios, potential requirements and solutions.</a:t>
            </a:r>
          </a:p>
          <a:p>
            <a:pPr marL="988459" lvl="1" indent="-378875" defTabSz="1219170">
              <a:defRPr/>
            </a:pPr>
            <a:r>
              <a:rPr lang="en-US" altLang="de-DE" sz="1200" kern="0" dirty="0">
                <a:solidFill>
                  <a:prstClr val="black"/>
                </a:solidFill>
              </a:rPr>
              <a:t>Try to make conclusions and recommendations for </a:t>
            </a:r>
            <a:r>
              <a:rPr lang="en-US" altLang="de-DE" sz="1200" kern="0" dirty="0" err="1">
                <a:solidFill>
                  <a:prstClr val="black"/>
                </a:solidFill>
              </a:rPr>
              <a:t>IoT_NTN</a:t>
            </a:r>
            <a:endParaRPr lang="en-US" altLang="de-DE" sz="1200" kern="0" dirty="0">
              <a:solidFill>
                <a:prstClr val="black"/>
              </a:solidFill>
            </a:endParaRPr>
          </a:p>
        </p:txBody>
      </p:sp>
      <p:sp>
        <p:nvSpPr>
          <p:cNvPr id="6" name="Content Placeholder 7">
            <a:extLst>
              <a:ext uri="{FF2B5EF4-FFF2-40B4-BE49-F238E27FC236}">
                <a16:creationId xmlns:a16="http://schemas.microsoft.com/office/drawing/2014/main" id="{5C233DE2-9712-42A0-9829-255A1F95998C}"/>
              </a:ext>
            </a:extLst>
          </p:cNvPr>
          <p:cNvSpPr txBox="1">
            <a:spLocks/>
          </p:cNvSpPr>
          <p:nvPr/>
        </p:nvSpPr>
        <p:spPr>
          <a:xfrm>
            <a:off x="8317336" y="3278361"/>
            <a:ext cx="3349210" cy="2339089"/>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FF0000"/>
                </a:solidFill>
              </a:rPr>
              <a:t>FS_MADCOL_ph2</a:t>
            </a:r>
            <a:r>
              <a:rPr lang="zh-CN" altLang="en-US" sz="1400" b="1" kern="0" dirty="0">
                <a:solidFill>
                  <a:srgbClr val="FF0000"/>
                </a:solidFill>
              </a:rPr>
              <a:t>：</a:t>
            </a:r>
            <a:endParaRPr lang="de-DE" altLang="de-DE" sz="1400" b="1" kern="0" dirty="0">
              <a:solidFill>
                <a:srgbClr val="FF0000"/>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400050" lvl="1" indent="0" defTabSz="1219170">
              <a:spcBef>
                <a:spcPts val="0"/>
              </a:spcBef>
              <a:spcAft>
                <a:spcPts val="0"/>
              </a:spcAft>
              <a:buNone/>
              <a:defRPr/>
            </a:pPr>
            <a:r>
              <a:rPr lang="en-US" altLang="zh-CN" sz="1200" dirty="0"/>
              <a:t> </a:t>
            </a:r>
          </a:p>
          <a:p>
            <a:pPr marL="455073" indent="-455073" defTabSz="1219170">
              <a:spcBef>
                <a:spcPts val="0"/>
              </a:spcBef>
              <a:spcAft>
                <a:spcPts val="0"/>
              </a:spcAft>
              <a:defRPr/>
            </a:pPr>
            <a:r>
              <a:rPr lang="en-US" altLang="zh-CN" sz="1600" kern="0" dirty="0">
                <a:solidFill>
                  <a:prstClr val="black"/>
                </a:solidFill>
              </a:rPr>
              <a:t>RAN impacts and dependencies:</a:t>
            </a:r>
          </a:p>
          <a:p>
            <a:pPr marL="855123" lvl="1" indent="-455073" defTabSz="1219170">
              <a:spcBef>
                <a:spcPts val="0"/>
              </a:spcBef>
              <a:spcAft>
                <a:spcPts val="0"/>
              </a:spcAft>
              <a:defRPr/>
            </a:pPr>
            <a:endParaRPr lang="de-DE" altLang="zh-CN" sz="1200" dirty="0"/>
          </a:p>
          <a:p>
            <a:pPr marL="455073" indent="-455073" defTabSz="1219170">
              <a:spcBef>
                <a:spcPts val="0"/>
              </a:spcBef>
              <a:spcAft>
                <a:spcPts val="0"/>
              </a:spcAft>
              <a:defRPr/>
            </a:pPr>
            <a:r>
              <a:rPr lang="de-DE" altLang="zh-CN" sz="1600" kern="0" dirty="0">
                <a:solidFill>
                  <a:prstClr val="black"/>
                </a:solidFill>
              </a:rPr>
              <a:t>Next steps:</a:t>
            </a:r>
          </a:p>
          <a:p>
            <a:pPr marL="855123" lvl="1" indent="-455073" defTabSz="1219170">
              <a:spcBef>
                <a:spcPts val="0"/>
              </a:spcBef>
              <a:spcAft>
                <a:spcPts val="0"/>
              </a:spcAft>
              <a:defRPr/>
            </a:pPr>
            <a:endParaRPr lang="en-US" altLang="zh-CN" sz="1200" dirty="0"/>
          </a:p>
        </p:txBody>
      </p:sp>
    </p:spTree>
    <p:extLst>
      <p:ext uri="{BB962C8B-B14F-4D97-AF65-F5344CB8AC3E}">
        <p14:creationId xmlns:p14="http://schemas.microsoft.com/office/powerpoint/2010/main" val="595110113"/>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9985057-8F2A-44BF-9F53-9E66C674A60C}"/>
              </a:ext>
            </a:extLst>
          </p:cNvPr>
          <p:cNvSpPr>
            <a:spLocks noGrp="1"/>
          </p:cNvSpPr>
          <p:nvPr>
            <p:ph type="title"/>
          </p:nvPr>
        </p:nvSpPr>
        <p:spPr/>
        <p:txBody>
          <a:bodyPr/>
          <a:lstStyle/>
          <a:p>
            <a:r>
              <a:rPr lang="en-GB" altLang="en-US" sz="2800" dirty="0"/>
              <a:t>Summary - </a:t>
            </a:r>
            <a:r>
              <a:rPr lang="en-US" altLang="zh-CN" sz="2800" kern="0" dirty="0"/>
              <a:t>Rel-18 SI - Support of New Services</a:t>
            </a:r>
            <a:endParaRPr lang="en-US" altLang="en-US" sz="2800" dirty="0"/>
          </a:p>
        </p:txBody>
      </p:sp>
      <p:sp>
        <p:nvSpPr>
          <p:cNvPr id="6259" name="TextBox 1">
            <a:extLst>
              <a:ext uri="{FF2B5EF4-FFF2-40B4-BE49-F238E27FC236}">
                <a16:creationId xmlns:a16="http://schemas.microsoft.com/office/drawing/2014/main" id="{069CA535-1391-46F0-8C3F-78AB758814C7}"/>
              </a:ext>
            </a:extLst>
          </p:cNvPr>
          <p:cNvSpPr txBox="1">
            <a:spLocks noChangeArrowheads="1"/>
          </p:cNvSpPr>
          <p:nvPr/>
        </p:nvSpPr>
        <p:spPr bwMode="auto">
          <a:xfrm>
            <a:off x="284092" y="5757507"/>
            <a:ext cx="8233833"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GB" altLang="en-US" sz="1333"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For more information, see the full Work Plan at: </a:t>
            </a:r>
            <a:r>
              <a:rPr kumimoji="0" lang="en-GB" altLang="en-US" sz="1333"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hlinkClick r:id="rId2"/>
              </a:rPr>
              <a:t>ftp://ftp.3gpp.org/information/WorkPlan</a:t>
            </a:r>
            <a:endParaRPr kumimoji="0" lang="en-GB" altLang="en-US" sz="1333"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aphicFrame>
        <p:nvGraphicFramePr>
          <p:cNvPr id="8" name="表格 7"/>
          <p:cNvGraphicFramePr>
            <a:graphicFrameLocks noGrp="1"/>
          </p:cNvGraphicFramePr>
          <p:nvPr>
            <p:extLst>
              <p:ext uri="{D42A27DB-BD31-4B8C-83A1-F6EECF244321}">
                <p14:modId xmlns:p14="http://schemas.microsoft.com/office/powerpoint/2010/main" val="3618848184"/>
              </p:ext>
            </p:extLst>
          </p:nvPr>
        </p:nvGraphicFramePr>
        <p:xfrm>
          <a:off x="203468" y="1271801"/>
          <a:ext cx="11747157" cy="5132324"/>
        </p:xfrm>
        <a:graphic>
          <a:graphicData uri="http://schemas.openxmlformats.org/drawingml/2006/table">
            <a:tbl>
              <a:tblPr firstRow="1" firstCol="1" bandRow="1">
                <a:tableStyleId>{F5AB1C69-6EDB-4FF4-983F-18BD219EF322}</a:tableStyleId>
              </a:tblPr>
              <a:tblGrid>
                <a:gridCol w="472799">
                  <a:extLst>
                    <a:ext uri="{9D8B030D-6E8A-4147-A177-3AD203B41FA5}">
                      <a16:colId xmlns:a16="http://schemas.microsoft.com/office/drawing/2014/main" val="20000"/>
                    </a:ext>
                  </a:extLst>
                </a:gridCol>
                <a:gridCol w="2431538">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460747">
                  <a:extLst>
                    <a:ext uri="{9D8B030D-6E8A-4147-A177-3AD203B41FA5}">
                      <a16:colId xmlns:a16="http://schemas.microsoft.com/office/drawing/2014/main" val="20006"/>
                    </a:ext>
                  </a:extLst>
                </a:gridCol>
                <a:gridCol w="573932">
                  <a:extLst>
                    <a:ext uri="{9D8B030D-6E8A-4147-A177-3AD203B41FA5}">
                      <a16:colId xmlns:a16="http://schemas.microsoft.com/office/drawing/2014/main" val="20007"/>
                    </a:ext>
                  </a:extLst>
                </a:gridCol>
                <a:gridCol w="1020877">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308504">
                <a:tc>
                  <a:txBody>
                    <a:bodyPr/>
                    <a:lstStyle/>
                    <a:p>
                      <a:pPr algn="ctr">
                        <a:lnSpc>
                          <a:spcPct val="107000"/>
                        </a:lnSpc>
                        <a:spcAft>
                          <a:spcPts val="800"/>
                        </a:spcAft>
                      </a:pPr>
                      <a:r>
                        <a:rPr lang="en-GB" sz="1200" dirty="0">
                          <a:latin typeface="+mn-lt"/>
                        </a:rPr>
                        <a:t>UID</a:t>
                      </a:r>
                    </a:p>
                  </a:txBody>
                  <a:tcPr marL="36002" marR="36002" marT="0" marB="0" anchor="ctr"/>
                </a:tc>
                <a:tc>
                  <a:txBody>
                    <a:bodyPr/>
                    <a:lstStyle/>
                    <a:p>
                      <a:pPr algn="ctr">
                        <a:lnSpc>
                          <a:spcPct val="107000"/>
                        </a:lnSpc>
                        <a:spcAft>
                          <a:spcPts val="800"/>
                        </a:spcAft>
                      </a:pPr>
                      <a:r>
                        <a:rPr lang="en-GB" sz="1200" dirty="0">
                          <a:latin typeface="+mn-lt"/>
                        </a:rPr>
                        <a:t>Name</a:t>
                      </a:r>
                    </a:p>
                  </a:txBody>
                  <a:tcPr marL="36002" marR="36002" marT="0" marB="0" anchor="ctr"/>
                </a:tc>
                <a:tc>
                  <a:txBody>
                    <a:bodyPr/>
                    <a:lstStyle/>
                    <a:p>
                      <a:pPr algn="ctr">
                        <a:lnSpc>
                          <a:spcPct val="107000"/>
                        </a:lnSpc>
                        <a:spcAft>
                          <a:spcPts val="800"/>
                        </a:spcAft>
                      </a:pPr>
                      <a:r>
                        <a:rPr lang="en-GB" sz="1200" dirty="0">
                          <a:latin typeface="+mn-lt"/>
                        </a:rPr>
                        <a:t>Acronym</a:t>
                      </a:r>
                    </a:p>
                  </a:txBody>
                  <a:tcPr marL="36002" marR="36002" marT="0" marB="0" anchor="ctr"/>
                </a:tc>
                <a:tc>
                  <a:txBody>
                    <a:bodyPr/>
                    <a:lstStyle/>
                    <a:p>
                      <a:pPr algn="ctr">
                        <a:lnSpc>
                          <a:spcPct val="107000"/>
                        </a:lnSpc>
                        <a:spcAft>
                          <a:spcPts val="800"/>
                        </a:spcAft>
                      </a:pPr>
                      <a:r>
                        <a:rPr lang="en-GB" sz="1200" dirty="0" err="1">
                          <a:latin typeface="+mn-lt"/>
                        </a:rPr>
                        <a:t>Rel</a:t>
                      </a:r>
                      <a:endParaRPr lang="en-GB" sz="1200" dirty="0">
                        <a:latin typeface="+mn-lt"/>
                      </a:endParaRPr>
                    </a:p>
                  </a:txBody>
                  <a:tcPr marL="36002" marR="36002" marT="0" marB="0" anchor="ctr"/>
                </a:tc>
                <a:tc>
                  <a:txBody>
                    <a:bodyPr/>
                    <a:lstStyle/>
                    <a:p>
                      <a:pPr algn="ctr">
                        <a:lnSpc>
                          <a:spcPct val="107000"/>
                        </a:lnSpc>
                        <a:spcAft>
                          <a:spcPts val="800"/>
                        </a:spcAft>
                      </a:pPr>
                      <a:r>
                        <a:rPr lang="en-GB" sz="1200" dirty="0">
                          <a:latin typeface="+mn-lt"/>
                        </a:rPr>
                        <a:t>WG</a:t>
                      </a:r>
                    </a:p>
                  </a:txBody>
                  <a:tcPr marL="36002" marR="36002" marT="0" marB="0" anchor="ctr"/>
                </a:tc>
                <a:tc>
                  <a:txBody>
                    <a:bodyPr/>
                    <a:lstStyle/>
                    <a:p>
                      <a:pPr algn="ctr">
                        <a:lnSpc>
                          <a:spcPct val="107000"/>
                        </a:lnSpc>
                        <a:spcAft>
                          <a:spcPts val="800"/>
                        </a:spcAft>
                      </a:pPr>
                      <a:r>
                        <a:rPr lang="en-GB" sz="1200" dirty="0">
                          <a:latin typeface="+mn-lt"/>
                        </a:rPr>
                        <a:t>Target</a:t>
                      </a:r>
                    </a:p>
                  </a:txBody>
                  <a:tcPr marL="36002" marR="36002" marT="0" marB="0" anchor="ctr"/>
                </a:tc>
                <a:tc>
                  <a:txBody>
                    <a:bodyPr/>
                    <a:lstStyle/>
                    <a:p>
                      <a:pPr algn="ctr">
                        <a:lnSpc>
                          <a:spcPct val="107000"/>
                        </a:lnSpc>
                        <a:spcAft>
                          <a:spcPts val="800"/>
                        </a:spcAft>
                      </a:pPr>
                      <a:r>
                        <a:rPr lang="en-GB" sz="1200" dirty="0">
                          <a:latin typeface="+mn-lt"/>
                        </a:rPr>
                        <a:t>Old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200" dirty="0">
                          <a:solidFill>
                            <a:srgbClr val="FF0000"/>
                          </a:solidFill>
                          <a:latin typeface="+mn-lt"/>
                        </a:rPr>
                        <a:t>Related groups</a:t>
                      </a:r>
                      <a:endParaRPr lang="en-GB" sz="12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200" b="1" kern="1200" dirty="0">
                          <a:solidFill>
                            <a:srgbClr val="FF0000"/>
                          </a:solidFill>
                          <a:latin typeface="+mn-lt"/>
                          <a:ea typeface="+mn-ea"/>
                          <a:cs typeface="+mn-cs"/>
                        </a:rPr>
                        <a:t>SA5 Progress</a:t>
                      </a:r>
                      <a:endParaRPr lang="en-GB" sz="12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WID</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TR</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Rapporteur</a:t>
                      </a:r>
                      <a:endParaRPr lang="en-GB" sz="12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733284">
                <a:tc>
                  <a:txBody>
                    <a:bodyPr/>
                    <a:lstStyle/>
                    <a:p>
                      <a:pPr algn="ctr" fontAlgn="t"/>
                      <a:r>
                        <a:rPr lang="en-US" sz="1000" b="0" i="0" u="none" strike="noStrike" dirty="0">
                          <a:solidFill>
                            <a:srgbClr val="000000"/>
                          </a:solidFill>
                          <a:effectLst/>
                          <a:latin typeface="+mn-lt"/>
                        </a:rPr>
                        <a:t>940035</a:t>
                      </a:r>
                    </a:p>
                  </a:txBody>
                  <a:tcPr marL="6350" marR="6350" marT="6350" marB="0"/>
                </a:tc>
                <a:tc>
                  <a:txBody>
                    <a:bodyPr/>
                    <a:lstStyle/>
                    <a:p>
                      <a:pPr algn="l" fontAlgn="t"/>
                      <a:r>
                        <a:rPr lang="en-US" sz="1000" b="0" i="0" u="none" strike="noStrike" kern="1200" dirty="0">
                          <a:solidFill>
                            <a:schemeClr val="tx1"/>
                          </a:solidFill>
                          <a:effectLst/>
                          <a:latin typeface="+mn-lt"/>
                          <a:ea typeface="+mn-ea"/>
                          <a:cs typeface="+mn-cs"/>
                        </a:rPr>
                        <a:t>Study on enhancement of management of non-public networks </a:t>
                      </a:r>
                    </a:p>
                  </a:txBody>
                  <a:tcPr marL="6350" marR="6350" marT="6350" marB="0"/>
                </a:tc>
                <a:tc>
                  <a:txBody>
                    <a:bodyPr/>
                    <a:lstStyle/>
                    <a:p>
                      <a:pPr algn="l" fontAlgn="t"/>
                      <a:r>
                        <a:rPr lang="en-US" sz="1000" b="0" i="0" u="none" strike="noStrike">
                          <a:solidFill>
                            <a:srgbClr val="000000"/>
                          </a:solidFill>
                          <a:effectLst/>
                          <a:latin typeface="+mn-lt"/>
                        </a:rPr>
                        <a:t>FS_OAM_eNPN</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SA#98(Dec 2022) -&gt;</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b="1" kern="1200" dirty="0">
                          <a:solidFill>
                            <a:srgbClr val="0000FF"/>
                          </a:solidFill>
                          <a:effectLst/>
                          <a:latin typeface="+mn-lt"/>
                          <a:ea typeface="+mn-ea"/>
                          <a:cs typeface="Arial" panose="020B0604020202020204" pitchFamily="34" charset="0"/>
                        </a:rPr>
                        <a:t>SA#99(Mar 2023)</a:t>
                      </a:r>
                      <a:endParaRPr lang="en-US" sz="1000" b="1" kern="1200" dirty="0">
                        <a:solidFill>
                          <a:srgbClr val="0000FF"/>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80%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90%</a:t>
                      </a:r>
                    </a:p>
                  </a:txBody>
                  <a:tcPr marL="36002" marR="36002" marT="0" marB="0"/>
                </a:tc>
                <a:tc>
                  <a:txBody>
                    <a:bodyPr/>
                    <a:lstStyle/>
                    <a:p>
                      <a:pPr>
                        <a:lnSpc>
                          <a:spcPct val="107000"/>
                        </a:lnSpc>
                        <a:spcAft>
                          <a:spcPts val="800"/>
                        </a:spcAft>
                      </a:pPr>
                      <a:r>
                        <a:rPr lang="en-US" sz="1000" dirty="0">
                          <a:solidFill>
                            <a:schemeClr val="tx1"/>
                          </a:solidFill>
                          <a:latin typeface="+mn-lt"/>
                        </a:rPr>
                        <a:t>ready for SA Information approval</a:t>
                      </a:r>
                      <a:endParaRPr lang="en-GB" sz="1000" dirty="0">
                        <a:solidFill>
                          <a:schemeClr val="tx1"/>
                        </a:solidFill>
                        <a:latin typeface="+mn-lt"/>
                      </a:endParaRPr>
                    </a:p>
                  </a:txBody>
                  <a:tcPr marL="36002" marR="36002" marT="0" marB="0" anchor="ctr"/>
                </a:tc>
                <a:tc>
                  <a:txBody>
                    <a:bodyPr/>
                    <a:lstStyle/>
                    <a:p>
                      <a:pPr marL="0" algn="l" defTabSz="1219170" rtl="0" eaLnBrk="1" latinLnBrk="0" hangingPunct="1">
                        <a:lnSpc>
                          <a:spcPct val="150000"/>
                        </a:lnSpc>
                        <a:spcAft>
                          <a:spcPts val="0"/>
                        </a:spcAft>
                      </a:pP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algn="ctr"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0-&gt;10-&gt;40-</a:t>
                      </a:r>
                      <a:r>
                        <a:rPr lang="en-US" altLang="zh-CN" sz="1000" kern="1200" dirty="0">
                          <a:solidFill>
                            <a:srgbClr val="000000"/>
                          </a:solidFill>
                          <a:effectLst/>
                          <a:latin typeface="+mn-lt"/>
                          <a:ea typeface="宋体" panose="02010600030101010101" pitchFamily="2" charset="-122"/>
                          <a:cs typeface="Arial" panose="020B0604020202020204" pitchFamily="34" charset="0"/>
                        </a:rPr>
                        <a:t>&gt;60-&gt;80-&gt;90%</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US" altLang="zh-CN" sz="1000" b="0" i="0" u="none" strike="noStrike" kern="1200" dirty="0">
                          <a:solidFill>
                            <a:srgbClr val="000000"/>
                          </a:solidFill>
                          <a:effectLst/>
                          <a:latin typeface="+mn-lt"/>
                          <a:ea typeface="+mn-ea"/>
                          <a:cs typeface="+mn-cs"/>
                        </a:rPr>
                        <a:t>SP-220152</a:t>
                      </a:r>
                      <a:endParaRPr lang="zh-CN" altLang="zh-CN" sz="1000" b="0" i="0" u="none" strike="noStrike" kern="1200" dirty="0">
                        <a:solidFill>
                          <a:srgbClr val="000000"/>
                        </a:solidFill>
                        <a:effectLst/>
                        <a:latin typeface="+mn-lt"/>
                        <a:ea typeface="+mn-ea"/>
                        <a:cs typeface="+mn-cs"/>
                      </a:endParaRP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28.907</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Huawei</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1"/>
                  </a:ext>
                </a:extLst>
              </a:tr>
              <a:tr h="533689">
                <a:tc>
                  <a:txBody>
                    <a:bodyPr/>
                    <a:lstStyle/>
                    <a:p>
                      <a:pPr algn="ctr" fontAlgn="t"/>
                      <a:r>
                        <a:rPr lang="en-US" sz="1000" b="0" i="0" u="none" strike="noStrike" dirty="0">
                          <a:solidFill>
                            <a:srgbClr val="000000"/>
                          </a:solidFill>
                          <a:effectLst/>
                          <a:latin typeface="+mn-lt"/>
                        </a:rPr>
                        <a:t>940036</a:t>
                      </a:r>
                    </a:p>
                  </a:txBody>
                  <a:tcPr marL="6350" marR="6350" marT="6350" marB="0"/>
                </a:tc>
                <a:tc>
                  <a:txBody>
                    <a:bodyPr/>
                    <a:lstStyle/>
                    <a:p>
                      <a:pPr algn="l" fontAlgn="t"/>
                      <a:r>
                        <a:rPr lang="en-US" sz="1000" b="0" i="0" u="none" strike="noStrike" dirty="0">
                          <a:solidFill>
                            <a:schemeClr val="tx1"/>
                          </a:solidFill>
                          <a:effectLst/>
                          <a:latin typeface="+mn-lt"/>
                        </a:rPr>
                        <a:t>Study on new aspects of EE for 5G networks Phase 2 </a:t>
                      </a:r>
                    </a:p>
                  </a:txBody>
                  <a:tcPr marL="6350" marR="6350" marT="6350" marB="0"/>
                </a:tc>
                <a:tc>
                  <a:txBody>
                    <a:bodyPr/>
                    <a:lstStyle/>
                    <a:p>
                      <a:pPr algn="l" fontAlgn="t"/>
                      <a:r>
                        <a:rPr lang="en-US" sz="1000" b="0" i="0" u="none" strike="noStrike">
                          <a:solidFill>
                            <a:srgbClr val="000000"/>
                          </a:solidFill>
                          <a:effectLst/>
                          <a:latin typeface="+mn-lt"/>
                        </a:rPr>
                        <a:t>FS_EE5G_Ph2</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SA#100(June 2023)</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25%</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50%</a:t>
                      </a:r>
                    </a:p>
                  </a:txBody>
                  <a:tcPr marL="36002" marR="36002" marT="0" marB="0"/>
                </a:tc>
                <a:tc>
                  <a:txBody>
                    <a:bodyPr/>
                    <a:lstStyle/>
                    <a:p>
                      <a:pPr>
                        <a:lnSpc>
                          <a:spcPct val="107000"/>
                        </a:lnSpc>
                        <a:spcAft>
                          <a:spcPts val="800"/>
                        </a:spcAft>
                      </a:pPr>
                      <a:endParaRPr lang="en-GB" sz="1000" b="0" i="0" u="none" strike="noStrike" kern="1200" dirty="0">
                        <a:solidFill>
                          <a:schemeClr val="tx1"/>
                        </a:solidFill>
                        <a:effectLst/>
                        <a:latin typeface="+mn-lt"/>
                        <a:ea typeface="+mn-ea"/>
                        <a:cs typeface="+mn-cs"/>
                      </a:endParaRPr>
                    </a:p>
                  </a:txBody>
                  <a:tcPr marL="36002" marR="36002" marT="0" marB="0" anchor="ctr"/>
                </a:tc>
                <a:tc>
                  <a:txBody>
                    <a:bodyPr/>
                    <a:lstStyle/>
                    <a:p>
                      <a:pPr marL="0" algn="l" defTabSz="1219170" rtl="0" eaLnBrk="1" latinLnBrk="0" hangingPunct="1">
                        <a:lnSpc>
                          <a:spcPct val="150000"/>
                        </a:lnSpc>
                        <a:spcAft>
                          <a:spcPts val="0"/>
                        </a:spcAft>
                      </a:pPr>
                      <a:r>
                        <a:rPr lang="sv-SE" sz="1000" kern="1200" dirty="0">
                          <a:solidFill>
                            <a:srgbClr val="000000"/>
                          </a:solidFill>
                          <a:effectLst/>
                          <a:latin typeface="+mn-lt"/>
                          <a:ea typeface="宋体" panose="02010600030101010101" pitchFamily="2" charset="-122"/>
                          <a:cs typeface="Arial" panose="020B0604020202020204" pitchFamily="34" charset="0"/>
                        </a:rPr>
                        <a:t>SA, SA2, RAN WGs</a:t>
                      </a:r>
                    </a:p>
                  </a:txBody>
                  <a:tcPr marL="68580" marR="68580" marT="0" marB="0" anchor="ctr"/>
                </a:tc>
                <a:tc>
                  <a:txBody>
                    <a:bodyPr/>
                    <a:lstStyle/>
                    <a:p>
                      <a:pPr marL="0" algn="ctr"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0-&gt;10-&gt;10-</a:t>
                      </a:r>
                      <a:r>
                        <a:rPr lang="en-US" altLang="zh-CN" sz="1000" kern="1200" dirty="0">
                          <a:solidFill>
                            <a:srgbClr val="000000"/>
                          </a:solidFill>
                          <a:effectLst/>
                          <a:latin typeface="+mn-lt"/>
                          <a:ea typeface="宋体" panose="02010600030101010101" pitchFamily="2" charset="-122"/>
                          <a:cs typeface="Arial" panose="020B0604020202020204" pitchFamily="34" charset="0"/>
                        </a:rPr>
                        <a:t>&gt;15-&gt;25-&gt;50%</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000" b="0" i="0" u="none" strike="noStrike" kern="1200" dirty="0">
                          <a:solidFill>
                            <a:srgbClr val="000000"/>
                          </a:solidFill>
                          <a:effectLst/>
                          <a:latin typeface="+mn-lt"/>
                          <a:ea typeface="+mn-ea"/>
                          <a:cs typeface="+mn-cs"/>
                        </a:rPr>
                        <a:t>SP-211440</a:t>
                      </a: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28.913</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Huawei</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2"/>
                  </a:ext>
                </a:extLst>
              </a:tr>
              <a:tr h="733284">
                <a:tc>
                  <a:txBody>
                    <a:bodyPr/>
                    <a:lstStyle/>
                    <a:p>
                      <a:pPr algn="ctr" fontAlgn="t"/>
                      <a:r>
                        <a:rPr lang="en-US" sz="1000" b="0" i="0" u="none" strike="noStrike" dirty="0">
                          <a:solidFill>
                            <a:srgbClr val="000000"/>
                          </a:solidFill>
                          <a:effectLst/>
                          <a:latin typeface="+mn-lt"/>
                        </a:rPr>
                        <a:t>940040</a:t>
                      </a:r>
                    </a:p>
                  </a:txBody>
                  <a:tcPr marL="6350" marR="6350" marT="6350" marB="0"/>
                </a:tc>
                <a:tc>
                  <a:txBody>
                    <a:bodyPr/>
                    <a:lstStyle/>
                    <a:p>
                      <a:pPr algn="l" fontAlgn="t"/>
                      <a:r>
                        <a:rPr lang="en-US" sz="1000" b="0" i="0" u="none" strike="noStrike" dirty="0">
                          <a:solidFill>
                            <a:schemeClr val="tx1"/>
                          </a:solidFill>
                          <a:effectLst/>
                          <a:latin typeface="+mn-lt"/>
                        </a:rPr>
                        <a:t>Study on Network and Service Operations for Energy Utilities </a:t>
                      </a:r>
                    </a:p>
                  </a:txBody>
                  <a:tcPr marL="6350" marR="6350" marT="6350" marB="0"/>
                </a:tc>
                <a:tc>
                  <a:txBody>
                    <a:bodyPr/>
                    <a:lstStyle/>
                    <a:p>
                      <a:pPr algn="l" fontAlgn="t"/>
                      <a:r>
                        <a:rPr lang="en-US" sz="1000" b="0" i="0" u="none" strike="noStrike">
                          <a:solidFill>
                            <a:srgbClr val="FF0000"/>
                          </a:solidFill>
                          <a:effectLst/>
                          <a:latin typeface="+mn-lt"/>
                        </a:rPr>
                        <a:t>FS_NSOEU</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SA#98(Dec 2022)-&gt;</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b="1" kern="1200" dirty="0">
                          <a:solidFill>
                            <a:srgbClr val="0000FF"/>
                          </a:solidFill>
                          <a:effectLst/>
                          <a:latin typeface="+mn-lt"/>
                          <a:ea typeface="+mn-ea"/>
                          <a:cs typeface="Arial" panose="020B0604020202020204" pitchFamily="34" charset="0"/>
                        </a:rPr>
                        <a:t>SA#99(Mar 2023)</a:t>
                      </a:r>
                      <a:endParaRPr lang="en-US" sz="1000" b="1" kern="1200" dirty="0">
                        <a:solidFill>
                          <a:srgbClr val="0000FF"/>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15%</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45%</a:t>
                      </a:r>
                    </a:p>
                  </a:txBody>
                  <a:tcPr marL="36002" marR="36002" marT="0" marB="0"/>
                </a:tc>
                <a:tc>
                  <a:txBody>
                    <a:bodyPr/>
                    <a:lstStyle/>
                    <a:p>
                      <a:pPr marL="0" marR="0" lvl="0" indent="0" algn="l" defTabSz="1219170" rtl="0" eaLnBrk="1" fontAlgn="auto" latinLnBrk="0" hangingPunct="1">
                        <a:lnSpc>
                          <a:spcPct val="107000"/>
                        </a:lnSpc>
                        <a:spcBef>
                          <a:spcPts val="0"/>
                        </a:spcBef>
                        <a:spcAft>
                          <a:spcPts val="800"/>
                        </a:spcAft>
                        <a:buClrTx/>
                        <a:buSzTx/>
                        <a:buFontTx/>
                        <a:buNone/>
                        <a:tabLst/>
                        <a:defRPr/>
                      </a:pPr>
                      <a:endParaRPr lang="en-GB" sz="1000" b="0" i="0" u="none" strike="noStrike" kern="1200" dirty="0">
                        <a:solidFill>
                          <a:schemeClr val="tx1"/>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宋体" panose="02010600030101010101" pitchFamily="2" charset="-122"/>
                          <a:cs typeface="Arial" panose="020B0604020202020204" pitchFamily="34" charset="0"/>
                        </a:rPr>
                        <a:t> </a:t>
                      </a:r>
                      <a:r>
                        <a:rPr lang="en-US" altLang="zh-CN" sz="1000" kern="1200" dirty="0">
                          <a:solidFill>
                            <a:srgbClr val="000000"/>
                          </a:solidFill>
                          <a:effectLst/>
                          <a:latin typeface="+mn-lt"/>
                          <a:ea typeface="+mn-ea"/>
                          <a:cs typeface="Arial" panose="020B0604020202020204" pitchFamily="34" charset="0"/>
                        </a:rPr>
                        <a:t>0-&gt;10-&gt;15-</a:t>
                      </a:r>
                      <a:r>
                        <a:rPr lang="en-US" altLang="zh-CN" sz="1000" kern="1200" dirty="0">
                          <a:solidFill>
                            <a:srgbClr val="000000"/>
                          </a:solidFill>
                          <a:effectLst/>
                          <a:latin typeface="+mn-lt"/>
                          <a:ea typeface="宋体" panose="02010600030101010101" pitchFamily="2" charset="-122"/>
                          <a:cs typeface="Arial" panose="020B0604020202020204" pitchFamily="34" charset="0"/>
                        </a:rPr>
                        <a:t>&gt;35-&gt;45%</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000" b="0" i="0" u="none" strike="noStrike" kern="1200" dirty="0">
                          <a:solidFill>
                            <a:srgbClr val="000000"/>
                          </a:solidFill>
                          <a:effectLst/>
                          <a:latin typeface="+mn-lt"/>
                          <a:ea typeface="+mn-ea"/>
                          <a:cs typeface="+mn-cs"/>
                        </a:rPr>
                        <a:t>SP-211622</a:t>
                      </a: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28.829</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Samsung </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3"/>
                  </a:ext>
                </a:extLst>
              </a:tr>
              <a:tr h="364800">
                <a:tc>
                  <a:txBody>
                    <a:bodyPr/>
                    <a:lstStyle/>
                    <a:p>
                      <a:pPr algn="ctr" fontAlgn="t"/>
                      <a:r>
                        <a:rPr lang="en-US" sz="1000" b="0" i="0" u="none" strike="noStrike" dirty="0">
                          <a:solidFill>
                            <a:srgbClr val="000000"/>
                          </a:solidFill>
                          <a:effectLst/>
                          <a:latin typeface="+mn-lt"/>
                        </a:rPr>
                        <a:t>940032</a:t>
                      </a:r>
                    </a:p>
                  </a:txBody>
                  <a:tcPr marL="6350" marR="6350" marT="6350" marB="0"/>
                </a:tc>
                <a:tc>
                  <a:txBody>
                    <a:bodyPr/>
                    <a:lstStyle/>
                    <a:p>
                      <a:pPr algn="l" fontAlgn="t"/>
                      <a:r>
                        <a:rPr lang="en-US" sz="1000" b="0" i="0" u="none" strike="noStrike" dirty="0">
                          <a:solidFill>
                            <a:schemeClr val="tx1"/>
                          </a:solidFill>
                          <a:effectLst/>
                          <a:latin typeface="+mn-lt"/>
                        </a:rPr>
                        <a:t>Study on Key Quality Indicators (KQIs) for 5G service experience </a:t>
                      </a:r>
                    </a:p>
                  </a:txBody>
                  <a:tcPr marL="6350" marR="6350" marT="6350" marB="0"/>
                </a:tc>
                <a:tc>
                  <a:txBody>
                    <a:bodyPr/>
                    <a:lstStyle/>
                    <a:p>
                      <a:pPr algn="l" fontAlgn="t"/>
                      <a:r>
                        <a:rPr lang="en-US" sz="1000" b="0" i="0" u="none" strike="noStrike">
                          <a:solidFill>
                            <a:srgbClr val="FF0000"/>
                          </a:solidFill>
                          <a:effectLst/>
                          <a:latin typeface="+mn-lt"/>
                        </a:rPr>
                        <a:t>FS_KQI_5G</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SA#98(Dec 2022)</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a:solidFill>
                            <a:srgbClr val="000000"/>
                          </a:solidFill>
                          <a:effectLst/>
                          <a:latin typeface="+mn-lt"/>
                        </a:rPr>
                        <a:t>10%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20%</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000" kern="1200" dirty="0">
                          <a:solidFill>
                            <a:srgbClr val="000000"/>
                          </a:solidFill>
                          <a:effectLst/>
                          <a:latin typeface="+mn-lt"/>
                          <a:ea typeface="宋体" panose="02010600030101010101" pitchFamily="2" charset="-122"/>
                          <a:cs typeface="Arial" panose="020B0604020202020204" pitchFamily="34" charset="0"/>
                        </a:rPr>
                        <a:t>SA4,RAN2,RAN3</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0-&gt;5-&gt;10-</a:t>
                      </a:r>
                      <a:r>
                        <a:rPr lang="en-US" altLang="zh-CN" sz="1000" kern="1200" dirty="0">
                          <a:solidFill>
                            <a:srgbClr val="000000"/>
                          </a:solidFill>
                          <a:effectLst/>
                          <a:latin typeface="+mn-lt"/>
                          <a:ea typeface="宋体" panose="02010600030101010101" pitchFamily="2" charset="-122"/>
                          <a:cs typeface="Arial" panose="020B0604020202020204" pitchFamily="34" charset="0"/>
                        </a:rPr>
                        <a:t>&gt;10</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宋体" panose="02010600030101010101" pitchFamily="2" charset="-122"/>
                          <a:cs typeface="Arial" panose="020B0604020202020204" pitchFamily="34" charset="0"/>
                        </a:rPr>
                        <a:t>-&gt;20%</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000" b="0" i="0" u="none" strike="noStrike" kern="1200" dirty="0">
                          <a:solidFill>
                            <a:srgbClr val="000000"/>
                          </a:solidFill>
                          <a:effectLst/>
                          <a:latin typeface="+mn-lt"/>
                          <a:ea typeface="+mn-ea"/>
                          <a:cs typeface="+mn-cs"/>
                        </a:rPr>
                        <a:t>SP-211433</a:t>
                      </a: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28.863</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Huawei</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4"/>
                  </a:ext>
                </a:extLst>
              </a:tr>
              <a:tr h="364800">
                <a:tc>
                  <a:txBody>
                    <a:bodyPr/>
                    <a:lstStyle/>
                    <a:p>
                      <a:pPr algn="ctr" fontAlgn="t"/>
                      <a:r>
                        <a:rPr lang="en-US" sz="1000" b="0" i="0" u="none" strike="noStrike" dirty="0">
                          <a:solidFill>
                            <a:srgbClr val="000000"/>
                          </a:solidFill>
                          <a:effectLst/>
                          <a:latin typeface="+mn-lt"/>
                        </a:rPr>
                        <a:t>940038</a:t>
                      </a:r>
                    </a:p>
                  </a:txBody>
                  <a:tcPr marL="6350" marR="6350" marT="6350" marB="0"/>
                </a:tc>
                <a:tc>
                  <a:txBody>
                    <a:bodyPr/>
                    <a:lstStyle/>
                    <a:p>
                      <a:pPr algn="l" fontAlgn="t"/>
                      <a:r>
                        <a:rPr lang="en-US" sz="1000" b="0" i="0" u="none" strike="noStrike" dirty="0">
                          <a:solidFill>
                            <a:schemeClr val="tx1"/>
                          </a:solidFill>
                          <a:effectLst/>
                          <a:latin typeface="+mn-lt"/>
                        </a:rPr>
                        <a:t>Study on Deterministic Communication Service Assurance </a:t>
                      </a:r>
                    </a:p>
                  </a:txBody>
                  <a:tcPr marL="6350" marR="6350" marT="6350" marB="0"/>
                </a:tc>
                <a:tc>
                  <a:txBody>
                    <a:bodyPr/>
                    <a:lstStyle/>
                    <a:p>
                      <a:pPr algn="l" fontAlgn="t"/>
                      <a:r>
                        <a:rPr lang="en-US" sz="1000" b="0" i="0" u="none" strike="noStrike" dirty="0">
                          <a:solidFill>
                            <a:srgbClr val="FF0000"/>
                          </a:solidFill>
                          <a:effectLst/>
                          <a:latin typeface="+mn-lt"/>
                        </a:rPr>
                        <a:t>FS_DCSA</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SA#98(Dec 2022)</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a:solidFill>
                            <a:srgbClr val="000000"/>
                          </a:solidFill>
                          <a:effectLst/>
                          <a:latin typeface="+mn-lt"/>
                        </a:rPr>
                        <a:t>30%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32%</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000" kern="1200" dirty="0">
                          <a:solidFill>
                            <a:srgbClr val="000000"/>
                          </a:solidFill>
                          <a:effectLst/>
                          <a:latin typeface="+mn-lt"/>
                          <a:ea typeface="宋体" panose="02010600030101010101" pitchFamily="2" charset="-122"/>
                          <a:cs typeface="Arial" panose="020B0604020202020204" pitchFamily="34" charset="0"/>
                        </a:rPr>
                        <a:t>SA2, SA6, RAN2, SA4</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FF3300"/>
                          </a:solidFill>
                          <a:effectLst/>
                          <a:latin typeface="+mn-lt"/>
                          <a:ea typeface="+mn-ea"/>
                          <a:cs typeface="Arial" panose="020B0604020202020204" pitchFamily="34" charset="0"/>
                        </a:rPr>
                        <a:t>0-&gt;5-&gt;30&gt;32</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FF3300"/>
                          </a:solidFill>
                          <a:effectLst/>
                          <a:latin typeface="+mn-lt"/>
                          <a:ea typeface="+mn-ea"/>
                          <a:cs typeface="Arial" panose="020B0604020202020204" pitchFamily="34" charset="0"/>
                        </a:rPr>
                        <a:t>-&gt;32</a:t>
                      </a:r>
                      <a:r>
                        <a:rPr lang="en-US" altLang="zh-CN" sz="1000" kern="1200" dirty="0">
                          <a:solidFill>
                            <a:srgbClr val="FF3300"/>
                          </a:solidFill>
                          <a:effectLst/>
                          <a:latin typeface="+mn-lt"/>
                          <a:ea typeface="宋体" panose="02010600030101010101" pitchFamily="2" charset="-122"/>
                          <a:cs typeface="Arial" panose="020B0604020202020204" pitchFamily="34" charset="0"/>
                        </a:rPr>
                        <a:t>%</a:t>
                      </a:r>
                      <a:endParaRPr lang="zh-CN" sz="1000" kern="1200" dirty="0">
                        <a:solidFill>
                          <a:srgbClr val="FF33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000" b="0" i="0" u="none" strike="noStrike" kern="1200" dirty="0">
                          <a:solidFill>
                            <a:srgbClr val="000000"/>
                          </a:solidFill>
                          <a:effectLst/>
                          <a:latin typeface="+mn-lt"/>
                          <a:ea typeface="+mn-ea"/>
                          <a:cs typeface="+mn-cs"/>
                        </a:rPr>
                        <a:t>SP-211442</a:t>
                      </a:r>
                    </a:p>
                  </a:txBody>
                  <a:tcPr marL="9525" marR="9525" marT="9525" marB="9525"/>
                </a:tc>
                <a:tc>
                  <a:txBody>
                    <a:bodyPr/>
                    <a:lstStyle/>
                    <a:p>
                      <a:pPr marL="0" algn="ctr"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28.865</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Huawei</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5"/>
                  </a:ext>
                </a:extLst>
              </a:tr>
              <a:tr h="733284">
                <a:tc>
                  <a:txBody>
                    <a:bodyPr/>
                    <a:lstStyle/>
                    <a:p>
                      <a:pPr algn="ctr" fontAlgn="t"/>
                      <a:r>
                        <a:rPr lang="en-US" sz="1000" b="0" i="0" u="none" strike="noStrike" dirty="0">
                          <a:solidFill>
                            <a:srgbClr val="000000"/>
                          </a:solidFill>
                          <a:effectLst/>
                          <a:latin typeface="+mn-lt"/>
                        </a:rPr>
                        <a:t>910026</a:t>
                      </a:r>
                    </a:p>
                  </a:txBody>
                  <a:tcPr marL="6350" marR="6350" marT="6350" marB="0"/>
                </a:tc>
                <a:tc>
                  <a:txBody>
                    <a:bodyPr/>
                    <a:lstStyle/>
                    <a:p>
                      <a:pPr marL="0" algn="l" defTabSz="1219170" rtl="0" eaLnBrk="1" fontAlgn="t" latinLnBrk="0" hangingPunct="1"/>
                      <a:r>
                        <a:rPr lang="en-US" sz="1000" b="0" i="0" u="none" strike="noStrike" kern="1200" dirty="0">
                          <a:solidFill>
                            <a:schemeClr val="tx1"/>
                          </a:solidFill>
                          <a:effectLst/>
                          <a:latin typeface="+mn-lt"/>
                          <a:ea typeface="+mn-ea"/>
                          <a:cs typeface="+mn-cs"/>
                        </a:rPr>
                        <a:t>Study on network slice management capability exposure </a:t>
                      </a:r>
                    </a:p>
                  </a:txBody>
                  <a:tcPr marL="6350" marR="6350" marT="6350" marB="0"/>
                </a:tc>
                <a:tc>
                  <a:txBody>
                    <a:bodyPr/>
                    <a:lstStyle/>
                    <a:p>
                      <a:pPr algn="l" fontAlgn="t"/>
                      <a:r>
                        <a:rPr lang="en-US" sz="1000" b="0" i="0" u="none" strike="noStrike" dirty="0">
                          <a:solidFill>
                            <a:srgbClr val="000000"/>
                          </a:solidFill>
                          <a:effectLst/>
                          <a:latin typeface="+mn-lt"/>
                        </a:rPr>
                        <a:t>FS_NSCE</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SA#98(Dec 2022) -&gt;</a:t>
                      </a:r>
                      <a:r>
                        <a:rPr lang="en-US" altLang="zh-CN" sz="1000" kern="1200" baseline="0" dirty="0">
                          <a:solidFill>
                            <a:srgbClr val="000000"/>
                          </a:solidFill>
                          <a:effectLst/>
                          <a:latin typeface="+mn-lt"/>
                          <a:ea typeface="+mn-ea"/>
                          <a:cs typeface="Arial" panose="020B0604020202020204" pitchFamily="34" charset="0"/>
                        </a:rPr>
                        <a:t> </a:t>
                      </a:r>
                      <a:r>
                        <a:rPr lang="en-US" altLang="zh-CN" sz="1000" b="1" kern="1200" baseline="0" dirty="0">
                          <a:solidFill>
                            <a:srgbClr val="0000FF"/>
                          </a:solidFill>
                          <a:effectLst/>
                          <a:latin typeface="+mn-lt"/>
                          <a:ea typeface="+mn-ea"/>
                          <a:cs typeface="Arial" panose="020B0604020202020204" pitchFamily="34" charset="0"/>
                        </a:rPr>
                        <a:t>SA#99(Mar 2023)</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83%</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90%</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US" sz="1000" kern="1200" dirty="0">
                          <a:solidFill>
                            <a:srgbClr val="000000"/>
                          </a:solidFill>
                          <a:effectLst/>
                          <a:latin typeface="+mn-lt"/>
                          <a:ea typeface="宋体" panose="02010600030101010101" pitchFamily="2" charset="-122"/>
                          <a:cs typeface="Arial" panose="020B0604020202020204" pitchFamily="34" charset="0"/>
                        </a:rPr>
                        <a:t>SA3, SA, RAN</a:t>
                      </a: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70-&gt;75-&gt;80-</a:t>
                      </a:r>
                      <a:r>
                        <a:rPr lang="en-US" altLang="zh-CN" sz="1000" kern="1200" dirty="0">
                          <a:solidFill>
                            <a:srgbClr val="000000"/>
                          </a:solidFill>
                          <a:effectLst/>
                          <a:latin typeface="+mn-lt"/>
                          <a:ea typeface="宋体" panose="02010600030101010101" pitchFamily="2" charset="-122"/>
                          <a:cs typeface="Arial" panose="020B0604020202020204" pitchFamily="34" charset="0"/>
                        </a:rPr>
                        <a:t>&gt;82-&gt;83%-&gt;90%</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000" b="0" i="0" u="none" strike="noStrike" kern="1200" dirty="0">
                          <a:solidFill>
                            <a:srgbClr val="000000"/>
                          </a:solidFill>
                          <a:effectLst/>
                          <a:latin typeface="+mn-lt"/>
                          <a:ea typeface="+mn-ea"/>
                          <a:cs typeface="+mn-cs"/>
                        </a:rPr>
                        <a:t>SP-220350</a:t>
                      </a:r>
                    </a:p>
                  </a:txBody>
                  <a:tcPr marL="9525" marR="9525" marT="9525" marB="9525"/>
                </a:tc>
                <a:tc>
                  <a:txBody>
                    <a:bodyPr/>
                    <a:lstStyle/>
                    <a:p>
                      <a:pPr marL="0" algn="ctr"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28.824</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000" kern="1200" dirty="0" err="1">
                          <a:solidFill>
                            <a:srgbClr val="000000"/>
                          </a:solidFill>
                          <a:effectLst/>
                          <a:latin typeface="+mn-lt"/>
                          <a:ea typeface="+mn-ea"/>
                          <a:cs typeface="Arial" panose="020B0604020202020204" pitchFamily="34" charset="0"/>
                        </a:rPr>
                        <a:t>Alibaba</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6"/>
                  </a:ext>
                </a:extLst>
              </a:tr>
              <a:tr h="364800">
                <a:tc>
                  <a:txBody>
                    <a:bodyPr/>
                    <a:lstStyle/>
                    <a:p>
                      <a:pPr algn="ctr" fontAlgn="t"/>
                      <a:r>
                        <a:rPr lang="en-US" sz="1000" b="0" i="0" u="none" strike="noStrike" dirty="0">
                          <a:solidFill>
                            <a:srgbClr val="000000"/>
                          </a:solidFill>
                          <a:effectLst/>
                          <a:latin typeface="+mn-lt"/>
                        </a:rPr>
                        <a:t>950029</a:t>
                      </a:r>
                    </a:p>
                  </a:txBody>
                  <a:tcPr marL="6350" marR="6350" marT="6350" marB="0"/>
                </a:tc>
                <a:tc>
                  <a:txBody>
                    <a:bodyPr/>
                    <a:lstStyle/>
                    <a:p>
                      <a:pPr marL="0" algn="l" defTabSz="1219170" rtl="0" eaLnBrk="1" fontAlgn="t" latinLnBrk="0" hangingPunct="1"/>
                      <a:r>
                        <a:rPr lang="en-US" sz="1000" b="0" i="0" u="none" strike="noStrike" kern="1200" dirty="0">
                          <a:solidFill>
                            <a:schemeClr val="tx1"/>
                          </a:solidFill>
                          <a:effectLst/>
                          <a:latin typeface="+mn-lt"/>
                          <a:ea typeface="+mn-ea"/>
                          <a:cs typeface="+mn-cs"/>
                        </a:rPr>
                        <a:t>Study on alignment with ETSI MEC for Edge computing management </a:t>
                      </a:r>
                    </a:p>
                  </a:txBody>
                  <a:tcPr marL="6350" marR="6350" marT="6350" marB="0"/>
                </a:tc>
                <a:tc>
                  <a:txBody>
                    <a:bodyPr/>
                    <a:lstStyle/>
                    <a:p>
                      <a:pPr algn="l" fontAlgn="t"/>
                      <a:r>
                        <a:rPr lang="en-US" sz="1000" b="0" i="0" u="none" strike="noStrike" dirty="0">
                          <a:solidFill>
                            <a:srgbClr val="000000"/>
                          </a:solidFill>
                          <a:effectLst/>
                          <a:latin typeface="+mn-lt"/>
                        </a:rPr>
                        <a:t>FS_MEC_ECM</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000" b="0" kern="1200" baseline="0" dirty="0">
                          <a:solidFill>
                            <a:schemeClr val="tx1"/>
                          </a:solidFill>
                          <a:effectLst/>
                          <a:latin typeface="+mn-lt"/>
                          <a:ea typeface="+mn-ea"/>
                          <a:cs typeface="Arial" panose="020B0604020202020204" pitchFamily="34" charset="0"/>
                        </a:rPr>
                        <a:t>SA#99(Mar 2023)</a:t>
                      </a:r>
                      <a:endParaRPr lang="zh-CN" sz="1000" b="0" kern="1200" dirty="0">
                        <a:solidFill>
                          <a:schemeClr val="tx1"/>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50%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50%</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000" kern="1200" dirty="0">
                          <a:solidFill>
                            <a:srgbClr val="000000"/>
                          </a:solidFill>
                          <a:effectLst/>
                          <a:latin typeface="+mn-lt"/>
                          <a:ea typeface="宋体" panose="02010600030101010101" pitchFamily="2" charset="-122"/>
                          <a:cs typeface="Arial" panose="020B0604020202020204" pitchFamily="34" charset="0"/>
                        </a:rPr>
                        <a:t>SA6, ETSI MEC</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0-&gt;5-&gt;15-</a:t>
                      </a:r>
                      <a:r>
                        <a:rPr lang="en-US" altLang="zh-CN" sz="1000" kern="1200" dirty="0">
                          <a:solidFill>
                            <a:srgbClr val="000000"/>
                          </a:solidFill>
                          <a:effectLst/>
                          <a:latin typeface="+mn-lt"/>
                          <a:ea typeface="宋体" panose="02010600030101010101" pitchFamily="2" charset="-122"/>
                          <a:cs typeface="Arial" panose="020B0604020202020204" pitchFamily="34" charset="0"/>
                        </a:rPr>
                        <a:t>&gt;40</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宋体" panose="02010600030101010101" pitchFamily="2" charset="-122"/>
                          <a:cs typeface="Arial" panose="020B0604020202020204" pitchFamily="34" charset="0"/>
                        </a:rPr>
                        <a:t>-&gt;50%-&gt;50%</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000" b="0" i="0" u="none" strike="noStrike" kern="1200" dirty="0">
                          <a:solidFill>
                            <a:srgbClr val="000000"/>
                          </a:solidFill>
                          <a:effectLst/>
                          <a:latin typeface="+mn-lt"/>
                          <a:ea typeface="+mn-ea"/>
                          <a:cs typeface="+mn-cs"/>
                        </a:rPr>
                        <a:t>SP-220147</a:t>
                      </a:r>
                    </a:p>
                  </a:txBody>
                  <a:tcPr marL="9525" marR="9525" marT="9525" marB="9525"/>
                </a:tc>
                <a:tc>
                  <a:txBody>
                    <a:bodyPr/>
                    <a:lstStyle/>
                    <a:p>
                      <a:pPr marL="0" algn="ctr"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28.903</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Huawei</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750459792"/>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7">
            <a:extLst>
              <a:ext uri="{FF2B5EF4-FFF2-40B4-BE49-F238E27FC236}">
                <a16:creationId xmlns:a16="http://schemas.microsoft.com/office/drawing/2014/main" id="{B4F8F5CC-9B36-4C4A-96C2-095377087992}"/>
              </a:ext>
            </a:extLst>
          </p:cNvPr>
          <p:cNvSpPr txBox="1">
            <a:spLocks/>
          </p:cNvSpPr>
          <p:nvPr/>
        </p:nvSpPr>
        <p:spPr>
          <a:xfrm>
            <a:off x="3755710" y="3617087"/>
            <a:ext cx="4506097" cy="2928619"/>
          </a:xfrm>
          <a:prstGeom prst="rect">
            <a:avLst/>
          </a:prstGeom>
          <a:solidFill>
            <a:schemeClr val="bg1"/>
          </a:solidFill>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FF0000"/>
                </a:solidFill>
              </a:rPr>
              <a:t>FS_NSOEU</a:t>
            </a:r>
            <a:r>
              <a:rPr lang="zh-CN" altLang="en-US" sz="1400" b="1" kern="0" dirty="0">
                <a:solidFill>
                  <a:srgbClr val="FF0000"/>
                </a:solidFill>
              </a:rPr>
              <a:t>：</a:t>
            </a:r>
            <a:endParaRPr lang="de-DE" altLang="de-DE" sz="1400" b="1" kern="0" dirty="0">
              <a:solidFill>
                <a:srgbClr val="FF0000"/>
              </a:solidFill>
            </a:endParaRPr>
          </a:p>
          <a:p>
            <a:pPr marL="455073" indent="-455073" defTabSz="1219170">
              <a:spcBef>
                <a:spcPts val="0"/>
              </a:spcBef>
              <a:spcAft>
                <a:spcPts val="0"/>
              </a:spcAft>
              <a:defRPr/>
            </a:pPr>
            <a:r>
              <a:rPr lang="de-DE" altLang="de-DE" sz="1400" kern="0" dirty="0">
                <a:solidFill>
                  <a:prstClr val="black"/>
                </a:solidFill>
              </a:rPr>
              <a:t>Progress since SA5#145e:</a:t>
            </a:r>
          </a:p>
          <a:p>
            <a:pPr marL="457189" lvl="1" indent="0" defTabSz="1219170">
              <a:spcBef>
                <a:spcPts val="0"/>
              </a:spcBef>
              <a:spcAft>
                <a:spcPts val="0"/>
              </a:spcAft>
              <a:buNone/>
              <a:defRPr/>
            </a:pPr>
            <a:r>
              <a:rPr lang="en-US" altLang="zh-CN" sz="1000" kern="0" dirty="0">
                <a:solidFill>
                  <a:prstClr val="black"/>
                </a:solidFill>
              </a:rPr>
              <a:t> </a:t>
            </a:r>
          </a:p>
          <a:p>
            <a:pPr marL="455073" indent="-455073" defTabSz="1219170">
              <a:spcBef>
                <a:spcPts val="0"/>
              </a:spcBef>
              <a:spcAft>
                <a:spcPts val="0"/>
              </a:spcAft>
              <a:defRPr/>
            </a:pPr>
            <a:r>
              <a:rPr lang="en-US" altLang="zh-CN" sz="1400" kern="0" dirty="0">
                <a:solidFill>
                  <a:prstClr val="black"/>
                </a:solidFill>
              </a:rPr>
              <a:t>RAN impacts and dependencies:</a:t>
            </a:r>
            <a:endParaRPr lang="de-DE" altLang="zh-CN" sz="1400" kern="0" dirty="0">
              <a:solidFill>
                <a:prstClr val="black"/>
              </a:solidFill>
            </a:endParaRPr>
          </a:p>
          <a:p>
            <a:pPr marL="988459" lvl="1" indent="-378875" defTabSz="1219170">
              <a:spcBef>
                <a:spcPts val="0"/>
              </a:spcBef>
              <a:spcAft>
                <a:spcPts val="600"/>
              </a:spcAft>
              <a:defRPr/>
            </a:pPr>
            <a:r>
              <a:rPr lang="en-US" altLang="zh-CN" sz="1000" kern="0" dirty="0">
                <a:solidFill>
                  <a:prstClr val="black"/>
                </a:solidFill>
              </a:rPr>
              <a:t>.</a:t>
            </a:r>
          </a:p>
          <a:p>
            <a:pPr marL="455073" indent="-455073" defTabSz="1219170">
              <a:spcBef>
                <a:spcPts val="0"/>
              </a:spcBef>
              <a:spcAft>
                <a:spcPts val="0"/>
              </a:spcAft>
              <a:defRPr/>
            </a:pPr>
            <a:r>
              <a:rPr lang="de-DE" altLang="zh-CN" sz="1400" kern="0" dirty="0">
                <a:solidFill>
                  <a:prstClr val="black"/>
                </a:solidFill>
              </a:rPr>
              <a:t>Next steps:</a:t>
            </a:r>
          </a:p>
          <a:p>
            <a:pPr marL="988459" lvl="1" indent="-378875" defTabSz="1219170">
              <a:defRPr/>
            </a:pPr>
            <a:r>
              <a:rPr lang="en-US" altLang="zh-CN" sz="1000" kern="0" dirty="0">
                <a:solidFill>
                  <a:prstClr val="black"/>
                </a:solidFill>
              </a:rPr>
              <a:t>. </a:t>
            </a:r>
          </a:p>
        </p:txBody>
      </p:sp>
      <p:sp>
        <p:nvSpPr>
          <p:cNvPr id="2" name="标题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zh-CN" sz="2800" dirty="0"/>
              <a:t>Rel-18 SI - Support of New Services (1/4)</a:t>
            </a:r>
            <a:br>
              <a:rPr lang="sv-SE" altLang="zh-CN" sz="2800" dirty="0"/>
            </a:br>
            <a:endParaRPr lang="zh-CN" altLang="en-US" sz="2800" dirty="0"/>
          </a:p>
        </p:txBody>
      </p:sp>
      <p:graphicFrame>
        <p:nvGraphicFramePr>
          <p:cNvPr id="3" name="表格 2"/>
          <p:cNvGraphicFramePr>
            <a:graphicFrameLocks noGrp="1"/>
          </p:cNvGraphicFramePr>
          <p:nvPr>
            <p:extLst>
              <p:ext uri="{D42A27DB-BD31-4B8C-83A1-F6EECF244321}">
                <p14:modId xmlns:p14="http://schemas.microsoft.com/office/powerpoint/2010/main" val="2823110429"/>
              </p:ext>
            </p:extLst>
          </p:nvPr>
        </p:nvGraphicFramePr>
        <p:xfrm>
          <a:off x="135179" y="800100"/>
          <a:ext cx="11747157" cy="2816988"/>
        </p:xfrm>
        <a:graphic>
          <a:graphicData uri="http://schemas.openxmlformats.org/drawingml/2006/table">
            <a:tbl>
              <a:tblPr firstRow="1" firstCol="1" bandRow="1">
                <a:tableStyleId>{F5AB1C69-6EDB-4FF4-983F-18BD219EF322}</a:tableStyleId>
              </a:tblPr>
              <a:tblGrid>
                <a:gridCol w="472799">
                  <a:extLst>
                    <a:ext uri="{9D8B030D-6E8A-4147-A177-3AD203B41FA5}">
                      <a16:colId xmlns:a16="http://schemas.microsoft.com/office/drawing/2014/main" val="20000"/>
                    </a:ext>
                  </a:extLst>
                </a:gridCol>
                <a:gridCol w="2431538">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469521">
                  <a:extLst>
                    <a:ext uri="{9D8B030D-6E8A-4147-A177-3AD203B41FA5}">
                      <a16:colId xmlns:a16="http://schemas.microsoft.com/office/drawing/2014/main" val="20006"/>
                    </a:ext>
                  </a:extLst>
                </a:gridCol>
                <a:gridCol w="564205">
                  <a:extLst>
                    <a:ext uri="{9D8B030D-6E8A-4147-A177-3AD203B41FA5}">
                      <a16:colId xmlns:a16="http://schemas.microsoft.com/office/drawing/2014/main" val="20007"/>
                    </a:ext>
                  </a:extLst>
                </a:gridCol>
                <a:gridCol w="1021830">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331662">
                <a:tc>
                  <a:txBody>
                    <a:bodyPr/>
                    <a:lstStyle/>
                    <a:p>
                      <a:pPr algn="ctr">
                        <a:lnSpc>
                          <a:spcPct val="107000"/>
                        </a:lnSpc>
                        <a:spcAft>
                          <a:spcPts val="800"/>
                        </a:spcAft>
                      </a:pPr>
                      <a:r>
                        <a:rPr lang="en-GB" sz="1200" dirty="0">
                          <a:latin typeface="+mn-lt"/>
                        </a:rPr>
                        <a:t>UID</a:t>
                      </a:r>
                    </a:p>
                  </a:txBody>
                  <a:tcPr marL="36002" marR="36002" marT="0" marB="0" anchor="ctr"/>
                </a:tc>
                <a:tc>
                  <a:txBody>
                    <a:bodyPr/>
                    <a:lstStyle/>
                    <a:p>
                      <a:pPr algn="ctr">
                        <a:lnSpc>
                          <a:spcPct val="107000"/>
                        </a:lnSpc>
                        <a:spcAft>
                          <a:spcPts val="800"/>
                        </a:spcAft>
                      </a:pPr>
                      <a:r>
                        <a:rPr lang="en-GB" sz="1200" dirty="0">
                          <a:latin typeface="+mn-lt"/>
                        </a:rPr>
                        <a:t>Name</a:t>
                      </a:r>
                    </a:p>
                  </a:txBody>
                  <a:tcPr marL="36002" marR="36002" marT="0" marB="0" anchor="ctr"/>
                </a:tc>
                <a:tc>
                  <a:txBody>
                    <a:bodyPr/>
                    <a:lstStyle/>
                    <a:p>
                      <a:pPr algn="ctr">
                        <a:lnSpc>
                          <a:spcPct val="107000"/>
                        </a:lnSpc>
                        <a:spcAft>
                          <a:spcPts val="800"/>
                        </a:spcAft>
                      </a:pPr>
                      <a:r>
                        <a:rPr lang="en-GB" sz="1200" dirty="0">
                          <a:latin typeface="+mn-lt"/>
                        </a:rPr>
                        <a:t>Acronym</a:t>
                      </a:r>
                    </a:p>
                  </a:txBody>
                  <a:tcPr marL="36002" marR="36002" marT="0" marB="0" anchor="ctr"/>
                </a:tc>
                <a:tc>
                  <a:txBody>
                    <a:bodyPr/>
                    <a:lstStyle/>
                    <a:p>
                      <a:pPr algn="ctr">
                        <a:lnSpc>
                          <a:spcPct val="107000"/>
                        </a:lnSpc>
                        <a:spcAft>
                          <a:spcPts val="800"/>
                        </a:spcAft>
                      </a:pPr>
                      <a:r>
                        <a:rPr lang="en-GB" sz="1200" dirty="0" err="1">
                          <a:latin typeface="+mn-lt"/>
                        </a:rPr>
                        <a:t>Rel</a:t>
                      </a:r>
                      <a:endParaRPr lang="en-GB" sz="1200" dirty="0">
                        <a:latin typeface="+mn-lt"/>
                      </a:endParaRPr>
                    </a:p>
                  </a:txBody>
                  <a:tcPr marL="36002" marR="36002" marT="0" marB="0" anchor="ctr"/>
                </a:tc>
                <a:tc>
                  <a:txBody>
                    <a:bodyPr/>
                    <a:lstStyle/>
                    <a:p>
                      <a:pPr algn="ctr">
                        <a:lnSpc>
                          <a:spcPct val="107000"/>
                        </a:lnSpc>
                        <a:spcAft>
                          <a:spcPts val="800"/>
                        </a:spcAft>
                      </a:pPr>
                      <a:r>
                        <a:rPr lang="en-GB" sz="1200" dirty="0">
                          <a:latin typeface="+mn-lt"/>
                        </a:rPr>
                        <a:t>WG</a:t>
                      </a:r>
                    </a:p>
                  </a:txBody>
                  <a:tcPr marL="36002" marR="36002" marT="0" marB="0" anchor="ctr"/>
                </a:tc>
                <a:tc>
                  <a:txBody>
                    <a:bodyPr/>
                    <a:lstStyle/>
                    <a:p>
                      <a:pPr algn="ctr">
                        <a:lnSpc>
                          <a:spcPct val="107000"/>
                        </a:lnSpc>
                        <a:spcAft>
                          <a:spcPts val="800"/>
                        </a:spcAft>
                      </a:pPr>
                      <a:r>
                        <a:rPr lang="en-GB" sz="1200" dirty="0">
                          <a:latin typeface="+mn-lt"/>
                        </a:rPr>
                        <a:t>Target</a:t>
                      </a:r>
                    </a:p>
                  </a:txBody>
                  <a:tcPr marL="36002" marR="36002" marT="0" marB="0" anchor="ctr"/>
                </a:tc>
                <a:tc>
                  <a:txBody>
                    <a:bodyPr/>
                    <a:lstStyle/>
                    <a:p>
                      <a:pPr algn="ctr">
                        <a:lnSpc>
                          <a:spcPct val="107000"/>
                        </a:lnSpc>
                        <a:spcAft>
                          <a:spcPts val="800"/>
                        </a:spcAft>
                      </a:pPr>
                      <a:r>
                        <a:rPr lang="en-GB" sz="1200" dirty="0">
                          <a:latin typeface="+mn-lt"/>
                        </a:rPr>
                        <a:t>Old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200" dirty="0">
                          <a:solidFill>
                            <a:srgbClr val="FF0000"/>
                          </a:solidFill>
                          <a:latin typeface="+mn-lt"/>
                        </a:rPr>
                        <a:t>Related groups</a:t>
                      </a:r>
                      <a:endParaRPr lang="en-GB" sz="12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200" b="1" kern="1200" dirty="0">
                          <a:solidFill>
                            <a:srgbClr val="FF0000"/>
                          </a:solidFill>
                          <a:latin typeface="+mn-lt"/>
                          <a:ea typeface="+mn-ea"/>
                          <a:cs typeface="+mn-cs"/>
                        </a:rPr>
                        <a:t>SA5 Progress</a:t>
                      </a:r>
                      <a:endParaRPr lang="en-GB" sz="12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WID</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TR</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Rapporteur</a:t>
                      </a:r>
                      <a:endParaRPr lang="en-GB" sz="12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826901">
                <a:tc>
                  <a:txBody>
                    <a:bodyPr/>
                    <a:lstStyle/>
                    <a:p>
                      <a:pPr algn="ctr" fontAlgn="t"/>
                      <a:r>
                        <a:rPr lang="en-US" sz="1050" b="0" i="0" u="none" strike="noStrike" dirty="0">
                          <a:solidFill>
                            <a:srgbClr val="000000"/>
                          </a:solidFill>
                          <a:effectLst/>
                          <a:latin typeface="+mn-lt"/>
                        </a:rPr>
                        <a:t>940035</a:t>
                      </a:r>
                    </a:p>
                  </a:txBody>
                  <a:tcPr marL="6350" marR="6350" marT="6350" marB="0"/>
                </a:tc>
                <a:tc>
                  <a:txBody>
                    <a:bodyPr/>
                    <a:lstStyle/>
                    <a:p>
                      <a:pPr algn="l" fontAlgn="t"/>
                      <a:r>
                        <a:rPr lang="en-US" sz="1050" b="0" i="0" u="none" strike="noStrike" dirty="0">
                          <a:solidFill>
                            <a:schemeClr val="tx1"/>
                          </a:solidFill>
                          <a:effectLst/>
                          <a:latin typeface="+mn-lt"/>
                        </a:rPr>
                        <a:t>Study on enhancement of management of non-public networks </a:t>
                      </a:r>
                    </a:p>
                  </a:txBody>
                  <a:tcPr marL="6350" marR="6350" marT="6350" marB="0"/>
                </a:tc>
                <a:tc>
                  <a:txBody>
                    <a:bodyPr/>
                    <a:lstStyle/>
                    <a:p>
                      <a:pPr algn="l" fontAlgn="t"/>
                      <a:r>
                        <a:rPr lang="en-US" sz="1050" b="0" i="0" u="none" strike="noStrike" dirty="0" err="1">
                          <a:solidFill>
                            <a:srgbClr val="000000"/>
                          </a:solidFill>
                          <a:effectLst/>
                          <a:latin typeface="+mn-lt"/>
                        </a:rPr>
                        <a:t>FS_OAM_eNPN</a:t>
                      </a:r>
                      <a:endParaRPr lang="en-US" sz="1050" b="0" i="0" u="none" strike="noStrike" dirty="0">
                        <a:solidFill>
                          <a:srgbClr val="000000"/>
                        </a:solidFill>
                        <a:effectLst/>
                        <a:latin typeface="+mn-lt"/>
                      </a:endParaRPr>
                    </a:p>
                  </a:txBody>
                  <a:tcPr marL="6350" marR="6350" marT="6350" marB="0"/>
                </a:tc>
                <a:tc>
                  <a:txBody>
                    <a:bodyPr/>
                    <a:lstStyle/>
                    <a:p>
                      <a:pPr algn="ctr" fontAlgn="t"/>
                      <a:r>
                        <a:rPr lang="en-US" sz="1050" b="0" i="0" u="none" strike="noStrike">
                          <a:solidFill>
                            <a:srgbClr val="000000"/>
                          </a:solidFill>
                          <a:effectLst/>
                          <a:latin typeface="+mn-lt"/>
                        </a:rPr>
                        <a:t>Rel-18</a:t>
                      </a:r>
                    </a:p>
                  </a:txBody>
                  <a:tcPr marL="6350" marR="6350" marT="6350" marB="0"/>
                </a:tc>
                <a:tc>
                  <a:txBody>
                    <a:bodyPr/>
                    <a:lstStyle/>
                    <a:p>
                      <a:pPr algn="ctr" fontAlgn="t"/>
                      <a:r>
                        <a:rPr lang="en-US" sz="1050" b="0" i="0" u="none" strike="noStrike">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50" kern="1200" dirty="0">
                          <a:solidFill>
                            <a:srgbClr val="000000"/>
                          </a:solidFill>
                          <a:effectLst/>
                          <a:latin typeface="+mn-lt"/>
                          <a:ea typeface="+mn-ea"/>
                          <a:cs typeface="Arial" panose="020B0604020202020204" pitchFamily="34" charset="0"/>
                        </a:rPr>
                        <a:t>SA#98(Dec 2022) -&gt;</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50" b="1" kern="1200" dirty="0">
                          <a:solidFill>
                            <a:srgbClr val="0000FF"/>
                          </a:solidFill>
                          <a:effectLst/>
                          <a:latin typeface="+mn-lt"/>
                          <a:ea typeface="+mn-ea"/>
                          <a:cs typeface="Arial" panose="020B0604020202020204" pitchFamily="34" charset="0"/>
                        </a:rPr>
                        <a:t>SA#99(Mar 2023)</a:t>
                      </a:r>
                      <a:endParaRPr lang="en-US" sz="1050" b="1" kern="1200" dirty="0">
                        <a:solidFill>
                          <a:srgbClr val="0000FF"/>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50" b="0" i="0" u="none" strike="noStrike" dirty="0">
                          <a:solidFill>
                            <a:srgbClr val="000000"/>
                          </a:solidFill>
                          <a:effectLst/>
                          <a:latin typeface="+mn-lt"/>
                        </a:rPr>
                        <a:t>80%</a:t>
                      </a:r>
                    </a:p>
                  </a:txBody>
                  <a:tcPr marL="6350" marR="6350" marT="6350" marB="0"/>
                </a:tc>
                <a:tc>
                  <a:txBody>
                    <a:bodyPr/>
                    <a:lstStyle/>
                    <a:p>
                      <a:pPr algn="ctr">
                        <a:lnSpc>
                          <a:spcPct val="107000"/>
                        </a:lnSpc>
                        <a:spcAft>
                          <a:spcPts val="800"/>
                        </a:spcAft>
                      </a:pPr>
                      <a:r>
                        <a:rPr lang="en-GB" sz="1050" b="0" i="0" u="none" strike="noStrike" kern="1200" dirty="0">
                          <a:solidFill>
                            <a:srgbClr val="0000FF"/>
                          </a:solidFill>
                          <a:effectLst/>
                          <a:latin typeface="+mn-lt"/>
                          <a:ea typeface="+mn-ea"/>
                          <a:cs typeface="+mn-cs"/>
                        </a:rPr>
                        <a:t>90%</a:t>
                      </a:r>
                    </a:p>
                  </a:txBody>
                  <a:tcPr marL="36002" marR="36002" marT="0" marB="0"/>
                </a:tc>
                <a:tc>
                  <a:txBody>
                    <a:bodyPr/>
                    <a:lstStyle/>
                    <a:p>
                      <a:pPr>
                        <a:lnSpc>
                          <a:spcPct val="107000"/>
                        </a:lnSpc>
                        <a:spcAft>
                          <a:spcPts val="800"/>
                        </a:spcAft>
                      </a:pPr>
                      <a:r>
                        <a:rPr lang="en-US" sz="1050" dirty="0">
                          <a:solidFill>
                            <a:schemeClr val="tx1"/>
                          </a:solidFill>
                          <a:latin typeface="+mn-lt"/>
                        </a:rPr>
                        <a:t>ready for SA Information approval</a:t>
                      </a:r>
                      <a:endParaRPr lang="en-GB" sz="1050" dirty="0">
                        <a:solidFill>
                          <a:schemeClr val="tx1"/>
                        </a:solidFill>
                        <a:latin typeface="+mn-lt"/>
                      </a:endParaRPr>
                    </a:p>
                  </a:txBody>
                  <a:tcPr marL="36002" marR="36002" marT="0" marB="0" anchor="ctr"/>
                </a:tc>
                <a:tc>
                  <a:txBody>
                    <a:bodyPr/>
                    <a:lstStyle/>
                    <a:p>
                      <a:pPr marL="0" algn="l" defTabSz="1219170" rtl="0" eaLnBrk="1" latinLnBrk="0" hangingPunct="1">
                        <a:lnSpc>
                          <a:spcPct val="150000"/>
                        </a:lnSpc>
                        <a:spcAft>
                          <a:spcPts val="0"/>
                        </a:spcAft>
                      </a:pPr>
                      <a:endParaRPr lang="sv-SE" sz="105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algn="ctr" defTabSz="1219170" rtl="0" eaLnBrk="1" latinLnBrk="0" hangingPunct="1">
                        <a:lnSpc>
                          <a:spcPct val="100000"/>
                        </a:lnSpc>
                        <a:spcAft>
                          <a:spcPts val="0"/>
                        </a:spcAft>
                      </a:pPr>
                      <a:r>
                        <a:rPr lang="en-US" altLang="zh-CN" sz="1050" kern="1200" dirty="0">
                          <a:solidFill>
                            <a:srgbClr val="000000"/>
                          </a:solidFill>
                          <a:effectLst/>
                          <a:latin typeface="+mn-lt"/>
                          <a:ea typeface="+mn-ea"/>
                          <a:cs typeface="Arial" panose="020B0604020202020204" pitchFamily="34" charset="0"/>
                        </a:rPr>
                        <a:t>0-&gt;10-&gt;40-</a:t>
                      </a:r>
                      <a:r>
                        <a:rPr lang="en-US" altLang="zh-CN" sz="1050" kern="1200" dirty="0">
                          <a:solidFill>
                            <a:srgbClr val="000000"/>
                          </a:solidFill>
                          <a:effectLst/>
                          <a:latin typeface="+mn-lt"/>
                          <a:ea typeface="宋体" panose="02010600030101010101" pitchFamily="2" charset="-122"/>
                          <a:cs typeface="Arial" panose="020B0604020202020204" pitchFamily="34" charset="0"/>
                        </a:rPr>
                        <a:t>&gt;60-&gt;80-&gt;90%</a:t>
                      </a:r>
                      <a:endParaRPr lang="zh-CN" sz="1050" kern="1200" dirty="0">
                        <a:solidFill>
                          <a:srgbClr val="000000"/>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US" altLang="zh-CN" sz="1050" b="0" i="0" u="none" strike="noStrike" kern="1200" dirty="0">
                          <a:solidFill>
                            <a:srgbClr val="000000"/>
                          </a:solidFill>
                          <a:effectLst/>
                          <a:latin typeface="+mn-lt"/>
                          <a:ea typeface="+mn-ea"/>
                          <a:cs typeface="+mn-cs"/>
                        </a:rPr>
                        <a:t>SP-220152</a:t>
                      </a:r>
                      <a:endParaRPr lang="zh-CN" altLang="zh-CN" sz="1050" b="0" i="0" u="none" strike="noStrike" kern="1200" dirty="0">
                        <a:solidFill>
                          <a:srgbClr val="000000"/>
                        </a:solidFill>
                        <a:effectLst/>
                        <a:latin typeface="+mn-lt"/>
                        <a:ea typeface="+mn-ea"/>
                        <a:cs typeface="+mn-cs"/>
                      </a:endParaRPr>
                    </a:p>
                  </a:txBody>
                  <a:tcPr marL="9525" marR="9525" marT="9525" marB="9525"/>
                </a:tc>
                <a:tc>
                  <a:txBody>
                    <a:bodyPr/>
                    <a:lstStyle/>
                    <a:p>
                      <a:pPr algn="ctr">
                        <a:lnSpc>
                          <a:spcPct val="150000"/>
                        </a:lnSpc>
                        <a:spcAft>
                          <a:spcPts val="0"/>
                        </a:spcAft>
                      </a:pPr>
                      <a:r>
                        <a:rPr lang="fr-FR" sz="1050" kern="1200" dirty="0">
                          <a:solidFill>
                            <a:srgbClr val="000000"/>
                          </a:solidFill>
                          <a:effectLst/>
                          <a:latin typeface="+mn-lt"/>
                          <a:ea typeface="宋体" panose="02010600030101010101" pitchFamily="2" charset="-122"/>
                          <a:cs typeface="Arial" panose="020B0604020202020204" pitchFamily="34" charset="0"/>
                        </a:rPr>
                        <a:t>28.907</a:t>
                      </a:r>
                      <a:endParaRPr lang="en-US" sz="105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nSpc>
                          <a:spcPct val="150000"/>
                        </a:lnSpc>
                        <a:spcAft>
                          <a:spcPts val="0"/>
                        </a:spcAft>
                      </a:pPr>
                      <a:r>
                        <a:rPr lang="en-US" altLang="zh-CN" sz="1050" kern="1200" dirty="0">
                          <a:solidFill>
                            <a:srgbClr val="000000"/>
                          </a:solidFill>
                          <a:effectLst/>
                          <a:latin typeface="+mn-lt"/>
                          <a:ea typeface="+mn-ea"/>
                          <a:cs typeface="Arial" panose="020B0604020202020204" pitchFamily="34" charset="0"/>
                        </a:rPr>
                        <a:t>Huawei</a:t>
                      </a:r>
                      <a:endParaRPr lang="en-US" sz="105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1"/>
                  </a:ext>
                </a:extLst>
              </a:tr>
              <a:tr h="571111">
                <a:tc>
                  <a:txBody>
                    <a:bodyPr/>
                    <a:lstStyle/>
                    <a:p>
                      <a:pPr algn="ctr" fontAlgn="t"/>
                      <a:r>
                        <a:rPr lang="en-US" sz="1050" b="0" i="0" u="none" strike="noStrike" dirty="0">
                          <a:solidFill>
                            <a:srgbClr val="000000"/>
                          </a:solidFill>
                          <a:effectLst/>
                          <a:latin typeface="+mn-lt"/>
                        </a:rPr>
                        <a:t>940040</a:t>
                      </a:r>
                    </a:p>
                  </a:txBody>
                  <a:tcPr marL="6350" marR="6350" marT="6350" marB="0"/>
                </a:tc>
                <a:tc>
                  <a:txBody>
                    <a:bodyPr/>
                    <a:lstStyle/>
                    <a:p>
                      <a:pPr algn="l" fontAlgn="t"/>
                      <a:r>
                        <a:rPr lang="en-US" sz="1050" b="0" i="0" u="none" strike="noStrike" dirty="0">
                          <a:solidFill>
                            <a:schemeClr val="tx1"/>
                          </a:solidFill>
                          <a:effectLst/>
                          <a:latin typeface="+mn-lt"/>
                        </a:rPr>
                        <a:t>Study on Network and Service Operations for Energy Utilities </a:t>
                      </a:r>
                    </a:p>
                  </a:txBody>
                  <a:tcPr marL="6350" marR="6350" marT="6350" marB="0"/>
                </a:tc>
                <a:tc>
                  <a:txBody>
                    <a:bodyPr/>
                    <a:lstStyle/>
                    <a:p>
                      <a:pPr algn="l" fontAlgn="t"/>
                      <a:r>
                        <a:rPr lang="en-US" sz="1050" b="0" i="0" u="none" strike="noStrike" dirty="0">
                          <a:solidFill>
                            <a:srgbClr val="000000"/>
                          </a:solidFill>
                          <a:effectLst/>
                          <a:latin typeface="+mn-lt"/>
                        </a:rPr>
                        <a:t>FS_NSOEU</a:t>
                      </a:r>
                    </a:p>
                  </a:txBody>
                  <a:tcPr marL="6350" marR="6350" marT="6350" marB="0"/>
                </a:tc>
                <a:tc>
                  <a:txBody>
                    <a:bodyPr/>
                    <a:lstStyle/>
                    <a:p>
                      <a:pPr algn="ctr" fontAlgn="t"/>
                      <a:r>
                        <a:rPr lang="en-US" sz="1050" b="0" i="0" u="none" strike="noStrike">
                          <a:solidFill>
                            <a:srgbClr val="000000"/>
                          </a:solidFill>
                          <a:effectLst/>
                          <a:latin typeface="+mn-lt"/>
                        </a:rPr>
                        <a:t>Rel-18</a:t>
                      </a:r>
                    </a:p>
                  </a:txBody>
                  <a:tcPr marL="6350" marR="6350" marT="6350" marB="0"/>
                </a:tc>
                <a:tc>
                  <a:txBody>
                    <a:bodyPr/>
                    <a:lstStyle/>
                    <a:p>
                      <a:pPr algn="ctr" fontAlgn="t"/>
                      <a:r>
                        <a:rPr lang="en-US" sz="1050" b="0" i="0" u="none" strike="noStrike">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kern="1200" dirty="0">
                          <a:solidFill>
                            <a:srgbClr val="000000"/>
                          </a:solidFill>
                          <a:effectLst/>
                          <a:latin typeface="+mn-lt"/>
                          <a:ea typeface="+mn-ea"/>
                          <a:cs typeface="Arial" panose="020B0604020202020204" pitchFamily="34" charset="0"/>
                        </a:rPr>
                        <a:t>SA#98(Dec 2022)-&gt;</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b="1" kern="1200" dirty="0">
                          <a:solidFill>
                            <a:srgbClr val="0000FF"/>
                          </a:solidFill>
                          <a:effectLst/>
                          <a:latin typeface="+mn-lt"/>
                          <a:ea typeface="+mn-ea"/>
                          <a:cs typeface="Arial" panose="020B0604020202020204" pitchFamily="34" charset="0"/>
                        </a:rPr>
                        <a:t>SA#99(Mar 2023)</a:t>
                      </a:r>
                    </a:p>
                  </a:txBody>
                  <a:tcPr marL="9525" marR="9525" marT="9525" marB="9525"/>
                </a:tc>
                <a:tc>
                  <a:txBody>
                    <a:bodyPr/>
                    <a:lstStyle/>
                    <a:p>
                      <a:pPr algn="ctr" fontAlgn="t"/>
                      <a:r>
                        <a:rPr lang="en-US" sz="1050" b="0" i="0" u="none" strike="noStrike" dirty="0">
                          <a:solidFill>
                            <a:srgbClr val="000000"/>
                          </a:solidFill>
                          <a:effectLst/>
                          <a:latin typeface="+mn-lt"/>
                        </a:rPr>
                        <a:t>25%</a:t>
                      </a:r>
                    </a:p>
                  </a:txBody>
                  <a:tcPr marL="6350" marR="6350" marT="6350" marB="0"/>
                </a:tc>
                <a:tc>
                  <a:txBody>
                    <a:bodyPr/>
                    <a:lstStyle/>
                    <a:p>
                      <a:pPr algn="ctr">
                        <a:lnSpc>
                          <a:spcPct val="107000"/>
                        </a:lnSpc>
                        <a:spcAft>
                          <a:spcPts val="800"/>
                        </a:spcAft>
                      </a:pPr>
                      <a:r>
                        <a:rPr lang="en-GB" sz="1050" b="0" i="0" u="none" strike="noStrike" kern="1200" dirty="0">
                          <a:solidFill>
                            <a:srgbClr val="0000FF"/>
                          </a:solidFill>
                          <a:effectLst/>
                          <a:latin typeface="+mn-lt"/>
                          <a:ea typeface="+mn-ea"/>
                          <a:cs typeface="+mn-cs"/>
                        </a:rPr>
                        <a:t>45%</a:t>
                      </a:r>
                    </a:p>
                  </a:txBody>
                  <a:tcPr marL="36002" marR="36002" marT="0" marB="0"/>
                </a:tc>
                <a:tc>
                  <a:txBody>
                    <a:bodyPr/>
                    <a:lstStyle/>
                    <a:p>
                      <a:pPr>
                        <a:lnSpc>
                          <a:spcPct val="107000"/>
                        </a:lnSpc>
                        <a:spcAft>
                          <a:spcPts val="800"/>
                        </a:spcAft>
                      </a:pPr>
                      <a:endParaRPr lang="en-GB" sz="105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05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kern="1200" dirty="0">
                          <a:solidFill>
                            <a:srgbClr val="000000"/>
                          </a:solidFill>
                          <a:effectLst/>
                          <a:latin typeface="+mn-lt"/>
                          <a:ea typeface="宋体" panose="02010600030101010101" pitchFamily="2" charset="-122"/>
                          <a:cs typeface="Arial" panose="020B0604020202020204" pitchFamily="34" charset="0"/>
                        </a:rPr>
                        <a:t> </a:t>
                      </a:r>
                      <a:r>
                        <a:rPr lang="en-US" altLang="zh-CN" sz="1050" kern="1200" dirty="0">
                          <a:solidFill>
                            <a:srgbClr val="000000"/>
                          </a:solidFill>
                          <a:effectLst/>
                          <a:latin typeface="+mn-lt"/>
                          <a:ea typeface="+mn-ea"/>
                          <a:cs typeface="Arial" panose="020B0604020202020204" pitchFamily="34" charset="0"/>
                        </a:rPr>
                        <a:t>0-&gt;10-&gt;15-</a:t>
                      </a:r>
                      <a:r>
                        <a:rPr lang="en-US" altLang="zh-CN" sz="1050" kern="1200" dirty="0">
                          <a:solidFill>
                            <a:srgbClr val="000000"/>
                          </a:solidFill>
                          <a:effectLst/>
                          <a:latin typeface="+mn-lt"/>
                          <a:ea typeface="宋体" panose="02010600030101010101" pitchFamily="2" charset="-122"/>
                          <a:cs typeface="Arial" panose="020B0604020202020204" pitchFamily="34" charset="0"/>
                        </a:rPr>
                        <a:t>&gt;35%</a:t>
                      </a:r>
                      <a:endParaRPr lang="zh-CN" sz="105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050" b="0" i="0" u="none" strike="noStrike" kern="1200" dirty="0">
                          <a:solidFill>
                            <a:srgbClr val="000000"/>
                          </a:solidFill>
                          <a:effectLst/>
                          <a:latin typeface="+mn-lt"/>
                          <a:ea typeface="+mn-ea"/>
                          <a:cs typeface="+mn-cs"/>
                        </a:rPr>
                        <a:t>SP-211622</a:t>
                      </a:r>
                    </a:p>
                    <a:p>
                      <a:pPr marL="0" marR="0" lvl="0" indent="0" algn="ctr" defTabSz="1219170" rtl="0" eaLnBrk="1" fontAlgn="t" latinLnBrk="0" hangingPunct="1">
                        <a:lnSpc>
                          <a:spcPct val="150000"/>
                        </a:lnSpc>
                        <a:spcBef>
                          <a:spcPts val="0"/>
                        </a:spcBef>
                        <a:spcAft>
                          <a:spcPts val="0"/>
                        </a:spcAft>
                        <a:buClrTx/>
                        <a:buSzTx/>
                        <a:buFontTx/>
                        <a:buNone/>
                        <a:tabLst/>
                        <a:defRPr/>
                      </a:pPr>
                      <a:endParaRPr lang="en-GB" altLang="zh-CN" sz="1050" b="0" i="0" u="none" strike="noStrike" kern="1200" dirty="0">
                        <a:solidFill>
                          <a:srgbClr val="000000"/>
                        </a:solidFill>
                        <a:effectLst/>
                        <a:latin typeface="+mn-lt"/>
                        <a:ea typeface="+mn-ea"/>
                        <a:cs typeface="+mn-cs"/>
                      </a:endParaRPr>
                    </a:p>
                  </a:txBody>
                  <a:tcPr marL="9525" marR="9525" marT="9525" marB="9525"/>
                </a:tc>
                <a:tc>
                  <a:txBody>
                    <a:bodyPr/>
                    <a:lstStyle/>
                    <a:p>
                      <a:pPr algn="ctr">
                        <a:lnSpc>
                          <a:spcPct val="150000"/>
                        </a:lnSpc>
                        <a:spcAft>
                          <a:spcPts val="0"/>
                        </a:spcAft>
                      </a:pPr>
                      <a:r>
                        <a:rPr lang="fr-FR" sz="1050" kern="1200" dirty="0">
                          <a:solidFill>
                            <a:srgbClr val="000000"/>
                          </a:solidFill>
                          <a:effectLst/>
                          <a:latin typeface="+mn-lt"/>
                          <a:ea typeface="宋体" panose="02010600030101010101" pitchFamily="2" charset="-122"/>
                          <a:cs typeface="Arial" panose="020B0604020202020204" pitchFamily="34" charset="0"/>
                        </a:rPr>
                        <a:t>28.829</a:t>
                      </a:r>
                      <a:endParaRPr lang="en-US" sz="105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nSpc>
                          <a:spcPct val="150000"/>
                        </a:lnSpc>
                        <a:spcAft>
                          <a:spcPts val="0"/>
                        </a:spcAft>
                      </a:pPr>
                      <a:r>
                        <a:rPr lang="en-US" altLang="zh-CN" sz="1050" kern="1200" dirty="0">
                          <a:solidFill>
                            <a:srgbClr val="000000"/>
                          </a:solidFill>
                          <a:effectLst/>
                          <a:latin typeface="+mn-lt"/>
                          <a:ea typeface="+mn-ea"/>
                          <a:cs typeface="Arial" panose="020B0604020202020204" pitchFamily="34" charset="0"/>
                        </a:rPr>
                        <a:t>Samsung </a:t>
                      </a:r>
                      <a:endParaRPr lang="en-US" sz="105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2"/>
                  </a:ext>
                </a:extLst>
              </a:tr>
              <a:tr h="711138">
                <a:tc>
                  <a:txBody>
                    <a:bodyPr/>
                    <a:lstStyle/>
                    <a:p>
                      <a:pPr algn="ctr" fontAlgn="t"/>
                      <a:r>
                        <a:rPr lang="en-US" sz="1000" b="0" i="0" u="none" strike="noStrike" dirty="0">
                          <a:solidFill>
                            <a:srgbClr val="000000"/>
                          </a:solidFill>
                          <a:effectLst/>
                          <a:latin typeface="+mn-lt"/>
                        </a:rPr>
                        <a:t>910026</a:t>
                      </a:r>
                    </a:p>
                  </a:txBody>
                  <a:tcPr marL="6350" marR="6350" marT="6350" marB="0"/>
                </a:tc>
                <a:tc>
                  <a:txBody>
                    <a:bodyPr/>
                    <a:lstStyle/>
                    <a:p>
                      <a:pPr marL="0" algn="l" defTabSz="1219170" rtl="0" eaLnBrk="1" fontAlgn="t" latinLnBrk="0" hangingPunct="1"/>
                      <a:r>
                        <a:rPr lang="en-US" sz="1000" b="0" i="0" u="none" strike="noStrike" kern="1200" dirty="0">
                          <a:solidFill>
                            <a:schemeClr val="tx1"/>
                          </a:solidFill>
                          <a:effectLst/>
                          <a:latin typeface="+mn-lt"/>
                          <a:ea typeface="+mn-ea"/>
                          <a:cs typeface="+mn-cs"/>
                        </a:rPr>
                        <a:t>Study on network slice management capability exposure </a:t>
                      </a:r>
                    </a:p>
                  </a:txBody>
                  <a:tcPr marL="6350" marR="6350" marT="6350" marB="0"/>
                </a:tc>
                <a:tc>
                  <a:txBody>
                    <a:bodyPr/>
                    <a:lstStyle/>
                    <a:p>
                      <a:pPr algn="l" fontAlgn="t"/>
                      <a:r>
                        <a:rPr lang="en-US" sz="1000" b="0" i="0" u="none" strike="noStrike" dirty="0">
                          <a:solidFill>
                            <a:srgbClr val="000000"/>
                          </a:solidFill>
                          <a:effectLst/>
                          <a:latin typeface="+mn-lt"/>
                        </a:rPr>
                        <a:t>FS_NSCE</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900" kern="1200" dirty="0">
                          <a:solidFill>
                            <a:srgbClr val="000000"/>
                          </a:solidFill>
                          <a:effectLst/>
                          <a:latin typeface="+mn-lt"/>
                          <a:ea typeface="+mn-ea"/>
                          <a:cs typeface="Arial" panose="020B0604020202020204" pitchFamily="34" charset="0"/>
                        </a:rPr>
                        <a:t>SA#98(Dec 2022) -&gt;</a:t>
                      </a:r>
                      <a:r>
                        <a:rPr lang="en-US" altLang="zh-CN" sz="900" kern="1200" baseline="0" dirty="0">
                          <a:solidFill>
                            <a:srgbClr val="000000"/>
                          </a:solidFill>
                          <a:effectLst/>
                          <a:latin typeface="+mn-lt"/>
                          <a:ea typeface="+mn-ea"/>
                          <a:cs typeface="Arial" panose="020B0604020202020204" pitchFamily="34" charset="0"/>
                        </a:rPr>
                        <a:t> </a:t>
                      </a:r>
                      <a:r>
                        <a:rPr lang="en-US" altLang="zh-CN" sz="900" b="1" kern="1200" baseline="0" dirty="0">
                          <a:solidFill>
                            <a:srgbClr val="0000FF"/>
                          </a:solidFill>
                          <a:effectLst/>
                          <a:latin typeface="+mn-lt"/>
                          <a:ea typeface="+mn-ea"/>
                          <a:cs typeface="Arial" panose="020B0604020202020204" pitchFamily="34" charset="0"/>
                        </a:rPr>
                        <a:t>SA#99(Mar 2023)</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83%</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90%</a:t>
                      </a:r>
                    </a:p>
                  </a:txBody>
                  <a:tcPr marL="36002" marR="36002" marT="0" marB="0"/>
                </a:tc>
                <a:tc>
                  <a:txBody>
                    <a:bodyPr/>
                    <a:lstStyle/>
                    <a:p>
                      <a:pPr>
                        <a:lnSpc>
                          <a:spcPct val="107000"/>
                        </a:lnSpc>
                        <a:spcAft>
                          <a:spcPts val="800"/>
                        </a:spcAft>
                      </a:pPr>
                      <a:endParaRPr lang="en-GB" sz="12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US" sz="900" kern="1200" dirty="0">
                          <a:solidFill>
                            <a:srgbClr val="000000"/>
                          </a:solidFill>
                          <a:effectLst/>
                          <a:latin typeface="+mn-lt"/>
                          <a:ea typeface="宋体" panose="02010600030101010101" pitchFamily="2" charset="-122"/>
                          <a:cs typeface="Arial" panose="020B0604020202020204" pitchFamily="34" charset="0"/>
                        </a:rPr>
                        <a:t>SA3, SA, RAN</a:t>
                      </a:r>
                      <a:endParaRPr lang="sv-SE" sz="9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900" kern="1200" dirty="0">
                          <a:solidFill>
                            <a:srgbClr val="000000"/>
                          </a:solidFill>
                          <a:effectLst/>
                          <a:latin typeface="+mn-lt"/>
                          <a:ea typeface="+mn-ea"/>
                          <a:cs typeface="Arial" panose="020B0604020202020204" pitchFamily="34" charset="0"/>
                        </a:rPr>
                        <a:t>70-&gt;75-&gt;80-</a:t>
                      </a:r>
                      <a:r>
                        <a:rPr lang="en-US" altLang="zh-CN" sz="900" kern="1200" dirty="0">
                          <a:solidFill>
                            <a:srgbClr val="000000"/>
                          </a:solidFill>
                          <a:effectLst/>
                          <a:latin typeface="+mn-lt"/>
                          <a:ea typeface="宋体" panose="02010600030101010101" pitchFamily="2" charset="-122"/>
                          <a:cs typeface="Arial" panose="020B0604020202020204" pitchFamily="34" charset="0"/>
                        </a:rPr>
                        <a:t>&gt;82-&gt;83%-&gt;90%</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200" b="0" i="0" u="none" strike="noStrike" kern="1200" dirty="0">
                          <a:solidFill>
                            <a:srgbClr val="000000"/>
                          </a:solidFill>
                          <a:effectLst/>
                          <a:latin typeface="+mn-lt"/>
                          <a:ea typeface="+mn-ea"/>
                          <a:cs typeface="+mn-cs"/>
                        </a:rPr>
                        <a:t>SP-220350</a:t>
                      </a:r>
                    </a:p>
                    <a:p>
                      <a:pPr marL="0" marR="0" lvl="0" indent="0" algn="ctr" defTabSz="1219170" rtl="0" eaLnBrk="1" fontAlgn="t" latinLnBrk="0" hangingPunct="1">
                        <a:lnSpc>
                          <a:spcPct val="150000"/>
                        </a:lnSpc>
                        <a:spcBef>
                          <a:spcPts val="0"/>
                        </a:spcBef>
                        <a:spcAft>
                          <a:spcPts val="0"/>
                        </a:spcAft>
                        <a:buClrTx/>
                        <a:buSzTx/>
                        <a:buFontTx/>
                        <a:buNone/>
                        <a:tabLst/>
                        <a:defRPr/>
                      </a:pPr>
                      <a:endParaRPr lang="en-GB" altLang="zh-CN" sz="12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latinLnBrk="0" hangingPunct="1">
                        <a:lnSpc>
                          <a:spcPct val="150000"/>
                        </a:lnSpc>
                        <a:spcAft>
                          <a:spcPts val="0"/>
                        </a:spcAft>
                      </a:pPr>
                      <a:r>
                        <a:rPr lang="fr-FR" altLang="zh-CN" sz="900" kern="1200" dirty="0">
                          <a:solidFill>
                            <a:srgbClr val="000000"/>
                          </a:solidFill>
                          <a:effectLst/>
                          <a:latin typeface="+mn-lt"/>
                          <a:ea typeface="宋体" panose="02010600030101010101" pitchFamily="2" charset="-122"/>
                          <a:cs typeface="Arial" panose="020B0604020202020204" pitchFamily="34" charset="0"/>
                        </a:rPr>
                        <a:t>28.824</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900" kern="1200" dirty="0" err="1">
                          <a:solidFill>
                            <a:srgbClr val="000000"/>
                          </a:solidFill>
                          <a:effectLst/>
                          <a:latin typeface="+mn-lt"/>
                          <a:ea typeface="+mn-ea"/>
                          <a:cs typeface="Arial" panose="020B0604020202020204" pitchFamily="34" charset="0"/>
                        </a:rPr>
                        <a:t>Alibaba</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3"/>
                  </a:ext>
                </a:extLst>
              </a:tr>
            </a:tbl>
          </a:graphicData>
        </a:graphic>
      </p:graphicFrame>
      <p:sp>
        <p:nvSpPr>
          <p:cNvPr id="4" name="Content Placeholder 7">
            <a:extLst>
              <a:ext uri="{FF2B5EF4-FFF2-40B4-BE49-F238E27FC236}">
                <a16:creationId xmlns:a16="http://schemas.microsoft.com/office/drawing/2014/main" id="{B4F8F5CC-9B36-4C4A-96C2-095377087992}"/>
              </a:ext>
            </a:extLst>
          </p:cNvPr>
          <p:cNvSpPr txBox="1">
            <a:spLocks/>
          </p:cNvSpPr>
          <p:nvPr/>
        </p:nvSpPr>
        <p:spPr>
          <a:xfrm>
            <a:off x="135179" y="3617088"/>
            <a:ext cx="3455266" cy="2470382"/>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err="1">
                <a:solidFill>
                  <a:srgbClr val="0000FF"/>
                </a:solidFill>
              </a:rPr>
              <a:t>FS_OAM_eNPN</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855123" lvl="1" indent="-455073" defTabSz="1219170">
              <a:spcBef>
                <a:spcPts val="0"/>
              </a:spcBef>
              <a:spcAft>
                <a:spcPts val="0"/>
              </a:spcAft>
              <a:defRPr/>
            </a:pPr>
            <a:r>
              <a:rPr lang="en-US" altLang="de-DE" sz="1100" kern="0" dirty="0">
                <a:solidFill>
                  <a:prstClr val="black"/>
                </a:solidFill>
              </a:rPr>
              <a:t> Several conclusions for different KIs were agreed</a:t>
            </a:r>
          </a:p>
          <a:p>
            <a:pPr marL="855123" lvl="1" indent="-455073" defTabSz="1219170">
              <a:spcBef>
                <a:spcPts val="0"/>
              </a:spcBef>
              <a:spcAft>
                <a:spcPts val="0"/>
              </a:spcAft>
              <a:defRPr/>
            </a:pPr>
            <a:r>
              <a:rPr lang="en-US" altLang="de-DE" sz="1100" kern="0" dirty="0">
                <a:solidFill>
                  <a:prstClr val="black"/>
                </a:solidFill>
              </a:rPr>
              <a:t>Several Editor's notes were resolved.</a:t>
            </a:r>
            <a:r>
              <a:rPr lang="en-US" altLang="zh-CN" sz="1100" kern="0" dirty="0">
                <a:solidFill>
                  <a:prstClr val="black"/>
                </a:solidFill>
              </a:rPr>
              <a:t> </a:t>
            </a:r>
          </a:p>
          <a:p>
            <a:pPr marL="455073" indent="-455073" defTabSz="1219170">
              <a:spcBef>
                <a:spcPts val="0"/>
              </a:spcBef>
              <a:spcAft>
                <a:spcPts val="0"/>
              </a:spcAft>
              <a:defRPr/>
            </a:pPr>
            <a:r>
              <a:rPr lang="en-US" altLang="zh-CN" sz="1600" kern="0" dirty="0">
                <a:solidFill>
                  <a:prstClr val="black"/>
                </a:solidFill>
              </a:rPr>
              <a:t>RAN impacts and dependencies:</a:t>
            </a:r>
          </a:p>
          <a:p>
            <a:pPr marL="855123" lvl="1" indent="-455073" defTabSz="1219170">
              <a:spcBef>
                <a:spcPts val="0"/>
              </a:spcBef>
              <a:spcAft>
                <a:spcPts val="0"/>
              </a:spcAft>
              <a:defRPr/>
            </a:pPr>
            <a:r>
              <a:rPr lang="en-US" altLang="zh-CN" sz="1200" dirty="0"/>
              <a:t>RAN3/2</a:t>
            </a:r>
            <a:endParaRPr lang="de-DE" altLang="zh-CN" sz="1200" kern="0" dirty="0">
              <a:solidFill>
                <a:prstClr val="black"/>
              </a:solidFill>
            </a:endParaRPr>
          </a:p>
          <a:p>
            <a:pPr marL="455073" indent="-455073" defTabSz="1219170">
              <a:spcBef>
                <a:spcPts val="0"/>
              </a:spcBef>
              <a:spcAft>
                <a:spcPts val="0"/>
              </a:spcAft>
              <a:defRPr/>
            </a:pPr>
            <a:r>
              <a:rPr lang="de-DE" altLang="zh-CN" sz="1600" kern="0" dirty="0">
                <a:solidFill>
                  <a:prstClr val="black"/>
                </a:solidFill>
              </a:rPr>
              <a:t>Next steps:</a:t>
            </a:r>
          </a:p>
          <a:p>
            <a:pPr marL="855123" lvl="1" indent="-455073" defTabSz="1219170">
              <a:spcBef>
                <a:spcPts val="0"/>
              </a:spcBef>
              <a:spcAft>
                <a:spcPts val="0"/>
              </a:spcAft>
              <a:defRPr/>
            </a:pPr>
            <a:r>
              <a:rPr lang="en-US" altLang="zh-CN" sz="1200" dirty="0"/>
              <a:t>To finalize the left conclusion part for some key issues</a:t>
            </a:r>
          </a:p>
        </p:txBody>
      </p:sp>
      <p:sp>
        <p:nvSpPr>
          <p:cNvPr id="6" name="Content Placeholder 7">
            <a:extLst>
              <a:ext uri="{FF2B5EF4-FFF2-40B4-BE49-F238E27FC236}">
                <a16:creationId xmlns:a16="http://schemas.microsoft.com/office/drawing/2014/main" id="{B4F8F5CC-9B36-4C4A-96C2-095377087992}"/>
              </a:ext>
            </a:extLst>
          </p:cNvPr>
          <p:cNvSpPr txBox="1">
            <a:spLocks/>
          </p:cNvSpPr>
          <p:nvPr/>
        </p:nvSpPr>
        <p:spPr>
          <a:xfrm>
            <a:off x="8399521" y="3672962"/>
            <a:ext cx="3792479" cy="339090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0000FF"/>
                </a:solidFill>
              </a:rPr>
              <a:t>FS_NSCE</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200" kern="0" dirty="0">
                <a:solidFill>
                  <a:prstClr val="black"/>
                </a:solidFill>
                <a:latin typeface="Calibri"/>
              </a:rPr>
              <a:t>Progress since SA5#145e:</a:t>
            </a:r>
          </a:p>
          <a:p>
            <a:pPr marL="400050" lvl="1" indent="0" defTabSz="1219170">
              <a:spcBef>
                <a:spcPts val="0"/>
              </a:spcBef>
              <a:spcAft>
                <a:spcPts val="0"/>
              </a:spcAft>
              <a:buNone/>
              <a:defRPr/>
            </a:pPr>
            <a:r>
              <a:rPr lang="en-US" altLang="zh-CN" sz="900" kern="0" dirty="0">
                <a:solidFill>
                  <a:prstClr val="black"/>
                </a:solidFill>
              </a:rPr>
              <a:t>Several contributions have been approved:</a:t>
            </a:r>
          </a:p>
          <a:p>
            <a:pPr marL="855123" lvl="1" indent="-455073" defTabSz="1219170">
              <a:spcBef>
                <a:spcPts val="0"/>
              </a:spcBef>
              <a:spcAft>
                <a:spcPts val="0"/>
              </a:spcAft>
              <a:defRPr/>
            </a:pPr>
            <a:r>
              <a:rPr lang="en-US" altLang="zh-CN" sz="900" kern="0" dirty="0">
                <a:solidFill>
                  <a:prstClr val="black"/>
                </a:solidFill>
              </a:rPr>
              <a:t>Concepts of filtering and combination in exposure </a:t>
            </a:r>
            <a:r>
              <a:rPr lang="en-US" altLang="zh-CN" sz="900" kern="0" dirty="0" err="1">
                <a:solidFill>
                  <a:prstClr val="black"/>
                </a:solidFill>
              </a:rPr>
              <a:t>governance,Concepts</a:t>
            </a:r>
            <a:r>
              <a:rPr lang="en-US" altLang="zh-CN" sz="900" kern="0" dirty="0">
                <a:solidFill>
                  <a:prstClr val="black"/>
                </a:solidFill>
              </a:rPr>
              <a:t> of filtering in exposure governance</a:t>
            </a:r>
          </a:p>
          <a:p>
            <a:pPr marL="855123" lvl="1" indent="-455073" defTabSz="1219170">
              <a:spcBef>
                <a:spcPts val="0"/>
              </a:spcBef>
              <a:spcAft>
                <a:spcPts val="0"/>
              </a:spcAft>
              <a:defRPr/>
            </a:pPr>
            <a:r>
              <a:rPr lang="en-US" altLang="zh-CN" sz="900" kern="0" dirty="0">
                <a:solidFill>
                  <a:prstClr val="black"/>
                </a:solidFill>
              </a:rPr>
              <a:t>Merge the use cases related to exposed </a:t>
            </a:r>
            <a:r>
              <a:rPr lang="en-US" altLang="zh-CN" sz="900" kern="0" dirty="0" err="1">
                <a:solidFill>
                  <a:prstClr val="black"/>
                </a:solidFill>
              </a:rPr>
              <a:t>MnS</a:t>
            </a:r>
            <a:r>
              <a:rPr lang="en-US" altLang="zh-CN" sz="900" kern="0" dirty="0">
                <a:solidFill>
                  <a:prstClr val="black"/>
                </a:solidFill>
              </a:rPr>
              <a:t> discovery, Merge the use cases related to network slice management capability exposure</a:t>
            </a:r>
          </a:p>
          <a:p>
            <a:pPr marL="855123" lvl="1" indent="-455073" defTabSz="1219170">
              <a:spcBef>
                <a:spcPts val="0"/>
              </a:spcBef>
              <a:spcAft>
                <a:spcPts val="0"/>
              </a:spcAft>
              <a:defRPr/>
            </a:pPr>
            <a:r>
              <a:rPr lang="en-US" altLang="zh-CN" sz="900" kern="0" dirty="0">
                <a:solidFill>
                  <a:prstClr val="black"/>
                </a:solidFill>
              </a:rPr>
              <a:t>Update the description of exposure scenarios in clause 4.1.1,Update Solution for network slice management capability exposure via CAPIF</a:t>
            </a:r>
          </a:p>
          <a:p>
            <a:pPr marL="855123" lvl="1" indent="-455073" defTabSz="1219170">
              <a:spcBef>
                <a:spcPts val="0"/>
              </a:spcBef>
              <a:spcAft>
                <a:spcPts val="0"/>
              </a:spcAft>
              <a:defRPr/>
            </a:pPr>
            <a:r>
              <a:rPr lang="en-US" altLang="zh-CN" sz="900" kern="0" dirty="0">
                <a:solidFill>
                  <a:prstClr val="black"/>
                </a:solidFill>
              </a:rPr>
              <a:t>Handling of customer's requirement for network slice management capabilities exposure</a:t>
            </a:r>
          </a:p>
          <a:p>
            <a:pPr marL="855123" lvl="1" indent="-455073" defTabSz="1219170">
              <a:spcBef>
                <a:spcPts val="0"/>
              </a:spcBef>
              <a:spcAft>
                <a:spcPts val="0"/>
              </a:spcAft>
              <a:defRPr/>
            </a:pPr>
            <a:r>
              <a:rPr lang="en-US" altLang="zh-CN" sz="900" kern="0" dirty="0">
                <a:solidFill>
                  <a:prstClr val="black"/>
                </a:solidFill>
              </a:rPr>
              <a:t>Add cons for alternative 1,Add Reference Architecture</a:t>
            </a:r>
            <a:endParaRPr lang="en-US" altLang="zh-CN" sz="900" kern="0" dirty="0">
              <a:solidFill>
                <a:prstClr val="black"/>
              </a:solidFill>
              <a:latin typeface="Calibri"/>
              <a:cs typeface="+mn-cs"/>
            </a:endParaRPr>
          </a:p>
          <a:p>
            <a:pPr marL="455073" indent="-455073" defTabSz="1219170">
              <a:spcBef>
                <a:spcPts val="0"/>
              </a:spcBef>
              <a:spcAft>
                <a:spcPts val="0"/>
              </a:spcAft>
              <a:defRPr/>
            </a:pPr>
            <a:r>
              <a:rPr lang="en-US" sz="1200" kern="0" dirty="0">
                <a:solidFill>
                  <a:prstClr val="black"/>
                </a:solidFill>
                <a:latin typeface="Calibri"/>
              </a:rPr>
              <a:t>RAN impacts and dependencies:</a:t>
            </a:r>
            <a:endParaRPr lang="de-DE" sz="1200" kern="0" dirty="0">
              <a:solidFill>
                <a:prstClr val="black"/>
              </a:solidFill>
              <a:latin typeface="Calibri"/>
            </a:endParaRPr>
          </a:p>
          <a:p>
            <a:pPr marL="855123" lvl="1" indent="-455073" defTabSz="1219170">
              <a:spcBef>
                <a:spcPts val="0"/>
              </a:spcBef>
              <a:spcAft>
                <a:spcPts val="0"/>
              </a:spcAft>
              <a:defRPr/>
            </a:pPr>
            <a:r>
              <a:rPr lang="en-US" altLang="zh-CN" sz="900" kern="0" dirty="0">
                <a:solidFill>
                  <a:prstClr val="black"/>
                </a:solidFill>
              </a:rPr>
              <a:t>None</a:t>
            </a:r>
            <a:endParaRPr lang="en-US" sz="900" kern="0" dirty="0">
              <a:solidFill>
                <a:prstClr val="black"/>
              </a:solidFill>
            </a:endParaRPr>
          </a:p>
          <a:p>
            <a:pPr marL="455073" indent="-455073" defTabSz="1219170">
              <a:spcBef>
                <a:spcPts val="0"/>
              </a:spcBef>
              <a:spcAft>
                <a:spcPts val="0"/>
              </a:spcAft>
              <a:defRPr/>
            </a:pPr>
            <a:r>
              <a:rPr lang="de-DE" sz="1200" kern="0" dirty="0">
                <a:solidFill>
                  <a:prstClr val="black"/>
                </a:solidFill>
                <a:latin typeface="Calibri"/>
              </a:rPr>
              <a:t>Next steps:</a:t>
            </a:r>
          </a:p>
          <a:p>
            <a:pPr marL="855123" lvl="1" indent="-455073" defTabSz="1219170">
              <a:spcBef>
                <a:spcPts val="0"/>
              </a:spcBef>
              <a:spcAft>
                <a:spcPts val="0"/>
              </a:spcAft>
              <a:defRPr/>
            </a:pPr>
            <a:r>
              <a:rPr lang="en-US" sz="900" kern="0" dirty="0">
                <a:solidFill>
                  <a:prstClr val="black"/>
                </a:solidFill>
              </a:rPr>
              <a:t>Complete the Conclusion and Recommendation</a:t>
            </a:r>
          </a:p>
          <a:p>
            <a:pPr marL="855123" lvl="1" indent="-455073" defTabSz="1219170">
              <a:spcBef>
                <a:spcPts val="0"/>
              </a:spcBef>
              <a:spcAft>
                <a:spcPts val="0"/>
              </a:spcAft>
              <a:defRPr/>
            </a:pPr>
            <a:r>
              <a:rPr lang="en-US" sz="900" kern="0" dirty="0">
                <a:solidFill>
                  <a:prstClr val="black"/>
                </a:solidFill>
              </a:rPr>
              <a:t>Start work item for NSCE</a:t>
            </a:r>
          </a:p>
          <a:p>
            <a:pPr marL="855123" lvl="1" indent="-455073" defTabSz="1219170">
              <a:spcBef>
                <a:spcPts val="0"/>
              </a:spcBef>
              <a:spcAft>
                <a:spcPts val="0"/>
              </a:spcAft>
              <a:defRPr/>
            </a:pPr>
            <a:endParaRPr lang="en-US" sz="900" kern="0" dirty="0">
              <a:solidFill>
                <a:prstClr val="black"/>
              </a:solidFill>
            </a:endParaRPr>
          </a:p>
        </p:txBody>
      </p:sp>
    </p:spTree>
    <p:extLst>
      <p:ext uri="{BB962C8B-B14F-4D97-AF65-F5344CB8AC3E}">
        <p14:creationId xmlns:p14="http://schemas.microsoft.com/office/powerpoint/2010/main" val="218655748"/>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zh-CN" sz="2800" dirty="0"/>
              <a:t>Rel-18 SI - Support of New Services (2/4)</a:t>
            </a:r>
            <a:br>
              <a:rPr lang="sv-SE" altLang="zh-CN" sz="2800" dirty="0"/>
            </a:br>
            <a:endParaRPr lang="zh-CN" altLang="en-US" sz="2800" dirty="0"/>
          </a:p>
        </p:txBody>
      </p:sp>
      <p:graphicFrame>
        <p:nvGraphicFramePr>
          <p:cNvPr id="3" name="表格 2"/>
          <p:cNvGraphicFramePr>
            <a:graphicFrameLocks noGrp="1"/>
          </p:cNvGraphicFramePr>
          <p:nvPr>
            <p:extLst>
              <p:ext uri="{D42A27DB-BD31-4B8C-83A1-F6EECF244321}">
                <p14:modId xmlns:p14="http://schemas.microsoft.com/office/powerpoint/2010/main" val="2736879819"/>
              </p:ext>
            </p:extLst>
          </p:nvPr>
        </p:nvGraphicFramePr>
        <p:xfrm>
          <a:off x="256801" y="985879"/>
          <a:ext cx="11747157" cy="1330335"/>
        </p:xfrm>
        <a:graphic>
          <a:graphicData uri="http://schemas.openxmlformats.org/drawingml/2006/table">
            <a:tbl>
              <a:tblPr firstRow="1" firstCol="1" bandRow="1">
                <a:tableStyleId>{F5AB1C69-6EDB-4FF4-983F-18BD219EF322}</a:tableStyleId>
              </a:tblPr>
              <a:tblGrid>
                <a:gridCol w="472799">
                  <a:extLst>
                    <a:ext uri="{9D8B030D-6E8A-4147-A177-3AD203B41FA5}">
                      <a16:colId xmlns:a16="http://schemas.microsoft.com/office/drawing/2014/main" val="20000"/>
                    </a:ext>
                  </a:extLst>
                </a:gridCol>
                <a:gridCol w="2431538">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465780">
                  <a:extLst>
                    <a:ext uri="{9D8B030D-6E8A-4147-A177-3AD203B41FA5}">
                      <a16:colId xmlns:a16="http://schemas.microsoft.com/office/drawing/2014/main" val="20006"/>
                    </a:ext>
                  </a:extLst>
                </a:gridCol>
                <a:gridCol w="593388">
                  <a:extLst>
                    <a:ext uri="{9D8B030D-6E8A-4147-A177-3AD203B41FA5}">
                      <a16:colId xmlns:a16="http://schemas.microsoft.com/office/drawing/2014/main" val="20007"/>
                    </a:ext>
                  </a:extLst>
                </a:gridCol>
                <a:gridCol w="996388">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236127">
                <a:tc>
                  <a:txBody>
                    <a:bodyPr/>
                    <a:lstStyle/>
                    <a:p>
                      <a:pPr algn="ctr">
                        <a:lnSpc>
                          <a:spcPct val="107000"/>
                        </a:lnSpc>
                        <a:spcAft>
                          <a:spcPts val="800"/>
                        </a:spcAft>
                      </a:pPr>
                      <a:r>
                        <a:rPr lang="en-GB" sz="1200" dirty="0">
                          <a:latin typeface="+mn-lt"/>
                        </a:rPr>
                        <a:t>UID</a:t>
                      </a:r>
                    </a:p>
                  </a:txBody>
                  <a:tcPr marL="36002" marR="36002" marT="0" marB="0" anchor="ctr"/>
                </a:tc>
                <a:tc>
                  <a:txBody>
                    <a:bodyPr/>
                    <a:lstStyle/>
                    <a:p>
                      <a:pPr algn="ctr">
                        <a:lnSpc>
                          <a:spcPct val="107000"/>
                        </a:lnSpc>
                        <a:spcAft>
                          <a:spcPts val="800"/>
                        </a:spcAft>
                      </a:pPr>
                      <a:r>
                        <a:rPr lang="en-GB" sz="1200" dirty="0">
                          <a:latin typeface="+mn-lt"/>
                        </a:rPr>
                        <a:t>Name</a:t>
                      </a:r>
                    </a:p>
                  </a:txBody>
                  <a:tcPr marL="36002" marR="36002" marT="0" marB="0" anchor="ctr"/>
                </a:tc>
                <a:tc>
                  <a:txBody>
                    <a:bodyPr/>
                    <a:lstStyle/>
                    <a:p>
                      <a:pPr algn="ctr">
                        <a:lnSpc>
                          <a:spcPct val="107000"/>
                        </a:lnSpc>
                        <a:spcAft>
                          <a:spcPts val="800"/>
                        </a:spcAft>
                      </a:pPr>
                      <a:r>
                        <a:rPr lang="en-GB" sz="1200" dirty="0">
                          <a:latin typeface="+mn-lt"/>
                        </a:rPr>
                        <a:t>Acronym</a:t>
                      </a:r>
                    </a:p>
                  </a:txBody>
                  <a:tcPr marL="36002" marR="36002" marT="0" marB="0" anchor="ctr"/>
                </a:tc>
                <a:tc>
                  <a:txBody>
                    <a:bodyPr/>
                    <a:lstStyle/>
                    <a:p>
                      <a:pPr algn="ctr">
                        <a:lnSpc>
                          <a:spcPct val="107000"/>
                        </a:lnSpc>
                        <a:spcAft>
                          <a:spcPts val="800"/>
                        </a:spcAft>
                      </a:pPr>
                      <a:r>
                        <a:rPr lang="en-GB" sz="1200" dirty="0" err="1">
                          <a:latin typeface="+mn-lt"/>
                        </a:rPr>
                        <a:t>Rel</a:t>
                      </a:r>
                      <a:endParaRPr lang="en-GB" sz="1200" dirty="0">
                        <a:latin typeface="+mn-lt"/>
                      </a:endParaRPr>
                    </a:p>
                  </a:txBody>
                  <a:tcPr marL="36002" marR="36002" marT="0" marB="0" anchor="ctr"/>
                </a:tc>
                <a:tc>
                  <a:txBody>
                    <a:bodyPr/>
                    <a:lstStyle/>
                    <a:p>
                      <a:pPr algn="ctr">
                        <a:lnSpc>
                          <a:spcPct val="107000"/>
                        </a:lnSpc>
                        <a:spcAft>
                          <a:spcPts val="800"/>
                        </a:spcAft>
                      </a:pPr>
                      <a:r>
                        <a:rPr lang="en-GB" sz="1200" dirty="0">
                          <a:latin typeface="+mn-lt"/>
                        </a:rPr>
                        <a:t>WG</a:t>
                      </a:r>
                    </a:p>
                  </a:txBody>
                  <a:tcPr marL="36002" marR="36002" marT="0" marB="0" anchor="ctr"/>
                </a:tc>
                <a:tc>
                  <a:txBody>
                    <a:bodyPr/>
                    <a:lstStyle/>
                    <a:p>
                      <a:pPr algn="ctr">
                        <a:lnSpc>
                          <a:spcPct val="107000"/>
                        </a:lnSpc>
                        <a:spcAft>
                          <a:spcPts val="800"/>
                        </a:spcAft>
                      </a:pPr>
                      <a:r>
                        <a:rPr lang="en-GB" sz="1200" dirty="0">
                          <a:latin typeface="+mn-lt"/>
                        </a:rPr>
                        <a:t>Target</a:t>
                      </a:r>
                    </a:p>
                  </a:txBody>
                  <a:tcPr marL="36002" marR="36002" marT="0" marB="0" anchor="ctr"/>
                </a:tc>
                <a:tc>
                  <a:txBody>
                    <a:bodyPr/>
                    <a:lstStyle/>
                    <a:p>
                      <a:pPr algn="ctr">
                        <a:lnSpc>
                          <a:spcPct val="107000"/>
                        </a:lnSpc>
                        <a:spcAft>
                          <a:spcPts val="800"/>
                        </a:spcAft>
                      </a:pPr>
                      <a:r>
                        <a:rPr lang="en-GB" sz="1200" dirty="0">
                          <a:latin typeface="+mn-lt"/>
                        </a:rPr>
                        <a:t>Old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200" dirty="0">
                          <a:solidFill>
                            <a:srgbClr val="FF0000"/>
                          </a:solidFill>
                          <a:latin typeface="+mn-lt"/>
                        </a:rPr>
                        <a:t>Related groups</a:t>
                      </a:r>
                      <a:endParaRPr lang="en-GB" sz="12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200" b="1" kern="1200" dirty="0">
                          <a:solidFill>
                            <a:srgbClr val="FF0000"/>
                          </a:solidFill>
                          <a:latin typeface="+mn-lt"/>
                          <a:ea typeface="+mn-ea"/>
                          <a:cs typeface="+mn-cs"/>
                        </a:rPr>
                        <a:t>SA5 Progress</a:t>
                      </a:r>
                      <a:endParaRPr lang="en-GB" sz="12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WID</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TR</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Rapporteur</a:t>
                      </a:r>
                      <a:endParaRPr lang="en-GB" sz="12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250621">
                <a:tc>
                  <a:txBody>
                    <a:bodyPr/>
                    <a:lstStyle/>
                    <a:p>
                      <a:pPr algn="ctr" fontAlgn="t"/>
                      <a:r>
                        <a:rPr lang="en-US" sz="1000" b="0" i="0" u="none" strike="noStrike" dirty="0">
                          <a:solidFill>
                            <a:srgbClr val="000000"/>
                          </a:solidFill>
                          <a:effectLst/>
                          <a:latin typeface="+mn-lt"/>
                        </a:rPr>
                        <a:t>940036</a:t>
                      </a:r>
                    </a:p>
                  </a:txBody>
                  <a:tcPr marL="6350" marR="6350" marT="6350" marB="0"/>
                </a:tc>
                <a:tc>
                  <a:txBody>
                    <a:bodyPr/>
                    <a:lstStyle/>
                    <a:p>
                      <a:pPr marL="0" algn="l" defTabSz="1219170" rtl="0" eaLnBrk="1" fontAlgn="t" latinLnBrk="0" hangingPunct="1"/>
                      <a:r>
                        <a:rPr lang="en-US" sz="1000" b="0" i="0" u="none" strike="noStrike" kern="1200" dirty="0">
                          <a:solidFill>
                            <a:schemeClr val="tx1"/>
                          </a:solidFill>
                          <a:effectLst/>
                          <a:latin typeface="+mn-lt"/>
                          <a:ea typeface="+mn-ea"/>
                          <a:cs typeface="+mn-cs"/>
                        </a:rPr>
                        <a:t>Study on new aspects of EE for 5G networks Phase 2 </a:t>
                      </a:r>
                    </a:p>
                  </a:txBody>
                  <a:tcPr marL="6350" marR="6350" marT="6350" marB="0"/>
                </a:tc>
                <a:tc>
                  <a:txBody>
                    <a:bodyPr/>
                    <a:lstStyle/>
                    <a:p>
                      <a:pPr algn="ctr" fontAlgn="t"/>
                      <a:r>
                        <a:rPr lang="en-US" sz="1000" b="0" i="0" u="none" strike="noStrike" dirty="0">
                          <a:solidFill>
                            <a:srgbClr val="000000"/>
                          </a:solidFill>
                          <a:effectLst/>
                          <a:latin typeface="+mn-lt"/>
                        </a:rPr>
                        <a:t>FS_EE5G_Ph2</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SA#100(June 2023)</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0" marB="9525"/>
                </a:tc>
                <a:tc>
                  <a:txBody>
                    <a:bodyPr/>
                    <a:lstStyle/>
                    <a:p>
                      <a:pPr algn="ctr" fontAlgn="t"/>
                      <a:r>
                        <a:rPr lang="en-US" sz="1000" b="0" i="0" u="none" strike="noStrike">
                          <a:solidFill>
                            <a:srgbClr val="000000"/>
                          </a:solidFill>
                          <a:effectLst/>
                          <a:latin typeface="+mn-lt"/>
                        </a:rPr>
                        <a:t>10%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25%</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algn="l" defTabSz="1219170" rtl="0" eaLnBrk="1" latinLnBrk="0" hangingPunct="1">
                        <a:lnSpc>
                          <a:spcPct val="150000"/>
                        </a:lnSpc>
                        <a:spcAft>
                          <a:spcPts val="0"/>
                        </a:spcAft>
                      </a:pPr>
                      <a:r>
                        <a:rPr lang="sv-SE" sz="1000" kern="1200" dirty="0">
                          <a:solidFill>
                            <a:srgbClr val="000000"/>
                          </a:solidFill>
                          <a:effectLst/>
                          <a:latin typeface="+mn-lt"/>
                          <a:ea typeface="宋体" panose="02010600030101010101" pitchFamily="2" charset="-122"/>
                          <a:cs typeface="Arial" panose="020B0604020202020204" pitchFamily="34" charset="0"/>
                        </a:rPr>
                        <a:t>RAN WGs</a:t>
                      </a:r>
                    </a:p>
                  </a:txBody>
                  <a:tcPr marL="68580" marR="68580" marT="0" marB="0" anchor="ctr"/>
                </a:tc>
                <a:tc>
                  <a:txBody>
                    <a:bodyPr/>
                    <a:lstStyle/>
                    <a:p>
                      <a:pPr marL="0" algn="ctr"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0-&gt;10-&gt;10-</a:t>
                      </a:r>
                      <a:r>
                        <a:rPr lang="en-US" altLang="zh-CN" sz="1000" kern="1200" dirty="0">
                          <a:solidFill>
                            <a:srgbClr val="000000"/>
                          </a:solidFill>
                          <a:effectLst/>
                          <a:latin typeface="+mn-lt"/>
                          <a:ea typeface="宋体" panose="02010600030101010101" pitchFamily="2" charset="-122"/>
                          <a:cs typeface="Arial" panose="020B0604020202020204" pitchFamily="34" charset="0"/>
                        </a:rPr>
                        <a:t>&gt;15-&gt;25%</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000" b="0" i="0" u="none" strike="noStrike" kern="1200" dirty="0">
                          <a:solidFill>
                            <a:srgbClr val="000000"/>
                          </a:solidFill>
                          <a:effectLst/>
                          <a:latin typeface="+mn-lt"/>
                          <a:ea typeface="+mn-ea"/>
                          <a:cs typeface="+mn-cs"/>
                        </a:rPr>
                        <a:t>SP-211440</a:t>
                      </a: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28.913</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Huawei</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1"/>
                  </a:ext>
                </a:extLst>
              </a:tr>
              <a:tr h="504454">
                <a:tc>
                  <a:txBody>
                    <a:bodyPr/>
                    <a:lstStyle/>
                    <a:p>
                      <a:pPr algn="ctr" fontAlgn="t"/>
                      <a:r>
                        <a:rPr lang="en-US" sz="1000" b="0" i="0" u="none" strike="noStrike" dirty="0">
                          <a:solidFill>
                            <a:srgbClr val="000000"/>
                          </a:solidFill>
                          <a:effectLst/>
                          <a:latin typeface="+mn-lt"/>
                        </a:rPr>
                        <a:t>950029</a:t>
                      </a:r>
                    </a:p>
                  </a:txBody>
                  <a:tcPr marL="6350" marR="6350" marT="6350" marB="0"/>
                </a:tc>
                <a:tc>
                  <a:txBody>
                    <a:bodyPr/>
                    <a:lstStyle/>
                    <a:p>
                      <a:pPr marL="0" algn="l" defTabSz="1219170" rtl="0" eaLnBrk="1" fontAlgn="t" latinLnBrk="0" hangingPunct="1"/>
                      <a:r>
                        <a:rPr lang="en-US" sz="1000" b="0" i="0" u="none" strike="noStrike" kern="1200" dirty="0">
                          <a:solidFill>
                            <a:schemeClr val="tx1"/>
                          </a:solidFill>
                          <a:effectLst/>
                          <a:latin typeface="+mn-lt"/>
                          <a:ea typeface="+mn-ea"/>
                          <a:cs typeface="+mn-cs"/>
                        </a:rPr>
                        <a:t>Study on alignment with ETSI MEC for Edge computing management </a:t>
                      </a:r>
                    </a:p>
                  </a:txBody>
                  <a:tcPr marL="6350" marR="6350" marT="6350" marB="0"/>
                </a:tc>
                <a:tc>
                  <a:txBody>
                    <a:bodyPr/>
                    <a:lstStyle/>
                    <a:p>
                      <a:pPr algn="l" fontAlgn="t"/>
                      <a:r>
                        <a:rPr lang="en-US" sz="1000" b="0" i="0" u="none" strike="noStrike" dirty="0">
                          <a:solidFill>
                            <a:srgbClr val="000000"/>
                          </a:solidFill>
                          <a:effectLst/>
                          <a:latin typeface="+mn-lt"/>
                        </a:rPr>
                        <a:t>FS_MEC_ECM</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900" b="0" kern="1200" baseline="0" dirty="0">
                          <a:solidFill>
                            <a:schemeClr val="tx1"/>
                          </a:solidFill>
                          <a:effectLst/>
                          <a:latin typeface="+mn-lt"/>
                          <a:ea typeface="+mn-ea"/>
                          <a:cs typeface="Arial" panose="020B0604020202020204" pitchFamily="34" charset="0"/>
                        </a:rPr>
                        <a:t>SA#99(Mar 2023)</a:t>
                      </a:r>
                      <a:endParaRPr lang="zh-CN" sz="900" b="0" kern="1200" dirty="0">
                        <a:solidFill>
                          <a:schemeClr val="tx1"/>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50%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50%</a:t>
                      </a:r>
                    </a:p>
                  </a:txBody>
                  <a:tcPr marL="36002" marR="36002" marT="0" marB="0"/>
                </a:tc>
                <a:tc>
                  <a:txBody>
                    <a:bodyPr/>
                    <a:lstStyle/>
                    <a:p>
                      <a:pPr>
                        <a:lnSpc>
                          <a:spcPct val="107000"/>
                        </a:lnSpc>
                        <a:spcAft>
                          <a:spcPts val="800"/>
                        </a:spcAft>
                      </a:pPr>
                      <a:endParaRPr lang="en-GB" sz="12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900" kern="1200" dirty="0">
                          <a:solidFill>
                            <a:srgbClr val="000000"/>
                          </a:solidFill>
                          <a:effectLst/>
                          <a:latin typeface="+mn-lt"/>
                          <a:ea typeface="宋体" panose="02010600030101010101" pitchFamily="2" charset="-122"/>
                          <a:cs typeface="Arial" panose="020B0604020202020204" pitchFamily="34" charset="0"/>
                        </a:rPr>
                        <a:t>SA6, ETSI MEC</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900" kern="1200" dirty="0">
                          <a:solidFill>
                            <a:srgbClr val="000000"/>
                          </a:solidFill>
                          <a:effectLst/>
                          <a:latin typeface="+mn-lt"/>
                          <a:ea typeface="+mn-ea"/>
                          <a:cs typeface="Arial" panose="020B0604020202020204" pitchFamily="34" charset="0"/>
                        </a:rPr>
                        <a:t>0-&gt;5-&gt;15-</a:t>
                      </a:r>
                      <a:r>
                        <a:rPr lang="en-US" altLang="zh-CN" sz="900" kern="1200" dirty="0">
                          <a:solidFill>
                            <a:srgbClr val="000000"/>
                          </a:solidFill>
                          <a:effectLst/>
                          <a:latin typeface="+mn-lt"/>
                          <a:ea typeface="宋体" panose="02010600030101010101" pitchFamily="2" charset="-122"/>
                          <a:cs typeface="Arial" panose="020B0604020202020204" pitchFamily="34" charset="0"/>
                        </a:rPr>
                        <a:t>&gt;40</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900" kern="1200" dirty="0">
                          <a:solidFill>
                            <a:srgbClr val="000000"/>
                          </a:solidFill>
                          <a:effectLst/>
                          <a:latin typeface="+mn-lt"/>
                          <a:ea typeface="宋体" panose="02010600030101010101" pitchFamily="2" charset="-122"/>
                          <a:cs typeface="Arial" panose="020B0604020202020204" pitchFamily="34" charset="0"/>
                        </a:rPr>
                        <a:t>-&gt;50%-&gt;50%</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200" b="0" i="0" u="none" strike="noStrike" kern="1200" dirty="0">
                          <a:solidFill>
                            <a:srgbClr val="000000"/>
                          </a:solidFill>
                          <a:effectLst/>
                          <a:latin typeface="+mn-lt"/>
                          <a:ea typeface="+mn-ea"/>
                          <a:cs typeface="+mn-cs"/>
                        </a:rPr>
                        <a:t>SP-220147</a:t>
                      </a:r>
                    </a:p>
                  </a:txBody>
                  <a:tcPr marL="9525" marR="9525" marT="9525" marB="9525"/>
                </a:tc>
                <a:tc>
                  <a:txBody>
                    <a:bodyPr/>
                    <a:lstStyle/>
                    <a:p>
                      <a:pPr marL="0" algn="ctr" defTabSz="1219170" rtl="0" eaLnBrk="1" latinLnBrk="0" hangingPunct="1">
                        <a:lnSpc>
                          <a:spcPct val="150000"/>
                        </a:lnSpc>
                        <a:spcAft>
                          <a:spcPts val="0"/>
                        </a:spcAft>
                      </a:pPr>
                      <a:r>
                        <a:rPr lang="fr-FR" altLang="zh-CN" sz="900" kern="1200" dirty="0">
                          <a:solidFill>
                            <a:srgbClr val="000000"/>
                          </a:solidFill>
                          <a:effectLst/>
                          <a:latin typeface="+mn-lt"/>
                          <a:ea typeface="宋体" panose="02010600030101010101" pitchFamily="2" charset="-122"/>
                          <a:cs typeface="Arial" panose="020B0604020202020204" pitchFamily="34" charset="0"/>
                        </a:rPr>
                        <a:t>28.903</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900" kern="1200" dirty="0">
                          <a:solidFill>
                            <a:srgbClr val="000000"/>
                          </a:solidFill>
                          <a:effectLst/>
                          <a:latin typeface="+mn-lt"/>
                          <a:ea typeface="+mn-ea"/>
                          <a:cs typeface="Arial" panose="020B0604020202020204" pitchFamily="34" charset="0"/>
                        </a:rPr>
                        <a:t>Huawei</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2"/>
                  </a:ext>
                </a:extLst>
              </a:tr>
            </a:tbl>
          </a:graphicData>
        </a:graphic>
      </p:graphicFrame>
      <p:sp>
        <p:nvSpPr>
          <p:cNvPr id="4" name="Content Placeholder 7">
            <a:extLst>
              <a:ext uri="{FF2B5EF4-FFF2-40B4-BE49-F238E27FC236}">
                <a16:creationId xmlns:a16="http://schemas.microsoft.com/office/drawing/2014/main" id="{B4F8F5CC-9B36-4C4A-96C2-095377087992}"/>
              </a:ext>
            </a:extLst>
          </p:cNvPr>
          <p:cNvSpPr txBox="1">
            <a:spLocks/>
          </p:cNvSpPr>
          <p:nvPr/>
        </p:nvSpPr>
        <p:spPr>
          <a:xfrm>
            <a:off x="256801" y="2731113"/>
            <a:ext cx="5353166" cy="339090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200" b="1" kern="0" dirty="0">
                <a:solidFill>
                  <a:srgbClr val="0000FF"/>
                </a:solidFill>
              </a:rPr>
              <a:t>FS_EE5G_Ph2</a:t>
            </a:r>
            <a:r>
              <a:rPr lang="zh-CN" altLang="en-US" sz="1200" b="1" kern="0" dirty="0">
                <a:solidFill>
                  <a:srgbClr val="0000FF"/>
                </a:solidFill>
              </a:rPr>
              <a:t>：</a:t>
            </a:r>
            <a:endParaRPr lang="de-DE" altLang="de-DE" sz="1200" b="1" kern="0" dirty="0">
              <a:solidFill>
                <a:srgbClr val="0000FF"/>
              </a:solidFill>
            </a:endParaRPr>
          </a:p>
          <a:p>
            <a:pPr marL="455073" indent="-455073" defTabSz="1219170">
              <a:spcBef>
                <a:spcPts val="0"/>
              </a:spcBef>
              <a:spcAft>
                <a:spcPts val="0"/>
              </a:spcAft>
              <a:defRPr/>
            </a:pPr>
            <a:r>
              <a:rPr lang="de-DE" altLang="de-DE" sz="1400" kern="0" dirty="0">
                <a:solidFill>
                  <a:prstClr val="black"/>
                </a:solidFill>
              </a:rPr>
              <a:t>Progress since SA5#145e:</a:t>
            </a:r>
          </a:p>
          <a:p>
            <a:pPr marL="400050" lvl="1" indent="0" defTabSz="1219170">
              <a:spcBef>
                <a:spcPts val="0"/>
              </a:spcBef>
              <a:spcAft>
                <a:spcPts val="0"/>
              </a:spcAft>
              <a:buNone/>
              <a:defRPr/>
            </a:pPr>
            <a:r>
              <a:rPr lang="en-US" altLang="de-DE" sz="1200" kern="0" dirty="0">
                <a:solidFill>
                  <a:prstClr val="black"/>
                </a:solidFill>
              </a:rPr>
              <a:t>The following </a:t>
            </a:r>
            <a:r>
              <a:rPr lang="en-US" altLang="de-DE" sz="1200" kern="0" dirty="0" err="1">
                <a:solidFill>
                  <a:prstClr val="black"/>
                </a:solidFill>
              </a:rPr>
              <a:t>pCRS</a:t>
            </a:r>
            <a:r>
              <a:rPr lang="en-US" altLang="de-DE" sz="1200" kern="0" dirty="0">
                <a:solidFill>
                  <a:prstClr val="black"/>
                </a:solidFill>
              </a:rPr>
              <a:t> have been approved:</a:t>
            </a:r>
          </a:p>
          <a:p>
            <a:pPr marL="855123" lvl="1" indent="-455073" defTabSz="1219170">
              <a:spcBef>
                <a:spcPts val="0"/>
              </a:spcBef>
              <a:spcAft>
                <a:spcPts val="0"/>
              </a:spcAft>
              <a:defRPr/>
            </a:pPr>
            <a:r>
              <a:rPr lang="en-US" altLang="de-DE" sz="1100" kern="0" dirty="0">
                <a:solidFill>
                  <a:prstClr val="black"/>
                </a:solidFill>
              </a:rPr>
              <a:t>S5-226059: Add key issue for Energy Saving compensation procedure (already approved at SA5#145e but not implemented)</a:t>
            </a:r>
          </a:p>
          <a:p>
            <a:pPr marL="855123" lvl="1" indent="-455073" defTabSz="1219170">
              <a:spcBef>
                <a:spcPts val="0"/>
              </a:spcBef>
              <a:spcAft>
                <a:spcPts val="0"/>
              </a:spcAft>
              <a:defRPr/>
            </a:pPr>
            <a:r>
              <a:rPr lang="en-US" altLang="de-DE" sz="1100" kern="0" dirty="0">
                <a:solidFill>
                  <a:prstClr val="black"/>
                </a:solidFill>
              </a:rPr>
              <a:t>S5-226292: Add conclusion for the key issue for Energy Saving compensation procedure</a:t>
            </a:r>
          </a:p>
          <a:p>
            <a:pPr marL="855123" lvl="1" indent="-455073" defTabSz="1219170">
              <a:spcBef>
                <a:spcPts val="0"/>
              </a:spcBef>
              <a:spcAft>
                <a:spcPts val="0"/>
              </a:spcAft>
              <a:defRPr/>
            </a:pPr>
            <a:r>
              <a:rPr lang="en-US" altLang="de-DE" sz="1100" kern="0" dirty="0">
                <a:solidFill>
                  <a:prstClr val="black"/>
                </a:solidFill>
              </a:rPr>
              <a:t>S5-227009: Solution for Energy Efficiency of a URLLC network slice based on reliability</a:t>
            </a:r>
          </a:p>
          <a:p>
            <a:pPr marL="855123" lvl="1" indent="-455073" defTabSz="1219170">
              <a:spcBef>
                <a:spcPts val="0"/>
              </a:spcBef>
              <a:spcAft>
                <a:spcPts val="0"/>
              </a:spcAft>
              <a:defRPr/>
            </a:pPr>
            <a:r>
              <a:rPr lang="en-US" altLang="de-DE" sz="1100" kern="0" dirty="0">
                <a:solidFill>
                  <a:prstClr val="black"/>
                </a:solidFill>
              </a:rPr>
              <a:t>S5-226456: Potential solution for KI#4 EE KPI for V2X network slice</a:t>
            </a:r>
          </a:p>
          <a:p>
            <a:pPr marL="855123" lvl="1" indent="-455073" defTabSz="1219170">
              <a:spcBef>
                <a:spcPts val="0"/>
              </a:spcBef>
              <a:spcAft>
                <a:spcPts val="0"/>
              </a:spcAft>
              <a:defRPr/>
            </a:pPr>
            <a:r>
              <a:rPr lang="en-US" altLang="de-DE" sz="1100" kern="0" dirty="0">
                <a:solidFill>
                  <a:prstClr val="black"/>
                </a:solidFill>
              </a:rPr>
              <a:t>S5-227063: New Key Issue-RAN energy saving when using backup batteries</a:t>
            </a:r>
          </a:p>
          <a:p>
            <a:pPr marL="855123" lvl="1" indent="-455073" defTabSz="1219170">
              <a:spcBef>
                <a:spcPts val="0"/>
              </a:spcBef>
              <a:spcAft>
                <a:spcPts val="0"/>
              </a:spcAft>
              <a:defRPr/>
            </a:pPr>
            <a:r>
              <a:rPr lang="en-US" altLang="de-DE" sz="1100" kern="0" dirty="0">
                <a:solidFill>
                  <a:prstClr val="black"/>
                </a:solidFill>
              </a:rPr>
              <a:t>S5-226333: Add new Issue on digital sobriety</a:t>
            </a:r>
          </a:p>
          <a:p>
            <a:pPr marL="455073" lvl="1" indent="-455073" defTabSz="1219170">
              <a:spcBef>
                <a:spcPts val="0"/>
              </a:spcBef>
              <a:spcAft>
                <a:spcPts val="0"/>
              </a:spcAft>
              <a:buBlip>
                <a:blip r:embed="rId2"/>
              </a:buBlip>
              <a:defRPr/>
            </a:pPr>
            <a:r>
              <a:rPr lang="en-US" altLang="zh-CN" sz="1400" kern="0" dirty="0">
                <a:solidFill>
                  <a:prstClr val="black"/>
                </a:solidFill>
              </a:rPr>
              <a:t> RAN impacts and dependencies:</a:t>
            </a:r>
            <a:endParaRPr lang="de-DE" altLang="zh-CN" sz="1400" kern="0" dirty="0">
              <a:solidFill>
                <a:prstClr val="black"/>
              </a:solidFill>
            </a:endParaRPr>
          </a:p>
          <a:p>
            <a:pPr marL="988459" lvl="1" indent="-378875" defTabSz="1219170">
              <a:spcBef>
                <a:spcPts val="0"/>
              </a:spcBef>
              <a:spcAft>
                <a:spcPts val="600"/>
              </a:spcAft>
              <a:defRPr/>
            </a:pPr>
            <a:r>
              <a:rPr lang="en-US" altLang="zh-CN" sz="1200" kern="0" dirty="0">
                <a:solidFill>
                  <a:prstClr val="black"/>
                </a:solidFill>
              </a:rPr>
              <a:t>RAN WGs</a:t>
            </a:r>
          </a:p>
          <a:p>
            <a:pPr marL="455073" lvl="1" indent="-455073" defTabSz="1219170">
              <a:spcBef>
                <a:spcPts val="0"/>
              </a:spcBef>
              <a:spcAft>
                <a:spcPts val="0"/>
              </a:spcAft>
              <a:buBlip>
                <a:blip r:embed="rId2"/>
              </a:buBlip>
              <a:defRPr/>
            </a:pPr>
            <a:r>
              <a:rPr lang="de-DE" altLang="zh-CN" sz="1400" kern="0" dirty="0">
                <a:solidFill>
                  <a:prstClr val="black"/>
                </a:solidFill>
              </a:rPr>
              <a:t>Next steps:</a:t>
            </a:r>
          </a:p>
          <a:p>
            <a:pPr marL="988459" lvl="1" indent="-378875" defTabSz="1219170">
              <a:defRPr/>
            </a:pPr>
            <a:r>
              <a:rPr lang="en-US" altLang="zh-CN" sz="1200" kern="0" dirty="0">
                <a:solidFill>
                  <a:prstClr val="black"/>
                </a:solidFill>
              </a:rPr>
              <a:t>Need to discuss further on the EC KPI definition for VNF/VNFC based on vCPU and </a:t>
            </a:r>
            <a:r>
              <a:rPr lang="en-US" altLang="zh-CN" sz="1200" kern="0" dirty="0" err="1">
                <a:solidFill>
                  <a:prstClr val="black"/>
                </a:solidFill>
              </a:rPr>
              <a:t>vDisk</a:t>
            </a:r>
            <a:r>
              <a:rPr lang="en-US" altLang="zh-CN" sz="1200" kern="0" dirty="0">
                <a:solidFill>
                  <a:prstClr val="black"/>
                </a:solidFill>
              </a:rPr>
              <a:t> usage</a:t>
            </a:r>
          </a:p>
        </p:txBody>
      </p:sp>
      <p:sp>
        <p:nvSpPr>
          <p:cNvPr id="5" name="Content Placeholder 7">
            <a:extLst>
              <a:ext uri="{FF2B5EF4-FFF2-40B4-BE49-F238E27FC236}">
                <a16:creationId xmlns:a16="http://schemas.microsoft.com/office/drawing/2014/main" id="{B4F8F5CC-9B36-4C4A-96C2-095377087992}"/>
              </a:ext>
            </a:extLst>
          </p:cNvPr>
          <p:cNvSpPr txBox="1">
            <a:spLocks/>
          </p:cNvSpPr>
          <p:nvPr/>
        </p:nvSpPr>
        <p:spPr>
          <a:xfrm>
            <a:off x="6244281" y="2731113"/>
            <a:ext cx="5634679" cy="339090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200" b="1" kern="0" dirty="0">
                <a:solidFill>
                  <a:srgbClr val="0000FF"/>
                </a:solidFill>
              </a:rPr>
              <a:t>FS_MEC_ECM</a:t>
            </a:r>
            <a:r>
              <a:rPr lang="zh-CN" altLang="en-US" sz="1200" b="1" kern="0" dirty="0">
                <a:solidFill>
                  <a:srgbClr val="0000FF"/>
                </a:solidFill>
              </a:rPr>
              <a:t>：</a:t>
            </a:r>
            <a:endParaRPr lang="de-DE" altLang="de-DE" sz="1200" b="1" kern="0" dirty="0">
              <a:solidFill>
                <a:srgbClr val="0000FF"/>
              </a:solidFill>
            </a:endParaRPr>
          </a:p>
          <a:p>
            <a:pPr marL="455073" indent="-455073" defTabSz="1219170">
              <a:spcBef>
                <a:spcPts val="0"/>
              </a:spcBef>
              <a:spcAft>
                <a:spcPts val="0"/>
              </a:spcAft>
              <a:defRPr/>
            </a:pPr>
            <a:r>
              <a:rPr lang="de-DE" altLang="de-DE" sz="1400" kern="0" dirty="0">
                <a:solidFill>
                  <a:prstClr val="black"/>
                </a:solidFill>
              </a:rPr>
              <a:t>Progress since SA5#145e:</a:t>
            </a:r>
          </a:p>
          <a:p>
            <a:pPr marL="855123" lvl="1" indent="-455073" defTabSz="1219170">
              <a:spcBef>
                <a:spcPts val="0"/>
              </a:spcBef>
              <a:spcAft>
                <a:spcPts val="0"/>
              </a:spcAft>
              <a:defRPr/>
            </a:pPr>
            <a:r>
              <a:rPr lang="en-US" altLang="de-DE" sz="1100" kern="0" dirty="0">
                <a:solidFill>
                  <a:prstClr val="black"/>
                </a:solidFill>
              </a:rPr>
              <a:t>No contributions submitted to this meeting.</a:t>
            </a:r>
            <a:endParaRPr lang="de-DE" altLang="de-DE" sz="1100" kern="0" dirty="0">
              <a:solidFill>
                <a:prstClr val="black"/>
              </a:solidFill>
            </a:endParaRPr>
          </a:p>
          <a:p>
            <a:pPr marL="457189" lvl="1" indent="0" defTabSz="1219170">
              <a:spcBef>
                <a:spcPts val="0"/>
              </a:spcBef>
              <a:spcAft>
                <a:spcPts val="0"/>
              </a:spcAft>
              <a:buNone/>
              <a:defRPr/>
            </a:pPr>
            <a:r>
              <a:rPr lang="en-US" altLang="zh-CN" sz="1100" kern="0" dirty="0">
                <a:solidFill>
                  <a:prstClr val="black"/>
                </a:solidFill>
              </a:rPr>
              <a:t> </a:t>
            </a:r>
          </a:p>
          <a:p>
            <a:pPr marL="455073" indent="-455073" defTabSz="1219170">
              <a:spcBef>
                <a:spcPts val="0"/>
              </a:spcBef>
              <a:spcAft>
                <a:spcPts val="0"/>
              </a:spcAft>
              <a:defRPr/>
            </a:pPr>
            <a:r>
              <a:rPr lang="en-US" altLang="zh-CN" sz="1400" kern="0" dirty="0">
                <a:solidFill>
                  <a:prstClr val="black"/>
                </a:solidFill>
              </a:rPr>
              <a:t>RAN impacts and dependencies:</a:t>
            </a:r>
            <a:endParaRPr lang="de-DE" altLang="zh-CN" sz="1400" kern="0" dirty="0">
              <a:solidFill>
                <a:prstClr val="black"/>
              </a:solidFill>
            </a:endParaRPr>
          </a:p>
          <a:p>
            <a:pPr marL="988459" lvl="1" indent="-378875" defTabSz="1219170">
              <a:spcBef>
                <a:spcPts val="0"/>
              </a:spcBef>
              <a:spcAft>
                <a:spcPts val="600"/>
              </a:spcAft>
              <a:defRPr/>
            </a:pPr>
            <a:r>
              <a:rPr lang="en-US" altLang="zh-CN" sz="1100" kern="0" dirty="0">
                <a:solidFill>
                  <a:prstClr val="black"/>
                </a:solidFill>
              </a:rPr>
              <a:t>None identified</a:t>
            </a:r>
          </a:p>
          <a:p>
            <a:pPr marL="455073" indent="-455073" defTabSz="1219170">
              <a:spcBef>
                <a:spcPts val="0"/>
              </a:spcBef>
              <a:spcAft>
                <a:spcPts val="0"/>
              </a:spcAft>
              <a:defRPr/>
            </a:pPr>
            <a:r>
              <a:rPr lang="de-DE" altLang="zh-CN" sz="1400" kern="0" dirty="0">
                <a:solidFill>
                  <a:prstClr val="black"/>
                </a:solidFill>
              </a:rPr>
              <a:t>Next steps:</a:t>
            </a:r>
          </a:p>
          <a:p>
            <a:pPr marL="855123" lvl="1" indent="-455073" defTabSz="1219170">
              <a:spcBef>
                <a:spcPts val="0"/>
              </a:spcBef>
              <a:spcAft>
                <a:spcPts val="0"/>
              </a:spcAft>
              <a:defRPr/>
            </a:pPr>
            <a:r>
              <a:rPr lang="en-US" altLang="zh-CN" sz="1100" kern="0" dirty="0">
                <a:solidFill>
                  <a:prstClr val="black"/>
                </a:solidFill>
              </a:rPr>
              <a:t>Working on the solutions related to interaction with ETSI MEC for edge application management</a:t>
            </a:r>
          </a:p>
          <a:p>
            <a:pPr marL="855123" lvl="1" indent="-455073" defTabSz="1219170">
              <a:spcBef>
                <a:spcPts val="0"/>
              </a:spcBef>
              <a:spcAft>
                <a:spcPts val="0"/>
              </a:spcAft>
              <a:defRPr/>
            </a:pPr>
            <a:r>
              <a:rPr lang="en-US" altLang="zh-CN" sz="1100" kern="0" dirty="0">
                <a:solidFill>
                  <a:prstClr val="black"/>
                </a:solidFill>
              </a:rPr>
              <a:t>Working on the solution related to resource reservation</a:t>
            </a:r>
          </a:p>
        </p:txBody>
      </p:sp>
    </p:spTree>
    <p:extLst>
      <p:ext uri="{BB962C8B-B14F-4D97-AF65-F5344CB8AC3E}">
        <p14:creationId xmlns:p14="http://schemas.microsoft.com/office/powerpoint/2010/main" val="2065918696"/>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zh-CN" sz="2800" dirty="0"/>
              <a:t>Rel-18 SI - Support of New Services (3/4)</a:t>
            </a:r>
            <a:br>
              <a:rPr lang="sv-SE" altLang="zh-CN" sz="2800" dirty="0"/>
            </a:br>
            <a:endParaRPr lang="zh-CN" altLang="en-US" sz="2800" dirty="0"/>
          </a:p>
        </p:txBody>
      </p:sp>
      <p:graphicFrame>
        <p:nvGraphicFramePr>
          <p:cNvPr id="3" name="表格 2"/>
          <p:cNvGraphicFramePr>
            <a:graphicFrameLocks noGrp="1"/>
          </p:cNvGraphicFramePr>
          <p:nvPr>
            <p:extLst>
              <p:ext uri="{D42A27DB-BD31-4B8C-83A1-F6EECF244321}">
                <p14:modId xmlns:p14="http://schemas.microsoft.com/office/powerpoint/2010/main" val="3625684899"/>
              </p:ext>
            </p:extLst>
          </p:nvPr>
        </p:nvGraphicFramePr>
        <p:xfrm>
          <a:off x="194694" y="1068257"/>
          <a:ext cx="11747157" cy="1314271"/>
        </p:xfrm>
        <a:graphic>
          <a:graphicData uri="http://schemas.openxmlformats.org/drawingml/2006/table">
            <a:tbl>
              <a:tblPr firstRow="1" firstCol="1" bandRow="1">
                <a:tableStyleId>{F5AB1C69-6EDB-4FF4-983F-18BD219EF322}</a:tableStyleId>
              </a:tblPr>
              <a:tblGrid>
                <a:gridCol w="472799">
                  <a:extLst>
                    <a:ext uri="{9D8B030D-6E8A-4147-A177-3AD203B41FA5}">
                      <a16:colId xmlns:a16="http://schemas.microsoft.com/office/drawing/2014/main" val="20000"/>
                    </a:ext>
                  </a:extLst>
                </a:gridCol>
                <a:gridCol w="2431538">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508432">
                  <a:extLst>
                    <a:ext uri="{9D8B030D-6E8A-4147-A177-3AD203B41FA5}">
                      <a16:colId xmlns:a16="http://schemas.microsoft.com/office/drawing/2014/main" val="20006"/>
                    </a:ext>
                  </a:extLst>
                </a:gridCol>
                <a:gridCol w="564204">
                  <a:extLst>
                    <a:ext uri="{9D8B030D-6E8A-4147-A177-3AD203B41FA5}">
                      <a16:colId xmlns:a16="http://schemas.microsoft.com/office/drawing/2014/main" val="20007"/>
                    </a:ext>
                  </a:extLst>
                </a:gridCol>
                <a:gridCol w="982920">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348380">
                <a:tc>
                  <a:txBody>
                    <a:bodyPr/>
                    <a:lstStyle/>
                    <a:p>
                      <a:pPr algn="ctr">
                        <a:lnSpc>
                          <a:spcPct val="107000"/>
                        </a:lnSpc>
                        <a:spcAft>
                          <a:spcPts val="800"/>
                        </a:spcAft>
                      </a:pPr>
                      <a:r>
                        <a:rPr lang="en-GB" sz="1200" dirty="0">
                          <a:latin typeface="+mn-lt"/>
                        </a:rPr>
                        <a:t>UID</a:t>
                      </a:r>
                    </a:p>
                  </a:txBody>
                  <a:tcPr marL="36002" marR="36002" marT="0" marB="0" anchor="ctr"/>
                </a:tc>
                <a:tc>
                  <a:txBody>
                    <a:bodyPr/>
                    <a:lstStyle/>
                    <a:p>
                      <a:pPr algn="ctr">
                        <a:lnSpc>
                          <a:spcPct val="107000"/>
                        </a:lnSpc>
                        <a:spcAft>
                          <a:spcPts val="800"/>
                        </a:spcAft>
                      </a:pPr>
                      <a:r>
                        <a:rPr lang="en-GB" sz="1200" dirty="0">
                          <a:latin typeface="+mn-lt"/>
                        </a:rPr>
                        <a:t>Name</a:t>
                      </a:r>
                    </a:p>
                  </a:txBody>
                  <a:tcPr marL="36002" marR="36002" marT="0" marB="0" anchor="ctr"/>
                </a:tc>
                <a:tc>
                  <a:txBody>
                    <a:bodyPr/>
                    <a:lstStyle/>
                    <a:p>
                      <a:pPr algn="ctr">
                        <a:lnSpc>
                          <a:spcPct val="107000"/>
                        </a:lnSpc>
                        <a:spcAft>
                          <a:spcPts val="800"/>
                        </a:spcAft>
                      </a:pPr>
                      <a:r>
                        <a:rPr lang="en-GB" sz="1200" dirty="0">
                          <a:latin typeface="+mn-lt"/>
                        </a:rPr>
                        <a:t>Acronym</a:t>
                      </a:r>
                    </a:p>
                  </a:txBody>
                  <a:tcPr marL="36002" marR="36002" marT="0" marB="0" anchor="ctr"/>
                </a:tc>
                <a:tc>
                  <a:txBody>
                    <a:bodyPr/>
                    <a:lstStyle/>
                    <a:p>
                      <a:pPr algn="ctr">
                        <a:lnSpc>
                          <a:spcPct val="107000"/>
                        </a:lnSpc>
                        <a:spcAft>
                          <a:spcPts val="800"/>
                        </a:spcAft>
                      </a:pPr>
                      <a:r>
                        <a:rPr lang="en-GB" sz="1200" dirty="0" err="1">
                          <a:latin typeface="+mn-lt"/>
                        </a:rPr>
                        <a:t>Rel</a:t>
                      </a:r>
                      <a:endParaRPr lang="en-GB" sz="1200" dirty="0">
                        <a:latin typeface="+mn-lt"/>
                      </a:endParaRPr>
                    </a:p>
                  </a:txBody>
                  <a:tcPr marL="36002" marR="36002" marT="0" marB="0" anchor="ctr"/>
                </a:tc>
                <a:tc>
                  <a:txBody>
                    <a:bodyPr/>
                    <a:lstStyle/>
                    <a:p>
                      <a:pPr algn="ctr">
                        <a:lnSpc>
                          <a:spcPct val="107000"/>
                        </a:lnSpc>
                        <a:spcAft>
                          <a:spcPts val="800"/>
                        </a:spcAft>
                      </a:pPr>
                      <a:r>
                        <a:rPr lang="en-GB" sz="1200" dirty="0">
                          <a:latin typeface="+mn-lt"/>
                        </a:rPr>
                        <a:t>WG</a:t>
                      </a:r>
                    </a:p>
                  </a:txBody>
                  <a:tcPr marL="36002" marR="36002" marT="0" marB="0" anchor="ctr"/>
                </a:tc>
                <a:tc>
                  <a:txBody>
                    <a:bodyPr/>
                    <a:lstStyle/>
                    <a:p>
                      <a:pPr algn="ctr">
                        <a:lnSpc>
                          <a:spcPct val="107000"/>
                        </a:lnSpc>
                        <a:spcAft>
                          <a:spcPts val="800"/>
                        </a:spcAft>
                      </a:pPr>
                      <a:r>
                        <a:rPr lang="en-GB" sz="1200" dirty="0">
                          <a:latin typeface="+mn-lt"/>
                        </a:rPr>
                        <a:t>Target</a:t>
                      </a:r>
                    </a:p>
                  </a:txBody>
                  <a:tcPr marL="36002" marR="36002" marT="0" marB="0" anchor="ctr"/>
                </a:tc>
                <a:tc>
                  <a:txBody>
                    <a:bodyPr/>
                    <a:lstStyle/>
                    <a:p>
                      <a:pPr algn="ctr">
                        <a:lnSpc>
                          <a:spcPct val="107000"/>
                        </a:lnSpc>
                        <a:spcAft>
                          <a:spcPts val="800"/>
                        </a:spcAft>
                      </a:pPr>
                      <a:r>
                        <a:rPr lang="en-GB" sz="1200" dirty="0">
                          <a:latin typeface="+mn-lt"/>
                        </a:rPr>
                        <a:t>Old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200" dirty="0">
                          <a:solidFill>
                            <a:srgbClr val="FF0000"/>
                          </a:solidFill>
                          <a:latin typeface="+mn-lt"/>
                        </a:rPr>
                        <a:t>Related groups</a:t>
                      </a:r>
                      <a:endParaRPr lang="en-GB" sz="12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200" b="1" kern="1200" dirty="0">
                          <a:solidFill>
                            <a:srgbClr val="FF0000"/>
                          </a:solidFill>
                          <a:latin typeface="+mn-lt"/>
                          <a:ea typeface="+mn-ea"/>
                          <a:cs typeface="+mn-cs"/>
                        </a:rPr>
                        <a:t>SA5 Progress</a:t>
                      </a:r>
                      <a:endParaRPr lang="en-GB" sz="12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WID</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TR</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Rapporteur</a:t>
                      </a:r>
                      <a:endParaRPr lang="en-GB" sz="12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478865">
                <a:tc>
                  <a:txBody>
                    <a:bodyPr/>
                    <a:lstStyle/>
                    <a:p>
                      <a:pPr algn="ctr" fontAlgn="t"/>
                      <a:r>
                        <a:rPr lang="en-US" sz="1000" b="0" i="0" u="none" strike="noStrike" dirty="0">
                          <a:solidFill>
                            <a:srgbClr val="000000"/>
                          </a:solidFill>
                          <a:effectLst/>
                          <a:latin typeface="+mn-lt"/>
                        </a:rPr>
                        <a:t>940032</a:t>
                      </a:r>
                    </a:p>
                  </a:txBody>
                  <a:tcPr marL="6350" marR="6350" marT="6350" marB="0"/>
                </a:tc>
                <a:tc>
                  <a:txBody>
                    <a:bodyPr/>
                    <a:lstStyle/>
                    <a:p>
                      <a:pPr algn="l" fontAlgn="t"/>
                      <a:r>
                        <a:rPr lang="en-US" sz="1000" b="0" i="0" u="none" strike="noStrike">
                          <a:solidFill>
                            <a:schemeClr val="tx1"/>
                          </a:solidFill>
                          <a:effectLst/>
                          <a:latin typeface="+mn-lt"/>
                        </a:rPr>
                        <a:t>Study on Key Quality Indicators (KQIs) for 5G service experience </a:t>
                      </a:r>
                    </a:p>
                  </a:txBody>
                  <a:tcPr marL="6350" marR="6350" marT="6350" marB="0"/>
                </a:tc>
                <a:tc>
                  <a:txBody>
                    <a:bodyPr/>
                    <a:lstStyle/>
                    <a:p>
                      <a:pPr algn="l" fontAlgn="t"/>
                      <a:r>
                        <a:rPr lang="en-US" sz="1000" b="0" i="0" u="none" strike="noStrike">
                          <a:solidFill>
                            <a:srgbClr val="000000"/>
                          </a:solidFill>
                          <a:effectLst/>
                          <a:latin typeface="+mn-lt"/>
                        </a:rPr>
                        <a:t>FS_KQI_5G</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SA#98(Dec 2022)</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a:solidFill>
                            <a:srgbClr val="000000"/>
                          </a:solidFill>
                          <a:effectLst/>
                          <a:latin typeface="+mn-lt"/>
                        </a:rPr>
                        <a:t>10%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20%</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000" kern="1200" dirty="0">
                          <a:solidFill>
                            <a:srgbClr val="000000"/>
                          </a:solidFill>
                          <a:effectLst/>
                          <a:latin typeface="+mn-lt"/>
                          <a:ea typeface="宋体" panose="02010600030101010101" pitchFamily="2" charset="-122"/>
                          <a:cs typeface="Arial" panose="020B0604020202020204" pitchFamily="34" charset="0"/>
                        </a:rPr>
                        <a:t>SA4,RAN2,RAN3</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0-&gt;5-&gt;10-</a:t>
                      </a:r>
                      <a:r>
                        <a:rPr lang="en-US" altLang="zh-CN" sz="1000" kern="1200" dirty="0">
                          <a:solidFill>
                            <a:srgbClr val="000000"/>
                          </a:solidFill>
                          <a:effectLst/>
                          <a:latin typeface="+mn-lt"/>
                          <a:ea typeface="宋体" panose="02010600030101010101" pitchFamily="2" charset="-122"/>
                          <a:cs typeface="Arial" panose="020B0604020202020204" pitchFamily="34" charset="0"/>
                        </a:rPr>
                        <a:t>&gt;10</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宋体" panose="02010600030101010101" pitchFamily="2" charset="-122"/>
                          <a:cs typeface="Arial" panose="020B0604020202020204" pitchFamily="34" charset="0"/>
                        </a:rPr>
                        <a:t>-&gt;20%</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000" b="0" i="0" u="none" strike="noStrike" kern="1200" dirty="0">
                          <a:solidFill>
                            <a:srgbClr val="000000"/>
                          </a:solidFill>
                          <a:effectLst/>
                          <a:latin typeface="+mn-lt"/>
                          <a:ea typeface="+mn-ea"/>
                          <a:cs typeface="+mn-cs"/>
                        </a:rPr>
                        <a:t>SP-211433</a:t>
                      </a: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28.863</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Huawei</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1"/>
                  </a:ext>
                </a:extLst>
              </a:tr>
              <a:tr h="374354">
                <a:tc>
                  <a:txBody>
                    <a:bodyPr/>
                    <a:lstStyle/>
                    <a:p>
                      <a:pPr algn="ctr" fontAlgn="t"/>
                      <a:r>
                        <a:rPr lang="en-US" sz="1000" b="0" i="0" u="none" strike="noStrike" dirty="0">
                          <a:solidFill>
                            <a:srgbClr val="000000"/>
                          </a:solidFill>
                          <a:effectLst/>
                          <a:latin typeface="+mn-lt"/>
                        </a:rPr>
                        <a:t>940038</a:t>
                      </a:r>
                    </a:p>
                  </a:txBody>
                  <a:tcPr marL="6350" marR="6350" marT="6350" marB="0"/>
                </a:tc>
                <a:tc>
                  <a:txBody>
                    <a:bodyPr/>
                    <a:lstStyle/>
                    <a:p>
                      <a:pPr algn="l" fontAlgn="t"/>
                      <a:r>
                        <a:rPr lang="en-US" sz="1000" b="0" i="0" u="none" strike="noStrike" dirty="0">
                          <a:solidFill>
                            <a:schemeClr val="tx1"/>
                          </a:solidFill>
                          <a:effectLst/>
                          <a:latin typeface="+mn-lt"/>
                        </a:rPr>
                        <a:t>Study on Deterministic Communication Service Assurance </a:t>
                      </a:r>
                    </a:p>
                  </a:txBody>
                  <a:tcPr marL="6350" marR="6350" marT="6350" marB="0"/>
                </a:tc>
                <a:tc>
                  <a:txBody>
                    <a:bodyPr/>
                    <a:lstStyle/>
                    <a:p>
                      <a:pPr algn="l" fontAlgn="t"/>
                      <a:r>
                        <a:rPr lang="en-US" sz="1000" b="0" i="0" u="none" strike="noStrike">
                          <a:solidFill>
                            <a:srgbClr val="000000"/>
                          </a:solidFill>
                          <a:effectLst/>
                          <a:latin typeface="+mn-lt"/>
                        </a:rPr>
                        <a:t>FS_DCSA</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SA#98(Dec 2022)</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30%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32%</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000" kern="1200" dirty="0">
                          <a:solidFill>
                            <a:srgbClr val="000000"/>
                          </a:solidFill>
                          <a:effectLst/>
                          <a:latin typeface="+mn-lt"/>
                          <a:ea typeface="宋体" panose="02010600030101010101" pitchFamily="2" charset="-122"/>
                          <a:cs typeface="Arial" panose="020B0604020202020204" pitchFamily="34" charset="0"/>
                        </a:rPr>
                        <a:t>SA2, SA6, RAN2, SA4</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0-&gt;5-&gt;30&gt;32</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-&gt;32</a:t>
                      </a:r>
                      <a:r>
                        <a:rPr lang="en-US" altLang="zh-CN" sz="1000" kern="1200" dirty="0">
                          <a:solidFill>
                            <a:srgbClr val="000000"/>
                          </a:solidFill>
                          <a:effectLst/>
                          <a:latin typeface="+mn-lt"/>
                          <a:ea typeface="宋体" panose="02010600030101010101" pitchFamily="2" charset="-122"/>
                          <a:cs typeface="Arial" panose="020B0604020202020204" pitchFamily="34" charset="0"/>
                        </a:rPr>
                        <a:t>%</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000" b="0" i="0" u="none" strike="noStrike" kern="1200" dirty="0">
                          <a:solidFill>
                            <a:srgbClr val="000000"/>
                          </a:solidFill>
                          <a:effectLst/>
                          <a:latin typeface="+mn-lt"/>
                          <a:ea typeface="+mn-ea"/>
                          <a:cs typeface="+mn-cs"/>
                        </a:rPr>
                        <a:t>SP-211442</a:t>
                      </a:r>
                    </a:p>
                  </a:txBody>
                  <a:tcPr marL="9525" marR="9525" marT="9525" marB="9525"/>
                </a:tc>
                <a:tc>
                  <a:txBody>
                    <a:bodyPr/>
                    <a:lstStyle/>
                    <a:p>
                      <a:pPr marL="0" algn="ctr"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28.865</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Huawei</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2"/>
                  </a:ext>
                </a:extLst>
              </a:tr>
            </a:tbl>
          </a:graphicData>
        </a:graphic>
      </p:graphicFrame>
      <p:sp>
        <p:nvSpPr>
          <p:cNvPr id="4" name="Content Placeholder 7">
            <a:extLst>
              <a:ext uri="{FF2B5EF4-FFF2-40B4-BE49-F238E27FC236}">
                <a16:creationId xmlns:a16="http://schemas.microsoft.com/office/drawing/2014/main" id="{B4F8F5CC-9B36-4C4A-96C2-095377087992}"/>
              </a:ext>
            </a:extLst>
          </p:cNvPr>
          <p:cNvSpPr txBox="1">
            <a:spLocks/>
          </p:cNvSpPr>
          <p:nvPr/>
        </p:nvSpPr>
        <p:spPr>
          <a:xfrm>
            <a:off x="256801" y="2513578"/>
            <a:ext cx="5353166" cy="339090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FF0000"/>
                </a:solidFill>
              </a:rPr>
              <a:t>FS_KQI_5G</a:t>
            </a:r>
            <a:r>
              <a:rPr lang="zh-CN" altLang="en-US" sz="1400" b="1" kern="0" dirty="0">
                <a:solidFill>
                  <a:srgbClr val="FF0000"/>
                </a:solidFill>
              </a:rPr>
              <a:t>：</a:t>
            </a:r>
            <a:endParaRPr lang="de-DE" altLang="de-DE" sz="1400" b="1" kern="0" dirty="0">
              <a:solidFill>
                <a:srgbClr val="FF0000"/>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855123" lvl="1" indent="-455073" defTabSz="1219170">
              <a:spcBef>
                <a:spcPts val="0"/>
              </a:spcBef>
              <a:spcAft>
                <a:spcPts val="0"/>
              </a:spcAft>
              <a:defRPr/>
            </a:pPr>
            <a:endParaRPr lang="en-US" altLang="de-DE" sz="1100" kern="0" dirty="0">
              <a:solidFill>
                <a:prstClr val="black"/>
              </a:solidFill>
            </a:endParaRPr>
          </a:p>
          <a:p>
            <a:pPr marL="855123" lvl="1" indent="-455073" defTabSz="1219170">
              <a:spcBef>
                <a:spcPts val="0"/>
              </a:spcBef>
              <a:spcAft>
                <a:spcPts val="0"/>
              </a:spcAft>
              <a:defRPr/>
            </a:pPr>
            <a:endParaRPr lang="de-DE" altLang="de-DE" sz="1100" kern="0" dirty="0">
              <a:solidFill>
                <a:prstClr val="black"/>
              </a:solidFill>
            </a:endParaRPr>
          </a:p>
          <a:p>
            <a:pPr marL="457189" lvl="1" indent="0" defTabSz="1219170">
              <a:spcBef>
                <a:spcPts val="0"/>
              </a:spcBef>
              <a:spcAft>
                <a:spcPts val="0"/>
              </a:spcAft>
              <a:buNone/>
              <a:defRPr/>
            </a:pPr>
            <a:r>
              <a:rPr lang="en-US" altLang="zh-CN" sz="1100" kern="0" dirty="0">
                <a:solidFill>
                  <a:prstClr val="black"/>
                </a:solidFill>
              </a:rPr>
              <a:t> </a:t>
            </a:r>
          </a:p>
          <a:p>
            <a:pPr marL="455073" indent="-455073" defTabSz="1219170">
              <a:spcBef>
                <a:spcPts val="0"/>
              </a:spcBef>
              <a:spcAft>
                <a:spcPts val="0"/>
              </a:spcAft>
              <a:defRPr/>
            </a:pPr>
            <a:r>
              <a:rPr lang="en-US" altLang="zh-CN" sz="1600" kern="0" dirty="0">
                <a:solidFill>
                  <a:prstClr val="black"/>
                </a:solidFill>
              </a:rPr>
              <a:t>RAN impacts and dependencies:</a:t>
            </a:r>
          </a:p>
          <a:p>
            <a:pPr marL="855123" lvl="1" indent="-455073" defTabSz="1219170">
              <a:spcBef>
                <a:spcPts val="0"/>
              </a:spcBef>
              <a:spcAft>
                <a:spcPts val="0"/>
              </a:spcAft>
              <a:defRPr/>
            </a:pPr>
            <a:r>
              <a:rPr lang="en-US" altLang="zh-CN" sz="1200" kern="0" dirty="0">
                <a:solidFill>
                  <a:prstClr val="black"/>
                </a:solidFill>
              </a:rPr>
              <a:t>Not identified</a:t>
            </a:r>
            <a:endParaRPr lang="de-DE" altLang="zh-CN" sz="1200" kern="0" dirty="0">
              <a:solidFill>
                <a:prstClr val="black"/>
              </a:solidFill>
            </a:endParaRPr>
          </a:p>
          <a:p>
            <a:pPr marL="455073" indent="-455073" defTabSz="1219170">
              <a:spcBef>
                <a:spcPts val="0"/>
              </a:spcBef>
              <a:spcAft>
                <a:spcPts val="0"/>
              </a:spcAft>
              <a:defRPr/>
            </a:pPr>
            <a:endParaRPr lang="de-DE" altLang="zh-CN" sz="1600" kern="0" dirty="0">
              <a:solidFill>
                <a:prstClr val="black"/>
              </a:solidFill>
            </a:endParaRPr>
          </a:p>
          <a:p>
            <a:pPr marL="455073" indent="-455073" defTabSz="1219170">
              <a:spcBef>
                <a:spcPts val="0"/>
              </a:spcBef>
              <a:spcAft>
                <a:spcPts val="0"/>
              </a:spcAft>
              <a:defRPr/>
            </a:pPr>
            <a:r>
              <a:rPr lang="de-DE" altLang="zh-CN" sz="1600" kern="0" dirty="0">
                <a:solidFill>
                  <a:prstClr val="black"/>
                </a:solidFill>
              </a:rPr>
              <a:t>Next steps:</a:t>
            </a:r>
          </a:p>
          <a:p>
            <a:pPr marL="855123" lvl="1" indent="-455073" defTabSz="1219170">
              <a:spcBef>
                <a:spcPts val="0"/>
              </a:spcBef>
              <a:spcAft>
                <a:spcPts val="0"/>
              </a:spcAft>
              <a:defRPr/>
            </a:pPr>
            <a:r>
              <a:rPr lang="en-US" altLang="zh-CN" sz="1200" kern="0" dirty="0">
                <a:solidFill>
                  <a:prstClr val="black"/>
                </a:solidFill>
              </a:rPr>
              <a:t>..</a:t>
            </a:r>
          </a:p>
        </p:txBody>
      </p:sp>
      <p:sp>
        <p:nvSpPr>
          <p:cNvPr id="5" name="Content Placeholder 7">
            <a:extLst>
              <a:ext uri="{FF2B5EF4-FFF2-40B4-BE49-F238E27FC236}">
                <a16:creationId xmlns:a16="http://schemas.microsoft.com/office/drawing/2014/main" id="{B4F8F5CC-9B36-4C4A-96C2-095377087992}"/>
              </a:ext>
            </a:extLst>
          </p:cNvPr>
          <p:cNvSpPr txBox="1">
            <a:spLocks/>
          </p:cNvSpPr>
          <p:nvPr/>
        </p:nvSpPr>
        <p:spPr>
          <a:xfrm>
            <a:off x="6236044" y="2513578"/>
            <a:ext cx="5634679" cy="339090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FF0000"/>
                </a:solidFill>
              </a:rPr>
              <a:t>FS_DCSA</a:t>
            </a:r>
            <a:r>
              <a:rPr lang="zh-CN" altLang="en-US" sz="1400" b="1" kern="0" dirty="0">
                <a:solidFill>
                  <a:srgbClr val="FF0000"/>
                </a:solidFill>
              </a:rPr>
              <a:t>：</a:t>
            </a:r>
            <a:endParaRPr lang="de-DE" altLang="de-DE" sz="1400" b="1" kern="0" dirty="0">
              <a:solidFill>
                <a:srgbClr val="FF0000"/>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855123" lvl="1" indent="-455073" defTabSz="1219170">
              <a:spcBef>
                <a:spcPts val="0"/>
              </a:spcBef>
              <a:spcAft>
                <a:spcPts val="0"/>
              </a:spcAft>
              <a:defRPr/>
            </a:pPr>
            <a:endParaRPr lang="en-US" altLang="de-DE" sz="1200" kern="0" dirty="0">
              <a:solidFill>
                <a:prstClr val="black"/>
              </a:solidFill>
            </a:endParaRPr>
          </a:p>
          <a:p>
            <a:pPr marL="455073" indent="-455073" defTabSz="1219170">
              <a:spcBef>
                <a:spcPts val="0"/>
              </a:spcBef>
              <a:spcAft>
                <a:spcPts val="0"/>
              </a:spcAft>
              <a:defRPr/>
            </a:pPr>
            <a:endParaRPr lang="de-DE" altLang="de-DE" sz="1400" kern="0" dirty="0">
              <a:solidFill>
                <a:prstClr val="black"/>
              </a:solidFill>
              <a:latin typeface="Calibri"/>
            </a:endParaRPr>
          </a:p>
          <a:p>
            <a:pPr marL="457189" lvl="1" indent="0" defTabSz="1219170">
              <a:spcBef>
                <a:spcPts val="0"/>
              </a:spcBef>
              <a:spcAft>
                <a:spcPts val="0"/>
              </a:spcAft>
              <a:buNone/>
              <a:defRPr/>
            </a:pPr>
            <a:r>
              <a:rPr lang="en-US" altLang="zh-CN" sz="1050" kern="0" dirty="0">
                <a:solidFill>
                  <a:prstClr val="black"/>
                </a:solidFill>
                <a:latin typeface="Calibri"/>
                <a:cs typeface="+mn-cs"/>
              </a:rPr>
              <a:t> </a:t>
            </a:r>
          </a:p>
          <a:p>
            <a:pPr marL="455073" indent="-455073" defTabSz="1219170">
              <a:spcBef>
                <a:spcPts val="0"/>
              </a:spcBef>
              <a:spcAft>
                <a:spcPts val="0"/>
              </a:spcAft>
              <a:defRPr/>
            </a:pPr>
            <a:r>
              <a:rPr lang="en-US" sz="1600" kern="0" dirty="0">
                <a:solidFill>
                  <a:prstClr val="black"/>
                </a:solidFill>
              </a:rPr>
              <a:t>RAN impacts and dependencies:</a:t>
            </a:r>
            <a:endParaRPr lang="de-DE" sz="1600" kern="0" dirty="0">
              <a:solidFill>
                <a:prstClr val="black"/>
              </a:solidFill>
            </a:endParaRPr>
          </a:p>
          <a:p>
            <a:pPr marL="988459" lvl="1" indent="-378875" defTabSz="1219170">
              <a:spcBef>
                <a:spcPts val="0"/>
              </a:spcBef>
              <a:spcAft>
                <a:spcPts val="600"/>
              </a:spcAft>
              <a:defRPr/>
            </a:pPr>
            <a:r>
              <a:rPr lang="en-US" sz="1200" kern="0" dirty="0">
                <a:solidFill>
                  <a:prstClr val="black"/>
                </a:solidFill>
                <a:latin typeface="Calibri"/>
                <a:cs typeface="+mn-cs"/>
              </a:rPr>
              <a:t>None</a:t>
            </a:r>
          </a:p>
          <a:p>
            <a:pPr marL="457189" lvl="1" indent="0" defTabSz="1219170">
              <a:spcBef>
                <a:spcPts val="0"/>
              </a:spcBef>
              <a:spcAft>
                <a:spcPts val="600"/>
              </a:spcAft>
              <a:buNone/>
              <a:defRPr/>
            </a:pPr>
            <a:endParaRPr lang="en-US" sz="1050" kern="0" dirty="0">
              <a:solidFill>
                <a:prstClr val="black"/>
              </a:solidFill>
              <a:latin typeface="Calibri"/>
              <a:cs typeface="+mn-cs"/>
            </a:endParaRPr>
          </a:p>
          <a:p>
            <a:pPr marL="455073" indent="-455073" defTabSz="1219170">
              <a:spcBef>
                <a:spcPts val="0"/>
              </a:spcBef>
              <a:spcAft>
                <a:spcPts val="0"/>
              </a:spcAft>
              <a:defRPr/>
            </a:pPr>
            <a:r>
              <a:rPr lang="de-DE" sz="1600" kern="0" dirty="0">
                <a:solidFill>
                  <a:prstClr val="black"/>
                </a:solidFill>
              </a:rPr>
              <a:t>Next steps:</a:t>
            </a:r>
          </a:p>
          <a:p>
            <a:pPr marL="855123" lvl="1" indent="-455073" defTabSz="1219170">
              <a:spcBef>
                <a:spcPts val="0"/>
              </a:spcBef>
              <a:spcAft>
                <a:spcPts val="0"/>
              </a:spcAft>
              <a:defRPr/>
            </a:pPr>
            <a:r>
              <a:rPr lang="en-US" sz="1200" kern="0" dirty="0">
                <a:solidFill>
                  <a:prstClr val="black"/>
                </a:solidFill>
              </a:rPr>
              <a:t>.</a:t>
            </a:r>
            <a:endParaRPr lang="de-DE" sz="1200" kern="0" dirty="0">
              <a:solidFill>
                <a:prstClr val="black"/>
              </a:solidFill>
              <a:latin typeface="Calibri"/>
            </a:endParaRPr>
          </a:p>
          <a:p>
            <a:pPr marL="988459" lvl="1" indent="-378875" defTabSz="1219170">
              <a:defRPr/>
            </a:pPr>
            <a:endParaRPr lang="en-US" sz="1050" kern="0" dirty="0">
              <a:solidFill>
                <a:prstClr val="black"/>
              </a:solidFill>
              <a:latin typeface="Calibri"/>
              <a:cs typeface="+mn-cs"/>
            </a:endParaRPr>
          </a:p>
        </p:txBody>
      </p:sp>
    </p:spTree>
    <p:extLst>
      <p:ext uri="{BB962C8B-B14F-4D97-AF65-F5344CB8AC3E}">
        <p14:creationId xmlns:p14="http://schemas.microsoft.com/office/powerpoint/2010/main" val="1262933398"/>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07985" y="135742"/>
            <a:ext cx="9112251" cy="1143000"/>
          </a:xfrm>
        </p:spPr>
        <p:txBody>
          <a:bodyPr/>
          <a:lstStyle/>
          <a:p>
            <a:r>
              <a:rPr lang="en-GB" sz="3600" dirty="0"/>
              <a:t>List of </a:t>
            </a:r>
            <a:r>
              <a:rPr lang="en-US" altLang="zh-CN" sz="3600" dirty="0"/>
              <a:t>latest </a:t>
            </a:r>
            <a:r>
              <a:rPr lang="en-GB" sz="3600" dirty="0" err="1"/>
              <a:t>DraftCRs</a:t>
            </a:r>
            <a:r>
              <a:rPr lang="en-GB" sz="3600" dirty="0"/>
              <a:t> </a:t>
            </a:r>
            <a:endParaRPr lang="zh-CN" altLang="en-US" sz="3600" dirty="0"/>
          </a:p>
        </p:txBody>
      </p:sp>
      <p:graphicFrame>
        <p:nvGraphicFramePr>
          <p:cNvPr id="4" name="表格 3"/>
          <p:cNvGraphicFramePr>
            <a:graphicFrameLocks noGrp="1"/>
          </p:cNvGraphicFramePr>
          <p:nvPr>
            <p:extLst>
              <p:ext uri="{D42A27DB-BD31-4B8C-83A1-F6EECF244321}">
                <p14:modId xmlns:p14="http://schemas.microsoft.com/office/powerpoint/2010/main" val="957061010"/>
              </p:ext>
            </p:extLst>
          </p:nvPr>
        </p:nvGraphicFramePr>
        <p:xfrm>
          <a:off x="411480" y="1871595"/>
          <a:ext cx="10991087" cy="2189861"/>
        </p:xfrm>
        <a:graphic>
          <a:graphicData uri="http://schemas.openxmlformats.org/drawingml/2006/table">
            <a:tbl>
              <a:tblPr firstRow="1" firstCol="1" bandRow="1">
                <a:tableStyleId>{5C22544A-7EE6-4342-B048-85BDC9FD1C3A}</a:tableStyleId>
              </a:tblPr>
              <a:tblGrid>
                <a:gridCol w="673647">
                  <a:extLst>
                    <a:ext uri="{9D8B030D-6E8A-4147-A177-3AD203B41FA5}">
                      <a16:colId xmlns:a16="http://schemas.microsoft.com/office/drawing/2014/main" val="20000"/>
                    </a:ext>
                  </a:extLst>
                </a:gridCol>
                <a:gridCol w="1578749">
                  <a:extLst>
                    <a:ext uri="{9D8B030D-6E8A-4147-A177-3AD203B41FA5}">
                      <a16:colId xmlns:a16="http://schemas.microsoft.com/office/drawing/2014/main" val="20001"/>
                    </a:ext>
                  </a:extLst>
                </a:gridCol>
                <a:gridCol w="1025095">
                  <a:extLst>
                    <a:ext uri="{9D8B030D-6E8A-4147-A177-3AD203B41FA5}">
                      <a16:colId xmlns:a16="http://schemas.microsoft.com/office/drawing/2014/main" val="20002"/>
                    </a:ext>
                  </a:extLst>
                </a:gridCol>
                <a:gridCol w="1199796">
                  <a:extLst>
                    <a:ext uri="{9D8B030D-6E8A-4147-A177-3AD203B41FA5}">
                      <a16:colId xmlns:a16="http://schemas.microsoft.com/office/drawing/2014/main" val="20003"/>
                    </a:ext>
                  </a:extLst>
                </a:gridCol>
                <a:gridCol w="2050804">
                  <a:extLst>
                    <a:ext uri="{9D8B030D-6E8A-4147-A177-3AD203B41FA5}">
                      <a16:colId xmlns:a16="http://schemas.microsoft.com/office/drawing/2014/main" val="20004"/>
                    </a:ext>
                  </a:extLst>
                </a:gridCol>
                <a:gridCol w="2231498">
                  <a:extLst>
                    <a:ext uri="{9D8B030D-6E8A-4147-A177-3AD203B41FA5}">
                      <a16:colId xmlns:a16="http://schemas.microsoft.com/office/drawing/2014/main" val="3637879540"/>
                    </a:ext>
                  </a:extLst>
                </a:gridCol>
                <a:gridCol w="2231498">
                  <a:extLst>
                    <a:ext uri="{9D8B030D-6E8A-4147-A177-3AD203B41FA5}">
                      <a16:colId xmlns:a16="http://schemas.microsoft.com/office/drawing/2014/main" val="2243599289"/>
                    </a:ext>
                  </a:extLst>
                </a:gridCol>
              </a:tblGrid>
              <a:tr h="230004">
                <a:tc>
                  <a:txBody>
                    <a:bodyPr/>
                    <a:lstStyle/>
                    <a:p>
                      <a:pPr algn="ctr">
                        <a:lnSpc>
                          <a:spcPct val="115000"/>
                        </a:lnSpc>
                        <a:spcAft>
                          <a:spcPts val="0"/>
                        </a:spcAft>
                      </a:pPr>
                      <a:r>
                        <a:rPr lang="en-GB" sz="1600" b="1" dirty="0" err="1">
                          <a:effectLst/>
                          <a:latin typeface="+mn-lt"/>
                          <a:ea typeface="Liberation Sans"/>
                          <a:cs typeface="Liberation Sans"/>
                        </a:rPr>
                        <a:t>Tdoc</a:t>
                      </a:r>
                      <a:r>
                        <a:rPr lang="en-GB" sz="1600" b="1" dirty="0">
                          <a:effectLst/>
                          <a:latin typeface="+mn-lt"/>
                          <a:ea typeface="Liberation Sans"/>
                          <a:cs typeface="Liberation Sans"/>
                        </a:rPr>
                        <a:t>#</a:t>
                      </a:r>
                      <a:endParaRPr lang="en-US" sz="1800" dirty="0">
                        <a:effectLst/>
                        <a:latin typeface="+mn-lt"/>
                        <a:ea typeface="Liberation Sans"/>
                        <a:cs typeface="Liberation Sans"/>
                      </a:endParaRPr>
                    </a:p>
                  </a:txBody>
                  <a:tcPr marL="68580" marR="68580" marT="0" marB="0"/>
                </a:tc>
                <a:tc>
                  <a:txBody>
                    <a:bodyPr/>
                    <a:lstStyle/>
                    <a:p>
                      <a:pPr algn="ctr">
                        <a:lnSpc>
                          <a:spcPct val="115000"/>
                        </a:lnSpc>
                        <a:spcAft>
                          <a:spcPts val="0"/>
                        </a:spcAft>
                      </a:pPr>
                      <a:r>
                        <a:rPr lang="en-GB" sz="1600" b="1">
                          <a:effectLst/>
                          <a:latin typeface="+mn-lt"/>
                          <a:ea typeface="Liberation Sans"/>
                          <a:cs typeface="Liberation Sans"/>
                        </a:rPr>
                        <a:t>Title</a:t>
                      </a:r>
                      <a:endParaRPr lang="en-US" sz="1800">
                        <a:effectLst/>
                        <a:latin typeface="+mn-lt"/>
                        <a:ea typeface="Liberation Sans"/>
                        <a:cs typeface="Liberation Sans"/>
                      </a:endParaRPr>
                    </a:p>
                  </a:txBody>
                  <a:tcPr marL="68580" marR="68580" marT="0" marB="0"/>
                </a:tc>
                <a:tc>
                  <a:txBody>
                    <a:bodyPr/>
                    <a:lstStyle/>
                    <a:p>
                      <a:pPr algn="ctr">
                        <a:lnSpc>
                          <a:spcPct val="115000"/>
                        </a:lnSpc>
                        <a:spcAft>
                          <a:spcPts val="0"/>
                        </a:spcAft>
                      </a:pPr>
                      <a:r>
                        <a:rPr lang="en-GB" sz="1600" b="1">
                          <a:effectLst/>
                          <a:latin typeface="+mn-lt"/>
                          <a:ea typeface="Liberation Sans"/>
                          <a:cs typeface="Liberation Sans"/>
                        </a:rPr>
                        <a:t>Source Company</a:t>
                      </a:r>
                      <a:endParaRPr lang="en-US" sz="1800">
                        <a:effectLst/>
                        <a:latin typeface="+mn-lt"/>
                        <a:ea typeface="Liberation Sans"/>
                        <a:cs typeface="Liberation Sans"/>
                      </a:endParaRPr>
                    </a:p>
                  </a:txBody>
                  <a:tcPr marL="68580" marR="68580" marT="0" marB="0"/>
                </a:tc>
                <a:tc>
                  <a:txBody>
                    <a:bodyPr/>
                    <a:lstStyle/>
                    <a:p>
                      <a:pPr algn="ctr">
                        <a:lnSpc>
                          <a:spcPct val="115000"/>
                        </a:lnSpc>
                        <a:spcAft>
                          <a:spcPts val="0"/>
                        </a:spcAft>
                      </a:pPr>
                      <a:r>
                        <a:rPr lang="en-GB" sz="1600" b="1">
                          <a:effectLst/>
                          <a:latin typeface="+mn-lt"/>
                          <a:ea typeface="Liberation Sans"/>
                          <a:cs typeface="Liberation Sans"/>
                        </a:rPr>
                        <a:t>Rapporteur</a:t>
                      </a:r>
                      <a:endParaRPr lang="en-US" sz="1800">
                        <a:effectLst/>
                        <a:latin typeface="+mn-lt"/>
                        <a:ea typeface="Liberation Sans"/>
                        <a:cs typeface="Liberation Sans"/>
                      </a:endParaRPr>
                    </a:p>
                  </a:txBody>
                  <a:tcPr marL="68580" marR="68580" marT="0" marB="0"/>
                </a:tc>
                <a:tc>
                  <a:txBody>
                    <a:bodyPr/>
                    <a:lstStyle/>
                    <a:p>
                      <a:pPr algn="ctr">
                        <a:lnSpc>
                          <a:spcPct val="115000"/>
                        </a:lnSpc>
                        <a:spcAft>
                          <a:spcPts val="0"/>
                        </a:spcAft>
                      </a:pPr>
                      <a:r>
                        <a:rPr lang="en-GB" sz="1600" b="1" dirty="0">
                          <a:effectLst/>
                          <a:latin typeface="+mn-lt"/>
                          <a:ea typeface="Liberation Sans"/>
                          <a:cs typeface="Liberation Sans"/>
                        </a:rPr>
                        <a:t>Agenda</a:t>
                      </a:r>
                      <a:endParaRPr lang="en-US" sz="1800" dirty="0">
                        <a:effectLst/>
                        <a:latin typeface="+mn-lt"/>
                        <a:ea typeface="Liberation Sans"/>
                        <a:cs typeface="Liberation Sans"/>
                      </a:endParaRPr>
                    </a:p>
                  </a:txBody>
                  <a:tcPr marL="68580" marR="68580" marT="0" marB="0"/>
                </a:tc>
                <a:tc>
                  <a:txBody>
                    <a:bodyPr/>
                    <a:lstStyle/>
                    <a:p>
                      <a:pPr marL="0" marR="0" algn="ctr">
                        <a:lnSpc>
                          <a:spcPct val="115000"/>
                        </a:lnSpc>
                        <a:spcBef>
                          <a:spcPts val="0"/>
                        </a:spcBef>
                        <a:spcAft>
                          <a:spcPts val="0"/>
                        </a:spcAft>
                      </a:pPr>
                      <a:r>
                        <a:rPr lang="en-GB" sz="1600" b="1" kern="1200" dirty="0">
                          <a:solidFill>
                            <a:schemeClr val="lt1"/>
                          </a:solidFill>
                          <a:effectLst/>
                          <a:latin typeface="+mn-lt"/>
                          <a:ea typeface="CG Times (WN)"/>
                        </a:rPr>
                        <a:t>Latest approved </a:t>
                      </a:r>
                      <a:r>
                        <a:rPr lang="en-GB" sz="1600" b="1" kern="1200" dirty="0" err="1">
                          <a:solidFill>
                            <a:schemeClr val="lt1"/>
                          </a:solidFill>
                          <a:effectLst/>
                          <a:latin typeface="+mn-lt"/>
                          <a:ea typeface="CG Times (WN)"/>
                        </a:rPr>
                        <a:t>DraftCR</a:t>
                      </a:r>
                      <a:r>
                        <a:rPr lang="en-GB" sz="1600" b="1" kern="1200" dirty="0">
                          <a:solidFill>
                            <a:schemeClr val="lt1"/>
                          </a:solidFill>
                          <a:effectLst/>
                          <a:latin typeface="+mn-lt"/>
                          <a:ea typeface="CG Times (WN)"/>
                        </a:rPr>
                        <a:t> from previous meeting(s)</a:t>
                      </a:r>
                      <a:endParaRPr lang="en-US" sz="1600" b="1" kern="1200" dirty="0">
                        <a:solidFill>
                          <a:schemeClr val="lt1"/>
                        </a:solidFill>
                        <a:effectLst/>
                        <a:latin typeface="+mn-lt"/>
                        <a:ea typeface="CG Times (WN)"/>
                      </a:endParaRPr>
                    </a:p>
                  </a:txBody>
                  <a:tcPr marL="0" marR="0" marT="0" marB="0"/>
                </a:tc>
                <a:tc>
                  <a:txBody>
                    <a:bodyPr/>
                    <a:lstStyle/>
                    <a:p>
                      <a:pPr marL="0" marR="0">
                        <a:lnSpc>
                          <a:spcPct val="115000"/>
                        </a:lnSpc>
                        <a:spcBef>
                          <a:spcPts val="0"/>
                        </a:spcBef>
                        <a:spcAft>
                          <a:spcPts val="0"/>
                        </a:spcAft>
                      </a:pPr>
                      <a:r>
                        <a:rPr lang="en-GB" sz="1600" b="1" kern="1200" dirty="0">
                          <a:solidFill>
                            <a:schemeClr val="lt1"/>
                          </a:solidFill>
                          <a:effectLst/>
                          <a:latin typeface="+mn-lt"/>
                          <a:ea typeface="CG Times (WN)"/>
                        </a:rPr>
                        <a:t>Approved Input(s) to </a:t>
                      </a:r>
                      <a:r>
                        <a:rPr lang="en-GB" sz="1600" b="1" kern="1200" dirty="0" err="1">
                          <a:solidFill>
                            <a:schemeClr val="lt1"/>
                          </a:solidFill>
                          <a:effectLst/>
                          <a:latin typeface="+mn-lt"/>
                          <a:ea typeface="CG Times (WN)"/>
                        </a:rPr>
                        <a:t>DraftCR</a:t>
                      </a:r>
                      <a:r>
                        <a:rPr lang="en-GB" sz="1600" b="1" kern="1200" dirty="0">
                          <a:solidFill>
                            <a:schemeClr val="lt1"/>
                          </a:solidFill>
                          <a:effectLst/>
                          <a:latin typeface="+mn-lt"/>
                          <a:ea typeface="CG Times (WN)"/>
                        </a:rPr>
                        <a:t> at this meeting</a:t>
                      </a:r>
                      <a:endParaRPr lang="en-US" sz="1600" b="1" kern="1200" dirty="0">
                        <a:solidFill>
                          <a:schemeClr val="lt1"/>
                        </a:solidFill>
                        <a:effectLst/>
                        <a:latin typeface="+mn-lt"/>
                        <a:ea typeface="CG Times (WN)"/>
                      </a:endParaRPr>
                    </a:p>
                  </a:txBody>
                  <a:tcPr marL="0" marR="0" marT="0" marB="0"/>
                </a:tc>
                <a:extLst>
                  <a:ext uri="{0D108BD9-81ED-4DB2-BD59-A6C34878D82A}">
                    <a16:rowId xmlns:a16="http://schemas.microsoft.com/office/drawing/2014/main" val="10000"/>
                  </a:ext>
                </a:extLst>
              </a:tr>
              <a:tr h="426406">
                <a:tc>
                  <a:txBody>
                    <a:bodyPr/>
                    <a:lstStyle/>
                    <a:p>
                      <a:pPr marL="0" marR="0" algn="ctr">
                        <a:lnSpc>
                          <a:spcPct val="115000"/>
                        </a:lnSpc>
                        <a:spcBef>
                          <a:spcPts val="0"/>
                        </a:spcBef>
                        <a:spcAft>
                          <a:spcPts val="0"/>
                        </a:spcAft>
                      </a:pPr>
                      <a:r>
                        <a:rPr lang="en-GB" sz="1200" dirty="0">
                          <a:effectLst/>
                          <a:latin typeface="+mn-lt"/>
                          <a:ea typeface="CG Times (WN)"/>
                        </a:rPr>
                        <a:t>S5-227086</a:t>
                      </a:r>
                      <a:endParaRPr lang="en-US" sz="1400" dirty="0">
                        <a:effectLst/>
                        <a:latin typeface="+mn-lt"/>
                        <a:ea typeface="CG Times (WN)"/>
                      </a:endParaRPr>
                    </a:p>
                    <a:p>
                      <a:pPr marL="0" marR="0" algn="ctr">
                        <a:lnSpc>
                          <a:spcPct val="115000"/>
                        </a:lnSpc>
                        <a:spcBef>
                          <a:spcPts val="0"/>
                        </a:spcBef>
                        <a:spcAft>
                          <a:spcPts val="0"/>
                        </a:spcAft>
                      </a:pPr>
                      <a:r>
                        <a:rPr lang="en-GB" sz="1200" dirty="0">
                          <a:effectLst/>
                          <a:latin typeface="+mn-lt"/>
                          <a:ea typeface="CG Times (WN)"/>
                        </a:rPr>
                        <a:t> </a:t>
                      </a:r>
                      <a:endParaRPr lang="en-US" sz="1400" dirty="0">
                        <a:effectLst/>
                        <a:latin typeface="+mn-lt"/>
                        <a:ea typeface="CG Times (WN)"/>
                      </a:endParaRPr>
                    </a:p>
                  </a:txBody>
                  <a:tcPr marL="0" marR="0" marT="0" marB="0"/>
                </a:tc>
                <a:tc>
                  <a:txBody>
                    <a:bodyPr/>
                    <a:lstStyle/>
                    <a:p>
                      <a:pPr marL="0" marR="0">
                        <a:lnSpc>
                          <a:spcPct val="115000"/>
                        </a:lnSpc>
                        <a:spcBef>
                          <a:spcPts val="0"/>
                        </a:spcBef>
                        <a:spcAft>
                          <a:spcPts val="0"/>
                        </a:spcAft>
                      </a:pPr>
                      <a:r>
                        <a:rPr lang="en-GB" sz="1200" dirty="0">
                          <a:effectLst/>
                          <a:latin typeface="+mn-lt"/>
                          <a:ea typeface="CG Times (WN)"/>
                        </a:rPr>
                        <a:t>Draft CR for TS 28.622 for Rel-18 WI AdNRM_ph2</a:t>
                      </a:r>
                      <a:endParaRPr lang="en-US" sz="1400" dirty="0">
                        <a:effectLst/>
                        <a:latin typeface="+mn-lt"/>
                        <a:ea typeface="CG Times (WN)"/>
                      </a:endParaRPr>
                    </a:p>
                  </a:txBody>
                  <a:tcPr marL="68580" marR="68580" marT="0" marB="0"/>
                </a:tc>
                <a:tc>
                  <a:txBody>
                    <a:bodyPr/>
                    <a:lstStyle/>
                    <a:p>
                      <a:pPr marL="0" marR="0" algn="ctr">
                        <a:lnSpc>
                          <a:spcPct val="115000"/>
                        </a:lnSpc>
                        <a:spcBef>
                          <a:spcPts val="0"/>
                        </a:spcBef>
                        <a:spcAft>
                          <a:spcPts val="0"/>
                        </a:spcAft>
                      </a:pPr>
                      <a:r>
                        <a:rPr lang="en-GB" sz="1200" dirty="0">
                          <a:effectLst/>
                          <a:latin typeface="+mn-lt"/>
                          <a:ea typeface="CG Times (WN)"/>
                        </a:rPr>
                        <a:t>Nokia</a:t>
                      </a:r>
                      <a:endParaRPr lang="en-US" sz="1400" dirty="0">
                        <a:effectLst/>
                        <a:latin typeface="+mn-lt"/>
                        <a:ea typeface="CG Times (WN)"/>
                      </a:endParaRPr>
                    </a:p>
                  </a:txBody>
                  <a:tcPr marL="68580" marR="68580" marT="0" marB="0"/>
                </a:tc>
                <a:tc>
                  <a:txBody>
                    <a:bodyPr/>
                    <a:lstStyle/>
                    <a:p>
                      <a:pPr marL="0" marR="0" algn="ctr">
                        <a:lnSpc>
                          <a:spcPct val="115000"/>
                        </a:lnSpc>
                        <a:spcBef>
                          <a:spcPts val="0"/>
                        </a:spcBef>
                        <a:spcAft>
                          <a:spcPts val="0"/>
                        </a:spcAft>
                      </a:pPr>
                      <a:r>
                        <a:rPr lang="en-GB" sz="1200" dirty="0">
                          <a:effectLst/>
                          <a:latin typeface="+mn-lt"/>
                          <a:ea typeface="CG Times (WN)"/>
                        </a:rPr>
                        <a:t>Christiane</a:t>
                      </a:r>
                      <a:endParaRPr lang="en-US" sz="1400" dirty="0">
                        <a:effectLst/>
                        <a:latin typeface="+mn-lt"/>
                        <a:ea typeface="CG Times (WN)"/>
                      </a:endParaRPr>
                    </a:p>
                  </a:txBody>
                  <a:tcPr marL="68580" marR="68580" marT="0" marB="0"/>
                </a:tc>
                <a:tc>
                  <a:txBody>
                    <a:bodyPr/>
                    <a:lstStyle/>
                    <a:p>
                      <a:pPr marL="0" marR="0" algn="ctr">
                        <a:lnSpc>
                          <a:spcPct val="115000"/>
                        </a:lnSpc>
                        <a:spcBef>
                          <a:spcPts val="0"/>
                        </a:spcBef>
                        <a:spcAft>
                          <a:spcPts val="0"/>
                        </a:spcAft>
                      </a:pPr>
                      <a:r>
                        <a:rPr lang="en-GB" sz="1200" dirty="0">
                          <a:effectLst/>
                          <a:latin typeface="+mn-lt"/>
                          <a:ea typeface="CG Times (WN)"/>
                        </a:rPr>
                        <a:t>6.5.2</a:t>
                      </a:r>
                      <a:endParaRPr lang="en-US" sz="1400" dirty="0">
                        <a:effectLst/>
                        <a:latin typeface="+mn-lt"/>
                        <a:ea typeface="CG Times (WN)"/>
                      </a:endParaRPr>
                    </a:p>
                  </a:txBody>
                  <a:tcPr marL="0" marR="0" marT="0" marB="0"/>
                </a:tc>
                <a:tc>
                  <a:txBody>
                    <a:bodyPr/>
                    <a:lstStyle/>
                    <a:p>
                      <a:pPr marL="0" marR="0" algn="ctr">
                        <a:lnSpc>
                          <a:spcPct val="115000"/>
                        </a:lnSpc>
                        <a:spcBef>
                          <a:spcPts val="0"/>
                        </a:spcBef>
                        <a:spcAft>
                          <a:spcPts val="0"/>
                        </a:spcAft>
                      </a:pPr>
                      <a:r>
                        <a:rPr lang="en-US" sz="1200" dirty="0">
                          <a:effectLst/>
                          <a:latin typeface="+mn-lt"/>
                          <a:ea typeface="CG Times (WN)"/>
                        </a:rPr>
                        <a:t>S5-225619</a:t>
                      </a:r>
                    </a:p>
                  </a:txBody>
                  <a:tcPr marL="0" marR="0" marT="0" marB="0"/>
                </a:tc>
                <a:tc>
                  <a:txBody>
                    <a:bodyPr/>
                    <a:lstStyle/>
                    <a:p>
                      <a:pPr marL="0" marR="0" algn="ctr">
                        <a:lnSpc>
                          <a:spcPct val="115000"/>
                        </a:lnSpc>
                        <a:spcBef>
                          <a:spcPts val="0"/>
                        </a:spcBef>
                        <a:spcAft>
                          <a:spcPts val="0"/>
                        </a:spcAft>
                      </a:pPr>
                      <a:r>
                        <a:rPr lang="en-US" sz="1200" dirty="0">
                          <a:effectLst/>
                          <a:latin typeface="+mn-lt"/>
                          <a:ea typeface="CG Times (WN)"/>
                        </a:rPr>
                        <a:t>S5 226823</a:t>
                      </a:r>
                    </a:p>
                  </a:txBody>
                  <a:tcPr marL="0" marR="0" marT="0" marB="0"/>
                </a:tc>
                <a:extLst>
                  <a:ext uri="{0D108BD9-81ED-4DB2-BD59-A6C34878D82A}">
                    <a16:rowId xmlns:a16="http://schemas.microsoft.com/office/drawing/2014/main" val="10001"/>
                  </a:ext>
                </a:extLst>
              </a:tr>
              <a:tr h="394293">
                <a:tc>
                  <a:txBody>
                    <a:bodyPr/>
                    <a:lstStyle/>
                    <a:p>
                      <a:pPr marL="0" marR="0" algn="ctr">
                        <a:lnSpc>
                          <a:spcPct val="115000"/>
                        </a:lnSpc>
                        <a:spcBef>
                          <a:spcPts val="0"/>
                        </a:spcBef>
                        <a:spcAft>
                          <a:spcPts val="0"/>
                        </a:spcAft>
                      </a:pPr>
                      <a:r>
                        <a:rPr lang="en-GB" sz="1200" dirty="0">
                          <a:effectLst/>
                          <a:latin typeface="+mn-lt"/>
                          <a:ea typeface="CG Times (WN)"/>
                        </a:rPr>
                        <a:t>S5-227087</a:t>
                      </a:r>
                      <a:endParaRPr lang="en-US" sz="1400" dirty="0">
                        <a:effectLst/>
                        <a:latin typeface="+mn-lt"/>
                        <a:ea typeface="CG Times (WN)"/>
                      </a:endParaRPr>
                    </a:p>
                    <a:p>
                      <a:pPr marL="0" marR="0" algn="ctr">
                        <a:lnSpc>
                          <a:spcPct val="115000"/>
                        </a:lnSpc>
                        <a:spcBef>
                          <a:spcPts val="0"/>
                        </a:spcBef>
                        <a:spcAft>
                          <a:spcPts val="0"/>
                        </a:spcAft>
                      </a:pPr>
                      <a:r>
                        <a:rPr lang="en-GB" sz="1200" dirty="0">
                          <a:effectLst/>
                          <a:latin typeface="+mn-lt"/>
                          <a:ea typeface="CG Times (WN)"/>
                        </a:rPr>
                        <a:t> </a:t>
                      </a:r>
                      <a:endParaRPr lang="en-US" sz="1400" dirty="0">
                        <a:effectLst/>
                        <a:latin typeface="+mn-lt"/>
                        <a:ea typeface="CG Times (WN)"/>
                      </a:endParaRPr>
                    </a:p>
                  </a:txBody>
                  <a:tcPr marL="0" marR="0" marT="0" marB="0"/>
                </a:tc>
                <a:tc>
                  <a:txBody>
                    <a:bodyPr/>
                    <a:lstStyle/>
                    <a:p>
                      <a:pPr marL="0" marR="0">
                        <a:lnSpc>
                          <a:spcPct val="115000"/>
                        </a:lnSpc>
                        <a:spcBef>
                          <a:spcPts val="0"/>
                        </a:spcBef>
                        <a:spcAft>
                          <a:spcPts val="0"/>
                        </a:spcAft>
                      </a:pPr>
                      <a:r>
                        <a:rPr lang="en-GB" sz="1200" dirty="0">
                          <a:effectLst/>
                          <a:latin typeface="+mn-lt"/>
                          <a:ea typeface="CG Times (WN)"/>
                        </a:rPr>
                        <a:t>Draft CR for TS 28.623 for Rel-18 WI AdNRM_ph2</a:t>
                      </a:r>
                      <a:endParaRPr lang="en-US" sz="1400" dirty="0">
                        <a:effectLst/>
                        <a:latin typeface="+mn-lt"/>
                        <a:ea typeface="CG Times (WN)"/>
                      </a:endParaRPr>
                    </a:p>
                  </a:txBody>
                  <a:tcPr marL="68580" marR="68580" marT="0" marB="0"/>
                </a:tc>
                <a:tc>
                  <a:txBody>
                    <a:bodyPr/>
                    <a:lstStyle/>
                    <a:p>
                      <a:pPr marL="0" marR="0" algn="ctr">
                        <a:lnSpc>
                          <a:spcPct val="115000"/>
                        </a:lnSpc>
                        <a:spcBef>
                          <a:spcPts val="0"/>
                        </a:spcBef>
                        <a:spcAft>
                          <a:spcPts val="0"/>
                        </a:spcAft>
                      </a:pPr>
                      <a:r>
                        <a:rPr lang="en-GB" sz="1200" dirty="0">
                          <a:effectLst/>
                          <a:latin typeface="+mn-lt"/>
                          <a:ea typeface="CG Times (WN)"/>
                        </a:rPr>
                        <a:t>Nokia</a:t>
                      </a:r>
                      <a:endParaRPr lang="en-US" sz="1400" dirty="0">
                        <a:effectLst/>
                        <a:latin typeface="+mn-lt"/>
                        <a:ea typeface="CG Times (WN)"/>
                      </a:endParaRPr>
                    </a:p>
                  </a:txBody>
                  <a:tcPr marL="68580" marR="68580" marT="0" marB="0"/>
                </a:tc>
                <a:tc>
                  <a:txBody>
                    <a:bodyPr/>
                    <a:lstStyle/>
                    <a:p>
                      <a:pPr marL="0" marR="0" algn="ctr">
                        <a:lnSpc>
                          <a:spcPct val="115000"/>
                        </a:lnSpc>
                        <a:spcBef>
                          <a:spcPts val="0"/>
                        </a:spcBef>
                        <a:spcAft>
                          <a:spcPts val="0"/>
                        </a:spcAft>
                      </a:pPr>
                      <a:r>
                        <a:rPr lang="en-GB" sz="1200" dirty="0">
                          <a:effectLst/>
                          <a:latin typeface="+mn-lt"/>
                          <a:ea typeface="CG Times (WN)"/>
                        </a:rPr>
                        <a:t>Christiane</a:t>
                      </a:r>
                      <a:endParaRPr lang="en-US" sz="1400" dirty="0">
                        <a:effectLst/>
                        <a:latin typeface="+mn-lt"/>
                        <a:ea typeface="CG Times (WN)"/>
                      </a:endParaRPr>
                    </a:p>
                  </a:txBody>
                  <a:tcPr marL="68580" marR="68580" marT="0" marB="0"/>
                </a:tc>
                <a:tc>
                  <a:txBody>
                    <a:bodyPr/>
                    <a:lstStyle/>
                    <a:p>
                      <a:pPr marL="0" marR="0" algn="ctr">
                        <a:lnSpc>
                          <a:spcPct val="115000"/>
                        </a:lnSpc>
                        <a:spcBef>
                          <a:spcPts val="0"/>
                        </a:spcBef>
                        <a:spcAft>
                          <a:spcPts val="0"/>
                        </a:spcAft>
                      </a:pPr>
                      <a:r>
                        <a:rPr lang="en-GB" sz="1200" dirty="0">
                          <a:effectLst/>
                          <a:latin typeface="+mn-lt"/>
                          <a:ea typeface="CG Times (WN)"/>
                        </a:rPr>
                        <a:t>6.5.2</a:t>
                      </a:r>
                      <a:endParaRPr lang="en-US" sz="1400" dirty="0">
                        <a:effectLst/>
                        <a:latin typeface="+mn-lt"/>
                        <a:ea typeface="CG Times (WN)"/>
                      </a:endParaRPr>
                    </a:p>
                  </a:txBody>
                  <a:tcPr marL="0" marR="0" marT="0" marB="0"/>
                </a:tc>
                <a:tc>
                  <a:txBody>
                    <a:bodyPr/>
                    <a:lstStyle/>
                    <a:p>
                      <a:pPr marL="0" marR="0" algn="ctr">
                        <a:lnSpc>
                          <a:spcPct val="115000"/>
                        </a:lnSpc>
                        <a:spcBef>
                          <a:spcPts val="0"/>
                        </a:spcBef>
                        <a:spcAft>
                          <a:spcPts val="0"/>
                        </a:spcAft>
                      </a:pPr>
                      <a:r>
                        <a:rPr lang="en-US" sz="1200" dirty="0">
                          <a:effectLst/>
                          <a:latin typeface="+mn-lt"/>
                          <a:ea typeface="CG Times (WN)"/>
                        </a:rPr>
                        <a:t>S5-225824</a:t>
                      </a:r>
                    </a:p>
                  </a:txBody>
                  <a:tcPr marL="0" marR="0" marT="0" marB="0"/>
                </a:tc>
                <a:tc>
                  <a:txBody>
                    <a:bodyPr/>
                    <a:lstStyle/>
                    <a:p>
                      <a:pPr marL="0" marR="0" algn="ctr">
                        <a:lnSpc>
                          <a:spcPct val="115000"/>
                        </a:lnSpc>
                        <a:spcBef>
                          <a:spcPts val="0"/>
                        </a:spcBef>
                        <a:spcAft>
                          <a:spcPts val="0"/>
                        </a:spcAft>
                      </a:pPr>
                      <a:r>
                        <a:rPr lang="en-US" sz="1200" dirty="0">
                          <a:effectLst/>
                          <a:latin typeface="+mn-lt"/>
                          <a:ea typeface="CG Times (WN)"/>
                        </a:rPr>
                        <a:t>S5 226542</a:t>
                      </a:r>
                    </a:p>
                  </a:txBody>
                  <a:tcPr marL="0" marR="0" marT="0" marB="0"/>
                </a:tc>
                <a:extLst>
                  <a:ext uri="{0D108BD9-81ED-4DB2-BD59-A6C34878D82A}">
                    <a16:rowId xmlns:a16="http://schemas.microsoft.com/office/drawing/2014/main" val="10002"/>
                  </a:ext>
                </a:extLst>
              </a:tr>
              <a:tr h="407416">
                <a:tc>
                  <a:txBody>
                    <a:bodyPr/>
                    <a:lstStyle/>
                    <a:p>
                      <a:pPr marL="0" marR="0" algn="ctr">
                        <a:lnSpc>
                          <a:spcPct val="115000"/>
                        </a:lnSpc>
                        <a:spcBef>
                          <a:spcPts val="0"/>
                        </a:spcBef>
                        <a:spcAft>
                          <a:spcPts val="0"/>
                        </a:spcAft>
                      </a:pPr>
                      <a:r>
                        <a:rPr lang="en-GB" sz="1200" dirty="0">
                          <a:effectLst/>
                          <a:latin typeface="+mn-lt"/>
                          <a:ea typeface="CG Times (WN)"/>
                        </a:rPr>
                        <a:t>S5-227088</a:t>
                      </a:r>
                      <a:endParaRPr lang="en-US" sz="1400" dirty="0">
                        <a:effectLst/>
                        <a:latin typeface="+mn-lt"/>
                        <a:ea typeface="CG Times (WN)"/>
                      </a:endParaRPr>
                    </a:p>
                  </a:txBody>
                  <a:tcPr marL="0" marR="0" marT="0" marB="0"/>
                </a:tc>
                <a:tc>
                  <a:txBody>
                    <a:bodyPr/>
                    <a:lstStyle/>
                    <a:p>
                      <a:pPr marL="0" marR="0">
                        <a:lnSpc>
                          <a:spcPct val="115000"/>
                        </a:lnSpc>
                        <a:spcBef>
                          <a:spcPts val="0"/>
                        </a:spcBef>
                        <a:spcAft>
                          <a:spcPts val="0"/>
                        </a:spcAft>
                      </a:pPr>
                      <a:r>
                        <a:rPr lang="en-GB" sz="1200" dirty="0">
                          <a:effectLst/>
                          <a:latin typeface="+mn-lt"/>
                          <a:ea typeface="CG Times (WN)"/>
                        </a:rPr>
                        <a:t>Draft CR for TS 28.538 for Rel-18 WI </a:t>
                      </a:r>
                      <a:r>
                        <a:rPr lang="en-GB" sz="1200" dirty="0" err="1">
                          <a:effectLst/>
                          <a:latin typeface="+mn-lt"/>
                          <a:ea typeface="CG Times (WN)"/>
                        </a:rPr>
                        <a:t>eECM</a:t>
                      </a:r>
                      <a:endParaRPr lang="en-US" sz="1400" dirty="0">
                        <a:effectLst/>
                        <a:latin typeface="+mn-lt"/>
                        <a:ea typeface="CG Times (WN)"/>
                      </a:endParaRPr>
                    </a:p>
                  </a:txBody>
                  <a:tcPr marL="68580" marR="68580" marT="0" marB="0"/>
                </a:tc>
                <a:tc>
                  <a:txBody>
                    <a:bodyPr/>
                    <a:lstStyle/>
                    <a:p>
                      <a:pPr marL="0" marR="0" algn="ctr">
                        <a:lnSpc>
                          <a:spcPct val="115000"/>
                        </a:lnSpc>
                        <a:spcBef>
                          <a:spcPts val="0"/>
                        </a:spcBef>
                        <a:spcAft>
                          <a:spcPts val="0"/>
                        </a:spcAft>
                      </a:pPr>
                      <a:r>
                        <a:rPr lang="en-GB" sz="1200" dirty="0">
                          <a:effectLst/>
                          <a:latin typeface="+mn-lt"/>
                          <a:ea typeface="CG Times (WN)"/>
                        </a:rPr>
                        <a:t>Samsung</a:t>
                      </a:r>
                      <a:endParaRPr lang="en-US" sz="1400" dirty="0">
                        <a:effectLst/>
                        <a:latin typeface="+mn-lt"/>
                        <a:ea typeface="CG Times (WN)"/>
                      </a:endParaRPr>
                    </a:p>
                  </a:txBody>
                  <a:tcPr marL="68580" marR="68580" marT="0" marB="0"/>
                </a:tc>
                <a:tc>
                  <a:txBody>
                    <a:bodyPr/>
                    <a:lstStyle/>
                    <a:p>
                      <a:pPr marL="0" marR="0" algn="ctr">
                        <a:lnSpc>
                          <a:spcPct val="115000"/>
                        </a:lnSpc>
                        <a:spcBef>
                          <a:spcPts val="0"/>
                        </a:spcBef>
                        <a:spcAft>
                          <a:spcPts val="0"/>
                        </a:spcAft>
                      </a:pPr>
                      <a:r>
                        <a:rPr lang="en-GB" sz="1200" dirty="0">
                          <a:effectLst/>
                          <a:latin typeface="+mn-lt"/>
                          <a:ea typeface="CG Times (WN)"/>
                        </a:rPr>
                        <a:t>Deepanshu</a:t>
                      </a:r>
                      <a:endParaRPr lang="en-US" sz="1400" dirty="0">
                        <a:effectLst/>
                        <a:latin typeface="+mn-lt"/>
                        <a:ea typeface="CG Times (WN)"/>
                      </a:endParaRPr>
                    </a:p>
                  </a:txBody>
                  <a:tcPr marL="68580" marR="68580" marT="0" marB="0"/>
                </a:tc>
                <a:tc>
                  <a:txBody>
                    <a:bodyPr/>
                    <a:lstStyle/>
                    <a:p>
                      <a:pPr marL="0" marR="0" algn="ctr">
                        <a:lnSpc>
                          <a:spcPct val="115000"/>
                        </a:lnSpc>
                        <a:spcBef>
                          <a:spcPts val="0"/>
                        </a:spcBef>
                        <a:spcAft>
                          <a:spcPts val="0"/>
                        </a:spcAft>
                      </a:pPr>
                      <a:r>
                        <a:rPr lang="en-GB" sz="1200" dirty="0">
                          <a:effectLst/>
                          <a:latin typeface="+mn-lt"/>
                          <a:ea typeface="CG Times (WN)"/>
                        </a:rPr>
                        <a:t>6.5.3</a:t>
                      </a:r>
                      <a:endParaRPr lang="en-US" sz="1400" dirty="0">
                        <a:effectLst/>
                        <a:latin typeface="+mn-lt"/>
                        <a:ea typeface="CG Times (WN)"/>
                      </a:endParaRPr>
                    </a:p>
                  </a:txBody>
                  <a:tcPr marL="0" marR="0" marT="0" marB="0"/>
                </a:tc>
                <a:tc>
                  <a:txBody>
                    <a:bodyPr/>
                    <a:lstStyle/>
                    <a:p>
                      <a:pPr marL="0" marR="0" algn="ctr">
                        <a:lnSpc>
                          <a:spcPct val="115000"/>
                        </a:lnSpc>
                        <a:spcBef>
                          <a:spcPts val="0"/>
                        </a:spcBef>
                        <a:spcAft>
                          <a:spcPts val="0"/>
                        </a:spcAft>
                      </a:pPr>
                      <a:r>
                        <a:rPr lang="en-US" sz="1200" dirty="0">
                          <a:effectLst/>
                          <a:latin typeface="+mn-lt"/>
                          <a:ea typeface="CG Times (WN)"/>
                        </a:rPr>
                        <a:t>S5-225858</a:t>
                      </a:r>
                    </a:p>
                  </a:txBody>
                  <a:tcPr marL="0" marR="0" marT="0" marB="0"/>
                </a:tc>
                <a:tc>
                  <a:txBody>
                    <a:bodyPr/>
                    <a:lstStyle/>
                    <a:p>
                      <a:pPr marL="0" marR="0" algn="ctr">
                        <a:lnSpc>
                          <a:spcPct val="115000"/>
                        </a:lnSpc>
                        <a:spcBef>
                          <a:spcPts val="0"/>
                        </a:spcBef>
                        <a:spcAft>
                          <a:spcPts val="0"/>
                        </a:spcAft>
                      </a:pPr>
                      <a:r>
                        <a:rPr lang="en-US" sz="1200" dirty="0">
                          <a:effectLst/>
                          <a:latin typeface="+mn-lt"/>
                          <a:ea typeface="CG Times (WN)"/>
                        </a:rPr>
                        <a:t>S5 226312</a:t>
                      </a:r>
                    </a:p>
                  </a:txBody>
                  <a:tcPr marL="0" marR="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839991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544" y="54245"/>
            <a:ext cx="8973312" cy="768101"/>
          </a:xfrm>
        </p:spPr>
        <p:txBody>
          <a:bodyPr/>
          <a:lstStyle/>
          <a:p>
            <a:r>
              <a:rPr lang="sv-SE" dirty="0"/>
              <a:t>Incoming LSs (OAM SWG level)</a:t>
            </a:r>
          </a:p>
        </p:txBody>
      </p:sp>
      <p:graphicFrame>
        <p:nvGraphicFramePr>
          <p:cNvPr id="5" name="Table Placeholder 4"/>
          <p:cNvGraphicFramePr>
            <a:graphicFrameLocks noGrp="1"/>
          </p:cNvGraphicFramePr>
          <p:nvPr>
            <p:ph type="tbl" idx="1"/>
            <p:extLst>
              <p:ext uri="{D42A27DB-BD31-4B8C-83A1-F6EECF244321}">
                <p14:modId xmlns:p14="http://schemas.microsoft.com/office/powerpoint/2010/main" val="2798788376"/>
              </p:ext>
            </p:extLst>
          </p:nvPr>
        </p:nvGraphicFramePr>
        <p:xfrm>
          <a:off x="122711" y="1401061"/>
          <a:ext cx="11946577" cy="3764701"/>
        </p:xfrm>
        <a:graphic>
          <a:graphicData uri="http://schemas.openxmlformats.org/drawingml/2006/table">
            <a:tbl>
              <a:tblPr firstRow="1" bandRow="1">
                <a:tableStyleId>{5C22544A-7EE6-4342-B048-85BDC9FD1C3A}</a:tableStyleId>
              </a:tblPr>
              <a:tblGrid>
                <a:gridCol w="903449">
                  <a:extLst>
                    <a:ext uri="{9D8B030D-6E8A-4147-A177-3AD203B41FA5}">
                      <a16:colId xmlns:a16="http://schemas.microsoft.com/office/drawing/2014/main" val="570476699"/>
                    </a:ext>
                  </a:extLst>
                </a:gridCol>
                <a:gridCol w="6322085">
                  <a:extLst>
                    <a:ext uri="{9D8B030D-6E8A-4147-A177-3AD203B41FA5}">
                      <a16:colId xmlns:a16="http://schemas.microsoft.com/office/drawing/2014/main" val="2618836924"/>
                    </a:ext>
                  </a:extLst>
                </a:gridCol>
                <a:gridCol w="1419835">
                  <a:extLst>
                    <a:ext uri="{9D8B030D-6E8A-4147-A177-3AD203B41FA5}">
                      <a16:colId xmlns:a16="http://schemas.microsoft.com/office/drawing/2014/main" val="3016348962"/>
                    </a:ext>
                  </a:extLst>
                </a:gridCol>
                <a:gridCol w="1549252">
                  <a:extLst>
                    <a:ext uri="{9D8B030D-6E8A-4147-A177-3AD203B41FA5}">
                      <a16:colId xmlns:a16="http://schemas.microsoft.com/office/drawing/2014/main" val="3690116950"/>
                    </a:ext>
                  </a:extLst>
                </a:gridCol>
                <a:gridCol w="1751956">
                  <a:extLst>
                    <a:ext uri="{9D8B030D-6E8A-4147-A177-3AD203B41FA5}">
                      <a16:colId xmlns:a16="http://schemas.microsoft.com/office/drawing/2014/main" val="2952368263"/>
                    </a:ext>
                  </a:extLst>
                </a:gridCol>
              </a:tblGrid>
              <a:tr h="323121">
                <a:tc>
                  <a:txBody>
                    <a:bodyPr/>
                    <a:lstStyle/>
                    <a:p>
                      <a:pPr algn="ctr"/>
                      <a:r>
                        <a:rPr lang="sv-SE" sz="1200" b="1" kern="1200" dirty="0">
                          <a:solidFill>
                            <a:schemeClr val="tx1"/>
                          </a:solidFill>
                          <a:effectLst/>
                          <a:latin typeface="+mn-lt"/>
                          <a:ea typeface="微软雅黑" panose="020B0503020204020204" pitchFamily="34" charset="-122"/>
                          <a:cs typeface="+mn-cs"/>
                        </a:rPr>
                        <a:t>Tdoc</a:t>
                      </a:r>
                      <a:endParaRPr lang="sv-SE" sz="1200" dirty="0">
                        <a:solidFill>
                          <a:schemeClr val="tx1"/>
                        </a:solidFill>
                        <a:latin typeface="+mn-lt"/>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200" b="1" kern="1200" dirty="0" err="1">
                          <a:solidFill>
                            <a:schemeClr val="tx1"/>
                          </a:solidFill>
                          <a:effectLst/>
                          <a:latin typeface="+mn-lt"/>
                          <a:ea typeface="微软雅黑" panose="020B0503020204020204" pitchFamily="34" charset="-122"/>
                          <a:cs typeface="+mn-cs"/>
                        </a:rPr>
                        <a:t>Title</a:t>
                      </a:r>
                      <a:endParaRPr lang="sv-SE" sz="1200" b="1" kern="1200" dirty="0">
                        <a:solidFill>
                          <a:schemeClr val="tx1"/>
                        </a:solidFill>
                        <a:effectLst/>
                        <a:latin typeface="+mn-lt"/>
                        <a:ea typeface="微软雅黑" panose="020B0503020204020204" pitchFamily="34" charset="-122"/>
                        <a:cs typeface="+mn-cs"/>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200" b="1" kern="1200" dirty="0">
                          <a:solidFill>
                            <a:schemeClr val="tx1"/>
                          </a:solidFill>
                          <a:effectLst/>
                          <a:latin typeface="+mn-lt"/>
                          <a:ea typeface="微软雅黑" panose="020B0503020204020204" pitchFamily="34" charset="-122"/>
                          <a:cs typeface="+mn-cs"/>
                        </a:rPr>
                        <a:t>Source</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200" b="1" kern="1200" dirty="0">
                          <a:solidFill>
                            <a:schemeClr val="tx1"/>
                          </a:solidFill>
                          <a:effectLst/>
                          <a:latin typeface="+mn-lt"/>
                          <a:ea typeface="微软雅黑" panose="020B0503020204020204" pitchFamily="34" charset="-122"/>
                          <a:cs typeface="+mn-cs"/>
                        </a:rPr>
                        <a:t>Decision</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200" b="1" kern="1200" dirty="0">
                          <a:solidFill>
                            <a:schemeClr val="tx1"/>
                          </a:solidFill>
                          <a:effectLst/>
                          <a:latin typeface="+mn-lt"/>
                          <a:ea typeface="微软雅黑" panose="020B0503020204020204" pitchFamily="34" charset="-122"/>
                          <a:cs typeface="+mn-cs"/>
                        </a:rPr>
                        <a:t>Reply In</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4283687663"/>
                  </a:ext>
                </a:extLst>
              </a:tr>
              <a:tr h="174454">
                <a:tc>
                  <a:txBody>
                    <a:bodyPr/>
                    <a:lstStyle/>
                    <a:p>
                      <a:pPr marL="60325" indent="0" algn="l" fontAlgn="t"/>
                      <a:r>
                        <a:rPr lang="en-US" sz="1100" b="1" i="0" u="sng" strike="noStrike" dirty="0">
                          <a:solidFill>
                            <a:srgbClr val="0000FF"/>
                          </a:solidFill>
                          <a:effectLst/>
                          <a:latin typeface="Arial" panose="020B0604020202020204" pitchFamily="34" charset="0"/>
                          <a:hlinkClick r:id="rId2"/>
                        </a:rPr>
                        <a:t>S5-226020</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Resubmitted LS on M6 Delay Threshold</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R3-224079</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Replied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defTabSz="1219170" rtl="0" eaLnBrk="1" latinLnBrk="0" hangingPunct="1">
                        <a:spcAft>
                          <a:spcPts val="0"/>
                        </a:spcAft>
                      </a:pPr>
                      <a:r>
                        <a:rPr lang="fr-FR" altLang="zh-CN"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rPr>
                        <a:t>S5-227040</a:t>
                      </a:r>
                      <a:endParaRPr lang="zh-CN"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174454">
                <a:tc>
                  <a:txBody>
                    <a:bodyPr/>
                    <a:lstStyle/>
                    <a:p>
                      <a:pPr marL="60325" indent="0" algn="l" fontAlgn="t"/>
                      <a:r>
                        <a:rPr lang="en-US" sz="1100" b="1" i="0" u="sng" strike="noStrike" dirty="0">
                          <a:solidFill>
                            <a:srgbClr val="0000FF"/>
                          </a:solidFill>
                          <a:effectLst/>
                          <a:latin typeface="Arial" panose="020B0604020202020204" pitchFamily="34" charset="0"/>
                          <a:hlinkClick r:id="rId3"/>
                        </a:rPr>
                        <a:t>S5-226021</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LS on introduction of a new attribute “Only Resource Coordination” to support source coordination between LTE and NR SA</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R3-225206</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Postponed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endParaRPr lang="zh-CN" sz="1100" dirty="0">
                        <a:effectLst/>
                        <a:highlight>
                          <a:srgbClr val="FFFF00"/>
                        </a:highligh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174454">
                <a:tc>
                  <a:txBody>
                    <a:bodyPr/>
                    <a:lstStyle/>
                    <a:p>
                      <a:pPr marL="60325" indent="0" algn="l" fontAlgn="t"/>
                      <a:r>
                        <a:rPr lang="en-US" sz="1100" b="1" i="0" u="sng" strike="noStrike" dirty="0">
                          <a:solidFill>
                            <a:srgbClr val="0000FF"/>
                          </a:solidFill>
                          <a:effectLst/>
                          <a:latin typeface="Arial" panose="020B0604020202020204" pitchFamily="34" charset="0"/>
                          <a:hlinkClick r:id="rId4"/>
                        </a:rPr>
                        <a:t>S5-226022</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Reply LS ccSA5 on the user consent for trace reporting</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R3-225250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endParaRPr lang="zh-CN" sz="1100" dirty="0">
                        <a:effectLst/>
                        <a:highlight>
                          <a:srgbClr val="FFFF00"/>
                        </a:highligh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174454">
                <a:tc>
                  <a:txBody>
                    <a:bodyPr/>
                    <a:lstStyle/>
                    <a:p>
                      <a:pPr marL="60325" indent="0" algn="l" fontAlgn="t"/>
                      <a:r>
                        <a:rPr lang="en-US" sz="1100" b="1" i="0" u="sng" strike="noStrike" dirty="0">
                          <a:solidFill>
                            <a:srgbClr val="0000FF"/>
                          </a:solidFill>
                          <a:effectLst/>
                          <a:latin typeface="Arial" panose="020B0604020202020204" pitchFamily="34" charset="0"/>
                          <a:hlinkClick r:id="rId5"/>
                        </a:rPr>
                        <a:t>S5-226023</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LS on NCR Solutions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R3-225253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Postponed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endParaRPr lang="zh-CN" sz="1100" dirty="0">
                        <a:effectLst/>
                        <a:highlight>
                          <a:srgbClr val="FFFF00"/>
                        </a:highligh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174454">
                <a:tc>
                  <a:txBody>
                    <a:bodyPr/>
                    <a:lstStyle/>
                    <a:p>
                      <a:pPr marL="60325" indent="0" algn="l" fontAlgn="t"/>
                      <a:r>
                        <a:rPr lang="en-US" sz="1100" b="1" i="0" u="sng" strike="noStrike" dirty="0">
                          <a:solidFill>
                            <a:srgbClr val="0000FF"/>
                          </a:solidFill>
                          <a:effectLst/>
                          <a:latin typeface="Arial" panose="020B0604020202020204" pitchFamily="34" charset="0"/>
                          <a:hlinkClick r:id="rId6"/>
                        </a:rPr>
                        <a:t>S5-226024</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Reply LS to Study on KQIs for 5G service experience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S4-221120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Postponed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defTabSz="1219170" rtl="0" eaLnBrk="1" latinLnBrk="0" hangingPunct="1">
                        <a:spcAft>
                          <a:spcPts val="0"/>
                        </a:spcAft>
                      </a:pPr>
                      <a:endParaRPr lang="zh-CN" sz="110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174454">
                <a:tc>
                  <a:txBody>
                    <a:bodyPr/>
                    <a:lstStyle/>
                    <a:p>
                      <a:pPr marL="60325" indent="0" algn="l" fontAlgn="t"/>
                      <a:r>
                        <a:rPr lang="en-US" sz="1100" b="1" i="0" u="sng" strike="noStrike" dirty="0">
                          <a:solidFill>
                            <a:srgbClr val="0000FF"/>
                          </a:solidFill>
                          <a:effectLst/>
                          <a:latin typeface="Arial" panose="020B0604020202020204" pitchFamily="34" charset="0"/>
                          <a:hlinkClick r:id="rId7"/>
                        </a:rPr>
                        <a:t>S5-226025</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Reply LS to SA5 on TS 28.404/TS 28.405 Clarification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S4-221121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Postponed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defTabSz="1219170" rtl="0" eaLnBrk="1" latinLnBrk="0" hangingPunct="1">
                        <a:spcAft>
                          <a:spcPts val="0"/>
                        </a:spcAft>
                      </a:pPr>
                      <a:endParaRPr lang="zh-CN" sz="110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174454">
                <a:tc>
                  <a:txBody>
                    <a:bodyPr/>
                    <a:lstStyle/>
                    <a:p>
                      <a:pPr marL="60325" indent="0" algn="l" fontAlgn="t"/>
                      <a:r>
                        <a:rPr lang="en-US" sz="1100" b="1" i="0" u="sng" strike="noStrike" dirty="0">
                          <a:solidFill>
                            <a:srgbClr val="0000FF"/>
                          </a:solidFill>
                          <a:effectLst/>
                          <a:latin typeface="Arial" panose="020B0604020202020204" pitchFamily="34" charset="0"/>
                          <a:hlinkClick r:id="rId8"/>
                        </a:rPr>
                        <a:t>S5-226027</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Reply LS on “Reply LS on </a:t>
                      </a:r>
                      <a:r>
                        <a:rPr lang="en-US" sz="1100" b="0" i="0" u="none" strike="noStrike" dirty="0" err="1">
                          <a:solidFill>
                            <a:srgbClr val="000000"/>
                          </a:solidFill>
                          <a:effectLst/>
                          <a:latin typeface="Arial" panose="020B0604020202020204" pitchFamily="34" charset="0"/>
                        </a:rPr>
                        <a:t>FS_eEDGEAPP</a:t>
                      </a:r>
                      <a:r>
                        <a:rPr lang="en-US" sz="1100" b="0" i="0" u="none" strike="noStrike" dirty="0">
                          <a:solidFill>
                            <a:srgbClr val="000000"/>
                          </a:solidFill>
                          <a:effectLst/>
                          <a:latin typeface="Arial" panose="020B0604020202020204" pitchFamily="34" charset="0"/>
                        </a:rPr>
                        <a:t>, Solution for Dynamic EAS instantiation”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S6-222344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Postponed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defTabSz="1219170" rtl="0" eaLnBrk="1" latinLnBrk="0" hangingPunct="1">
                        <a:spcAft>
                          <a:spcPts val="0"/>
                        </a:spcAft>
                      </a:pPr>
                      <a:endParaRPr lang="zh-CN" sz="110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19810">
                <a:tc>
                  <a:txBody>
                    <a:bodyPr/>
                    <a:lstStyle/>
                    <a:p>
                      <a:pPr marL="60325" indent="0" algn="l" fontAlgn="t"/>
                      <a:r>
                        <a:rPr lang="en-US" sz="1100" b="1" i="0" u="sng" strike="noStrike" dirty="0">
                          <a:solidFill>
                            <a:srgbClr val="0000FF"/>
                          </a:solidFill>
                          <a:effectLst/>
                          <a:latin typeface="Arial" panose="020B0604020202020204" pitchFamily="34" charset="0"/>
                          <a:hlinkClick r:id="rId9"/>
                        </a:rPr>
                        <a:t>S5-226031</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Resubmitted LS on Publication of GS ZSM009-2 and information about related ETSI ISG ZSM work</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ETSI ISG ZSM</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endParaRPr lang="zh-CN" sz="1100" dirty="0">
                        <a:effectLs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17411">
                <a:tc>
                  <a:txBody>
                    <a:bodyPr/>
                    <a:lstStyle/>
                    <a:p>
                      <a:pPr marL="60325" indent="0" algn="l" fontAlgn="t"/>
                      <a:r>
                        <a:rPr lang="en-US" sz="1100" b="1" i="0" u="sng" strike="noStrike" dirty="0">
                          <a:solidFill>
                            <a:srgbClr val="0000FF"/>
                          </a:solidFill>
                          <a:effectLst/>
                          <a:latin typeface="Arial" panose="020B0604020202020204" pitchFamily="34" charset="0"/>
                          <a:hlinkClick r:id="rId10"/>
                        </a:rPr>
                        <a:t>S5-226032</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Resubmitted LS on RAN3 agreements for NR </a:t>
                      </a:r>
                      <a:r>
                        <a:rPr lang="en-US" sz="1100" b="0" i="0" u="none" strike="noStrike" dirty="0" err="1">
                          <a:solidFill>
                            <a:srgbClr val="000000"/>
                          </a:solidFill>
                          <a:effectLst/>
                          <a:latin typeface="Arial" panose="020B0604020202020204" pitchFamily="34" charset="0"/>
                        </a:rPr>
                        <a:t>QoE</a:t>
                      </a:r>
                      <a:endParaRPr lang="en-US" sz="1100" b="0" i="0" u="none" strike="noStrike" dirty="0">
                        <a:solidFill>
                          <a:srgbClr val="000000"/>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R3-222890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Postponed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79044">
                <a:tc>
                  <a:txBody>
                    <a:bodyPr/>
                    <a:lstStyle/>
                    <a:p>
                      <a:pPr marL="60325" indent="0" algn="l" fontAlgn="t"/>
                      <a:r>
                        <a:rPr lang="en-US" sz="1100" b="1" i="0" u="sng" strike="noStrike" dirty="0">
                          <a:solidFill>
                            <a:srgbClr val="0000FF"/>
                          </a:solidFill>
                          <a:effectLst/>
                          <a:latin typeface="Arial" panose="020B0604020202020204" pitchFamily="34" charset="0"/>
                          <a:hlinkClick r:id="rId11"/>
                        </a:rPr>
                        <a:t>S5-226033</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Resubmitted LS on O-RAN – Transport Network Slicing Enhancement IM/DM TS28.541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O-RAN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Postponed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endParaRPr lang="zh-CN" sz="1100" dirty="0">
                        <a:effectLst/>
                        <a:highlight>
                          <a:srgbClr val="FFFF00"/>
                        </a:highligh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94607">
                <a:tc>
                  <a:txBody>
                    <a:bodyPr/>
                    <a:lstStyle/>
                    <a:p>
                      <a:pPr marL="60325" indent="0" algn="l" fontAlgn="t"/>
                      <a:r>
                        <a:rPr lang="en-US" sz="1100" b="1" i="0" u="sng" strike="noStrike" dirty="0">
                          <a:solidFill>
                            <a:srgbClr val="0000FF"/>
                          </a:solidFill>
                          <a:effectLst/>
                          <a:latin typeface="Arial" panose="020B0604020202020204" pitchFamily="34" charset="0"/>
                          <a:hlinkClick r:id="rId12"/>
                        </a:rPr>
                        <a:t>S5-226034</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Reply LS on beam measurement reports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R3-225273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endParaRPr lang="zh-CN" sz="1100" dirty="0">
                        <a:effectLst/>
                        <a:highlight>
                          <a:srgbClr val="FFFF00"/>
                        </a:highligh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94607">
                <a:tc>
                  <a:txBody>
                    <a:bodyPr/>
                    <a:lstStyle/>
                    <a:p>
                      <a:pPr marL="60325" indent="0" algn="l" fontAlgn="t"/>
                      <a:r>
                        <a:rPr lang="en-US" sz="1100" b="1" i="0" u="sng" strike="noStrike" dirty="0">
                          <a:solidFill>
                            <a:srgbClr val="0000FF"/>
                          </a:solidFill>
                          <a:effectLst/>
                          <a:latin typeface="Arial" panose="020B0604020202020204" pitchFamily="34" charset="0"/>
                          <a:hlinkClick r:id="rId13"/>
                        </a:rPr>
                        <a:t>S5-226073</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LS ccSA5 on user consent of Non-public Network</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R3-226006</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endParaRPr lang="zh-CN" sz="1100" dirty="0">
                        <a:effectLst/>
                        <a:highlight>
                          <a:srgbClr val="FFFF00"/>
                        </a:highligh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94607">
                <a:tc>
                  <a:txBody>
                    <a:bodyPr/>
                    <a:lstStyle/>
                    <a:p>
                      <a:pPr marL="60325" indent="0" algn="l" fontAlgn="t"/>
                      <a:r>
                        <a:rPr lang="en-US" sz="1100" b="1" i="0" u="sng" strike="noStrike" dirty="0">
                          <a:solidFill>
                            <a:srgbClr val="0000FF"/>
                          </a:solidFill>
                          <a:effectLst/>
                          <a:latin typeface="Arial" panose="020B0604020202020204" pitchFamily="34" charset="0"/>
                          <a:hlinkClick r:id="rId14"/>
                        </a:rPr>
                        <a:t>S5-226076</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LS on possibility of providing per UE speed and orientation on FS_eNA_Ph3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S2-2209656</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Replied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a:effectLst/>
                          <a:latin typeface="Arial" panose="020B0604020202020204" pitchFamily="34" charset="0"/>
                          <a:ea typeface="宋体" panose="02010600030101010101" pitchFamily="2" charset="-122"/>
                          <a:cs typeface="Arial" panose="020B0604020202020204" pitchFamily="34" charset="0"/>
                        </a:rPr>
                        <a:t>S5-226547</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194607">
                <a:tc>
                  <a:txBody>
                    <a:bodyPr/>
                    <a:lstStyle/>
                    <a:p>
                      <a:pPr marL="60325" indent="0" algn="l" fontAlgn="t"/>
                      <a:r>
                        <a:rPr lang="en-US" sz="1100" b="1" i="0" u="sng" strike="noStrike" dirty="0">
                          <a:solidFill>
                            <a:srgbClr val="0000FF"/>
                          </a:solidFill>
                          <a:effectLst/>
                          <a:latin typeface="Arial" panose="020B0604020202020204" pitchFamily="34" charset="0"/>
                          <a:hlinkClick r:id="rId15"/>
                        </a:rPr>
                        <a:t>S5-226078</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Reply LS ccSA5 on NCR Solutions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S3-223080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81703475"/>
                  </a:ext>
                </a:extLst>
              </a:tr>
              <a:tr h="194607">
                <a:tc>
                  <a:txBody>
                    <a:bodyPr/>
                    <a:lstStyle/>
                    <a:p>
                      <a:pPr marL="60325" indent="0" algn="l" fontAlgn="t"/>
                      <a:r>
                        <a:rPr lang="en-US" sz="1100" b="1" i="0" u="sng" strike="noStrike" dirty="0">
                          <a:solidFill>
                            <a:srgbClr val="0000FF"/>
                          </a:solidFill>
                          <a:effectLst/>
                          <a:latin typeface="Arial" panose="020B0604020202020204" pitchFamily="34" charset="0"/>
                          <a:hlinkClick r:id="rId16"/>
                        </a:rPr>
                        <a:t>S5-226082</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LS on Autonomous Networks deliverables from ITU FG-AN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ITU-T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9466535"/>
                  </a:ext>
                </a:extLst>
              </a:tr>
              <a:tr h="194607">
                <a:tc>
                  <a:txBody>
                    <a:bodyPr/>
                    <a:lstStyle/>
                    <a:p>
                      <a:pPr marL="60325" indent="0" algn="l" fontAlgn="t"/>
                      <a:r>
                        <a:rPr lang="en-US" sz="1100" b="1" i="0" u="sng" strike="noStrike" dirty="0">
                          <a:solidFill>
                            <a:srgbClr val="0000FF"/>
                          </a:solidFill>
                          <a:effectLst/>
                          <a:latin typeface="Arial" panose="020B0604020202020204" pitchFamily="34" charset="0"/>
                          <a:hlinkClick r:id="rId17"/>
                        </a:rPr>
                        <a:t>S5-226086</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LS ccSA5 on related EAS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S6-223029</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40066940"/>
                  </a:ext>
                </a:extLst>
              </a:tr>
              <a:tr h="194607">
                <a:tc>
                  <a:txBody>
                    <a:bodyPr/>
                    <a:lstStyle/>
                    <a:p>
                      <a:pPr marL="55563" indent="0" algn="l" fontAlgn="t"/>
                      <a:r>
                        <a:rPr lang="fr-FR" sz="1100" b="1" i="0" u="sng" strike="noStrike" dirty="0">
                          <a:solidFill>
                            <a:srgbClr val="0000FF"/>
                          </a:solidFill>
                          <a:effectLst/>
                          <a:latin typeface="Arial" panose="020B0604020202020204" pitchFamily="34" charset="0"/>
                          <a:cs typeface="Arial" panose="020B0604020202020204" pitchFamily="34" charset="0"/>
                        </a:rPr>
                        <a:t>S5-226728</a:t>
                      </a:r>
                      <a:endParaRPr lang="en-US" sz="1100" b="1" i="0" u="sng" strike="noStrike" dirty="0">
                        <a:solidFill>
                          <a:srgbClr val="0000FF"/>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defTabSz="1219170" rtl="0" eaLnBrk="1" fontAlgn="t" latinLnBrk="0" hangingPunct="1"/>
                      <a:r>
                        <a:rPr lang="en-US" sz="1100" b="0" i="0" u="none" strike="noStrike" kern="1200" dirty="0">
                          <a:solidFill>
                            <a:srgbClr val="000000"/>
                          </a:solidFill>
                          <a:effectLst/>
                          <a:latin typeface="Arial" panose="020B0604020202020204" pitchFamily="34" charset="0"/>
                          <a:ea typeface="+mn-ea"/>
                          <a:cs typeface="+mn-cs"/>
                        </a:rPr>
                        <a:t>LS on Updating Dynamic Measurement Method for both LTE &amp; NR</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fontAlgn="t"/>
                      <a:r>
                        <a:rPr lang="en-US" sz="1100" b="0" i="0" u="none" strike="noStrike" dirty="0">
                          <a:solidFill>
                            <a:srgbClr val="000000"/>
                          </a:solidFill>
                          <a:effectLst/>
                          <a:latin typeface="Arial" panose="020B0604020202020204" pitchFamily="34" charset="0"/>
                        </a:rPr>
                        <a:t>ETSI_TC_EE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2361319"/>
                  </a:ext>
                </a:extLst>
              </a:tr>
            </a:tbl>
          </a:graphicData>
        </a:graphic>
      </p:graphicFrame>
    </p:spTree>
    <p:extLst>
      <p:ext uri="{BB962C8B-B14F-4D97-AF65-F5344CB8AC3E}">
        <p14:creationId xmlns:p14="http://schemas.microsoft.com/office/powerpoint/2010/main" val="33839425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87680" y="116142"/>
            <a:ext cx="9112251" cy="1143000"/>
          </a:xfrm>
        </p:spPr>
        <p:txBody>
          <a:bodyPr/>
          <a:lstStyle/>
          <a:p>
            <a:r>
              <a:rPr lang="en-US" altLang="zh-CN" dirty="0"/>
              <a:t>New action items from this meeting</a:t>
            </a:r>
            <a:endParaRPr lang="sv-SE" dirty="0"/>
          </a:p>
        </p:txBody>
      </p:sp>
      <p:graphicFrame>
        <p:nvGraphicFramePr>
          <p:cNvPr id="6" name="表格 5"/>
          <p:cNvGraphicFramePr>
            <a:graphicFrameLocks noGrp="1"/>
          </p:cNvGraphicFramePr>
          <p:nvPr>
            <p:extLst>
              <p:ext uri="{D42A27DB-BD31-4B8C-83A1-F6EECF244321}">
                <p14:modId xmlns:p14="http://schemas.microsoft.com/office/powerpoint/2010/main" val="3795235887"/>
              </p:ext>
            </p:extLst>
          </p:nvPr>
        </p:nvGraphicFramePr>
        <p:xfrm>
          <a:off x="231228" y="1843937"/>
          <a:ext cx="11619185" cy="1127760"/>
        </p:xfrm>
        <a:graphic>
          <a:graphicData uri="http://schemas.openxmlformats.org/drawingml/2006/table">
            <a:tbl>
              <a:tblPr>
                <a:tableStyleId>{5C22544A-7EE6-4342-B048-85BDC9FD1C3A}</a:tableStyleId>
              </a:tblPr>
              <a:tblGrid>
                <a:gridCol w="954477">
                  <a:extLst>
                    <a:ext uri="{9D8B030D-6E8A-4147-A177-3AD203B41FA5}">
                      <a16:colId xmlns:a16="http://schemas.microsoft.com/office/drawing/2014/main" val="20000"/>
                    </a:ext>
                  </a:extLst>
                </a:gridCol>
                <a:gridCol w="5230168">
                  <a:extLst>
                    <a:ext uri="{9D8B030D-6E8A-4147-A177-3AD203B41FA5}">
                      <a16:colId xmlns:a16="http://schemas.microsoft.com/office/drawing/2014/main" val="20001"/>
                    </a:ext>
                  </a:extLst>
                </a:gridCol>
                <a:gridCol w="753626">
                  <a:extLst>
                    <a:ext uri="{9D8B030D-6E8A-4147-A177-3AD203B41FA5}">
                      <a16:colId xmlns:a16="http://schemas.microsoft.com/office/drawing/2014/main" val="20002"/>
                    </a:ext>
                  </a:extLst>
                </a:gridCol>
                <a:gridCol w="1836278">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gridCol w="1473036">
                  <a:extLst>
                    <a:ext uri="{9D8B030D-6E8A-4147-A177-3AD203B41FA5}">
                      <a16:colId xmlns:a16="http://schemas.microsoft.com/office/drawing/2014/main" val="20005"/>
                    </a:ext>
                  </a:extLst>
                </a:gridCol>
              </a:tblGrid>
              <a:tr h="0">
                <a:tc>
                  <a:txBody>
                    <a:bodyPr/>
                    <a:lstStyle/>
                    <a:p>
                      <a:pPr marL="0" algn="ctr" defTabSz="1219170" rtl="0" eaLnBrk="1" latinLnBrk="0" hangingPunct="1">
                        <a:spcAft>
                          <a:spcPts val="0"/>
                        </a:spcAft>
                      </a:pPr>
                      <a:r>
                        <a:rPr lang="en-GB" sz="1800" b="1" kern="1200" dirty="0">
                          <a:solidFill>
                            <a:schemeClr val="tx1"/>
                          </a:solidFill>
                          <a:effectLst/>
                          <a:latin typeface="+mn-lt"/>
                          <a:ea typeface="+mn-ea"/>
                          <a:cs typeface="+mn-cs"/>
                        </a:rPr>
                        <a:t>Item</a:t>
                      </a:r>
                      <a:endParaRPr lang="zh-CN" sz="1800" b="1"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algn="ctr" defTabSz="1219170" rtl="0" eaLnBrk="1" latinLnBrk="0" hangingPunct="1">
                        <a:spcAft>
                          <a:spcPts val="0"/>
                        </a:spcAft>
                      </a:pPr>
                      <a:r>
                        <a:rPr lang="en-GB" sz="1800" b="1" kern="1200" dirty="0">
                          <a:solidFill>
                            <a:schemeClr val="tx1"/>
                          </a:solidFill>
                          <a:effectLst/>
                          <a:latin typeface="+mn-lt"/>
                          <a:ea typeface="+mn-ea"/>
                          <a:cs typeface="+mn-cs"/>
                        </a:rPr>
                        <a:t>Description</a:t>
                      </a:r>
                      <a:endParaRPr lang="zh-CN" sz="1800" b="1"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algn="ctr" defTabSz="1219170" rtl="0" eaLnBrk="1" latinLnBrk="0" hangingPunct="1">
                        <a:spcAft>
                          <a:spcPts val="0"/>
                        </a:spcAft>
                      </a:pPr>
                      <a:r>
                        <a:rPr lang="en-GB" sz="1800" b="1" kern="1200">
                          <a:solidFill>
                            <a:schemeClr val="tx1"/>
                          </a:solidFill>
                          <a:effectLst/>
                          <a:latin typeface="+mn-lt"/>
                          <a:ea typeface="+mn-ea"/>
                          <a:cs typeface="+mn-cs"/>
                        </a:rPr>
                        <a:t>Rel.</a:t>
                      </a:r>
                      <a:endParaRPr lang="zh-CN" sz="1800" b="1" kern="120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algn="ctr" defTabSz="1219170" rtl="0" eaLnBrk="1" latinLnBrk="0" hangingPunct="1">
                        <a:spcAft>
                          <a:spcPts val="0"/>
                        </a:spcAft>
                      </a:pPr>
                      <a:r>
                        <a:rPr lang="en-GB" sz="1800" b="1" kern="1200">
                          <a:solidFill>
                            <a:schemeClr val="tx1"/>
                          </a:solidFill>
                          <a:effectLst/>
                          <a:latin typeface="+mn-lt"/>
                          <a:ea typeface="+mn-ea"/>
                          <a:cs typeface="+mn-cs"/>
                        </a:rPr>
                        <a:t>Owner</a:t>
                      </a:r>
                      <a:endParaRPr lang="zh-CN" sz="1800" b="1" kern="120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algn="ctr" defTabSz="1219170" rtl="0" eaLnBrk="1" latinLnBrk="0" hangingPunct="1">
                        <a:spcAft>
                          <a:spcPts val="0"/>
                        </a:spcAft>
                      </a:pPr>
                      <a:r>
                        <a:rPr lang="en-GB" sz="1800" b="1" kern="1200">
                          <a:solidFill>
                            <a:schemeClr val="tx1"/>
                          </a:solidFill>
                          <a:effectLst/>
                          <a:latin typeface="+mn-lt"/>
                          <a:ea typeface="+mn-ea"/>
                          <a:cs typeface="+mn-cs"/>
                        </a:rPr>
                        <a:t>Status </a:t>
                      </a:r>
                      <a:endParaRPr lang="zh-CN" sz="1800" b="1" kern="120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algn="ctr" defTabSz="1219170" rtl="0" eaLnBrk="1" latinLnBrk="0" hangingPunct="1">
                        <a:spcAft>
                          <a:spcPts val="0"/>
                        </a:spcAft>
                      </a:pPr>
                      <a:r>
                        <a:rPr lang="en-GB" sz="1800" b="1" kern="1200" dirty="0">
                          <a:solidFill>
                            <a:schemeClr val="tx1"/>
                          </a:solidFill>
                          <a:effectLst/>
                          <a:latin typeface="+mn-lt"/>
                          <a:ea typeface="+mn-ea"/>
                          <a:cs typeface="+mn-cs"/>
                        </a:rPr>
                        <a:t>Target </a:t>
                      </a:r>
                      <a:endParaRPr lang="zh-CN" sz="1800" b="1"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105015">
                <a:tc>
                  <a:txBody>
                    <a:bodyPr/>
                    <a:lstStyle/>
                    <a:p>
                      <a:pPr algn="ctr">
                        <a:spcAft>
                          <a:spcPts val="0"/>
                        </a:spcAft>
                      </a:pPr>
                      <a:r>
                        <a:rPr lang="fr-FR" altLang="zh-CN" sz="1400" dirty="0">
                          <a:effectLst/>
                          <a:latin typeface="+mj-lt"/>
                          <a:ea typeface="宋体" panose="02010600030101010101" pitchFamily="2" charset="-122"/>
                        </a:rPr>
                        <a:t>146.1</a:t>
                      </a:r>
                      <a:endParaRPr lang="zh-CN" sz="1400" dirty="0">
                        <a:effectLst/>
                        <a:latin typeface="+mj-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900"/>
                        </a:spcAft>
                      </a:pPr>
                      <a:r>
                        <a:rPr lang="en-US" altLang="zh-CN" sz="1400" dirty="0">
                          <a:effectLst/>
                          <a:latin typeface="+mj-lt"/>
                          <a:ea typeface="+mn-ea"/>
                        </a:rPr>
                        <a:t>Align the use of </a:t>
                      </a:r>
                      <a:r>
                        <a:rPr lang="en-US" altLang="zh-CN" sz="1400" dirty="0" err="1">
                          <a:effectLst/>
                          <a:latin typeface="+mj-lt"/>
                          <a:ea typeface="+mn-ea"/>
                        </a:rPr>
                        <a:t>managementdata</a:t>
                      </a:r>
                      <a:r>
                        <a:rPr lang="en-US" altLang="zh-CN" sz="1400" dirty="0">
                          <a:effectLst/>
                          <a:latin typeface="+mj-lt"/>
                          <a:ea typeface="+mn-ea"/>
                        </a:rPr>
                        <a:t>/</a:t>
                      </a:r>
                      <a:r>
                        <a:rPr lang="en-US" altLang="zh-CN" sz="1400" dirty="0" err="1">
                          <a:effectLst/>
                          <a:latin typeface="+mj-lt"/>
                          <a:ea typeface="+mn-ea"/>
                        </a:rPr>
                        <a:t>mgtdata</a:t>
                      </a:r>
                      <a:r>
                        <a:rPr lang="en-US" altLang="zh-CN" sz="1400" dirty="0">
                          <a:effectLst/>
                          <a:latin typeface="+mj-lt"/>
                          <a:ea typeface="+mn-ea"/>
                        </a:rPr>
                        <a:t> in SA5 specifications. (related </a:t>
                      </a:r>
                      <a:r>
                        <a:rPr lang="en-US" altLang="zh-CN" sz="1400" dirty="0" err="1">
                          <a:effectLst/>
                          <a:latin typeface="+mj-lt"/>
                          <a:ea typeface="+mn-ea"/>
                        </a:rPr>
                        <a:t>tdoc</a:t>
                      </a:r>
                      <a:r>
                        <a:rPr lang="en-US" altLang="zh-CN" sz="1400" dirty="0">
                          <a:effectLst/>
                          <a:latin typeface="+mj-lt"/>
                          <a:ea typeface="+mn-ea"/>
                        </a:rPr>
                        <a:t> S5-226068/6069)</a:t>
                      </a:r>
                      <a:endParaRPr lang="zh-CN" sz="1400" dirty="0">
                        <a:effectLst/>
                        <a:latin typeface="+mj-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fr-FR" altLang="zh-CN" sz="1400" dirty="0">
                          <a:effectLst/>
                          <a:latin typeface="+mj-lt"/>
                          <a:ea typeface="宋体" panose="02010600030101010101" pitchFamily="2" charset="-122"/>
                        </a:rPr>
                        <a:t>Rel-18</a:t>
                      </a:r>
                      <a:endParaRPr lang="zh-CN" sz="1400" dirty="0">
                        <a:effectLst/>
                        <a:latin typeface="+mj-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1400" dirty="0">
                          <a:solidFill>
                            <a:srgbClr val="000000"/>
                          </a:solidFill>
                          <a:effectLst/>
                          <a:latin typeface="Arial" panose="020B0604020202020204" pitchFamily="34" charset="0"/>
                          <a:ea typeface="SimSun" panose="02010600030101010101" pitchFamily="2" charset="-122"/>
                        </a:rPr>
                        <a:t>Olaf/Mark</a:t>
                      </a:r>
                      <a:endParaRPr lang="en-US" sz="14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fr-FR" altLang="zh-CN" sz="1400" dirty="0">
                          <a:effectLst/>
                          <a:latin typeface="+mj-lt"/>
                          <a:ea typeface="宋体" panose="02010600030101010101" pitchFamily="2" charset="-122"/>
                        </a:rPr>
                        <a:t>Open</a:t>
                      </a:r>
                      <a:endParaRPr lang="zh-CN" sz="1400" dirty="0">
                        <a:effectLst/>
                        <a:latin typeface="+mj-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1400">
                          <a:solidFill>
                            <a:srgbClr val="000000"/>
                          </a:solidFill>
                          <a:effectLst/>
                          <a:latin typeface="Arial" panose="020B0604020202020204" pitchFamily="34" charset="0"/>
                          <a:ea typeface="SimSun" panose="02010600030101010101" pitchFamily="2" charset="-122"/>
                        </a:rPr>
                        <a:t>SA5#150</a:t>
                      </a:r>
                      <a:endParaRPr lang="en-US" sz="1400">
                        <a:effectLst/>
                        <a:latin typeface="Times New Roman" panose="02020603050405020304" pitchFamily="18"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pPr algn="ctr">
                        <a:spcAft>
                          <a:spcPts val="0"/>
                        </a:spcAft>
                      </a:pPr>
                      <a:r>
                        <a:rPr lang="fr-FR" altLang="zh-CN" sz="1400" dirty="0">
                          <a:effectLst/>
                          <a:latin typeface="+mj-lt"/>
                          <a:ea typeface="宋体" panose="02010600030101010101" pitchFamily="2" charset="-122"/>
                        </a:rPr>
                        <a:t>146.2</a:t>
                      </a:r>
                      <a:endParaRPr lang="zh-CN" sz="1400" dirty="0">
                        <a:effectLst/>
                        <a:latin typeface="+mj-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900"/>
                        </a:spcAft>
                      </a:pPr>
                      <a:r>
                        <a:rPr lang="en-US" altLang="zh-CN" sz="1400" dirty="0">
                          <a:effectLst/>
                          <a:latin typeface="+mj-lt"/>
                          <a:ea typeface="+mn-ea"/>
                        </a:rPr>
                        <a:t>Include altitude aspect in the </a:t>
                      </a:r>
                      <a:r>
                        <a:rPr lang="en-US" altLang="zh-CN" sz="1400" dirty="0" err="1">
                          <a:effectLst/>
                          <a:latin typeface="+mj-lt"/>
                          <a:ea typeface="+mn-ea"/>
                        </a:rPr>
                        <a:t>GeoArea</a:t>
                      </a:r>
                      <a:r>
                        <a:rPr lang="en-US" altLang="zh-CN" sz="1400" dirty="0">
                          <a:effectLst/>
                          <a:latin typeface="+mj-lt"/>
                          <a:ea typeface="+mn-ea"/>
                        </a:rPr>
                        <a:t> datatype. (Related to S5-226177)</a:t>
                      </a:r>
                      <a:endParaRPr lang="zh-CN" sz="1400" dirty="0">
                        <a:effectLst/>
                        <a:latin typeface="+mj-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fr-FR" altLang="zh-CN" sz="1400" kern="1200" dirty="0">
                          <a:solidFill>
                            <a:schemeClr val="dk1"/>
                          </a:solidFill>
                          <a:effectLst/>
                          <a:latin typeface="+mn-lt"/>
                          <a:ea typeface="+mn-ea"/>
                          <a:cs typeface="+mn-cs"/>
                        </a:rPr>
                        <a:t>Rel-18</a:t>
                      </a:r>
                      <a:endParaRPr lang="zh-CN" altLang="en-US" sz="1400" kern="1200" dirty="0">
                        <a:solidFill>
                          <a:schemeClr val="dk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1400" dirty="0">
                          <a:solidFill>
                            <a:srgbClr val="000000"/>
                          </a:solidFill>
                          <a:effectLst/>
                          <a:latin typeface="Arial" panose="020B0604020202020204" pitchFamily="34" charset="0"/>
                          <a:ea typeface="SimSun" panose="02010600030101010101" pitchFamily="2" charset="-122"/>
                        </a:rPr>
                        <a:t>Siva (Nokia)</a:t>
                      </a:r>
                      <a:endParaRPr lang="en-US" sz="14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fr-FR" altLang="zh-CN" sz="1400" dirty="0">
                          <a:effectLst/>
                          <a:latin typeface="+mj-lt"/>
                          <a:ea typeface="宋体" panose="02010600030101010101" pitchFamily="2" charset="-122"/>
                        </a:rPr>
                        <a:t>Open</a:t>
                      </a:r>
                      <a:endParaRPr lang="zh-CN" sz="1400" dirty="0">
                        <a:effectLst/>
                        <a:latin typeface="+mj-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1400" dirty="0">
                          <a:solidFill>
                            <a:srgbClr val="000000"/>
                          </a:solidFill>
                          <a:effectLst/>
                          <a:latin typeface="Arial" panose="020B0604020202020204" pitchFamily="34" charset="0"/>
                          <a:ea typeface="SimSun" panose="02010600030101010101" pitchFamily="2" charset="-122"/>
                        </a:rPr>
                        <a:t>SA5#150</a:t>
                      </a:r>
                      <a:endParaRPr lang="en-US" sz="14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198606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 y="116142"/>
            <a:ext cx="9112251" cy="1143000"/>
          </a:xfrm>
        </p:spPr>
        <p:txBody>
          <a:bodyPr/>
          <a:lstStyle/>
          <a:p>
            <a:r>
              <a:rPr lang="sv-SE" dirty="0"/>
              <a:t>TRs / TSs to be sent to SA#99-e</a:t>
            </a:r>
            <a:br>
              <a:rPr lang="sv-SE" dirty="0"/>
            </a:br>
            <a:endParaRPr lang="sv-SE" dirty="0"/>
          </a:p>
        </p:txBody>
      </p:sp>
      <p:graphicFrame>
        <p:nvGraphicFramePr>
          <p:cNvPr id="5" name="Table Placeholder 4"/>
          <p:cNvGraphicFramePr>
            <a:graphicFrameLocks noGrp="1"/>
          </p:cNvGraphicFramePr>
          <p:nvPr>
            <p:ph type="tbl" idx="1"/>
            <p:extLst>
              <p:ext uri="{D42A27DB-BD31-4B8C-83A1-F6EECF244321}">
                <p14:modId xmlns:p14="http://schemas.microsoft.com/office/powerpoint/2010/main" val="1240137713"/>
              </p:ext>
            </p:extLst>
          </p:nvPr>
        </p:nvGraphicFramePr>
        <p:xfrm>
          <a:off x="269458" y="1514329"/>
          <a:ext cx="11776295" cy="1457058"/>
        </p:xfrm>
        <a:graphic>
          <a:graphicData uri="http://schemas.openxmlformats.org/drawingml/2006/table">
            <a:tbl>
              <a:tblPr firstRow="1" bandRow="1">
                <a:tableStyleId>{5C22544A-7EE6-4342-B048-85BDC9FD1C3A}</a:tableStyleId>
              </a:tblPr>
              <a:tblGrid>
                <a:gridCol w="1182414">
                  <a:extLst>
                    <a:ext uri="{9D8B030D-6E8A-4147-A177-3AD203B41FA5}">
                      <a16:colId xmlns:a16="http://schemas.microsoft.com/office/drawing/2014/main" val="570476699"/>
                    </a:ext>
                  </a:extLst>
                </a:gridCol>
                <a:gridCol w="6101020">
                  <a:extLst>
                    <a:ext uri="{9D8B030D-6E8A-4147-A177-3AD203B41FA5}">
                      <a16:colId xmlns:a16="http://schemas.microsoft.com/office/drawing/2014/main" val="2618836924"/>
                    </a:ext>
                  </a:extLst>
                </a:gridCol>
                <a:gridCol w="1560475">
                  <a:extLst>
                    <a:ext uri="{9D8B030D-6E8A-4147-A177-3AD203B41FA5}">
                      <a16:colId xmlns:a16="http://schemas.microsoft.com/office/drawing/2014/main" val="20002"/>
                    </a:ext>
                  </a:extLst>
                </a:gridCol>
                <a:gridCol w="2932386">
                  <a:extLst>
                    <a:ext uri="{9D8B030D-6E8A-4147-A177-3AD203B41FA5}">
                      <a16:colId xmlns:a16="http://schemas.microsoft.com/office/drawing/2014/main" val="3016348962"/>
                    </a:ext>
                  </a:extLst>
                </a:gridCol>
              </a:tblGrid>
              <a:tr h="867370">
                <a:tc>
                  <a:txBody>
                    <a:bodyPr/>
                    <a:lstStyle/>
                    <a:p>
                      <a:pPr algn="ctr">
                        <a:spcAft>
                          <a:spcPts val="0"/>
                        </a:spcAft>
                      </a:pPr>
                      <a:r>
                        <a:rPr lang="sv-SE" sz="1600" b="1" kern="1200" dirty="0">
                          <a:solidFill>
                            <a:schemeClr val="tx1"/>
                          </a:solidFill>
                          <a:effectLst/>
                          <a:latin typeface="+mn-lt"/>
                          <a:ea typeface="+mn-ea"/>
                          <a:cs typeface="+mn-cs"/>
                        </a:rPr>
                        <a:t>Tdoc</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600" b="1" kern="1200" dirty="0" err="1">
                          <a:solidFill>
                            <a:schemeClr val="tx1"/>
                          </a:solidFill>
                          <a:effectLst/>
                          <a:latin typeface="+mn-lt"/>
                          <a:ea typeface="+mn-ea"/>
                          <a:cs typeface="+mn-cs"/>
                        </a:rPr>
                        <a:t>Title</a:t>
                      </a:r>
                      <a:endParaRPr lang="sv-SE" sz="1600" b="1" kern="1200" dirty="0">
                        <a:solidFill>
                          <a:schemeClr val="tx1"/>
                        </a:solidFill>
                        <a:effectLst/>
                        <a:latin typeface="+mn-lt"/>
                        <a:ea typeface="+mn-ea"/>
                        <a:cs typeface="+mn-cs"/>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600" b="1" kern="1200" dirty="0">
                          <a:solidFill>
                            <a:schemeClr val="tx1"/>
                          </a:solidFill>
                          <a:effectLst/>
                          <a:latin typeface="+mn-lt"/>
                          <a:ea typeface="+mn-ea"/>
                          <a:cs typeface="+mn-cs"/>
                        </a:rPr>
                        <a:t>Source</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600" b="1" kern="1200" dirty="0">
                          <a:solidFill>
                            <a:schemeClr val="tx1"/>
                          </a:solidFill>
                          <a:effectLst/>
                          <a:latin typeface="+mn-lt"/>
                          <a:ea typeface="+mn-ea"/>
                          <a:cs typeface="+mn-cs"/>
                        </a:rPr>
                        <a:t>Sent for</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4283687663"/>
                  </a:ext>
                </a:extLst>
              </a:tr>
              <a:tr h="29484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S Mincho"/>
                          <a:cs typeface="Calibri" panose="020F0502020204030204" pitchFamily="34" charset="0"/>
                        </a:rPr>
                        <a:t>TR 28.908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S Mincho"/>
                          <a:cs typeface="Calibri" panose="020F0502020204030204" pitchFamily="34" charset="0"/>
                        </a:rPr>
                        <a:t>Study on Artificial Intelligence / Machine Learning (AI/ML) 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S Mincho"/>
                          <a:cs typeface="Calibri" panose="020F0502020204030204" pitchFamily="34" charset="0"/>
                        </a:rPr>
                        <a:t>Intel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S Mincho"/>
                          <a:cs typeface="Calibri" panose="020F0502020204030204" pitchFamily="34" charset="0"/>
                        </a:rPr>
                        <a:t>Information</a:t>
                      </a:r>
                      <a:endParaRPr lang="sv-SE" sz="1200" kern="1200" dirty="0">
                        <a:solidFill>
                          <a:schemeClr val="tx1"/>
                        </a:solidFill>
                        <a:effectLst/>
                        <a:latin typeface="+mn-lt"/>
                        <a:ea typeface="MS Mincho"/>
                        <a:cs typeface="Calibri" panose="020F050202020403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9484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S Mincho"/>
                          <a:cs typeface="Calibri" panose="020F0502020204030204" pitchFamily="34" charset="0"/>
                        </a:rPr>
                        <a:t>TR 28.838</a:t>
                      </a:r>
                      <a:endParaRPr lang="zh-CN" alt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S Mincho"/>
                          <a:cs typeface="Calibri" panose="020F0502020204030204" pitchFamily="34" charset="0"/>
                        </a:rPr>
                        <a:t>Study on measurement data collection to support RAN intelligence</a:t>
                      </a:r>
                      <a:endParaRPr lang="zh-CN" alt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S Mincho"/>
                          <a:cs typeface="Calibri" panose="020F0502020204030204" pitchFamily="34" charset="0"/>
                        </a:rPr>
                        <a:t>Intel</a:t>
                      </a:r>
                      <a:endParaRPr lang="zh-CN" alt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S Mincho"/>
                          <a:cs typeface="Calibri" panose="020F0502020204030204" pitchFamily="34" charset="0"/>
                        </a:rPr>
                        <a:t>Information and approval</a:t>
                      </a:r>
                      <a:endParaRPr lang="zh-CN" altLang="en-US" sz="1200" kern="1200" dirty="0">
                        <a:solidFill>
                          <a:schemeClr val="tx1"/>
                        </a:solidFill>
                        <a:effectLst/>
                        <a:latin typeface="+mn-lt"/>
                        <a:ea typeface="MS Mincho"/>
                        <a:cs typeface="Calibri" panose="020F050202020403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2569493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 y="116142"/>
            <a:ext cx="9112251" cy="1143000"/>
          </a:xfrm>
        </p:spPr>
        <p:txBody>
          <a:bodyPr/>
          <a:lstStyle/>
          <a:p>
            <a:r>
              <a:rPr lang="sv-SE" dirty="0"/>
              <a:t>TRs / TSs to be sent to Edithelp </a:t>
            </a:r>
            <a:br>
              <a:rPr lang="sv-SE" dirty="0"/>
            </a:br>
            <a:endParaRPr lang="sv-SE" dirty="0"/>
          </a:p>
        </p:txBody>
      </p:sp>
      <p:graphicFrame>
        <p:nvGraphicFramePr>
          <p:cNvPr id="6" name="Table Placeholder 4"/>
          <p:cNvGraphicFramePr>
            <a:graphicFrameLocks noGrp="1"/>
          </p:cNvGraphicFramePr>
          <p:nvPr>
            <p:ph type="tbl" idx="1"/>
            <p:extLst>
              <p:ext uri="{D42A27DB-BD31-4B8C-83A1-F6EECF244321}">
                <p14:modId xmlns:p14="http://schemas.microsoft.com/office/powerpoint/2010/main" val="3278726798"/>
              </p:ext>
            </p:extLst>
          </p:nvPr>
        </p:nvGraphicFramePr>
        <p:xfrm>
          <a:off x="1513372" y="1654558"/>
          <a:ext cx="8843909" cy="3025935"/>
        </p:xfrm>
        <a:graphic>
          <a:graphicData uri="http://schemas.openxmlformats.org/drawingml/2006/table">
            <a:tbl>
              <a:tblPr firstRow="1" bandRow="1">
                <a:tableStyleId>{5C22544A-7EE6-4342-B048-85BDC9FD1C3A}</a:tableStyleId>
              </a:tblPr>
              <a:tblGrid>
                <a:gridCol w="1182414">
                  <a:extLst>
                    <a:ext uri="{9D8B030D-6E8A-4147-A177-3AD203B41FA5}">
                      <a16:colId xmlns:a16="http://schemas.microsoft.com/office/drawing/2014/main" val="570476699"/>
                    </a:ext>
                  </a:extLst>
                </a:gridCol>
                <a:gridCol w="6101020">
                  <a:extLst>
                    <a:ext uri="{9D8B030D-6E8A-4147-A177-3AD203B41FA5}">
                      <a16:colId xmlns:a16="http://schemas.microsoft.com/office/drawing/2014/main" val="2618836924"/>
                    </a:ext>
                  </a:extLst>
                </a:gridCol>
                <a:gridCol w="1560475">
                  <a:extLst>
                    <a:ext uri="{9D8B030D-6E8A-4147-A177-3AD203B41FA5}">
                      <a16:colId xmlns:a16="http://schemas.microsoft.com/office/drawing/2014/main" val="20002"/>
                    </a:ext>
                  </a:extLst>
                </a:gridCol>
              </a:tblGrid>
              <a:tr h="687707">
                <a:tc>
                  <a:txBody>
                    <a:bodyPr/>
                    <a:lstStyle/>
                    <a:p>
                      <a:pPr algn="ctr">
                        <a:spcAft>
                          <a:spcPts val="0"/>
                        </a:spcAft>
                      </a:pPr>
                      <a:r>
                        <a:rPr lang="sv-SE" sz="1600" b="1" kern="1200" dirty="0">
                          <a:solidFill>
                            <a:schemeClr val="tx1"/>
                          </a:solidFill>
                          <a:effectLst/>
                          <a:latin typeface="+mn-lt"/>
                          <a:ea typeface="+mn-ea"/>
                          <a:cs typeface="+mn-cs"/>
                        </a:rPr>
                        <a:t>Tdoc</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600" b="1" kern="1200" dirty="0" err="1">
                          <a:solidFill>
                            <a:schemeClr val="tx1"/>
                          </a:solidFill>
                          <a:effectLst/>
                          <a:latin typeface="+mn-lt"/>
                          <a:ea typeface="+mn-ea"/>
                          <a:cs typeface="+mn-cs"/>
                        </a:rPr>
                        <a:t>Title</a:t>
                      </a:r>
                      <a:endParaRPr lang="sv-SE" sz="1600" b="1" kern="1200" dirty="0">
                        <a:solidFill>
                          <a:schemeClr val="tx1"/>
                        </a:solidFill>
                        <a:effectLst/>
                        <a:latin typeface="+mn-lt"/>
                        <a:ea typeface="+mn-ea"/>
                        <a:cs typeface="+mn-cs"/>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600" b="1" kern="1200" dirty="0">
                          <a:solidFill>
                            <a:schemeClr val="tx1"/>
                          </a:solidFill>
                          <a:effectLst/>
                          <a:latin typeface="+mn-lt"/>
                          <a:ea typeface="+mn-ea"/>
                          <a:cs typeface="+mn-cs"/>
                        </a:rPr>
                        <a:t>Source</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4283687663"/>
                  </a:ext>
                </a:extLst>
              </a:tr>
              <a:tr h="236178">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S Mincho"/>
                          <a:cs typeface="Calibri" panose="020F0502020204030204" pitchFamily="34" charset="0"/>
                        </a:rPr>
                        <a:t>TR 28.908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S Mincho"/>
                          <a:cs typeface="Calibri" panose="020F0502020204030204" pitchFamily="34" charset="0"/>
                        </a:rPr>
                        <a:t>Study on Artificial Intelligence / Machine Learning (AI/ML) 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S Mincho"/>
                          <a:cs typeface="Calibri" panose="020F0502020204030204" pitchFamily="34" charset="0"/>
                        </a:rPr>
                        <a:t>Intel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9484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S Mincho"/>
                          <a:cs typeface="Calibri" panose="020F0502020204030204" pitchFamily="34" charset="0"/>
                        </a:rPr>
                        <a:t>TR 28.838</a:t>
                      </a:r>
                      <a:endParaRPr lang="zh-CN" alt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S Mincho"/>
                          <a:cs typeface="Calibri" panose="020F0502020204030204" pitchFamily="34" charset="0"/>
                        </a:rPr>
                        <a:t>Study on measurement data collection to support RAN intelligence</a:t>
                      </a:r>
                      <a:endParaRPr lang="zh-CN" alt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S Mincho"/>
                          <a:cs typeface="Calibri" panose="020F0502020204030204" pitchFamily="34" charset="0"/>
                        </a:rPr>
                        <a:t>Intel</a:t>
                      </a:r>
                      <a:endParaRPr lang="zh-CN" alt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9484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9484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9484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9484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9484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9484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6098344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600" dirty="0"/>
              <a:t>Rapporteur calls (draft plan after SA5#146)</a:t>
            </a:r>
            <a:endParaRPr lang="zh-CN" altLang="en-US" sz="3600" dirty="0"/>
          </a:p>
        </p:txBody>
      </p:sp>
      <p:graphicFrame>
        <p:nvGraphicFramePr>
          <p:cNvPr id="4" name="Table 3">
            <a:extLst>
              <a:ext uri="{FF2B5EF4-FFF2-40B4-BE49-F238E27FC236}">
                <a16:creationId xmlns:a16="http://schemas.microsoft.com/office/drawing/2014/main" id="{CD03FDE6-BC74-41A1-9A61-DFB05B4DD863}"/>
              </a:ext>
            </a:extLst>
          </p:cNvPr>
          <p:cNvGraphicFramePr>
            <a:graphicFrameLocks noGrp="1"/>
          </p:cNvGraphicFramePr>
          <p:nvPr>
            <p:extLst>
              <p:ext uri="{D42A27DB-BD31-4B8C-83A1-F6EECF244321}">
                <p14:modId xmlns:p14="http://schemas.microsoft.com/office/powerpoint/2010/main" val="3994669308"/>
              </p:ext>
            </p:extLst>
          </p:nvPr>
        </p:nvGraphicFramePr>
        <p:xfrm>
          <a:off x="2015197" y="1480840"/>
          <a:ext cx="6948550" cy="1938568"/>
        </p:xfrm>
        <a:graphic>
          <a:graphicData uri="http://schemas.openxmlformats.org/drawingml/2006/table">
            <a:tbl>
              <a:tblPr firstRow="1" firstCol="1" bandRow="1"/>
              <a:tblGrid>
                <a:gridCol w="1097280">
                  <a:extLst>
                    <a:ext uri="{9D8B030D-6E8A-4147-A177-3AD203B41FA5}">
                      <a16:colId xmlns:a16="http://schemas.microsoft.com/office/drawing/2014/main" val="1528860361"/>
                    </a:ext>
                  </a:extLst>
                </a:gridCol>
                <a:gridCol w="1259717">
                  <a:extLst>
                    <a:ext uri="{9D8B030D-6E8A-4147-A177-3AD203B41FA5}">
                      <a16:colId xmlns:a16="http://schemas.microsoft.com/office/drawing/2014/main" val="4099545169"/>
                    </a:ext>
                  </a:extLst>
                </a:gridCol>
                <a:gridCol w="1520314">
                  <a:extLst>
                    <a:ext uri="{9D8B030D-6E8A-4147-A177-3AD203B41FA5}">
                      <a16:colId xmlns:a16="http://schemas.microsoft.com/office/drawing/2014/main" val="415428099"/>
                    </a:ext>
                  </a:extLst>
                </a:gridCol>
                <a:gridCol w="3071239">
                  <a:extLst>
                    <a:ext uri="{9D8B030D-6E8A-4147-A177-3AD203B41FA5}">
                      <a16:colId xmlns:a16="http://schemas.microsoft.com/office/drawing/2014/main" val="809142848"/>
                    </a:ext>
                  </a:extLst>
                </a:gridCol>
              </a:tblGrid>
              <a:tr h="233778">
                <a:tc>
                  <a:txBody>
                    <a:bodyPr/>
                    <a:lstStyle/>
                    <a:p>
                      <a:pPr marL="0" marR="0">
                        <a:lnSpc>
                          <a:spcPct val="115000"/>
                        </a:lnSpc>
                        <a:spcBef>
                          <a:spcPts val="0"/>
                        </a:spcBef>
                        <a:spcAft>
                          <a:spcPts val="0"/>
                        </a:spcAft>
                      </a:pPr>
                      <a:r>
                        <a:rPr lang="en-US" sz="1200" b="1" dirty="0">
                          <a:effectLst/>
                          <a:latin typeface="+mn-lt"/>
                          <a:ea typeface="Calibri" panose="020F0502020204030204" pitchFamily="34" charset="0"/>
                        </a:rPr>
                        <a:t>Rapporteur calls</a:t>
                      </a: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fr-FR" sz="1200" b="1" kern="1200" dirty="0">
                          <a:solidFill>
                            <a:schemeClr val="tx1"/>
                          </a:solidFill>
                          <a:effectLst/>
                          <a:latin typeface="+mn-lt"/>
                          <a:ea typeface="Calibri" panose="020F0502020204030204" pitchFamily="34" charset="0"/>
                          <a:cs typeface="+mn-cs"/>
                        </a:rPr>
                        <a:t>Date</a:t>
                      </a:r>
                      <a:endParaRPr lang="en-US" sz="1200" b="1" kern="1200" dirty="0">
                        <a:solidFill>
                          <a:schemeClr val="tx1"/>
                        </a:solidFill>
                        <a:effectLst/>
                        <a:latin typeface="+mn-lt"/>
                        <a:ea typeface="Calibri" panose="020F0502020204030204" pitchFamily="34" charset="0"/>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effectLst/>
                          <a:latin typeface="+mn-lt"/>
                          <a:ea typeface="Calibri" panose="020F0502020204030204" pitchFamily="34" charset="0"/>
                        </a:rPr>
                        <a:t>Time</a:t>
                      </a: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57150">
                        <a:lnSpc>
                          <a:spcPct val="115000"/>
                        </a:lnSpc>
                        <a:spcBef>
                          <a:spcPts val="0"/>
                        </a:spcBef>
                        <a:spcAft>
                          <a:spcPts val="0"/>
                        </a:spcAft>
                      </a:pPr>
                      <a:r>
                        <a:rPr lang="en-US" sz="1200" b="1" dirty="0">
                          <a:effectLst/>
                          <a:latin typeface="+mn-lt"/>
                          <a:ea typeface="Calibri" panose="020F0502020204030204" pitchFamily="34" charset="0"/>
                        </a:rPr>
                        <a:t>Potential Topics</a:t>
                      </a: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8675917"/>
                  </a:ext>
                </a:extLst>
              </a:tr>
              <a:tr h="233778">
                <a:tc>
                  <a:txBody>
                    <a:bodyPr/>
                    <a:lstStyle/>
                    <a:p>
                      <a:pPr marL="0" marR="0">
                        <a:lnSpc>
                          <a:spcPct val="115000"/>
                        </a:lnSpc>
                        <a:spcBef>
                          <a:spcPts val="0"/>
                        </a:spcBef>
                        <a:spcAft>
                          <a:spcPts val="0"/>
                        </a:spcAft>
                      </a:pPr>
                      <a:r>
                        <a:rPr lang="en-GB" sz="1200" dirty="0">
                          <a:effectLst/>
                          <a:latin typeface="+mn-lt"/>
                          <a:ea typeface="Calibri" panose="020F0502020204030204" pitchFamily="34" charset="0"/>
                        </a:rPr>
                        <a:t>#146e.1</a:t>
                      </a: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fr-FR" sz="1200" dirty="0" err="1">
                          <a:effectLst/>
                          <a:latin typeface="+mn-lt"/>
                          <a:ea typeface="Calibri" panose="020F0502020204030204" pitchFamily="34" charset="0"/>
                        </a:rPr>
                        <a:t>Dec</a:t>
                      </a:r>
                      <a:r>
                        <a:rPr lang="fr-FR" sz="1200" dirty="0">
                          <a:effectLst/>
                          <a:latin typeface="+mn-lt"/>
                          <a:ea typeface="Calibri" panose="020F0502020204030204" pitchFamily="34" charset="0"/>
                        </a:rPr>
                        <a:t>. 1st</a:t>
                      </a: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GB" sz="1200" dirty="0">
                          <a:effectLst/>
                          <a:latin typeface="+mn-lt"/>
                          <a:ea typeface="Calibri" panose="020F0502020204030204" pitchFamily="34" charset="0"/>
                        </a:rPr>
                        <a:t>15:00 CET~17:00 CET</a:t>
                      </a: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indent="-228600">
                        <a:lnSpc>
                          <a:spcPct val="115000"/>
                        </a:lnSpc>
                        <a:spcBef>
                          <a:spcPts val="0"/>
                        </a:spcBef>
                        <a:spcAft>
                          <a:spcPts val="0"/>
                        </a:spcAft>
                        <a:buFont typeface="+mj-lt"/>
                        <a:buAutoNum type="arabicPeriod"/>
                      </a:pPr>
                      <a:r>
                        <a:rPr lang="en-US" sz="1200" dirty="0">
                          <a:effectLst/>
                          <a:latin typeface="+mn-lt"/>
                          <a:ea typeface="Calibri" panose="020F0502020204030204" pitchFamily="34" charset="0"/>
                        </a:rPr>
                        <a:t>S5 226377 Rel-18&amp;Rel-19 time plan proposal for OAM/Rel-18 OAM SI progress check (Zou Lan/Rapporteurs)</a:t>
                      </a:r>
                    </a:p>
                    <a:p>
                      <a:pPr marL="228600" marR="0" indent="-228600">
                        <a:lnSpc>
                          <a:spcPct val="115000"/>
                        </a:lnSpc>
                        <a:spcBef>
                          <a:spcPts val="0"/>
                        </a:spcBef>
                        <a:spcAft>
                          <a:spcPts val="0"/>
                        </a:spcAft>
                        <a:buFont typeface="+mj-lt"/>
                        <a:buAutoNum type="arabicPeriod"/>
                      </a:pPr>
                      <a:r>
                        <a:rPr lang="en-US" sz="1200" dirty="0">
                          <a:effectLst/>
                          <a:latin typeface="+mn-lt"/>
                          <a:ea typeface="Calibri" panose="020F0502020204030204" pitchFamily="34" charset="0"/>
                        </a:rPr>
                        <a:t>Open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8125228"/>
                  </a:ext>
                </a:extLst>
              </a:tr>
              <a:tr h="233778">
                <a:tc>
                  <a:txBody>
                    <a:bodyPr/>
                    <a:lstStyle/>
                    <a:p>
                      <a:pPr marL="0" marR="0">
                        <a:lnSpc>
                          <a:spcPct val="115000"/>
                        </a:lnSpc>
                        <a:spcBef>
                          <a:spcPts val="0"/>
                        </a:spcBef>
                        <a:spcAft>
                          <a:spcPts val="0"/>
                        </a:spcAft>
                      </a:pPr>
                      <a:r>
                        <a:rPr lang="en-GB" sz="1200" dirty="0">
                          <a:effectLst/>
                          <a:latin typeface="+mn-lt"/>
                          <a:ea typeface="Calibri" panose="020F0502020204030204" pitchFamily="34" charset="0"/>
                        </a:rPr>
                        <a:t>#146e.2</a:t>
                      </a: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fr-FR" sz="1200" dirty="0" err="1">
                          <a:effectLst/>
                          <a:latin typeface="+mn-lt"/>
                          <a:ea typeface="Calibri" panose="020F0502020204030204" pitchFamily="34" charset="0"/>
                        </a:rPr>
                        <a:t>Dec</a:t>
                      </a:r>
                      <a:r>
                        <a:rPr lang="fr-FR" sz="1200" dirty="0">
                          <a:effectLst/>
                          <a:latin typeface="+mn-lt"/>
                          <a:ea typeface="Calibri" panose="020F0502020204030204" pitchFamily="34" charset="0"/>
                        </a:rPr>
                        <a:t>. 15th </a:t>
                      </a: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GB" sz="1200" dirty="0">
                          <a:effectLst/>
                          <a:latin typeface="+mn-lt"/>
                          <a:ea typeface="Calibri" panose="020F0502020204030204" pitchFamily="34" charset="0"/>
                        </a:rPr>
                        <a:t>15:00 CET~17:00 CET</a:t>
                      </a: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indent="-228600">
                        <a:lnSpc>
                          <a:spcPct val="115000"/>
                        </a:lnSpc>
                        <a:spcBef>
                          <a:spcPts val="0"/>
                        </a:spcBef>
                        <a:spcAft>
                          <a:spcPts val="0"/>
                        </a:spcAft>
                        <a:buFont typeface="+mj-lt"/>
                        <a:buAutoNum type="arabicPeriod"/>
                      </a:pPr>
                      <a:r>
                        <a:rPr lang="en-US" sz="1200" dirty="0">
                          <a:effectLst/>
                          <a:latin typeface="+mn-lt"/>
                          <a:ea typeface="Calibri" panose="020F0502020204030204" pitchFamily="34" charset="0"/>
                        </a:rPr>
                        <a:t>Open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7056916"/>
                  </a:ext>
                </a:extLst>
              </a:tr>
              <a:tr h="233778">
                <a:tc>
                  <a:txBody>
                    <a:bodyPr/>
                    <a:lstStyle/>
                    <a:p>
                      <a:pPr marL="0" marR="0">
                        <a:lnSpc>
                          <a:spcPct val="115000"/>
                        </a:lnSpc>
                        <a:spcBef>
                          <a:spcPts val="0"/>
                        </a:spcBef>
                        <a:spcAft>
                          <a:spcPts val="0"/>
                        </a:spcAft>
                      </a:pPr>
                      <a:r>
                        <a:rPr lang="en-GB" sz="1200" dirty="0">
                          <a:effectLst/>
                          <a:latin typeface="+mn-lt"/>
                          <a:ea typeface="Calibri" panose="020F0502020204030204" pitchFamily="34" charset="0"/>
                        </a:rPr>
                        <a:t>#146e.3</a:t>
                      </a: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GB" sz="1200" dirty="0">
                          <a:effectLst/>
                          <a:latin typeface="+mn-lt"/>
                          <a:ea typeface="Calibri" panose="020F0502020204030204" pitchFamily="34" charset="0"/>
                        </a:rPr>
                        <a:t>15:00 CET~17:00 CET</a:t>
                      </a: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57150">
                        <a:lnSpc>
                          <a:spcPct val="115000"/>
                        </a:lnSpc>
                        <a:spcBef>
                          <a:spcPts val="0"/>
                        </a:spcBef>
                        <a:spcAft>
                          <a:spcPts val="0"/>
                        </a:spcAft>
                      </a:pP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4864617"/>
                  </a:ext>
                </a:extLst>
              </a:tr>
              <a:tr h="233778">
                <a:tc>
                  <a:txBody>
                    <a:bodyPr/>
                    <a:lstStyle/>
                    <a:p>
                      <a:pPr marL="0" marR="0" lvl="0" indent="0" algn="l" defTabSz="1219170" rtl="0" eaLnBrk="1" fontAlgn="auto" latinLnBrk="0" hangingPunct="1">
                        <a:lnSpc>
                          <a:spcPct val="115000"/>
                        </a:lnSpc>
                        <a:spcBef>
                          <a:spcPts val="0"/>
                        </a:spcBef>
                        <a:spcAft>
                          <a:spcPts val="0"/>
                        </a:spcAft>
                        <a:buClrTx/>
                        <a:buSzTx/>
                        <a:buFontTx/>
                        <a:buNone/>
                        <a:tabLst/>
                        <a:defRPr/>
                      </a:pPr>
                      <a:r>
                        <a:rPr lang="en-GB" sz="1200" dirty="0">
                          <a:effectLst/>
                          <a:latin typeface="+mn-lt"/>
                          <a:ea typeface="Calibri" panose="020F0502020204030204" pitchFamily="34" charset="0"/>
                        </a:rPr>
                        <a:t>#146e.4</a:t>
                      </a: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GB" sz="1200" dirty="0">
                          <a:effectLst/>
                          <a:latin typeface="+mn-lt"/>
                          <a:ea typeface="Calibri" panose="020F0502020204030204" pitchFamily="34" charset="0"/>
                        </a:rPr>
                        <a:t>15:00 CET~17:00 CET</a:t>
                      </a: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57150">
                        <a:lnSpc>
                          <a:spcPct val="115000"/>
                        </a:lnSpc>
                        <a:spcBef>
                          <a:spcPts val="0"/>
                        </a:spcBef>
                        <a:spcAft>
                          <a:spcPts val="0"/>
                        </a:spcAft>
                      </a:pP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1786430"/>
                  </a:ext>
                </a:extLst>
              </a:tr>
            </a:tbl>
          </a:graphicData>
        </a:graphic>
      </p:graphicFrame>
      <p:sp>
        <p:nvSpPr>
          <p:cNvPr id="6" name="文本框 5"/>
          <p:cNvSpPr txBox="1"/>
          <p:nvPr/>
        </p:nvSpPr>
        <p:spPr>
          <a:xfrm>
            <a:off x="820179" y="5796201"/>
            <a:ext cx="10637553" cy="492443"/>
          </a:xfrm>
          <a:prstGeom prst="rect">
            <a:avLst/>
          </a:prstGeom>
          <a:noFill/>
        </p:spPr>
        <p:txBody>
          <a:bodyPr wrap="square" rtlCol="0">
            <a:spAutoFit/>
          </a:bodyPr>
          <a:lstStyle/>
          <a:p>
            <a:r>
              <a:rPr lang="en-US" altLang="zh-CN" dirty="0"/>
              <a:t>Latest update on the rapporteur call agenda in : </a:t>
            </a:r>
            <a:r>
              <a:rPr lang="en-US" altLang="zh-CN" dirty="0">
                <a:hlinkClick r:id="rId2"/>
              </a:rPr>
              <a:t>https://www.3gpp.org/ftp/Email_Discussions/SA5/OAM%20rapporteur%20calls/Rapporteur%20call%20%23146</a:t>
            </a:r>
            <a:r>
              <a:rPr lang="en-US" altLang="zh-CN" dirty="0"/>
              <a:t> </a:t>
            </a:r>
            <a:endParaRPr lang="zh-CN" altLang="en-US" dirty="0"/>
          </a:p>
        </p:txBody>
      </p:sp>
    </p:spTree>
    <p:extLst>
      <p:ext uri="{BB962C8B-B14F-4D97-AF65-F5344CB8AC3E}">
        <p14:creationId xmlns:p14="http://schemas.microsoft.com/office/powerpoint/2010/main" val="20090328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8037" y="4561122"/>
            <a:ext cx="4008341" cy="519616"/>
          </a:xfrm>
        </p:spPr>
        <p:txBody>
          <a:bodyPr/>
          <a:lstStyle/>
          <a:p>
            <a:r>
              <a:rPr lang="sv-SE" sz="6000" dirty="0" err="1"/>
              <a:t>Thank</a:t>
            </a:r>
            <a:r>
              <a:rPr lang="sv-SE" sz="6000" dirty="0"/>
              <a:t> </a:t>
            </a:r>
            <a:r>
              <a:rPr lang="sv-SE" sz="6000" dirty="0" err="1"/>
              <a:t>you</a:t>
            </a:r>
            <a:r>
              <a:rPr lang="sv-SE" sz="6000" dirty="0"/>
              <a:t>!</a:t>
            </a:r>
          </a:p>
        </p:txBody>
      </p:sp>
      <p:pic>
        <p:nvPicPr>
          <p:cNvPr id="3" name="Picture 2">
            <a:extLst>
              <a:ext uri="{FF2B5EF4-FFF2-40B4-BE49-F238E27FC236}">
                <a16:creationId xmlns:a16="http://schemas.microsoft.com/office/drawing/2014/main" id="{D639BFF7-D3A4-4414-BE97-69CA658BF492}"/>
              </a:ext>
            </a:extLst>
          </p:cNvPr>
          <p:cNvPicPr>
            <a:picLocks noChangeAspect="1"/>
          </p:cNvPicPr>
          <p:nvPr/>
        </p:nvPicPr>
        <p:blipFill>
          <a:blip r:embed="rId2"/>
          <a:stretch>
            <a:fillRect/>
          </a:stretch>
        </p:blipFill>
        <p:spPr>
          <a:xfrm>
            <a:off x="554891" y="776099"/>
            <a:ext cx="6775939" cy="5081954"/>
          </a:xfrm>
          <a:prstGeom prst="rect">
            <a:avLst/>
          </a:prstGeom>
        </p:spPr>
      </p:pic>
    </p:spTree>
    <p:extLst>
      <p:ext uri="{BB962C8B-B14F-4D97-AF65-F5344CB8AC3E}">
        <p14:creationId xmlns:p14="http://schemas.microsoft.com/office/powerpoint/2010/main" val="11954805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05572" y="4603"/>
            <a:ext cx="10139206" cy="920688"/>
          </a:xfrm>
          <a:prstGeom prst="rect">
            <a:avLst/>
          </a:prstGeom>
        </p:spPr>
        <p:txBody>
          <a:bodyPr/>
          <a:lstStyle>
            <a:lvl1pPr algn="ctr" rtl="0" eaLnBrk="0" fontAlgn="base" hangingPunct="0">
              <a:spcBef>
                <a:spcPct val="0"/>
              </a:spcBef>
              <a:spcAft>
                <a:spcPct val="0"/>
              </a:spcAft>
              <a:defRPr sz="4200">
                <a:solidFill>
                  <a:srgbClr val="FF0000"/>
                </a:solidFill>
                <a:latin typeface="+mj-lt"/>
                <a:ea typeface="+mj-ea"/>
                <a:cs typeface="+mj-cs"/>
              </a:defRPr>
            </a:lvl1pPr>
            <a:lvl2pPr algn="ctr" rtl="0" eaLnBrk="0" fontAlgn="base" hangingPunct="0">
              <a:spcBef>
                <a:spcPct val="0"/>
              </a:spcBef>
              <a:spcAft>
                <a:spcPct val="0"/>
              </a:spcAft>
              <a:defRPr sz="4200">
                <a:solidFill>
                  <a:srgbClr val="FF0000"/>
                </a:solidFill>
                <a:latin typeface="Calibri" pitchFamily="34" charset="0"/>
              </a:defRPr>
            </a:lvl2pPr>
            <a:lvl3pPr algn="ctr" rtl="0" eaLnBrk="0" fontAlgn="base" hangingPunct="0">
              <a:spcBef>
                <a:spcPct val="0"/>
              </a:spcBef>
              <a:spcAft>
                <a:spcPct val="0"/>
              </a:spcAft>
              <a:defRPr sz="4200">
                <a:solidFill>
                  <a:srgbClr val="FF0000"/>
                </a:solidFill>
                <a:latin typeface="Calibri" pitchFamily="34" charset="0"/>
              </a:defRPr>
            </a:lvl3pPr>
            <a:lvl4pPr algn="ctr" rtl="0" eaLnBrk="0" fontAlgn="base" hangingPunct="0">
              <a:spcBef>
                <a:spcPct val="0"/>
              </a:spcBef>
              <a:spcAft>
                <a:spcPct val="0"/>
              </a:spcAft>
              <a:defRPr sz="4200">
                <a:solidFill>
                  <a:srgbClr val="FF0000"/>
                </a:solidFill>
                <a:latin typeface="Calibri" pitchFamily="34" charset="0"/>
              </a:defRPr>
            </a:lvl4pPr>
            <a:lvl5pPr algn="ctr" rtl="0" eaLnBrk="0" fontAlgn="base" hangingPunct="0">
              <a:spcBef>
                <a:spcPct val="0"/>
              </a:spcBef>
              <a:spcAft>
                <a:spcPct val="0"/>
              </a:spcAft>
              <a:defRPr sz="4200">
                <a:solidFill>
                  <a:srgbClr val="FF0000"/>
                </a:solidFill>
                <a:latin typeface="Calibri" pitchFamily="34" charset="0"/>
              </a:defRPr>
            </a:lvl5pPr>
            <a:lvl6pPr marL="609585" algn="ctr" rtl="0" eaLnBrk="0" fontAlgn="base" hangingPunct="0">
              <a:spcBef>
                <a:spcPct val="0"/>
              </a:spcBef>
              <a:spcAft>
                <a:spcPct val="0"/>
              </a:spcAft>
              <a:defRPr sz="4267">
                <a:solidFill>
                  <a:srgbClr val="FF0000"/>
                </a:solidFill>
                <a:latin typeface="Calibri" pitchFamily="34" charset="0"/>
              </a:defRPr>
            </a:lvl6pPr>
            <a:lvl7pPr marL="1219170" algn="ctr" rtl="0" eaLnBrk="0" fontAlgn="base" hangingPunct="0">
              <a:spcBef>
                <a:spcPct val="0"/>
              </a:spcBef>
              <a:spcAft>
                <a:spcPct val="0"/>
              </a:spcAft>
              <a:defRPr sz="4267">
                <a:solidFill>
                  <a:srgbClr val="FF0000"/>
                </a:solidFill>
                <a:latin typeface="Calibri" pitchFamily="34" charset="0"/>
              </a:defRPr>
            </a:lvl7pPr>
            <a:lvl8pPr marL="1828754" algn="ctr" rtl="0" eaLnBrk="0" fontAlgn="base" hangingPunct="0">
              <a:spcBef>
                <a:spcPct val="0"/>
              </a:spcBef>
              <a:spcAft>
                <a:spcPct val="0"/>
              </a:spcAft>
              <a:defRPr sz="4267">
                <a:solidFill>
                  <a:srgbClr val="FF0000"/>
                </a:solidFill>
                <a:latin typeface="Calibri" pitchFamily="34" charset="0"/>
              </a:defRPr>
            </a:lvl8pPr>
            <a:lvl9pPr marL="2438339" algn="ctr" rtl="0" eaLnBrk="0" fontAlgn="base" hangingPunct="0">
              <a:spcBef>
                <a:spcPct val="0"/>
              </a:spcBef>
              <a:spcAft>
                <a:spcPct val="0"/>
              </a:spcAft>
              <a:defRPr sz="4267">
                <a:solidFill>
                  <a:srgbClr val="FF0000"/>
                </a:solidFill>
                <a:latin typeface="Calibri" pitchFamily="34" charset="0"/>
              </a:defRPr>
            </a:lvl9pPr>
          </a:lstStyle>
          <a:p>
            <a:r>
              <a:rPr lang="en-US" altLang="zh-CN" sz="3200" kern="0" dirty="0"/>
              <a:t>3GPP SA5 Time plan</a:t>
            </a:r>
            <a:endParaRPr lang="sv-SE" sz="3200" kern="0" dirty="0"/>
          </a:p>
        </p:txBody>
      </p:sp>
      <p:sp>
        <p:nvSpPr>
          <p:cNvPr id="8" name="矩形 7"/>
          <p:cNvSpPr/>
          <p:nvPr/>
        </p:nvSpPr>
        <p:spPr>
          <a:xfrm>
            <a:off x="688686" y="1288173"/>
            <a:ext cx="10607040" cy="3936462"/>
          </a:xfrm>
          <a:prstGeom prst="rect">
            <a:avLst/>
          </a:prstGeom>
        </p:spPr>
        <p:txBody>
          <a:bodyPr wrap="square">
            <a:spAutoFit/>
          </a:bodyPr>
          <a:lstStyle/>
          <a:p>
            <a:pPr defTabSz="1219170" eaLnBrk="1" fontAlgn="auto" hangingPunct="1">
              <a:spcBef>
                <a:spcPts val="0"/>
              </a:spcBef>
              <a:spcAft>
                <a:spcPts val="0"/>
              </a:spcAft>
              <a:defRPr/>
            </a:pPr>
            <a:r>
              <a:rPr lang="en-US" altLang="zh-CN" sz="1600" b="1" dirty="0">
                <a:solidFill>
                  <a:prstClr val="black"/>
                </a:solidFill>
                <a:latin typeface="+mj-lt"/>
                <a:cs typeface="Arial" charset="0"/>
              </a:rPr>
              <a:t>SA5 time plan:</a:t>
            </a:r>
            <a:endParaRPr lang="en-US" altLang="zh-CN" sz="1600" dirty="0">
              <a:solidFill>
                <a:prstClr val="black"/>
              </a:solidFill>
              <a:latin typeface="+mj-lt"/>
              <a:cs typeface="Arial" charset="0"/>
            </a:endParaRPr>
          </a:p>
          <a:p>
            <a:pPr marL="609585" indent="-609585" defTabSz="1219170">
              <a:spcBef>
                <a:spcPct val="20000"/>
              </a:spcBef>
              <a:buBlip>
                <a:blip r:embed="rId2"/>
              </a:buBlip>
              <a:defRPr/>
            </a:pPr>
            <a:r>
              <a:rPr lang="en-US" altLang="zh-CN" sz="1400" dirty="0">
                <a:solidFill>
                  <a:prstClr val="black"/>
                </a:solidFill>
                <a:latin typeface="Calibri"/>
              </a:rPr>
              <a:t>S5-221173	Rel-18 time plan proposal for OAM (Endorsed)</a:t>
            </a:r>
          </a:p>
          <a:p>
            <a:pPr marL="171450" indent="-171450" defTabSz="1219170" eaLnBrk="1" fontAlgn="auto" hangingPunct="1">
              <a:spcBef>
                <a:spcPts val="0"/>
              </a:spcBef>
              <a:spcAft>
                <a:spcPts val="0"/>
              </a:spcAft>
              <a:buFont typeface="Wingdings" panose="05000000000000000000" pitchFamily="2" charset="2"/>
              <a:buChar char="Ø"/>
              <a:defRPr/>
            </a:pPr>
            <a:endParaRPr lang="en-GB" altLang="zh-CN" sz="1100" b="1" dirty="0"/>
          </a:p>
          <a:p>
            <a:pPr lvl="1"/>
            <a:r>
              <a:rPr lang="en-US" altLang="zh-CN" sz="1200" b="1" dirty="0"/>
              <a:t>SA5 OAM Release 18 planning</a:t>
            </a:r>
            <a:r>
              <a:rPr lang="zh-CN" altLang="en-US" sz="1200" b="1" dirty="0"/>
              <a:t>：</a:t>
            </a:r>
            <a:r>
              <a:rPr lang="en-US" altLang="zh-CN" sz="1200" b="1" dirty="0"/>
              <a:t> </a:t>
            </a:r>
          </a:p>
          <a:p>
            <a:pPr marL="1217598" lvl="1" indent="-609585">
              <a:spcBef>
                <a:spcPct val="20000"/>
              </a:spcBef>
              <a:buBlip>
                <a:blip r:embed="rId2"/>
              </a:buBlip>
              <a:defRPr/>
            </a:pPr>
            <a:r>
              <a:rPr lang="en-US" altLang="zh-CN" sz="1400" dirty="0">
                <a:solidFill>
                  <a:prstClr val="black"/>
                </a:solidFill>
                <a:latin typeface="Calibri"/>
              </a:rPr>
              <a:t>Mar 2022 (TSG#95): SA5 SIDs/WIDs specified</a:t>
            </a:r>
          </a:p>
          <a:p>
            <a:pPr marL="1217598" lvl="1" indent="-609585">
              <a:spcBef>
                <a:spcPct val="20000"/>
              </a:spcBef>
              <a:buBlip>
                <a:blip r:embed="rId2"/>
              </a:buBlip>
              <a:defRPr/>
            </a:pPr>
            <a:r>
              <a:rPr lang="en-US" altLang="zh-CN" sz="1400" dirty="0">
                <a:solidFill>
                  <a:prstClr val="black"/>
                </a:solidFill>
                <a:latin typeface="Calibri"/>
              </a:rPr>
              <a:t>Sept 2022 (#97) and Dec 2022 (#98): SA5 SID concluded and Rel-18 WID started if needed</a:t>
            </a:r>
          </a:p>
          <a:p>
            <a:pPr marL="1217598" lvl="1" indent="-609585">
              <a:spcBef>
                <a:spcPct val="20000"/>
              </a:spcBef>
              <a:buBlip>
                <a:blip r:embed="rId2"/>
              </a:buBlip>
              <a:defRPr/>
            </a:pPr>
            <a:r>
              <a:rPr lang="en-US" altLang="zh-CN" sz="1400" dirty="0">
                <a:solidFill>
                  <a:prstClr val="black"/>
                </a:solidFill>
                <a:latin typeface="Calibri"/>
              </a:rPr>
              <a:t>Mar 2023 (TSG#99): Stage 1 work freeze</a:t>
            </a:r>
          </a:p>
          <a:p>
            <a:pPr marL="1217598" lvl="1" indent="-609585">
              <a:spcBef>
                <a:spcPct val="20000"/>
              </a:spcBef>
              <a:buBlip>
                <a:blip r:embed="rId2"/>
              </a:buBlip>
              <a:defRPr/>
            </a:pPr>
            <a:r>
              <a:rPr lang="en-US" altLang="zh-CN" sz="1400" dirty="0">
                <a:solidFill>
                  <a:prstClr val="black"/>
                </a:solidFill>
                <a:latin typeface="Calibri"/>
              </a:rPr>
              <a:t>Sep 2023 (TSG#101): Stage 2 Functional work Freeze and stage 3(OAM/CN related), provide inputs to CT</a:t>
            </a:r>
          </a:p>
          <a:p>
            <a:pPr marL="1217598" lvl="1" indent="-609585">
              <a:spcBef>
                <a:spcPct val="20000"/>
              </a:spcBef>
              <a:buBlip>
                <a:blip r:embed="rId2"/>
              </a:buBlip>
              <a:defRPr/>
            </a:pPr>
            <a:r>
              <a:rPr lang="en-US" altLang="zh-CN" sz="1400" dirty="0">
                <a:solidFill>
                  <a:prstClr val="black"/>
                </a:solidFill>
                <a:latin typeface="Calibri"/>
              </a:rPr>
              <a:t>Dec 2023 (TSG#102): Stage 2 Functional work Freeze and stage 3 (RAN related)</a:t>
            </a:r>
          </a:p>
          <a:p>
            <a:pPr lvl="1">
              <a:spcBef>
                <a:spcPct val="20000"/>
              </a:spcBef>
              <a:defRPr/>
            </a:pPr>
            <a:endParaRPr lang="en-US" altLang="zh-CN" sz="1400" dirty="0"/>
          </a:p>
          <a:p>
            <a:pPr lvl="1"/>
            <a:r>
              <a:rPr lang="en-US" altLang="zh-CN" sz="1200" b="1" dirty="0">
                <a:solidFill>
                  <a:prstClr val="black"/>
                </a:solidFill>
              </a:rPr>
              <a:t>SA5 OAM Release 19 planning</a:t>
            </a:r>
            <a:r>
              <a:rPr lang="zh-CN" altLang="en-US" sz="1200" b="1" dirty="0">
                <a:solidFill>
                  <a:prstClr val="black"/>
                </a:solidFill>
              </a:rPr>
              <a:t>：</a:t>
            </a:r>
            <a:r>
              <a:rPr lang="en-US" altLang="zh-CN" sz="1200" b="1" dirty="0">
                <a:solidFill>
                  <a:prstClr val="black"/>
                </a:solidFill>
              </a:rPr>
              <a:t> </a:t>
            </a:r>
          </a:p>
          <a:p>
            <a:pPr marL="1217598" lvl="1" indent="-609585">
              <a:spcBef>
                <a:spcPct val="20000"/>
              </a:spcBef>
              <a:buBlip>
                <a:blip r:embed="rId2"/>
              </a:buBlip>
              <a:defRPr/>
            </a:pPr>
            <a:r>
              <a:rPr lang="en-US" altLang="zh-CN" sz="1400" dirty="0">
                <a:solidFill>
                  <a:prstClr val="black"/>
                </a:solidFill>
                <a:latin typeface="Calibri"/>
              </a:rPr>
              <a:t>After Jun 2023 (TSG#100): start of Rel-19 planning</a:t>
            </a:r>
          </a:p>
          <a:p>
            <a:pPr marL="1217598" lvl="1" indent="-609585">
              <a:spcBef>
                <a:spcPct val="20000"/>
              </a:spcBef>
              <a:buBlip>
                <a:blip r:embed="rId2"/>
              </a:buBlip>
              <a:defRPr/>
            </a:pPr>
            <a:r>
              <a:rPr lang="en-US" altLang="zh-CN" sz="1400" dirty="0">
                <a:solidFill>
                  <a:prstClr val="black"/>
                </a:solidFill>
                <a:latin typeface="Calibri"/>
              </a:rPr>
              <a:t>Sep 2023 (TSG#101): Start of Rel-19</a:t>
            </a:r>
          </a:p>
          <a:p>
            <a:pPr lvl="1" indent="0">
              <a:spcBef>
                <a:spcPct val="20000"/>
              </a:spcBef>
              <a:defRPr/>
            </a:pPr>
            <a:endParaRPr lang="en-US" altLang="zh-CN" sz="1400" dirty="0">
              <a:solidFill>
                <a:prstClr val="black"/>
              </a:solidFill>
              <a:latin typeface="Calibri"/>
            </a:endParaRPr>
          </a:p>
          <a:p>
            <a:pPr marL="609585" lvl="1" indent="-609585" defTabSz="1219170">
              <a:spcBef>
                <a:spcPct val="20000"/>
              </a:spcBef>
              <a:buBlip>
                <a:blip r:embed="rId2"/>
              </a:buBlip>
              <a:defRPr/>
            </a:pPr>
            <a:r>
              <a:rPr lang="en-US" altLang="zh-CN" sz="1400" dirty="0">
                <a:solidFill>
                  <a:srgbClr val="0000FF"/>
                </a:solidFill>
                <a:latin typeface="Calibri"/>
              </a:rPr>
              <a:t>S5‑226377(update of S5-221173)	Rel-18&amp;Rel-19 time plan proposal for OAM (call for comments)</a:t>
            </a:r>
          </a:p>
          <a:p>
            <a:pPr defTabSz="1219170" eaLnBrk="1" fontAlgn="auto" hangingPunct="1">
              <a:spcBef>
                <a:spcPts val="0"/>
              </a:spcBef>
              <a:spcAft>
                <a:spcPts val="0"/>
              </a:spcAft>
              <a:defRPr/>
            </a:pPr>
            <a:endParaRPr lang="en-US" altLang="zh-CN" sz="1400" dirty="0">
              <a:solidFill>
                <a:prstClr val="black"/>
              </a:solidFill>
              <a:latin typeface="+mj-lt"/>
              <a:cs typeface="Arial" charset="0"/>
            </a:endParaRPr>
          </a:p>
        </p:txBody>
      </p:sp>
    </p:spTree>
    <p:extLst>
      <p:ext uri="{BB962C8B-B14F-4D97-AF65-F5344CB8AC3E}">
        <p14:creationId xmlns:p14="http://schemas.microsoft.com/office/powerpoint/2010/main" val="42456949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p:cNvSpPr>
            <a:spLocks noChangeArrowheads="1"/>
          </p:cNvSpPr>
          <p:nvPr/>
        </p:nvSpPr>
        <p:spPr bwMode="auto">
          <a:xfrm>
            <a:off x="943039" y="3929277"/>
            <a:ext cx="8655050" cy="1098550"/>
          </a:xfrm>
          <a:prstGeom prst="rect">
            <a:avLst/>
          </a:prstGeom>
          <a:noFill/>
          <a:ln w="9525"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5" name="Title 1"/>
          <p:cNvSpPr txBox="1">
            <a:spLocks/>
          </p:cNvSpPr>
          <p:nvPr/>
        </p:nvSpPr>
        <p:spPr bwMode="auto">
          <a:xfrm>
            <a:off x="943039" y="182776"/>
            <a:ext cx="7861300" cy="563563"/>
          </a:xfrm>
          <a:prstGeom prst="rect">
            <a:avLst/>
          </a:prstGeom>
          <a:noFill/>
          <a:ln>
            <a:noFill/>
          </a:ln>
        </p:spPr>
        <p:txBody>
          <a:bodyPr lIns="91430" tIns="45715" rIns="91430" bIns="45715" anchor="ctr"/>
          <a:lstStyle/>
          <a:p>
            <a:pPr algn="ctr">
              <a:defRPr/>
            </a:pPr>
            <a:r>
              <a:rPr lang="en-GB" sz="2800" kern="0" dirty="0">
                <a:solidFill>
                  <a:srgbClr val="FF0000"/>
                </a:solidFill>
                <a:latin typeface="Calibri"/>
                <a:ea typeface="ＭＳ Ｐゴシック" charset="0"/>
                <a:cs typeface="ＭＳ Ｐゴシック" charset="0"/>
              </a:rPr>
              <a:t>Release 18 timeline – figure with SA5 OAM</a:t>
            </a:r>
            <a:endParaRPr lang="en-US" sz="2800" kern="0" dirty="0">
              <a:solidFill>
                <a:srgbClr val="FF0000"/>
              </a:solidFill>
              <a:latin typeface="Calibri"/>
              <a:ea typeface="ＭＳ Ｐゴシック" charset="0"/>
              <a:cs typeface="ＭＳ Ｐゴシック" charset="0"/>
            </a:endParaRPr>
          </a:p>
        </p:txBody>
      </p:sp>
      <p:sp>
        <p:nvSpPr>
          <p:cNvPr id="6" name="Rectangle 21"/>
          <p:cNvSpPr/>
          <p:nvPr/>
        </p:nvSpPr>
        <p:spPr bwMode="auto">
          <a:xfrm>
            <a:off x="5888101" y="1411502"/>
            <a:ext cx="2779713" cy="201613"/>
          </a:xfrm>
          <a:prstGeom prst="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a:lstStyle/>
          <a:p>
            <a:pPr algn="ctr">
              <a:defRPr/>
            </a:pPr>
            <a:endParaRPr lang="fr-FR" b="1" dirty="0">
              <a:solidFill>
                <a:prstClr val="black"/>
              </a:solidFill>
              <a:ea typeface="ＭＳ Ｐゴシック" charset="-128"/>
              <a:cs typeface="Arial" pitchFamily="34" charset="0"/>
            </a:endParaRPr>
          </a:p>
        </p:txBody>
      </p:sp>
      <p:cxnSp>
        <p:nvCxnSpPr>
          <p:cNvPr id="7" name="Straight Connector 70"/>
          <p:cNvCxnSpPr>
            <a:cxnSpLocks noChangeShapeType="1"/>
          </p:cNvCxnSpPr>
          <p:nvPr/>
        </p:nvCxnSpPr>
        <p:spPr bwMode="auto">
          <a:xfrm flipV="1">
            <a:off x="6573901" y="1405152"/>
            <a:ext cx="9525" cy="20002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8" name="TextBox 71"/>
          <p:cNvSpPr txBox="1">
            <a:spLocks noChangeArrowheads="1"/>
          </p:cNvSpPr>
          <p:nvPr/>
        </p:nvSpPr>
        <p:spPr bwMode="auto">
          <a:xfrm>
            <a:off x="6277039" y="1398802"/>
            <a:ext cx="355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1200" b="1">
                <a:solidFill>
                  <a:srgbClr val="FF0000"/>
                </a:solidFill>
                <a:latin typeface="Arial" panose="020B0604020202020204" pitchFamily="34" charset="0"/>
              </a:rPr>
              <a:t>99</a:t>
            </a:r>
            <a:endParaRPr lang="en-GB" altLang="en-US" sz="1000" b="1">
              <a:solidFill>
                <a:srgbClr val="FF0000"/>
              </a:solidFill>
              <a:latin typeface="Arial" panose="020B0604020202020204" pitchFamily="34" charset="0"/>
            </a:endParaRPr>
          </a:p>
        </p:txBody>
      </p:sp>
      <p:cxnSp>
        <p:nvCxnSpPr>
          <p:cNvPr id="9" name="Straight Connector 72"/>
          <p:cNvCxnSpPr>
            <a:cxnSpLocks noChangeShapeType="1"/>
          </p:cNvCxnSpPr>
          <p:nvPr/>
        </p:nvCxnSpPr>
        <p:spPr bwMode="auto">
          <a:xfrm flipV="1">
            <a:off x="7275576" y="1405152"/>
            <a:ext cx="9525" cy="20002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10" name="TextBox 73"/>
          <p:cNvSpPr txBox="1">
            <a:spLocks noChangeArrowheads="1"/>
          </p:cNvSpPr>
          <p:nvPr/>
        </p:nvSpPr>
        <p:spPr bwMode="auto">
          <a:xfrm>
            <a:off x="6935851" y="1398802"/>
            <a:ext cx="438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1200" b="1">
                <a:solidFill>
                  <a:srgbClr val="FF0000"/>
                </a:solidFill>
                <a:latin typeface="Arial" panose="020B0604020202020204" pitchFamily="34" charset="0"/>
              </a:rPr>
              <a:t>100</a:t>
            </a:r>
            <a:endParaRPr lang="en-GB" altLang="en-US" sz="1000" b="1">
              <a:solidFill>
                <a:srgbClr val="FF0000"/>
              </a:solidFill>
              <a:latin typeface="Arial" panose="020B0604020202020204" pitchFamily="34" charset="0"/>
            </a:endParaRPr>
          </a:p>
        </p:txBody>
      </p:sp>
      <p:cxnSp>
        <p:nvCxnSpPr>
          <p:cNvPr id="11" name="Straight Connector 74"/>
          <p:cNvCxnSpPr>
            <a:cxnSpLocks noChangeShapeType="1"/>
          </p:cNvCxnSpPr>
          <p:nvPr/>
        </p:nvCxnSpPr>
        <p:spPr bwMode="auto">
          <a:xfrm flipV="1">
            <a:off x="7972489" y="1405152"/>
            <a:ext cx="7937" cy="20002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12" name="TextBox 75"/>
          <p:cNvSpPr txBox="1">
            <a:spLocks noChangeArrowheads="1"/>
          </p:cNvSpPr>
          <p:nvPr/>
        </p:nvSpPr>
        <p:spPr bwMode="auto">
          <a:xfrm>
            <a:off x="7645464" y="1392452"/>
            <a:ext cx="438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1200" b="1">
                <a:solidFill>
                  <a:srgbClr val="FF0000"/>
                </a:solidFill>
                <a:latin typeface="Arial" panose="020B0604020202020204" pitchFamily="34" charset="0"/>
              </a:rPr>
              <a:t>101</a:t>
            </a:r>
            <a:endParaRPr lang="en-GB" altLang="en-US" sz="1000" b="1">
              <a:solidFill>
                <a:srgbClr val="FF0000"/>
              </a:solidFill>
              <a:latin typeface="Arial" panose="020B0604020202020204" pitchFamily="34" charset="0"/>
            </a:endParaRPr>
          </a:p>
        </p:txBody>
      </p:sp>
      <p:sp>
        <p:nvSpPr>
          <p:cNvPr id="13" name="TextBox 77"/>
          <p:cNvSpPr txBox="1">
            <a:spLocks noChangeArrowheads="1"/>
          </p:cNvSpPr>
          <p:nvPr/>
        </p:nvSpPr>
        <p:spPr bwMode="auto">
          <a:xfrm>
            <a:off x="8283639" y="1392452"/>
            <a:ext cx="4397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1200" b="1">
                <a:solidFill>
                  <a:srgbClr val="FF0000"/>
                </a:solidFill>
                <a:latin typeface="Arial" panose="020B0604020202020204" pitchFamily="34" charset="0"/>
              </a:rPr>
              <a:t>102</a:t>
            </a:r>
            <a:endParaRPr lang="en-GB" altLang="en-US" sz="1000" b="1">
              <a:solidFill>
                <a:srgbClr val="FF0000"/>
              </a:solidFill>
              <a:latin typeface="Arial" panose="020B0604020202020204" pitchFamily="34" charset="0"/>
            </a:endParaRPr>
          </a:p>
        </p:txBody>
      </p:sp>
      <p:sp>
        <p:nvSpPr>
          <p:cNvPr id="14" name="Rectangle 30"/>
          <p:cNvSpPr/>
          <p:nvPr/>
        </p:nvSpPr>
        <p:spPr bwMode="auto">
          <a:xfrm>
            <a:off x="877951" y="1408327"/>
            <a:ext cx="2581275" cy="201613"/>
          </a:xfrm>
          <a:prstGeom prst="rect">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a:lstStyle/>
          <a:p>
            <a:pPr algn="ctr">
              <a:defRPr/>
            </a:pPr>
            <a:endParaRPr lang="fr-FR" b="1" dirty="0">
              <a:solidFill>
                <a:prstClr val="black"/>
              </a:solidFill>
              <a:ea typeface="ＭＳ Ｐゴシック" charset="-128"/>
              <a:cs typeface="Arial" pitchFamily="34" charset="0"/>
            </a:endParaRPr>
          </a:p>
        </p:txBody>
      </p:sp>
      <p:cxnSp>
        <p:nvCxnSpPr>
          <p:cNvPr id="15" name="Straight Connector 81"/>
          <p:cNvCxnSpPr>
            <a:cxnSpLocks noChangeShapeType="1"/>
          </p:cNvCxnSpPr>
          <p:nvPr/>
        </p:nvCxnSpPr>
        <p:spPr bwMode="auto">
          <a:xfrm flipV="1">
            <a:off x="1136714" y="1408327"/>
            <a:ext cx="7937" cy="20002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16" name="TextBox 82"/>
          <p:cNvSpPr txBox="1">
            <a:spLocks noChangeArrowheads="1"/>
          </p:cNvSpPr>
          <p:nvPr/>
        </p:nvSpPr>
        <p:spPr bwMode="auto">
          <a:xfrm>
            <a:off x="850964" y="1408327"/>
            <a:ext cx="355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1200" b="1">
                <a:solidFill>
                  <a:srgbClr val="FF0000"/>
                </a:solidFill>
                <a:latin typeface="Arial" panose="020B0604020202020204" pitchFamily="34" charset="0"/>
              </a:rPr>
              <a:t>91</a:t>
            </a:r>
            <a:endParaRPr lang="en-GB" altLang="en-US" sz="1000" b="1">
              <a:solidFill>
                <a:srgbClr val="FF0000"/>
              </a:solidFill>
              <a:latin typeface="Arial" panose="020B0604020202020204" pitchFamily="34" charset="0"/>
            </a:endParaRPr>
          </a:p>
        </p:txBody>
      </p:sp>
      <p:cxnSp>
        <p:nvCxnSpPr>
          <p:cNvPr id="17" name="Straight Connector 83"/>
          <p:cNvCxnSpPr>
            <a:cxnSpLocks noChangeShapeType="1"/>
          </p:cNvCxnSpPr>
          <p:nvPr/>
        </p:nvCxnSpPr>
        <p:spPr bwMode="auto">
          <a:xfrm flipV="1">
            <a:off x="1838389" y="1408327"/>
            <a:ext cx="7937" cy="20002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18" name="TextBox 84"/>
          <p:cNvSpPr txBox="1">
            <a:spLocks noChangeArrowheads="1"/>
          </p:cNvSpPr>
          <p:nvPr/>
        </p:nvSpPr>
        <p:spPr bwMode="auto">
          <a:xfrm>
            <a:off x="1552639" y="1408327"/>
            <a:ext cx="3540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1200" b="1">
                <a:solidFill>
                  <a:srgbClr val="FF0000"/>
                </a:solidFill>
                <a:latin typeface="Arial" panose="020B0604020202020204" pitchFamily="34" charset="0"/>
              </a:rPr>
              <a:t>92</a:t>
            </a:r>
            <a:endParaRPr lang="en-GB" altLang="en-US" sz="1000" b="1">
              <a:solidFill>
                <a:srgbClr val="FF0000"/>
              </a:solidFill>
              <a:latin typeface="Arial" panose="020B0604020202020204" pitchFamily="34" charset="0"/>
            </a:endParaRPr>
          </a:p>
        </p:txBody>
      </p:sp>
      <p:cxnSp>
        <p:nvCxnSpPr>
          <p:cNvPr id="19" name="Straight Connector 85"/>
          <p:cNvCxnSpPr>
            <a:cxnSpLocks noChangeShapeType="1"/>
          </p:cNvCxnSpPr>
          <p:nvPr/>
        </p:nvCxnSpPr>
        <p:spPr bwMode="auto">
          <a:xfrm flipV="1">
            <a:off x="2533714" y="1408327"/>
            <a:ext cx="9525" cy="20002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20" name="TextBox 86"/>
          <p:cNvSpPr txBox="1">
            <a:spLocks noChangeArrowheads="1"/>
          </p:cNvSpPr>
          <p:nvPr/>
        </p:nvSpPr>
        <p:spPr bwMode="auto">
          <a:xfrm>
            <a:off x="2249551" y="1408327"/>
            <a:ext cx="3540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1200" b="1">
                <a:solidFill>
                  <a:srgbClr val="FF0000"/>
                </a:solidFill>
                <a:latin typeface="Arial" panose="020B0604020202020204" pitchFamily="34" charset="0"/>
              </a:rPr>
              <a:t>93</a:t>
            </a:r>
            <a:endParaRPr lang="en-GB" altLang="en-US" sz="1000" b="1">
              <a:solidFill>
                <a:srgbClr val="FF0000"/>
              </a:solidFill>
              <a:latin typeface="Arial" panose="020B0604020202020204" pitchFamily="34" charset="0"/>
            </a:endParaRPr>
          </a:p>
        </p:txBody>
      </p:sp>
      <p:cxnSp>
        <p:nvCxnSpPr>
          <p:cNvPr id="21" name="Straight Connector 87"/>
          <p:cNvCxnSpPr>
            <a:cxnSpLocks noChangeShapeType="1"/>
          </p:cNvCxnSpPr>
          <p:nvPr/>
        </p:nvCxnSpPr>
        <p:spPr bwMode="auto">
          <a:xfrm flipV="1">
            <a:off x="3160776" y="1408327"/>
            <a:ext cx="9525" cy="20002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22" name="TextBox 88"/>
          <p:cNvSpPr txBox="1">
            <a:spLocks noChangeArrowheads="1"/>
          </p:cNvSpPr>
          <p:nvPr/>
        </p:nvSpPr>
        <p:spPr bwMode="auto">
          <a:xfrm>
            <a:off x="2876614" y="1408327"/>
            <a:ext cx="3540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1200" b="1">
                <a:solidFill>
                  <a:srgbClr val="FF0000"/>
                </a:solidFill>
                <a:latin typeface="Arial" panose="020B0604020202020204" pitchFamily="34" charset="0"/>
              </a:rPr>
              <a:t>94</a:t>
            </a:r>
            <a:endParaRPr lang="en-GB" altLang="en-US" sz="1000" b="1">
              <a:solidFill>
                <a:srgbClr val="FF0000"/>
              </a:solidFill>
              <a:latin typeface="Arial" panose="020B0604020202020204" pitchFamily="34" charset="0"/>
            </a:endParaRPr>
          </a:p>
        </p:txBody>
      </p:sp>
      <p:cxnSp>
        <p:nvCxnSpPr>
          <p:cNvPr id="23" name="Straight Connector 115"/>
          <p:cNvCxnSpPr>
            <a:cxnSpLocks noChangeShapeType="1"/>
          </p:cNvCxnSpPr>
          <p:nvPr/>
        </p:nvCxnSpPr>
        <p:spPr bwMode="auto">
          <a:xfrm>
            <a:off x="3843401" y="1578190"/>
            <a:ext cx="0" cy="3475037"/>
          </a:xfrm>
          <a:prstGeom prst="line">
            <a:avLst/>
          </a:prstGeom>
          <a:noFill/>
          <a:ln w="9525" algn="ctr">
            <a:solidFill>
              <a:srgbClr val="FF0000"/>
            </a:solidFill>
            <a:prstDash val="dash"/>
            <a:round/>
            <a:headEnd/>
            <a:tailEnd/>
          </a:ln>
          <a:extLst>
            <a:ext uri="{909E8E84-426E-40DD-AFC4-6F175D3DCCD1}">
              <a14:hiddenFill xmlns:a14="http://schemas.microsoft.com/office/drawing/2010/main">
                <a:noFill/>
              </a14:hiddenFill>
            </a:ext>
          </a:extLst>
        </p:spPr>
      </p:cxnSp>
      <p:sp>
        <p:nvSpPr>
          <p:cNvPr id="24" name="TextBox 45"/>
          <p:cNvSpPr txBox="1"/>
          <p:nvPr/>
        </p:nvSpPr>
        <p:spPr>
          <a:xfrm>
            <a:off x="4251389" y="1060665"/>
            <a:ext cx="746125" cy="338137"/>
          </a:xfrm>
          <a:prstGeom prst="rect">
            <a:avLst/>
          </a:prstGeom>
          <a:noFill/>
        </p:spPr>
        <p:txBody>
          <a:bodyPr>
            <a:spAutoFit/>
          </a:bodyPr>
          <a:lstStyle/>
          <a:p>
            <a:pPr algn="ctr">
              <a:defRPr/>
            </a:pPr>
            <a:r>
              <a:rPr lang="en-GB" sz="1600" b="1" dirty="0">
                <a:solidFill>
                  <a:prstClr val="black"/>
                </a:solidFill>
                <a:ea typeface="ＭＳ Ｐゴシック" charset="-128"/>
                <a:cs typeface="Arial" pitchFamily="34" charset="0"/>
              </a:rPr>
              <a:t>2022</a:t>
            </a:r>
            <a:endParaRPr lang="en-GB" sz="1050" b="1" dirty="0">
              <a:solidFill>
                <a:prstClr val="black"/>
              </a:solidFill>
              <a:ea typeface="ＭＳ Ｐゴシック" charset="-128"/>
              <a:cs typeface="Arial" pitchFamily="34" charset="0"/>
            </a:endParaRPr>
          </a:p>
        </p:txBody>
      </p:sp>
      <p:cxnSp>
        <p:nvCxnSpPr>
          <p:cNvPr id="25" name="Straight Connector 114"/>
          <p:cNvCxnSpPr>
            <a:cxnSpLocks noChangeShapeType="1"/>
          </p:cNvCxnSpPr>
          <p:nvPr/>
        </p:nvCxnSpPr>
        <p:spPr bwMode="auto">
          <a:xfrm>
            <a:off x="1057339" y="1578190"/>
            <a:ext cx="0" cy="3475037"/>
          </a:xfrm>
          <a:prstGeom prst="line">
            <a:avLst/>
          </a:prstGeom>
          <a:noFill/>
          <a:ln w="9525" algn="ctr">
            <a:solidFill>
              <a:srgbClr val="FF0000"/>
            </a:solidFill>
            <a:prstDash val="dash"/>
            <a:round/>
            <a:headEnd/>
            <a:tailEnd/>
          </a:ln>
          <a:extLst>
            <a:ext uri="{909E8E84-426E-40DD-AFC4-6F175D3DCCD1}">
              <a14:hiddenFill xmlns:a14="http://schemas.microsoft.com/office/drawing/2010/main">
                <a:noFill/>
              </a14:hiddenFill>
            </a:ext>
          </a:extLst>
        </p:spPr>
      </p:cxnSp>
      <p:cxnSp>
        <p:nvCxnSpPr>
          <p:cNvPr id="26" name="Straight Connector 114"/>
          <p:cNvCxnSpPr>
            <a:cxnSpLocks noChangeShapeType="1"/>
          </p:cNvCxnSpPr>
          <p:nvPr/>
        </p:nvCxnSpPr>
        <p:spPr bwMode="auto">
          <a:xfrm>
            <a:off x="1754251" y="1578190"/>
            <a:ext cx="0" cy="3475037"/>
          </a:xfrm>
          <a:prstGeom prst="line">
            <a:avLst/>
          </a:prstGeom>
          <a:noFill/>
          <a:ln w="9525" algn="ctr">
            <a:solidFill>
              <a:srgbClr val="FF0000"/>
            </a:solidFill>
            <a:prstDash val="dash"/>
            <a:round/>
            <a:headEnd/>
            <a:tailEnd/>
          </a:ln>
          <a:extLst>
            <a:ext uri="{909E8E84-426E-40DD-AFC4-6F175D3DCCD1}">
              <a14:hiddenFill xmlns:a14="http://schemas.microsoft.com/office/drawing/2010/main">
                <a:noFill/>
              </a14:hiddenFill>
            </a:ext>
          </a:extLst>
        </p:spPr>
      </p:cxnSp>
      <p:sp>
        <p:nvSpPr>
          <p:cNvPr id="27" name="Rectangle 68"/>
          <p:cNvSpPr/>
          <p:nvPr/>
        </p:nvSpPr>
        <p:spPr bwMode="auto">
          <a:xfrm>
            <a:off x="3163951" y="1406740"/>
            <a:ext cx="2749550" cy="201612"/>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a:lstStyle/>
          <a:p>
            <a:pPr algn="ctr">
              <a:defRPr/>
            </a:pPr>
            <a:endParaRPr lang="fr-FR" b="1" dirty="0">
              <a:solidFill>
                <a:prstClr val="black"/>
              </a:solidFill>
              <a:ea typeface="ＭＳ Ｐゴシック" charset="-128"/>
              <a:cs typeface="Arial" pitchFamily="34" charset="0"/>
            </a:endParaRPr>
          </a:p>
        </p:txBody>
      </p:sp>
      <p:cxnSp>
        <p:nvCxnSpPr>
          <p:cNvPr id="28" name="Straight Connector 48"/>
          <p:cNvCxnSpPr>
            <a:cxnSpLocks noChangeShapeType="1"/>
          </p:cNvCxnSpPr>
          <p:nvPr/>
        </p:nvCxnSpPr>
        <p:spPr bwMode="auto">
          <a:xfrm flipV="1">
            <a:off x="3854514" y="1406740"/>
            <a:ext cx="9525" cy="20002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29" name="TextBox 61"/>
          <p:cNvSpPr txBox="1">
            <a:spLocks noChangeArrowheads="1"/>
          </p:cNvSpPr>
          <p:nvPr/>
        </p:nvSpPr>
        <p:spPr bwMode="auto">
          <a:xfrm>
            <a:off x="3570351" y="1406740"/>
            <a:ext cx="3540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1200" b="1">
                <a:solidFill>
                  <a:srgbClr val="FF0000"/>
                </a:solidFill>
                <a:latin typeface="Arial" panose="020B0604020202020204" pitchFamily="34" charset="0"/>
              </a:rPr>
              <a:t>95</a:t>
            </a:r>
            <a:endParaRPr lang="en-GB" altLang="en-US" sz="1000" b="1">
              <a:solidFill>
                <a:srgbClr val="FF0000"/>
              </a:solidFill>
              <a:latin typeface="Arial" panose="020B0604020202020204" pitchFamily="34" charset="0"/>
            </a:endParaRPr>
          </a:p>
        </p:txBody>
      </p:sp>
      <p:cxnSp>
        <p:nvCxnSpPr>
          <p:cNvPr id="30" name="Straight Connector 62"/>
          <p:cNvCxnSpPr>
            <a:cxnSpLocks noChangeShapeType="1"/>
          </p:cNvCxnSpPr>
          <p:nvPr/>
        </p:nvCxnSpPr>
        <p:spPr bwMode="auto">
          <a:xfrm flipV="1">
            <a:off x="4556189" y="1406740"/>
            <a:ext cx="7937" cy="20002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31" name="TextBox 63"/>
          <p:cNvSpPr txBox="1">
            <a:spLocks noChangeArrowheads="1"/>
          </p:cNvSpPr>
          <p:nvPr/>
        </p:nvSpPr>
        <p:spPr bwMode="auto">
          <a:xfrm>
            <a:off x="4272026" y="1406740"/>
            <a:ext cx="3540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1200" b="1">
                <a:solidFill>
                  <a:srgbClr val="FF0000"/>
                </a:solidFill>
                <a:latin typeface="Arial" panose="020B0604020202020204" pitchFamily="34" charset="0"/>
              </a:rPr>
              <a:t>96</a:t>
            </a:r>
            <a:endParaRPr lang="en-GB" altLang="en-US" sz="1000" b="1">
              <a:solidFill>
                <a:srgbClr val="FF0000"/>
              </a:solidFill>
              <a:latin typeface="Arial" panose="020B0604020202020204" pitchFamily="34" charset="0"/>
            </a:endParaRPr>
          </a:p>
        </p:txBody>
      </p:sp>
      <p:cxnSp>
        <p:nvCxnSpPr>
          <p:cNvPr id="32" name="Straight Connector 64"/>
          <p:cNvCxnSpPr>
            <a:cxnSpLocks noChangeShapeType="1"/>
          </p:cNvCxnSpPr>
          <p:nvPr/>
        </p:nvCxnSpPr>
        <p:spPr bwMode="auto">
          <a:xfrm flipV="1">
            <a:off x="5253101" y="1406740"/>
            <a:ext cx="7938" cy="20002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33" name="TextBox 65"/>
          <p:cNvSpPr txBox="1">
            <a:spLocks noChangeArrowheads="1"/>
          </p:cNvSpPr>
          <p:nvPr/>
        </p:nvSpPr>
        <p:spPr bwMode="auto">
          <a:xfrm>
            <a:off x="4967351" y="1406740"/>
            <a:ext cx="3540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1200" b="1">
                <a:solidFill>
                  <a:srgbClr val="FF0000"/>
                </a:solidFill>
                <a:latin typeface="Arial" panose="020B0604020202020204" pitchFamily="34" charset="0"/>
              </a:rPr>
              <a:t>97</a:t>
            </a:r>
            <a:endParaRPr lang="en-GB" altLang="en-US" sz="1000" b="1">
              <a:solidFill>
                <a:srgbClr val="FF0000"/>
              </a:solidFill>
              <a:latin typeface="Arial" panose="020B0604020202020204" pitchFamily="34" charset="0"/>
            </a:endParaRPr>
          </a:p>
        </p:txBody>
      </p:sp>
      <p:cxnSp>
        <p:nvCxnSpPr>
          <p:cNvPr id="34" name="Straight Connector 66"/>
          <p:cNvCxnSpPr>
            <a:cxnSpLocks noChangeShapeType="1"/>
          </p:cNvCxnSpPr>
          <p:nvPr/>
        </p:nvCxnSpPr>
        <p:spPr bwMode="auto">
          <a:xfrm flipV="1">
            <a:off x="5878576" y="1406740"/>
            <a:ext cx="9525" cy="20002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35" name="TextBox 67"/>
          <p:cNvSpPr txBox="1">
            <a:spLocks noChangeArrowheads="1"/>
          </p:cNvSpPr>
          <p:nvPr/>
        </p:nvSpPr>
        <p:spPr bwMode="auto">
          <a:xfrm>
            <a:off x="5594414" y="1406740"/>
            <a:ext cx="3540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1200" b="1">
                <a:solidFill>
                  <a:srgbClr val="FF0000"/>
                </a:solidFill>
                <a:latin typeface="Arial" panose="020B0604020202020204" pitchFamily="34" charset="0"/>
              </a:rPr>
              <a:t>98</a:t>
            </a:r>
            <a:endParaRPr lang="en-GB" altLang="en-US" sz="1000" b="1">
              <a:solidFill>
                <a:srgbClr val="FF0000"/>
              </a:solidFill>
              <a:latin typeface="Arial" panose="020B0604020202020204" pitchFamily="34" charset="0"/>
            </a:endParaRPr>
          </a:p>
        </p:txBody>
      </p:sp>
      <p:sp>
        <p:nvSpPr>
          <p:cNvPr id="36" name="TextBox 77"/>
          <p:cNvSpPr txBox="1"/>
          <p:nvPr/>
        </p:nvSpPr>
        <p:spPr>
          <a:xfrm>
            <a:off x="1632014" y="1067015"/>
            <a:ext cx="747712" cy="339725"/>
          </a:xfrm>
          <a:prstGeom prst="rect">
            <a:avLst/>
          </a:prstGeom>
          <a:noFill/>
        </p:spPr>
        <p:txBody>
          <a:bodyPr>
            <a:spAutoFit/>
          </a:bodyPr>
          <a:lstStyle/>
          <a:p>
            <a:pPr algn="ctr">
              <a:defRPr/>
            </a:pPr>
            <a:r>
              <a:rPr lang="en-GB" sz="1600" b="1" dirty="0">
                <a:solidFill>
                  <a:prstClr val="black"/>
                </a:solidFill>
                <a:ea typeface="ＭＳ Ｐゴシック" charset="-128"/>
                <a:cs typeface="Arial" pitchFamily="34" charset="0"/>
              </a:rPr>
              <a:t>2021</a:t>
            </a:r>
            <a:endParaRPr lang="en-GB" sz="1050" b="1" dirty="0">
              <a:solidFill>
                <a:prstClr val="black"/>
              </a:solidFill>
              <a:ea typeface="ＭＳ Ｐゴシック" charset="-128"/>
              <a:cs typeface="Arial" pitchFamily="34" charset="0"/>
            </a:endParaRPr>
          </a:p>
        </p:txBody>
      </p:sp>
      <p:cxnSp>
        <p:nvCxnSpPr>
          <p:cNvPr id="37" name="Straight Connector 114"/>
          <p:cNvCxnSpPr>
            <a:cxnSpLocks noChangeShapeType="1"/>
          </p:cNvCxnSpPr>
          <p:nvPr/>
        </p:nvCxnSpPr>
        <p:spPr bwMode="auto">
          <a:xfrm>
            <a:off x="8618601" y="1576602"/>
            <a:ext cx="0" cy="3475038"/>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38" name="TextBox 116"/>
          <p:cNvSpPr txBox="1">
            <a:spLocks noChangeArrowheads="1"/>
          </p:cNvSpPr>
          <p:nvPr/>
        </p:nvSpPr>
        <p:spPr bwMode="auto">
          <a:xfrm>
            <a:off x="943039" y="1144802"/>
            <a:ext cx="568325"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1200" b="1">
                <a:solidFill>
                  <a:srgbClr val="FF0000"/>
                </a:solidFill>
                <a:latin typeface="Arial" panose="020B0604020202020204" pitchFamily="34" charset="0"/>
              </a:rPr>
              <a:t>TSG#</a:t>
            </a:r>
            <a:endParaRPr lang="en-GB" altLang="en-US" sz="1000" b="1">
              <a:solidFill>
                <a:srgbClr val="FF0000"/>
              </a:solidFill>
              <a:latin typeface="Arial" panose="020B0604020202020204" pitchFamily="34" charset="0"/>
            </a:endParaRPr>
          </a:p>
        </p:txBody>
      </p:sp>
      <p:sp>
        <p:nvSpPr>
          <p:cNvPr id="39" name="Rectangle 79"/>
          <p:cNvSpPr/>
          <p:nvPr/>
        </p:nvSpPr>
        <p:spPr bwMode="auto">
          <a:xfrm>
            <a:off x="8648764" y="1400390"/>
            <a:ext cx="1276350" cy="201612"/>
          </a:xfrm>
          <a:prstGeom prst="rect">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a:lstStyle/>
          <a:p>
            <a:pPr algn="ctr">
              <a:defRPr/>
            </a:pPr>
            <a:endParaRPr lang="fr-FR" b="1" dirty="0">
              <a:solidFill>
                <a:prstClr val="black"/>
              </a:solidFill>
              <a:ea typeface="ＭＳ Ｐゴシック" charset="-128"/>
              <a:cs typeface="Arial" pitchFamily="34" charset="0"/>
            </a:endParaRPr>
          </a:p>
        </p:txBody>
      </p:sp>
      <p:cxnSp>
        <p:nvCxnSpPr>
          <p:cNvPr id="40" name="Straight Connector 48"/>
          <p:cNvCxnSpPr>
            <a:cxnSpLocks noChangeShapeType="1"/>
          </p:cNvCxnSpPr>
          <p:nvPr/>
        </p:nvCxnSpPr>
        <p:spPr bwMode="auto">
          <a:xfrm flipV="1">
            <a:off x="9196451" y="1379752"/>
            <a:ext cx="9525" cy="20002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41" name="TextBox 61"/>
          <p:cNvSpPr txBox="1">
            <a:spLocks noChangeArrowheads="1"/>
          </p:cNvSpPr>
          <p:nvPr/>
        </p:nvSpPr>
        <p:spPr bwMode="auto">
          <a:xfrm>
            <a:off x="8845614" y="1397215"/>
            <a:ext cx="4397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1200" b="1">
                <a:solidFill>
                  <a:srgbClr val="FF0000"/>
                </a:solidFill>
                <a:latin typeface="Arial" panose="020B0604020202020204" pitchFamily="34" charset="0"/>
              </a:rPr>
              <a:t>103</a:t>
            </a:r>
            <a:endParaRPr lang="en-GB" altLang="en-US" sz="1000" b="1">
              <a:solidFill>
                <a:srgbClr val="FF0000"/>
              </a:solidFill>
              <a:latin typeface="Arial" panose="020B0604020202020204" pitchFamily="34" charset="0"/>
            </a:endParaRPr>
          </a:p>
        </p:txBody>
      </p:sp>
      <p:cxnSp>
        <p:nvCxnSpPr>
          <p:cNvPr id="42" name="Straight Connector 114"/>
          <p:cNvCxnSpPr>
            <a:cxnSpLocks noChangeShapeType="1"/>
          </p:cNvCxnSpPr>
          <p:nvPr/>
        </p:nvCxnSpPr>
        <p:spPr bwMode="auto">
          <a:xfrm>
            <a:off x="9196451" y="1570252"/>
            <a:ext cx="0" cy="3475038"/>
          </a:xfrm>
          <a:prstGeom prst="line">
            <a:avLst/>
          </a:prstGeom>
          <a:noFill/>
          <a:ln w="9525" algn="ctr">
            <a:solidFill>
              <a:srgbClr val="FF0000"/>
            </a:solidFill>
            <a:prstDash val="dash"/>
            <a:round/>
            <a:headEnd/>
            <a:tailEnd/>
          </a:ln>
          <a:extLst>
            <a:ext uri="{909E8E84-426E-40DD-AFC4-6F175D3DCCD1}">
              <a14:hiddenFill xmlns:a14="http://schemas.microsoft.com/office/drawing/2010/main">
                <a:noFill/>
              </a14:hiddenFill>
            </a:ext>
          </a:extLst>
        </p:spPr>
      </p:cxnSp>
      <p:sp>
        <p:nvSpPr>
          <p:cNvPr id="43" name="TextBox 85"/>
          <p:cNvSpPr txBox="1"/>
          <p:nvPr/>
        </p:nvSpPr>
        <p:spPr>
          <a:xfrm>
            <a:off x="7094601" y="1074952"/>
            <a:ext cx="746125" cy="338138"/>
          </a:xfrm>
          <a:prstGeom prst="rect">
            <a:avLst/>
          </a:prstGeom>
          <a:noFill/>
        </p:spPr>
        <p:txBody>
          <a:bodyPr>
            <a:spAutoFit/>
          </a:bodyPr>
          <a:lstStyle/>
          <a:p>
            <a:pPr algn="ctr">
              <a:defRPr/>
            </a:pPr>
            <a:r>
              <a:rPr lang="en-GB" sz="1600" b="1" dirty="0">
                <a:solidFill>
                  <a:prstClr val="black"/>
                </a:solidFill>
                <a:ea typeface="ＭＳ Ｐゴシック" charset="-128"/>
                <a:cs typeface="Arial" pitchFamily="34" charset="0"/>
              </a:rPr>
              <a:t>2023</a:t>
            </a:r>
            <a:endParaRPr lang="en-GB" sz="1050" b="1" dirty="0">
              <a:solidFill>
                <a:prstClr val="black"/>
              </a:solidFill>
              <a:ea typeface="ＭＳ Ｐゴシック" charset="-128"/>
              <a:cs typeface="Arial" pitchFamily="34" charset="0"/>
            </a:endParaRPr>
          </a:p>
        </p:txBody>
      </p:sp>
      <p:cxnSp>
        <p:nvCxnSpPr>
          <p:cNvPr id="44" name="Straight Connector 114"/>
          <p:cNvCxnSpPr>
            <a:cxnSpLocks noChangeShapeType="1"/>
          </p:cNvCxnSpPr>
          <p:nvPr/>
        </p:nvCxnSpPr>
        <p:spPr bwMode="auto">
          <a:xfrm>
            <a:off x="7953439" y="1576602"/>
            <a:ext cx="0" cy="3475038"/>
          </a:xfrm>
          <a:prstGeom prst="line">
            <a:avLst/>
          </a:prstGeom>
          <a:noFill/>
          <a:ln w="9525" algn="ctr">
            <a:solidFill>
              <a:srgbClr val="FF0000"/>
            </a:solidFill>
            <a:prstDash val="dash"/>
            <a:round/>
            <a:headEnd/>
            <a:tailEnd/>
          </a:ln>
          <a:extLst>
            <a:ext uri="{909E8E84-426E-40DD-AFC4-6F175D3DCCD1}">
              <a14:hiddenFill xmlns:a14="http://schemas.microsoft.com/office/drawing/2010/main">
                <a:noFill/>
              </a14:hiddenFill>
            </a:ext>
          </a:extLst>
        </p:spPr>
      </p:cxnSp>
      <p:cxnSp>
        <p:nvCxnSpPr>
          <p:cNvPr id="45" name="Straight Connector 114"/>
          <p:cNvCxnSpPr>
            <a:cxnSpLocks noChangeShapeType="1"/>
          </p:cNvCxnSpPr>
          <p:nvPr/>
        </p:nvCxnSpPr>
        <p:spPr bwMode="auto">
          <a:xfrm>
            <a:off x="6561201" y="1576602"/>
            <a:ext cx="0" cy="3475038"/>
          </a:xfrm>
          <a:prstGeom prst="line">
            <a:avLst/>
          </a:prstGeom>
          <a:noFill/>
          <a:ln w="9525" algn="ctr">
            <a:solidFill>
              <a:srgbClr val="FF0000"/>
            </a:solidFill>
            <a:prstDash val="dash"/>
            <a:round/>
            <a:headEnd/>
            <a:tailEnd/>
          </a:ln>
          <a:extLst>
            <a:ext uri="{909E8E84-426E-40DD-AFC4-6F175D3DCCD1}">
              <a14:hiddenFill xmlns:a14="http://schemas.microsoft.com/office/drawing/2010/main">
                <a:noFill/>
              </a14:hiddenFill>
            </a:ext>
          </a:extLst>
        </p:spPr>
      </p:cxnSp>
      <p:cxnSp>
        <p:nvCxnSpPr>
          <p:cNvPr id="46" name="Straight Connector 114"/>
          <p:cNvCxnSpPr>
            <a:cxnSpLocks noChangeShapeType="1"/>
          </p:cNvCxnSpPr>
          <p:nvPr/>
        </p:nvCxnSpPr>
        <p:spPr bwMode="auto">
          <a:xfrm>
            <a:off x="7258114" y="1576602"/>
            <a:ext cx="0" cy="3475038"/>
          </a:xfrm>
          <a:prstGeom prst="line">
            <a:avLst/>
          </a:prstGeom>
          <a:noFill/>
          <a:ln w="9525" algn="ctr">
            <a:solidFill>
              <a:srgbClr val="FF0000"/>
            </a:solidFill>
            <a:prstDash val="dash"/>
            <a:round/>
            <a:headEnd/>
            <a:tailEnd/>
          </a:ln>
          <a:extLst>
            <a:ext uri="{909E8E84-426E-40DD-AFC4-6F175D3DCCD1}">
              <a14:hiddenFill xmlns:a14="http://schemas.microsoft.com/office/drawing/2010/main">
                <a:noFill/>
              </a14:hiddenFill>
            </a:ext>
          </a:extLst>
        </p:spPr>
      </p:cxnSp>
      <p:cxnSp>
        <p:nvCxnSpPr>
          <p:cNvPr id="47" name="Straight Connector 114"/>
          <p:cNvCxnSpPr>
            <a:cxnSpLocks noChangeShapeType="1"/>
          </p:cNvCxnSpPr>
          <p:nvPr/>
        </p:nvCxnSpPr>
        <p:spPr bwMode="auto">
          <a:xfrm>
            <a:off x="5303901" y="1578190"/>
            <a:ext cx="0" cy="3475037"/>
          </a:xfrm>
          <a:prstGeom prst="line">
            <a:avLst/>
          </a:prstGeom>
          <a:noFill/>
          <a:ln w="9525" algn="ctr">
            <a:solidFill>
              <a:srgbClr val="FF0000"/>
            </a:solidFill>
            <a:prstDash val="dash"/>
            <a:round/>
            <a:headEnd/>
            <a:tailEnd/>
          </a:ln>
          <a:extLst>
            <a:ext uri="{909E8E84-426E-40DD-AFC4-6F175D3DCCD1}">
              <a14:hiddenFill xmlns:a14="http://schemas.microsoft.com/office/drawing/2010/main">
                <a:noFill/>
              </a14:hiddenFill>
            </a:ext>
          </a:extLst>
        </p:spPr>
      </p:cxnSp>
      <p:cxnSp>
        <p:nvCxnSpPr>
          <p:cNvPr id="48" name="Straight Connector 114"/>
          <p:cNvCxnSpPr>
            <a:cxnSpLocks noChangeShapeType="1"/>
          </p:cNvCxnSpPr>
          <p:nvPr/>
        </p:nvCxnSpPr>
        <p:spPr bwMode="auto">
          <a:xfrm>
            <a:off x="4538726" y="1578190"/>
            <a:ext cx="0" cy="3475037"/>
          </a:xfrm>
          <a:prstGeom prst="line">
            <a:avLst/>
          </a:prstGeom>
          <a:noFill/>
          <a:ln w="9525" algn="ctr">
            <a:solidFill>
              <a:srgbClr val="FF0000"/>
            </a:solidFill>
            <a:prstDash val="dash"/>
            <a:round/>
            <a:headEnd/>
            <a:tailEnd/>
          </a:ln>
          <a:extLst>
            <a:ext uri="{909E8E84-426E-40DD-AFC4-6F175D3DCCD1}">
              <a14:hiddenFill xmlns:a14="http://schemas.microsoft.com/office/drawing/2010/main">
                <a:noFill/>
              </a14:hiddenFill>
            </a:ext>
          </a:extLst>
        </p:spPr>
      </p:cxnSp>
      <p:cxnSp>
        <p:nvCxnSpPr>
          <p:cNvPr id="49" name="Straight Connector 114"/>
          <p:cNvCxnSpPr>
            <a:cxnSpLocks noChangeShapeType="1"/>
          </p:cNvCxnSpPr>
          <p:nvPr/>
        </p:nvCxnSpPr>
        <p:spPr bwMode="auto">
          <a:xfrm>
            <a:off x="3146489" y="1578190"/>
            <a:ext cx="0" cy="3475037"/>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50" name="Straight Connector 76"/>
          <p:cNvCxnSpPr>
            <a:cxnSpLocks noChangeShapeType="1"/>
          </p:cNvCxnSpPr>
          <p:nvPr/>
        </p:nvCxnSpPr>
        <p:spPr bwMode="auto">
          <a:xfrm flipV="1">
            <a:off x="8636064" y="1405152"/>
            <a:ext cx="11112" cy="20002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51" name="Straight Connector 114"/>
          <p:cNvCxnSpPr>
            <a:cxnSpLocks noChangeShapeType="1"/>
          </p:cNvCxnSpPr>
          <p:nvPr/>
        </p:nvCxnSpPr>
        <p:spPr bwMode="auto">
          <a:xfrm>
            <a:off x="5899214" y="1557552"/>
            <a:ext cx="0" cy="3475038"/>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52" name="TextBox 1"/>
          <p:cNvSpPr txBox="1">
            <a:spLocks noChangeArrowheads="1"/>
          </p:cNvSpPr>
          <p:nvPr/>
        </p:nvSpPr>
        <p:spPr bwMode="auto">
          <a:xfrm>
            <a:off x="7458138" y="5867471"/>
            <a:ext cx="3015414"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en-US" b="1" i="1" dirty="0">
                <a:solidFill>
                  <a:srgbClr val="000000"/>
                </a:solidFill>
              </a:rPr>
              <a:t>Note: starting dates are indicative</a:t>
            </a:r>
          </a:p>
        </p:txBody>
      </p:sp>
      <p:sp>
        <p:nvSpPr>
          <p:cNvPr id="53" name="Chevron 60"/>
          <p:cNvSpPr>
            <a:spLocks noChangeArrowheads="1"/>
          </p:cNvSpPr>
          <p:nvPr/>
        </p:nvSpPr>
        <p:spPr bwMode="auto">
          <a:xfrm>
            <a:off x="3924364" y="2778340"/>
            <a:ext cx="4014787" cy="207962"/>
          </a:xfrm>
          <a:prstGeom prst="chevron">
            <a:avLst>
              <a:gd name="adj" fmla="val 49962"/>
            </a:avLst>
          </a:prstGeom>
          <a:solidFill>
            <a:srgbClr val="FFC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lstStyle/>
          <a:p>
            <a:pPr algn="ctr"/>
            <a:r>
              <a:rPr lang="fr-FR" altLang="en-US" sz="900" b="1">
                <a:solidFill>
                  <a:srgbClr val="000000"/>
                </a:solidFill>
                <a:cs typeface="Arial" panose="020B0604020202020204" pitchFamily="34" charset="0"/>
              </a:rPr>
              <a:t>RAN1</a:t>
            </a:r>
          </a:p>
        </p:txBody>
      </p:sp>
      <p:cxnSp>
        <p:nvCxnSpPr>
          <p:cNvPr id="54" name="Straight Connector 115"/>
          <p:cNvCxnSpPr>
            <a:cxnSpLocks noChangeShapeType="1"/>
          </p:cNvCxnSpPr>
          <p:nvPr/>
        </p:nvCxnSpPr>
        <p:spPr bwMode="auto">
          <a:xfrm>
            <a:off x="9761601" y="1513102"/>
            <a:ext cx="0" cy="3538538"/>
          </a:xfrm>
          <a:prstGeom prst="line">
            <a:avLst/>
          </a:prstGeom>
          <a:noFill/>
          <a:ln w="9525" algn="ctr">
            <a:solidFill>
              <a:srgbClr val="FF0000"/>
            </a:solidFill>
            <a:prstDash val="dash"/>
            <a:round/>
            <a:headEnd/>
            <a:tailEnd/>
          </a:ln>
          <a:extLst>
            <a:ext uri="{909E8E84-426E-40DD-AFC4-6F175D3DCCD1}">
              <a14:hiddenFill xmlns:a14="http://schemas.microsoft.com/office/drawing/2010/main">
                <a:noFill/>
              </a14:hiddenFill>
            </a:ext>
          </a:extLst>
        </p:spPr>
      </p:cxnSp>
      <p:sp>
        <p:nvSpPr>
          <p:cNvPr id="55" name="TextBox 61"/>
          <p:cNvSpPr txBox="1">
            <a:spLocks noChangeArrowheads="1"/>
          </p:cNvSpPr>
          <p:nvPr/>
        </p:nvSpPr>
        <p:spPr bwMode="auto">
          <a:xfrm>
            <a:off x="9388539" y="1360702"/>
            <a:ext cx="4397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1200" b="1">
                <a:solidFill>
                  <a:srgbClr val="FF0000"/>
                </a:solidFill>
                <a:latin typeface="Arial" panose="020B0604020202020204" pitchFamily="34" charset="0"/>
              </a:rPr>
              <a:t>104</a:t>
            </a:r>
            <a:endParaRPr lang="en-GB" altLang="en-US" sz="1000" b="1">
              <a:solidFill>
                <a:srgbClr val="FF0000"/>
              </a:solidFill>
              <a:latin typeface="Arial" panose="020B0604020202020204" pitchFamily="34" charset="0"/>
            </a:endParaRPr>
          </a:p>
        </p:txBody>
      </p:sp>
      <p:sp>
        <p:nvSpPr>
          <p:cNvPr id="56" name="TextBox 96"/>
          <p:cNvSpPr txBox="1"/>
          <p:nvPr/>
        </p:nvSpPr>
        <p:spPr>
          <a:xfrm>
            <a:off x="9277414" y="1062252"/>
            <a:ext cx="746125" cy="339725"/>
          </a:xfrm>
          <a:prstGeom prst="rect">
            <a:avLst/>
          </a:prstGeom>
          <a:noFill/>
        </p:spPr>
        <p:txBody>
          <a:bodyPr>
            <a:spAutoFit/>
          </a:bodyPr>
          <a:lstStyle/>
          <a:p>
            <a:pPr algn="ctr">
              <a:defRPr/>
            </a:pPr>
            <a:r>
              <a:rPr lang="en-GB" sz="1600" b="1" dirty="0">
                <a:solidFill>
                  <a:prstClr val="black"/>
                </a:solidFill>
                <a:ea typeface="ＭＳ Ｐゴシック" charset="-128"/>
                <a:cs typeface="Arial" pitchFamily="34" charset="0"/>
              </a:rPr>
              <a:t>2024</a:t>
            </a:r>
            <a:endParaRPr lang="en-GB" sz="1050" b="1" dirty="0">
              <a:solidFill>
                <a:prstClr val="black"/>
              </a:solidFill>
              <a:ea typeface="ＭＳ Ｐゴシック" charset="-128"/>
              <a:cs typeface="Arial" pitchFamily="34" charset="0"/>
            </a:endParaRPr>
          </a:p>
        </p:txBody>
      </p:sp>
      <p:cxnSp>
        <p:nvCxnSpPr>
          <p:cNvPr id="57" name="Straight Connector 114"/>
          <p:cNvCxnSpPr>
            <a:cxnSpLocks noChangeShapeType="1"/>
          </p:cNvCxnSpPr>
          <p:nvPr/>
        </p:nvCxnSpPr>
        <p:spPr bwMode="auto">
          <a:xfrm>
            <a:off x="2498789" y="1557552"/>
            <a:ext cx="0" cy="3475038"/>
          </a:xfrm>
          <a:prstGeom prst="line">
            <a:avLst/>
          </a:prstGeom>
          <a:noFill/>
          <a:ln w="9525" algn="ctr">
            <a:solidFill>
              <a:srgbClr val="FF0000"/>
            </a:solidFill>
            <a:prstDash val="dash"/>
            <a:round/>
            <a:headEnd/>
            <a:tailEnd/>
          </a:ln>
          <a:extLst>
            <a:ext uri="{909E8E84-426E-40DD-AFC4-6F175D3DCCD1}">
              <a14:hiddenFill xmlns:a14="http://schemas.microsoft.com/office/drawing/2010/main">
                <a:noFill/>
              </a14:hiddenFill>
            </a:ext>
          </a:extLst>
        </p:spPr>
      </p:cxnSp>
      <p:sp>
        <p:nvSpPr>
          <p:cNvPr id="58" name="Chevron 73"/>
          <p:cNvSpPr>
            <a:spLocks noChangeArrowheads="1"/>
          </p:cNvSpPr>
          <p:nvPr/>
        </p:nvSpPr>
        <p:spPr bwMode="auto">
          <a:xfrm>
            <a:off x="3906901" y="2771990"/>
            <a:ext cx="611188" cy="207962"/>
          </a:xfrm>
          <a:prstGeom prst="chevron">
            <a:avLst>
              <a:gd name="adj" fmla="val 50227"/>
            </a:avLst>
          </a:prstGeom>
          <a:gradFill rotWithShape="1">
            <a:gsLst>
              <a:gs pos="0">
                <a:srgbClr val="FFC000"/>
              </a:gs>
              <a:gs pos="50000">
                <a:srgbClr val="FFC000"/>
              </a:gs>
              <a:gs pos="100000">
                <a:schemeClr val="bg1"/>
              </a:gs>
            </a:gsLst>
            <a:lin ang="10800000" scaled="1"/>
          </a:gradFill>
          <a:ln>
            <a:noFill/>
          </a:ln>
        </p:spPr>
        <p:txBody>
          <a:bodyPr lIns="0" rIns="0"/>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defRPr/>
            </a:pPr>
            <a:endParaRPr lang="fr-FR" altLang="en-US" sz="1000" b="1">
              <a:solidFill>
                <a:prstClr val="black"/>
              </a:solidFill>
              <a:latin typeface="Arial" panose="020B0604020202020204" pitchFamily="34" charset="0"/>
            </a:endParaRPr>
          </a:p>
        </p:txBody>
      </p:sp>
      <p:sp>
        <p:nvSpPr>
          <p:cNvPr id="59" name="Chevron 60"/>
          <p:cNvSpPr>
            <a:spLocks noChangeArrowheads="1"/>
          </p:cNvSpPr>
          <p:nvPr/>
        </p:nvSpPr>
        <p:spPr bwMode="auto">
          <a:xfrm>
            <a:off x="4621276" y="3022815"/>
            <a:ext cx="4014788" cy="207962"/>
          </a:xfrm>
          <a:prstGeom prst="chevron">
            <a:avLst>
              <a:gd name="adj" fmla="val 49962"/>
            </a:avLst>
          </a:prstGeom>
          <a:solidFill>
            <a:srgbClr val="FFC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lstStyle/>
          <a:p>
            <a:pPr algn="ctr"/>
            <a:r>
              <a:rPr lang="fr-FR" altLang="en-US" sz="900" b="1">
                <a:solidFill>
                  <a:srgbClr val="000000"/>
                </a:solidFill>
                <a:cs typeface="Arial" panose="020B0604020202020204" pitchFamily="34" charset="0"/>
              </a:rPr>
              <a:t>RAN Completion (RAN2, RAN3, RAN4 core)</a:t>
            </a:r>
          </a:p>
        </p:txBody>
      </p:sp>
      <p:sp>
        <p:nvSpPr>
          <p:cNvPr id="60" name="Chevron 73"/>
          <p:cNvSpPr>
            <a:spLocks noChangeArrowheads="1"/>
          </p:cNvSpPr>
          <p:nvPr/>
        </p:nvSpPr>
        <p:spPr bwMode="auto">
          <a:xfrm>
            <a:off x="4603814" y="3021227"/>
            <a:ext cx="611187" cy="207963"/>
          </a:xfrm>
          <a:prstGeom prst="chevron">
            <a:avLst>
              <a:gd name="adj" fmla="val 50227"/>
            </a:avLst>
          </a:prstGeom>
          <a:gradFill rotWithShape="1">
            <a:gsLst>
              <a:gs pos="0">
                <a:srgbClr val="FFC000"/>
              </a:gs>
              <a:gs pos="50000">
                <a:srgbClr val="FFC000"/>
              </a:gs>
              <a:gs pos="100000">
                <a:schemeClr val="bg1"/>
              </a:gs>
            </a:gsLst>
            <a:lin ang="10800000" scaled="1"/>
          </a:gradFill>
          <a:ln>
            <a:noFill/>
          </a:ln>
        </p:spPr>
        <p:txBody>
          <a:bodyPr lIns="0" rIns="0"/>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defRPr/>
            </a:pPr>
            <a:endParaRPr lang="fr-FR" altLang="en-US" sz="1000" b="1">
              <a:solidFill>
                <a:prstClr val="black"/>
              </a:solidFill>
              <a:latin typeface="Arial" panose="020B0604020202020204" pitchFamily="34" charset="0"/>
            </a:endParaRPr>
          </a:p>
        </p:txBody>
      </p:sp>
      <p:sp>
        <p:nvSpPr>
          <p:cNvPr id="61" name="Chevron 60"/>
          <p:cNvSpPr>
            <a:spLocks noChangeArrowheads="1"/>
          </p:cNvSpPr>
          <p:nvPr/>
        </p:nvSpPr>
        <p:spPr bwMode="auto">
          <a:xfrm>
            <a:off x="2811526" y="2537040"/>
            <a:ext cx="3765550" cy="207962"/>
          </a:xfrm>
          <a:prstGeom prst="chevron">
            <a:avLst>
              <a:gd name="adj" fmla="val 49962"/>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lstStyle/>
          <a:p>
            <a:pPr algn="ctr"/>
            <a:r>
              <a:rPr lang="fr-FR" altLang="en-US" sz="900" b="1" dirty="0">
                <a:solidFill>
                  <a:srgbClr val="000000"/>
                </a:solidFill>
                <a:cs typeface="Arial" panose="020B0604020202020204" pitchFamily="34" charset="0"/>
              </a:rPr>
              <a:t>Stage 2 (SA2, SA6,…)</a:t>
            </a:r>
          </a:p>
        </p:txBody>
      </p:sp>
      <p:sp>
        <p:nvSpPr>
          <p:cNvPr id="62" name="Chevron 73"/>
          <p:cNvSpPr>
            <a:spLocks noChangeArrowheads="1"/>
          </p:cNvSpPr>
          <p:nvPr/>
        </p:nvSpPr>
        <p:spPr bwMode="auto">
          <a:xfrm>
            <a:off x="2794064" y="2535452"/>
            <a:ext cx="611187" cy="209550"/>
          </a:xfrm>
          <a:prstGeom prst="chevron">
            <a:avLst>
              <a:gd name="adj" fmla="val 50227"/>
            </a:avLst>
          </a:prstGeom>
          <a:gradFill rotWithShape="1">
            <a:gsLst>
              <a:gs pos="0">
                <a:srgbClr val="00B0F0"/>
              </a:gs>
              <a:gs pos="50000">
                <a:srgbClr val="00B0F0"/>
              </a:gs>
              <a:gs pos="100000">
                <a:schemeClr val="bg1"/>
              </a:gs>
            </a:gsLst>
            <a:lin ang="10800000" scaled="1"/>
          </a:gradFill>
          <a:ln>
            <a:noFill/>
          </a:ln>
        </p:spPr>
        <p:txBody>
          <a:bodyPr lIns="0" rIns="0"/>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defRPr/>
            </a:pPr>
            <a:endParaRPr lang="fr-FR" altLang="en-US" sz="1000" b="1">
              <a:solidFill>
                <a:prstClr val="black"/>
              </a:solidFill>
              <a:latin typeface="Arial" panose="020B0604020202020204" pitchFamily="34" charset="0"/>
            </a:endParaRPr>
          </a:p>
        </p:txBody>
      </p:sp>
      <p:sp>
        <p:nvSpPr>
          <p:cNvPr id="63" name="Chevron 60"/>
          <p:cNvSpPr>
            <a:spLocks noChangeArrowheads="1"/>
          </p:cNvSpPr>
          <p:nvPr/>
        </p:nvSpPr>
        <p:spPr bwMode="auto">
          <a:xfrm>
            <a:off x="1874901" y="2287802"/>
            <a:ext cx="1970088" cy="207963"/>
          </a:xfrm>
          <a:prstGeom prst="chevron">
            <a:avLst>
              <a:gd name="adj" fmla="val 49998"/>
            </a:avLst>
          </a:prstGeom>
          <a:solidFill>
            <a:srgbClr val="FFC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lstStyle/>
          <a:p>
            <a:pPr algn="ctr"/>
            <a:r>
              <a:rPr lang="fr-FR" altLang="en-US" sz="900" b="1">
                <a:solidFill>
                  <a:srgbClr val="000000"/>
                </a:solidFill>
                <a:cs typeface="Arial" panose="020B0604020202020204" pitchFamily="34" charset="0"/>
              </a:rPr>
              <a:t>           Content def. RAN4</a:t>
            </a:r>
          </a:p>
        </p:txBody>
      </p:sp>
      <p:sp>
        <p:nvSpPr>
          <p:cNvPr id="64" name="Chevron 73"/>
          <p:cNvSpPr>
            <a:spLocks noChangeArrowheads="1"/>
          </p:cNvSpPr>
          <p:nvPr/>
        </p:nvSpPr>
        <p:spPr bwMode="auto">
          <a:xfrm>
            <a:off x="1857439" y="2286215"/>
            <a:ext cx="611187" cy="209550"/>
          </a:xfrm>
          <a:prstGeom prst="chevron">
            <a:avLst>
              <a:gd name="adj" fmla="val 50227"/>
            </a:avLst>
          </a:prstGeom>
          <a:gradFill rotWithShape="1">
            <a:gsLst>
              <a:gs pos="0">
                <a:srgbClr val="FFC000"/>
              </a:gs>
              <a:gs pos="50000">
                <a:srgbClr val="FFC000"/>
              </a:gs>
              <a:gs pos="100000">
                <a:schemeClr val="bg1"/>
              </a:gs>
            </a:gsLst>
            <a:lin ang="10800000" scaled="1"/>
          </a:gradFill>
          <a:ln>
            <a:noFill/>
          </a:ln>
        </p:spPr>
        <p:txBody>
          <a:bodyPr lIns="0" rIns="0"/>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defRPr/>
            </a:pPr>
            <a:endParaRPr lang="fr-FR" altLang="en-US" sz="1000" b="1">
              <a:solidFill>
                <a:prstClr val="black"/>
              </a:solidFill>
              <a:latin typeface="Arial" panose="020B0604020202020204" pitchFamily="34" charset="0"/>
            </a:endParaRPr>
          </a:p>
        </p:txBody>
      </p:sp>
      <p:sp>
        <p:nvSpPr>
          <p:cNvPr id="65" name="Chevron 60"/>
          <p:cNvSpPr>
            <a:spLocks noChangeArrowheads="1"/>
          </p:cNvSpPr>
          <p:nvPr/>
        </p:nvSpPr>
        <p:spPr bwMode="auto">
          <a:xfrm>
            <a:off x="1168464" y="1975065"/>
            <a:ext cx="1970087" cy="207962"/>
          </a:xfrm>
          <a:prstGeom prst="chevron">
            <a:avLst>
              <a:gd name="adj" fmla="val 49998"/>
            </a:avLst>
          </a:prstGeom>
          <a:solidFill>
            <a:srgbClr val="00B05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lstStyle/>
          <a:p>
            <a:pPr algn="ctr"/>
            <a:r>
              <a:rPr lang="fr-FR" altLang="en-US" sz="900" b="1">
                <a:solidFill>
                  <a:srgbClr val="000000"/>
                </a:solidFill>
                <a:cs typeface="Arial" panose="020B0604020202020204" pitchFamily="34" charset="0"/>
              </a:rPr>
              <a:t>        Rel-18 Content def.</a:t>
            </a:r>
          </a:p>
        </p:txBody>
      </p:sp>
      <p:sp>
        <p:nvSpPr>
          <p:cNvPr id="66" name="Chevron 73"/>
          <p:cNvSpPr>
            <a:spLocks noChangeArrowheads="1"/>
          </p:cNvSpPr>
          <p:nvPr/>
        </p:nvSpPr>
        <p:spPr bwMode="auto">
          <a:xfrm>
            <a:off x="1151001" y="1975065"/>
            <a:ext cx="611188" cy="207962"/>
          </a:xfrm>
          <a:prstGeom prst="chevron">
            <a:avLst>
              <a:gd name="adj" fmla="val 50227"/>
            </a:avLst>
          </a:prstGeom>
          <a:gradFill rotWithShape="1">
            <a:gsLst>
              <a:gs pos="0">
                <a:srgbClr val="00B050"/>
              </a:gs>
              <a:gs pos="50000">
                <a:srgbClr val="00B050"/>
              </a:gs>
              <a:gs pos="100000">
                <a:schemeClr val="bg1"/>
              </a:gs>
            </a:gsLst>
            <a:lin ang="10800000" scaled="1"/>
          </a:gradFill>
          <a:ln>
            <a:noFill/>
          </a:ln>
        </p:spPr>
        <p:txBody>
          <a:bodyPr lIns="0" rIns="0"/>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defRPr/>
            </a:pPr>
            <a:endParaRPr lang="fr-FR" altLang="en-US" sz="1000" b="1">
              <a:solidFill>
                <a:prstClr val="black"/>
              </a:solidFill>
              <a:latin typeface="Arial" panose="020B0604020202020204" pitchFamily="34" charset="0"/>
            </a:endParaRPr>
          </a:p>
        </p:txBody>
      </p:sp>
      <p:sp>
        <p:nvSpPr>
          <p:cNvPr id="67" name="Chevron 60"/>
          <p:cNvSpPr>
            <a:spLocks noChangeArrowheads="1"/>
          </p:cNvSpPr>
          <p:nvPr/>
        </p:nvSpPr>
        <p:spPr bwMode="auto">
          <a:xfrm>
            <a:off x="855726" y="1663915"/>
            <a:ext cx="2284413" cy="207962"/>
          </a:xfrm>
          <a:prstGeom prst="chevron">
            <a:avLst>
              <a:gd name="adj" fmla="val 49991"/>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lstStyle/>
          <a:p>
            <a:pPr algn="ctr"/>
            <a:r>
              <a:rPr lang="fr-FR" altLang="en-US" sz="900" b="1">
                <a:solidFill>
                  <a:srgbClr val="000000"/>
                </a:solidFill>
                <a:cs typeface="Arial" panose="020B0604020202020204" pitchFamily="34" charset="0"/>
              </a:rPr>
              <a:t>       Stage 1 (SA1)</a:t>
            </a:r>
          </a:p>
        </p:txBody>
      </p:sp>
      <p:sp>
        <p:nvSpPr>
          <p:cNvPr id="68" name="Chevron 73"/>
          <p:cNvSpPr>
            <a:spLocks noChangeArrowheads="1"/>
          </p:cNvSpPr>
          <p:nvPr/>
        </p:nvSpPr>
        <p:spPr bwMode="auto">
          <a:xfrm>
            <a:off x="838263" y="1662327"/>
            <a:ext cx="611188" cy="209550"/>
          </a:xfrm>
          <a:prstGeom prst="chevron">
            <a:avLst>
              <a:gd name="adj" fmla="val 50227"/>
            </a:avLst>
          </a:prstGeom>
          <a:gradFill rotWithShape="1">
            <a:gsLst>
              <a:gs pos="0">
                <a:srgbClr val="00B0F0"/>
              </a:gs>
              <a:gs pos="50000">
                <a:srgbClr val="00B0F0"/>
              </a:gs>
              <a:gs pos="100000">
                <a:schemeClr val="bg1"/>
              </a:gs>
            </a:gsLst>
            <a:lin ang="10800000" scaled="1"/>
          </a:gradFill>
          <a:ln>
            <a:noFill/>
          </a:ln>
        </p:spPr>
        <p:txBody>
          <a:bodyPr lIns="0" rIns="0"/>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defRPr/>
            </a:pPr>
            <a:endParaRPr lang="fr-FR" altLang="en-US" sz="1000" b="1">
              <a:solidFill>
                <a:prstClr val="black"/>
              </a:solidFill>
              <a:latin typeface="Arial" panose="020B0604020202020204" pitchFamily="34" charset="0"/>
            </a:endParaRPr>
          </a:p>
        </p:txBody>
      </p:sp>
      <p:sp>
        <p:nvSpPr>
          <p:cNvPr id="69" name="Chevron 60"/>
          <p:cNvSpPr>
            <a:spLocks noChangeArrowheads="1"/>
          </p:cNvSpPr>
          <p:nvPr/>
        </p:nvSpPr>
        <p:spPr bwMode="auto">
          <a:xfrm>
            <a:off x="5546789" y="3256177"/>
            <a:ext cx="3071812" cy="207963"/>
          </a:xfrm>
          <a:prstGeom prst="chevron">
            <a:avLst>
              <a:gd name="adj" fmla="val 49989"/>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lstStyle/>
          <a:p>
            <a:pPr algn="ctr"/>
            <a:r>
              <a:rPr lang="fr-FR" altLang="en-US" sz="900" b="1">
                <a:solidFill>
                  <a:srgbClr val="000000"/>
                </a:solidFill>
                <a:cs typeface="Arial" panose="020B0604020202020204" pitchFamily="34" charset="0"/>
              </a:rPr>
              <a:t>       Stage 3 (CT &amp; SA)</a:t>
            </a:r>
          </a:p>
        </p:txBody>
      </p:sp>
      <p:sp>
        <p:nvSpPr>
          <p:cNvPr id="70" name="Chevron 73"/>
          <p:cNvSpPr>
            <a:spLocks noChangeArrowheads="1"/>
          </p:cNvSpPr>
          <p:nvPr/>
        </p:nvSpPr>
        <p:spPr bwMode="auto">
          <a:xfrm>
            <a:off x="5529326" y="3254590"/>
            <a:ext cx="611188" cy="209550"/>
          </a:xfrm>
          <a:prstGeom prst="chevron">
            <a:avLst>
              <a:gd name="adj" fmla="val 50227"/>
            </a:avLst>
          </a:prstGeom>
          <a:gradFill rotWithShape="1">
            <a:gsLst>
              <a:gs pos="0">
                <a:srgbClr val="00B0F0"/>
              </a:gs>
              <a:gs pos="50000">
                <a:srgbClr val="00B0F0"/>
              </a:gs>
              <a:gs pos="100000">
                <a:schemeClr val="bg1"/>
              </a:gs>
            </a:gsLst>
            <a:lin ang="10800000" scaled="1"/>
          </a:gradFill>
          <a:ln>
            <a:noFill/>
          </a:ln>
        </p:spPr>
        <p:txBody>
          <a:bodyPr lIns="0" rIns="0"/>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defRPr/>
            </a:pPr>
            <a:endParaRPr lang="fr-FR" altLang="en-US" sz="1000" b="1">
              <a:solidFill>
                <a:prstClr val="black"/>
              </a:solidFill>
              <a:latin typeface="Arial" panose="020B0604020202020204" pitchFamily="34" charset="0"/>
            </a:endParaRPr>
          </a:p>
        </p:txBody>
      </p:sp>
      <p:sp>
        <p:nvSpPr>
          <p:cNvPr id="71" name="Chevron 60"/>
          <p:cNvSpPr>
            <a:spLocks noChangeArrowheads="1"/>
          </p:cNvSpPr>
          <p:nvPr/>
        </p:nvSpPr>
        <p:spPr bwMode="auto">
          <a:xfrm>
            <a:off x="4680014" y="3487952"/>
            <a:ext cx="4525962" cy="207963"/>
          </a:xfrm>
          <a:prstGeom prst="chevron">
            <a:avLst>
              <a:gd name="adj" fmla="val 49975"/>
            </a:avLst>
          </a:prstGeom>
          <a:solidFill>
            <a:srgbClr val="00B05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lstStyle/>
          <a:p>
            <a:pPr algn="ctr"/>
            <a:r>
              <a:rPr lang="fr-FR" altLang="en-US" sz="900" b="1">
                <a:solidFill>
                  <a:srgbClr val="000000"/>
                </a:solidFill>
                <a:cs typeface="Arial" panose="020B0604020202020204" pitchFamily="34" charset="0"/>
              </a:rPr>
              <a:t>ASN.1 &amp; Open APIs</a:t>
            </a:r>
          </a:p>
        </p:txBody>
      </p:sp>
      <p:sp>
        <p:nvSpPr>
          <p:cNvPr id="72" name="Chevron 73"/>
          <p:cNvSpPr>
            <a:spLocks noChangeArrowheads="1"/>
          </p:cNvSpPr>
          <p:nvPr/>
        </p:nvSpPr>
        <p:spPr bwMode="auto">
          <a:xfrm>
            <a:off x="4662551" y="3486365"/>
            <a:ext cx="611188" cy="209550"/>
          </a:xfrm>
          <a:prstGeom prst="chevron">
            <a:avLst>
              <a:gd name="adj" fmla="val 50227"/>
            </a:avLst>
          </a:prstGeom>
          <a:gradFill rotWithShape="1">
            <a:gsLst>
              <a:gs pos="0">
                <a:srgbClr val="00B050"/>
              </a:gs>
              <a:gs pos="50000">
                <a:srgbClr val="00B050"/>
              </a:gs>
              <a:gs pos="100000">
                <a:schemeClr val="bg1"/>
              </a:gs>
            </a:gsLst>
            <a:lin ang="10800000" scaled="1"/>
          </a:gradFill>
          <a:ln>
            <a:noFill/>
          </a:ln>
        </p:spPr>
        <p:txBody>
          <a:bodyPr lIns="0" rIns="0"/>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defRPr/>
            </a:pPr>
            <a:endParaRPr lang="fr-FR" altLang="en-US" sz="1000" b="1">
              <a:solidFill>
                <a:prstClr val="black"/>
              </a:solidFill>
              <a:latin typeface="Arial" panose="020B0604020202020204" pitchFamily="34" charset="0"/>
            </a:endParaRPr>
          </a:p>
        </p:txBody>
      </p:sp>
      <p:sp>
        <p:nvSpPr>
          <p:cNvPr id="73" name="Chevron 60"/>
          <p:cNvSpPr>
            <a:spLocks noChangeArrowheads="1"/>
          </p:cNvSpPr>
          <p:nvPr/>
        </p:nvSpPr>
        <p:spPr bwMode="auto">
          <a:xfrm>
            <a:off x="5746814" y="3721315"/>
            <a:ext cx="4014787" cy="207962"/>
          </a:xfrm>
          <a:prstGeom prst="chevron">
            <a:avLst>
              <a:gd name="adj" fmla="val 49962"/>
            </a:avLst>
          </a:prstGeom>
          <a:solidFill>
            <a:srgbClr val="FFC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lstStyle/>
          <a:p>
            <a:pPr algn="ctr"/>
            <a:r>
              <a:rPr lang="fr-FR" altLang="en-US" sz="900" b="1">
                <a:solidFill>
                  <a:srgbClr val="000000"/>
                </a:solidFill>
                <a:cs typeface="Arial" panose="020B0604020202020204" pitchFamily="34" charset="0"/>
              </a:rPr>
              <a:t>RAN4 performance</a:t>
            </a:r>
          </a:p>
        </p:txBody>
      </p:sp>
      <p:sp>
        <p:nvSpPr>
          <p:cNvPr id="74" name="Chevron 73"/>
          <p:cNvSpPr>
            <a:spLocks noChangeArrowheads="1"/>
          </p:cNvSpPr>
          <p:nvPr/>
        </p:nvSpPr>
        <p:spPr bwMode="auto">
          <a:xfrm>
            <a:off x="5729351" y="3721315"/>
            <a:ext cx="611188" cy="207962"/>
          </a:xfrm>
          <a:prstGeom prst="chevron">
            <a:avLst>
              <a:gd name="adj" fmla="val 50227"/>
            </a:avLst>
          </a:prstGeom>
          <a:gradFill rotWithShape="1">
            <a:gsLst>
              <a:gs pos="0">
                <a:srgbClr val="FFC000"/>
              </a:gs>
              <a:gs pos="50000">
                <a:srgbClr val="FFC000"/>
              </a:gs>
              <a:gs pos="100000">
                <a:schemeClr val="bg1"/>
              </a:gs>
            </a:gsLst>
            <a:lin ang="10800000" scaled="1"/>
          </a:gradFill>
          <a:ln>
            <a:noFill/>
          </a:ln>
        </p:spPr>
        <p:txBody>
          <a:bodyPr lIns="0" rIns="0"/>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defRPr/>
            </a:pPr>
            <a:endParaRPr lang="fr-FR" altLang="en-US" sz="1000" b="1">
              <a:solidFill>
                <a:prstClr val="black"/>
              </a:solidFill>
              <a:latin typeface="Arial" panose="020B0604020202020204" pitchFamily="34" charset="0"/>
            </a:endParaRPr>
          </a:p>
        </p:txBody>
      </p:sp>
      <p:sp>
        <p:nvSpPr>
          <p:cNvPr id="75" name="Rectangle 12"/>
          <p:cNvSpPr>
            <a:spLocks noChangeArrowheads="1"/>
          </p:cNvSpPr>
          <p:nvPr/>
        </p:nvSpPr>
        <p:spPr bwMode="auto">
          <a:xfrm>
            <a:off x="2703576" y="947952"/>
            <a:ext cx="869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1800" b="1">
                <a:solidFill>
                  <a:srgbClr val="000000"/>
                </a:solidFill>
                <a:latin typeface="Arial" panose="020B0604020202020204" pitchFamily="34" charset="0"/>
              </a:rPr>
              <a:t>Now</a:t>
            </a:r>
          </a:p>
        </p:txBody>
      </p:sp>
      <p:cxnSp>
        <p:nvCxnSpPr>
          <p:cNvPr id="76" name="Straight Connector 114"/>
          <p:cNvCxnSpPr>
            <a:cxnSpLocks noChangeShapeType="1"/>
          </p:cNvCxnSpPr>
          <p:nvPr/>
        </p:nvCxnSpPr>
        <p:spPr bwMode="auto">
          <a:xfrm>
            <a:off x="3149664" y="1262277"/>
            <a:ext cx="0" cy="447675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77" name="Chevron 73"/>
          <p:cNvSpPr>
            <a:spLocks noChangeArrowheads="1"/>
          </p:cNvSpPr>
          <p:nvPr/>
        </p:nvSpPr>
        <p:spPr bwMode="auto">
          <a:xfrm>
            <a:off x="2844864" y="2535452"/>
            <a:ext cx="611187" cy="230188"/>
          </a:xfrm>
          <a:prstGeom prst="chevron">
            <a:avLst>
              <a:gd name="adj" fmla="val 5022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fr-FR" altLang="en-US" sz="1000" b="1">
                <a:solidFill>
                  <a:srgbClr val="000000"/>
                </a:solidFill>
                <a:latin typeface="Arial" panose="020B0604020202020204" pitchFamily="34" charset="0"/>
              </a:rPr>
              <a:t>Prio</a:t>
            </a:r>
          </a:p>
        </p:txBody>
      </p:sp>
      <p:sp>
        <p:nvSpPr>
          <p:cNvPr id="78" name="Star: 5 Points 75"/>
          <p:cNvSpPr/>
          <p:nvPr/>
        </p:nvSpPr>
        <p:spPr bwMode="auto">
          <a:xfrm>
            <a:off x="2898839" y="2437027"/>
            <a:ext cx="457200" cy="393700"/>
          </a:xfrm>
          <a:prstGeom prst="star5">
            <a:avLst/>
          </a:prstGeom>
          <a:noFill/>
          <a:ln w="9525" cap="flat" cmpd="sng" algn="ctr">
            <a:solidFill>
              <a:schemeClr val="tx1"/>
            </a:solidFill>
            <a:prstDash val="solid"/>
            <a:round/>
            <a:headEnd type="none" w="med" len="med"/>
            <a:tailEnd type="none" w="med" len="med"/>
          </a:ln>
          <a:effectLst/>
        </p:spPr>
        <p:txBody>
          <a:bodyPr/>
          <a:lstStyle/>
          <a:p>
            <a:pPr>
              <a:defRPr/>
            </a:pPr>
            <a:endParaRPr lang="en-GB" dirty="0">
              <a:solidFill>
                <a:prstClr val="black"/>
              </a:solidFill>
              <a:latin typeface="Arial" charset="0"/>
            </a:endParaRPr>
          </a:p>
        </p:txBody>
      </p:sp>
      <p:sp>
        <p:nvSpPr>
          <p:cNvPr id="79" name="Star: 5 Points 78"/>
          <p:cNvSpPr/>
          <p:nvPr/>
        </p:nvSpPr>
        <p:spPr bwMode="auto">
          <a:xfrm>
            <a:off x="2902014" y="1524215"/>
            <a:ext cx="457200" cy="393700"/>
          </a:xfrm>
          <a:prstGeom prst="star5">
            <a:avLst/>
          </a:prstGeom>
          <a:noFill/>
          <a:ln w="9525" cap="flat" cmpd="sng" algn="ctr">
            <a:solidFill>
              <a:schemeClr val="tx1"/>
            </a:solidFill>
            <a:prstDash val="solid"/>
            <a:round/>
            <a:headEnd type="none" w="med" len="med"/>
            <a:tailEnd type="none" w="med" len="med"/>
          </a:ln>
          <a:effectLst/>
        </p:spPr>
        <p:txBody>
          <a:bodyPr/>
          <a:lstStyle/>
          <a:p>
            <a:pPr>
              <a:defRPr/>
            </a:pPr>
            <a:endParaRPr lang="en-GB" dirty="0">
              <a:solidFill>
                <a:prstClr val="black"/>
              </a:solidFill>
              <a:latin typeface="Arial" charset="0"/>
            </a:endParaRPr>
          </a:p>
        </p:txBody>
      </p:sp>
      <p:sp>
        <p:nvSpPr>
          <p:cNvPr id="80" name="Star: 5 Points 80"/>
          <p:cNvSpPr/>
          <p:nvPr/>
        </p:nvSpPr>
        <p:spPr bwMode="auto">
          <a:xfrm>
            <a:off x="2879789" y="1868702"/>
            <a:ext cx="457200" cy="393700"/>
          </a:xfrm>
          <a:prstGeom prst="star5">
            <a:avLst/>
          </a:prstGeom>
          <a:noFill/>
          <a:ln w="9525" cap="flat" cmpd="sng" algn="ctr">
            <a:solidFill>
              <a:schemeClr val="tx1"/>
            </a:solidFill>
            <a:prstDash val="solid"/>
            <a:round/>
            <a:headEnd type="none" w="med" len="med"/>
            <a:tailEnd type="none" w="med" len="med"/>
          </a:ln>
          <a:effectLst/>
        </p:spPr>
        <p:txBody>
          <a:bodyPr/>
          <a:lstStyle/>
          <a:p>
            <a:pPr>
              <a:defRPr/>
            </a:pPr>
            <a:endParaRPr lang="en-GB" dirty="0">
              <a:solidFill>
                <a:prstClr val="black"/>
              </a:solidFill>
              <a:latin typeface="Arial" charset="0"/>
            </a:endParaRPr>
          </a:p>
        </p:txBody>
      </p:sp>
      <p:sp>
        <p:nvSpPr>
          <p:cNvPr id="81" name="Chevron 60"/>
          <p:cNvSpPr>
            <a:spLocks noChangeArrowheads="1"/>
          </p:cNvSpPr>
          <p:nvPr/>
        </p:nvSpPr>
        <p:spPr bwMode="auto">
          <a:xfrm>
            <a:off x="3840226" y="4162640"/>
            <a:ext cx="2733675" cy="207962"/>
          </a:xfrm>
          <a:prstGeom prst="chevron">
            <a:avLst>
              <a:gd name="adj" fmla="val 49940"/>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lstStyle/>
          <a:p>
            <a:pPr algn="ctr"/>
            <a:r>
              <a:rPr lang="fr-FR" altLang="en-US" sz="900" b="1">
                <a:solidFill>
                  <a:srgbClr val="000000"/>
                </a:solidFill>
                <a:cs typeface="Arial" panose="020B0604020202020204" pitchFamily="34" charset="0"/>
              </a:rPr>
              <a:t>Stage 1 (SA5 OAM)</a:t>
            </a:r>
          </a:p>
        </p:txBody>
      </p:sp>
      <p:sp>
        <p:nvSpPr>
          <p:cNvPr id="82" name="Chevron 60"/>
          <p:cNvSpPr>
            <a:spLocks noChangeArrowheads="1"/>
          </p:cNvSpPr>
          <p:nvPr/>
        </p:nvSpPr>
        <p:spPr bwMode="auto">
          <a:xfrm>
            <a:off x="4194239" y="4396002"/>
            <a:ext cx="3778249" cy="336550"/>
          </a:xfrm>
          <a:prstGeom prst="chevron">
            <a:avLst>
              <a:gd name="adj" fmla="val 49986"/>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lstStyle/>
          <a:p>
            <a:pPr algn="ctr"/>
            <a:r>
              <a:rPr lang="en-US" altLang="en-US" sz="900" b="1" kern="0" dirty="0"/>
              <a:t>Stage 2 Functional and stage 3 work (OAM/CN related),</a:t>
            </a:r>
          </a:p>
          <a:p>
            <a:pPr algn="ctr"/>
            <a:r>
              <a:rPr lang="en-US" altLang="en-US" sz="900" b="1" kern="0" dirty="0"/>
              <a:t> provide inputs to CT</a:t>
            </a:r>
            <a:endParaRPr lang="fr-FR" altLang="en-US" sz="900" b="1" dirty="0"/>
          </a:p>
        </p:txBody>
      </p:sp>
      <p:sp>
        <p:nvSpPr>
          <p:cNvPr id="83" name="Chevron 60"/>
          <p:cNvSpPr>
            <a:spLocks noChangeArrowheads="1"/>
          </p:cNvSpPr>
          <p:nvPr/>
        </p:nvSpPr>
        <p:spPr bwMode="auto">
          <a:xfrm>
            <a:off x="4194240" y="4762113"/>
            <a:ext cx="4432600" cy="207963"/>
          </a:xfrm>
          <a:prstGeom prst="chevron">
            <a:avLst>
              <a:gd name="adj" fmla="val 49965"/>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lstStyle/>
          <a:p>
            <a:pPr algn="ctr"/>
            <a:r>
              <a:rPr lang="en-US" altLang="en-US" sz="900" b="1" dirty="0">
                <a:solidFill>
                  <a:srgbClr val="000000"/>
                </a:solidFill>
              </a:rPr>
              <a:t>Stage 2 Functional and stage 3 </a:t>
            </a:r>
            <a:r>
              <a:rPr lang="en-US" altLang="en-US" sz="900" b="1" kern="0" dirty="0"/>
              <a:t>work</a:t>
            </a:r>
            <a:r>
              <a:rPr lang="en-US" altLang="en-US" sz="900" b="1" dirty="0">
                <a:solidFill>
                  <a:srgbClr val="000000"/>
                </a:solidFill>
              </a:rPr>
              <a:t> (RAN related)</a:t>
            </a:r>
          </a:p>
          <a:p>
            <a:pPr algn="ctr"/>
            <a:endParaRPr lang="fr-FR" altLang="en-US" sz="900" b="1" dirty="0">
              <a:solidFill>
                <a:srgbClr val="000000"/>
              </a:solidFill>
              <a:cs typeface="Arial" panose="020B0604020202020204" pitchFamily="34" charset="0"/>
            </a:endParaRPr>
          </a:p>
          <a:p>
            <a:pPr algn="ctr"/>
            <a:endParaRPr lang="fr-FR" altLang="en-US" sz="900" b="1" dirty="0">
              <a:solidFill>
                <a:srgbClr val="000000"/>
              </a:solidFill>
              <a:cs typeface="Arial" panose="020B0604020202020204" pitchFamily="34" charset="0"/>
            </a:endParaRPr>
          </a:p>
        </p:txBody>
      </p:sp>
      <p:sp>
        <p:nvSpPr>
          <p:cNvPr id="84" name="Chevron 60"/>
          <p:cNvSpPr>
            <a:spLocks noChangeArrowheads="1"/>
          </p:cNvSpPr>
          <p:nvPr/>
        </p:nvSpPr>
        <p:spPr bwMode="auto">
          <a:xfrm>
            <a:off x="3824351" y="3943565"/>
            <a:ext cx="2089150" cy="207962"/>
          </a:xfrm>
          <a:prstGeom prst="chevron">
            <a:avLst>
              <a:gd name="adj" fmla="val 49950"/>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lstStyle/>
          <a:p>
            <a:pPr algn="ctr"/>
            <a:r>
              <a:rPr lang="fr-FR" altLang="en-US" sz="900" b="1">
                <a:solidFill>
                  <a:srgbClr val="000000"/>
                </a:solidFill>
                <a:cs typeface="Arial" panose="020B0604020202020204" pitchFamily="34" charset="0"/>
              </a:rPr>
              <a:t>Studies (SA5 OAM)</a:t>
            </a:r>
          </a:p>
        </p:txBody>
      </p:sp>
      <p:sp>
        <p:nvSpPr>
          <p:cNvPr id="86" name="文本框 2"/>
          <p:cNvSpPr txBox="1">
            <a:spLocks noChangeArrowheads="1"/>
          </p:cNvSpPr>
          <p:nvPr/>
        </p:nvSpPr>
        <p:spPr bwMode="auto">
          <a:xfrm>
            <a:off x="1152589" y="4615077"/>
            <a:ext cx="226074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b="1" dirty="0">
                <a:solidFill>
                  <a:srgbClr val="0000FF"/>
                </a:solidFill>
              </a:rPr>
              <a:t>SA5 OAM Rel-18 Timeline </a:t>
            </a:r>
            <a:endParaRPr lang="zh-CN" altLang="en-US" b="1" dirty="0">
              <a:solidFill>
                <a:srgbClr val="0000FF"/>
              </a:solidFill>
            </a:endParaRPr>
          </a:p>
        </p:txBody>
      </p:sp>
      <p:sp>
        <p:nvSpPr>
          <p:cNvPr id="88" name="矩形 1"/>
          <p:cNvSpPr>
            <a:spLocks noChangeArrowheads="1"/>
          </p:cNvSpPr>
          <p:nvPr/>
        </p:nvSpPr>
        <p:spPr bwMode="auto">
          <a:xfrm>
            <a:off x="943039" y="5085322"/>
            <a:ext cx="8655050" cy="571156"/>
          </a:xfrm>
          <a:prstGeom prst="rect">
            <a:avLst/>
          </a:prstGeom>
          <a:noFill/>
          <a:ln w="9525"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89" name="文本框 2"/>
          <p:cNvSpPr txBox="1">
            <a:spLocks noChangeArrowheads="1"/>
          </p:cNvSpPr>
          <p:nvPr/>
        </p:nvSpPr>
        <p:spPr bwMode="auto">
          <a:xfrm>
            <a:off x="1147590" y="5216740"/>
            <a:ext cx="2260747" cy="2923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altLang="zh-CN" b="1" dirty="0">
                <a:solidFill>
                  <a:srgbClr val="00B050"/>
                </a:solidFill>
              </a:rPr>
              <a:t>SA5 OAM Rel-19 Timeline </a:t>
            </a:r>
            <a:endParaRPr lang="zh-CN" altLang="en-US" b="1" dirty="0">
              <a:solidFill>
                <a:srgbClr val="00B050"/>
              </a:solidFill>
            </a:endParaRPr>
          </a:p>
        </p:txBody>
      </p:sp>
      <p:sp>
        <p:nvSpPr>
          <p:cNvPr id="90" name="Chevron 73"/>
          <p:cNvSpPr>
            <a:spLocks noChangeArrowheads="1"/>
          </p:cNvSpPr>
          <p:nvPr/>
        </p:nvSpPr>
        <p:spPr bwMode="auto">
          <a:xfrm>
            <a:off x="7258113" y="5114658"/>
            <a:ext cx="1360487" cy="239937"/>
          </a:xfrm>
          <a:prstGeom prst="chevron">
            <a:avLst>
              <a:gd name="adj" fmla="val 50227"/>
            </a:avLst>
          </a:prstGeom>
          <a:gradFill rotWithShape="1">
            <a:gsLst>
              <a:gs pos="0">
                <a:srgbClr val="00B050"/>
              </a:gs>
              <a:gs pos="50000">
                <a:srgbClr val="00B050"/>
              </a:gs>
              <a:gs pos="100000">
                <a:schemeClr val="bg1"/>
              </a:gs>
            </a:gsLst>
            <a:lin ang="10800000" scaled="1"/>
          </a:gradFill>
          <a:ln>
            <a:noFill/>
          </a:ln>
        </p:spPr>
        <p:txBody>
          <a:bodyPr lIns="0" rIns="0"/>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None/>
              <a:defRPr/>
            </a:pPr>
            <a:r>
              <a:rPr lang="fr-FR" altLang="en-US" sz="900" b="1" dirty="0">
                <a:solidFill>
                  <a:srgbClr val="000000"/>
                </a:solidFill>
              </a:rPr>
              <a:t>Rel-19 planning</a:t>
            </a:r>
          </a:p>
          <a:p>
            <a:pPr algn="ctr">
              <a:spcBef>
                <a:spcPct val="0"/>
              </a:spcBef>
              <a:buFontTx/>
              <a:buNone/>
              <a:defRPr/>
            </a:pPr>
            <a:endParaRPr lang="fr-FR" altLang="en-US" sz="1000" b="1" dirty="0">
              <a:solidFill>
                <a:prstClr val="black"/>
              </a:solidFill>
              <a:latin typeface="Arial" panose="020B0604020202020204" pitchFamily="34" charset="0"/>
            </a:endParaRPr>
          </a:p>
        </p:txBody>
      </p:sp>
      <p:sp>
        <p:nvSpPr>
          <p:cNvPr id="91" name="Chevron 73"/>
          <p:cNvSpPr>
            <a:spLocks noChangeArrowheads="1"/>
          </p:cNvSpPr>
          <p:nvPr/>
        </p:nvSpPr>
        <p:spPr bwMode="auto">
          <a:xfrm>
            <a:off x="7914116" y="5378708"/>
            <a:ext cx="1365250" cy="249067"/>
          </a:xfrm>
          <a:prstGeom prst="chevron">
            <a:avLst>
              <a:gd name="adj" fmla="val 50227"/>
            </a:avLst>
          </a:prstGeom>
          <a:gradFill rotWithShape="1">
            <a:gsLst>
              <a:gs pos="0">
                <a:srgbClr val="00B050"/>
              </a:gs>
              <a:gs pos="50000">
                <a:srgbClr val="00B050"/>
              </a:gs>
              <a:gs pos="100000">
                <a:schemeClr val="bg1"/>
              </a:gs>
            </a:gsLst>
            <a:lin ang="10800000" scaled="1"/>
          </a:gradFill>
          <a:ln>
            <a:noFill/>
          </a:ln>
        </p:spPr>
        <p:txBody>
          <a:bodyPr lIns="0" rIns="0"/>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None/>
              <a:defRPr/>
            </a:pPr>
            <a:r>
              <a:rPr lang="fr-FR" altLang="en-US" sz="1000" b="1" dirty="0">
                <a:solidFill>
                  <a:srgbClr val="000000"/>
                </a:solidFill>
              </a:rPr>
              <a:t>Start of Rel-19</a:t>
            </a:r>
            <a:endParaRPr lang="fr-FR" altLang="en-US" sz="10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463479246"/>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05572" y="4603"/>
            <a:ext cx="10139206" cy="920688"/>
          </a:xfrm>
          <a:prstGeom prst="rect">
            <a:avLst/>
          </a:prstGeom>
        </p:spPr>
        <p:txBody>
          <a:bodyPr/>
          <a:lstStyle>
            <a:lvl1pPr algn="ctr" rtl="0" eaLnBrk="0" fontAlgn="base" hangingPunct="0">
              <a:spcBef>
                <a:spcPct val="0"/>
              </a:spcBef>
              <a:spcAft>
                <a:spcPct val="0"/>
              </a:spcAft>
              <a:defRPr sz="4200">
                <a:solidFill>
                  <a:srgbClr val="FF0000"/>
                </a:solidFill>
                <a:latin typeface="+mj-lt"/>
                <a:ea typeface="+mj-ea"/>
                <a:cs typeface="+mj-cs"/>
              </a:defRPr>
            </a:lvl1pPr>
            <a:lvl2pPr algn="ctr" rtl="0" eaLnBrk="0" fontAlgn="base" hangingPunct="0">
              <a:spcBef>
                <a:spcPct val="0"/>
              </a:spcBef>
              <a:spcAft>
                <a:spcPct val="0"/>
              </a:spcAft>
              <a:defRPr sz="4200">
                <a:solidFill>
                  <a:srgbClr val="FF0000"/>
                </a:solidFill>
                <a:latin typeface="Calibri" pitchFamily="34" charset="0"/>
              </a:defRPr>
            </a:lvl2pPr>
            <a:lvl3pPr algn="ctr" rtl="0" eaLnBrk="0" fontAlgn="base" hangingPunct="0">
              <a:spcBef>
                <a:spcPct val="0"/>
              </a:spcBef>
              <a:spcAft>
                <a:spcPct val="0"/>
              </a:spcAft>
              <a:defRPr sz="4200">
                <a:solidFill>
                  <a:srgbClr val="FF0000"/>
                </a:solidFill>
                <a:latin typeface="Calibri" pitchFamily="34" charset="0"/>
              </a:defRPr>
            </a:lvl3pPr>
            <a:lvl4pPr algn="ctr" rtl="0" eaLnBrk="0" fontAlgn="base" hangingPunct="0">
              <a:spcBef>
                <a:spcPct val="0"/>
              </a:spcBef>
              <a:spcAft>
                <a:spcPct val="0"/>
              </a:spcAft>
              <a:defRPr sz="4200">
                <a:solidFill>
                  <a:srgbClr val="FF0000"/>
                </a:solidFill>
                <a:latin typeface="Calibri" pitchFamily="34" charset="0"/>
              </a:defRPr>
            </a:lvl4pPr>
            <a:lvl5pPr algn="ctr" rtl="0" eaLnBrk="0" fontAlgn="base" hangingPunct="0">
              <a:spcBef>
                <a:spcPct val="0"/>
              </a:spcBef>
              <a:spcAft>
                <a:spcPct val="0"/>
              </a:spcAft>
              <a:defRPr sz="4200">
                <a:solidFill>
                  <a:srgbClr val="FF0000"/>
                </a:solidFill>
                <a:latin typeface="Calibri" pitchFamily="34" charset="0"/>
              </a:defRPr>
            </a:lvl5pPr>
            <a:lvl6pPr marL="609585" algn="ctr" rtl="0" eaLnBrk="0" fontAlgn="base" hangingPunct="0">
              <a:spcBef>
                <a:spcPct val="0"/>
              </a:spcBef>
              <a:spcAft>
                <a:spcPct val="0"/>
              </a:spcAft>
              <a:defRPr sz="4267">
                <a:solidFill>
                  <a:srgbClr val="FF0000"/>
                </a:solidFill>
                <a:latin typeface="Calibri" pitchFamily="34" charset="0"/>
              </a:defRPr>
            </a:lvl6pPr>
            <a:lvl7pPr marL="1219170" algn="ctr" rtl="0" eaLnBrk="0" fontAlgn="base" hangingPunct="0">
              <a:spcBef>
                <a:spcPct val="0"/>
              </a:spcBef>
              <a:spcAft>
                <a:spcPct val="0"/>
              </a:spcAft>
              <a:defRPr sz="4267">
                <a:solidFill>
                  <a:srgbClr val="FF0000"/>
                </a:solidFill>
                <a:latin typeface="Calibri" pitchFamily="34" charset="0"/>
              </a:defRPr>
            </a:lvl7pPr>
            <a:lvl8pPr marL="1828754" algn="ctr" rtl="0" eaLnBrk="0" fontAlgn="base" hangingPunct="0">
              <a:spcBef>
                <a:spcPct val="0"/>
              </a:spcBef>
              <a:spcAft>
                <a:spcPct val="0"/>
              </a:spcAft>
              <a:defRPr sz="4267">
                <a:solidFill>
                  <a:srgbClr val="FF0000"/>
                </a:solidFill>
                <a:latin typeface="Calibri" pitchFamily="34" charset="0"/>
              </a:defRPr>
            </a:lvl8pPr>
            <a:lvl9pPr marL="2438339" algn="ctr" rtl="0" eaLnBrk="0" fontAlgn="base" hangingPunct="0">
              <a:spcBef>
                <a:spcPct val="0"/>
              </a:spcBef>
              <a:spcAft>
                <a:spcPct val="0"/>
              </a:spcAft>
              <a:defRPr sz="4267">
                <a:solidFill>
                  <a:srgbClr val="FF0000"/>
                </a:solidFill>
                <a:latin typeface="Calibri" pitchFamily="34" charset="0"/>
              </a:defRPr>
            </a:lvl9pPr>
          </a:lstStyle>
          <a:p>
            <a:r>
              <a:rPr lang="en-US" altLang="zh-CN" sz="2800" kern="0" dirty="0"/>
              <a:t>OAM General Topics (Rel-18 prioritization and Work Package)</a:t>
            </a:r>
            <a:endParaRPr lang="sv-SE" sz="2800" kern="0" dirty="0"/>
          </a:p>
        </p:txBody>
      </p:sp>
      <p:sp>
        <p:nvSpPr>
          <p:cNvPr id="8" name="矩形 7"/>
          <p:cNvSpPr/>
          <p:nvPr/>
        </p:nvSpPr>
        <p:spPr>
          <a:xfrm>
            <a:off x="335395" y="664718"/>
            <a:ext cx="10607040" cy="4798237"/>
          </a:xfrm>
          <a:prstGeom prst="rect">
            <a:avLst/>
          </a:prstGeom>
          <a:solidFill>
            <a:schemeClr val="bg1"/>
          </a:solidFill>
        </p:spPr>
        <p:txBody>
          <a:bodyPr wrap="square">
            <a:spAutoFit/>
          </a:bodyPr>
          <a:lstStyle/>
          <a:p>
            <a:pPr defTabSz="1219170" eaLnBrk="1" fontAlgn="auto" hangingPunct="1">
              <a:spcBef>
                <a:spcPts val="0"/>
              </a:spcBef>
              <a:spcAft>
                <a:spcPts val="0"/>
              </a:spcAft>
              <a:defRPr/>
            </a:pPr>
            <a:r>
              <a:rPr lang="en-US" altLang="zh-CN" sz="1200" b="1" dirty="0">
                <a:solidFill>
                  <a:srgbClr val="0000FF"/>
                </a:solidFill>
                <a:latin typeface="+mn-lt"/>
                <a:cs typeface="Arial" charset="0"/>
              </a:rPr>
              <a:t>Info about </a:t>
            </a:r>
            <a:r>
              <a:rPr lang="en-US" altLang="zh-CN" sz="1200" b="1" dirty="0" err="1">
                <a:solidFill>
                  <a:srgbClr val="0000FF"/>
                </a:solidFill>
                <a:latin typeface="+mn-lt"/>
                <a:cs typeface="Arial" charset="0"/>
              </a:rPr>
              <a:t>WoP</a:t>
            </a:r>
            <a:r>
              <a:rPr lang="en-US" altLang="zh-CN" sz="1200" b="1" dirty="0">
                <a:solidFill>
                  <a:srgbClr val="0000FF"/>
                </a:solidFill>
                <a:latin typeface="+mn-lt"/>
                <a:cs typeface="Arial" charset="0"/>
              </a:rPr>
              <a:t>: </a:t>
            </a:r>
          </a:p>
          <a:p>
            <a:pPr marL="1217598" lvl="1" indent="-609585" defTabSz="1219170">
              <a:spcBef>
                <a:spcPct val="20000"/>
              </a:spcBef>
              <a:buBlip>
                <a:blip r:embed="rId2"/>
              </a:buBlip>
              <a:defRPr/>
            </a:pPr>
            <a:r>
              <a:rPr lang="en-US" altLang="zh-CN" sz="1100" dirty="0">
                <a:solidFill>
                  <a:prstClr val="black"/>
                </a:solidFill>
                <a:latin typeface="+mn-lt"/>
              </a:rPr>
              <a:t>We need to start the Rel-18 work at SA5#142e – all SA-approved Rel-18 WI/SIs should be on the agenda.</a:t>
            </a:r>
          </a:p>
          <a:p>
            <a:pPr marL="1217598" lvl="1" indent="-609585" defTabSz="1219170">
              <a:spcBef>
                <a:spcPct val="20000"/>
              </a:spcBef>
              <a:buBlip>
                <a:blip r:embed="rId2"/>
              </a:buBlip>
              <a:defRPr/>
            </a:pPr>
            <a:r>
              <a:rPr lang="en-US" altLang="zh-CN" sz="1100" dirty="0">
                <a:solidFill>
                  <a:prstClr val="black"/>
                </a:solidFill>
                <a:latin typeface="+mn-lt"/>
              </a:rPr>
              <a:t>Definition of the complete set of </a:t>
            </a:r>
            <a:r>
              <a:rPr lang="en-US" altLang="zh-CN" sz="1100" dirty="0" err="1">
                <a:solidFill>
                  <a:prstClr val="black"/>
                </a:solidFill>
                <a:latin typeface="+mn-lt"/>
              </a:rPr>
              <a:t>WoPs</a:t>
            </a:r>
            <a:r>
              <a:rPr lang="en-US" altLang="zh-CN" sz="1100" dirty="0">
                <a:solidFill>
                  <a:prstClr val="black"/>
                </a:solidFill>
                <a:latin typeface="+mn-lt"/>
              </a:rPr>
              <a:t> for each Rel-18 WID/SID should be proposed by the work item rapporteurs as input contributions to SA5#142e and agreed there, which means that the </a:t>
            </a:r>
            <a:r>
              <a:rPr lang="en-US" altLang="zh-CN" sz="1100" dirty="0" err="1">
                <a:solidFill>
                  <a:prstClr val="black"/>
                </a:solidFill>
                <a:latin typeface="+mn-lt"/>
              </a:rPr>
              <a:t>WoPs</a:t>
            </a:r>
            <a:r>
              <a:rPr lang="en-US" altLang="zh-CN" sz="1100" dirty="0">
                <a:solidFill>
                  <a:prstClr val="black"/>
                </a:solidFill>
                <a:latin typeface="+mn-lt"/>
              </a:rPr>
              <a:t> can and should then be used as basis for selection of subsets of the </a:t>
            </a:r>
            <a:r>
              <a:rPr lang="en-US" altLang="zh-CN" sz="1100" dirty="0" err="1">
                <a:solidFill>
                  <a:prstClr val="black"/>
                </a:solidFill>
                <a:latin typeface="+mn-lt"/>
              </a:rPr>
              <a:t>WoPs</a:t>
            </a:r>
            <a:r>
              <a:rPr lang="en-US" altLang="zh-CN" sz="1100" dirty="0">
                <a:solidFill>
                  <a:prstClr val="black"/>
                </a:solidFill>
                <a:latin typeface="+mn-lt"/>
              </a:rPr>
              <a:t> on the agenda for SA5#143e.</a:t>
            </a:r>
          </a:p>
          <a:p>
            <a:pPr marL="1217598" lvl="1" indent="-609585" defTabSz="1219170">
              <a:spcBef>
                <a:spcPct val="20000"/>
              </a:spcBef>
              <a:buBlip>
                <a:blip r:embed="rId2"/>
              </a:buBlip>
              <a:defRPr/>
            </a:pPr>
            <a:r>
              <a:rPr lang="en-US" altLang="zh-CN" sz="1100" dirty="0">
                <a:solidFill>
                  <a:prstClr val="black"/>
                </a:solidFill>
                <a:latin typeface="+mn-lt"/>
              </a:rPr>
              <a:t>Therefore we need some other less formal way of reducing the agenda for SA5#142e, if we want that – like a leaders recommendation of what to focus on, e.g. initial skeleton proposals and/or DPs. Maybe this will come natural anyway for a first Rel-18 meeting, so we did not decide on any such leaders recommendation yet (but I still ask everyone to consider that, to avoid a huge overload of Rel-18 contributions at the same time as we need to finish the Rel-17 work items with approved exceptions as well as the earlier Rel-17 studies that continue into Rel-18).</a:t>
            </a:r>
          </a:p>
          <a:p>
            <a:pPr marL="1217598" lvl="1" indent="-609585" defTabSz="1219170">
              <a:spcBef>
                <a:spcPct val="20000"/>
              </a:spcBef>
              <a:buBlip>
                <a:blip r:embed="rId2"/>
              </a:buBlip>
              <a:defRPr/>
            </a:pPr>
            <a:r>
              <a:rPr lang="en-US" altLang="zh-CN" sz="1100" dirty="0">
                <a:solidFill>
                  <a:prstClr val="black"/>
                </a:solidFill>
                <a:latin typeface="+mn-lt"/>
              </a:rPr>
              <a:t>The </a:t>
            </a:r>
            <a:r>
              <a:rPr lang="en-US" altLang="zh-CN" sz="1100" dirty="0" err="1">
                <a:solidFill>
                  <a:prstClr val="black"/>
                </a:solidFill>
                <a:latin typeface="+mn-lt"/>
              </a:rPr>
              <a:t>WoPs</a:t>
            </a:r>
            <a:r>
              <a:rPr lang="en-US" altLang="zh-CN" sz="1100" dirty="0">
                <a:solidFill>
                  <a:prstClr val="black"/>
                </a:solidFill>
                <a:latin typeface="+mn-lt"/>
              </a:rPr>
              <a:t> shall in no way modify the content or meaning of the objectives in the approved WID/SIDs – they are only allowed to identify clearly defined subsets of the objectives, typically one </a:t>
            </a:r>
            <a:r>
              <a:rPr lang="en-US" altLang="zh-CN" sz="1100" dirty="0" err="1">
                <a:solidFill>
                  <a:prstClr val="black"/>
                </a:solidFill>
                <a:latin typeface="+mn-lt"/>
              </a:rPr>
              <a:t>WoP</a:t>
            </a:r>
            <a:r>
              <a:rPr lang="en-US" altLang="zh-CN" sz="1100" dirty="0">
                <a:solidFill>
                  <a:prstClr val="black"/>
                </a:solidFill>
                <a:latin typeface="+mn-lt"/>
              </a:rPr>
              <a:t> per “main bullet” in the WID/SID Objectives, or in some cases subsets of a bullet if it’s clearly separable.</a:t>
            </a:r>
          </a:p>
          <a:p>
            <a:pPr marL="1217598" lvl="1" indent="-609585" defTabSz="1219170">
              <a:spcBef>
                <a:spcPct val="20000"/>
              </a:spcBef>
              <a:buBlip>
                <a:blip r:embed="rId2"/>
              </a:buBlip>
              <a:defRPr/>
            </a:pPr>
            <a:r>
              <a:rPr lang="en-US" altLang="zh-CN" sz="1100" dirty="0">
                <a:solidFill>
                  <a:prstClr val="black"/>
                </a:solidFill>
                <a:latin typeface="+mn-lt"/>
              </a:rPr>
              <a:t>The SA5#142e-agreed complete set of </a:t>
            </a:r>
            <a:r>
              <a:rPr lang="en-US" altLang="zh-CN" sz="1100" dirty="0" err="1">
                <a:solidFill>
                  <a:prstClr val="black"/>
                </a:solidFill>
                <a:latin typeface="+mn-lt"/>
              </a:rPr>
              <a:t>WoPs</a:t>
            </a:r>
            <a:r>
              <a:rPr lang="en-US" altLang="zh-CN" sz="1100" dirty="0">
                <a:solidFill>
                  <a:prstClr val="black"/>
                </a:solidFill>
                <a:latin typeface="+mn-lt"/>
              </a:rPr>
              <a:t> for each Rel-18 WID/SID should be documented as an “SA5-local WID/SID update with </a:t>
            </a:r>
            <a:r>
              <a:rPr lang="en-US" altLang="zh-CN" sz="1100" dirty="0" err="1">
                <a:solidFill>
                  <a:prstClr val="black"/>
                </a:solidFill>
                <a:latin typeface="+mn-lt"/>
              </a:rPr>
              <a:t>WoPs</a:t>
            </a:r>
            <a:r>
              <a:rPr lang="en-US" altLang="zh-CN" sz="1100" dirty="0">
                <a:solidFill>
                  <a:prstClr val="black"/>
                </a:solidFill>
                <a:latin typeface="+mn-lt"/>
              </a:rPr>
              <a:t>” (no need to send them to SA for approval).</a:t>
            </a:r>
          </a:p>
          <a:p>
            <a:pPr marL="1217598" lvl="1" indent="-609585" defTabSz="1219170">
              <a:spcBef>
                <a:spcPct val="20000"/>
              </a:spcBef>
              <a:buBlip>
                <a:blip r:embed="rId2"/>
              </a:buBlip>
              <a:defRPr/>
            </a:pPr>
            <a:r>
              <a:rPr lang="en-US" altLang="zh-CN" sz="1100" dirty="0">
                <a:solidFill>
                  <a:prstClr val="black"/>
                </a:solidFill>
                <a:latin typeface="+mn-lt"/>
              </a:rPr>
              <a:t>Then we ask the rapporteurs to propose a subset of all agreed </a:t>
            </a:r>
            <a:r>
              <a:rPr lang="en-US" altLang="zh-CN" sz="1100" dirty="0" err="1">
                <a:solidFill>
                  <a:prstClr val="black"/>
                </a:solidFill>
                <a:latin typeface="+mn-lt"/>
              </a:rPr>
              <a:t>WoPs</a:t>
            </a:r>
            <a:r>
              <a:rPr lang="en-US" altLang="zh-CN" sz="1100" dirty="0">
                <a:solidFill>
                  <a:prstClr val="black"/>
                </a:solidFill>
                <a:latin typeface="+mn-lt"/>
              </a:rPr>
              <a:t> to be recommended to the leaders to be put on the agenda for next meeting, which means that contributions to the next meeting (143e) are only allowed to address the selected </a:t>
            </a:r>
            <a:r>
              <a:rPr lang="en-US" altLang="zh-CN" sz="1100" dirty="0" err="1">
                <a:solidFill>
                  <a:prstClr val="black"/>
                </a:solidFill>
                <a:latin typeface="+mn-lt"/>
              </a:rPr>
              <a:t>WoPs</a:t>
            </a:r>
            <a:r>
              <a:rPr lang="en-US" altLang="zh-CN" sz="1100" dirty="0">
                <a:solidFill>
                  <a:prstClr val="black"/>
                </a:solidFill>
                <a:latin typeface="+mn-lt"/>
              </a:rPr>
              <a:t>. We don’t spend time on this selection during the meeting, as the agreed </a:t>
            </a:r>
            <a:r>
              <a:rPr lang="en-US" altLang="zh-CN" sz="1100" dirty="0" err="1">
                <a:solidFill>
                  <a:prstClr val="black"/>
                </a:solidFill>
                <a:latin typeface="+mn-lt"/>
              </a:rPr>
              <a:t>WoPs</a:t>
            </a:r>
            <a:r>
              <a:rPr lang="en-US" altLang="zh-CN" sz="1100" dirty="0">
                <a:solidFill>
                  <a:prstClr val="black"/>
                </a:solidFill>
                <a:latin typeface="+mn-lt"/>
              </a:rPr>
              <a:t> are not known until the end of the meeting but also to save time for the </a:t>
            </a:r>
            <a:r>
              <a:rPr lang="en-US" altLang="zh-CN" sz="1100" dirty="0" err="1">
                <a:solidFill>
                  <a:prstClr val="black"/>
                </a:solidFill>
                <a:latin typeface="+mn-lt"/>
              </a:rPr>
              <a:t>tdoc</a:t>
            </a:r>
            <a:r>
              <a:rPr lang="en-US" altLang="zh-CN" sz="1100" dirty="0">
                <a:solidFill>
                  <a:prstClr val="black"/>
                </a:solidFill>
                <a:latin typeface="+mn-lt"/>
              </a:rPr>
              <a:t> discussions and conclusions in the meeting.</a:t>
            </a:r>
          </a:p>
          <a:p>
            <a:pPr marL="1217598" lvl="1" indent="-609585" defTabSz="1219170">
              <a:spcBef>
                <a:spcPct val="20000"/>
              </a:spcBef>
              <a:buBlip>
                <a:blip r:embed="rId2"/>
              </a:buBlip>
              <a:defRPr/>
            </a:pPr>
            <a:r>
              <a:rPr lang="en-US" altLang="zh-CN" sz="1100" dirty="0">
                <a:solidFill>
                  <a:prstClr val="black"/>
                </a:solidFill>
                <a:latin typeface="+mn-lt"/>
              </a:rPr>
              <a:t>We will add the selection of subsets of </a:t>
            </a:r>
            <a:r>
              <a:rPr lang="en-US" altLang="zh-CN" sz="1100" dirty="0" err="1">
                <a:solidFill>
                  <a:prstClr val="black"/>
                </a:solidFill>
                <a:latin typeface="+mn-lt"/>
              </a:rPr>
              <a:t>WoPs</a:t>
            </a:r>
            <a:r>
              <a:rPr lang="en-US" altLang="zh-CN" sz="1100" dirty="0">
                <a:solidFill>
                  <a:prstClr val="black"/>
                </a:solidFill>
                <a:latin typeface="+mn-lt"/>
              </a:rPr>
              <a:t> to the real meeting agenda as “level 4 (or 5)” agenda item (e.g. 6.3.4.1 for </a:t>
            </a:r>
            <a:r>
              <a:rPr lang="en-US" altLang="zh-CN" sz="1100" dirty="0" err="1">
                <a:solidFill>
                  <a:prstClr val="black"/>
                </a:solidFill>
                <a:latin typeface="+mn-lt"/>
              </a:rPr>
              <a:t>WoP</a:t>
            </a:r>
            <a:r>
              <a:rPr lang="en-US" altLang="zh-CN" sz="1100" dirty="0">
                <a:solidFill>
                  <a:prstClr val="black"/>
                </a:solidFill>
                <a:latin typeface="+mn-lt"/>
              </a:rPr>
              <a:t> no. 1 in agenda 6.4.3) so that this has to be used for </a:t>
            </a:r>
            <a:r>
              <a:rPr lang="en-US" altLang="zh-CN" sz="1100" dirty="0" err="1">
                <a:solidFill>
                  <a:prstClr val="black"/>
                </a:solidFill>
                <a:latin typeface="+mn-lt"/>
              </a:rPr>
              <a:t>tdoc</a:t>
            </a:r>
            <a:r>
              <a:rPr lang="en-US" altLang="zh-CN" sz="1100" dirty="0">
                <a:solidFill>
                  <a:prstClr val="black"/>
                </a:solidFill>
                <a:latin typeface="+mn-lt"/>
              </a:rPr>
              <a:t> agenda allocation in 3GU. This is possible in 3GU according to Mirko. The next meeting’s draft agenda shall be sent out for email review asap after the meeting, and then it will be decided by the leaders after any comments have been considered. Thus the </a:t>
            </a:r>
            <a:r>
              <a:rPr lang="en-US" altLang="zh-CN" sz="1100" dirty="0" err="1">
                <a:solidFill>
                  <a:prstClr val="black"/>
                </a:solidFill>
                <a:latin typeface="+mn-lt"/>
              </a:rPr>
              <a:t>WoP</a:t>
            </a:r>
            <a:r>
              <a:rPr lang="en-US" altLang="zh-CN" sz="1100" dirty="0">
                <a:solidFill>
                  <a:prstClr val="black"/>
                </a:solidFill>
                <a:latin typeface="+mn-lt"/>
              </a:rPr>
              <a:t> selection for SA5#143e should be known soon after SA5#142e finished, for everyone to be able to plan and prepare contributions for SA5#143e as early as possible.</a:t>
            </a:r>
          </a:p>
          <a:p>
            <a:pPr marL="1217598" lvl="1" indent="-609585" defTabSz="1219170">
              <a:spcBef>
                <a:spcPct val="20000"/>
              </a:spcBef>
              <a:buBlip>
                <a:blip r:embed="rId2"/>
              </a:buBlip>
              <a:defRPr/>
            </a:pPr>
            <a:r>
              <a:rPr lang="en-US" altLang="zh-CN" sz="1100" dirty="0">
                <a:solidFill>
                  <a:prstClr val="black"/>
                </a:solidFill>
                <a:latin typeface="+mn-lt"/>
              </a:rPr>
              <a:t>This also means that the leaders have “full control” to decide about the </a:t>
            </a:r>
            <a:r>
              <a:rPr lang="en-US" altLang="zh-CN" sz="1100" dirty="0" err="1">
                <a:solidFill>
                  <a:prstClr val="black"/>
                </a:solidFill>
                <a:latin typeface="+mn-lt"/>
              </a:rPr>
              <a:t>WoP</a:t>
            </a:r>
            <a:r>
              <a:rPr lang="en-US" altLang="zh-CN" sz="1100" dirty="0">
                <a:solidFill>
                  <a:prstClr val="black"/>
                </a:solidFill>
                <a:latin typeface="+mn-lt"/>
              </a:rPr>
              <a:t> selection in the agenda for next meeting (like we always have for the agenda), and it is not possible to contribute to any other </a:t>
            </a:r>
            <a:r>
              <a:rPr lang="en-US" altLang="zh-CN" sz="1100" dirty="0" err="1">
                <a:solidFill>
                  <a:prstClr val="black"/>
                </a:solidFill>
                <a:latin typeface="+mn-lt"/>
              </a:rPr>
              <a:t>WoPs</a:t>
            </a:r>
            <a:r>
              <a:rPr lang="en-US" altLang="zh-CN" sz="1100" dirty="0">
                <a:solidFill>
                  <a:prstClr val="black"/>
                </a:solidFill>
                <a:latin typeface="+mn-lt"/>
              </a:rPr>
              <a:t> than the selected ones.</a:t>
            </a:r>
          </a:p>
          <a:p>
            <a:pPr marL="1217598" lvl="1" indent="-609585" defTabSz="1219170">
              <a:spcBef>
                <a:spcPct val="20000"/>
              </a:spcBef>
              <a:buBlip>
                <a:blip r:embed="rId2"/>
              </a:buBlip>
              <a:defRPr/>
            </a:pPr>
            <a:r>
              <a:rPr lang="en-US" altLang="zh-CN" sz="1100" dirty="0">
                <a:solidFill>
                  <a:prstClr val="black"/>
                </a:solidFill>
                <a:latin typeface="+mn-lt"/>
              </a:rPr>
              <a:t>This also has the big advantage that we can follow the “statistics of number of </a:t>
            </a:r>
            <a:r>
              <a:rPr lang="en-US" altLang="zh-CN" sz="1100" dirty="0" err="1">
                <a:solidFill>
                  <a:prstClr val="black"/>
                </a:solidFill>
                <a:latin typeface="+mn-lt"/>
              </a:rPr>
              <a:t>tdocs</a:t>
            </a:r>
            <a:r>
              <a:rPr lang="en-US" altLang="zh-CN" sz="1100" dirty="0">
                <a:solidFill>
                  <a:prstClr val="black"/>
                </a:solidFill>
                <a:latin typeface="+mn-lt"/>
              </a:rPr>
              <a:t> for every </a:t>
            </a:r>
            <a:r>
              <a:rPr lang="en-US" altLang="zh-CN" sz="1100" dirty="0" err="1">
                <a:solidFill>
                  <a:prstClr val="black"/>
                </a:solidFill>
                <a:latin typeface="+mn-lt"/>
              </a:rPr>
              <a:t>WoP</a:t>
            </a:r>
            <a:r>
              <a:rPr lang="en-US" altLang="zh-CN" sz="1100" dirty="0">
                <a:solidFill>
                  <a:prstClr val="black"/>
                </a:solidFill>
                <a:latin typeface="+mn-lt"/>
              </a:rPr>
              <a:t>” at every meeting to see an indication of the progress for each </a:t>
            </a:r>
            <a:r>
              <a:rPr lang="en-US" altLang="zh-CN" sz="1100" dirty="0" err="1">
                <a:solidFill>
                  <a:prstClr val="black"/>
                </a:solidFill>
                <a:latin typeface="+mn-lt"/>
              </a:rPr>
              <a:t>WoP</a:t>
            </a:r>
            <a:r>
              <a:rPr lang="en-US" altLang="zh-CN" sz="1100" dirty="0">
                <a:solidFill>
                  <a:prstClr val="black"/>
                </a:solidFill>
                <a:latin typeface="+mn-lt"/>
              </a:rPr>
              <a:t> and at the end of the release check if all objectives (</a:t>
            </a:r>
            <a:r>
              <a:rPr lang="en-US" altLang="zh-CN" sz="1100" dirty="0" err="1">
                <a:solidFill>
                  <a:prstClr val="black"/>
                </a:solidFill>
                <a:latin typeface="+mn-lt"/>
              </a:rPr>
              <a:t>WoPs</a:t>
            </a:r>
            <a:r>
              <a:rPr lang="en-US" altLang="zh-CN" sz="1100" dirty="0">
                <a:solidFill>
                  <a:prstClr val="black"/>
                </a:solidFill>
                <a:latin typeface="+mn-lt"/>
              </a:rPr>
              <a:t>) have been addressed with some contributions (and how many were agreed).</a:t>
            </a:r>
          </a:p>
          <a:p>
            <a:pPr defTabSz="1219170" eaLnBrk="1" fontAlgn="auto" hangingPunct="1">
              <a:spcBef>
                <a:spcPts val="0"/>
              </a:spcBef>
              <a:spcAft>
                <a:spcPts val="0"/>
              </a:spcAft>
              <a:defRPr/>
            </a:pPr>
            <a:endParaRPr lang="en-US" altLang="zh-CN" sz="1000" dirty="0">
              <a:solidFill>
                <a:prstClr val="black"/>
              </a:solidFill>
              <a:latin typeface="+mn-lt"/>
              <a:cs typeface="Arial" charset="0"/>
            </a:endParaRPr>
          </a:p>
          <a:p>
            <a:pPr defTabSz="1219170" eaLnBrk="1" fontAlgn="auto" hangingPunct="1">
              <a:spcBef>
                <a:spcPts val="0"/>
              </a:spcBef>
              <a:spcAft>
                <a:spcPts val="0"/>
              </a:spcAft>
              <a:defRPr/>
            </a:pPr>
            <a:r>
              <a:rPr lang="en-US" altLang="zh-CN" sz="1200" b="1" dirty="0">
                <a:solidFill>
                  <a:srgbClr val="0000FF"/>
                </a:solidFill>
                <a:latin typeface="+mn-lt"/>
                <a:cs typeface="Arial" charset="0"/>
              </a:rPr>
              <a:t>Latest version of </a:t>
            </a:r>
            <a:r>
              <a:rPr lang="en-US" altLang="zh-CN" sz="1200" b="1" dirty="0" err="1">
                <a:solidFill>
                  <a:srgbClr val="0000FF"/>
                </a:solidFill>
                <a:latin typeface="+mn-lt"/>
                <a:cs typeface="Arial" charset="0"/>
              </a:rPr>
              <a:t>WoP</a:t>
            </a:r>
            <a:r>
              <a:rPr lang="en-US" altLang="zh-CN" sz="1200" b="1" dirty="0">
                <a:solidFill>
                  <a:srgbClr val="0000FF"/>
                </a:solidFill>
                <a:latin typeface="+mn-lt"/>
                <a:cs typeface="Arial" charset="0"/>
              </a:rPr>
              <a:t> is captured in S5-225012 Collection of Rel-18 3GPP SA5 OAM </a:t>
            </a:r>
            <a:r>
              <a:rPr lang="en-US" altLang="zh-CN" sz="1200" b="1" dirty="0" err="1">
                <a:solidFill>
                  <a:srgbClr val="0000FF"/>
                </a:solidFill>
                <a:latin typeface="+mn-lt"/>
                <a:cs typeface="Arial" charset="0"/>
              </a:rPr>
              <a:t>WoPs</a:t>
            </a:r>
            <a:endParaRPr lang="zh-CN" altLang="zh-CN" sz="1200" b="1" dirty="0">
              <a:solidFill>
                <a:srgbClr val="0000FF"/>
              </a:solidFill>
              <a:latin typeface="+mn-lt"/>
              <a:cs typeface="Arial" charset="0"/>
            </a:endParaRPr>
          </a:p>
          <a:p>
            <a:pPr lvl="1" defTabSz="1219170">
              <a:defRPr/>
            </a:pPr>
            <a:r>
              <a:rPr lang="en-US" altLang="zh-CN" sz="1000" dirty="0">
                <a:latin typeface="+mn-lt"/>
              </a:rPr>
              <a:t>We ask every rapporteur to provide proposal to update the </a:t>
            </a:r>
            <a:r>
              <a:rPr lang="en-US" altLang="zh-CN" sz="1000" dirty="0" err="1">
                <a:latin typeface="+mn-lt"/>
              </a:rPr>
              <a:t>WoP</a:t>
            </a:r>
            <a:r>
              <a:rPr lang="en-US" altLang="zh-CN" sz="1000" dirty="0">
                <a:latin typeface="+mn-lt"/>
              </a:rPr>
              <a:t> if needed, </a:t>
            </a:r>
            <a:r>
              <a:rPr lang="en-US" altLang="zh-CN" sz="1000" dirty="0">
                <a:solidFill>
                  <a:srgbClr val="FF0000"/>
                </a:solidFill>
                <a:latin typeface="+mn-lt"/>
              </a:rPr>
              <a:t>the latest version will be updated in S5-226xyz.</a:t>
            </a:r>
            <a:r>
              <a:rPr lang="en-US" altLang="zh-CN" sz="1000" dirty="0">
                <a:latin typeface="+mn-lt"/>
              </a:rPr>
              <a:t> </a:t>
            </a:r>
            <a:endParaRPr lang="en-US" altLang="zh-CN" sz="1000" dirty="0">
              <a:solidFill>
                <a:prstClr val="black"/>
              </a:solidFill>
              <a:latin typeface="+mn-lt"/>
            </a:endParaRPr>
          </a:p>
        </p:txBody>
      </p:sp>
    </p:spTree>
    <p:extLst>
      <p:ext uri="{BB962C8B-B14F-4D97-AF65-F5344CB8AC3E}">
        <p14:creationId xmlns:p14="http://schemas.microsoft.com/office/powerpoint/2010/main" val="2495615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 y="116142"/>
            <a:ext cx="9112251" cy="760744"/>
          </a:xfrm>
        </p:spPr>
        <p:txBody>
          <a:bodyPr/>
          <a:lstStyle/>
          <a:p>
            <a:r>
              <a:rPr lang="sv-SE" dirty="0"/>
              <a:t>Outgoing LSs</a:t>
            </a:r>
          </a:p>
        </p:txBody>
      </p:sp>
      <p:graphicFrame>
        <p:nvGraphicFramePr>
          <p:cNvPr id="5" name="Table Placeholder 4"/>
          <p:cNvGraphicFramePr>
            <a:graphicFrameLocks noGrp="1"/>
          </p:cNvGraphicFramePr>
          <p:nvPr>
            <p:ph type="tbl" idx="1"/>
            <p:extLst>
              <p:ext uri="{D42A27DB-BD31-4B8C-83A1-F6EECF244321}">
                <p14:modId xmlns:p14="http://schemas.microsoft.com/office/powerpoint/2010/main" val="1617376000"/>
              </p:ext>
            </p:extLst>
          </p:nvPr>
        </p:nvGraphicFramePr>
        <p:xfrm>
          <a:off x="426491" y="1368213"/>
          <a:ext cx="11310980" cy="1968055"/>
        </p:xfrm>
        <a:graphic>
          <a:graphicData uri="http://schemas.openxmlformats.org/drawingml/2006/table">
            <a:tbl>
              <a:tblPr firstRow="1" bandRow="1">
                <a:tableStyleId>{5C22544A-7EE6-4342-B048-85BDC9FD1C3A}</a:tableStyleId>
              </a:tblPr>
              <a:tblGrid>
                <a:gridCol w="1246861">
                  <a:extLst>
                    <a:ext uri="{9D8B030D-6E8A-4147-A177-3AD203B41FA5}">
                      <a16:colId xmlns:a16="http://schemas.microsoft.com/office/drawing/2014/main" val="570476699"/>
                    </a:ext>
                  </a:extLst>
                </a:gridCol>
                <a:gridCol w="4831181">
                  <a:extLst>
                    <a:ext uri="{9D8B030D-6E8A-4147-A177-3AD203B41FA5}">
                      <a16:colId xmlns:a16="http://schemas.microsoft.com/office/drawing/2014/main" val="2618836924"/>
                    </a:ext>
                  </a:extLst>
                </a:gridCol>
                <a:gridCol w="1837341">
                  <a:extLst>
                    <a:ext uri="{9D8B030D-6E8A-4147-A177-3AD203B41FA5}">
                      <a16:colId xmlns:a16="http://schemas.microsoft.com/office/drawing/2014/main" val="20002"/>
                    </a:ext>
                  </a:extLst>
                </a:gridCol>
                <a:gridCol w="1675886">
                  <a:extLst>
                    <a:ext uri="{9D8B030D-6E8A-4147-A177-3AD203B41FA5}">
                      <a16:colId xmlns:a16="http://schemas.microsoft.com/office/drawing/2014/main" val="3690116950"/>
                    </a:ext>
                  </a:extLst>
                </a:gridCol>
                <a:gridCol w="1719711">
                  <a:extLst>
                    <a:ext uri="{9D8B030D-6E8A-4147-A177-3AD203B41FA5}">
                      <a16:colId xmlns:a16="http://schemas.microsoft.com/office/drawing/2014/main" val="2952368263"/>
                    </a:ext>
                  </a:extLst>
                </a:gridCol>
              </a:tblGrid>
              <a:tr h="429141">
                <a:tc>
                  <a:txBody>
                    <a:bodyPr/>
                    <a:lstStyle/>
                    <a:p>
                      <a:pPr algn="ctr">
                        <a:spcAft>
                          <a:spcPts val="0"/>
                        </a:spcAft>
                      </a:pPr>
                      <a:r>
                        <a:rPr lang="en-US" sz="1100" b="1" dirty="0" err="1">
                          <a:solidFill>
                            <a:srgbClr val="000000"/>
                          </a:solidFill>
                          <a:effectLst/>
                          <a:latin typeface="+mn-lt"/>
                          <a:ea typeface="宋体" panose="02010600030101010101" pitchFamily="2" charset="-122"/>
                        </a:rPr>
                        <a:t>Tdoc</a:t>
                      </a:r>
                      <a:endParaRPr lang="en-US" sz="1100" dirty="0">
                        <a:effectLst/>
                        <a:latin typeface="+mn-lt"/>
                        <a:ea typeface="宋体" panose="02010600030101010101" pitchFamily="2" charset="-122"/>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en-US" sz="1100" b="1">
                          <a:solidFill>
                            <a:srgbClr val="000000"/>
                          </a:solidFill>
                          <a:effectLst/>
                          <a:latin typeface="+mn-lt"/>
                          <a:ea typeface="宋体" panose="02010600030101010101" pitchFamily="2" charset="-122"/>
                        </a:rPr>
                        <a:t>Title</a:t>
                      </a:r>
                      <a:endParaRPr lang="en-US" sz="1100">
                        <a:effectLst/>
                        <a:latin typeface="+mn-lt"/>
                        <a:ea typeface="宋体" panose="02010600030101010101" pitchFamily="2" charset="-122"/>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en-US" sz="1100" b="1" dirty="0">
                          <a:solidFill>
                            <a:srgbClr val="000000"/>
                          </a:solidFill>
                          <a:effectLst/>
                          <a:latin typeface="+mn-lt"/>
                          <a:ea typeface="宋体" panose="02010600030101010101" pitchFamily="2" charset="-122"/>
                        </a:rPr>
                        <a:t>To</a:t>
                      </a:r>
                      <a:endParaRPr lang="en-US" sz="1100" dirty="0">
                        <a:effectLst/>
                        <a:latin typeface="+mn-lt"/>
                        <a:ea typeface="宋体" panose="02010600030101010101" pitchFamily="2" charset="-122"/>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en-US" sz="1100" b="1">
                          <a:solidFill>
                            <a:srgbClr val="000000"/>
                          </a:solidFill>
                          <a:effectLst/>
                          <a:latin typeface="+mn-lt"/>
                          <a:ea typeface="宋体" panose="02010600030101010101" pitchFamily="2" charset="-122"/>
                        </a:rPr>
                        <a:t>Cc</a:t>
                      </a:r>
                      <a:endParaRPr lang="en-US" sz="1100">
                        <a:effectLst/>
                        <a:latin typeface="+mn-lt"/>
                        <a:ea typeface="宋体" panose="02010600030101010101" pitchFamily="2" charset="-122"/>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en-US" sz="1100" b="1">
                          <a:solidFill>
                            <a:srgbClr val="000000"/>
                          </a:solidFill>
                          <a:effectLst/>
                          <a:latin typeface="+mn-lt"/>
                          <a:ea typeface="宋体" panose="02010600030101010101" pitchFamily="2" charset="-122"/>
                        </a:rPr>
                        <a:t>ReplyTo</a:t>
                      </a:r>
                      <a:endParaRPr lang="en-US" sz="1100">
                        <a:effectLst/>
                        <a:latin typeface="+mn-lt"/>
                        <a:ea typeface="宋体" panose="02010600030101010101" pitchFamily="2" charset="-122"/>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4283687663"/>
                  </a:ext>
                </a:extLst>
              </a:tr>
              <a:tr h="288300">
                <a:tc>
                  <a:txBody>
                    <a:bodyPr/>
                    <a:lstStyle/>
                    <a:p>
                      <a:pPr marL="60325" indent="0" algn="l" fontAlgn="t"/>
                      <a:r>
                        <a:rPr lang="en-US" sz="1100" b="1" i="0" u="sng" strike="noStrike" dirty="0">
                          <a:solidFill>
                            <a:srgbClr val="0000FF"/>
                          </a:solidFill>
                          <a:effectLst/>
                          <a:latin typeface="Arial" panose="020B0604020202020204" pitchFamily="34" charset="0"/>
                          <a:hlinkClick r:id="rId2"/>
                        </a:rPr>
                        <a:t>S5-22</a:t>
                      </a:r>
                      <a:r>
                        <a:rPr lang="en-US" sz="1100" b="1" i="0" u="sng" strike="noStrike" dirty="0">
                          <a:solidFill>
                            <a:srgbClr val="0000FF"/>
                          </a:solidFill>
                          <a:effectLst/>
                          <a:latin typeface="Arial" panose="020B0604020202020204" pitchFamily="34" charset="0"/>
                        </a:rPr>
                        <a:t>7042</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LS on handover failures related to MRO for inter-system mobility</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ctr" fontAlgn="t"/>
                      <a:r>
                        <a:rPr lang="fr-FR" sz="1100" b="0" i="0" u="none" strike="noStrike" dirty="0">
                          <a:solidFill>
                            <a:srgbClr val="000000"/>
                          </a:solidFill>
                          <a:effectLst/>
                          <a:latin typeface="Arial" panose="020B0604020202020204" pitchFamily="34" charset="0"/>
                        </a:rPr>
                        <a:t>RAN3</a:t>
                      </a:r>
                      <a:endParaRPr lang="en-US" sz="1100" b="0" i="0" u="none" strike="noStrike" dirty="0">
                        <a:solidFill>
                          <a:srgbClr val="000000"/>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5563" indent="0" algn="ctr">
                        <a:spcAft>
                          <a:spcPts val="0"/>
                        </a:spcAft>
                      </a:pPr>
                      <a:r>
                        <a:rPr lang="fr-FR" altLang="zh-CN" sz="1100" dirty="0">
                          <a:effectLst/>
                          <a:latin typeface="Arial" panose="020B0604020202020204" pitchFamily="34" charset="0"/>
                          <a:ea typeface="宋体" panose="02010600030101010101" pitchFamily="2" charset="-122"/>
                          <a:cs typeface="Arial" panose="020B0604020202020204" pitchFamily="34" charset="0"/>
                        </a:rPr>
                        <a:t>RAN2</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5563" indent="0" algn="ctr">
                        <a:spcAft>
                          <a:spcPts val="0"/>
                        </a:spcAft>
                      </a:pP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2387503"/>
                  </a:ext>
                </a:extLst>
              </a:tr>
              <a:tr h="290027">
                <a:tc>
                  <a:txBody>
                    <a:bodyPr/>
                    <a:lstStyle/>
                    <a:p>
                      <a:pPr marL="60325" indent="0" algn="l" fontAlgn="t"/>
                      <a:r>
                        <a:rPr lang="en-US" sz="1100" b="1" i="0" u="sng" strike="noStrike" dirty="0">
                          <a:solidFill>
                            <a:srgbClr val="0000FF"/>
                          </a:solidFill>
                          <a:effectLst/>
                          <a:latin typeface="Arial" panose="020B0604020202020204" pitchFamily="34" charset="0"/>
                          <a:hlinkClick r:id="rId3"/>
                        </a:rPr>
                        <a:t>S5-22</a:t>
                      </a:r>
                      <a:r>
                        <a:rPr lang="en-US" sz="1100" b="1" i="0" u="sng" strike="noStrike" dirty="0">
                          <a:solidFill>
                            <a:srgbClr val="0000FF"/>
                          </a:solidFill>
                          <a:effectLst/>
                          <a:latin typeface="Arial" panose="020B0604020202020204" pitchFamily="34" charset="0"/>
                        </a:rPr>
                        <a:t>7040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a:solidFill>
                            <a:srgbClr val="000000"/>
                          </a:solidFill>
                          <a:effectLst/>
                          <a:latin typeface="Arial" panose="020B0604020202020204" pitchFamily="34" charset="0"/>
                        </a:rPr>
                        <a:t>Reply LS on M6 Delay Threshold</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ctr" fontAlgn="t"/>
                      <a:r>
                        <a:rPr lang="en-US" sz="1100" b="0" i="0" u="none" strike="noStrike" dirty="0">
                          <a:solidFill>
                            <a:srgbClr val="000000"/>
                          </a:solidFill>
                          <a:effectLst/>
                          <a:latin typeface="Arial" panose="020B0604020202020204" pitchFamily="34" charset="0"/>
                        </a:rPr>
                        <a:t>RAN3, RAN2</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5563" indent="0" algn="ctr">
                        <a:spcAft>
                          <a:spcPts val="0"/>
                        </a:spcAft>
                      </a:pP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5563" indent="0" algn="ctr">
                        <a:spcAft>
                          <a:spcPts val="0"/>
                        </a:spcAft>
                      </a:pPr>
                      <a:r>
                        <a:rPr lang="fr-FR" altLang="zh-CN" sz="1100" dirty="0">
                          <a:effectLst/>
                          <a:latin typeface="Arial" panose="020B0604020202020204" pitchFamily="34" charset="0"/>
                          <a:ea typeface="宋体" panose="02010600030101010101" pitchFamily="2" charset="-122"/>
                          <a:cs typeface="Arial" panose="020B0604020202020204" pitchFamily="34" charset="0"/>
                        </a:rPr>
                        <a:t>S5-226020</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6101739"/>
                  </a:ext>
                </a:extLst>
              </a:tr>
              <a:tr h="290027">
                <a:tc>
                  <a:txBody>
                    <a:bodyPr/>
                    <a:lstStyle/>
                    <a:p>
                      <a:pPr marL="60325" indent="0" algn="l" fontAlgn="t"/>
                      <a:r>
                        <a:rPr lang="en-US" sz="1100" b="1" i="0" u="sng" strike="noStrike" dirty="0">
                          <a:solidFill>
                            <a:srgbClr val="0000FF"/>
                          </a:solidFill>
                          <a:effectLst/>
                          <a:latin typeface="Arial" panose="020B0604020202020204" pitchFamily="34" charset="0"/>
                          <a:hlinkClick r:id="rId4"/>
                        </a:rPr>
                        <a:t>S5-22</a:t>
                      </a:r>
                      <a:r>
                        <a:rPr lang="en-US" sz="1100" b="1" i="0" u="sng" strike="noStrike" dirty="0">
                          <a:solidFill>
                            <a:srgbClr val="0000FF"/>
                          </a:solidFill>
                          <a:effectLst/>
                          <a:latin typeface="Arial" panose="020B0604020202020204" pitchFamily="34" charset="0"/>
                        </a:rPr>
                        <a:t>7038</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LS reply on customer acceptation of limited QoS degradation to save energy in the network</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ctr" fontAlgn="t"/>
                      <a:r>
                        <a:rPr lang="fr-FR" sz="1100" b="0" i="0" u="none" strike="noStrike" dirty="0">
                          <a:solidFill>
                            <a:srgbClr val="000000"/>
                          </a:solidFill>
                          <a:effectLst/>
                          <a:latin typeface="Arial" panose="020B0604020202020204" pitchFamily="34" charset="0"/>
                        </a:rPr>
                        <a:t>GSMA NG ENSWI</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5563" indent="0" algn="ctr">
                        <a:spcAft>
                          <a:spcPts val="0"/>
                        </a:spcAft>
                      </a:pPr>
                      <a:r>
                        <a:rPr lang="fr-FR" altLang="zh-CN" sz="1100" dirty="0">
                          <a:effectLst/>
                          <a:latin typeface="Arial" panose="020B0604020202020204" pitchFamily="34" charset="0"/>
                          <a:ea typeface="宋体" panose="02010600030101010101" pitchFamily="2" charset="-122"/>
                          <a:cs typeface="Arial" panose="020B0604020202020204" pitchFamily="34" charset="0"/>
                        </a:rPr>
                        <a:t>NGMN GFN</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5563" indent="0" algn="ctr">
                        <a:spcAft>
                          <a:spcPts val="0"/>
                        </a:spcAft>
                      </a:pPr>
                      <a:r>
                        <a:rPr lang="fr-FR" altLang="zh-CN" sz="1100" dirty="0">
                          <a:effectLst/>
                          <a:latin typeface="Arial" panose="020B0604020202020204" pitchFamily="34" charset="0"/>
                          <a:ea typeface="宋体" panose="02010600030101010101" pitchFamily="2" charset="-122"/>
                          <a:cs typeface="Arial" panose="020B0604020202020204" pitchFamily="34" charset="0"/>
                        </a:rPr>
                        <a:t>S5-226015</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73820080"/>
                  </a:ext>
                </a:extLst>
              </a:tr>
              <a:tr h="290027">
                <a:tc>
                  <a:txBody>
                    <a:bodyPr/>
                    <a:lstStyle/>
                    <a:p>
                      <a:pPr marL="60325" indent="0" algn="l" fontAlgn="t"/>
                      <a:r>
                        <a:rPr lang="en-US" sz="1100" b="1" i="0" u="sng" strike="noStrike" dirty="0">
                          <a:solidFill>
                            <a:srgbClr val="0000FF"/>
                          </a:solidFill>
                          <a:effectLst/>
                          <a:latin typeface="Arial" panose="020B0604020202020204" pitchFamily="34" charset="0"/>
                          <a:hlinkClick r:id="rId5"/>
                        </a:rPr>
                        <a:t>S5-22</a:t>
                      </a:r>
                      <a:r>
                        <a:rPr lang="en-US" sz="1100" b="1" i="0" u="sng" strike="noStrike" dirty="0">
                          <a:solidFill>
                            <a:srgbClr val="0000FF"/>
                          </a:solidFill>
                          <a:effectLst/>
                          <a:latin typeface="Arial" panose="020B0604020202020204" pitchFamily="34" charset="0"/>
                        </a:rPr>
                        <a:t>7039</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a:solidFill>
                            <a:srgbClr val="000000"/>
                          </a:solidFill>
                          <a:effectLst/>
                          <a:latin typeface="Arial" panose="020B0604020202020204" pitchFamily="34" charset="0"/>
                        </a:rPr>
                        <a:t>Reply LS on EastWest bound interface telco edge consideration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ctr" fontAlgn="t"/>
                      <a:r>
                        <a:rPr lang="fr-FR" sz="1100" b="0" i="0" u="none" strike="noStrike" dirty="0">
                          <a:solidFill>
                            <a:srgbClr val="000000"/>
                          </a:solidFill>
                          <a:effectLst/>
                          <a:latin typeface="Arial" panose="020B0604020202020204" pitchFamily="34" charset="0"/>
                        </a:rPr>
                        <a:t>SA, SA6</a:t>
                      </a:r>
                      <a:endParaRPr lang="en-US" sz="1100" b="0" i="0" u="none" strike="noStrike" dirty="0">
                        <a:solidFill>
                          <a:srgbClr val="000000"/>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5563" indent="0" algn="ctr">
                        <a:spcAft>
                          <a:spcPts val="0"/>
                        </a:spcAft>
                      </a:pPr>
                      <a:r>
                        <a:rPr lang="fr-FR" altLang="zh-CN" sz="1100" dirty="0">
                          <a:effectLst/>
                          <a:latin typeface="Arial" panose="020B0604020202020204" pitchFamily="34" charset="0"/>
                          <a:ea typeface="宋体" panose="02010600030101010101" pitchFamily="2" charset="-122"/>
                          <a:cs typeface="Arial" panose="020B0604020202020204" pitchFamily="34" charset="0"/>
                        </a:rPr>
                        <a:t>SA2</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5563" indent="0" algn="ctr">
                        <a:spcAft>
                          <a:spcPts val="0"/>
                        </a:spcAft>
                      </a:pPr>
                      <a:r>
                        <a:rPr lang="en-US" altLang="zh-CN" sz="1100" dirty="0">
                          <a:effectLst/>
                          <a:latin typeface="Arial" panose="020B0604020202020204" pitchFamily="34" charset="0"/>
                          <a:ea typeface="+mn-ea"/>
                          <a:cs typeface="Arial" panose="020B0604020202020204" pitchFamily="34" charset="0"/>
                        </a:rPr>
                        <a:t>S5-226028 </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65132897"/>
                  </a:ext>
                </a:extLst>
              </a:tr>
              <a:tr h="290027">
                <a:tc>
                  <a:txBody>
                    <a:bodyPr/>
                    <a:lstStyle/>
                    <a:p>
                      <a:pPr marL="60325" indent="0" algn="l" fontAlgn="t"/>
                      <a:r>
                        <a:rPr lang="en-US" sz="1100" b="1" i="0" u="sng" strike="noStrike" dirty="0">
                          <a:solidFill>
                            <a:srgbClr val="0000FF"/>
                          </a:solidFill>
                          <a:effectLst/>
                          <a:latin typeface="Arial" panose="020B0604020202020204" pitchFamily="34" charset="0"/>
                          <a:hlinkClick r:id="rId6"/>
                        </a:rPr>
                        <a:t>S5-226547</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Reply LS on </a:t>
                      </a:r>
                      <a:r>
                        <a:rPr lang="en-US" sz="1100" b="0" i="0" u="none" strike="noStrike" dirty="0" err="1">
                          <a:solidFill>
                            <a:srgbClr val="000000"/>
                          </a:solidFill>
                          <a:effectLst/>
                          <a:latin typeface="Arial" panose="020B0604020202020204" pitchFamily="34" charset="0"/>
                        </a:rPr>
                        <a:t>on</a:t>
                      </a:r>
                      <a:r>
                        <a:rPr lang="en-US" sz="1100" b="0" i="0" u="none" strike="noStrike" dirty="0">
                          <a:solidFill>
                            <a:srgbClr val="000000"/>
                          </a:solidFill>
                          <a:effectLst/>
                          <a:latin typeface="Arial" panose="020B0604020202020204" pitchFamily="34" charset="0"/>
                        </a:rPr>
                        <a:t> possibility of providing per UE speed and orientation on FS_eNA_Ph3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ctr" fontAlgn="t"/>
                      <a:r>
                        <a:rPr lang="fr-FR" sz="1100" b="0" i="0" u="none" strike="noStrike" dirty="0">
                          <a:solidFill>
                            <a:srgbClr val="000000"/>
                          </a:solidFill>
                          <a:effectLst/>
                          <a:latin typeface="Arial" panose="020B0604020202020204" pitchFamily="34" charset="0"/>
                        </a:rPr>
                        <a:t>SA2</a:t>
                      </a:r>
                      <a:endParaRPr lang="en-US" sz="1100" b="0" i="0" u="none" strike="noStrike" dirty="0">
                        <a:solidFill>
                          <a:srgbClr val="000000"/>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5563" indent="0" algn="ctr">
                        <a:spcAft>
                          <a:spcPts val="0"/>
                        </a:spcAft>
                      </a:pPr>
                      <a:r>
                        <a:rPr lang="fr-FR" altLang="zh-CN" sz="1100" dirty="0">
                          <a:effectLst/>
                          <a:latin typeface="Arial" panose="020B0604020202020204" pitchFamily="34" charset="0"/>
                          <a:ea typeface="宋体" panose="02010600030101010101" pitchFamily="2" charset="-122"/>
                          <a:cs typeface="Arial" panose="020B0604020202020204" pitchFamily="34" charset="0"/>
                        </a:rPr>
                        <a:t>SA</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5563" indent="0" algn="ctr">
                        <a:spcAft>
                          <a:spcPts val="0"/>
                        </a:spcAft>
                      </a:pPr>
                      <a:r>
                        <a:rPr lang="fr-FR" altLang="zh-CN" sz="1100" dirty="0">
                          <a:effectLst/>
                          <a:latin typeface="Arial" panose="020B0604020202020204" pitchFamily="34" charset="0"/>
                          <a:ea typeface="宋体" panose="02010600030101010101" pitchFamily="2" charset="-122"/>
                          <a:cs typeface="Arial" panose="020B0604020202020204" pitchFamily="34" charset="0"/>
                        </a:rPr>
                        <a:t>S5-226078</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06724562"/>
                  </a:ext>
                </a:extLst>
              </a:tr>
            </a:tbl>
          </a:graphicData>
        </a:graphic>
      </p:graphicFrame>
    </p:spTree>
    <p:extLst>
      <p:ext uri="{BB962C8B-B14F-4D97-AF65-F5344CB8AC3E}">
        <p14:creationId xmlns:p14="http://schemas.microsoft.com/office/powerpoint/2010/main" val="1397636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a:off x="573206" y="260350"/>
            <a:ext cx="9253182" cy="790528"/>
          </a:xfrm>
          <a:prstGeom prst="rect">
            <a:avLst/>
          </a:prstGeom>
          <a:noFill/>
          <a:ln w="12700">
            <a:noFill/>
            <a:miter lim="800000"/>
            <a:headEnd/>
            <a:tailEnd/>
          </a:ln>
        </p:spPr>
        <p:txBody>
          <a:bodyPr lIns="90488" tIns="44450" rIns="90488" bIns="44450" anchor="ctr"/>
          <a:lstStyle/>
          <a:p>
            <a:pPr algn="ctr">
              <a:defRPr/>
            </a:pPr>
            <a:r>
              <a:rPr lang="en-US" altLang="zh-CN" sz="3200" kern="0" dirty="0">
                <a:solidFill>
                  <a:srgbClr val="FF0000"/>
                </a:solidFill>
                <a:latin typeface="Calibri"/>
                <a:cs typeface="+mj-cs"/>
              </a:rPr>
              <a:t>Revised / New Rel-18 Work Items / Study Items</a:t>
            </a:r>
          </a:p>
        </p:txBody>
      </p:sp>
      <p:graphicFrame>
        <p:nvGraphicFramePr>
          <p:cNvPr id="3" name="表格 2"/>
          <p:cNvGraphicFramePr>
            <a:graphicFrameLocks noGrp="1"/>
          </p:cNvGraphicFramePr>
          <p:nvPr>
            <p:extLst>
              <p:ext uri="{D42A27DB-BD31-4B8C-83A1-F6EECF244321}">
                <p14:modId xmlns:p14="http://schemas.microsoft.com/office/powerpoint/2010/main" val="1214777691"/>
              </p:ext>
            </p:extLst>
          </p:nvPr>
        </p:nvGraphicFramePr>
        <p:xfrm>
          <a:off x="110690" y="1464734"/>
          <a:ext cx="11902965" cy="809158"/>
        </p:xfrm>
        <a:graphic>
          <a:graphicData uri="http://schemas.openxmlformats.org/drawingml/2006/table">
            <a:tbl>
              <a:tblPr/>
              <a:tblGrid>
                <a:gridCol w="1203025">
                  <a:extLst>
                    <a:ext uri="{9D8B030D-6E8A-4147-A177-3AD203B41FA5}">
                      <a16:colId xmlns:a16="http://schemas.microsoft.com/office/drawing/2014/main" val="20000"/>
                    </a:ext>
                  </a:extLst>
                </a:gridCol>
                <a:gridCol w="903705">
                  <a:extLst>
                    <a:ext uri="{9D8B030D-6E8A-4147-A177-3AD203B41FA5}">
                      <a16:colId xmlns:a16="http://schemas.microsoft.com/office/drawing/2014/main" val="20001"/>
                    </a:ext>
                  </a:extLst>
                </a:gridCol>
                <a:gridCol w="943223">
                  <a:extLst>
                    <a:ext uri="{9D8B030D-6E8A-4147-A177-3AD203B41FA5}">
                      <a16:colId xmlns:a16="http://schemas.microsoft.com/office/drawing/2014/main" val="20002"/>
                    </a:ext>
                  </a:extLst>
                </a:gridCol>
                <a:gridCol w="2936593">
                  <a:extLst>
                    <a:ext uri="{9D8B030D-6E8A-4147-A177-3AD203B41FA5}">
                      <a16:colId xmlns:a16="http://schemas.microsoft.com/office/drawing/2014/main" val="20003"/>
                    </a:ext>
                  </a:extLst>
                </a:gridCol>
                <a:gridCol w="2559084">
                  <a:extLst>
                    <a:ext uri="{9D8B030D-6E8A-4147-A177-3AD203B41FA5}">
                      <a16:colId xmlns:a16="http://schemas.microsoft.com/office/drawing/2014/main" val="20004"/>
                    </a:ext>
                  </a:extLst>
                </a:gridCol>
                <a:gridCol w="3357335">
                  <a:extLst>
                    <a:ext uri="{9D8B030D-6E8A-4147-A177-3AD203B41FA5}">
                      <a16:colId xmlns:a16="http://schemas.microsoft.com/office/drawing/2014/main" val="20005"/>
                    </a:ext>
                  </a:extLst>
                </a:gridCol>
              </a:tblGrid>
              <a:tr h="382438">
                <a:tc>
                  <a:txBody>
                    <a:bodyPr/>
                    <a:lstStyle/>
                    <a:p>
                      <a:pPr marL="72000" marR="0" lvl="0" indent="0" algn="ctr" defTabSz="914400" rtl="0" eaLnBrk="1" fontAlgn="base" latinLnBrk="0" hangingPunct="1">
                        <a:lnSpc>
                          <a:spcPct val="100000"/>
                        </a:lnSpc>
                        <a:spcBef>
                          <a:spcPct val="0"/>
                        </a:spcBef>
                        <a:spcAft>
                          <a:spcPct val="0"/>
                        </a:spcAft>
                        <a:buClrTx/>
                        <a:buSzTx/>
                        <a:buFontTx/>
                        <a:buNone/>
                        <a:tabLst/>
                      </a:pPr>
                      <a:r>
                        <a:rPr kumimoji="0" lang="en-GB" altLang="zh-CN" sz="1400" b="1" i="0" u="none" strike="noStrike" cap="none" normalizeH="0" baseline="0" dirty="0" err="1">
                          <a:ln>
                            <a:noFill/>
                          </a:ln>
                          <a:solidFill>
                            <a:schemeClr val="tx1"/>
                          </a:solidFill>
                          <a:effectLst/>
                          <a:latin typeface="+mn-lt"/>
                          <a:ea typeface="宋体" pitchFamily="2" charset="-122"/>
                          <a:cs typeface="Arial" charset="0"/>
                        </a:rPr>
                        <a:t>Tdoc</a:t>
                      </a:r>
                      <a:endParaRPr kumimoji="0" lang="en-GB" altLang="zh-CN" sz="1400" b="1" i="0" u="none" strike="noStrike" cap="none" normalizeH="0" baseline="0" dirty="0">
                        <a:ln>
                          <a:noFill/>
                        </a:ln>
                        <a:solidFill>
                          <a:schemeClr val="tx1"/>
                        </a:solidFill>
                        <a:effectLst/>
                        <a:latin typeface="+mn-lt"/>
                        <a:ea typeface="宋体" pitchFamily="2" charset="-122"/>
                        <a:cs typeface="Arial" charset="0"/>
                      </a:endParaRP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72000" marR="0" lvl="0" indent="0" algn="ctr" defTabSz="914400" rtl="0" eaLnBrk="1" fontAlgn="base" latinLnBrk="0" hangingPunct="1">
                        <a:lnSpc>
                          <a:spcPct val="100000"/>
                        </a:lnSpc>
                        <a:spcBef>
                          <a:spcPct val="0"/>
                        </a:spcBef>
                        <a:spcAft>
                          <a:spcPct val="0"/>
                        </a:spcAft>
                        <a:buClrTx/>
                        <a:buSzTx/>
                        <a:buFontTx/>
                        <a:buNone/>
                        <a:tabLst/>
                      </a:pPr>
                      <a:r>
                        <a:rPr kumimoji="0" lang="en-GB" altLang="zh-CN" sz="1400" b="1" i="0" u="none" strike="noStrike" cap="none" normalizeH="0" baseline="0" dirty="0">
                          <a:ln>
                            <a:noFill/>
                          </a:ln>
                          <a:solidFill>
                            <a:schemeClr val="tx1"/>
                          </a:solidFill>
                          <a:effectLst/>
                          <a:latin typeface="+mn-lt"/>
                          <a:ea typeface="宋体" pitchFamily="2" charset="-122"/>
                          <a:cs typeface="Arial" charset="0"/>
                        </a:rPr>
                        <a:t>Type</a:t>
                      </a: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72000" marR="0" lvl="0" indent="0" algn="ctr" defTabSz="914400" rtl="0" eaLnBrk="1" fontAlgn="base" latinLnBrk="0" hangingPunct="1">
                        <a:lnSpc>
                          <a:spcPct val="100000"/>
                        </a:lnSpc>
                        <a:spcBef>
                          <a:spcPct val="0"/>
                        </a:spcBef>
                        <a:spcAft>
                          <a:spcPct val="0"/>
                        </a:spcAft>
                        <a:buClrTx/>
                        <a:buSzTx/>
                        <a:buFontTx/>
                        <a:buNone/>
                        <a:tabLst/>
                      </a:pPr>
                      <a:r>
                        <a:rPr kumimoji="0" lang="en-GB" altLang="zh-CN" sz="1400" b="1" i="0" u="none" strike="noStrike" cap="none" normalizeH="0" baseline="0" dirty="0">
                          <a:ln>
                            <a:noFill/>
                          </a:ln>
                          <a:solidFill>
                            <a:schemeClr val="tx1"/>
                          </a:solidFill>
                          <a:effectLst/>
                          <a:latin typeface="+mn-lt"/>
                          <a:ea typeface="宋体" pitchFamily="2" charset="-122"/>
                          <a:cs typeface="Arial" charset="0"/>
                        </a:rPr>
                        <a:t>Release</a:t>
                      </a: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72000" marR="0" lvl="0" indent="0" algn="ctr" defTabSz="914400" rtl="0" eaLnBrk="1" fontAlgn="base" latinLnBrk="0" hangingPunct="1">
                        <a:lnSpc>
                          <a:spcPct val="100000"/>
                        </a:lnSpc>
                        <a:spcBef>
                          <a:spcPct val="0"/>
                        </a:spcBef>
                        <a:spcAft>
                          <a:spcPct val="0"/>
                        </a:spcAft>
                        <a:buClrTx/>
                        <a:buSzTx/>
                        <a:buFontTx/>
                        <a:buNone/>
                        <a:tabLst/>
                      </a:pPr>
                      <a:r>
                        <a:rPr kumimoji="0" lang="en-GB" altLang="zh-CN" sz="1400" b="1" i="0" u="none" strike="noStrike" cap="none" normalizeH="0" baseline="0" dirty="0">
                          <a:ln>
                            <a:noFill/>
                          </a:ln>
                          <a:solidFill>
                            <a:schemeClr val="tx1"/>
                          </a:solidFill>
                          <a:effectLst/>
                          <a:latin typeface="+mn-lt"/>
                          <a:ea typeface="宋体" pitchFamily="2" charset="-122"/>
                          <a:cs typeface="Arial" charset="0"/>
                        </a:rPr>
                        <a:t>Title</a:t>
                      </a: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72000" marR="0" lvl="0" indent="0" algn="ctr" defTabSz="914400" rtl="0" eaLnBrk="1" fontAlgn="base" latinLnBrk="0" hangingPunct="1">
                        <a:lnSpc>
                          <a:spcPct val="100000"/>
                        </a:lnSpc>
                        <a:spcBef>
                          <a:spcPct val="0"/>
                        </a:spcBef>
                        <a:spcAft>
                          <a:spcPct val="0"/>
                        </a:spcAft>
                        <a:buClrTx/>
                        <a:buSzTx/>
                        <a:buFontTx/>
                        <a:buNone/>
                        <a:tabLst/>
                      </a:pPr>
                      <a:r>
                        <a:rPr kumimoji="0" lang="en-GB" altLang="zh-CN" sz="1400" b="1" i="0" u="none" strike="noStrike" cap="none" normalizeH="0" baseline="0" dirty="0">
                          <a:ln>
                            <a:noFill/>
                          </a:ln>
                          <a:solidFill>
                            <a:schemeClr val="tx1"/>
                          </a:solidFill>
                          <a:effectLst/>
                          <a:latin typeface="+mn-lt"/>
                          <a:ea typeface="宋体" pitchFamily="2" charset="-122"/>
                          <a:cs typeface="Arial" charset="0"/>
                        </a:rPr>
                        <a:t>Source</a:t>
                      </a: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7200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mn-lt"/>
                          <a:ea typeface="宋体" pitchFamily="2" charset="-122"/>
                          <a:cs typeface="Arial" charset="0"/>
                        </a:rPr>
                        <a:t>Potential related groups</a:t>
                      </a:r>
                      <a:endParaRPr kumimoji="0" lang="en-GB" altLang="zh-CN" sz="1400" b="1" i="0" u="none" strike="noStrike" cap="none" normalizeH="0" baseline="0" dirty="0">
                        <a:ln>
                          <a:noFill/>
                        </a:ln>
                        <a:solidFill>
                          <a:schemeClr val="tx1"/>
                        </a:solidFill>
                        <a:effectLst/>
                        <a:latin typeface="+mn-lt"/>
                        <a:ea typeface="宋体" pitchFamily="2" charset="-122"/>
                        <a:cs typeface="Arial" charset="0"/>
                      </a:endParaRP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0"/>
                  </a:ext>
                </a:extLst>
              </a:tr>
              <a:tr h="268821">
                <a:tc>
                  <a:txBody>
                    <a:bodyPr/>
                    <a:lstStyle/>
                    <a:p>
                      <a:pPr marL="0" marR="0" lvl="0" indent="0" algn="ctr" defTabSz="1219170" rtl="0" eaLnBrk="1" fontAlgn="t" latinLnBrk="0" hangingPunct="1">
                        <a:lnSpc>
                          <a:spcPct val="100000"/>
                        </a:lnSpc>
                        <a:spcBef>
                          <a:spcPts val="0"/>
                        </a:spcBef>
                        <a:spcAft>
                          <a:spcPts val="0"/>
                        </a:spcAft>
                        <a:buClrTx/>
                        <a:buSzTx/>
                        <a:buFontTx/>
                        <a:buNone/>
                        <a:tabLst/>
                        <a:defRPr/>
                      </a:pPr>
                      <a:r>
                        <a:rPr lang="en-US" altLang="zh-CN" sz="1100" dirty="0">
                          <a:effectLst/>
                          <a:latin typeface="Arial" panose="020B0604020202020204" pitchFamily="34" charset="0"/>
                          <a:cs typeface="Arial" panose="020B0604020202020204" pitchFamily="34" charset="0"/>
                        </a:rPr>
                        <a:t>S5-227041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19170" rtl="0" eaLnBrk="1" fontAlgn="t" latinLnBrk="0" hangingPunct="1">
                        <a:lnSpc>
                          <a:spcPct val="100000"/>
                        </a:lnSpc>
                        <a:spcBef>
                          <a:spcPts val="0"/>
                        </a:spcBef>
                        <a:spcAft>
                          <a:spcPts val="0"/>
                        </a:spcAft>
                        <a:buClrTx/>
                        <a:buSzTx/>
                        <a:buFontTx/>
                        <a:buNone/>
                        <a:tabLst/>
                        <a:defRPr/>
                      </a:pPr>
                      <a:r>
                        <a:rPr lang="en-US" altLang="zh-CN" sz="1100" kern="1200" dirty="0">
                          <a:solidFill>
                            <a:schemeClr val="tx1"/>
                          </a:solidFill>
                          <a:effectLst/>
                          <a:latin typeface="Arial" panose="020B0604020202020204" pitchFamily="34" charset="0"/>
                          <a:ea typeface="+mn-ea"/>
                          <a:cs typeface="Arial" panose="020B0604020202020204" pitchFamily="34" charset="0"/>
                        </a:rPr>
                        <a:t>new</a:t>
                      </a:r>
                      <a:r>
                        <a:rPr lang="fr-FR" altLang="zh-CN" sz="1100" kern="1200" dirty="0">
                          <a:solidFill>
                            <a:schemeClr val="tx1"/>
                          </a:solidFill>
                          <a:effectLst/>
                          <a:latin typeface="Arial" panose="020B0604020202020204" pitchFamily="34" charset="0"/>
                          <a:ea typeface="+mn-ea"/>
                          <a:cs typeface="Arial" panose="020B0604020202020204" pitchFamily="34" charset="0"/>
                        </a:rPr>
                        <a:t> WID</a:t>
                      </a:r>
                      <a:endParaRPr lang="en-US" altLang="zh-CN" sz="1100" kern="1200" dirty="0">
                        <a:solidFill>
                          <a:schemeClr val="tx1"/>
                        </a:solidFill>
                        <a:effectLst/>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algn="ctr" defTabSz="1219170" rtl="0" eaLnBrk="1" latinLnBrk="0" hangingPunct="1"/>
                      <a:r>
                        <a:rPr lang="fr-FR" sz="1100" kern="1200" dirty="0">
                          <a:solidFill>
                            <a:schemeClr val="tx1"/>
                          </a:solidFill>
                          <a:effectLst/>
                          <a:latin typeface="Arial" panose="020B0604020202020204" pitchFamily="34" charset="0"/>
                          <a:ea typeface="+mn-ea"/>
                          <a:cs typeface="Arial" panose="020B0604020202020204" pitchFamily="34" charset="0"/>
                        </a:rPr>
                        <a:t>Rel-18</a:t>
                      </a:r>
                      <a:endParaRPr lang="en-US" sz="1100" kern="1200" dirty="0">
                        <a:solidFill>
                          <a:schemeClr val="tx1"/>
                        </a:solidFill>
                        <a:effectLst/>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1100" dirty="0">
                          <a:latin typeface="Arial" panose="020B0604020202020204" pitchFamily="34" charset="0"/>
                          <a:cs typeface="Arial" panose="020B0604020202020204" pitchFamily="34" charset="0"/>
                        </a:rPr>
                        <a:t>Rel-18 New WID Enhancement of Management of Trace/MDT phase 2</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1100" dirty="0">
                          <a:latin typeface="Arial" panose="020B0604020202020204" pitchFamily="34" charset="0"/>
                          <a:cs typeface="Arial" panose="020B0604020202020204" pitchFamily="34" charset="0"/>
                        </a:rPr>
                        <a:t>Nokia, Nokia Shanghai Bell</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endParaRPr lang="en-US" altLang="zh-CN" sz="1100" kern="1200" dirty="0">
                        <a:solidFill>
                          <a:schemeClr val="tx1"/>
                        </a:solidFill>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55952544"/>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a:off x="573206" y="260350"/>
            <a:ext cx="9253182" cy="790528"/>
          </a:xfrm>
          <a:prstGeom prst="rect">
            <a:avLst/>
          </a:prstGeom>
          <a:noFill/>
          <a:ln w="12700">
            <a:noFill/>
            <a:miter lim="800000"/>
            <a:headEnd/>
            <a:tailEnd/>
          </a:ln>
        </p:spPr>
        <p:txBody>
          <a:bodyPr lIns="90488" tIns="44450" rIns="90488" bIns="44450" anchor="ctr"/>
          <a:lstStyle/>
          <a:p>
            <a:pPr algn="ctr">
              <a:defRPr/>
            </a:pPr>
            <a:r>
              <a:rPr lang="en-US" altLang="zh-CN" sz="3200" kern="0" dirty="0">
                <a:solidFill>
                  <a:srgbClr val="FF0000"/>
                </a:solidFill>
                <a:latin typeface="Calibri"/>
                <a:cs typeface="+mj-cs"/>
              </a:rPr>
              <a:t>Documents endorsed by OA&amp;M</a:t>
            </a:r>
          </a:p>
        </p:txBody>
      </p:sp>
      <p:graphicFrame>
        <p:nvGraphicFramePr>
          <p:cNvPr id="6" name="Group 76"/>
          <p:cNvGraphicFramePr>
            <a:graphicFrameLocks/>
          </p:cNvGraphicFramePr>
          <p:nvPr>
            <p:extLst>
              <p:ext uri="{D42A27DB-BD31-4B8C-83A1-F6EECF244321}">
                <p14:modId xmlns:p14="http://schemas.microsoft.com/office/powerpoint/2010/main" val="702163145"/>
              </p:ext>
            </p:extLst>
          </p:nvPr>
        </p:nvGraphicFramePr>
        <p:xfrm>
          <a:off x="351418" y="1558060"/>
          <a:ext cx="11537378" cy="1524000"/>
        </p:xfrm>
        <a:graphic>
          <a:graphicData uri="http://schemas.openxmlformats.org/drawingml/2006/table">
            <a:tbl>
              <a:tblPr/>
              <a:tblGrid>
                <a:gridCol w="1040524">
                  <a:extLst>
                    <a:ext uri="{9D8B030D-6E8A-4147-A177-3AD203B41FA5}">
                      <a16:colId xmlns:a16="http://schemas.microsoft.com/office/drawing/2014/main" val="20000"/>
                    </a:ext>
                  </a:extLst>
                </a:gridCol>
                <a:gridCol w="5030108">
                  <a:extLst>
                    <a:ext uri="{9D8B030D-6E8A-4147-A177-3AD203B41FA5}">
                      <a16:colId xmlns:a16="http://schemas.microsoft.com/office/drawing/2014/main" val="20001"/>
                    </a:ext>
                  </a:extLst>
                </a:gridCol>
                <a:gridCol w="2733373">
                  <a:extLst>
                    <a:ext uri="{9D8B030D-6E8A-4147-A177-3AD203B41FA5}">
                      <a16:colId xmlns:a16="http://schemas.microsoft.com/office/drawing/2014/main" val="20002"/>
                    </a:ext>
                  </a:extLst>
                </a:gridCol>
                <a:gridCol w="2733373">
                  <a:extLst>
                    <a:ext uri="{9D8B030D-6E8A-4147-A177-3AD203B41FA5}">
                      <a16:colId xmlns:a16="http://schemas.microsoft.com/office/drawing/2014/main" val="20003"/>
                    </a:ext>
                  </a:extLst>
                </a:gridCol>
              </a:tblGrid>
              <a:tr h="365305">
                <a:tc>
                  <a:txBody>
                    <a:bodyPr/>
                    <a:lstStyle/>
                    <a:p>
                      <a:pPr marL="0" marR="0" lvl="0" indent="0" algn="ctr" defTabSz="1219170" rtl="0" eaLnBrk="1" fontAlgn="base" latinLnBrk="0" hangingPunct="1">
                        <a:lnSpc>
                          <a:spcPct val="100000"/>
                        </a:lnSpc>
                        <a:spcBef>
                          <a:spcPct val="0"/>
                        </a:spcBef>
                        <a:spcAft>
                          <a:spcPct val="0"/>
                        </a:spcAft>
                        <a:buClrTx/>
                        <a:buSzTx/>
                        <a:buFontTx/>
                        <a:buNone/>
                        <a:tabLst/>
                      </a:pPr>
                      <a:r>
                        <a:rPr lang="en-GB" altLang="zh-CN" sz="1400" b="1" kern="1200" dirty="0" err="1">
                          <a:solidFill>
                            <a:schemeClr val="tx1"/>
                          </a:solidFill>
                          <a:latin typeface="+mn-lt"/>
                          <a:ea typeface="+mn-ea"/>
                          <a:cs typeface="+mn-cs"/>
                        </a:rPr>
                        <a:t>TDoc</a:t>
                      </a:r>
                      <a:endParaRPr lang="en-GB" altLang="zh-CN" sz="1400" b="1" kern="1200" dirty="0">
                        <a:solidFill>
                          <a:schemeClr val="tx1"/>
                        </a:solidFill>
                        <a:latin typeface="+mn-lt"/>
                        <a:ea typeface="+mn-ea"/>
                        <a:cs typeface="+mn-cs"/>
                      </a:endParaRP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1219170" rtl="0" eaLnBrk="1" fontAlgn="base" latinLnBrk="0" hangingPunct="1">
                        <a:lnSpc>
                          <a:spcPct val="100000"/>
                        </a:lnSpc>
                        <a:spcBef>
                          <a:spcPct val="0"/>
                        </a:spcBef>
                        <a:spcAft>
                          <a:spcPct val="0"/>
                        </a:spcAft>
                        <a:buClrTx/>
                        <a:buSzTx/>
                        <a:buFontTx/>
                        <a:buNone/>
                        <a:tabLst/>
                      </a:pPr>
                      <a:r>
                        <a:rPr lang="en-GB" altLang="zh-CN" sz="1400" b="1" kern="1200" dirty="0">
                          <a:solidFill>
                            <a:schemeClr val="tx1"/>
                          </a:solidFill>
                          <a:latin typeface="+mn-lt"/>
                          <a:ea typeface="+mn-ea"/>
                          <a:cs typeface="+mn-cs"/>
                        </a:rPr>
                        <a:t>Title</a:t>
                      </a: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1219170" rtl="0" eaLnBrk="1" fontAlgn="base" latinLnBrk="0" hangingPunct="1">
                        <a:lnSpc>
                          <a:spcPct val="100000"/>
                        </a:lnSpc>
                        <a:spcBef>
                          <a:spcPct val="0"/>
                        </a:spcBef>
                        <a:spcAft>
                          <a:spcPct val="0"/>
                        </a:spcAft>
                        <a:buClrTx/>
                        <a:buSzTx/>
                        <a:buFontTx/>
                        <a:buNone/>
                        <a:tabLst/>
                      </a:pPr>
                      <a:r>
                        <a:rPr lang="en-GB" altLang="zh-CN" sz="1400" b="1" kern="1200" dirty="0">
                          <a:solidFill>
                            <a:schemeClr val="tx1"/>
                          </a:solidFill>
                          <a:latin typeface="+mn-lt"/>
                          <a:ea typeface="+mn-ea"/>
                          <a:cs typeface="+mn-cs"/>
                        </a:rPr>
                        <a:t>Source</a:t>
                      </a: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1219170" rtl="0" eaLnBrk="1" fontAlgn="base" latinLnBrk="0" hangingPunct="1">
                        <a:lnSpc>
                          <a:spcPct val="100000"/>
                        </a:lnSpc>
                        <a:spcBef>
                          <a:spcPct val="0"/>
                        </a:spcBef>
                        <a:spcAft>
                          <a:spcPct val="0"/>
                        </a:spcAft>
                        <a:buClrTx/>
                        <a:buSzTx/>
                        <a:buFontTx/>
                        <a:buNone/>
                        <a:tabLst/>
                      </a:pPr>
                      <a:r>
                        <a:rPr lang="en-GB" altLang="zh-CN" sz="1400" b="1" kern="1200" dirty="0">
                          <a:solidFill>
                            <a:schemeClr val="tx1"/>
                          </a:solidFill>
                          <a:latin typeface="+mn-lt"/>
                          <a:ea typeface="+mn-ea"/>
                          <a:cs typeface="+mn-cs"/>
                        </a:rPr>
                        <a:t>Potential related topics and related groups</a:t>
                      </a: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0"/>
                  </a:ext>
                </a:extLst>
              </a:tr>
              <a:tr h="144199">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fr-FR" sz="1050" kern="1200" dirty="0">
                          <a:solidFill>
                            <a:schemeClr val="tx1"/>
                          </a:solidFill>
                          <a:effectLst/>
                          <a:latin typeface="Arial" panose="020B0604020202020204" pitchFamily="34" charset="0"/>
                          <a:ea typeface="+mn-ea"/>
                          <a:cs typeface="Arial" panose="020B0604020202020204" pitchFamily="34" charset="0"/>
                        </a:rPr>
                        <a:t>S5-227043</a:t>
                      </a:r>
                      <a:endParaRPr lang="en-US" sz="1050" kern="1200" dirty="0">
                        <a:solidFill>
                          <a:schemeClr val="tx1"/>
                        </a:solidFill>
                        <a:effectLst/>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sz="1050" kern="1200" dirty="0">
                          <a:solidFill>
                            <a:schemeClr val="tx1"/>
                          </a:solidFill>
                          <a:effectLst/>
                          <a:latin typeface="Arial" panose="020B0604020202020204" pitchFamily="34" charset="0"/>
                          <a:ea typeface="+mn-ea"/>
                          <a:cs typeface="Arial" panose="020B0604020202020204" pitchFamily="34" charset="0"/>
                        </a:rPr>
                        <a:t>Discussion for a new SID on management aspects of Digital Twin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t" latinLnBrk="0" hangingPunct="1">
                        <a:lnSpc>
                          <a:spcPct val="100000"/>
                        </a:lnSpc>
                        <a:spcBef>
                          <a:spcPts val="0"/>
                        </a:spcBef>
                        <a:spcAft>
                          <a:spcPts val="0"/>
                        </a:spcAft>
                        <a:buClrTx/>
                        <a:buSzTx/>
                        <a:buFontTx/>
                        <a:buNone/>
                        <a:tabLst/>
                        <a:defRPr/>
                      </a:pPr>
                      <a:r>
                        <a:rPr lang="fr-FR" sz="1050" kern="1200" dirty="0">
                          <a:solidFill>
                            <a:schemeClr val="tx1"/>
                          </a:solidFill>
                          <a:effectLst/>
                          <a:latin typeface="Arial" panose="020B0604020202020204" pitchFamily="34" charset="0"/>
                          <a:ea typeface="+mn-ea"/>
                          <a:cs typeface="Arial" panose="020B0604020202020204" pitchFamily="34" charset="0"/>
                        </a:rPr>
                        <a:t>CMDI</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t" latinLnBrk="0" hangingPunct="1">
                        <a:lnSpc>
                          <a:spcPct val="100000"/>
                        </a:lnSpc>
                        <a:spcBef>
                          <a:spcPts val="0"/>
                        </a:spcBef>
                        <a:spcAft>
                          <a:spcPts val="0"/>
                        </a:spcAft>
                        <a:buClrTx/>
                        <a:buSzTx/>
                        <a:buFontTx/>
                        <a:buNone/>
                        <a:tabLst/>
                        <a:defRPr/>
                      </a:pPr>
                      <a:endParaRPr lang="en-US" sz="1050" kern="1200" dirty="0">
                        <a:solidFill>
                          <a:schemeClr val="tx1"/>
                        </a:solidFill>
                        <a:effectLst/>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230719">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fr-FR" sz="1050" kern="1200" dirty="0">
                          <a:solidFill>
                            <a:schemeClr val="tx1"/>
                          </a:solidFill>
                          <a:effectLst/>
                          <a:latin typeface="Arial" panose="020B0604020202020204" pitchFamily="34" charset="0"/>
                          <a:ea typeface="+mn-ea"/>
                          <a:cs typeface="Arial" panose="020B0604020202020204" pitchFamily="34" charset="0"/>
                        </a:rPr>
                        <a:t>S5-227069</a:t>
                      </a:r>
                      <a:endParaRPr lang="en-US" sz="1050" kern="1200" dirty="0">
                        <a:solidFill>
                          <a:schemeClr val="tx1"/>
                        </a:solidFill>
                        <a:effectLst/>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sz="1050" kern="1200" dirty="0">
                          <a:solidFill>
                            <a:schemeClr val="tx1"/>
                          </a:solidFill>
                          <a:effectLst/>
                          <a:latin typeface="Arial" panose="020B0604020202020204" pitchFamily="34" charset="0"/>
                          <a:ea typeface="+mn-ea"/>
                          <a:cs typeface="Arial" panose="020B0604020202020204" pitchFamily="34" charset="0"/>
                        </a:rPr>
                        <a:t>DP on GSMA NBI Requirements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t" latinLnBrk="0" hangingPunct="1">
                        <a:lnSpc>
                          <a:spcPct val="100000"/>
                        </a:lnSpc>
                        <a:spcBef>
                          <a:spcPts val="0"/>
                        </a:spcBef>
                        <a:spcAft>
                          <a:spcPts val="0"/>
                        </a:spcAft>
                        <a:buClrTx/>
                        <a:buSzTx/>
                        <a:buFontTx/>
                        <a:buNone/>
                        <a:tabLst/>
                        <a:defRPr/>
                      </a:pPr>
                      <a:r>
                        <a:rPr lang="fr-FR" sz="1050" kern="1200" dirty="0">
                          <a:solidFill>
                            <a:schemeClr val="tx1"/>
                          </a:solidFill>
                          <a:effectLst/>
                          <a:latin typeface="Arial" panose="020B0604020202020204" pitchFamily="34" charset="0"/>
                          <a:ea typeface="+mn-ea"/>
                          <a:cs typeface="Arial" panose="020B0604020202020204" pitchFamily="34" charset="0"/>
                        </a:rPr>
                        <a:t>Samsung</a:t>
                      </a:r>
                      <a:endParaRPr lang="en-US" sz="1050" kern="1200" dirty="0">
                        <a:solidFill>
                          <a:schemeClr val="tx1"/>
                        </a:solidFill>
                        <a:effectLst/>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t" latinLnBrk="0" hangingPunct="1">
                        <a:lnSpc>
                          <a:spcPct val="100000"/>
                        </a:lnSpc>
                        <a:spcBef>
                          <a:spcPts val="0"/>
                        </a:spcBef>
                        <a:spcAft>
                          <a:spcPts val="0"/>
                        </a:spcAft>
                        <a:buClrTx/>
                        <a:buSzTx/>
                        <a:buFontTx/>
                        <a:buNone/>
                        <a:tabLst/>
                        <a:defRPr/>
                      </a:pPr>
                      <a:r>
                        <a:rPr lang="fr-FR" sz="1050" kern="1200" dirty="0">
                          <a:solidFill>
                            <a:schemeClr val="tx1"/>
                          </a:solidFill>
                          <a:effectLst/>
                          <a:latin typeface="Arial" panose="020B0604020202020204" pitchFamily="34" charset="0"/>
                          <a:ea typeface="+mn-ea"/>
                          <a:cs typeface="Arial" panose="020B0604020202020204" pitchFamily="34" charset="0"/>
                        </a:rPr>
                        <a:t>GSMA OPAG</a:t>
                      </a:r>
                      <a:endParaRPr lang="en-US" sz="1050" kern="1200" dirty="0">
                        <a:solidFill>
                          <a:schemeClr val="tx1"/>
                        </a:solidFill>
                        <a:effectLst/>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230719">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fr-FR" sz="1050" kern="1200" dirty="0">
                          <a:solidFill>
                            <a:schemeClr val="tx1"/>
                          </a:solidFill>
                          <a:effectLst/>
                          <a:latin typeface="Arial" panose="020B0604020202020204" pitchFamily="34" charset="0"/>
                          <a:ea typeface="+mn-ea"/>
                          <a:cs typeface="Arial" panose="020B0604020202020204" pitchFamily="34" charset="0"/>
                        </a:rPr>
                        <a:t>S5-226830</a:t>
                      </a:r>
                      <a:endParaRPr lang="en-US" sz="1050" kern="1200" dirty="0">
                        <a:solidFill>
                          <a:schemeClr val="tx1"/>
                        </a:solidFill>
                        <a:effectLst/>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sz="1050" kern="1200" dirty="0">
                          <a:solidFill>
                            <a:schemeClr val="tx1"/>
                          </a:solidFill>
                          <a:effectLst/>
                          <a:latin typeface="Arial" panose="020B0604020202020204" pitchFamily="34" charset="0"/>
                          <a:ea typeface="+mn-ea"/>
                          <a:cs typeface="Arial" panose="020B0604020202020204" pitchFamily="34" charset="0"/>
                        </a:rPr>
                        <a:t>R18 Discussion on Excess Packet Delay threshold for M6</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t" latinLnBrk="0" hangingPunct="1">
                        <a:lnSpc>
                          <a:spcPct val="100000"/>
                        </a:lnSpc>
                        <a:spcBef>
                          <a:spcPts val="0"/>
                        </a:spcBef>
                        <a:spcAft>
                          <a:spcPts val="0"/>
                        </a:spcAft>
                        <a:buClrTx/>
                        <a:buSzTx/>
                        <a:buFontTx/>
                        <a:buNone/>
                        <a:tabLst/>
                        <a:defRPr/>
                      </a:pPr>
                      <a:r>
                        <a:rPr lang="fr-FR" sz="1050" kern="1200" dirty="0">
                          <a:solidFill>
                            <a:schemeClr val="tx1"/>
                          </a:solidFill>
                          <a:effectLst/>
                          <a:latin typeface="Arial" panose="020B0604020202020204" pitchFamily="34" charset="0"/>
                          <a:ea typeface="+mn-ea"/>
                          <a:cs typeface="Arial" panose="020B0604020202020204" pitchFamily="34" charset="0"/>
                        </a:rPr>
                        <a:t>Ericsson, Huawei</a:t>
                      </a:r>
                      <a:endParaRPr lang="en-US" sz="1050" kern="1200" dirty="0">
                        <a:solidFill>
                          <a:schemeClr val="tx1"/>
                        </a:solidFill>
                        <a:effectLst/>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t" latinLnBrk="0" hangingPunct="1">
                        <a:lnSpc>
                          <a:spcPct val="100000"/>
                        </a:lnSpc>
                        <a:spcBef>
                          <a:spcPts val="0"/>
                        </a:spcBef>
                        <a:spcAft>
                          <a:spcPts val="0"/>
                        </a:spcAft>
                        <a:buClrTx/>
                        <a:buSzTx/>
                        <a:buFontTx/>
                        <a:buNone/>
                        <a:tabLst/>
                        <a:defRPr/>
                      </a:pPr>
                      <a:r>
                        <a:rPr lang="fr-FR" sz="1050" kern="1200" dirty="0">
                          <a:solidFill>
                            <a:schemeClr val="tx1"/>
                          </a:solidFill>
                          <a:effectLst/>
                          <a:latin typeface="Arial" panose="020B0604020202020204" pitchFamily="34" charset="0"/>
                          <a:ea typeface="+mn-ea"/>
                          <a:cs typeface="Arial" panose="020B0604020202020204" pitchFamily="34" charset="0"/>
                        </a:rPr>
                        <a:t>RAN3</a:t>
                      </a:r>
                      <a:endParaRPr lang="en-US" sz="1050" kern="1200" dirty="0">
                        <a:solidFill>
                          <a:schemeClr val="tx1"/>
                        </a:solidFill>
                        <a:effectLst/>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922365904"/>
                  </a:ext>
                </a:extLst>
              </a:tr>
              <a:tr h="230719">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fr-FR" sz="1050" kern="1200" dirty="0">
                          <a:solidFill>
                            <a:schemeClr val="tx1"/>
                          </a:solidFill>
                          <a:effectLst/>
                          <a:latin typeface="Arial" panose="020B0604020202020204" pitchFamily="34" charset="0"/>
                          <a:ea typeface="+mn-ea"/>
                          <a:cs typeface="Arial" panose="020B0604020202020204" pitchFamily="34" charset="0"/>
                        </a:rPr>
                        <a:t>S5-226081</a:t>
                      </a:r>
                      <a:endParaRPr lang="en-US" sz="1050" kern="1200" dirty="0">
                        <a:solidFill>
                          <a:schemeClr val="tx1"/>
                        </a:solidFill>
                        <a:effectLst/>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sz="1050" kern="1200" dirty="0">
                          <a:solidFill>
                            <a:schemeClr val="tx1"/>
                          </a:solidFill>
                          <a:effectLst/>
                          <a:latin typeface="Arial" panose="020B0604020202020204" pitchFamily="34" charset="0"/>
                          <a:ea typeface="+mn-ea"/>
                          <a:cs typeface="Arial" panose="020B0604020202020204" pitchFamily="34" charset="0"/>
                        </a:rPr>
                        <a:t>Identification of the Bursts on PDCP SDU Level in CU UP</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t" latinLnBrk="0" hangingPunct="1">
                        <a:lnSpc>
                          <a:spcPct val="100000"/>
                        </a:lnSpc>
                        <a:spcBef>
                          <a:spcPts val="0"/>
                        </a:spcBef>
                        <a:spcAft>
                          <a:spcPts val="0"/>
                        </a:spcAft>
                        <a:buClrTx/>
                        <a:buSzTx/>
                        <a:buFontTx/>
                        <a:buNone/>
                        <a:tabLst/>
                        <a:defRPr/>
                      </a:pPr>
                      <a:r>
                        <a:rPr lang="fr-FR" sz="1050" kern="1200" dirty="0">
                          <a:solidFill>
                            <a:schemeClr val="tx1"/>
                          </a:solidFill>
                          <a:effectLst/>
                          <a:latin typeface="Arial" panose="020B0604020202020204" pitchFamily="34" charset="0"/>
                          <a:ea typeface="+mn-ea"/>
                          <a:cs typeface="Arial" panose="020B0604020202020204" pitchFamily="34" charset="0"/>
                        </a:rPr>
                        <a:t>Nokia</a:t>
                      </a:r>
                      <a:endParaRPr lang="en-US" sz="1050" kern="1200" dirty="0">
                        <a:solidFill>
                          <a:schemeClr val="tx1"/>
                        </a:solidFill>
                        <a:effectLst/>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t" latinLnBrk="0" hangingPunct="1">
                        <a:lnSpc>
                          <a:spcPct val="100000"/>
                        </a:lnSpc>
                        <a:spcBef>
                          <a:spcPts val="0"/>
                        </a:spcBef>
                        <a:spcAft>
                          <a:spcPts val="0"/>
                        </a:spcAft>
                        <a:buClrTx/>
                        <a:buSzTx/>
                        <a:buFontTx/>
                        <a:buNone/>
                        <a:tabLst/>
                        <a:defRPr/>
                      </a:pPr>
                      <a:r>
                        <a:rPr lang="fr-FR" sz="1050" kern="1200" dirty="0">
                          <a:solidFill>
                            <a:schemeClr val="tx1"/>
                          </a:solidFill>
                          <a:effectLst/>
                          <a:latin typeface="Arial" panose="020B0604020202020204" pitchFamily="34" charset="0"/>
                          <a:ea typeface="+mn-ea"/>
                          <a:cs typeface="Arial" panose="020B0604020202020204" pitchFamily="34" charset="0"/>
                        </a:rPr>
                        <a:t>RAN </a:t>
                      </a:r>
                      <a:r>
                        <a:rPr lang="fr-FR" sz="1050" kern="1200" dirty="0" err="1">
                          <a:solidFill>
                            <a:schemeClr val="tx1"/>
                          </a:solidFill>
                          <a:effectLst/>
                          <a:latin typeface="Arial" panose="020B0604020202020204" pitchFamily="34" charset="0"/>
                          <a:ea typeface="+mn-ea"/>
                          <a:cs typeface="Arial" panose="020B0604020202020204" pitchFamily="34" charset="0"/>
                        </a:rPr>
                        <a:t>WGs</a:t>
                      </a:r>
                      <a:endParaRPr lang="en-US" sz="1050" kern="1200" dirty="0">
                        <a:solidFill>
                          <a:schemeClr val="tx1"/>
                        </a:solidFill>
                        <a:effectLst/>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812973909"/>
                  </a:ext>
                </a:extLst>
              </a:tr>
            </a:tbl>
          </a:graphicData>
        </a:graphic>
      </p:graphicFrame>
    </p:spTree>
    <p:extLst>
      <p:ext uri="{BB962C8B-B14F-4D97-AF65-F5344CB8AC3E}">
        <p14:creationId xmlns:p14="http://schemas.microsoft.com/office/powerpoint/2010/main" val="2526596947"/>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0C83794F-6E29-4C84-8E72-3421E46E34ED}"/>
              </a:ext>
            </a:extLst>
          </p:cNvPr>
          <p:cNvSpPr>
            <a:spLocks noGrp="1"/>
          </p:cNvSpPr>
          <p:nvPr>
            <p:ph type="title"/>
          </p:nvPr>
        </p:nvSpPr>
        <p:spPr>
          <a:xfrm>
            <a:off x="120651" y="0"/>
            <a:ext cx="9759950" cy="1016000"/>
          </a:xfrm>
        </p:spPr>
        <p:txBody>
          <a:bodyPr/>
          <a:lstStyle/>
          <a:p>
            <a:pPr algn="l"/>
            <a:r>
              <a:rPr lang="en-US" sz="3600" dirty="0"/>
              <a:t>Overview of </a:t>
            </a:r>
            <a:r>
              <a:rPr lang="en-US" altLang="zh-CN" sz="3600" dirty="0"/>
              <a:t>Rel-18 </a:t>
            </a:r>
            <a:r>
              <a:rPr lang="en-US" sz="3600" dirty="0"/>
              <a:t>SA5 OAM ongoing WIs/SIs</a:t>
            </a:r>
          </a:p>
        </p:txBody>
      </p:sp>
      <p:graphicFrame>
        <p:nvGraphicFramePr>
          <p:cNvPr id="6" name="表格 5">
            <a:extLst>
              <a:ext uri="{FF2B5EF4-FFF2-40B4-BE49-F238E27FC236}">
                <a16:creationId xmlns:a16="http://schemas.microsoft.com/office/drawing/2014/main" id="{54E91B30-FB4D-46F2-84DF-B3A9CAB19843}"/>
              </a:ext>
            </a:extLst>
          </p:cNvPr>
          <p:cNvGraphicFramePr>
            <a:graphicFrameLocks noGrp="1"/>
          </p:cNvGraphicFramePr>
          <p:nvPr>
            <p:extLst>
              <p:ext uri="{D42A27DB-BD31-4B8C-83A1-F6EECF244321}">
                <p14:modId xmlns:p14="http://schemas.microsoft.com/office/powerpoint/2010/main" val="4192006204"/>
              </p:ext>
            </p:extLst>
          </p:nvPr>
        </p:nvGraphicFramePr>
        <p:xfrm>
          <a:off x="6433503" y="3322861"/>
          <a:ext cx="5543746" cy="3482340"/>
        </p:xfrm>
        <a:graphic>
          <a:graphicData uri="http://schemas.openxmlformats.org/drawingml/2006/table">
            <a:tbl>
              <a:tblPr>
                <a:tableStyleId>{5C22544A-7EE6-4342-B048-85BDC9FD1C3A}</a:tableStyleId>
              </a:tblPr>
              <a:tblGrid>
                <a:gridCol w="305109">
                  <a:extLst>
                    <a:ext uri="{9D8B030D-6E8A-4147-A177-3AD203B41FA5}">
                      <a16:colId xmlns:a16="http://schemas.microsoft.com/office/drawing/2014/main" val="20000"/>
                    </a:ext>
                  </a:extLst>
                </a:gridCol>
                <a:gridCol w="2321057">
                  <a:extLst>
                    <a:ext uri="{9D8B030D-6E8A-4147-A177-3AD203B41FA5}">
                      <a16:colId xmlns:a16="http://schemas.microsoft.com/office/drawing/2014/main" val="20001"/>
                    </a:ext>
                  </a:extLst>
                </a:gridCol>
                <a:gridCol w="1016148">
                  <a:extLst>
                    <a:ext uri="{9D8B030D-6E8A-4147-A177-3AD203B41FA5}">
                      <a16:colId xmlns:a16="http://schemas.microsoft.com/office/drawing/2014/main" val="20002"/>
                    </a:ext>
                  </a:extLst>
                </a:gridCol>
                <a:gridCol w="1053737">
                  <a:extLst>
                    <a:ext uri="{9D8B030D-6E8A-4147-A177-3AD203B41FA5}">
                      <a16:colId xmlns:a16="http://schemas.microsoft.com/office/drawing/2014/main" val="20003"/>
                    </a:ext>
                  </a:extLst>
                </a:gridCol>
                <a:gridCol w="847695">
                  <a:extLst>
                    <a:ext uri="{9D8B030D-6E8A-4147-A177-3AD203B41FA5}">
                      <a16:colId xmlns:a16="http://schemas.microsoft.com/office/drawing/2014/main" val="20004"/>
                    </a:ext>
                  </a:extLst>
                </a:gridCol>
              </a:tblGrid>
              <a:tr h="273203">
                <a:tc gridSpan="5">
                  <a:txBody>
                    <a:bodyPr/>
                    <a:lstStyle/>
                    <a:p>
                      <a:pPr algn="l">
                        <a:spcAft>
                          <a:spcPts val="0"/>
                        </a:spcAft>
                      </a:pPr>
                      <a:r>
                        <a:rPr lang="en-GB" sz="1200" b="1" dirty="0">
                          <a:effectLst/>
                          <a:latin typeface="Arial" panose="020B0604020202020204" pitchFamily="34" charset="0"/>
                          <a:cs typeface="Arial" panose="020B0604020202020204" pitchFamily="34" charset="0"/>
                        </a:rPr>
                        <a:t> </a:t>
                      </a:r>
                      <a:r>
                        <a:rPr lang="en-GB" sz="1200" b="1" kern="1200" dirty="0">
                          <a:solidFill>
                            <a:schemeClr val="dk1"/>
                          </a:solidFill>
                          <a:effectLst/>
                          <a:latin typeface="Arial" panose="020B0604020202020204" pitchFamily="34" charset="0"/>
                          <a:ea typeface="+mn-ea"/>
                          <a:cs typeface="Arial" panose="020B0604020202020204" pitchFamily="34" charset="0"/>
                        </a:rPr>
                        <a:t>Rel-18 Operations, Administration, Maintenance and Provisioning (OAM&amp;P)</a:t>
                      </a:r>
                      <a:r>
                        <a:rPr lang="en-GB" sz="1100" b="1" dirty="0">
                          <a:effectLst/>
                          <a:latin typeface="Arial" panose="020B0604020202020204" pitchFamily="34" charset="0"/>
                          <a:cs typeface="Arial" panose="020B0604020202020204" pitchFamily="34" charset="0"/>
                        </a:rPr>
                        <a:t> </a:t>
                      </a:r>
                      <a:endParaRPr lang="zh-CN" sz="1800" b="1"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rgbClr val="92D050"/>
                    </a:solidFill>
                  </a:tcPr>
                </a:tc>
                <a:tc hMerge="1">
                  <a:txBody>
                    <a:bodyPr/>
                    <a:lstStyle/>
                    <a:p>
                      <a:pPr algn="l">
                        <a:spcAft>
                          <a:spcPts val="0"/>
                        </a:spcAft>
                      </a:pPr>
                      <a:endParaRPr lang="zh-CN" sz="1800" b="1"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rgbClr val="92D050"/>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0"/>
                  </a:ext>
                </a:extLst>
              </a:tr>
              <a:tr h="127134">
                <a:tc gridSpan="5">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b="1" dirty="0">
                          <a:solidFill>
                            <a:srgbClr val="FF0000"/>
                          </a:solidFill>
                          <a:effectLst/>
                          <a:latin typeface="Arial" panose="020B0604020202020204" pitchFamily="34" charset="0"/>
                          <a:ea typeface="+mn-ea"/>
                          <a:cs typeface="Arial" panose="020B0604020202020204" pitchFamily="34" charset="0"/>
                        </a:rPr>
                        <a:t>Intelligence and Automation</a:t>
                      </a:r>
                      <a:endParaRPr lang="zh-CN" sz="1050" kern="1200" dirty="0">
                        <a:solidFill>
                          <a:srgbClr val="FF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1"/>
                  </a:ext>
                </a:extLst>
              </a:tr>
              <a:tr h="208284">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27</a:t>
                      </a:r>
                      <a:endParaRPr 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l" defTabSz="1219170" rtl="0" eaLnBrk="1" latinLnBrk="0" hangingPunct="1">
                        <a:spcAft>
                          <a:spcPts val="0"/>
                        </a:spcAft>
                      </a:pPr>
                      <a:r>
                        <a:rPr lang="en-US"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Self-Configuration of RAN NEs</a:t>
                      </a:r>
                      <a:endParaRPr 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China Mobile, Huawei</a:t>
                      </a:r>
                      <a:endParaRPr 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l" defTabSz="1219170" rtl="0" eaLnBrk="1" latinLnBrk="0" hangingPunct="1">
                        <a:spcAft>
                          <a:spcPts val="0"/>
                        </a:spcAft>
                      </a:pPr>
                      <a:r>
                        <a:rPr lang="en-US"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RANSC</a:t>
                      </a:r>
                      <a:endParaRPr 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l" defTabSz="1219170" rtl="0" eaLnBrk="1" latinLnBrk="0" hangingPunct="1">
                        <a:spcAft>
                          <a:spcPts val="0"/>
                        </a:spcAft>
                      </a:pPr>
                      <a:r>
                        <a:rPr lang="en-US"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SP-211431</a:t>
                      </a:r>
                      <a:endParaRPr 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extLst>
                  <a:ext uri="{0D108BD9-81ED-4DB2-BD59-A6C34878D82A}">
                    <a16:rowId xmlns:a16="http://schemas.microsoft.com/office/drawing/2014/main" val="10002"/>
                  </a:ext>
                </a:extLst>
              </a:tr>
              <a:tr h="208284">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28</a:t>
                      </a:r>
                      <a:endParaRPr 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Enhancement of Management Data Analytics phase 2</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a:solidFill>
                            <a:schemeClr val="tx1"/>
                          </a:solidFill>
                          <a:effectLst/>
                          <a:latin typeface="Arial" panose="020B0604020202020204" pitchFamily="34" charset="0"/>
                          <a:ea typeface="+mn-ea"/>
                          <a:cs typeface="Arial" panose="020B0604020202020204" pitchFamily="34" charset="0"/>
                        </a:rPr>
                        <a:t>Intel, NEC</a:t>
                      </a:r>
                      <a:endParaRPr lang="en-US" altLang="zh-CN" sz="900" kern="1200"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l" defTabSz="1219170" rtl="0" eaLnBrk="1" fontAlgn="t" latinLnBrk="0" hangingPunct="1">
                        <a:spcAft>
                          <a:spcPts val="0"/>
                        </a:spcAft>
                      </a:pPr>
                      <a:r>
                        <a:rPr lang="en-US" altLang="zh-CN" sz="900" kern="1200" dirty="0">
                          <a:solidFill>
                            <a:schemeClr val="tx1"/>
                          </a:solidFill>
                          <a:effectLst/>
                          <a:latin typeface="Arial" panose="020B0604020202020204" pitchFamily="34" charset="0"/>
                          <a:ea typeface="+mn-ea"/>
                          <a:cs typeface="Arial" panose="020B0604020202020204" pitchFamily="34" charset="0"/>
                        </a:rPr>
                        <a:t>eMDAS_Ph2</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latin typeface="Arial" panose="020B0604020202020204" pitchFamily="34" charset="0"/>
                          <a:ea typeface="+mn-ea"/>
                          <a:cs typeface="Arial" panose="020B0604020202020204" pitchFamily="34" charset="0"/>
                        </a:rPr>
                        <a:t>SP-220981</a:t>
                      </a:r>
                      <a:endParaRPr lang="zh-CN" altLang="en-US" sz="900" kern="1200" dirty="0">
                        <a:solidFill>
                          <a:schemeClr val="tx1"/>
                        </a:solidFill>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extLst>
                  <a:ext uri="{0D108BD9-81ED-4DB2-BD59-A6C34878D82A}">
                    <a16:rowId xmlns:a16="http://schemas.microsoft.com/office/drawing/2014/main" val="543939380"/>
                  </a:ext>
                </a:extLst>
              </a:tr>
              <a:tr h="127134">
                <a:tc gridSpan="5">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b="1" dirty="0">
                          <a:solidFill>
                            <a:srgbClr val="FF0000"/>
                          </a:solidFill>
                          <a:effectLst/>
                          <a:latin typeface="Arial" panose="020B0604020202020204" pitchFamily="34" charset="0"/>
                          <a:ea typeface="+mn-ea"/>
                          <a:cs typeface="Arial" panose="020B0604020202020204" pitchFamily="34" charset="0"/>
                        </a:rPr>
                        <a:t>Management Architecture and Mechanisms</a:t>
                      </a:r>
                      <a:endParaRPr lang="zh-CN" sz="1050" kern="1200" dirty="0">
                        <a:solidFill>
                          <a:srgbClr val="FF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3"/>
                  </a:ext>
                </a:extLst>
              </a:tr>
              <a:tr h="11090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29</a:t>
                      </a:r>
                      <a:endParaRPr lang="zh-CN"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Network slicing provisioning rules</a:t>
                      </a:r>
                      <a:endParaRPr lang="zh-CN"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mn-ea"/>
                          <a:cs typeface="Arial" panose="020B0604020202020204" pitchFamily="34" charset="0"/>
                        </a:rPr>
                        <a:t>Ericsson </a:t>
                      </a:r>
                      <a:endParaRPr lang="zh-CN"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NSRULE</a:t>
                      </a:r>
                      <a:endParaRPr lang="zh-CN" altLang="en-US"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mn-ea"/>
                          <a:cs typeface="Arial" panose="020B0604020202020204" pitchFamily="34" charset="0"/>
                        </a:rPr>
                        <a:t>SP-211449</a:t>
                      </a:r>
                      <a:endParaRPr lang="zh-CN" alt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04"/>
                  </a:ext>
                </a:extLst>
              </a:tr>
              <a:tr h="11090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30</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Additional NRM features Phase 2 </a:t>
                      </a:r>
                      <a:endParaRPr lang="zh-CN"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mn-ea"/>
                          <a:cs typeface="Arial" panose="020B0604020202020204" pitchFamily="34" charset="0"/>
                        </a:rPr>
                        <a:t>Nokia</a:t>
                      </a:r>
                      <a:endParaRPr lang="zh-CN"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AdNRM_ph2</a:t>
                      </a:r>
                      <a:endParaRPr lang="zh-CN" altLang="en-US"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900" kern="1200" dirty="0">
                          <a:solidFill>
                            <a:schemeClr val="tx1"/>
                          </a:solidFill>
                          <a:effectLst/>
                          <a:latin typeface="Arial" panose="020B0604020202020204" pitchFamily="34" charset="0"/>
                          <a:ea typeface="+mn-ea"/>
                          <a:cs typeface="Arial" panose="020B0604020202020204" pitchFamily="34" charset="0"/>
                        </a:rPr>
                        <a:t>SP-220351</a:t>
                      </a:r>
                      <a:endParaRPr lang="zh-CN" alt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05"/>
                  </a:ext>
                </a:extLst>
              </a:tr>
              <a:tr h="11090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31</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enhanced Edge Computing Management</a:t>
                      </a:r>
                      <a:endParaRPr lang="zh-CN"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mn-ea"/>
                          <a:cs typeface="Arial" panose="020B0604020202020204" pitchFamily="34" charset="0"/>
                        </a:rPr>
                        <a:t>Samsung,</a:t>
                      </a:r>
                      <a:r>
                        <a:rPr lang="en-US" altLang="zh-CN" sz="900" kern="1200" baseline="0" dirty="0">
                          <a:solidFill>
                            <a:srgbClr val="000000"/>
                          </a:solidFill>
                          <a:effectLst/>
                          <a:latin typeface="Arial" panose="020B0604020202020204" pitchFamily="34" charset="0"/>
                          <a:ea typeface="+mn-ea"/>
                          <a:cs typeface="Arial" panose="020B0604020202020204" pitchFamily="34" charset="0"/>
                        </a:rPr>
                        <a:t> Intel</a:t>
                      </a:r>
                      <a:endParaRPr lang="zh-CN"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err="1">
                          <a:solidFill>
                            <a:srgbClr val="000000"/>
                          </a:solidFill>
                          <a:effectLst/>
                          <a:latin typeface="Arial" panose="020B0604020202020204" pitchFamily="34" charset="0"/>
                          <a:ea typeface="+mn-ea"/>
                          <a:cs typeface="Arial" panose="020B0604020202020204" pitchFamily="34" charset="0"/>
                        </a:rPr>
                        <a:t>eECM</a:t>
                      </a:r>
                      <a:endParaRPr lang="zh-CN" altLang="en-US"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900" kern="1200" dirty="0">
                          <a:solidFill>
                            <a:schemeClr val="tx1"/>
                          </a:solidFill>
                          <a:effectLst/>
                          <a:latin typeface="Arial" panose="020B0604020202020204" pitchFamily="34" charset="0"/>
                          <a:ea typeface="+mn-ea"/>
                          <a:cs typeface="Arial" panose="020B0604020202020204" pitchFamily="34" charset="0"/>
                        </a:rPr>
                        <a:t>SP-220154</a:t>
                      </a:r>
                      <a:endParaRPr lang="zh-CN" alt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06"/>
                  </a:ext>
                </a:extLst>
              </a:tr>
              <a:tr h="20828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32</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5G performance measurements and KPIs phase 3</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China Telecom, Intel</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PM_KPI_5G_Ph3</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SP-220489</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09"/>
                  </a:ext>
                </a:extLst>
              </a:tr>
              <a:tr h="208284">
                <a:tc>
                  <a:txBody>
                    <a:bodyPr/>
                    <a:lstStyle/>
                    <a:p>
                      <a:pPr marL="0" algn="l" defTabSz="1219170" rtl="0" eaLnBrk="1" latinLnBrk="0" hangingPunct="1">
                        <a:spcAft>
                          <a:spcPts val="0"/>
                        </a:spcAft>
                      </a:pPr>
                      <a:r>
                        <a:rPr lang="en-US" alt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rPr>
                        <a:t>33</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altLang="zh-CN" sz="900" dirty="0">
                          <a:solidFill>
                            <a:schemeClr val="tx1"/>
                          </a:solidFill>
                          <a:effectLst/>
                          <a:latin typeface="Arial" panose="020B0604020202020204" pitchFamily="34" charset="0"/>
                          <a:ea typeface="+mn-ea"/>
                          <a:cs typeface="Arial" panose="020B0604020202020204" pitchFamily="34" charset="0"/>
                        </a:rPr>
                        <a:t>Enhancement of </a:t>
                      </a:r>
                      <a:r>
                        <a:rPr lang="en-GB" altLang="zh-CN" sz="900" dirty="0" err="1">
                          <a:solidFill>
                            <a:schemeClr val="tx1"/>
                          </a:solidFill>
                          <a:effectLst/>
                          <a:latin typeface="Arial" panose="020B0604020202020204" pitchFamily="34" charset="0"/>
                          <a:ea typeface="+mn-ea"/>
                          <a:cs typeface="Arial" panose="020B0604020202020204" pitchFamily="34" charset="0"/>
                        </a:rPr>
                        <a:t>QoE</a:t>
                      </a:r>
                      <a:r>
                        <a:rPr lang="en-GB" altLang="zh-CN" sz="900" dirty="0">
                          <a:solidFill>
                            <a:schemeClr val="tx1"/>
                          </a:solidFill>
                          <a:effectLst/>
                          <a:latin typeface="Arial" panose="020B0604020202020204" pitchFamily="34" charset="0"/>
                          <a:ea typeface="+mn-ea"/>
                          <a:cs typeface="Arial" panose="020B0604020202020204" pitchFamily="34" charset="0"/>
                        </a:rPr>
                        <a:t> </a:t>
                      </a:r>
                      <a:r>
                        <a:rPr lang="en-GB" altLang="zh-CN" sz="900">
                          <a:solidFill>
                            <a:schemeClr val="tx1"/>
                          </a:solidFill>
                          <a:effectLst/>
                          <a:latin typeface="Arial" panose="020B0604020202020204" pitchFamily="34" charset="0"/>
                          <a:ea typeface="+mn-ea"/>
                          <a:cs typeface="Arial" panose="020B0604020202020204" pitchFamily="34" charset="0"/>
                        </a:rPr>
                        <a:t>Measurement Collection</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Ericsson</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err="1">
                          <a:solidFill>
                            <a:schemeClr val="tx1"/>
                          </a:solidFill>
                          <a:effectLst/>
                          <a:latin typeface="Arial" panose="020B0604020202020204" pitchFamily="34" charset="0"/>
                          <a:ea typeface="+mn-ea"/>
                          <a:cs typeface="Arial" panose="020B0604020202020204" pitchFamily="34" charset="0"/>
                        </a:rPr>
                        <a:t>eQoE</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SP-200193</a:t>
                      </a:r>
                    </a:p>
                    <a:p>
                      <a:pPr marL="0" marR="0" lvl="0" indent="0" algn="l" defTabSz="1219170" rtl="0" eaLnBrk="1" fontAlgn="auto" latinLnBrk="0" hangingPunct="1">
                        <a:lnSpc>
                          <a:spcPct val="100000"/>
                        </a:lnSpc>
                        <a:spcBef>
                          <a:spcPts val="0"/>
                        </a:spcBef>
                        <a:spcAft>
                          <a:spcPts val="0"/>
                        </a:spcAft>
                        <a:buClrTx/>
                        <a:buSzTx/>
                        <a:buFontTx/>
                        <a:buNone/>
                        <a:tabLst/>
                        <a:defRPr/>
                      </a:pP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10"/>
                  </a:ext>
                </a:extLst>
              </a:tr>
              <a:tr h="114722">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34</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Access control on </a:t>
                      </a:r>
                      <a:r>
                        <a:rPr lang="en-US" altLang="zh-CN" sz="900" kern="1200">
                          <a:solidFill>
                            <a:schemeClr val="tx1"/>
                          </a:solidFill>
                          <a:effectLst/>
                          <a:latin typeface="Arial" panose="020B0604020202020204" pitchFamily="34" charset="0"/>
                          <a:ea typeface="+mn-ea"/>
                          <a:cs typeface="Arial" panose="020B0604020202020204" pitchFamily="34" charset="0"/>
                        </a:rPr>
                        <a:t>management service</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Nokia</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MSAC</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SP-210859</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11"/>
                  </a:ext>
                </a:extLst>
              </a:tr>
              <a:tr h="114722">
                <a:tc>
                  <a:txBody>
                    <a:bodyPr/>
                    <a:lstStyle/>
                    <a:p>
                      <a:pPr marL="0" algn="l" defTabSz="1219170" rtl="0" eaLnBrk="1" latinLnBrk="0" hangingPunct="1">
                        <a:spcAft>
                          <a:spcPts val="0"/>
                        </a:spcAft>
                      </a:pPr>
                      <a:r>
                        <a:rPr lang="en-US" alt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rPr>
                        <a:t>35</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Network slice </a:t>
                      </a:r>
                      <a:r>
                        <a:rPr lang="en-US" altLang="zh-CN" sz="900" kern="1200">
                          <a:solidFill>
                            <a:schemeClr val="tx1"/>
                          </a:solidFill>
                          <a:effectLst/>
                          <a:latin typeface="Arial" panose="020B0604020202020204" pitchFamily="34" charset="0"/>
                          <a:ea typeface="+mn-ea"/>
                          <a:cs typeface="Arial" panose="020B0604020202020204" pitchFamily="34" charset="0"/>
                        </a:rPr>
                        <a:t>provisioning enhancement</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900" kern="1200" dirty="0">
                          <a:solidFill>
                            <a:schemeClr val="tx1"/>
                          </a:solidFill>
                          <a:effectLst/>
                          <a:latin typeface="Arial" panose="020B0604020202020204" pitchFamily="34" charset="0"/>
                          <a:ea typeface="+mn-ea"/>
                          <a:cs typeface="Arial" panose="020B0604020202020204" pitchFamily="34" charset="0"/>
                        </a:rPr>
                        <a:t>Samsung</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err="1">
                          <a:solidFill>
                            <a:schemeClr val="tx1"/>
                          </a:solidFill>
                          <a:effectLst/>
                          <a:latin typeface="Arial" panose="020B0604020202020204" pitchFamily="34" charset="0"/>
                          <a:ea typeface="+mn-ea"/>
                          <a:cs typeface="Arial" panose="020B0604020202020204" pitchFamily="34" charset="0"/>
                        </a:rPr>
                        <a:t>eNETSLICE_PRO</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900" kern="1200" dirty="0">
                          <a:solidFill>
                            <a:schemeClr val="tx1"/>
                          </a:solidFill>
                          <a:effectLst/>
                          <a:latin typeface="Arial" panose="020B0604020202020204" pitchFamily="34" charset="0"/>
                          <a:ea typeface="+mn-ea"/>
                          <a:cs typeface="Arial" panose="020B0604020202020204" pitchFamily="34" charset="0"/>
                        </a:rPr>
                        <a:t>SP-211434</a:t>
                      </a:r>
                      <a:endParaRPr lang="zh-CN" alt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12"/>
                  </a:ext>
                </a:extLst>
              </a:tr>
              <a:tr h="114722">
                <a:tc>
                  <a:txBody>
                    <a:bodyPr/>
                    <a:lstStyle/>
                    <a:p>
                      <a:pPr marL="0" algn="l" defTabSz="1219170" rtl="0" eaLnBrk="1" latinLnBrk="0" hangingPunct="1">
                        <a:spcAft>
                          <a:spcPts val="0"/>
                        </a:spcAft>
                      </a:pPr>
                      <a:r>
                        <a:rPr lang="en-US" alt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rPr>
                        <a:t>36</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dirty="0">
                          <a:solidFill>
                            <a:schemeClr val="tx1"/>
                          </a:solidFill>
                          <a:latin typeface="Arial" panose="020B0604020202020204" pitchFamily="34" charset="0"/>
                          <a:cs typeface="Arial" panose="020B0604020202020204" pitchFamily="34" charset="0"/>
                        </a:rPr>
                        <a:t>New WID on methodology for deprecation</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900" kern="1200" dirty="0">
                          <a:solidFill>
                            <a:schemeClr val="tx1"/>
                          </a:solidFill>
                          <a:effectLst/>
                          <a:latin typeface="Arial" panose="020B0604020202020204" pitchFamily="34" charset="0"/>
                          <a:ea typeface="+mn-ea"/>
                          <a:cs typeface="Arial" panose="020B0604020202020204" pitchFamily="34" charset="0"/>
                        </a:rPr>
                        <a:t>Ericsson</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err="1">
                          <a:solidFill>
                            <a:schemeClr val="tx1"/>
                          </a:solidFill>
                          <a:effectLst/>
                          <a:latin typeface="Arial" panose="020B0604020202020204" pitchFamily="34" charset="0"/>
                          <a:ea typeface="+mn-ea"/>
                          <a:cs typeface="Arial" panose="020B0604020202020204" pitchFamily="34" charset="0"/>
                        </a:rPr>
                        <a:t>OAM_MetDep</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900" kern="1200" dirty="0">
                          <a:solidFill>
                            <a:schemeClr val="tx1"/>
                          </a:solidFill>
                          <a:effectLst/>
                          <a:latin typeface="Arial" panose="020B0604020202020204" pitchFamily="34" charset="0"/>
                          <a:ea typeface="+mn-ea"/>
                          <a:cs typeface="Arial" panose="020B0604020202020204" pitchFamily="34" charset="0"/>
                        </a:rPr>
                        <a:t>SP-220843</a:t>
                      </a:r>
                      <a:endParaRPr lang="zh-CN" alt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13"/>
                  </a:ext>
                </a:extLst>
              </a:tr>
              <a:tr h="208284">
                <a:tc>
                  <a:txBody>
                    <a:bodyPr/>
                    <a:lstStyle/>
                    <a:p>
                      <a:pPr marL="0" algn="l" defTabSz="1219170" rtl="0" eaLnBrk="1" latinLnBrk="0" hangingPunct="1">
                        <a:spcAft>
                          <a:spcPts val="0"/>
                        </a:spcAft>
                      </a:pPr>
                      <a:r>
                        <a:rPr lang="en-US" altLang="zh-CN" sz="900" kern="1200" dirty="0">
                          <a:solidFill>
                            <a:srgbClr val="0000FF"/>
                          </a:solidFill>
                          <a:effectLst/>
                          <a:latin typeface="Arial" panose="020B0604020202020204" pitchFamily="34" charset="0"/>
                          <a:ea typeface="宋体" panose="02010600030101010101" pitchFamily="2" charset="-122"/>
                          <a:cs typeface="Arial" panose="020B0604020202020204" pitchFamily="34" charset="0"/>
                        </a:rPr>
                        <a:t>New</a:t>
                      </a:r>
                      <a:endParaRPr lang="zh-CN" sz="900" kern="1200" dirty="0">
                        <a:solidFill>
                          <a:srgbClr val="0000FF"/>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FF"/>
                          </a:solidFill>
                          <a:effectLst/>
                          <a:latin typeface="Arial" panose="020B0604020202020204" pitchFamily="34" charset="0"/>
                          <a:ea typeface="+mn-ea"/>
                          <a:cs typeface="Arial" panose="020B0604020202020204" pitchFamily="34" charset="0"/>
                        </a:rPr>
                        <a:t>Enhancement of Management of Trace/MDT phase 2 (for SA approval)</a:t>
                      </a:r>
                      <a:endParaRPr lang="zh-CN" sz="900" kern="1200" dirty="0">
                        <a:solidFill>
                          <a:srgbClr val="0000FF"/>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FF"/>
                          </a:solidFill>
                          <a:effectLst/>
                          <a:latin typeface="Arial" panose="020B0604020202020204" pitchFamily="34" charset="0"/>
                          <a:ea typeface="+mn-ea"/>
                          <a:cs typeface="Arial" panose="020B0604020202020204" pitchFamily="34" charset="0"/>
                        </a:rPr>
                        <a:t>Nokia</a:t>
                      </a:r>
                      <a:endParaRPr lang="zh-CN" sz="900" kern="1200" dirty="0">
                        <a:solidFill>
                          <a:srgbClr val="0000FF"/>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FF"/>
                          </a:solidFill>
                          <a:effectLst/>
                          <a:latin typeface="Arial" panose="020B0604020202020204" pitchFamily="34" charset="0"/>
                          <a:ea typeface="+mn-ea"/>
                          <a:cs typeface="Arial" panose="020B0604020202020204" pitchFamily="34" charset="0"/>
                        </a:rPr>
                        <a:t>5GMDT_Ph3</a:t>
                      </a:r>
                      <a:endParaRPr lang="zh-CN" altLang="en-US" sz="900" kern="1200" dirty="0">
                        <a:solidFill>
                          <a:srgbClr val="0000FF"/>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FF"/>
                          </a:solidFill>
                          <a:effectLst/>
                          <a:latin typeface="Arial" panose="020B0604020202020204" pitchFamily="34" charset="0"/>
                          <a:ea typeface="+mn-ea"/>
                          <a:cs typeface="Arial" panose="020B0604020202020204" pitchFamily="34" charset="0"/>
                        </a:rPr>
                        <a:t>S5‑227041	</a:t>
                      </a:r>
                      <a:endParaRPr lang="zh-CN" altLang="zh-CN" sz="900" kern="1200" dirty="0">
                        <a:solidFill>
                          <a:srgbClr val="0000FF"/>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3569424132"/>
                  </a:ext>
                </a:extLst>
              </a:tr>
              <a:tr h="127134">
                <a:tc gridSpan="5">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b="1" kern="1200" dirty="0">
                          <a:solidFill>
                            <a:srgbClr val="FF0000"/>
                          </a:solidFill>
                          <a:effectLst/>
                          <a:latin typeface="Arial" panose="020B0604020202020204" pitchFamily="34" charset="0"/>
                          <a:ea typeface="+mn-ea"/>
                          <a:cs typeface="Arial" panose="020B0604020202020204" pitchFamily="34" charset="0"/>
                        </a:rPr>
                        <a:t>Support of New Services</a:t>
                      </a:r>
                      <a:endParaRPr lang="zh-CN" sz="1050" kern="1200" dirty="0">
                        <a:solidFill>
                          <a:srgbClr val="FF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7"/>
                  </a:ext>
                </a:extLst>
              </a:tr>
              <a:tr h="110904">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37</a:t>
                      </a:r>
                      <a:endParaRPr 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Enhancements of EE for 5G Phase 2</a:t>
                      </a:r>
                      <a:endParaRPr lang="zh-CN"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mn-ea"/>
                          <a:cs typeface="Arial" panose="020B0604020202020204" pitchFamily="34" charset="0"/>
                        </a:rPr>
                        <a:t>Huawei</a:t>
                      </a:r>
                      <a:endParaRPr lang="zh-CN"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EE5GPLUS_Ph2</a:t>
                      </a:r>
                      <a:endParaRPr lang="zh-CN" altLang="en-US"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mn-ea"/>
                          <a:cs typeface="Arial" panose="020B0604020202020204" pitchFamily="34" charset="0"/>
                        </a:rPr>
                        <a:t>SP-211441</a:t>
                      </a:r>
                      <a:endParaRPr lang="zh-CN" alt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extLst>
                  <a:ext uri="{0D108BD9-81ED-4DB2-BD59-A6C34878D82A}">
                    <a16:rowId xmlns:a16="http://schemas.microsoft.com/office/drawing/2014/main" val="10008"/>
                  </a:ext>
                </a:extLst>
              </a:tr>
            </a:tbl>
          </a:graphicData>
        </a:graphic>
      </p:graphicFrame>
      <p:graphicFrame>
        <p:nvGraphicFramePr>
          <p:cNvPr id="7" name="表格 6">
            <a:extLst>
              <a:ext uri="{FF2B5EF4-FFF2-40B4-BE49-F238E27FC236}">
                <a16:creationId xmlns:a16="http://schemas.microsoft.com/office/drawing/2014/main" id="{81BAF4A4-AC5E-467C-B809-3990CE86C239}"/>
              </a:ext>
            </a:extLst>
          </p:cNvPr>
          <p:cNvGraphicFramePr>
            <a:graphicFrameLocks noGrp="1"/>
          </p:cNvGraphicFramePr>
          <p:nvPr>
            <p:extLst>
              <p:ext uri="{D42A27DB-BD31-4B8C-83A1-F6EECF244321}">
                <p14:modId xmlns:p14="http://schemas.microsoft.com/office/powerpoint/2010/main" val="3915091711"/>
              </p:ext>
            </p:extLst>
          </p:nvPr>
        </p:nvGraphicFramePr>
        <p:xfrm>
          <a:off x="203775" y="1015758"/>
          <a:ext cx="6082029" cy="5302689"/>
        </p:xfrm>
        <a:graphic>
          <a:graphicData uri="http://schemas.openxmlformats.org/drawingml/2006/table">
            <a:tbl>
              <a:tblPr>
                <a:tableStyleId>{5C22544A-7EE6-4342-B048-85BDC9FD1C3A}</a:tableStyleId>
              </a:tblPr>
              <a:tblGrid>
                <a:gridCol w="290725">
                  <a:extLst>
                    <a:ext uri="{9D8B030D-6E8A-4147-A177-3AD203B41FA5}">
                      <a16:colId xmlns:a16="http://schemas.microsoft.com/office/drawing/2014/main" val="20000"/>
                    </a:ext>
                  </a:extLst>
                </a:gridCol>
                <a:gridCol w="2774381">
                  <a:extLst>
                    <a:ext uri="{9D8B030D-6E8A-4147-A177-3AD203B41FA5}">
                      <a16:colId xmlns:a16="http://schemas.microsoft.com/office/drawing/2014/main" val="20001"/>
                    </a:ext>
                  </a:extLst>
                </a:gridCol>
                <a:gridCol w="987393">
                  <a:extLst>
                    <a:ext uri="{9D8B030D-6E8A-4147-A177-3AD203B41FA5}">
                      <a16:colId xmlns:a16="http://schemas.microsoft.com/office/drawing/2014/main" val="20002"/>
                    </a:ext>
                  </a:extLst>
                </a:gridCol>
                <a:gridCol w="1107376">
                  <a:extLst>
                    <a:ext uri="{9D8B030D-6E8A-4147-A177-3AD203B41FA5}">
                      <a16:colId xmlns:a16="http://schemas.microsoft.com/office/drawing/2014/main" val="20003"/>
                    </a:ext>
                  </a:extLst>
                </a:gridCol>
                <a:gridCol w="922154">
                  <a:extLst>
                    <a:ext uri="{9D8B030D-6E8A-4147-A177-3AD203B41FA5}">
                      <a16:colId xmlns:a16="http://schemas.microsoft.com/office/drawing/2014/main" val="20005"/>
                    </a:ext>
                  </a:extLst>
                </a:gridCol>
              </a:tblGrid>
              <a:tr h="153222">
                <a:tc gridSpan="5">
                  <a:txBody>
                    <a:bodyPr/>
                    <a:lstStyle/>
                    <a:p>
                      <a:pPr marL="0" algn="l" defTabSz="1219170" rtl="0" eaLnBrk="1" latinLnBrk="0" hangingPunct="1">
                        <a:spcAft>
                          <a:spcPts val="0"/>
                        </a:spcAft>
                      </a:pPr>
                      <a:r>
                        <a:rPr lang="en-US" altLang="zh-CN" sz="1200" b="1" kern="1200" dirty="0">
                          <a:solidFill>
                            <a:schemeClr val="dk1"/>
                          </a:solidFill>
                          <a:effectLst/>
                          <a:latin typeface="Arial" panose="020B0604020202020204" pitchFamily="34" charset="0"/>
                          <a:ea typeface="+mn-ea"/>
                          <a:cs typeface="Arial" panose="020B0604020202020204" pitchFamily="34" charset="0"/>
                        </a:rPr>
                        <a:t>Rel-18 OAM&amp;P Studies</a:t>
                      </a:r>
                      <a:endParaRPr lang="zh-CN" sz="1200" b="1"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rgbClr val="92D050"/>
                    </a:solidFill>
                  </a:tcPr>
                </a:tc>
                <a:tc hMerge="1">
                  <a:txBody>
                    <a:bodyPr/>
                    <a:lstStyle/>
                    <a:p>
                      <a:pPr marL="0" algn="l" defTabSz="1219170" rtl="0" eaLnBrk="1" latinLnBrk="0" hangingPunct="1">
                        <a:spcAft>
                          <a:spcPts val="0"/>
                        </a:spcAft>
                      </a:pPr>
                      <a:endParaRPr lang="zh-CN" sz="1200" b="1"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rgbClr val="92D050"/>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0"/>
                  </a:ext>
                </a:extLst>
              </a:tr>
              <a:tr h="130095">
                <a:tc gridSpan="5">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00" b="1" dirty="0">
                          <a:solidFill>
                            <a:srgbClr val="FF0000"/>
                          </a:solidFill>
                          <a:effectLst/>
                          <a:latin typeface="Arial" panose="020B0604020202020204" pitchFamily="34" charset="0"/>
                          <a:ea typeface="+mn-ea"/>
                          <a:cs typeface="Arial" panose="020B0604020202020204" pitchFamily="34" charset="0"/>
                        </a:rPr>
                        <a:t>Intelligence and Automation</a:t>
                      </a:r>
                      <a:endParaRPr lang="zh-CN" sz="1000" b="1" dirty="0">
                        <a:solidFill>
                          <a:srgbClr val="FF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hMerge="1">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1"/>
                  </a:ext>
                </a:extLst>
              </a:tr>
              <a:tr h="222606">
                <a:tc>
                  <a:txBody>
                    <a:bodyPr/>
                    <a:lstStyle/>
                    <a:p>
                      <a:pPr marL="0" algn="l" defTabSz="1219170" rtl="0" eaLnBrk="1" latinLnBrk="0" hangingPunct="1">
                        <a:spcAft>
                          <a:spcPts val="0"/>
                        </a:spcAft>
                      </a:pPr>
                      <a:r>
                        <a:rPr lang="en-US" altLang="zh-CN" sz="900" kern="1200" dirty="0">
                          <a:solidFill>
                            <a:schemeClr val="dk1"/>
                          </a:solidFill>
                          <a:effectLst/>
                          <a:latin typeface="Arial" panose="020B0604020202020204" pitchFamily="34" charset="0"/>
                          <a:ea typeface="+mn-ea"/>
                          <a:cs typeface="Arial" panose="020B0604020202020204" pitchFamily="34" charset="0"/>
                        </a:rPr>
                        <a:t>1</a:t>
                      </a:r>
                      <a:endParaRPr lang="zh-CN" sz="90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Study on enhancement of autonomous network levels</a:t>
                      </a:r>
                      <a:endParaRPr lang="zh-CN" sz="9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it-IT" altLang="zh-CN" sz="900" kern="1200" dirty="0">
                          <a:solidFill>
                            <a:srgbClr val="000000"/>
                          </a:solidFill>
                          <a:effectLst/>
                          <a:latin typeface="Arial" panose="020B0604020202020204" pitchFamily="34" charset="0"/>
                          <a:ea typeface="+mn-ea"/>
                          <a:cs typeface="Arial" panose="020B0604020202020204" pitchFamily="34" charset="0"/>
                        </a:rPr>
                        <a:t>China Mobile, Huawei</a:t>
                      </a:r>
                      <a:endParaRPr lang="zh-CN" altLang="en-US" sz="900" dirty="0">
                        <a:latin typeface="Arial" panose="020B0604020202020204" pitchFamily="34" charset="0"/>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dirty="0" err="1">
                          <a:latin typeface="Arial" panose="020B0604020202020204" pitchFamily="34" charset="0"/>
                          <a:cs typeface="Arial" panose="020B0604020202020204" pitchFamily="34" charset="0"/>
                        </a:rPr>
                        <a:t>FS_eANL</a:t>
                      </a:r>
                      <a:endParaRPr lang="zh-CN" altLang="en-US" sz="900" dirty="0">
                        <a:latin typeface="Arial" panose="020B0604020202020204" pitchFamily="34" charset="0"/>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lang="en-US" sz="900" dirty="0">
                          <a:solidFill>
                            <a:srgbClr val="000000"/>
                          </a:solidFill>
                          <a:effectLst/>
                          <a:latin typeface="Arial" panose="020B0604020202020204" pitchFamily="34" charset="0"/>
                          <a:ea typeface="宋体" panose="02010600030101010101" pitchFamily="2" charset="-122"/>
                          <a:cs typeface="Arial" panose="020B0604020202020204" pitchFamily="34" charset="0"/>
                        </a:rPr>
                        <a:t>SP-211446</a:t>
                      </a:r>
                      <a:endParaRPr lang="zh-CN" sz="9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extLst>
                  <a:ext uri="{0D108BD9-81ED-4DB2-BD59-A6C34878D82A}">
                    <a16:rowId xmlns:a16="http://schemas.microsoft.com/office/drawing/2014/main" val="10002"/>
                  </a:ext>
                </a:extLst>
              </a:tr>
              <a:tr h="222606">
                <a:tc>
                  <a:txBody>
                    <a:bodyPr/>
                    <a:lstStyle/>
                    <a:p>
                      <a:pPr marL="0" algn="l" defTabSz="1219170" rtl="0" eaLnBrk="1" latinLnBrk="0" hangingPunct="1">
                        <a:spcAft>
                          <a:spcPts val="0"/>
                        </a:spcAft>
                      </a:pPr>
                      <a:r>
                        <a:rPr lang="en-US" altLang="zh-CN" sz="900" kern="1200" dirty="0">
                          <a:solidFill>
                            <a:schemeClr val="dk1"/>
                          </a:solidFill>
                          <a:effectLst/>
                          <a:latin typeface="Arial" panose="020B0604020202020204" pitchFamily="34" charset="0"/>
                          <a:ea typeface="+mn-ea"/>
                          <a:cs typeface="Arial" panose="020B0604020202020204" pitchFamily="34" charset="0"/>
                        </a:rPr>
                        <a:t>2</a:t>
                      </a:r>
                      <a:endParaRPr lang="zh-CN" sz="90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Study on evaluation of autonomous network levels</a:t>
                      </a:r>
                      <a:endParaRPr lang="zh-CN" sz="9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it-IT" altLang="zh-CN" sz="900" kern="1200">
                          <a:solidFill>
                            <a:srgbClr val="000000"/>
                          </a:solidFill>
                          <a:effectLst/>
                          <a:latin typeface="Arial" panose="020B0604020202020204" pitchFamily="34" charset="0"/>
                          <a:ea typeface="+mn-ea"/>
                          <a:cs typeface="Arial" panose="020B0604020202020204" pitchFamily="34" charset="0"/>
                        </a:rPr>
                        <a:t>China Mobile, Huawei</a:t>
                      </a:r>
                      <a:endParaRPr lang="zh-CN" altLang="en-US" sz="900" dirty="0">
                        <a:latin typeface="Arial" panose="020B0604020202020204" pitchFamily="34" charset="0"/>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dirty="0">
                          <a:latin typeface="Arial" panose="020B0604020202020204" pitchFamily="34" charset="0"/>
                          <a:cs typeface="Arial" panose="020B0604020202020204" pitchFamily="34" charset="0"/>
                        </a:rPr>
                        <a:t>FS_ANLEVA</a:t>
                      </a:r>
                      <a:endParaRPr lang="zh-CN" altLang="en-US" sz="900" dirty="0">
                        <a:latin typeface="Arial" panose="020B0604020202020204" pitchFamily="34" charset="0"/>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rial" panose="020B0604020202020204" pitchFamily="34" charset="0"/>
                          <a:ea typeface="+mn-ea"/>
                          <a:cs typeface="Arial" panose="020B0604020202020204" pitchFamily="34" charset="0"/>
                        </a:rPr>
                        <a:t>SP-211445</a:t>
                      </a:r>
                      <a:endParaRPr lang="zh-CN" sz="900" kern="1200" dirty="0">
                        <a:solidFill>
                          <a:schemeClr val="dk1"/>
                        </a:solidFill>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extLst>
                  <a:ext uri="{0D108BD9-81ED-4DB2-BD59-A6C34878D82A}">
                    <a16:rowId xmlns:a16="http://schemas.microsoft.com/office/drawing/2014/main" val="10003"/>
                  </a:ext>
                </a:extLst>
              </a:tr>
              <a:tr h="222606">
                <a:tc>
                  <a:txBody>
                    <a:bodyPr/>
                    <a:lstStyle/>
                    <a:p>
                      <a:pPr marL="0" algn="l" defTabSz="1219170" rtl="0" eaLnBrk="1" latinLnBrk="0" hangingPunct="1">
                        <a:spcAft>
                          <a:spcPts val="0"/>
                        </a:spcAft>
                      </a:pPr>
                      <a:r>
                        <a:rPr lang="en-US" altLang="zh-CN" sz="900" kern="1200" dirty="0">
                          <a:solidFill>
                            <a:schemeClr val="dk1"/>
                          </a:solidFill>
                          <a:effectLst/>
                          <a:latin typeface="Arial" panose="020B0604020202020204" pitchFamily="34" charset="0"/>
                          <a:ea typeface="+mn-ea"/>
                          <a:cs typeface="Arial" panose="020B0604020202020204" pitchFamily="34" charset="0"/>
                        </a:rPr>
                        <a:t>3</a:t>
                      </a:r>
                      <a:endParaRPr lang="zh-CN" sz="90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Study on enhanced intent driven management services for mobile networks</a:t>
                      </a:r>
                      <a:endParaRPr lang="zh-CN" sz="9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it-IT" altLang="zh-CN" sz="900" kern="1200" dirty="0">
                          <a:solidFill>
                            <a:srgbClr val="000000"/>
                          </a:solidFill>
                          <a:effectLst/>
                          <a:latin typeface="Arial" panose="020B0604020202020204" pitchFamily="34" charset="0"/>
                          <a:ea typeface="+mn-ea"/>
                          <a:cs typeface="Arial" panose="020B0604020202020204" pitchFamily="34" charset="0"/>
                        </a:rPr>
                        <a:t>Huawei, Ericsson</a:t>
                      </a:r>
                      <a:endParaRPr lang="zh-CN" altLang="en-US" sz="900" dirty="0">
                        <a:latin typeface="Arial" panose="020B0604020202020204" pitchFamily="34" charset="0"/>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err="1">
                          <a:solidFill>
                            <a:schemeClr val="dk1"/>
                          </a:solidFill>
                          <a:latin typeface="Arial" panose="020B0604020202020204" pitchFamily="34" charset="0"/>
                          <a:ea typeface="+mn-ea"/>
                          <a:cs typeface="Arial" panose="020B0604020202020204" pitchFamily="34" charset="0"/>
                        </a:rPr>
                        <a:t>FS_eIDMS_MN</a:t>
                      </a:r>
                      <a:endParaRPr lang="zh-CN" altLang="en-US" sz="900" kern="1200" dirty="0">
                        <a:solidFill>
                          <a:schemeClr val="dk1"/>
                        </a:solidFill>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rial" panose="020B0604020202020204" pitchFamily="34" charset="0"/>
                          <a:ea typeface="+mn-ea"/>
                          <a:cs typeface="Arial" panose="020B0604020202020204" pitchFamily="34" charset="0"/>
                        </a:rPr>
                        <a:t>SP-211450</a:t>
                      </a:r>
                      <a:endParaRPr lang="zh-CN" sz="900" kern="1200" dirty="0">
                        <a:solidFill>
                          <a:schemeClr val="dk1"/>
                        </a:solidFill>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extLst>
                  <a:ext uri="{0D108BD9-81ED-4DB2-BD59-A6C34878D82A}">
                    <a16:rowId xmlns:a16="http://schemas.microsoft.com/office/drawing/2014/main" val="10004"/>
                  </a:ext>
                </a:extLst>
              </a:tr>
              <a:tr h="222606">
                <a:tc>
                  <a:txBody>
                    <a:bodyPr/>
                    <a:lstStyle/>
                    <a:p>
                      <a:pPr marL="0" algn="l" defTabSz="1219170" rtl="0" eaLnBrk="1" latinLnBrk="0" hangingPunct="1">
                        <a:spcAft>
                          <a:spcPts val="0"/>
                        </a:spcAft>
                      </a:pPr>
                      <a:r>
                        <a:rPr lang="en-US" altLang="zh-CN" sz="900" kern="1200" dirty="0">
                          <a:solidFill>
                            <a:schemeClr val="dk1"/>
                          </a:solidFill>
                          <a:effectLst/>
                          <a:latin typeface="Arial" panose="020B0604020202020204" pitchFamily="34" charset="0"/>
                          <a:ea typeface="+mn-ea"/>
                          <a:cs typeface="Arial" panose="020B0604020202020204" pitchFamily="34" charset="0"/>
                        </a:rPr>
                        <a:t>4</a:t>
                      </a:r>
                      <a:endParaRPr lang="zh-CN" sz="90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dirty="0">
                          <a:effectLst/>
                          <a:latin typeface="Arial" panose="020B0604020202020204" pitchFamily="34" charset="0"/>
                          <a:ea typeface="+mn-ea"/>
                          <a:cs typeface="Arial" panose="020B0604020202020204" pitchFamily="34" charset="0"/>
                        </a:rPr>
                        <a:t>Study</a:t>
                      </a:r>
                      <a:r>
                        <a:rPr lang="en-US" altLang="zh-CN" sz="900" baseline="0" dirty="0">
                          <a:effectLst/>
                          <a:latin typeface="Arial" panose="020B0604020202020204" pitchFamily="34" charset="0"/>
                          <a:ea typeface="+mn-ea"/>
                          <a:cs typeface="Arial" panose="020B0604020202020204" pitchFamily="34" charset="0"/>
                        </a:rPr>
                        <a:t> </a:t>
                      </a:r>
                      <a:r>
                        <a:rPr lang="en-US" altLang="zh-CN" sz="900" dirty="0">
                          <a:effectLst/>
                          <a:latin typeface="Arial" panose="020B0604020202020204" pitchFamily="34" charset="0"/>
                          <a:ea typeface="+mn-ea"/>
                          <a:cs typeface="Arial" panose="020B0604020202020204" pitchFamily="34" charset="0"/>
                        </a:rPr>
                        <a:t>on intent-driven management for network slicing</a:t>
                      </a:r>
                      <a:endParaRPr lang="zh-CN" sz="9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dirty="0">
                          <a:latin typeface="Arial" panose="020B0604020202020204" pitchFamily="34" charset="0"/>
                          <a:cs typeface="Arial" panose="020B0604020202020204" pitchFamily="34" charset="0"/>
                        </a:rPr>
                        <a:t>Ericsson, Huawei</a:t>
                      </a:r>
                      <a:endParaRPr lang="zh-CN" altLang="en-US" sz="900" dirty="0">
                        <a:latin typeface="Arial" panose="020B0604020202020204" pitchFamily="34" charset="0"/>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dk1"/>
                          </a:solidFill>
                          <a:latin typeface="Arial" panose="020B0604020202020204" pitchFamily="34" charset="0"/>
                          <a:ea typeface="+mn-ea"/>
                          <a:cs typeface="Arial" panose="020B0604020202020204" pitchFamily="34" charset="0"/>
                        </a:rPr>
                        <a:t>FS_NETSLICE_IDMS</a:t>
                      </a:r>
                      <a:endParaRPr lang="zh-CN" altLang="en-US" sz="900" kern="1200" dirty="0">
                        <a:solidFill>
                          <a:schemeClr val="dk1"/>
                        </a:solidFill>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dk1"/>
                          </a:solidFill>
                          <a:latin typeface="Arial" panose="020B0604020202020204" pitchFamily="34" charset="0"/>
                          <a:ea typeface="+mn-ea"/>
                          <a:cs typeface="Arial" panose="020B0604020202020204" pitchFamily="34" charset="0"/>
                        </a:rPr>
                        <a:t>SP-220278</a:t>
                      </a:r>
                      <a:endParaRPr lang="zh-CN" sz="900" kern="1200" dirty="0">
                        <a:solidFill>
                          <a:schemeClr val="dk1"/>
                        </a:solidFill>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extLst>
                  <a:ext uri="{0D108BD9-81ED-4DB2-BD59-A6C34878D82A}">
                    <a16:rowId xmlns:a16="http://schemas.microsoft.com/office/drawing/2014/main" val="10005"/>
                  </a:ext>
                </a:extLst>
              </a:tr>
              <a:tr h="118531">
                <a:tc>
                  <a:txBody>
                    <a:bodyPr/>
                    <a:lstStyle/>
                    <a:p>
                      <a:pPr marL="0" algn="l" defTabSz="1219170" rtl="0" eaLnBrk="1" latinLnBrk="0" hangingPunct="1">
                        <a:spcAft>
                          <a:spcPts val="0"/>
                        </a:spcAft>
                      </a:pPr>
                      <a:r>
                        <a:rPr lang="en-US" altLang="zh-CN" sz="900" kern="1200" dirty="0">
                          <a:solidFill>
                            <a:schemeClr val="dk1"/>
                          </a:solidFill>
                          <a:effectLst/>
                          <a:latin typeface="Arial" panose="020B0604020202020204" pitchFamily="34" charset="0"/>
                          <a:ea typeface="+mn-ea"/>
                          <a:cs typeface="Arial" panose="020B0604020202020204" pitchFamily="34" charset="0"/>
                        </a:rPr>
                        <a:t>5</a:t>
                      </a:r>
                      <a:endParaRPr lang="zh-CN" sz="90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Study on AI/ ML management</a:t>
                      </a: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Intel, NEC</a:t>
                      </a: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dirty="0">
                          <a:latin typeface="Arial" panose="020B0604020202020204" pitchFamily="34" charset="0"/>
                          <a:cs typeface="Arial" panose="020B0604020202020204" pitchFamily="34" charset="0"/>
                        </a:rPr>
                        <a:t>FS_AIML_MGMT</a:t>
                      </a:r>
                      <a:endParaRPr lang="zh-CN" sz="9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dk1"/>
                          </a:solidFill>
                          <a:latin typeface="Arial" panose="020B0604020202020204" pitchFamily="34" charset="0"/>
                          <a:ea typeface="+mn-ea"/>
                          <a:cs typeface="Arial" panose="020B0604020202020204" pitchFamily="34" charset="0"/>
                        </a:rPr>
                        <a:t>SP-211443</a:t>
                      </a:r>
                      <a:endParaRPr lang="zh-CN" altLang="en-US" sz="900" kern="1200" dirty="0">
                        <a:solidFill>
                          <a:schemeClr val="dk1"/>
                        </a:solidFill>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extLst>
                  <a:ext uri="{0D108BD9-81ED-4DB2-BD59-A6C34878D82A}">
                    <a16:rowId xmlns:a16="http://schemas.microsoft.com/office/drawing/2014/main" val="10006"/>
                  </a:ext>
                </a:extLst>
              </a:tr>
              <a:tr h="222606">
                <a:tc>
                  <a:txBody>
                    <a:bodyPr/>
                    <a:lstStyle/>
                    <a:p>
                      <a:pPr marL="0" algn="l" defTabSz="1219170" rtl="0" eaLnBrk="1" latinLnBrk="0" hangingPunct="1">
                        <a:spcAft>
                          <a:spcPts val="0"/>
                        </a:spcAft>
                      </a:pPr>
                      <a:r>
                        <a:rPr lang="en-US" altLang="zh-CN" sz="900" kern="1200" dirty="0">
                          <a:solidFill>
                            <a:schemeClr val="dk1"/>
                          </a:solidFill>
                          <a:effectLst/>
                          <a:latin typeface="Arial" panose="020B0604020202020204" pitchFamily="34" charset="0"/>
                          <a:ea typeface="+mn-ea"/>
                          <a:cs typeface="Arial" panose="020B0604020202020204" pitchFamily="34" charset="0"/>
                        </a:rPr>
                        <a:t>6</a:t>
                      </a:r>
                      <a:endParaRPr lang="zh-CN" sz="90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Study on Enhancement of the management aspects related to NWDAF</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China Telecom</a:t>
                      </a:r>
                    </a:p>
                  </a:txBody>
                  <a:tcPr marL="9525" marR="9525" marT="9525" marB="9525">
                    <a:solidFill>
                      <a:schemeClr val="tx2">
                        <a:lumMod val="20000"/>
                        <a:lumOff val="80000"/>
                      </a:schemeClr>
                    </a:solidFill>
                  </a:tcPr>
                </a:tc>
                <a:tc>
                  <a:txBody>
                    <a:bodyPr/>
                    <a:lstStyle/>
                    <a:p>
                      <a:pPr marL="0" algn="l" defTabSz="1219170" rtl="0" eaLnBrk="1" fontAlgn="t" latinLnBrk="0" hangingPunct="1">
                        <a:spcAft>
                          <a:spcPts val="0"/>
                        </a:spcAft>
                      </a:pPr>
                      <a:r>
                        <a:rPr lang="en-US" altLang="zh-CN" sz="900" kern="1200" dirty="0">
                          <a:solidFill>
                            <a:schemeClr val="tx1"/>
                          </a:solidFill>
                          <a:effectLst/>
                          <a:latin typeface="Arial" panose="020B0604020202020204" pitchFamily="34" charset="0"/>
                          <a:ea typeface="+mn-ea"/>
                          <a:cs typeface="Arial" panose="020B0604020202020204" pitchFamily="34" charset="0"/>
                        </a:rPr>
                        <a:t>FS_MANWDAF</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dk1"/>
                          </a:solidFill>
                          <a:latin typeface="Arial" panose="020B0604020202020204" pitchFamily="34" charset="0"/>
                          <a:ea typeface="+mn-ea"/>
                          <a:cs typeface="Arial" panose="020B0604020202020204" pitchFamily="34" charset="0"/>
                        </a:rPr>
                        <a:t>SP-211435</a:t>
                      </a:r>
                      <a:endParaRPr lang="zh-CN" altLang="en-US" sz="900" kern="1200" dirty="0">
                        <a:solidFill>
                          <a:schemeClr val="dk1"/>
                        </a:solidFill>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extLst>
                  <a:ext uri="{0D108BD9-81ED-4DB2-BD59-A6C34878D82A}">
                    <a16:rowId xmlns:a16="http://schemas.microsoft.com/office/drawing/2014/main" val="10007"/>
                  </a:ext>
                </a:extLst>
              </a:tr>
              <a:tr h="222606">
                <a:tc>
                  <a:txBody>
                    <a:bodyPr/>
                    <a:lstStyle/>
                    <a:p>
                      <a:pPr marL="0" algn="l" defTabSz="1219170" rtl="0" eaLnBrk="1" latinLnBrk="0" hangingPunct="1">
                        <a:spcAft>
                          <a:spcPts val="0"/>
                        </a:spcAft>
                      </a:pPr>
                      <a:r>
                        <a:rPr lang="en-US" altLang="zh-CN" sz="900" kern="1200" dirty="0">
                          <a:solidFill>
                            <a:schemeClr val="dk1"/>
                          </a:solidFill>
                          <a:effectLst/>
                          <a:latin typeface="Arial" panose="020B0604020202020204" pitchFamily="34" charset="0"/>
                          <a:ea typeface="+mn-ea"/>
                          <a:cs typeface="Arial" panose="020B0604020202020204" pitchFamily="34" charset="0"/>
                        </a:rPr>
                        <a:t>7</a:t>
                      </a:r>
                      <a:endParaRPr lang="zh-CN" sz="90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Study</a:t>
                      </a:r>
                      <a:r>
                        <a:rPr lang="en-US" altLang="zh-CN" sz="900" kern="1200" baseline="0" dirty="0">
                          <a:solidFill>
                            <a:schemeClr val="tx1"/>
                          </a:solidFill>
                          <a:effectLst/>
                          <a:latin typeface="Arial" panose="020B0604020202020204" pitchFamily="34" charset="0"/>
                          <a:ea typeface="+mn-ea"/>
                          <a:cs typeface="Arial" panose="020B0604020202020204" pitchFamily="34" charset="0"/>
                        </a:rPr>
                        <a:t> </a:t>
                      </a:r>
                      <a:r>
                        <a:rPr lang="en-US" altLang="zh-CN" sz="900" kern="1200" dirty="0">
                          <a:solidFill>
                            <a:schemeClr val="tx1"/>
                          </a:solidFill>
                          <a:effectLst/>
                          <a:latin typeface="Arial" panose="020B0604020202020204" pitchFamily="34" charset="0"/>
                          <a:ea typeface="+mn-ea"/>
                          <a:cs typeface="Arial" panose="020B0604020202020204" pitchFamily="34" charset="0"/>
                        </a:rPr>
                        <a:t>on Fault Supervision Evolution </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China Mobile, Huawei</a:t>
                      </a:r>
                    </a:p>
                  </a:txBody>
                  <a:tcPr marL="9525" marR="9525" marT="9525" marB="9525">
                    <a:solidFill>
                      <a:schemeClr val="tx2">
                        <a:lumMod val="20000"/>
                        <a:lumOff val="80000"/>
                      </a:schemeClr>
                    </a:solidFill>
                  </a:tcPr>
                </a:tc>
                <a:tc>
                  <a:txBody>
                    <a:bodyPr/>
                    <a:lstStyle/>
                    <a:p>
                      <a:pPr marL="0" algn="l" defTabSz="1219170" rtl="0" eaLnBrk="1" fontAlgn="t" latinLnBrk="0" hangingPunct="1">
                        <a:spcAft>
                          <a:spcPts val="0"/>
                        </a:spcAft>
                      </a:pPr>
                      <a:r>
                        <a:rPr lang="en-US" altLang="zh-CN" sz="900" kern="1200" dirty="0">
                          <a:solidFill>
                            <a:schemeClr val="tx1"/>
                          </a:solidFill>
                          <a:effectLst/>
                          <a:latin typeface="Arial" panose="020B0604020202020204" pitchFamily="34" charset="0"/>
                          <a:ea typeface="+mn-ea"/>
                          <a:cs typeface="Arial" panose="020B0604020202020204" pitchFamily="34" charset="0"/>
                        </a:rPr>
                        <a:t>FS_FSEV</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dk1"/>
                          </a:solidFill>
                          <a:latin typeface="Arial" panose="020B0604020202020204" pitchFamily="34" charset="0"/>
                          <a:ea typeface="+mn-ea"/>
                          <a:cs typeface="Arial" panose="020B0604020202020204" pitchFamily="34" charset="0"/>
                        </a:rPr>
                        <a:t>SP-220153</a:t>
                      </a:r>
                      <a:endParaRPr lang="zh-CN" altLang="en-US" sz="900" kern="1200" dirty="0">
                        <a:solidFill>
                          <a:schemeClr val="dk1"/>
                        </a:solidFill>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extLst>
                  <a:ext uri="{0D108BD9-81ED-4DB2-BD59-A6C34878D82A}">
                    <a16:rowId xmlns:a16="http://schemas.microsoft.com/office/drawing/2014/main" val="10008"/>
                  </a:ext>
                </a:extLst>
              </a:tr>
              <a:tr h="222606">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8</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Study on measurement data collection to support RAN intelligence</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Intel,</a:t>
                      </a:r>
                      <a:r>
                        <a:rPr lang="en-US" altLang="zh-CN" sz="900" kern="1200" baseline="0" dirty="0">
                          <a:solidFill>
                            <a:schemeClr val="tx1"/>
                          </a:solidFill>
                          <a:effectLst/>
                          <a:latin typeface="Arial" panose="020B0604020202020204" pitchFamily="34" charset="0"/>
                          <a:ea typeface="+mn-ea"/>
                          <a:cs typeface="Arial" panose="020B0604020202020204" pitchFamily="34" charset="0"/>
                        </a:rPr>
                        <a:t> </a:t>
                      </a:r>
                      <a:r>
                        <a:rPr lang="en-US" altLang="zh-CN" sz="900" kern="1200" baseline="0">
                          <a:solidFill>
                            <a:schemeClr val="tx1"/>
                          </a:solidFill>
                          <a:effectLst/>
                          <a:latin typeface="Arial" panose="020B0604020202020204" pitchFamily="34" charset="0"/>
                          <a:ea typeface="+mn-ea"/>
                          <a:cs typeface="Arial" panose="020B0604020202020204" pitchFamily="34" charset="0"/>
                        </a:rPr>
                        <a:t>China Mobile</a:t>
                      </a:r>
                      <a:endParaRPr lang="en-US"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FS_MEDACO_RAN</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SP-220488</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extLst>
                  <a:ext uri="{0D108BD9-81ED-4DB2-BD59-A6C34878D82A}">
                    <a16:rowId xmlns:a16="http://schemas.microsoft.com/office/drawing/2014/main" val="10019"/>
                  </a:ext>
                </a:extLst>
              </a:tr>
              <a:tr h="130095">
                <a:tc gridSpan="5">
                  <a:txBody>
                    <a:bodyPr/>
                    <a:lstStyle/>
                    <a:p>
                      <a:pPr algn="l">
                        <a:spcAft>
                          <a:spcPts val="0"/>
                        </a:spcAft>
                      </a:pPr>
                      <a:r>
                        <a:rPr lang="en-US" altLang="zh-CN" sz="1000" b="1" dirty="0">
                          <a:solidFill>
                            <a:srgbClr val="FF0000"/>
                          </a:solidFill>
                          <a:effectLst/>
                          <a:latin typeface="Arial" panose="020B0604020202020204" pitchFamily="34" charset="0"/>
                          <a:ea typeface="+mn-ea"/>
                          <a:cs typeface="Arial" panose="020B0604020202020204" pitchFamily="34" charset="0"/>
                        </a:rPr>
                        <a:t>Management Architecture and Mechanisms</a:t>
                      </a:r>
                      <a:endParaRPr lang="zh-CN" sz="1000" b="1" dirty="0">
                        <a:solidFill>
                          <a:srgbClr val="FF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hMerge="1">
                  <a:txBody>
                    <a:bodyPr/>
                    <a:lstStyle/>
                    <a:p>
                      <a:pPr algn="l">
                        <a:spcAft>
                          <a:spcPts val="0"/>
                        </a:spcAft>
                      </a:pP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9"/>
                  </a:ext>
                </a:extLst>
              </a:tr>
              <a:tr h="222606">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9</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Study on Enhancement of service based management architecture</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Huawei, Ericsson</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err="1">
                          <a:solidFill>
                            <a:schemeClr val="tx1"/>
                          </a:solidFill>
                          <a:effectLst/>
                          <a:latin typeface="Arial" panose="020B0604020202020204" pitchFamily="34" charset="0"/>
                          <a:ea typeface="+mn-ea"/>
                          <a:cs typeface="Arial" panose="020B0604020202020204" pitchFamily="34" charset="0"/>
                        </a:rPr>
                        <a:t>FS_eSBMA</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1219170" rtl="0" eaLnBrk="1" fontAlgn="t" latinLnBrk="0" hangingPunct="1">
                        <a:lnSpc>
                          <a:spcPct val="100000"/>
                        </a:lnSpc>
                        <a:spcBef>
                          <a:spcPts val="0"/>
                        </a:spcBef>
                        <a:spcAft>
                          <a:spcPts val="0"/>
                        </a:spcAft>
                        <a:buClrTx/>
                        <a:buSzTx/>
                        <a:buFontTx/>
                        <a:buNone/>
                        <a:tabLst/>
                        <a:defRPr/>
                      </a:pP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SP-211451</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10"/>
                  </a:ext>
                </a:extLst>
              </a:tr>
              <a:tr h="118531">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10</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Study on Basic SBMA enabler enhancements</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Nokia</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err="1">
                          <a:solidFill>
                            <a:schemeClr val="tx1"/>
                          </a:solidFill>
                          <a:effectLst/>
                          <a:latin typeface="Arial" panose="020B0604020202020204" pitchFamily="34" charset="0"/>
                          <a:ea typeface="+mn-ea"/>
                          <a:cs typeface="Arial" panose="020B0604020202020204" pitchFamily="34" charset="0"/>
                        </a:rPr>
                        <a:t>FS_eSBMAe</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S5-221506</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11"/>
                  </a:ext>
                </a:extLst>
              </a:tr>
              <a:tr h="118531">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11</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Study on Management Aspects of URLLC</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China Unicom</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err="1">
                          <a:solidFill>
                            <a:schemeClr val="tx1"/>
                          </a:solidFill>
                          <a:effectLst/>
                          <a:latin typeface="Arial" panose="020B0604020202020204" pitchFamily="34" charset="0"/>
                          <a:ea typeface="+mn-ea"/>
                          <a:cs typeface="Arial" panose="020B0604020202020204" pitchFamily="34" charset="0"/>
                        </a:rPr>
                        <a:t>FS_URLLC_Mgt</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SP-220146</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12"/>
                  </a:ext>
                </a:extLst>
              </a:tr>
              <a:tr h="118531">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12</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Study on Management Aspects of 5GLAN</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China Mobile</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FS_5GLAN_Mgt</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SP-220324</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13"/>
                  </a:ext>
                </a:extLst>
              </a:tr>
              <a:tr h="222606">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13</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Study on Management of Cloud Native Virtualized Network Function</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China</a:t>
                      </a:r>
                      <a:r>
                        <a:rPr lang="en-US" altLang="zh-CN" sz="900" kern="1200" baseline="0" dirty="0">
                          <a:solidFill>
                            <a:schemeClr val="tx1"/>
                          </a:solidFill>
                          <a:effectLst/>
                          <a:latin typeface="Arial" panose="020B0604020202020204" pitchFamily="34" charset="0"/>
                          <a:ea typeface="+mn-ea"/>
                          <a:cs typeface="Arial" panose="020B0604020202020204" pitchFamily="34" charset="0"/>
                        </a:rPr>
                        <a:t> Mobile</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FS_MCVNF</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SP-220150</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1219170" rtl="0" eaLnBrk="1" fontAlgn="t" latinLnBrk="0" hangingPunct="1">
                        <a:lnSpc>
                          <a:spcPct val="100000"/>
                        </a:lnSpc>
                        <a:spcBef>
                          <a:spcPts val="0"/>
                        </a:spcBef>
                        <a:spcAft>
                          <a:spcPts val="0"/>
                        </a:spcAft>
                        <a:buClrTx/>
                        <a:buSzTx/>
                        <a:buFontTx/>
                        <a:buNone/>
                        <a:tabLst/>
                        <a:defRPr/>
                      </a:pP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14"/>
                  </a:ext>
                </a:extLst>
              </a:tr>
              <a:tr h="222606">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14</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Study on Management Aspects of 5G MOCN Network Sharing Phase2</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China Unicom</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1219170" rtl="0" eaLnBrk="1" fontAlgn="t" latinLnBrk="0" hangingPunct="1">
                        <a:lnSpc>
                          <a:spcPct val="100000"/>
                        </a:lnSpc>
                        <a:spcBef>
                          <a:spcPts val="0"/>
                        </a:spcBef>
                        <a:spcAft>
                          <a:spcPts val="0"/>
                        </a:spcAft>
                        <a:buClrTx/>
                        <a:buSzTx/>
                        <a:buFontTx/>
                        <a:buNone/>
                        <a:tabLst/>
                        <a:defRPr/>
                      </a:pP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FS_MANS_ph2</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SP-220151</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1219170" rtl="0" eaLnBrk="1" fontAlgn="t" latinLnBrk="0" hangingPunct="1">
                        <a:lnSpc>
                          <a:spcPct val="100000"/>
                        </a:lnSpc>
                        <a:spcBef>
                          <a:spcPts val="0"/>
                        </a:spcBef>
                        <a:spcAft>
                          <a:spcPts val="0"/>
                        </a:spcAft>
                        <a:buClrTx/>
                        <a:buSzTx/>
                        <a:buFontTx/>
                        <a:buNone/>
                        <a:tabLst/>
                        <a:defRPr/>
                      </a:pP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15"/>
                  </a:ext>
                </a:extLst>
              </a:tr>
              <a:tr h="222606">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15</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bg1">
                        <a:lumMod val="85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a:solidFill>
                            <a:schemeClr val="tx1"/>
                          </a:solidFill>
                          <a:effectLst/>
                          <a:latin typeface="Arial" panose="020B0604020202020204" pitchFamily="34" charset="0"/>
                          <a:ea typeface="宋体" panose="02010600030101010101" pitchFamily="2" charset="-122"/>
                          <a:cs typeface="Arial" panose="020B0604020202020204" pitchFamily="34" charset="0"/>
                        </a:rPr>
                        <a:t>(finished)</a:t>
                      </a:r>
                      <a:r>
                        <a:rPr lang="en-US" altLang="zh-CN" sz="900" kern="1200" baseline="0">
                          <a:solidFill>
                            <a:schemeClr val="tx1"/>
                          </a:solidFill>
                          <a:effectLst/>
                          <a:latin typeface="Arial" panose="020B0604020202020204" pitchFamily="34" charset="0"/>
                          <a:ea typeface="宋体" panose="02010600030101010101" pitchFamily="2" charset="-122"/>
                          <a:cs typeface="Arial" panose="020B0604020202020204" pitchFamily="34" charset="0"/>
                        </a:rPr>
                        <a:t> </a:t>
                      </a:r>
                      <a:r>
                        <a:rPr lang="en-US" altLang="zh-CN" sz="900" kern="1200">
                          <a:solidFill>
                            <a:schemeClr val="tx1"/>
                          </a:solidFill>
                          <a:effectLst/>
                          <a:latin typeface="Arial" panose="020B0604020202020204" pitchFamily="34" charset="0"/>
                          <a:ea typeface="宋体" panose="02010600030101010101" pitchFamily="2" charset="-122"/>
                          <a:cs typeface="Arial" panose="020B0604020202020204" pitchFamily="34" charset="0"/>
                        </a:rPr>
                        <a:t>Study </a:t>
                      </a:r>
                      <a:r>
                        <a:rPr lang="en-US" alt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rPr>
                        <a:t>on continuous integration continuous delivery support for 3GPP NFs</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rPr>
                        <a:t>Lenovo</a:t>
                      </a:r>
                      <a:endParaRPr lang="zh-CN" altLang="en-US"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rPr>
                        <a:t>FS_CICDNS</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SP-211427</a:t>
                      </a:r>
                      <a:endParaRPr lang="zh-CN" altLang="en-US"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extLst>
                  <a:ext uri="{0D108BD9-81ED-4DB2-BD59-A6C34878D82A}">
                    <a16:rowId xmlns:a16="http://schemas.microsoft.com/office/drawing/2014/main" val="10016"/>
                  </a:ext>
                </a:extLst>
              </a:tr>
              <a:tr h="118531">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16</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Study on Management of Trace/MDT phase 2 </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rPr>
                        <a:t>Nokia</a:t>
                      </a:r>
                      <a:endParaRPr lang="zh-CN" altLang="en-US"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FS_5GMDT_Ph2</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a:solidFill>
                            <a:schemeClr val="tx1"/>
                          </a:solidFill>
                          <a:effectLst/>
                          <a:latin typeface="Arial" panose="020B0604020202020204" pitchFamily="34" charset="0"/>
                          <a:ea typeface="+mn-ea"/>
                          <a:cs typeface="Arial" panose="020B0604020202020204" pitchFamily="34" charset="0"/>
                        </a:rPr>
                        <a:t>SP-220152</a:t>
                      </a:r>
                      <a:endParaRPr lang="zh-CN" altLang="en-US"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17"/>
                  </a:ext>
                </a:extLst>
              </a:tr>
              <a:tr h="222606">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17</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bg1">
                        <a:lumMod val="85000"/>
                      </a:schemeClr>
                    </a:solidFill>
                  </a:tcPr>
                </a:tc>
                <a:tc>
                  <a:txBody>
                    <a:bodyPr/>
                    <a:lstStyle/>
                    <a:p>
                      <a:pPr algn="l">
                        <a:spcAft>
                          <a:spcPts val="0"/>
                        </a:spcAft>
                      </a:pPr>
                      <a:r>
                        <a:rPr lang="en-US" sz="900" dirty="0">
                          <a:effectLst/>
                          <a:latin typeface="Arial" panose="020B0604020202020204" pitchFamily="34" charset="0"/>
                          <a:ea typeface="宋体" panose="02010600030101010101" pitchFamily="2" charset="-122"/>
                        </a:rPr>
                        <a:t>(finished)Study on YANG P</a:t>
                      </a:r>
                      <a:r>
                        <a:rPr lang="en-US" sz="900" dirty="0">
                          <a:solidFill>
                            <a:schemeClr val="tx1"/>
                          </a:solidFill>
                          <a:effectLst/>
                          <a:latin typeface="Arial" panose="020B0604020202020204" pitchFamily="34" charset="0"/>
                          <a:ea typeface="宋体" panose="02010600030101010101" pitchFamily="2" charset="-122"/>
                        </a:rPr>
                        <a:t>USH (stopped at SA5#144e)</a:t>
                      </a:r>
                      <a:endParaRPr lang="zh-CN" sz="1200" dirty="0">
                        <a:solidFill>
                          <a:schemeClr val="tx1"/>
                        </a:solidFill>
                        <a:effectLst/>
                        <a:latin typeface="Times New Roman" panose="02020603050405020304" pitchFamily="18" charset="0"/>
                        <a:ea typeface="宋体" panose="02010600030101010101" pitchFamily="2" charset="-122"/>
                      </a:endParaRPr>
                    </a:p>
                  </a:txBody>
                  <a:tcPr marL="9525" marR="9525" marT="9525" marB="9525">
                    <a:solidFill>
                      <a:schemeClr val="bg1">
                        <a:lumMod val="85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rPr>
                        <a:t>Ericsson</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FS_YANG</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SP-200765</a:t>
                      </a:r>
                      <a:endParaRPr lang="zh-CN" altLang="en-US"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extLst>
                  <a:ext uri="{0D108BD9-81ED-4DB2-BD59-A6C34878D82A}">
                    <a16:rowId xmlns:a16="http://schemas.microsoft.com/office/drawing/2014/main" val="10018"/>
                  </a:ext>
                </a:extLst>
              </a:tr>
              <a:tr h="222606">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18</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宋体" panose="02010600030101010101" pitchFamily="2" charset="-122"/>
                          <a:cs typeface="+mn-cs"/>
                        </a:rPr>
                        <a:t>Study on Management Aspects of IoT NTN Enhancements</a:t>
                      </a:r>
                      <a:endParaRPr lang="zh-CN" sz="900" kern="1200" dirty="0">
                        <a:solidFill>
                          <a:schemeClr val="tx1"/>
                        </a:solidFill>
                        <a:effectLst/>
                        <a:latin typeface="Arial" panose="020B0604020202020204" pitchFamily="34" charset="0"/>
                        <a:ea typeface="宋体" panose="02010600030101010101" pitchFamily="2" charset="-122"/>
                        <a:cs typeface="+mn-cs"/>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mn-cs"/>
                        </a:rPr>
                        <a:t>China Unicom</a:t>
                      </a:r>
                      <a:endParaRPr lang="zh-CN" altLang="en-US" sz="900" kern="1200" dirty="0">
                        <a:solidFill>
                          <a:schemeClr val="tx1"/>
                        </a:solidFill>
                        <a:effectLst/>
                        <a:latin typeface="Arial" panose="020B0604020202020204" pitchFamily="34" charset="0"/>
                        <a:ea typeface="+mn-ea"/>
                        <a:cs typeface="+mn-cs"/>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mn-cs"/>
                        </a:rPr>
                        <a:t>FS_IOT_NTN</a:t>
                      </a:r>
                      <a:endParaRPr lang="zh-CN" altLang="en-US" sz="900" kern="1200" dirty="0">
                        <a:solidFill>
                          <a:schemeClr val="tx1"/>
                        </a:solidFill>
                        <a:effectLst/>
                        <a:latin typeface="Arial" panose="020B0604020202020204" pitchFamily="34" charset="0"/>
                        <a:ea typeface="宋体" panose="02010600030101010101" pitchFamily="2" charset="-122"/>
                        <a:cs typeface="+mn-cs"/>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宋体" panose="02010600030101010101" pitchFamily="2" charset="-122"/>
                          <a:cs typeface="+mn-cs"/>
                        </a:rPr>
                        <a:t>SP-220490</a:t>
                      </a:r>
                      <a:endParaRPr lang="zh-CN" altLang="zh-CN" sz="900" kern="1200" dirty="0">
                        <a:solidFill>
                          <a:schemeClr val="tx1"/>
                        </a:solidFill>
                        <a:effectLst/>
                        <a:latin typeface="Arial" panose="020B0604020202020204" pitchFamily="34" charset="0"/>
                        <a:ea typeface="宋体" panose="02010600030101010101" pitchFamily="2" charset="-122"/>
                        <a:cs typeface="+mn-cs"/>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20"/>
                  </a:ext>
                </a:extLst>
              </a:tr>
              <a:tr h="162999">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宋体" panose="02010600030101010101" pitchFamily="2" charset="-122"/>
                          <a:cs typeface="+mn-cs"/>
                        </a:rPr>
                        <a:t>19</a:t>
                      </a:r>
                      <a:endParaRPr lang="zh-CN" sz="900" kern="1200" dirty="0">
                        <a:solidFill>
                          <a:schemeClr val="tx1"/>
                        </a:solidFill>
                        <a:effectLst/>
                        <a:latin typeface="Arial" panose="020B0604020202020204" pitchFamily="34" charset="0"/>
                        <a:ea typeface="宋体" panose="02010600030101010101" pitchFamily="2" charset="-122"/>
                        <a:cs typeface="+mn-cs"/>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mn-cs"/>
                        </a:rPr>
                        <a:t>Study on Data management phase 2</a:t>
                      </a:r>
                      <a:endParaRPr lang="zh-CN" sz="900" kern="1200" dirty="0">
                        <a:solidFill>
                          <a:schemeClr val="tx1"/>
                        </a:solidFill>
                        <a:effectLst/>
                        <a:latin typeface="Arial" panose="020B0604020202020204" pitchFamily="34" charset="0"/>
                        <a:ea typeface="宋体" panose="02010600030101010101" pitchFamily="2" charset="-122"/>
                        <a:cs typeface="+mn-cs"/>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mn-cs"/>
                        </a:rPr>
                        <a:t>Nokia</a:t>
                      </a:r>
                      <a:endParaRPr lang="zh-CN" altLang="en-US" sz="900" kern="1200" dirty="0">
                        <a:solidFill>
                          <a:schemeClr val="tx1"/>
                        </a:solidFill>
                        <a:effectLst/>
                        <a:latin typeface="Arial" panose="020B0604020202020204" pitchFamily="34" charset="0"/>
                        <a:ea typeface="+mn-ea"/>
                        <a:cs typeface="+mn-cs"/>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mn-cs"/>
                        </a:rPr>
                        <a:t>FS_MADCOL_ph2</a:t>
                      </a:r>
                      <a:endParaRPr lang="zh-CN" altLang="en-US" sz="900" kern="1200" dirty="0">
                        <a:solidFill>
                          <a:schemeClr val="tx1"/>
                        </a:solidFill>
                        <a:effectLst/>
                        <a:latin typeface="Arial" panose="020B0604020202020204" pitchFamily="34" charset="0"/>
                        <a:ea typeface="宋体" panose="02010600030101010101" pitchFamily="2" charset="-122"/>
                        <a:cs typeface="+mn-cs"/>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mn-cs"/>
                        </a:rPr>
                        <a:t>SP-220842</a:t>
                      </a:r>
                      <a:endParaRPr lang="zh-CN" altLang="zh-CN" sz="900" kern="1200" dirty="0">
                        <a:solidFill>
                          <a:schemeClr val="tx1"/>
                        </a:solidFill>
                        <a:effectLst/>
                        <a:latin typeface="Arial" panose="020B0604020202020204" pitchFamily="34" charset="0"/>
                        <a:ea typeface="宋体" panose="02010600030101010101" pitchFamily="2" charset="-122"/>
                        <a:cs typeface="+mn-cs"/>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22"/>
                  </a:ext>
                </a:extLst>
              </a:tr>
            </a:tbl>
          </a:graphicData>
        </a:graphic>
      </p:graphicFrame>
      <p:graphicFrame>
        <p:nvGraphicFramePr>
          <p:cNvPr id="8" name="表格 7">
            <a:extLst>
              <a:ext uri="{FF2B5EF4-FFF2-40B4-BE49-F238E27FC236}">
                <a16:creationId xmlns:a16="http://schemas.microsoft.com/office/drawing/2014/main" id="{3EDDC5EA-CF05-409D-AE7B-B50EB7A6721E}"/>
              </a:ext>
            </a:extLst>
          </p:cNvPr>
          <p:cNvGraphicFramePr>
            <a:graphicFrameLocks noGrp="1"/>
          </p:cNvGraphicFramePr>
          <p:nvPr>
            <p:extLst>
              <p:ext uri="{D42A27DB-BD31-4B8C-83A1-F6EECF244321}">
                <p14:modId xmlns:p14="http://schemas.microsoft.com/office/powerpoint/2010/main" val="708680421"/>
              </p:ext>
            </p:extLst>
          </p:nvPr>
        </p:nvGraphicFramePr>
        <p:xfrm>
          <a:off x="6433503" y="1004896"/>
          <a:ext cx="5543747" cy="2275523"/>
        </p:xfrm>
        <a:graphic>
          <a:graphicData uri="http://schemas.openxmlformats.org/drawingml/2006/table">
            <a:tbl>
              <a:tblPr>
                <a:tableStyleId>{5C22544A-7EE6-4342-B048-85BDC9FD1C3A}</a:tableStyleId>
              </a:tblPr>
              <a:tblGrid>
                <a:gridCol w="266240">
                  <a:extLst>
                    <a:ext uri="{9D8B030D-6E8A-4147-A177-3AD203B41FA5}">
                      <a16:colId xmlns:a16="http://schemas.microsoft.com/office/drawing/2014/main" val="20000"/>
                    </a:ext>
                  </a:extLst>
                </a:gridCol>
                <a:gridCol w="2835189">
                  <a:extLst>
                    <a:ext uri="{9D8B030D-6E8A-4147-A177-3AD203B41FA5}">
                      <a16:colId xmlns:a16="http://schemas.microsoft.com/office/drawing/2014/main" val="20001"/>
                    </a:ext>
                  </a:extLst>
                </a:gridCol>
                <a:gridCol w="555254">
                  <a:extLst>
                    <a:ext uri="{9D8B030D-6E8A-4147-A177-3AD203B41FA5}">
                      <a16:colId xmlns:a16="http://schemas.microsoft.com/office/drawing/2014/main" val="20002"/>
                    </a:ext>
                  </a:extLst>
                </a:gridCol>
                <a:gridCol w="1042572">
                  <a:extLst>
                    <a:ext uri="{9D8B030D-6E8A-4147-A177-3AD203B41FA5}">
                      <a16:colId xmlns:a16="http://schemas.microsoft.com/office/drawing/2014/main" val="20003"/>
                    </a:ext>
                  </a:extLst>
                </a:gridCol>
                <a:gridCol w="844492">
                  <a:extLst>
                    <a:ext uri="{9D8B030D-6E8A-4147-A177-3AD203B41FA5}">
                      <a16:colId xmlns:a16="http://schemas.microsoft.com/office/drawing/2014/main" val="20005"/>
                    </a:ext>
                  </a:extLst>
                </a:gridCol>
              </a:tblGrid>
              <a:tr h="171513">
                <a:tc gridSpan="5">
                  <a:txBody>
                    <a:bodyPr/>
                    <a:lstStyle/>
                    <a:p>
                      <a:pPr marL="0" algn="l" defTabSz="1219170" rtl="0" eaLnBrk="1" latinLnBrk="0" hangingPunct="1">
                        <a:spcAft>
                          <a:spcPts val="0"/>
                        </a:spcAft>
                      </a:pPr>
                      <a:r>
                        <a:rPr lang="en-US" altLang="zh-CN" sz="1200" b="1" kern="1200" dirty="0">
                          <a:solidFill>
                            <a:schemeClr val="dk1"/>
                          </a:solidFill>
                          <a:effectLst/>
                          <a:latin typeface="Arial" panose="020B0604020202020204" pitchFamily="34" charset="0"/>
                          <a:ea typeface="+mn-ea"/>
                          <a:cs typeface="Arial" panose="020B0604020202020204" pitchFamily="34" charset="0"/>
                        </a:rPr>
                        <a:t>Rel-18 OAM&amp;P Studies</a:t>
                      </a:r>
                      <a:endParaRPr lang="zh-CN" sz="1050" b="1"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rgbClr val="92D050"/>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0"/>
                  </a:ext>
                </a:extLst>
              </a:tr>
              <a:tr h="140654">
                <a:tc gridSpan="5">
                  <a:txBody>
                    <a:bodyPr/>
                    <a:lstStyle/>
                    <a:p>
                      <a:pPr marL="0" algn="l" defTabSz="1219170" rtl="0" eaLnBrk="1" latinLnBrk="0" hangingPunct="1">
                        <a:spcAft>
                          <a:spcPts val="0"/>
                        </a:spcAft>
                      </a:pPr>
                      <a:r>
                        <a:rPr lang="en-US" altLang="zh-CN" sz="1000" b="1" kern="1200" dirty="0">
                          <a:solidFill>
                            <a:srgbClr val="FF0000"/>
                          </a:solidFill>
                          <a:effectLst/>
                          <a:latin typeface="Arial" panose="020B0604020202020204" pitchFamily="34" charset="0"/>
                          <a:ea typeface="+mn-ea"/>
                          <a:cs typeface="Arial" panose="020B0604020202020204" pitchFamily="34" charset="0"/>
                        </a:rPr>
                        <a:t>Support of New Services</a:t>
                      </a:r>
                      <a:endParaRPr lang="zh-CN" sz="1000" b="1" kern="1200" dirty="0">
                        <a:solidFill>
                          <a:srgbClr val="FF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hMerge="1">
                  <a:txBody>
                    <a:bodyPr/>
                    <a:lstStyle/>
                    <a:p>
                      <a:pPr algn="l">
                        <a:spcAft>
                          <a:spcPts val="0"/>
                        </a:spcAft>
                      </a:pP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1"/>
                  </a:ext>
                </a:extLst>
              </a:tr>
              <a:tr h="240675">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20</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algn="l">
                        <a:spcAft>
                          <a:spcPts val="0"/>
                        </a:spcAft>
                      </a:pPr>
                      <a:r>
                        <a:rPr lang="en-US" sz="900" dirty="0">
                          <a:solidFill>
                            <a:srgbClr val="000000"/>
                          </a:solidFill>
                          <a:effectLst/>
                          <a:latin typeface="Arial" panose="020B0604020202020204" pitchFamily="34" charset="0"/>
                          <a:ea typeface="宋体" panose="02010600030101010101" pitchFamily="2" charset="-122"/>
                          <a:cs typeface="Arial" panose="020B0604020202020204" pitchFamily="34" charset="0"/>
                        </a:rPr>
                        <a:t>Study on enhancement of management of non-public networks</a:t>
                      </a:r>
                      <a:endParaRPr lang="zh-CN" sz="9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a:txBody>
                    <a:bodyPr/>
                    <a:lstStyle/>
                    <a:p>
                      <a:r>
                        <a:rPr lang="en-US" altLang="zh-CN" sz="900">
                          <a:latin typeface="Arial" panose="020B0604020202020204" pitchFamily="34" charset="0"/>
                          <a:cs typeface="Arial" panose="020B0604020202020204" pitchFamily="34" charset="0"/>
                        </a:rPr>
                        <a:t>Huawei</a:t>
                      </a:r>
                      <a:endParaRPr lang="zh-CN" altLang="en-US" sz="900" dirty="0">
                        <a:latin typeface="Arial" panose="020B0604020202020204" pitchFamily="34" charset="0"/>
                        <a:cs typeface="Arial" panose="020B0604020202020204" pitchFamily="34" charset="0"/>
                      </a:endParaRPr>
                    </a:p>
                  </a:txBody>
                  <a:tcPr marL="9525" marR="9525" marT="9525" marB="9525">
                    <a:solidFill>
                      <a:schemeClr val="accent3">
                        <a:lumMod val="20000"/>
                        <a:lumOff val="80000"/>
                      </a:schemeClr>
                    </a:solidFill>
                  </a:tcPr>
                </a:tc>
                <a:tc>
                  <a:txBody>
                    <a:bodyPr/>
                    <a:lstStyle/>
                    <a:p>
                      <a:pPr marL="0" algn="l" defTabSz="1219170" rtl="0" eaLnBrk="1" latinLnBrk="0" hangingPunct="1">
                        <a:spcAft>
                          <a:spcPts val="0"/>
                        </a:spcAft>
                      </a:pPr>
                      <a:r>
                        <a:rPr lang="en-GB" sz="900" kern="1200" dirty="0" err="1">
                          <a:solidFill>
                            <a:srgbClr val="000000"/>
                          </a:solidFill>
                          <a:effectLst/>
                          <a:latin typeface="Arial" panose="020B0604020202020204" pitchFamily="34" charset="0"/>
                          <a:ea typeface="宋体" panose="02010600030101010101" pitchFamily="2" charset="-122"/>
                          <a:cs typeface="Arial" panose="020B0604020202020204" pitchFamily="34" charset="0"/>
                        </a:rPr>
                        <a:t>FS_OAM_eNPN</a:t>
                      </a:r>
                      <a:endParaRPr 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SP-211436</a:t>
                      </a:r>
                      <a:endParaRPr lang="zh-CN" altLang="en-US"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extLst>
                  <a:ext uri="{0D108BD9-81ED-4DB2-BD59-A6C34878D82A}">
                    <a16:rowId xmlns:a16="http://schemas.microsoft.com/office/drawing/2014/main" val="10002"/>
                  </a:ext>
                </a:extLst>
              </a:tr>
              <a:tr h="130082">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21</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Study on new aspects of EE for 5G networks Phase 2</a:t>
                      </a:r>
                      <a:endParaRPr lang="zh-CN" sz="9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Huawei</a:t>
                      </a: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dirty="0">
                          <a:latin typeface="Arial" panose="020B0604020202020204" pitchFamily="34" charset="0"/>
                          <a:cs typeface="Arial" panose="020B0604020202020204" pitchFamily="34" charset="0"/>
                        </a:rPr>
                        <a:t>FS_EE5G_Ph2</a:t>
                      </a:r>
                    </a:p>
                  </a:txBody>
                  <a:tcPr marL="9525" marR="9525" marT="9525" marB="9525">
                    <a:solidFill>
                      <a:schemeClr val="accent3">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SP-211440</a:t>
                      </a:r>
                      <a:endParaRPr lang="zh-CN" altLang="en-US"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extLst>
                  <a:ext uri="{0D108BD9-81ED-4DB2-BD59-A6C34878D82A}">
                    <a16:rowId xmlns:a16="http://schemas.microsoft.com/office/drawing/2014/main" val="10003"/>
                  </a:ext>
                </a:extLst>
              </a:tr>
              <a:tr h="240675">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22</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Study on Network and Service Operations for Energy Utilities</a:t>
                      </a:r>
                      <a:endParaRPr lang="zh-CN" sz="9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a:solidFill>
                            <a:srgbClr val="000000"/>
                          </a:solidFill>
                          <a:effectLst/>
                          <a:latin typeface="Arial" panose="020B0604020202020204" pitchFamily="34" charset="0"/>
                          <a:ea typeface="+mn-ea"/>
                          <a:cs typeface="Arial" panose="020B0604020202020204" pitchFamily="34" charset="0"/>
                        </a:rPr>
                        <a:t>Samsung</a:t>
                      </a:r>
                    </a:p>
                    <a:p>
                      <a:endParaRPr lang="zh-CN" altLang="en-US" sz="900" dirty="0">
                        <a:latin typeface="Arial" panose="020B0604020202020204" pitchFamily="34" charset="0"/>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dirty="0">
                          <a:latin typeface="Arial" panose="020B0604020202020204" pitchFamily="34" charset="0"/>
                          <a:cs typeface="Arial" panose="020B0604020202020204" pitchFamily="34" charset="0"/>
                        </a:rPr>
                        <a:t>FS_NSOEU</a:t>
                      </a:r>
                      <a:endParaRPr lang="zh-CN" sz="9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SP-211622</a:t>
                      </a:r>
                      <a:endParaRPr lang="zh-CN" altLang="en-US"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extLst>
                  <a:ext uri="{0D108BD9-81ED-4DB2-BD59-A6C34878D82A}">
                    <a16:rowId xmlns:a16="http://schemas.microsoft.com/office/drawing/2014/main" val="10004"/>
                  </a:ext>
                </a:extLst>
              </a:tr>
              <a:tr h="228954">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23</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algn="l" defTabSz="1219170" rtl="0" eaLnBrk="1" fontAlgn="t" latinLnBrk="0" hangingPunct="1">
                        <a:spcAft>
                          <a:spcPts val="0"/>
                        </a:spcAft>
                      </a:pPr>
                      <a:r>
                        <a:rPr lang="en-US" altLang="zh-CN" sz="9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rPr>
                        <a:t>Study </a:t>
                      </a:r>
                      <a:r>
                        <a:rPr lang="en-US" sz="9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rPr>
                        <a:t>on Key Quality Indicators(KQIs)for 5G service experience </a:t>
                      </a:r>
                    </a:p>
                  </a:txBody>
                  <a:tcPr marL="4763" marR="4763" marT="4763" marB="0">
                    <a:solidFill>
                      <a:schemeClr val="accent3">
                        <a:lumMod val="20000"/>
                        <a:lumOff val="80000"/>
                      </a:schemeClr>
                    </a:solidFill>
                  </a:tcPr>
                </a:tc>
                <a:tc>
                  <a:txBody>
                    <a:bodyPr/>
                    <a:lstStyle/>
                    <a:p>
                      <a:r>
                        <a:rPr lang="en-US" altLang="zh-CN" sz="900">
                          <a:latin typeface="Arial" panose="020B0604020202020204" pitchFamily="34" charset="0"/>
                          <a:cs typeface="Arial" panose="020B0604020202020204" pitchFamily="34" charset="0"/>
                        </a:rPr>
                        <a:t>Huawei</a:t>
                      </a:r>
                      <a:endParaRPr lang="zh-CN" altLang="en-US" sz="900">
                        <a:latin typeface="Arial" panose="020B0604020202020204" pitchFamily="34" charset="0"/>
                        <a:cs typeface="Arial" panose="020B0604020202020204" pitchFamily="34" charset="0"/>
                      </a:endParaRPr>
                    </a:p>
                  </a:txBody>
                  <a:tcPr marL="4763" marR="4763" marT="4763" marB="0">
                    <a:solidFill>
                      <a:schemeClr val="accent3">
                        <a:lumMod val="20000"/>
                        <a:lumOff val="80000"/>
                      </a:schemeClr>
                    </a:solidFill>
                  </a:tcPr>
                </a:tc>
                <a:tc>
                  <a:txBody>
                    <a:bodyPr/>
                    <a:lstStyle/>
                    <a:p>
                      <a:pPr marL="0" algn="l" defTabSz="1219170" rtl="0" eaLnBrk="1" fontAlgn="t" latinLnBrk="0" hangingPunct="1">
                        <a:spcAft>
                          <a:spcPts val="0"/>
                        </a:spcAft>
                      </a:pPr>
                      <a:r>
                        <a:rPr lang="en-US" sz="9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rPr>
                        <a:t>FS_KQI_5G</a:t>
                      </a:r>
                    </a:p>
                  </a:txBody>
                  <a:tcPr marL="4763" marR="4763" marT="4763" marB="0">
                    <a:solidFill>
                      <a:schemeClr val="accent3">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SP-211433</a:t>
                      </a:r>
                      <a:endParaRPr lang="zh-CN" altLang="en-US"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extLst>
                  <a:ext uri="{0D108BD9-81ED-4DB2-BD59-A6C34878D82A}">
                    <a16:rowId xmlns:a16="http://schemas.microsoft.com/office/drawing/2014/main" val="10005"/>
                  </a:ext>
                </a:extLst>
              </a:tr>
              <a:tr h="240675">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24</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Study on Deterministic Communication Service Assurance</a:t>
                      </a:r>
                      <a:endParaRPr lang="zh-CN" sz="9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it-IT" altLang="zh-CN" sz="900" kern="1200">
                          <a:solidFill>
                            <a:srgbClr val="000000"/>
                          </a:solidFill>
                          <a:effectLst/>
                          <a:latin typeface="Arial" panose="020B0604020202020204" pitchFamily="34" charset="0"/>
                          <a:ea typeface="+mn-ea"/>
                          <a:cs typeface="Arial" panose="020B0604020202020204" pitchFamily="34" charset="0"/>
                        </a:rPr>
                        <a:t>Huawei</a:t>
                      </a:r>
                      <a:endParaRPr lang="zh-CN" altLang="en-US" sz="900" dirty="0">
                        <a:latin typeface="Arial" panose="020B0604020202020204" pitchFamily="34" charset="0"/>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dirty="0">
                          <a:latin typeface="Arial" panose="020B0604020202020204" pitchFamily="34" charset="0"/>
                          <a:cs typeface="Arial" panose="020B0604020202020204" pitchFamily="34" charset="0"/>
                        </a:rPr>
                        <a:t>FS_DCSA</a:t>
                      </a:r>
                      <a:endParaRPr lang="zh-CN" altLang="en-US" sz="900" dirty="0">
                        <a:latin typeface="Arial" panose="020B0604020202020204" pitchFamily="34" charset="0"/>
                        <a:cs typeface="Arial" panose="020B0604020202020204" pitchFamily="34" charset="0"/>
                      </a:endParaRPr>
                    </a:p>
                  </a:txBody>
                  <a:tcPr marL="9525" marR="9525" marT="9525" marB="9525">
                    <a:solidFill>
                      <a:schemeClr val="accent3">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SP-211442</a:t>
                      </a:r>
                      <a:endParaRPr lang="zh-CN" altLang="en-US"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extLst>
                  <a:ext uri="{0D108BD9-81ED-4DB2-BD59-A6C34878D82A}">
                    <a16:rowId xmlns:a16="http://schemas.microsoft.com/office/drawing/2014/main" val="10006"/>
                  </a:ext>
                </a:extLst>
              </a:tr>
              <a:tr h="240675">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25</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Study on management aspects of network slice management capability exposure</a:t>
                      </a:r>
                      <a:endParaRPr lang="zh-CN"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Alibaba</a:t>
                      </a:r>
                      <a:endParaRPr lang="zh-CN" altLang="en-US"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FS_NSCE</a:t>
                      </a:r>
                      <a:endParaRPr lang="zh-CN"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SP-220142</a:t>
                      </a:r>
                      <a:endParaRPr lang="zh-CN" altLang="en-US"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extLst>
                  <a:ext uri="{0D108BD9-81ED-4DB2-BD59-A6C34878D82A}">
                    <a16:rowId xmlns:a16="http://schemas.microsoft.com/office/drawing/2014/main" val="10007"/>
                  </a:ext>
                </a:extLst>
              </a:tr>
              <a:tr h="240675">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26</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Study on alignment with ETSI MEC for Edge computing management</a:t>
                      </a:r>
                      <a:endParaRPr lang="zh-CN"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Huawei</a:t>
                      </a:r>
                      <a:endParaRPr lang="zh-CN" altLang="en-US"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FS_MEC_ECM</a:t>
                      </a:r>
                      <a:endParaRPr lang="zh-CN" altLang="en-US" sz="900" kern="1200" dirty="0">
                        <a:solidFill>
                          <a:srgbClr val="000000"/>
                        </a:solidFill>
                        <a:effectLst/>
                        <a:latin typeface="Arial" panose="020B0604020202020204" pitchFamily="34" charset="0"/>
                        <a:ea typeface="+mn-ea"/>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zh-CN"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SP-220147</a:t>
                      </a:r>
                      <a:endParaRPr lang="zh-CN" altLang="en-US"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extLst>
                  <a:ext uri="{0D108BD9-81ED-4DB2-BD59-A6C34878D82A}">
                    <a16:rowId xmlns:a16="http://schemas.microsoft.com/office/drawing/2014/main" val="10008"/>
                  </a:ext>
                </a:extLst>
              </a:tr>
            </a:tbl>
          </a:graphicData>
        </a:graphic>
      </p:graphicFrame>
      <p:sp>
        <p:nvSpPr>
          <p:cNvPr id="9" name="矩形 8">
            <a:extLst>
              <a:ext uri="{FF2B5EF4-FFF2-40B4-BE49-F238E27FC236}">
                <a16:creationId xmlns:a16="http://schemas.microsoft.com/office/drawing/2014/main" id="{02A3B14C-8DA4-478C-B42A-D677DFF2570B}"/>
              </a:ext>
            </a:extLst>
          </p:cNvPr>
          <p:cNvSpPr/>
          <p:nvPr/>
        </p:nvSpPr>
        <p:spPr>
          <a:xfrm>
            <a:off x="411846" y="739001"/>
            <a:ext cx="8773296" cy="276999"/>
          </a:xfrm>
          <a:prstGeom prst="rect">
            <a:avLst/>
          </a:prstGeom>
          <a:solidFill>
            <a:schemeClr val="bg1"/>
          </a:solidFill>
        </p:spPr>
        <p:txBody>
          <a:bodyPr wrap="square">
            <a:spAutoFit/>
          </a:bodyPr>
          <a:lstStyle/>
          <a:p>
            <a:r>
              <a:rPr lang="en-US" altLang="zh-CN" sz="1200" b="1" dirty="0">
                <a:solidFill>
                  <a:srgbClr val="0000FF"/>
                </a:solidFill>
                <a:latin typeface="+mn-lt"/>
              </a:rPr>
              <a:t>Altogether </a:t>
            </a:r>
            <a:r>
              <a:rPr lang="en-US" altLang="zh-CN" sz="1200" b="1" dirty="0">
                <a:solidFill>
                  <a:srgbClr val="FF3300"/>
                </a:solidFill>
                <a:latin typeface="+mn-lt"/>
              </a:rPr>
              <a:t>38</a:t>
            </a:r>
            <a:r>
              <a:rPr lang="en-US" altLang="zh-CN" sz="1200" b="1" dirty="0">
                <a:solidFill>
                  <a:srgbClr val="0000FF"/>
                </a:solidFill>
                <a:latin typeface="+mn-lt"/>
              </a:rPr>
              <a:t> WIs/Sis, including 24 ongoing Sis and 11 ongoing </a:t>
            </a:r>
            <a:r>
              <a:rPr lang="en-US" altLang="zh-CN" sz="1200" b="1" dirty="0" err="1">
                <a:solidFill>
                  <a:srgbClr val="0000FF"/>
                </a:solidFill>
                <a:latin typeface="+mn-lt"/>
              </a:rPr>
              <a:t>Wis</a:t>
            </a:r>
            <a:r>
              <a:rPr lang="en-US" altLang="zh-CN" sz="1200" b="1" dirty="0">
                <a:solidFill>
                  <a:srgbClr val="0000FF"/>
                </a:solidFill>
                <a:latin typeface="+mn-lt"/>
              </a:rPr>
              <a:t>, 1 WI is waiting for SA approval, 2 studies are finished. </a:t>
            </a:r>
          </a:p>
        </p:txBody>
      </p:sp>
    </p:spTree>
    <p:extLst>
      <p:ext uri="{BB962C8B-B14F-4D97-AF65-F5344CB8AC3E}">
        <p14:creationId xmlns:p14="http://schemas.microsoft.com/office/powerpoint/2010/main" val="575411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8941" y="98853"/>
            <a:ext cx="10139206" cy="826437"/>
          </a:xfrm>
          <a:prstGeom prst="rect">
            <a:avLst/>
          </a:prstGeom>
        </p:spPr>
        <p:txBody>
          <a:bodyPr/>
          <a:lstStyle>
            <a:lvl1pPr algn="ctr" rtl="0" eaLnBrk="0" fontAlgn="base" hangingPunct="0">
              <a:spcBef>
                <a:spcPct val="0"/>
              </a:spcBef>
              <a:spcAft>
                <a:spcPct val="0"/>
              </a:spcAft>
              <a:defRPr sz="4200">
                <a:solidFill>
                  <a:srgbClr val="FF0000"/>
                </a:solidFill>
                <a:latin typeface="+mj-lt"/>
                <a:ea typeface="+mj-ea"/>
                <a:cs typeface="+mj-cs"/>
              </a:defRPr>
            </a:lvl1pPr>
            <a:lvl2pPr algn="ctr" rtl="0" eaLnBrk="0" fontAlgn="base" hangingPunct="0">
              <a:spcBef>
                <a:spcPct val="0"/>
              </a:spcBef>
              <a:spcAft>
                <a:spcPct val="0"/>
              </a:spcAft>
              <a:defRPr sz="4200">
                <a:solidFill>
                  <a:srgbClr val="FF0000"/>
                </a:solidFill>
                <a:latin typeface="Calibri" pitchFamily="34" charset="0"/>
              </a:defRPr>
            </a:lvl2pPr>
            <a:lvl3pPr algn="ctr" rtl="0" eaLnBrk="0" fontAlgn="base" hangingPunct="0">
              <a:spcBef>
                <a:spcPct val="0"/>
              </a:spcBef>
              <a:spcAft>
                <a:spcPct val="0"/>
              </a:spcAft>
              <a:defRPr sz="4200">
                <a:solidFill>
                  <a:srgbClr val="FF0000"/>
                </a:solidFill>
                <a:latin typeface="Calibri" pitchFamily="34" charset="0"/>
              </a:defRPr>
            </a:lvl3pPr>
            <a:lvl4pPr algn="ctr" rtl="0" eaLnBrk="0" fontAlgn="base" hangingPunct="0">
              <a:spcBef>
                <a:spcPct val="0"/>
              </a:spcBef>
              <a:spcAft>
                <a:spcPct val="0"/>
              </a:spcAft>
              <a:defRPr sz="4200">
                <a:solidFill>
                  <a:srgbClr val="FF0000"/>
                </a:solidFill>
                <a:latin typeface="Calibri" pitchFamily="34" charset="0"/>
              </a:defRPr>
            </a:lvl4pPr>
            <a:lvl5pPr algn="ctr" rtl="0" eaLnBrk="0" fontAlgn="base" hangingPunct="0">
              <a:spcBef>
                <a:spcPct val="0"/>
              </a:spcBef>
              <a:spcAft>
                <a:spcPct val="0"/>
              </a:spcAft>
              <a:defRPr sz="4200">
                <a:solidFill>
                  <a:srgbClr val="FF0000"/>
                </a:solidFill>
                <a:latin typeface="Calibri" pitchFamily="34" charset="0"/>
              </a:defRPr>
            </a:lvl5pPr>
            <a:lvl6pPr marL="609585" algn="ctr" rtl="0" eaLnBrk="0" fontAlgn="base" hangingPunct="0">
              <a:spcBef>
                <a:spcPct val="0"/>
              </a:spcBef>
              <a:spcAft>
                <a:spcPct val="0"/>
              </a:spcAft>
              <a:defRPr sz="4267">
                <a:solidFill>
                  <a:srgbClr val="FF0000"/>
                </a:solidFill>
                <a:latin typeface="Calibri" pitchFamily="34" charset="0"/>
              </a:defRPr>
            </a:lvl6pPr>
            <a:lvl7pPr marL="1219170" algn="ctr" rtl="0" eaLnBrk="0" fontAlgn="base" hangingPunct="0">
              <a:spcBef>
                <a:spcPct val="0"/>
              </a:spcBef>
              <a:spcAft>
                <a:spcPct val="0"/>
              </a:spcAft>
              <a:defRPr sz="4267">
                <a:solidFill>
                  <a:srgbClr val="FF0000"/>
                </a:solidFill>
                <a:latin typeface="Calibri" pitchFamily="34" charset="0"/>
              </a:defRPr>
            </a:lvl7pPr>
            <a:lvl8pPr marL="1828754" algn="ctr" rtl="0" eaLnBrk="0" fontAlgn="base" hangingPunct="0">
              <a:spcBef>
                <a:spcPct val="0"/>
              </a:spcBef>
              <a:spcAft>
                <a:spcPct val="0"/>
              </a:spcAft>
              <a:defRPr sz="4267">
                <a:solidFill>
                  <a:srgbClr val="FF0000"/>
                </a:solidFill>
                <a:latin typeface="Calibri" pitchFamily="34" charset="0"/>
              </a:defRPr>
            </a:lvl8pPr>
            <a:lvl9pPr marL="2438339" algn="ctr" rtl="0" eaLnBrk="0" fontAlgn="base" hangingPunct="0">
              <a:spcBef>
                <a:spcPct val="0"/>
              </a:spcBef>
              <a:spcAft>
                <a:spcPct val="0"/>
              </a:spcAft>
              <a:defRPr sz="4267">
                <a:solidFill>
                  <a:srgbClr val="FF0000"/>
                </a:solidFill>
                <a:latin typeface="Calibri" pitchFamily="34" charset="0"/>
              </a:defRPr>
            </a:lvl9pPr>
          </a:lstStyle>
          <a:p>
            <a:r>
              <a:rPr lang="en-US" altLang="zh-CN" sz="3200" kern="0" dirty="0"/>
              <a:t>CRs (1/2)</a:t>
            </a:r>
            <a:endParaRPr lang="sv-SE" altLang="zh-CN" sz="3200" kern="0" dirty="0"/>
          </a:p>
        </p:txBody>
      </p:sp>
      <p:sp>
        <p:nvSpPr>
          <p:cNvPr id="6" name="文本框 5"/>
          <p:cNvSpPr txBox="1"/>
          <p:nvPr/>
        </p:nvSpPr>
        <p:spPr>
          <a:xfrm>
            <a:off x="139921" y="632903"/>
            <a:ext cx="9791870" cy="292388"/>
          </a:xfrm>
          <a:prstGeom prst="rect">
            <a:avLst/>
          </a:prstGeom>
          <a:solidFill>
            <a:srgbClr val="92D050"/>
          </a:solidFill>
        </p:spPr>
        <p:txBody>
          <a:bodyPr wrap="square" rtlCol="0">
            <a:spAutoFit/>
          </a:bodyPr>
          <a:lstStyle/>
          <a:p>
            <a:pPr algn="ctr"/>
            <a:r>
              <a:rPr lang="en-US" altLang="zh-CN" b="1" dirty="0">
                <a:solidFill>
                  <a:prstClr val="black"/>
                </a:solidFill>
              </a:rPr>
              <a:t>Working Progress</a:t>
            </a:r>
            <a:endParaRPr lang="zh-CN" altLang="en-US" b="1" dirty="0">
              <a:solidFill>
                <a:prstClr val="black"/>
              </a:solidFill>
            </a:endParaRPr>
          </a:p>
        </p:txBody>
      </p:sp>
      <p:sp>
        <p:nvSpPr>
          <p:cNvPr id="4" name="矩形 3">
            <a:extLst>
              <a:ext uri="{FF2B5EF4-FFF2-40B4-BE49-F238E27FC236}">
                <a16:creationId xmlns:a16="http://schemas.microsoft.com/office/drawing/2014/main" id="{118073C5-3278-4831-8179-DE5BE786ECF7}"/>
              </a:ext>
            </a:extLst>
          </p:cNvPr>
          <p:cNvSpPr/>
          <p:nvPr/>
        </p:nvSpPr>
        <p:spPr>
          <a:xfrm>
            <a:off x="5755852" y="995316"/>
            <a:ext cx="5701501" cy="5339923"/>
          </a:xfrm>
          <a:prstGeom prst="rect">
            <a:avLst/>
          </a:prstGeom>
          <a:solidFill>
            <a:schemeClr val="bg1"/>
          </a:solidFill>
        </p:spPr>
        <p:txBody>
          <a:bodyPr wrap="square">
            <a:spAutoFit/>
          </a:bodyPr>
          <a:lstStyle/>
          <a:p>
            <a:pPr lvl="0"/>
            <a:r>
              <a:rPr lang="en-US" altLang="zh-CN" sz="1100" b="1" dirty="0">
                <a:solidFill>
                  <a:prstClr val="black"/>
                </a:solidFill>
                <a:latin typeface="Calibri"/>
              </a:rPr>
              <a:t>TS 28.552:</a:t>
            </a:r>
          </a:p>
          <a:p>
            <a:pPr lvl="0"/>
            <a:r>
              <a:rPr lang="en-US" altLang="zh-CN" sz="1100" dirty="0">
                <a:solidFill>
                  <a:prstClr val="black"/>
                </a:solidFill>
                <a:latin typeface="Calibri"/>
              </a:rPr>
              <a:t>Rel-17 CR for TS28.552 Correct Mean and Max Time of requested conditional handover executions</a:t>
            </a:r>
          </a:p>
          <a:p>
            <a:pPr lvl="0"/>
            <a:r>
              <a:rPr lang="en-US" altLang="zh-CN" sz="1100" dirty="0">
                <a:solidFill>
                  <a:prstClr val="black"/>
                </a:solidFill>
                <a:latin typeface="Calibri"/>
              </a:rPr>
              <a:t>Rel-17 CR for TS28.552 Correct Mean and Max Time of requested legacy handover executions</a:t>
            </a:r>
            <a:endParaRPr lang="en-US" altLang="zh-CN" sz="1100" b="1" dirty="0">
              <a:solidFill>
                <a:prstClr val="black"/>
              </a:solidFill>
              <a:latin typeface="Calibri"/>
            </a:endParaRPr>
          </a:p>
          <a:p>
            <a:pPr lvl="0"/>
            <a:r>
              <a:rPr lang="en-US" altLang="zh-CN" sz="1100" b="1" dirty="0">
                <a:solidFill>
                  <a:prstClr val="black"/>
                </a:solidFill>
                <a:latin typeface="Calibri"/>
              </a:rPr>
              <a:t>TS 28.622:</a:t>
            </a:r>
          </a:p>
          <a:p>
            <a:pPr lvl="0"/>
            <a:r>
              <a:rPr lang="en-US" altLang="zh-CN" sz="1100" dirty="0">
                <a:solidFill>
                  <a:prstClr val="black"/>
                </a:solidFill>
                <a:latin typeface="Calibri"/>
              </a:rPr>
              <a:t>Rel-17 CR 28.622 Correct inheritance diagram of the file download NRM fragment</a:t>
            </a:r>
          </a:p>
          <a:p>
            <a:pPr lvl="0"/>
            <a:r>
              <a:rPr lang="en-US" altLang="zh-CN" sz="1100" dirty="0">
                <a:solidFill>
                  <a:prstClr val="black"/>
                </a:solidFill>
                <a:latin typeface="Calibri"/>
              </a:rPr>
              <a:t>Rel-18 CR 28.622 Correct inheritance diagram of the file download NRM fragment</a:t>
            </a:r>
          </a:p>
          <a:p>
            <a:pPr lvl="0"/>
            <a:r>
              <a:rPr lang="en-US" altLang="zh-CN" sz="1100" dirty="0">
                <a:solidFill>
                  <a:prstClr val="black"/>
                </a:solidFill>
                <a:latin typeface="Calibri"/>
              </a:rPr>
              <a:t>Rel-17 CR 28.622 Add missing </a:t>
            </a:r>
            <a:r>
              <a:rPr lang="en-US" altLang="zh-CN" sz="1100" dirty="0" err="1">
                <a:solidFill>
                  <a:prstClr val="black"/>
                </a:solidFill>
                <a:latin typeface="Calibri"/>
              </a:rPr>
              <a:t>notifyMOIChanges</a:t>
            </a:r>
            <a:r>
              <a:rPr lang="en-US" altLang="zh-CN" sz="1100" dirty="0">
                <a:solidFill>
                  <a:prstClr val="black"/>
                </a:solidFill>
                <a:latin typeface="Calibri"/>
              </a:rPr>
              <a:t> in Files and File IOC</a:t>
            </a:r>
          </a:p>
          <a:p>
            <a:pPr lvl="0"/>
            <a:r>
              <a:rPr lang="en-US" altLang="zh-CN" sz="1100" dirty="0">
                <a:solidFill>
                  <a:prstClr val="black"/>
                </a:solidFill>
                <a:latin typeface="Calibri"/>
              </a:rPr>
              <a:t>Rel-18 CR 28.622 Add missing </a:t>
            </a:r>
            <a:r>
              <a:rPr lang="en-US" altLang="zh-CN" sz="1100" dirty="0" err="1">
                <a:solidFill>
                  <a:prstClr val="black"/>
                </a:solidFill>
                <a:latin typeface="Calibri"/>
              </a:rPr>
              <a:t>notifyMOIChanges</a:t>
            </a:r>
            <a:r>
              <a:rPr lang="en-US" altLang="zh-CN" sz="1100" dirty="0">
                <a:solidFill>
                  <a:prstClr val="black"/>
                </a:solidFill>
                <a:latin typeface="Calibri"/>
              </a:rPr>
              <a:t> in Files and File IOC</a:t>
            </a:r>
          </a:p>
          <a:p>
            <a:pPr lvl="0"/>
            <a:r>
              <a:rPr lang="en-US" altLang="zh-CN" sz="1100" dirty="0">
                <a:solidFill>
                  <a:prstClr val="black"/>
                </a:solidFill>
                <a:latin typeface="Calibri"/>
              </a:rPr>
              <a:t>Rel-16 CR 28.622 Update </a:t>
            </a:r>
            <a:r>
              <a:rPr lang="en-US" altLang="zh-CN" sz="1100" dirty="0" err="1">
                <a:solidFill>
                  <a:prstClr val="black"/>
                </a:solidFill>
                <a:latin typeface="Calibri"/>
              </a:rPr>
              <a:t>MnSAgent</a:t>
            </a:r>
            <a:r>
              <a:rPr lang="en-US" altLang="zh-CN" sz="1100" dirty="0">
                <a:solidFill>
                  <a:prstClr val="black"/>
                </a:solidFill>
                <a:latin typeface="Calibri"/>
              </a:rPr>
              <a:t> Definition</a:t>
            </a:r>
          </a:p>
          <a:p>
            <a:pPr lvl="0"/>
            <a:r>
              <a:rPr lang="en-US" altLang="zh-CN" sz="1100" dirty="0">
                <a:solidFill>
                  <a:prstClr val="black"/>
                </a:solidFill>
                <a:latin typeface="Calibri"/>
              </a:rPr>
              <a:t>Rel-17 CR 28.622 Update </a:t>
            </a:r>
            <a:r>
              <a:rPr lang="en-US" altLang="zh-CN" sz="1100" dirty="0" err="1">
                <a:solidFill>
                  <a:prstClr val="black"/>
                </a:solidFill>
                <a:latin typeface="Calibri"/>
              </a:rPr>
              <a:t>MnSAgent</a:t>
            </a:r>
            <a:r>
              <a:rPr lang="en-US" altLang="zh-CN" sz="1100" dirty="0">
                <a:solidFill>
                  <a:prstClr val="black"/>
                </a:solidFill>
                <a:latin typeface="Calibri"/>
              </a:rPr>
              <a:t> Definition</a:t>
            </a:r>
          </a:p>
          <a:p>
            <a:pPr lvl="0"/>
            <a:r>
              <a:rPr lang="en-US" altLang="zh-CN" sz="1100" dirty="0">
                <a:solidFill>
                  <a:prstClr val="black"/>
                </a:solidFill>
                <a:latin typeface="Calibri"/>
              </a:rPr>
              <a:t>Rel-18 CR 28.622 Update </a:t>
            </a:r>
            <a:r>
              <a:rPr lang="en-US" altLang="zh-CN" sz="1100" dirty="0" err="1">
                <a:solidFill>
                  <a:prstClr val="black"/>
                </a:solidFill>
                <a:latin typeface="Calibri"/>
              </a:rPr>
              <a:t>MnSAgent</a:t>
            </a:r>
            <a:r>
              <a:rPr lang="en-US" altLang="zh-CN" sz="1100" dirty="0">
                <a:solidFill>
                  <a:prstClr val="black"/>
                </a:solidFill>
                <a:latin typeface="Calibri"/>
              </a:rPr>
              <a:t> Definition</a:t>
            </a:r>
          </a:p>
          <a:p>
            <a:pPr lvl="0"/>
            <a:r>
              <a:rPr lang="en-US" altLang="zh-CN" sz="1100" b="1" dirty="0">
                <a:solidFill>
                  <a:prstClr val="black"/>
                </a:solidFill>
                <a:latin typeface="Calibri"/>
              </a:rPr>
              <a:t>TS 28.623:</a:t>
            </a:r>
          </a:p>
          <a:p>
            <a:pPr lvl="0"/>
            <a:r>
              <a:rPr lang="en-US" altLang="zh-CN" sz="1100" dirty="0">
                <a:solidFill>
                  <a:prstClr val="black"/>
                </a:solidFill>
                <a:latin typeface="Calibri"/>
              </a:rPr>
              <a:t>YANG Corrections in Word TS</a:t>
            </a:r>
          </a:p>
          <a:p>
            <a:pPr lvl="0"/>
            <a:r>
              <a:rPr lang="en-US" altLang="zh-CN" sz="1100" dirty="0">
                <a:solidFill>
                  <a:prstClr val="black"/>
                </a:solidFill>
                <a:latin typeface="Calibri"/>
              </a:rPr>
              <a:t>YANG Corrections in Word TS</a:t>
            </a:r>
          </a:p>
          <a:p>
            <a:pPr lvl="0"/>
            <a:r>
              <a:rPr lang="en-US" altLang="zh-CN" sz="1100" dirty="0">
                <a:solidFill>
                  <a:prstClr val="black"/>
                </a:solidFill>
                <a:latin typeface="Calibri"/>
              </a:rPr>
              <a:t>YANG Corrections</a:t>
            </a:r>
          </a:p>
          <a:p>
            <a:pPr lvl="0"/>
            <a:r>
              <a:rPr lang="en-US" altLang="zh-CN" sz="1100" dirty="0">
                <a:solidFill>
                  <a:prstClr val="black"/>
                </a:solidFill>
                <a:latin typeface="Calibri"/>
              </a:rPr>
              <a:t>Rel-16 CR 28.623 Add missing attribute properties to YANG</a:t>
            </a:r>
          </a:p>
          <a:p>
            <a:pPr lvl="0"/>
            <a:r>
              <a:rPr lang="en-US" altLang="zh-CN" sz="1100" dirty="0">
                <a:solidFill>
                  <a:prstClr val="black"/>
                </a:solidFill>
                <a:latin typeface="Calibri"/>
              </a:rPr>
              <a:t>Rel-17 CR 28.623 Add missing attribute properties to YANG</a:t>
            </a:r>
          </a:p>
          <a:p>
            <a:pPr lvl="0"/>
            <a:r>
              <a:rPr lang="en-US" altLang="zh-CN" sz="1100" dirty="0">
                <a:solidFill>
                  <a:prstClr val="black"/>
                </a:solidFill>
                <a:latin typeface="Calibri"/>
              </a:rPr>
              <a:t>Rel-18 CR 28.623 Add missing attribute properties to YANG</a:t>
            </a:r>
          </a:p>
          <a:p>
            <a:pPr lvl="0"/>
            <a:r>
              <a:rPr lang="en-US" altLang="zh-CN" sz="1100" dirty="0" err="1">
                <a:solidFill>
                  <a:prstClr val="black"/>
                </a:solidFill>
                <a:latin typeface="Calibri"/>
              </a:rPr>
              <a:t>FIles</a:t>
            </a:r>
            <a:r>
              <a:rPr lang="en-US" altLang="zh-CN" sz="1100" dirty="0">
                <a:solidFill>
                  <a:prstClr val="black"/>
                </a:solidFill>
                <a:latin typeface="Calibri"/>
              </a:rPr>
              <a:t> and File IOCs YANG</a:t>
            </a:r>
          </a:p>
          <a:p>
            <a:pPr lvl="0"/>
            <a:r>
              <a:rPr lang="en-US" altLang="zh-CN" sz="1100" dirty="0">
                <a:solidFill>
                  <a:prstClr val="black"/>
                </a:solidFill>
                <a:latin typeface="Calibri"/>
              </a:rPr>
              <a:t>Rel-15 TS 28.623 Adding YANG begin and End markers</a:t>
            </a:r>
          </a:p>
          <a:p>
            <a:pPr lvl="0"/>
            <a:r>
              <a:rPr lang="en-US" altLang="zh-CN" sz="1100" dirty="0">
                <a:solidFill>
                  <a:prstClr val="black"/>
                </a:solidFill>
                <a:latin typeface="Calibri"/>
              </a:rPr>
              <a:t>Rel-16 TS 28.623 Adding YANG begin and End markers</a:t>
            </a:r>
          </a:p>
          <a:p>
            <a:pPr lvl="0"/>
            <a:r>
              <a:rPr lang="en-US" altLang="zh-CN" sz="1100" dirty="0">
                <a:solidFill>
                  <a:prstClr val="black"/>
                </a:solidFill>
                <a:latin typeface="Calibri"/>
              </a:rPr>
              <a:t>Rel-17 TS 28.623 Adding YANG begin and End markers</a:t>
            </a:r>
          </a:p>
          <a:p>
            <a:pPr lvl="0"/>
            <a:r>
              <a:rPr lang="en-US" altLang="zh-CN" sz="1100" dirty="0">
                <a:solidFill>
                  <a:prstClr val="black"/>
                </a:solidFill>
                <a:latin typeface="Calibri"/>
              </a:rPr>
              <a:t>Rel-18 TS 28.623 Adding YANG begin and End markers</a:t>
            </a:r>
          </a:p>
          <a:p>
            <a:pPr lvl="0"/>
            <a:r>
              <a:rPr lang="en-US" altLang="zh-CN" sz="1100" b="1" dirty="0">
                <a:solidFill>
                  <a:prstClr val="black"/>
                </a:solidFill>
                <a:latin typeface="Calibri"/>
              </a:rPr>
              <a:t>TS 32.130:</a:t>
            </a:r>
          </a:p>
          <a:p>
            <a:pPr lvl="0"/>
            <a:r>
              <a:rPr lang="en-US" altLang="zh-CN" sz="1100" dirty="0">
                <a:solidFill>
                  <a:prstClr val="black"/>
                </a:solidFill>
                <a:latin typeface="Calibri"/>
              </a:rPr>
              <a:t>Rel-17 CR for TS32.130 delete redundant figure</a:t>
            </a:r>
          </a:p>
          <a:p>
            <a:pPr lvl="0"/>
            <a:r>
              <a:rPr lang="en-US" altLang="zh-CN" sz="1100" b="1" dirty="0">
                <a:solidFill>
                  <a:prstClr val="black"/>
                </a:solidFill>
                <a:latin typeface="Calibri"/>
              </a:rPr>
              <a:t>TS 32.155:</a:t>
            </a:r>
          </a:p>
          <a:p>
            <a:pPr lvl="0"/>
            <a:r>
              <a:rPr lang="en-US" altLang="zh-CN" sz="1100" dirty="0">
                <a:solidFill>
                  <a:prstClr val="black"/>
                </a:solidFill>
                <a:latin typeface="Calibri"/>
              </a:rPr>
              <a:t>Rel-16 TS 32.155 Correction of scope</a:t>
            </a:r>
          </a:p>
          <a:p>
            <a:pPr lvl="0"/>
            <a:r>
              <a:rPr lang="en-US" altLang="zh-CN" sz="1100" dirty="0">
                <a:solidFill>
                  <a:prstClr val="black"/>
                </a:solidFill>
                <a:latin typeface="Calibri"/>
              </a:rPr>
              <a:t>Rel-17 TS 32.155 Correction of scope</a:t>
            </a:r>
          </a:p>
          <a:p>
            <a:r>
              <a:rPr lang="en-US" altLang="zh-CN" sz="1100" b="1" dirty="0">
                <a:solidFill>
                  <a:prstClr val="black"/>
                </a:solidFill>
                <a:latin typeface="Calibri"/>
              </a:rPr>
              <a:t>TS 32.156:</a:t>
            </a:r>
            <a:endParaRPr lang="en-US" altLang="zh-CN" sz="1100" dirty="0">
              <a:solidFill>
                <a:prstClr val="black"/>
              </a:solidFill>
              <a:latin typeface="Calibri"/>
            </a:endParaRPr>
          </a:p>
          <a:p>
            <a:pPr lvl="0"/>
            <a:r>
              <a:rPr lang="en-US" altLang="zh-CN" sz="1100" dirty="0">
                <a:solidFill>
                  <a:prstClr val="black"/>
                </a:solidFill>
                <a:latin typeface="Calibri"/>
              </a:rPr>
              <a:t>Rel-17 CR 32.156 Clarify definitions of attribute properties</a:t>
            </a:r>
          </a:p>
        </p:txBody>
      </p:sp>
      <p:sp>
        <p:nvSpPr>
          <p:cNvPr id="7" name="矩形 6">
            <a:extLst>
              <a:ext uri="{FF2B5EF4-FFF2-40B4-BE49-F238E27FC236}">
                <a16:creationId xmlns:a16="http://schemas.microsoft.com/office/drawing/2014/main" id="{E5C3A167-15B0-413F-BD28-B4BB2C859951}"/>
              </a:ext>
            </a:extLst>
          </p:cNvPr>
          <p:cNvSpPr/>
          <p:nvPr/>
        </p:nvSpPr>
        <p:spPr>
          <a:xfrm>
            <a:off x="158941" y="925292"/>
            <a:ext cx="5522844" cy="5386090"/>
          </a:xfrm>
          <a:prstGeom prst="rect">
            <a:avLst/>
          </a:prstGeom>
        </p:spPr>
        <p:txBody>
          <a:bodyPr wrap="square">
            <a:spAutoFit/>
          </a:bodyPr>
          <a:lstStyle/>
          <a:p>
            <a:pPr defTabSz="1219170" eaLnBrk="1" fontAlgn="auto" hangingPunct="1">
              <a:spcBef>
                <a:spcPts val="0"/>
              </a:spcBef>
              <a:spcAft>
                <a:spcPts val="0"/>
              </a:spcAft>
              <a:defRPr/>
            </a:pPr>
            <a:r>
              <a:rPr lang="en-US" altLang="zh-CN" sz="1400" b="1" dirty="0">
                <a:solidFill>
                  <a:prstClr val="black"/>
                </a:solidFill>
                <a:latin typeface="+mj-lt"/>
              </a:rPr>
              <a:t>The following topics were agreed in the meeting.</a:t>
            </a:r>
          </a:p>
          <a:p>
            <a:r>
              <a:rPr lang="en-US" altLang="zh-CN" sz="1100" b="1" dirty="0">
                <a:latin typeface="+mn-lt"/>
              </a:rPr>
              <a:t>TS 28.531:</a:t>
            </a:r>
          </a:p>
          <a:p>
            <a:r>
              <a:rPr lang="en-US" altLang="zh-CN" sz="1100" dirty="0">
                <a:latin typeface="+mn-lt"/>
              </a:rPr>
              <a:t>Rel-15 CR TS 28.531 Correct vocabulary</a:t>
            </a:r>
          </a:p>
          <a:p>
            <a:r>
              <a:rPr lang="en-US" altLang="zh-CN" sz="1100" dirty="0">
                <a:latin typeface="+mn-lt"/>
              </a:rPr>
              <a:t>Rel-16 CR TS 28.531 Correct vocabulary</a:t>
            </a:r>
          </a:p>
          <a:p>
            <a:r>
              <a:rPr lang="en-US" altLang="zh-CN" sz="1100" dirty="0">
                <a:latin typeface="+mn-lt"/>
              </a:rPr>
              <a:t>Rel-17 CR TS 28.531 Correct vocabulary</a:t>
            </a:r>
          </a:p>
          <a:p>
            <a:r>
              <a:rPr lang="en-US" altLang="zh-CN" sz="1100" dirty="0">
                <a:latin typeface="+mn-lt"/>
              </a:rPr>
              <a:t>Rel-18 CR TS 28.531 Correct vocabulary</a:t>
            </a:r>
          </a:p>
          <a:p>
            <a:r>
              <a:rPr lang="en-US" altLang="zh-CN" sz="1100" b="1" dirty="0">
                <a:latin typeface="+mn-lt"/>
              </a:rPr>
              <a:t>TS 28.532:</a:t>
            </a:r>
          </a:p>
          <a:p>
            <a:r>
              <a:rPr lang="en-US" altLang="zh-CN" sz="1100" dirty="0">
                <a:latin typeface="+mn-lt"/>
              </a:rPr>
              <a:t>Rel-16 CR 28.532 Remove duplicated message flows (REST SS of </a:t>
            </a:r>
            <a:r>
              <a:rPr lang="en-US" altLang="zh-CN" sz="1100" dirty="0" err="1">
                <a:latin typeface="+mn-lt"/>
              </a:rPr>
              <a:t>ProvMnS</a:t>
            </a:r>
            <a:r>
              <a:rPr lang="en-US" altLang="zh-CN" sz="1100" dirty="0">
                <a:latin typeface="+mn-lt"/>
              </a:rPr>
              <a:t>)</a:t>
            </a:r>
          </a:p>
          <a:p>
            <a:r>
              <a:rPr lang="en-US" altLang="zh-CN" sz="1100" dirty="0">
                <a:latin typeface="+mn-lt"/>
              </a:rPr>
              <a:t>Rel-17 CR 28.532 Remove duplicated message flows (REST SS of </a:t>
            </a:r>
            <a:r>
              <a:rPr lang="en-US" altLang="zh-CN" sz="1100" dirty="0" err="1">
                <a:latin typeface="+mn-lt"/>
              </a:rPr>
              <a:t>ProvMnS</a:t>
            </a:r>
            <a:r>
              <a:rPr lang="en-US" altLang="zh-CN" sz="1100" dirty="0">
                <a:latin typeface="+mn-lt"/>
              </a:rPr>
              <a:t>)</a:t>
            </a:r>
          </a:p>
          <a:p>
            <a:r>
              <a:rPr lang="en-US" altLang="zh-CN" sz="1100" dirty="0">
                <a:latin typeface="+mn-lt"/>
              </a:rPr>
              <a:t>Rel-17 CR 28.532 Clarify allowed values for “</a:t>
            </a:r>
            <a:r>
              <a:rPr lang="en-US" altLang="zh-CN" sz="1100" dirty="0" err="1">
                <a:latin typeface="+mn-lt"/>
              </a:rPr>
              <a:t>href</a:t>
            </a:r>
            <a:r>
              <a:rPr lang="en-US" altLang="zh-CN" sz="1100" dirty="0">
                <a:latin typeface="+mn-lt"/>
              </a:rPr>
              <a:t>” parameter in “</a:t>
            </a:r>
            <a:r>
              <a:rPr lang="en-US" altLang="zh-CN" sz="1100" dirty="0" err="1">
                <a:latin typeface="+mn-lt"/>
              </a:rPr>
              <a:t>notifyMOIChanges</a:t>
            </a:r>
            <a:r>
              <a:rPr lang="en-US" altLang="zh-CN" sz="1100" dirty="0">
                <a:latin typeface="+mn-lt"/>
              </a:rPr>
              <a:t>” (NETCONF/YANG)</a:t>
            </a:r>
          </a:p>
          <a:p>
            <a:r>
              <a:rPr lang="en-US" altLang="zh-CN" sz="1100" dirty="0">
                <a:latin typeface="+mn-lt"/>
              </a:rPr>
              <a:t>Rel-16 CR 28.532 Correct </a:t>
            </a:r>
            <a:r>
              <a:rPr lang="en-US" altLang="zh-CN" sz="1100" dirty="0" err="1">
                <a:latin typeface="+mn-lt"/>
              </a:rPr>
              <a:t>OpenAPI</a:t>
            </a:r>
            <a:r>
              <a:rPr lang="en-US" altLang="zh-CN" sz="1100" dirty="0">
                <a:latin typeface="+mn-lt"/>
              </a:rPr>
              <a:t> definition of HTTP DELETE</a:t>
            </a:r>
          </a:p>
          <a:p>
            <a:r>
              <a:rPr lang="en-US" altLang="zh-CN" sz="1100" dirty="0">
                <a:latin typeface="+mn-lt"/>
              </a:rPr>
              <a:t>Rel-17 CR 28.532 Correct </a:t>
            </a:r>
            <a:r>
              <a:rPr lang="en-US" altLang="zh-CN" sz="1100" dirty="0" err="1">
                <a:latin typeface="+mn-lt"/>
              </a:rPr>
              <a:t>OpenAPI</a:t>
            </a:r>
            <a:r>
              <a:rPr lang="en-US" altLang="zh-CN" sz="1100" dirty="0">
                <a:latin typeface="+mn-lt"/>
              </a:rPr>
              <a:t> definition of HTTP DELETE</a:t>
            </a:r>
          </a:p>
          <a:p>
            <a:r>
              <a:rPr lang="en-US" altLang="zh-CN" sz="1100" dirty="0">
                <a:latin typeface="+mn-lt"/>
              </a:rPr>
              <a:t>Rel-16 CR 28.532 Correct type of “</a:t>
            </a:r>
            <a:r>
              <a:rPr lang="en-US" altLang="zh-CN" sz="1100" dirty="0" err="1">
                <a:latin typeface="+mn-lt"/>
              </a:rPr>
              <a:t>observedValue</a:t>
            </a:r>
            <a:r>
              <a:rPr lang="en-US" altLang="zh-CN" sz="1100" dirty="0">
                <a:latin typeface="+mn-lt"/>
              </a:rPr>
              <a:t>” attribute</a:t>
            </a:r>
          </a:p>
          <a:p>
            <a:r>
              <a:rPr lang="en-US" altLang="zh-CN" sz="1100" dirty="0">
                <a:latin typeface="+mn-lt"/>
              </a:rPr>
              <a:t>Rel-17 CR 28.532 Correct type of “</a:t>
            </a:r>
            <a:r>
              <a:rPr lang="en-US" altLang="zh-CN" sz="1100" dirty="0" err="1">
                <a:latin typeface="+mn-lt"/>
              </a:rPr>
              <a:t>observedValue</a:t>
            </a:r>
            <a:r>
              <a:rPr lang="en-US" altLang="zh-CN" sz="1100" dirty="0">
                <a:latin typeface="+mn-lt"/>
              </a:rPr>
              <a:t>” attribute</a:t>
            </a:r>
          </a:p>
          <a:p>
            <a:r>
              <a:rPr lang="en-US" altLang="zh-CN" sz="1100" dirty="0">
                <a:latin typeface="+mn-lt"/>
              </a:rPr>
              <a:t>Rel-16 CR 28.532 Correct definition of the HTTP GET response</a:t>
            </a:r>
          </a:p>
          <a:p>
            <a:r>
              <a:rPr lang="en-US" altLang="zh-CN" sz="1100" dirty="0">
                <a:latin typeface="+mn-lt"/>
              </a:rPr>
              <a:t>Rel-17 CR 28.532 Correct definition of the HTTP GET response</a:t>
            </a:r>
          </a:p>
          <a:p>
            <a:r>
              <a:rPr lang="en-US" altLang="zh-CN" sz="1100" dirty="0">
                <a:latin typeface="+mn-lt"/>
              </a:rPr>
              <a:t>Rel-17 CR 28.532 Add missing “insert” attribute to the data type “</a:t>
            </a:r>
            <a:r>
              <a:rPr lang="en-US" altLang="zh-CN" sz="1100" dirty="0" err="1">
                <a:latin typeface="+mn-lt"/>
              </a:rPr>
              <a:t>MoiChange</a:t>
            </a:r>
            <a:r>
              <a:rPr lang="en-US" altLang="zh-CN" sz="1100" dirty="0">
                <a:latin typeface="+mn-lt"/>
              </a:rPr>
              <a:t>”</a:t>
            </a:r>
          </a:p>
          <a:p>
            <a:r>
              <a:rPr lang="en-US" altLang="zh-CN" sz="1100" dirty="0">
                <a:latin typeface="+mn-lt"/>
              </a:rPr>
              <a:t>Rel-16 CR 28.532 Add missing definition of the JSON Patch document</a:t>
            </a:r>
          </a:p>
          <a:p>
            <a:r>
              <a:rPr lang="en-US" altLang="zh-CN" sz="1100" dirty="0">
                <a:latin typeface="+mn-lt"/>
              </a:rPr>
              <a:t>Rel-17 CR 28.532 Add missing definition of the JSON Patch document</a:t>
            </a:r>
          </a:p>
          <a:p>
            <a:r>
              <a:rPr lang="en-US" altLang="zh-CN" sz="1100" dirty="0">
                <a:latin typeface="+mn-lt"/>
              </a:rPr>
              <a:t>Rel-16 CR 28.532 Add introduction clause to the Prov </a:t>
            </a:r>
            <a:r>
              <a:rPr lang="en-US" altLang="zh-CN" sz="1100" dirty="0" err="1">
                <a:latin typeface="+mn-lt"/>
              </a:rPr>
              <a:t>MnS</a:t>
            </a:r>
            <a:r>
              <a:rPr lang="en-US" altLang="zh-CN" sz="1100" dirty="0">
                <a:latin typeface="+mn-lt"/>
              </a:rPr>
              <a:t> definition</a:t>
            </a:r>
          </a:p>
          <a:p>
            <a:r>
              <a:rPr lang="en-US" altLang="zh-CN" sz="1100" dirty="0">
                <a:latin typeface="+mn-lt"/>
              </a:rPr>
              <a:t>Rel-17 CR 28.532 Add introduction clause to the Prov </a:t>
            </a:r>
            <a:r>
              <a:rPr lang="en-US" altLang="zh-CN" sz="1100" dirty="0" err="1">
                <a:latin typeface="+mn-lt"/>
              </a:rPr>
              <a:t>MnS</a:t>
            </a:r>
            <a:r>
              <a:rPr lang="en-US" altLang="zh-CN" sz="1100" dirty="0">
                <a:latin typeface="+mn-lt"/>
              </a:rPr>
              <a:t> definition</a:t>
            </a:r>
            <a:endParaRPr lang="en-US" altLang="zh-CN" sz="1100" b="1" dirty="0">
              <a:latin typeface="+mn-lt"/>
            </a:endParaRPr>
          </a:p>
          <a:p>
            <a:r>
              <a:rPr lang="en-US" altLang="zh-CN" sz="1100" b="1" dirty="0">
                <a:latin typeface="+mn-lt"/>
              </a:rPr>
              <a:t>TS 28.540:</a:t>
            </a:r>
          </a:p>
          <a:p>
            <a:r>
              <a:rPr lang="en-US" altLang="zh-CN" sz="1100" dirty="0">
                <a:latin typeface="+mn-lt"/>
              </a:rPr>
              <a:t>Rel-17 CR for TS28.540 </a:t>
            </a:r>
            <a:r>
              <a:rPr lang="en-US" altLang="zh-CN" sz="1100" dirty="0" err="1">
                <a:latin typeface="+mn-lt"/>
              </a:rPr>
              <a:t>editorialCorrections</a:t>
            </a:r>
            <a:endParaRPr lang="en-US" altLang="zh-CN" sz="1100" b="1" dirty="0">
              <a:latin typeface="+mn-lt"/>
            </a:endParaRPr>
          </a:p>
          <a:p>
            <a:r>
              <a:rPr lang="en-US" altLang="zh-CN" sz="1100" b="1" dirty="0">
                <a:latin typeface="+mn-lt"/>
              </a:rPr>
              <a:t>TS 28.541:</a:t>
            </a:r>
          </a:p>
          <a:p>
            <a:r>
              <a:rPr lang="en-US" altLang="zh-CN" sz="1100" dirty="0">
                <a:latin typeface="+mn-lt"/>
              </a:rPr>
              <a:t>YANG Corrections in Word TS</a:t>
            </a:r>
          </a:p>
          <a:p>
            <a:r>
              <a:rPr lang="en-US" altLang="zh-CN" sz="1100" dirty="0">
                <a:latin typeface="+mn-lt"/>
              </a:rPr>
              <a:t>YANG Corrections in Word TS</a:t>
            </a:r>
          </a:p>
          <a:p>
            <a:r>
              <a:rPr lang="en-US" altLang="zh-CN" sz="1100" dirty="0">
                <a:latin typeface="+mn-lt"/>
              </a:rPr>
              <a:t>Rel-15 TS 28.541 Adding YANG begin and End markers</a:t>
            </a:r>
          </a:p>
          <a:p>
            <a:r>
              <a:rPr lang="en-US" altLang="zh-CN" sz="1100" dirty="0">
                <a:latin typeface="+mn-lt"/>
              </a:rPr>
              <a:t>Rel-16 TS 28.541 Adding YANG begin and End markers</a:t>
            </a:r>
          </a:p>
          <a:p>
            <a:r>
              <a:rPr lang="en-US" altLang="zh-CN" sz="1100" dirty="0">
                <a:latin typeface="+mn-lt"/>
              </a:rPr>
              <a:t>Rel-17 TS 28.541 Adding YANG begin and End markers</a:t>
            </a:r>
          </a:p>
          <a:p>
            <a:r>
              <a:rPr lang="en-US" altLang="zh-CN" sz="1100" dirty="0">
                <a:latin typeface="+mn-lt"/>
              </a:rPr>
              <a:t>Rel-18 TS 28.541 Adding YANG begin and End markers</a:t>
            </a:r>
          </a:p>
        </p:txBody>
      </p:sp>
    </p:spTree>
    <p:extLst>
      <p:ext uri="{BB962C8B-B14F-4D97-AF65-F5344CB8AC3E}">
        <p14:creationId xmlns:p14="http://schemas.microsoft.com/office/powerpoint/2010/main" val="376910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05572" y="-10470"/>
            <a:ext cx="10139206" cy="920688"/>
          </a:xfrm>
          <a:prstGeom prst="rect">
            <a:avLst/>
          </a:prstGeom>
        </p:spPr>
        <p:txBody>
          <a:bodyPr/>
          <a:lstStyle>
            <a:lvl1pPr algn="ctr" rtl="0" eaLnBrk="0" fontAlgn="base" hangingPunct="0">
              <a:spcBef>
                <a:spcPct val="0"/>
              </a:spcBef>
              <a:spcAft>
                <a:spcPct val="0"/>
              </a:spcAft>
              <a:defRPr sz="4200">
                <a:solidFill>
                  <a:srgbClr val="FF0000"/>
                </a:solidFill>
                <a:latin typeface="+mj-lt"/>
                <a:ea typeface="+mj-ea"/>
                <a:cs typeface="+mj-cs"/>
              </a:defRPr>
            </a:lvl1pPr>
            <a:lvl2pPr algn="ctr" rtl="0" eaLnBrk="0" fontAlgn="base" hangingPunct="0">
              <a:spcBef>
                <a:spcPct val="0"/>
              </a:spcBef>
              <a:spcAft>
                <a:spcPct val="0"/>
              </a:spcAft>
              <a:defRPr sz="4200">
                <a:solidFill>
                  <a:srgbClr val="FF0000"/>
                </a:solidFill>
                <a:latin typeface="Calibri" pitchFamily="34" charset="0"/>
              </a:defRPr>
            </a:lvl2pPr>
            <a:lvl3pPr algn="ctr" rtl="0" eaLnBrk="0" fontAlgn="base" hangingPunct="0">
              <a:spcBef>
                <a:spcPct val="0"/>
              </a:spcBef>
              <a:spcAft>
                <a:spcPct val="0"/>
              </a:spcAft>
              <a:defRPr sz="4200">
                <a:solidFill>
                  <a:srgbClr val="FF0000"/>
                </a:solidFill>
                <a:latin typeface="Calibri" pitchFamily="34" charset="0"/>
              </a:defRPr>
            </a:lvl3pPr>
            <a:lvl4pPr algn="ctr" rtl="0" eaLnBrk="0" fontAlgn="base" hangingPunct="0">
              <a:spcBef>
                <a:spcPct val="0"/>
              </a:spcBef>
              <a:spcAft>
                <a:spcPct val="0"/>
              </a:spcAft>
              <a:defRPr sz="4200">
                <a:solidFill>
                  <a:srgbClr val="FF0000"/>
                </a:solidFill>
                <a:latin typeface="Calibri" pitchFamily="34" charset="0"/>
              </a:defRPr>
            </a:lvl4pPr>
            <a:lvl5pPr algn="ctr" rtl="0" eaLnBrk="0" fontAlgn="base" hangingPunct="0">
              <a:spcBef>
                <a:spcPct val="0"/>
              </a:spcBef>
              <a:spcAft>
                <a:spcPct val="0"/>
              </a:spcAft>
              <a:defRPr sz="4200">
                <a:solidFill>
                  <a:srgbClr val="FF0000"/>
                </a:solidFill>
                <a:latin typeface="Calibri" pitchFamily="34" charset="0"/>
              </a:defRPr>
            </a:lvl5pPr>
            <a:lvl6pPr marL="609585" algn="ctr" rtl="0" eaLnBrk="0" fontAlgn="base" hangingPunct="0">
              <a:spcBef>
                <a:spcPct val="0"/>
              </a:spcBef>
              <a:spcAft>
                <a:spcPct val="0"/>
              </a:spcAft>
              <a:defRPr sz="4267">
                <a:solidFill>
                  <a:srgbClr val="FF0000"/>
                </a:solidFill>
                <a:latin typeface="Calibri" pitchFamily="34" charset="0"/>
              </a:defRPr>
            </a:lvl6pPr>
            <a:lvl7pPr marL="1219170" algn="ctr" rtl="0" eaLnBrk="0" fontAlgn="base" hangingPunct="0">
              <a:spcBef>
                <a:spcPct val="0"/>
              </a:spcBef>
              <a:spcAft>
                <a:spcPct val="0"/>
              </a:spcAft>
              <a:defRPr sz="4267">
                <a:solidFill>
                  <a:srgbClr val="FF0000"/>
                </a:solidFill>
                <a:latin typeface="Calibri" pitchFamily="34" charset="0"/>
              </a:defRPr>
            </a:lvl7pPr>
            <a:lvl8pPr marL="1828754" algn="ctr" rtl="0" eaLnBrk="0" fontAlgn="base" hangingPunct="0">
              <a:spcBef>
                <a:spcPct val="0"/>
              </a:spcBef>
              <a:spcAft>
                <a:spcPct val="0"/>
              </a:spcAft>
              <a:defRPr sz="4267">
                <a:solidFill>
                  <a:srgbClr val="FF0000"/>
                </a:solidFill>
                <a:latin typeface="Calibri" pitchFamily="34" charset="0"/>
              </a:defRPr>
            </a:lvl8pPr>
            <a:lvl9pPr marL="2438339" algn="ctr" rtl="0" eaLnBrk="0" fontAlgn="base" hangingPunct="0">
              <a:spcBef>
                <a:spcPct val="0"/>
              </a:spcBef>
              <a:spcAft>
                <a:spcPct val="0"/>
              </a:spcAft>
              <a:defRPr sz="4267">
                <a:solidFill>
                  <a:srgbClr val="FF0000"/>
                </a:solidFill>
                <a:latin typeface="Calibri" pitchFamily="34" charset="0"/>
              </a:defRPr>
            </a:lvl9pPr>
          </a:lstStyle>
          <a:p>
            <a:r>
              <a:rPr lang="en-US" altLang="zh-CN" sz="3200" kern="0" dirty="0"/>
              <a:t>CRs (2/2)</a:t>
            </a:r>
            <a:endParaRPr lang="sv-SE" sz="3200" kern="0" dirty="0"/>
          </a:p>
        </p:txBody>
      </p:sp>
      <p:sp>
        <p:nvSpPr>
          <p:cNvPr id="10" name="文本框 9"/>
          <p:cNvSpPr txBox="1"/>
          <p:nvPr/>
        </p:nvSpPr>
        <p:spPr>
          <a:xfrm>
            <a:off x="139921" y="632903"/>
            <a:ext cx="9791870" cy="292388"/>
          </a:xfrm>
          <a:prstGeom prst="rect">
            <a:avLst/>
          </a:prstGeom>
          <a:solidFill>
            <a:srgbClr val="92D050"/>
          </a:solidFill>
        </p:spPr>
        <p:txBody>
          <a:bodyPr wrap="square" rtlCol="0">
            <a:spAutoFit/>
          </a:bodyPr>
          <a:lstStyle/>
          <a:p>
            <a:pPr algn="ctr"/>
            <a:r>
              <a:rPr lang="en-US" altLang="zh-CN" b="1" dirty="0">
                <a:solidFill>
                  <a:prstClr val="black"/>
                </a:solidFill>
              </a:rPr>
              <a:t>Working Progress</a:t>
            </a:r>
            <a:endParaRPr lang="zh-CN" altLang="en-US" b="1" dirty="0">
              <a:solidFill>
                <a:prstClr val="black"/>
              </a:solidFill>
            </a:endParaRPr>
          </a:p>
        </p:txBody>
      </p:sp>
      <p:sp>
        <p:nvSpPr>
          <p:cNvPr id="4" name="矩形 3">
            <a:extLst>
              <a:ext uri="{FF2B5EF4-FFF2-40B4-BE49-F238E27FC236}">
                <a16:creationId xmlns:a16="http://schemas.microsoft.com/office/drawing/2014/main" id="{6853F142-F071-4D20-9B9B-0868A6BB73E9}"/>
              </a:ext>
            </a:extLst>
          </p:cNvPr>
          <p:cNvSpPr/>
          <p:nvPr/>
        </p:nvSpPr>
        <p:spPr>
          <a:xfrm>
            <a:off x="291542" y="1143809"/>
            <a:ext cx="5701501" cy="4154984"/>
          </a:xfrm>
          <a:prstGeom prst="rect">
            <a:avLst/>
          </a:prstGeom>
          <a:solidFill>
            <a:schemeClr val="bg1"/>
          </a:solidFill>
        </p:spPr>
        <p:txBody>
          <a:bodyPr wrap="square">
            <a:spAutoFit/>
          </a:bodyPr>
          <a:lstStyle/>
          <a:p>
            <a:pPr lvl="0"/>
            <a:r>
              <a:rPr lang="en-US" altLang="zh-CN" sz="1200" b="1" dirty="0">
                <a:solidFill>
                  <a:prstClr val="black"/>
                </a:solidFill>
                <a:latin typeface="Calibri"/>
              </a:rPr>
              <a:t>TS 32.158:</a:t>
            </a:r>
          </a:p>
          <a:p>
            <a:pPr lvl="0"/>
            <a:r>
              <a:rPr lang="en-US" altLang="zh-CN" sz="1200" dirty="0">
                <a:solidFill>
                  <a:prstClr val="black"/>
                </a:solidFill>
                <a:latin typeface="Calibri"/>
              </a:rPr>
              <a:t>Rel-16 CR 32.158 Clarify format of target URIs</a:t>
            </a:r>
          </a:p>
          <a:p>
            <a:pPr lvl="0"/>
            <a:r>
              <a:rPr lang="en-US" altLang="zh-CN" sz="1200" dirty="0">
                <a:solidFill>
                  <a:prstClr val="black"/>
                </a:solidFill>
                <a:latin typeface="Calibri"/>
              </a:rPr>
              <a:t>Rel-16 CR 32.158 Clarify some aspects of basic design patterns</a:t>
            </a:r>
          </a:p>
          <a:p>
            <a:pPr lvl="0"/>
            <a:r>
              <a:rPr lang="en-US" altLang="zh-CN" sz="1200" dirty="0">
                <a:solidFill>
                  <a:prstClr val="black"/>
                </a:solidFill>
                <a:latin typeface="Calibri"/>
              </a:rPr>
              <a:t>Rel-17 CR 32.158 Clarify some aspects of basic design patterns</a:t>
            </a:r>
          </a:p>
          <a:p>
            <a:pPr lvl="0"/>
            <a:r>
              <a:rPr lang="en-US" altLang="zh-CN" sz="1200" dirty="0">
                <a:solidFill>
                  <a:prstClr val="black"/>
                </a:solidFill>
                <a:latin typeface="Calibri"/>
              </a:rPr>
              <a:t>Rel-16 CR 32.158 Clarify construction rules for GET response message body formats</a:t>
            </a:r>
          </a:p>
          <a:p>
            <a:pPr lvl="0"/>
            <a:r>
              <a:rPr lang="en-US" altLang="zh-CN" sz="1200" dirty="0">
                <a:solidFill>
                  <a:prstClr val="black"/>
                </a:solidFill>
                <a:latin typeface="Calibri"/>
              </a:rPr>
              <a:t>Rel-17 CR 32.158 Clarify construction rules for GET response message body formats</a:t>
            </a:r>
          </a:p>
          <a:p>
            <a:pPr lvl="0"/>
            <a:r>
              <a:rPr lang="en-US" altLang="zh-CN" sz="1200" dirty="0">
                <a:solidFill>
                  <a:prstClr val="black"/>
                </a:solidFill>
                <a:latin typeface="Calibri"/>
              </a:rPr>
              <a:t>Rel-16 CR 32.158 Clarify design patterns for patching resources</a:t>
            </a:r>
          </a:p>
          <a:p>
            <a:pPr lvl="0"/>
            <a:r>
              <a:rPr lang="en-US" altLang="zh-CN" sz="1200" dirty="0">
                <a:solidFill>
                  <a:prstClr val="black"/>
                </a:solidFill>
                <a:latin typeface="Calibri"/>
              </a:rPr>
              <a:t>Rel-17 CR 32.158 Clarify design patterns for patching resources</a:t>
            </a:r>
          </a:p>
          <a:p>
            <a:pPr lvl="0"/>
            <a:r>
              <a:rPr lang="en-US" altLang="zh-CN" sz="1200" dirty="0">
                <a:solidFill>
                  <a:prstClr val="black"/>
                </a:solidFill>
                <a:latin typeface="Calibri"/>
              </a:rPr>
              <a:t>Rel-16 CR 32.158 Clarify usage of information models</a:t>
            </a:r>
          </a:p>
          <a:p>
            <a:pPr lvl="0"/>
            <a:r>
              <a:rPr lang="en-US" altLang="zh-CN" sz="1200" dirty="0">
                <a:solidFill>
                  <a:prstClr val="black"/>
                </a:solidFill>
                <a:latin typeface="Calibri"/>
              </a:rPr>
              <a:t>Rel-17 CR 32.158 Clarify usage of information models</a:t>
            </a:r>
          </a:p>
          <a:p>
            <a:pPr lvl="0"/>
            <a:r>
              <a:rPr lang="en-US" altLang="zh-CN" sz="1200" dirty="0">
                <a:solidFill>
                  <a:prstClr val="black"/>
                </a:solidFill>
                <a:latin typeface="Calibri"/>
              </a:rPr>
              <a:t>Rel-16 CR 32.158 Clarify media type related aspects</a:t>
            </a:r>
          </a:p>
          <a:p>
            <a:pPr lvl="0"/>
            <a:r>
              <a:rPr lang="en-US" altLang="zh-CN" sz="1200" dirty="0">
                <a:solidFill>
                  <a:prstClr val="black"/>
                </a:solidFill>
                <a:latin typeface="Calibri"/>
              </a:rPr>
              <a:t>Rel-17 CR 32.158 Clarify media type related aspects</a:t>
            </a:r>
          </a:p>
          <a:p>
            <a:pPr lvl="0"/>
            <a:r>
              <a:rPr lang="en-US" altLang="zh-CN" sz="1200" dirty="0">
                <a:solidFill>
                  <a:prstClr val="black"/>
                </a:solidFill>
                <a:latin typeface="Calibri"/>
              </a:rPr>
              <a:t>Rel-16 CR 32.158 Correct and clarify examples in Annex A</a:t>
            </a:r>
          </a:p>
          <a:p>
            <a:pPr lvl="0"/>
            <a:r>
              <a:rPr lang="en-US" altLang="zh-CN" sz="1200" dirty="0">
                <a:solidFill>
                  <a:prstClr val="black"/>
                </a:solidFill>
                <a:latin typeface="Calibri"/>
              </a:rPr>
              <a:t>Rel-17 CR 32.158 Correct and clarify examples in Annex A</a:t>
            </a:r>
          </a:p>
          <a:p>
            <a:pPr lvl="0"/>
            <a:r>
              <a:rPr lang="en-US" altLang="zh-CN" sz="1200" dirty="0">
                <a:solidFill>
                  <a:prstClr val="black"/>
                </a:solidFill>
                <a:latin typeface="Calibri"/>
              </a:rPr>
              <a:t>Rel-17 CR 32.158 Clarify format of target URIs</a:t>
            </a:r>
          </a:p>
          <a:p>
            <a:pPr lvl="0"/>
            <a:endParaRPr lang="en-US" altLang="zh-CN" sz="1200" b="1" dirty="0">
              <a:solidFill>
                <a:prstClr val="black"/>
              </a:solidFill>
              <a:latin typeface="Calibri"/>
            </a:endParaRPr>
          </a:p>
          <a:p>
            <a:pPr lvl="0"/>
            <a:r>
              <a:rPr lang="en-US" altLang="zh-CN" sz="1200" b="1" dirty="0">
                <a:solidFill>
                  <a:prstClr val="black"/>
                </a:solidFill>
                <a:latin typeface="Calibri"/>
              </a:rPr>
              <a:t>TS 32.160:</a:t>
            </a:r>
          </a:p>
          <a:p>
            <a:pPr lvl="0"/>
            <a:r>
              <a:rPr lang="en-US" altLang="zh-CN" sz="1200" dirty="0">
                <a:solidFill>
                  <a:prstClr val="black"/>
                </a:solidFill>
                <a:latin typeface="Calibri"/>
              </a:rPr>
              <a:t>Add missing mapping of </a:t>
            </a:r>
            <a:r>
              <a:rPr lang="en-US" altLang="zh-CN" sz="1200" dirty="0" err="1">
                <a:solidFill>
                  <a:prstClr val="black"/>
                </a:solidFill>
                <a:latin typeface="Calibri"/>
              </a:rPr>
              <a:t>isNotifyable</a:t>
            </a:r>
            <a:endParaRPr lang="en-US" altLang="zh-CN" sz="1200" dirty="0">
              <a:solidFill>
                <a:prstClr val="black"/>
              </a:solidFill>
              <a:latin typeface="Calibri"/>
            </a:endParaRPr>
          </a:p>
          <a:p>
            <a:pPr lvl="0"/>
            <a:r>
              <a:rPr lang="en-US" altLang="zh-CN" sz="1200" dirty="0">
                <a:solidFill>
                  <a:prstClr val="black"/>
                </a:solidFill>
                <a:latin typeface="Calibri"/>
              </a:rPr>
              <a:t>Add missing mapping of </a:t>
            </a:r>
            <a:r>
              <a:rPr lang="en-US" altLang="zh-CN" sz="1200" dirty="0" err="1">
                <a:solidFill>
                  <a:prstClr val="black"/>
                </a:solidFill>
                <a:latin typeface="Calibri"/>
              </a:rPr>
              <a:t>isNotifyable</a:t>
            </a:r>
            <a:endParaRPr lang="en-US" altLang="zh-CN" sz="1200" dirty="0">
              <a:solidFill>
                <a:prstClr val="black"/>
              </a:solidFill>
              <a:latin typeface="Calibri"/>
            </a:endParaRPr>
          </a:p>
          <a:p>
            <a:pPr lvl="0"/>
            <a:r>
              <a:rPr lang="en-US" altLang="zh-CN" sz="1200" b="1" dirty="0">
                <a:solidFill>
                  <a:prstClr val="black"/>
                </a:solidFill>
                <a:latin typeface="Calibri"/>
              </a:rPr>
              <a:t>TS 32.423:</a:t>
            </a:r>
          </a:p>
          <a:p>
            <a:pPr lvl="0"/>
            <a:r>
              <a:rPr lang="en-US" altLang="zh-CN" sz="1200" dirty="0">
                <a:solidFill>
                  <a:prstClr val="black"/>
                </a:solidFill>
                <a:latin typeface="Calibri"/>
              </a:rPr>
              <a:t>R17 CR 32.423 Indicate SCP/SEPP info in UE Trace Record</a:t>
            </a:r>
          </a:p>
          <a:p>
            <a:pPr lvl="0"/>
            <a:endParaRPr lang="en-US" altLang="zh-CN" sz="1200" dirty="0">
              <a:solidFill>
                <a:prstClr val="black"/>
              </a:solidFill>
              <a:latin typeface="Calibri"/>
            </a:endParaRPr>
          </a:p>
        </p:txBody>
      </p:sp>
    </p:spTree>
    <p:extLst>
      <p:ext uri="{BB962C8B-B14F-4D97-AF65-F5344CB8AC3E}">
        <p14:creationId xmlns:p14="http://schemas.microsoft.com/office/powerpoint/2010/main" val="42154672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0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208545</TotalTime>
  <Words>9016</Words>
  <Application>Microsoft Office PowerPoint</Application>
  <PresentationFormat>Widescreen</PresentationFormat>
  <Paragraphs>2145</Paragraphs>
  <Slides>37</Slides>
  <Notes>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37</vt:i4>
      </vt:variant>
    </vt:vector>
  </HeadingPairs>
  <TitlesOfParts>
    <vt:vector size="50" baseType="lpstr">
      <vt:lpstr>CG Times (WN)</vt:lpstr>
      <vt:lpstr>Liberation Sans</vt:lpstr>
      <vt:lpstr>MS Mincho</vt:lpstr>
      <vt:lpstr>MS PGothic</vt:lpstr>
      <vt:lpstr>MS PGothic</vt:lpstr>
      <vt:lpstr>宋体</vt:lpstr>
      <vt:lpstr>宋体</vt:lpstr>
      <vt:lpstr>微软雅黑</vt:lpstr>
      <vt:lpstr>Arial</vt:lpstr>
      <vt:lpstr>Calibri</vt:lpstr>
      <vt:lpstr>Times New Roman</vt:lpstr>
      <vt:lpstr>Wingdings</vt:lpstr>
      <vt:lpstr>Office Theme</vt:lpstr>
      <vt:lpstr>    SA5 OAM&amp;P Exec Report SA5#146, 14 – 18 November, 2022 Toulouse, France </vt:lpstr>
      <vt:lpstr>Incoming LSs (SA5 level)</vt:lpstr>
      <vt:lpstr>Incoming LSs (OAM SWG level)</vt:lpstr>
      <vt:lpstr>Outgoing LSs</vt:lpstr>
      <vt:lpstr>PowerPoint Presentation</vt:lpstr>
      <vt:lpstr>PowerPoint Presentation</vt:lpstr>
      <vt:lpstr>Overview of Rel-18 SA5 OAM ongoing WIs/SIs</vt:lpstr>
      <vt:lpstr>PowerPoint Presentation</vt:lpstr>
      <vt:lpstr>PowerPoint Presentation</vt:lpstr>
      <vt:lpstr>Summary - SA5 Rel-18 WI progress</vt:lpstr>
      <vt:lpstr>Rel-18 WI - Intelligence and Automation</vt:lpstr>
      <vt:lpstr>Rel-18 WI - Management Architecture and Mechanisms (1/2)</vt:lpstr>
      <vt:lpstr>Rel-18 WI - Management Architecture and Mechanisms (2/2)</vt:lpstr>
      <vt:lpstr>Rel-18 WI - Support of New Services</vt:lpstr>
      <vt:lpstr>Summary - Rel-18 SI - Intelligence and Automation </vt:lpstr>
      <vt:lpstr>Rel-18 SI - Intelligence and Automation (1/4) </vt:lpstr>
      <vt:lpstr>Rel-18 SI - Intelligence and Automation (2/4) </vt:lpstr>
      <vt:lpstr>Rel-18 SI - Intelligence and Automation (3/4) </vt:lpstr>
      <vt:lpstr>Rel-18 SI - Intelligence and Automation (4/4) </vt:lpstr>
      <vt:lpstr>Summary Rel-18 SI - Management Architecture and Mechanisms </vt:lpstr>
      <vt:lpstr>Rel-18 SI - Management Architecture and Mechanisms (1/4) </vt:lpstr>
      <vt:lpstr>Rel-18 SI - Management Architecture and Mechanisms (2/4) </vt:lpstr>
      <vt:lpstr>Rel-18 SI - Management Architecture and Mechanisms (3/4) </vt:lpstr>
      <vt:lpstr>Rel-18 SI - Management Architecture and Mechanisms (4/4) </vt:lpstr>
      <vt:lpstr>Summary - Rel-18 SI - Support of New Services</vt:lpstr>
      <vt:lpstr>Rel-18 SI - Support of New Services (1/4) </vt:lpstr>
      <vt:lpstr>Rel-18 SI - Support of New Services (2/4) </vt:lpstr>
      <vt:lpstr>Rel-18 SI - Support of New Services (3/4) </vt:lpstr>
      <vt:lpstr>List of latest DraftCRs </vt:lpstr>
      <vt:lpstr>New action items from this meeting</vt:lpstr>
      <vt:lpstr>TRs / TSs to be sent to SA#99-e </vt:lpstr>
      <vt:lpstr>TRs / TSs to be sent to Edithelp  </vt:lpstr>
      <vt:lpstr>Rapporteur calls (draft plan after SA5#146)</vt:lpstr>
      <vt:lpstr>Thank you!</vt:lpstr>
      <vt:lpstr>PowerPoint Presentation</vt:lpstr>
      <vt:lpstr>PowerPoint Presentation</vt:lpstr>
      <vt:lpstr>PowerPoint Presentation</vt:lpstr>
    </vt:vector>
  </TitlesOfParts>
  <Company>3GPP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Zou Lan</dc:creator>
  <dc:description>© 2009  All rights reserved</dc:description>
  <cp:lastModifiedBy>1118</cp:lastModifiedBy>
  <cp:revision>5090</cp:revision>
  <dcterms:created xsi:type="dcterms:W3CDTF">2008-08-30T09:32:10Z</dcterms:created>
  <dcterms:modified xsi:type="dcterms:W3CDTF">2022-11-24T15:17:11Z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2015_ms_pID_725343">
    <vt:lpwstr>(3)QEzbL9mPPeA5IQXuCrcz1LsoPNo/hq32LqlbqSB4R2a/jzaZTQS1AXzClwi3GAV69JamgiEF
vBWjlQcJsH4vw7px3DMqV+ys1P/2VqiDYTEMhZ/XXsAH3kjjxqlyhS396Oy0tlyMuH7vTety
xkMJ9f/K3NXA6y6sHJJqprPkGBNBvc1b7DccQjaFd3k6EwdHgC1cFaMUZHq6ojVb5W2uyDXC
0mxYVTclJq6TGCmFht</vt:lpwstr>
  </property>
  <property fmtid="{D5CDD505-2E9C-101B-9397-08002B2CF9AE}" pid="3" name="_2015_ms_pID_7253431">
    <vt:lpwstr>DA6tVFDPo9JDThyI0YUDFzkW1ipgHKhEACbxhbmuWSh2ZesQMklHjb
g+yqv/UZkCsAeUs/r8koYyRv9JrntAYjtMsEMRZVMVWDNZgo1chqvfa+f60fe5GgtywY5Rpw
n6A22mlBTpISL8D69ry8GTwa062lfaCZ6dHZ/fytrKL7AJpfcFq1TMloTkgQjuee/vlP54O8
CFqNOcqMU0jrR0nqXBt0KDmqeCrmUjIxPf2o</vt:lpwstr>
  </property>
  <property fmtid="{D5CDD505-2E9C-101B-9397-08002B2CF9AE}" pid="4" name="_2015_ms_pID_7253432">
    <vt:lpwstr>PRjajifshUXlk0PQf85yT/4=</vt:lpwstr>
  </property>
  <property fmtid="{D5CDD505-2E9C-101B-9397-08002B2CF9AE}" pid="5" name="_readonly">
    <vt:lpwstr/>
  </property>
  <property fmtid="{D5CDD505-2E9C-101B-9397-08002B2CF9AE}" pid="6" name="_change">
    <vt:lpwstr/>
  </property>
  <property fmtid="{D5CDD505-2E9C-101B-9397-08002B2CF9AE}" pid="7" name="_full-control">
    <vt:lpwstr/>
  </property>
  <property fmtid="{D5CDD505-2E9C-101B-9397-08002B2CF9AE}" pid="8" name="sflag">
    <vt:lpwstr>1669026399</vt:lpwstr>
  </property>
</Properties>
</file>