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4.xml" ContentType="application/vnd.openxmlformats-officedocument.themeOverr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729" r:id="rId4"/>
  </p:sldMasterIdLst>
  <p:notesMasterIdLst>
    <p:notesMasterId r:id="rId71"/>
  </p:notesMasterIdLst>
  <p:handoutMasterIdLst>
    <p:handoutMasterId r:id="rId72"/>
  </p:handoutMasterIdLst>
  <p:sldIdLst>
    <p:sldId id="303" r:id="rId5"/>
    <p:sldId id="621" r:id="rId6"/>
    <p:sldId id="708" r:id="rId7"/>
    <p:sldId id="1255" r:id="rId8"/>
    <p:sldId id="1300" r:id="rId9"/>
    <p:sldId id="1302" r:id="rId10"/>
    <p:sldId id="1394" r:id="rId11"/>
    <p:sldId id="1340" r:id="rId12"/>
    <p:sldId id="1228" r:id="rId13"/>
    <p:sldId id="1395" r:id="rId14"/>
    <p:sldId id="1361" r:id="rId15"/>
    <p:sldId id="1399" r:id="rId16"/>
    <p:sldId id="1396" r:id="rId17"/>
    <p:sldId id="1397" r:id="rId18"/>
    <p:sldId id="1398" r:id="rId19"/>
    <p:sldId id="1357" r:id="rId20"/>
    <p:sldId id="1243" r:id="rId21"/>
    <p:sldId id="1307" r:id="rId22"/>
    <p:sldId id="1256" r:id="rId23"/>
    <p:sldId id="1321" r:id="rId24"/>
    <p:sldId id="1341" r:id="rId25"/>
    <p:sldId id="1342" r:id="rId26"/>
    <p:sldId id="1322" r:id="rId27"/>
    <p:sldId id="1324" r:id="rId28"/>
    <p:sldId id="1323" r:id="rId29"/>
    <p:sldId id="1356" r:id="rId30"/>
    <p:sldId id="1343" r:id="rId31"/>
    <p:sldId id="1344" r:id="rId32"/>
    <p:sldId id="1345" r:id="rId33"/>
    <p:sldId id="1346" r:id="rId34"/>
    <p:sldId id="1347" r:id="rId35"/>
    <p:sldId id="1348" r:id="rId36"/>
    <p:sldId id="1349" r:id="rId37"/>
    <p:sldId id="1350" r:id="rId38"/>
    <p:sldId id="1351" r:id="rId39"/>
    <p:sldId id="1352" r:id="rId40"/>
    <p:sldId id="1353" r:id="rId41"/>
    <p:sldId id="1354" r:id="rId42"/>
    <p:sldId id="1326" r:id="rId43"/>
    <p:sldId id="1325" r:id="rId44"/>
    <p:sldId id="1384" r:id="rId45"/>
    <p:sldId id="1257" r:id="rId46"/>
    <p:sldId id="1372" r:id="rId47"/>
    <p:sldId id="930" r:id="rId48"/>
    <p:sldId id="1364" r:id="rId49"/>
    <p:sldId id="988" r:id="rId50"/>
    <p:sldId id="1403" r:id="rId51"/>
    <p:sldId id="1404" r:id="rId52"/>
    <p:sldId id="1405" r:id="rId53"/>
    <p:sldId id="1406" r:id="rId54"/>
    <p:sldId id="991" r:id="rId55"/>
    <p:sldId id="995" r:id="rId56"/>
    <p:sldId id="994" r:id="rId57"/>
    <p:sldId id="1387" r:id="rId58"/>
    <p:sldId id="1380" r:id="rId59"/>
    <p:sldId id="1390" r:id="rId60"/>
    <p:sldId id="1314" r:id="rId61"/>
    <p:sldId id="1393" r:id="rId62"/>
    <p:sldId id="1338" r:id="rId63"/>
    <p:sldId id="1360" r:id="rId64"/>
    <p:sldId id="907" r:id="rId65"/>
    <p:sldId id="908" r:id="rId66"/>
    <p:sldId id="1329" r:id="rId67"/>
    <p:sldId id="949" r:id="rId68"/>
    <p:sldId id="950" r:id="rId69"/>
    <p:sldId id="952" r:id="rId70"/>
  </p:sldIdLst>
  <p:sldSz cx="12192000" cy="6858000"/>
  <p:notesSz cx="6797675" cy="9928225"/>
  <p:defaultTextStyle>
    <a:defPPr>
      <a:defRPr lang="en-GB"/>
    </a:defPPr>
    <a:lvl1pPr algn="l" rtl="0" eaLnBrk="0" fontAlgn="base" hangingPunct="0">
      <a:spcBef>
        <a:spcPct val="0"/>
      </a:spcBef>
      <a:spcAft>
        <a:spcPct val="0"/>
      </a:spcAft>
      <a:defRPr sz="1300" kern="1200">
        <a:solidFill>
          <a:schemeClr val="tx1"/>
        </a:solidFill>
        <a:latin typeface="Arial" panose="020B0604020202020204" pitchFamily="34" charset="0"/>
        <a:ea typeface="+mn-ea"/>
        <a:cs typeface="Arial" panose="020B0604020202020204" pitchFamily="34" charset="0"/>
      </a:defRPr>
    </a:lvl1pPr>
    <a:lvl2pPr marL="608013" indent="-150813" algn="l" rtl="0" eaLnBrk="0" fontAlgn="base" hangingPunct="0">
      <a:spcBef>
        <a:spcPct val="0"/>
      </a:spcBef>
      <a:spcAft>
        <a:spcPct val="0"/>
      </a:spcAft>
      <a:defRPr sz="1300" kern="1200">
        <a:solidFill>
          <a:schemeClr val="tx1"/>
        </a:solidFill>
        <a:latin typeface="Arial" panose="020B0604020202020204" pitchFamily="34" charset="0"/>
        <a:ea typeface="+mn-ea"/>
        <a:cs typeface="Arial" panose="020B0604020202020204" pitchFamily="34" charset="0"/>
      </a:defRPr>
    </a:lvl2pPr>
    <a:lvl3pPr marL="1217613" indent="-303213" algn="l" rtl="0" eaLnBrk="0" fontAlgn="base" hangingPunct="0">
      <a:spcBef>
        <a:spcPct val="0"/>
      </a:spcBef>
      <a:spcAft>
        <a:spcPct val="0"/>
      </a:spcAft>
      <a:defRPr sz="1300" kern="1200">
        <a:solidFill>
          <a:schemeClr val="tx1"/>
        </a:solidFill>
        <a:latin typeface="Arial" panose="020B0604020202020204" pitchFamily="34" charset="0"/>
        <a:ea typeface="+mn-ea"/>
        <a:cs typeface="Arial" panose="020B0604020202020204" pitchFamily="34" charset="0"/>
      </a:defRPr>
    </a:lvl3pPr>
    <a:lvl4pPr marL="1827213" indent="-455613" algn="l" rtl="0" eaLnBrk="0" fontAlgn="base" hangingPunct="0">
      <a:spcBef>
        <a:spcPct val="0"/>
      </a:spcBef>
      <a:spcAft>
        <a:spcPct val="0"/>
      </a:spcAft>
      <a:defRPr sz="1300" kern="1200">
        <a:solidFill>
          <a:schemeClr val="tx1"/>
        </a:solidFill>
        <a:latin typeface="Arial" panose="020B0604020202020204" pitchFamily="34" charset="0"/>
        <a:ea typeface="+mn-ea"/>
        <a:cs typeface="Arial" panose="020B0604020202020204" pitchFamily="34" charset="0"/>
      </a:defRPr>
    </a:lvl4pPr>
    <a:lvl5pPr marL="2436813" indent="-608013" algn="l" rtl="0" eaLnBrk="0" fontAlgn="base" hangingPunct="0">
      <a:spcBef>
        <a:spcPct val="0"/>
      </a:spcBef>
      <a:spcAft>
        <a:spcPct val="0"/>
      </a:spcAft>
      <a:defRPr sz="13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3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13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13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1300"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3127">
          <p15:clr>
            <a:srgbClr val="A4A3A4"/>
          </p15:clr>
        </p15:guide>
        <p15:guide id="2" pos="214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0221" initials="0221" lastIdx="1" clrIdx="0">
    <p:extLst>
      <p:ext uri="{19B8F6BF-5375-455C-9EA6-DF929625EA0E}">
        <p15:presenceInfo xmlns:p15="http://schemas.microsoft.com/office/powerpoint/2012/main" userId="0221"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0000"/>
    <a:srgbClr val="0000FF"/>
    <a:srgbClr val="B2B2B2"/>
    <a:srgbClr val="72AF2F"/>
    <a:srgbClr val="5C88D0"/>
    <a:srgbClr val="C1E442"/>
    <a:srgbClr val="808080"/>
    <a:srgbClr val="FFFFCC"/>
    <a:srgbClr val="FFFF99"/>
    <a:srgbClr val="C6D25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340" autoAdjust="0"/>
    <p:restoredTop sz="92197" autoAdjust="0"/>
  </p:normalViewPr>
  <p:slideViewPr>
    <p:cSldViewPr snapToGrid="0">
      <p:cViewPr varScale="1">
        <p:scale>
          <a:sx n="106" d="100"/>
          <a:sy n="106" d="100"/>
        </p:scale>
        <p:origin x="96" y="120"/>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80" d="100"/>
        <a:sy n="80" d="100"/>
      </p:scale>
      <p:origin x="0" y="0"/>
    </p:cViewPr>
  </p:sorterViewPr>
  <p:notesViewPr>
    <p:cSldViewPr snapToGrid="0">
      <p:cViewPr>
        <p:scale>
          <a:sx n="200" d="100"/>
          <a:sy n="200" d="100"/>
        </p:scale>
        <p:origin x="278" y="-3830"/>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16" Type="http://schemas.openxmlformats.org/officeDocument/2006/relationships/slide" Target="slides/slide1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presProps" Target="presProps.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handoutMaster" Target="handoutMasters/handoutMaster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theme" Target="theme/theme1.xml"/><Relationship Id="rId7" Type="http://schemas.openxmlformats.org/officeDocument/2006/relationships/slide" Target="slides/slide3.xml"/><Relationship Id="rId71" Type="http://schemas.openxmlformats.org/officeDocument/2006/relationships/notesMaster" Target="notesMasters/notesMaster1.xml"/><Relationship Id="rId2" Type="http://schemas.openxmlformats.org/officeDocument/2006/relationships/customXml" Target="../customXml/item2.xml"/><Relationship Id="rId29" Type="http://schemas.openxmlformats.org/officeDocument/2006/relationships/slide" Target="slides/slide25.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3" Type="http://schemas.openxmlformats.org/officeDocument/2006/relationships/oleObject" Target="file:///D:\Zou%20Lan\2025&#24037;&#20316;\&#26631;&#20934;&#24037;&#20316;\3GPP\SA%23108\SA5%20report\tdoc%20stats\SA5%20tdoc%20statistics-20250527-2024_d2.xlsx" TargetMode="External"/><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ltLang="zh-CN"/>
              <a:t>Number of delegates in SA5</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zh-CN"/>
        </a:p>
      </c:txPr>
    </c:title>
    <c:autoTitleDeleted val="0"/>
    <c:plotArea>
      <c:layout/>
      <c:lineChart>
        <c:grouping val="standard"/>
        <c:varyColors val="0"/>
        <c:ser>
          <c:idx val="1"/>
          <c:order val="1"/>
          <c:tx>
            <c:strRef>
              <c:f>Sheet1!$L$2</c:f>
              <c:strCache>
                <c:ptCount val="1"/>
                <c:pt idx="0">
                  <c:v>F2F delegates</c:v>
                </c:pt>
              </c:strCache>
            </c:strRef>
          </c:tx>
          <c:spPr>
            <a:ln w="28575" cap="rnd">
              <a:solidFill>
                <a:schemeClr val="accent2"/>
              </a:solidFill>
              <a:round/>
            </a:ln>
            <a:effectLst/>
          </c:spPr>
          <c:marker>
            <c:symbol val="none"/>
          </c:marker>
          <c:cat>
            <c:strRef>
              <c:f>Sheet1!$A$10:$A$18</c:f>
              <c:strCache>
                <c:ptCount val="9"/>
                <c:pt idx="0">
                  <c:v>SA5#153</c:v>
                </c:pt>
                <c:pt idx="1">
                  <c:v>SA5#154</c:v>
                </c:pt>
                <c:pt idx="2">
                  <c:v>SA5#155</c:v>
                </c:pt>
                <c:pt idx="3">
                  <c:v>SA5#156</c:v>
                </c:pt>
                <c:pt idx="4">
                  <c:v>SA5#157</c:v>
                </c:pt>
                <c:pt idx="5">
                  <c:v>SA5#158</c:v>
                </c:pt>
                <c:pt idx="6">
                  <c:v>SA5#159</c:v>
                </c:pt>
                <c:pt idx="7">
                  <c:v>SA5#160</c:v>
                </c:pt>
                <c:pt idx="8">
                  <c:v>SA5#161</c:v>
                </c:pt>
              </c:strCache>
            </c:strRef>
          </c:cat>
          <c:val>
            <c:numRef>
              <c:f>Sheet1!$L$10:$L$18</c:f>
              <c:numCache>
                <c:formatCode>General</c:formatCode>
                <c:ptCount val="9"/>
                <c:pt idx="0">
                  <c:v>76</c:v>
                </c:pt>
                <c:pt idx="1">
                  <c:v>170</c:v>
                </c:pt>
                <c:pt idx="2">
                  <c:v>140</c:v>
                </c:pt>
                <c:pt idx="3">
                  <c:v>188</c:v>
                </c:pt>
                <c:pt idx="4">
                  <c:v>129</c:v>
                </c:pt>
                <c:pt idx="5">
                  <c:v>172</c:v>
                </c:pt>
                <c:pt idx="6">
                  <c:v>70</c:v>
                </c:pt>
                <c:pt idx="7">
                  <c:v>152</c:v>
                </c:pt>
                <c:pt idx="8">
                  <c:v>169</c:v>
                </c:pt>
              </c:numCache>
            </c:numRef>
          </c:val>
          <c:smooth val="0"/>
          <c:extLst>
            <c:ext xmlns:c16="http://schemas.microsoft.com/office/drawing/2014/chart" uri="{C3380CC4-5D6E-409C-BE32-E72D297353CC}">
              <c16:uniqueId val="{00000000-850F-49B3-844A-0C1BBA3BA6CE}"/>
            </c:ext>
          </c:extLst>
        </c:ser>
        <c:ser>
          <c:idx val="2"/>
          <c:order val="2"/>
          <c:tx>
            <c:strRef>
              <c:f>Sheet1!$M$2</c:f>
              <c:strCache>
                <c:ptCount val="1"/>
                <c:pt idx="0">
                  <c:v>Online delegates</c:v>
                </c:pt>
              </c:strCache>
            </c:strRef>
          </c:tx>
          <c:spPr>
            <a:ln w="28575" cap="rnd">
              <a:solidFill>
                <a:schemeClr val="accent3"/>
              </a:solidFill>
              <a:round/>
            </a:ln>
            <a:effectLst/>
          </c:spPr>
          <c:marker>
            <c:symbol val="none"/>
          </c:marker>
          <c:cat>
            <c:strRef>
              <c:f>Sheet1!$A$10:$A$18</c:f>
              <c:strCache>
                <c:ptCount val="9"/>
                <c:pt idx="0">
                  <c:v>SA5#153</c:v>
                </c:pt>
                <c:pt idx="1">
                  <c:v>SA5#154</c:v>
                </c:pt>
                <c:pt idx="2">
                  <c:v>SA5#155</c:v>
                </c:pt>
                <c:pt idx="3">
                  <c:v>SA5#156</c:v>
                </c:pt>
                <c:pt idx="4">
                  <c:v>SA5#157</c:v>
                </c:pt>
                <c:pt idx="5">
                  <c:v>SA5#158</c:v>
                </c:pt>
                <c:pt idx="6">
                  <c:v>SA5#159</c:v>
                </c:pt>
                <c:pt idx="7">
                  <c:v>SA5#160</c:v>
                </c:pt>
                <c:pt idx="8">
                  <c:v>SA5#161</c:v>
                </c:pt>
              </c:strCache>
            </c:strRef>
          </c:cat>
          <c:val>
            <c:numRef>
              <c:f>Sheet1!$M$10:$M$18</c:f>
              <c:numCache>
                <c:formatCode>General</c:formatCode>
                <c:ptCount val="9"/>
                <c:pt idx="0">
                  <c:v>28</c:v>
                </c:pt>
                <c:pt idx="1">
                  <c:v>21</c:v>
                </c:pt>
                <c:pt idx="2">
                  <c:v>20</c:v>
                </c:pt>
                <c:pt idx="3">
                  <c:v>29</c:v>
                </c:pt>
                <c:pt idx="4">
                  <c:v>53</c:v>
                </c:pt>
                <c:pt idx="5">
                  <c:v>28</c:v>
                </c:pt>
                <c:pt idx="6">
                  <c:v>31</c:v>
                </c:pt>
                <c:pt idx="7">
                  <c:v>44</c:v>
                </c:pt>
                <c:pt idx="8">
                  <c:v>29</c:v>
                </c:pt>
              </c:numCache>
            </c:numRef>
          </c:val>
          <c:smooth val="0"/>
          <c:extLst>
            <c:ext xmlns:c16="http://schemas.microsoft.com/office/drawing/2014/chart" uri="{C3380CC4-5D6E-409C-BE32-E72D297353CC}">
              <c16:uniqueId val="{00000001-850F-49B3-844A-0C1BBA3BA6CE}"/>
            </c:ext>
          </c:extLst>
        </c:ser>
        <c:dLbls>
          <c:showLegendKey val="0"/>
          <c:showVal val="0"/>
          <c:showCatName val="0"/>
          <c:showSerName val="0"/>
          <c:showPercent val="0"/>
          <c:showBubbleSize val="0"/>
        </c:dLbls>
        <c:smooth val="0"/>
        <c:axId val="942185823"/>
        <c:axId val="925101791"/>
        <c:extLst>
          <c:ext xmlns:c15="http://schemas.microsoft.com/office/drawing/2012/chart" uri="{02D57815-91ED-43cb-92C2-25804820EDAC}">
            <c15:filteredLineSeries>
              <c15:ser>
                <c:idx val="0"/>
                <c:order val="0"/>
                <c:tx>
                  <c:strRef>
                    <c:extLst>
                      <c:ext uri="{02D57815-91ED-43cb-92C2-25804820EDAC}">
                        <c15:formulaRef>
                          <c15:sqref>Sheet1!$K$2</c15:sqref>
                        </c15:formulaRef>
                      </c:ext>
                    </c:extLst>
                    <c:strCache>
                      <c:ptCount val="1"/>
                      <c:pt idx="0">
                        <c:v>Total delegates</c:v>
                      </c:pt>
                    </c:strCache>
                  </c:strRef>
                </c:tx>
                <c:spPr>
                  <a:ln w="28575" cap="rnd">
                    <a:solidFill>
                      <a:schemeClr val="accent1"/>
                    </a:solidFill>
                    <a:round/>
                  </a:ln>
                  <a:effectLst/>
                </c:spPr>
                <c:marker>
                  <c:symbol val="none"/>
                </c:marker>
                <c:cat>
                  <c:strRef>
                    <c:extLst>
                      <c:ext uri="{02D57815-91ED-43cb-92C2-25804820EDAC}">
                        <c15:formulaRef>
                          <c15:sqref>Sheet1!$A$10:$A$18</c15:sqref>
                        </c15:formulaRef>
                      </c:ext>
                    </c:extLst>
                    <c:strCache>
                      <c:ptCount val="9"/>
                      <c:pt idx="0">
                        <c:v>SA5#153</c:v>
                      </c:pt>
                      <c:pt idx="1">
                        <c:v>SA5#154</c:v>
                      </c:pt>
                      <c:pt idx="2">
                        <c:v>SA5#155</c:v>
                      </c:pt>
                      <c:pt idx="3">
                        <c:v>SA5#156</c:v>
                      </c:pt>
                      <c:pt idx="4">
                        <c:v>SA5#157</c:v>
                      </c:pt>
                      <c:pt idx="5">
                        <c:v>SA5#158</c:v>
                      </c:pt>
                      <c:pt idx="6">
                        <c:v>SA5#159</c:v>
                      </c:pt>
                      <c:pt idx="7">
                        <c:v>SA5#160</c:v>
                      </c:pt>
                      <c:pt idx="8">
                        <c:v>SA5#161</c:v>
                      </c:pt>
                    </c:strCache>
                  </c:strRef>
                </c:cat>
                <c:val>
                  <c:numRef>
                    <c:extLst>
                      <c:ext uri="{02D57815-91ED-43cb-92C2-25804820EDAC}">
                        <c15:formulaRef>
                          <c15:sqref>Sheet1!$K$3:$K$10</c15:sqref>
                        </c15:formulaRef>
                      </c:ext>
                    </c:extLst>
                    <c:numCache>
                      <c:formatCode>General</c:formatCode>
                      <c:ptCount val="8"/>
                      <c:pt idx="0">
                        <c:v>139</c:v>
                      </c:pt>
                      <c:pt idx="1">
                        <c:v>202</c:v>
                      </c:pt>
                      <c:pt idx="2">
                        <c:v>149</c:v>
                      </c:pt>
                      <c:pt idx="3">
                        <c:v>195</c:v>
                      </c:pt>
                      <c:pt idx="4">
                        <c:v>217</c:v>
                      </c:pt>
                      <c:pt idx="5">
                        <c:v>179</c:v>
                      </c:pt>
                      <c:pt idx="6">
                        <c:v>194</c:v>
                      </c:pt>
                      <c:pt idx="7">
                        <c:v>104</c:v>
                      </c:pt>
                    </c:numCache>
                  </c:numRef>
                </c:val>
                <c:smooth val="0"/>
                <c:extLst>
                  <c:ext xmlns:c16="http://schemas.microsoft.com/office/drawing/2014/chart" uri="{C3380CC4-5D6E-409C-BE32-E72D297353CC}">
                    <c16:uniqueId val="{00000002-850F-49B3-844A-0C1BBA3BA6CE}"/>
                  </c:ext>
                </c:extLst>
              </c15:ser>
            </c15:filteredLineSeries>
          </c:ext>
        </c:extLst>
      </c:lineChart>
      <c:catAx>
        <c:axId val="94218582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925101791"/>
        <c:crosses val="autoZero"/>
        <c:auto val="1"/>
        <c:lblAlgn val="ctr"/>
        <c:lblOffset val="100"/>
        <c:noMultiLvlLbl val="0"/>
      </c:catAx>
      <c:valAx>
        <c:axId val="925101791"/>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94218582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legend>
    <c:plotVisOnly val="1"/>
    <c:dispBlanksAs val="gap"/>
    <c:showDLblsOverMax val="0"/>
  </c:chart>
  <c:spPr>
    <a:noFill/>
    <a:ln>
      <a:solidFill>
        <a:srgbClr val="00B0F0"/>
      </a:solidFill>
    </a:ln>
    <a:effectLst/>
  </c:spPr>
  <c:txPr>
    <a:bodyPr/>
    <a:lstStyle/>
    <a:p>
      <a:pPr>
        <a:defRPr/>
      </a:pPr>
      <a:endParaRPr lang="zh-CN"/>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ltLang="zh-CN"/>
              <a:t>LS exchange</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zh-CN"/>
        </a:p>
      </c:txPr>
    </c:title>
    <c:autoTitleDeleted val="0"/>
    <c:plotArea>
      <c:layout/>
      <c:lineChart>
        <c:grouping val="standard"/>
        <c:varyColors val="0"/>
        <c:ser>
          <c:idx val="1"/>
          <c:order val="1"/>
          <c:tx>
            <c:strRef>
              <c:f>Sheet1!$N$2</c:f>
              <c:strCache>
                <c:ptCount val="1"/>
                <c:pt idx="0">
                  <c:v>incoming LS</c:v>
                </c:pt>
              </c:strCache>
            </c:strRef>
          </c:tx>
          <c:spPr>
            <a:ln w="28575" cap="rnd">
              <a:solidFill>
                <a:schemeClr val="accent2"/>
              </a:solidFill>
              <a:round/>
            </a:ln>
            <a:effectLst/>
          </c:spPr>
          <c:marker>
            <c:symbol val="none"/>
          </c:marker>
          <c:cat>
            <c:strRef>
              <c:f>Sheet1!$A$10:$A$18</c:f>
              <c:strCache>
                <c:ptCount val="9"/>
                <c:pt idx="0">
                  <c:v>SA5#153</c:v>
                </c:pt>
                <c:pt idx="1">
                  <c:v>SA5#154</c:v>
                </c:pt>
                <c:pt idx="2">
                  <c:v>SA5#155</c:v>
                </c:pt>
                <c:pt idx="3">
                  <c:v>SA5#156</c:v>
                </c:pt>
                <c:pt idx="4">
                  <c:v>SA5#157</c:v>
                </c:pt>
                <c:pt idx="5">
                  <c:v>SA5#158</c:v>
                </c:pt>
                <c:pt idx="6">
                  <c:v>SA5#159</c:v>
                </c:pt>
                <c:pt idx="7">
                  <c:v>SA5#160</c:v>
                </c:pt>
                <c:pt idx="8">
                  <c:v>SA5#161</c:v>
                </c:pt>
              </c:strCache>
            </c:strRef>
          </c:cat>
          <c:val>
            <c:numRef>
              <c:f>Sheet1!$N$10:$N$18</c:f>
              <c:numCache>
                <c:formatCode>General</c:formatCode>
                <c:ptCount val="9"/>
                <c:pt idx="0">
                  <c:v>45</c:v>
                </c:pt>
                <c:pt idx="1">
                  <c:v>32</c:v>
                </c:pt>
                <c:pt idx="2">
                  <c:v>14</c:v>
                </c:pt>
                <c:pt idx="3">
                  <c:v>27</c:v>
                </c:pt>
                <c:pt idx="4">
                  <c:v>19</c:v>
                </c:pt>
                <c:pt idx="5">
                  <c:v>17</c:v>
                </c:pt>
                <c:pt idx="6">
                  <c:v>22</c:v>
                </c:pt>
                <c:pt idx="7">
                  <c:v>13</c:v>
                </c:pt>
                <c:pt idx="8">
                  <c:v>12</c:v>
                </c:pt>
              </c:numCache>
            </c:numRef>
          </c:val>
          <c:smooth val="0"/>
          <c:extLst>
            <c:ext xmlns:c16="http://schemas.microsoft.com/office/drawing/2014/chart" uri="{C3380CC4-5D6E-409C-BE32-E72D297353CC}">
              <c16:uniqueId val="{00000000-E536-4FB5-86A7-BEB739146FB0}"/>
            </c:ext>
          </c:extLst>
        </c:ser>
        <c:ser>
          <c:idx val="2"/>
          <c:order val="2"/>
          <c:tx>
            <c:strRef>
              <c:f>Sheet1!$O$2</c:f>
              <c:strCache>
                <c:ptCount val="1"/>
                <c:pt idx="0">
                  <c:v>Outgoing LS</c:v>
                </c:pt>
              </c:strCache>
            </c:strRef>
          </c:tx>
          <c:spPr>
            <a:ln w="28575" cap="rnd">
              <a:solidFill>
                <a:schemeClr val="accent3"/>
              </a:solidFill>
              <a:round/>
            </a:ln>
            <a:effectLst/>
          </c:spPr>
          <c:marker>
            <c:symbol val="none"/>
          </c:marker>
          <c:cat>
            <c:strRef>
              <c:f>Sheet1!$A$10:$A$18</c:f>
              <c:strCache>
                <c:ptCount val="9"/>
                <c:pt idx="0">
                  <c:v>SA5#153</c:v>
                </c:pt>
                <c:pt idx="1">
                  <c:v>SA5#154</c:v>
                </c:pt>
                <c:pt idx="2">
                  <c:v>SA5#155</c:v>
                </c:pt>
                <c:pt idx="3">
                  <c:v>SA5#156</c:v>
                </c:pt>
                <c:pt idx="4">
                  <c:v>SA5#157</c:v>
                </c:pt>
                <c:pt idx="5">
                  <c:v>SA5#158</c:v>
                </c:pt>
                <c:pt idx="6">
                  <c:v>SA5#159</c:v>
                </c:pt>
                <c:pt idx="7">
                  <c:v>SA5#160</c:v>
                </c:pt>
                <c:pt idx="8">
                  <c:v>SA5#161</c:v>
                </c:pt>
              </c:strCache>
            </c:strRef>
          </c:cat>
          <c:val>
            <c:numRef>
              <c:f>Sheet1!$O$10:$O$18</c:f>
              <c:numCache>
                <c:formatCode>General</c:formatCode>
                <c:ptCount val="9"/>
                <c:pt idx="0">
                  <c:v>21</c:v>
                </c:pt>
                <c:pt idx="1">
                  <c:v>21</c:v>
                </c:pt>
                <c:pt idx="2">
                  <c:v>7</c:v>
                </c:pt>
                <c:pt idx="3">
                  <c:v>14</c:v>
                </c:pt>
                <c:pt idx="4">
                  <c:v>7</c:v>
                </c:pt>
                <c:pt idx="5">
                  <c:v>11</c:v>
                </c:pt>
                <c:pt idx="6">
                  <c:v>15</c:v>
                </c:pt>
                <c:pt idx="7">
                  <c:v>7</c:v>
                </c:pt>
                <c:pt idx="8">
                  <c:v>5</c:v>
                </c:pt>
              </c:numCache>
            </c:numRef>
          </c:val>
          <c:smooth val="0"/>
          <c:extLst>
            <c:ext xmlns:c16="http://schemas.microsoft.com/office/drawing/2014/chart" uri="{C3380CC4-5D6E-409C-BE32-E72D297353CC}">
              <c16:uniqueId val="{00000001-E536-4FB5-86A7-BEB739146FB0}"/>
            </c:ext>
          </c:extLst>
        </c:ser>
        <c:dLbls>
          <c:showLegendKey val="0"/>
          <c:showVal val="0"/>
          <c:showCatName val="0"/>
          <c:showSerName val="0"/>
          <c:showPercent val="0"/>
          <c:showBubbleSize val="0"/>
        </c:dLbls>
        <c:smooth val="0"/>
        <c:axId val="942185823"/>
        <c:axId val="925101791"/>
        <c:extLst>
          <c:ext xmlns:c15="http://schemas.microsoft.com/office/drawing/2012/chart" uri="{02D57815-91ED-43cb-92C2-25804820EDAC}">
            <c15:filteredLineSeries>
              <c15:ser>
                <c:idx val="0"/>
                <c:order val="0"/>
                <c:tx>
                  <c:strRef>
                    <c:extLst>
                      <c:ext uri="{02D57815-91ED-43cb-92C2-25804820EDAC}">
                        <c15:formulaRef>
                          <c15:sqref>Sheet1!$M$2</c15:sqref>
                        </c15:formulaRef>
                      </c:ext>
                    </c:extLst>
                    <c:strCache>
                      <c:ptCount val="1"/>
                      <c:pt idx="0">
                        <c:v>Online delegates</c:v>
                      </c:pt>
                    </c:strCache>
                  </c:strRef>
                </c:tx>
                <c:spPr>
                  <a:ln w="28575" cap="rnd">
                    <a:solidFill>
                      <a:schemeClr val="accent1"/>
                    </a:solidFill>
                    <a:round/>
                  </a:ln>
                  <a:effectLst/>
                </c:spPr>
                <c:marker>
                  <c:symbol val="none"/>
                </c:marker>
                <c:cat>
                  <c:strRef>
                    <c:extLst>
                      <c:ext uri="{02D57815-91ED-43cb-92C2-25804820EDAC}">
                        <c15:formulaRef>
                          <c15:sqref>Sheet1!$A$10:$A$18</c15:sqref>
                        </c15:formulaRef>
                      </c:ext>
                    </c:extLst>
                    <c:strCache>
                      <c:ptCount val="9"/>
                      <c:pt idx="0">
                        <c:v>SA5#153</c:v>
                      </c:pt>
                      <c:pt idx="1">
                        <c:v>SA5#154</c:v>
                      </c:pt>
                      <c:pt idx="2">
                        <c:v>SA5#155</c:v>
                      </c:pt>
                      <c:pt idx="3">
                        <c:v>SA5#156</c:v>
                      </c:pt>
                      <c:pt idx="4">
                        <c:v>SA5#157</c:v>
                      </c:pt>
                      <c:pt idx="5">
                        <c:v>SA5#158</c:v>
                      </c:pt>
                      <c:pt idx="6">
                        <c:v>SA5#159</c:v>
                      </c:pt>
                      <c:pt idx="7">
                        <c:v>SA5#160</c:v>
                      </c:pt>
                      <c:pt idx="8">
                        <c:v>SA5#161</c:v>
                      </c:pt>
                    </c:strCache>
                  </c:strRef>
                </c:cat>
                <c:val>
                  <c:numRef>
                    <c:extLst>
                      <c:ext uri="{02D57815-91ED-43cb-92C2-25804820EDAC}">
                        <c15:formulaRef>
                          <c15:sqref>Sheet1!$M$3:$M$10</c15:sqref>
                        </c15:formulaRef>
                      </c:ext>
                    </c:extLst>
                    <c:numCache>
                      <c:formatCode>General</c:formatCode>
                      <c:ptCount val="8"/>
                      <c:pt idx="0">
                        <c:v>139</c:v>
                      </c:pt>
                      <c:pt idx="1">
                        <c:v>51</c:v>
                      </c:pt>
                      <c:pt idx="2">
                        <c:v>149</c:v>
                      </c:pt>
                      <c:pt idx="3">
                        <c:v>42</c:v>
                      </c:pt>
                      <c:pt idx="4">
                        <c:v>41</c:v>
                      </c:pt>
                      <c:pt idx="5">
                        <c:v>37</c:v>
                      </c:pt>
                      <c:pt idx="6">
                        <c:v>44</c:v>
                      </c:pt>
                      <c:pt idx="7">
                        <c:v>28</c:v>
                      </c:pt>
                    </c:numCache>
                  </c:numRef>
                </c:val>
                <c:smooth val="0"/>
                <c:extLst>
                  <c:ext xmlns:c16="http://schemas.microsoft.com/office/drawing/2014/chart" uri="{C3380CC4-5D6E-409C-BE32-E72D297353CC}">
                    <c16:uniqueId val="{00000002-E536-4FB5-86A7-BEB739146FB0}"/>
                  </c:ext>
                </c:extLst>
              </c15:ser>
            </c15:filteredLineSeries>
          </c:ext>
        </c:extLst>
      </c:lineChart>
      <c:catAx>
        <c:axId val="94218582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925101791"/>
        <c:crosses val="autoZero"/>
        <c:auto val="1"/>
        <c:lblAlgn val="ctr"/>
        <c:lblOffset val="100"/>
        <c:noMultiLvlLbl val="0"/>
      </c:catAx>
      <c:valAx>
        <c:axId val="925101791"/>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94218582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legend>
    <c:plotVisOnly val="1"/>
    <c:dispBlanksAs val="gap"/>
    <c:showDLblsOverMax val="0"/>
  </c:chart>
  <c:spPr>
    <a:noFill/>
    <a:ln>
      <a:solidFill>
        <a:srgbClr val="00B0F0"/>
      </a:solidFill>
    </a:ln>
    <a:effectLst/>
  </c:spPr>
  <c:txPr>
    <a:bodyPr/>
    <a:lstStyle/>
    <a:p>
      <a:pPr>
        <a:defRPr/>
      </a:pPr>
      <a:endParaRPr lang="zh-CN"/>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ltLang="zh-CN"/>
              <a:t>Total</a:t>
            </a:r>
            <a:r>
              <a:rPr lang="en-US" altLang="zh-CN" baseline="0"/>
              <a:t> number and agreed tdoc numbers</a:t>
            </a:r>
            <a:endParaRPr lang="en-US" altLang="zh-CN"/>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zh-CN"/>
        </a:p>
      </c:txPr>
    </c:title>
    <c:autoTitleDeleted val="0"/>
    <c:plotArea>
      <c:layout/>
      <c:barChart>
        <c:barDir val="col"/>
        <c:grouping val="clustered"/>
        <c:varyColors val="0"/>
        <c:ser>
          <c:idx val="0"/>
          <c:order val="0"/>
          <c:tx>
            <c:strRef>
              <c:f>Sheet1!$B$2</c:f>
              <c:strCache>
                <c:ptCount val="1"/>
                <c:pt idx="0">
                  <c:v>Total number of tdocs</c:v>
                </c:pt>
              </c:strCache>
            </c:strRef>
          </c:tx>
          <c:spPr>
            <a:solidFill>
              <a:schemeClr val="accent1"/>
            </a:solidFill>
            <a:ln>
              <a:noFill/>
            </a:ln>
            <a:effectLst/>
          </c:spPr>
          <c:invertIfNegative val="0"/>
          <c:cat>
            <c:strRef>
              <c:f>Sheet1!$A$10:$A$18</c:f>
              <c:strCache>
                <c:ptCount val="9"/>
                <c:pt idx="0">
                  <c:v>SA5#153</c:v>
                </c:pt>
                <c:pt idx="1">
                  <c:v>SA5#154</c:v>
                </c:pt>
                <c:pt idx="2">
                  <c:v>SA5#155</c:v>
                </c:pt>
                <c:pt idx="3">
                  <c:v>SA5#156</c:v>
                </c:pt>
                <c:pt idx="4">
                  <c:v>SA5#157</c:v>
                </c:pt>
                <c:pt idx="5">
                  <c:v>SA5#158</c:v>
                </c:pt>
                <c:pt idx="6">
                  <c:v>SA5#159</c:v>
                </c:pt>
                <c:pt idx="7">
                  <c:v>SA5#160</c:v>
                </c:pt>
                <c:pt idx="8">
                  <c:v>SA5#161</c:v>
                </c:pt>
              </c:strCache>
            </c:strRef>
          </c:cat>
          <c:val>
            <c:numRef>
              <c:f>Sheet1!$B$10:$B$18</c:f>
              <c:numCache>
                <c:formatCode>General</c:formatCode>
                <c:ptCount val="9"/>
                <c:pt idx="0">
                  <c:v>1092</c:v>
                </c:pt>
                <c:pt idx="1">
                  <c:v>1122</c:v>
                </c:pt>
                <c:pt idx="2">
                  <c:v>1137</c:v>
                </c:pt>
                <c:pt idx="3">
                  <c:v>1515</c:v>
                </c:pt>
                <c:pt idx="4">
                  <c:v>1078</c:v>
                </c:pt>
                <c:pt idx="5">
                  <c:v>1062</c:v>
                </c:pt>
                <c:pt idx="6">
                  <c:v>1052</c:v>
                </c:pt>
                <c:pt idx="7">
                  <c:v>912</c:v>
                </c:pt>
                <c:pt idx="8">
                  <c:v>909</c:v>
                </c:pt>
              </c:numCache>
            </c:numRef>
          </c:val>
          <c:extLst>
            <c:ext xmlns:c16="http://schemas.microsoft.com/office/drawing/2014/chart" uri="{C3380CC4-5D6E-409C-BE32-E72D297353CC}">
              <c16:uniqueId val="{00000000-B9C7-4835-B6DD-09FB0B364FA3}"/>
            </c:ext>
          </c:extLst>
        </c:ser>
        <c:ser>
          <c:idx val="1"/>
          <c:order val="1"/>
          <c:tx>
            <c:strRef>
              <c:f>Sheet1!$C$2</c:f>
              <c:strCache>
                <c:ptCount val="1"/>
                <c:pt idx="0">
                  <c:v>Number of agreed tdocs</c:v>
                </c:pt>
              </c:strCache>
            </c:strRef>
          </c:tx>
          <c:spPr>
            <a:solidFill>
              <a:schemeClr val="accent2"/>
            </a:solidFill>
            <a:ln>
              <a:noFill/>
            </a:ln>
            <a:effectLst/>
          </c:spPr>
          <c:invertIfNegative val="0"/>
          <c:cat>
            <c:strRef>
              <c:f>Sheet1!$A$10:$A$18</c:f>
              <c:strCache>
                <c:ptCount val="9"/>
                <c:pt idx="0">
                  <c:v>SA5#153</c:v>
                </c:pt>
                <c:pt idx="1">
                  <c:v>SA5#154</c:v>
                </c:pt>
                <c:pt idx="2">
                  <c:v>SA5#155</c:v>
                </c:pt>
                <c:pt idx="3">
                  <c:v>SA5#156</c:v>
                </c:pt>
                <c:pt idx="4">
                  <c:v>SA5#157</c:v>
                </c:pt>
                <c:pt idx="5">
                  <c:v>SA5#158</c:v>
                </c:pt>
                <c:pt idx="6">
                  <c:v>SA5#159</c:v>
                </c:pt>
                <c:pt idx="7">
                  <c:v>SA5#160</c:v>
                </c:pt>
                <c:pt idx="8">
                  <c:v>SA5#161</c:v>
                </c:pt>
              </c:strCache>
            </c:strRef>
          </c:cat>
          <c:val>
            <c:numRef>
              <c:f>Sheet1!$C$10:$C$18</c:f>
              <c:numCache>
                <c:formatCode>General</c:formatCode>
                <c:ptCount val="9"/>
                <c:pt idx="0">
                  <c:v>447</c:v>
                </c:pt>
                <c:pt idx="1">
                  <c:v>379</c:v>
                </c:pt>
                <c:pt idx="2">
                  <c:v>460</c:v>
                </c:pt>
                <c:pt idx="3">
                  <c:v>698</c:v>
                </c:pt>
                <c:pt idx="4">
                  <c:v>447</c:v>
                </c:pt>
                <c:pt idx="5">
                  <c:v>408</c:v>
                </c:pt>
                <c:pt idx="6">
                  <c:v>386</c:v>
                </c:pt>
                <c:pt idx="7">
                  <c:v>296</c:v>
                </c:pt>
                <c:pt idx="8">
                  <c:v>305</c:v>
                </c:pt>
              </c:numCache>
            </c:numRef>
          </c:val>
          <c:extLst>
            <c:ext xmlns:c16="http://schemas.microsoft.com/office/drawing/2014/chart" uri="{C3380CC4-5D6E-409C-BE32-E72D297353CC}">
              <c16:uniqueId val="{00000001-B9C7-4835-B6DD-09FB0B364FA3}"/>
            </c:ext>
          </c:extLst>
        </c:ser>
        <c:dLbls>
          <c:showLegendKey val="0"/>
          <c:showVal val="0"/>
          <c:showCatName val="0"/>
          <c:showSerName val="0"/>
          <c:showPercent val="0"/>
          <c:showBubbleSize val="0"/>
        </c:dLbls>
        <c:gapWidth val="150"/>
        <c:axId val="942185823"/>
        <c:axId val="925101791"/>
      </c:barChart>
      <c:catAx>
        <c:axId val="94218582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925101791"/>
        <c:crosses val="autoZero"/>
        <c:auto val="1"/>
        <c:lblAlgn val="ctr"/>
        <c:lblOffset val="100"/>
        <c:noMultiLvlLbl val="0"/>
      </c:catAx>
      <c:valAx>
        <c:axId val="925101791"/>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94218582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legend>
    <c:plotVisOnly val="1"/>
    <c:dispBlanksAs val="gap"/>
    <c:showDLblsOverMax val="0"/>
  </c:chart>
  <c:spPr>
    <a:noFill/>
    <a:ln>
      <a:solidFill>
        <a:srgbClr val="00B0F0"/>
      </a:solidFill>
    </a:ln>
    <a:effectLst/>
  </c:spPr>
  <c:txPr>
    <a:bodyPr/>
    <a:lstStyle/>
    <a:p>
      <a:pPr>
        <a:defRPr/>
      </a:pPr>
      <a:endParaRPr lang="zh-CN"/>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400" b="0" i="0" baseline="0">
                <a:effectLst/>
              </a:rPr>
              <a:t>Allocation of agreed tdocs </a:t>
            </a:r>
            <a:endParaRPr lang="en-US" sz="1400">
              <a:effectLst/>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zh-CN"/>
        </a:p>
      </c:txPr>
    </c:title>
    <c:autoTitleDeleted val="0"/>
    <c:plotArea>
      <c:layout/>
      <c:barChart>
        <c:barDir val="col"/>
        <c:grouping val="stacked"/>
        <c:varyColors val="0"/>
        <c:ser>
          <c:idx val="0"/>
          <c:order val="0"/>
          <c:tx>
            <c:strRef>
              <c:f>Sheet1!$E$2</c:f>
              <c:strCache>
                <c:ptCount val="1"/>
                <c:pt idx="0">
                  <c:v>R15 CR</c:v>
                </c:pt>
              </c:strCache>
            </c:strRef>
          </c:tx>
          <c:spPr>
            <a:solidFill>
              <a:schemeClr val="accent1"/>
            </a:solidFill>
            <a:ln>
              <a:noFill/>
            </a:ln>
            <a:effectLst/>
          </c:spPr>
          <c:invertIfNegative val="0"/>
          <c:cat>
            <c:strRef>
              <c:f>Sheet1!$A$10:$A$18</c:f>
              <c:strCache>
                <c:ptCount val="9"/>
                <c:pt idx="0">
                  <c:v>SA5#153</c:v>
                </c:pt>
                <c:pt idx="1">
                  <c:v>SA5#154</c:v>
                </c:pt>
                <c:pt idx="2">
                  <c:v>SA5#155</c:v>
                </c:pt>
                <c:pt idx="3">
                  <c:v>SA5#156</c:v>
                </c:pt>
                <c:pt idx="4">
                  <c:v>SA5#157</c:v>
                </c:pt>
                <c:pt idx="5">
                  <c:v>SA5#158</c:v>
                </c:pt>
                <c:pt idx="6">
                  <c:v>SA5#159</c:v>
                </c:pt>
                <c:pt idx="7">
                  <c:v>SA5#160</c:v>
                </c:pt>
                <c:pt idx="8">
                  <c:v>SA5#161</c:v>
                </c:pt>
              </c:strCache>
            </c:strRef>
          </c:cat>
          <c:val>
            <c:numRef>
              <c:f>Sheet1!$E$10:$E$18</c:f>
              <c:numCache>
                <c:formatCode>General</c:formatCode>
                <c:ptCount val="9"/>
                <c:pt idx="0">
                  <c:v>1</c:v>
                </c:pt>
                <c:pt idx="1">
                  <c:v>4</c:v>
                </c:pt>
                <c:pt idx="2">
                  <c:v>1</c:v>
                </c:pt>
                <c:pt idx="3">
                  <c:v>9</c:v>
                </c:pt>
                <c:pt idx="4">
                  <c:v>3</c:v>
                </c:pt>
                <c:pt idx="5">
                  <c:v>1</c:v>
                </c:pt>
                <c:pt idx="6">
                  <c:v>0</c:v>
                </c:pt>
                <c:pt idx="7">
                  <c:v>0</c:v>
                </c:pt>
                <c:pt idx="8">
                  <c:v>0</c:v>
                </c:pt>
              </c:numCache>
            </c:numRef>
          </c:val>
          <c:extLst>
            <c:ext xmlns:c16="http://schemas.microsoft.com/office/drawing/2014/chart" uri="{C3380CC4-5D6E-409C-BE32-E72D297353CC}">
              <c16:uniqueId val="{00000000-9A53-4092-8734-EC75DEA7DB99}"/>
            </c:ext>
          </c:extLst>
        </c:ser>
        <c:ser>
          <c:idx val="1"/>
          <c:order val="1"/>
          <c:tx>
            <c:strRef>
              <c:f>Sheet1!$F$2</c:f>
              <c:strCache>
                <c:ptCount val="1"/>
                <c:pt idx="0">
                  <c:v>R16 CR</c:v>
                </c:pt>
              </c:strCache>
            </c:strRef>
          </c:tx>
          <c:spPr>
            <a:solidFill>
              <a:schemeClr val="accent2"/>
            </a:solidFill>
            <a:ln>
              <a:noFill/>
            </a:ln>
            <a:effectLst/>
          </c:spPr>
          <c:invertIfNegative val="0"/>
          <c:cat>
            <c:strRef>
              <c:f>Sheet1!$A$10:$A$18</c:f>
              <c:strCache>
                <c:ptCount val="9"/>
                <c:pt idx="0">
                  <c:v>SA5#153</c:v>
                </c:pt>
                <c:pt idx="1">
                  <c:v>SA5#154</c:v>
                </c:pt>
                <c:pt idx="2">
                  <c:v>SA5#155</c:v>
                </c:pt>
                <c:pt idx="3">
                  <c:v>SA5#156</c:v>
                </c:pt>
                <c:pt idx="4">
                  <c:v>SA5#157</c:v>
                </c:pt>
                <c:pt idx="5">
                  <c:v>SA5#158</c:v>
                </c:pt>
                <c:pt idx="6">
                  <c:v>SA5#159</c:v>
                </c:pt>
                <c:pt idx="7">
                  <c:v>SA5#160</c:v>
                </c:pt>
                <c:pt idx="8">
                  <c:v>SA5#161</c:v>
                </c:pt>
              </c:strCache>
            </c:strRef>
          </c:cat>
          <c:val>
            <c:numRef>
              <c:f>Sheet1!$F$10:$F$18</c:f>
              <c:numCache>
                <c:formatCode>General</c:formatCode>
                <c:ptCount val="9"/>
                <c:pt idx="0">
                  <c:v>13</c:v>
                </c:pt>
                <c:pt idx="1">
                  <c:v>12</c:v>
                </c:pt>
                <c:pt idx="2">
                  <c:v>15</c:v>
                </c:pt>
                <c:pt idx="3">
                  <c:v>32</c:v>
                </c:pt>
                <c:pt idx="4">
                  <c:v>12</c:v>
                </c:pt>
                <c:pt idx="5">
                  <c:v>7</c:v>
                </c:pt>
                <c:pt idx="6">
                  <c:v>6</c:v>
                </c:pt>
                <c:pt idx="7">
                  <c:v>1</c:v>
                </c:pt>
                <c:pt idx="8">
                  <c:v>8</c:v>
                </c:pt>
              </c:numCache>
            </c:numRef>
          </c:val>
          <c:extLst>
            <c:ext xmlns:c16="http://schemas.microsoft.com/office/drawing/2014/chart" uri="{C3380CC4-5D6E-409C-BE32-E72D297353CC}">
              <c16:uniqueId val="{00000001-9A53-4092-8734-EC75DEA7DB99}"/>
            </c:ext>
          </c:extLst>
        </c:ser>
        <c:ser>
          <c:idx val="2"/>
          <c:order val="2"/>
          <c:tx>
            <c:strRef>
              <c:f>Sheet1!$G$2</c:f>
              <c:strCache>
                <c:ptCount val="1"/>
                <c:pt idx="0">
                  <c:v>R17 CR</c:v>
                </c:pt>
              </c:strCache>
            </c:strRef>
          </c:tx>
          <c:spPr>
            <a:solidFill>
              <a:schemeClr val="accent3"/>
            </a:solidFill>
            <a:ln>
              <a:noFill/>
            </a:ln>
            <a:effectLst/>
          </c:spPr>
          <c:invertIfNegative val="0"/>
          <c:cat>
            <c:strRef>
              <c:f>Sheet1!$A$10:$A$18</c:f>
              <c:strCache>
                <c:ptCount val="9"/>
                <c:pt idx="0">
                  <c:v>SA5#153</c:v>
                </c:pt>
                <c:pt idx="1">
                  <c:v>SA5#154</c:v>
                </c:pt>
                <c:pt idx="2">
                  <c:v>SA5#155</c:v>
                </c:pt>
                <c:pt idx="3">
                  <c:v>SA5#156</c:v>
                </c:pt>
                <c:pt idx="4">
                  <c:v>SA5#157</c:v>
                </c:pt>
                <c:pt idx="5">
                  <c:v>SA5#158</c:v>
                </c:pt>
                <c:pt idx="6">
                  <c:v>SA5#159</c:v>
                </c:pt>
                <c:pt idx="7">
                  <c:v>SA5#160</c:v>
                </c:pt>
                <c:pt idx="8">
                  <c:v>SA5#161</c:v>
                </c:pt>
              </c:strCache>
            </c:strRef>
          </c:cat>
          <c:val>
            <c:numRef>
              <c:f>Sheet1!$G$10:$G$18</c:f>
              <c:numCache>
                <c:formatCode>General</c:formatCode>
                <c:ptCount val="9"/>
                <c:pt idx="0">
                  <c:v>37</c:v>
                </c:pt>
                <c:pt idx="1">
                  <c:v>37</c:v>
                </c:pt>
                <c:pt idx="2">
                  <c:v>43</c:v>
                </c:pt>
                <c:pt idx="3">
                  <c:v>76</c:v>
                </c:pt>
                <c:pt idx="4">
                  <c:v>29</c:v>
                </c:pt>
                <c:pt idx="5">
                  <c:v>24</c:v>
                </c:pt>
                <c:pt idx="6">
                  <c:v>13</c:v>
                </c:pt>
                <c:pt idx="7">
                  <c:v>4</c:v>
                </c:pt>
                <c:pt idx="8">
                  <c:v>9</c:v>
                </c:pt>
              </c:numCache>
            </c:numRef>
          </c:val>
          <c:extLst>
            <c:ext xmlns:c16="http://schemas.microsoft.com/office/drawing/2014/chart" uri="{C3380CC4-5D6E-409C-BE32-E72D297353CC}">
              <c16:uniqueId val="{00000002-9A53-4092-8734-EC75DEA7DB99}"/>
            </c:ext>
          </c:extLst>
        </c:ser>
        <c:ser>
          <c:idx val="3"/>
          <c:order val="3"/>
          <c:tx>
            <c:strRef>
              <c:f>Sheet1!$H$2</c:f>
              <c:strCache>
                <c:ptCount val="1"/>
                <c:pt idx="0">
                  <c:v>R18 CR</c:v>
                </c:pt>
              </c:strCache>
            </c:strRef>
          </c:tx>
          <c:spPr>
            <a:solidFill>
              <a:schemeClr val="accent4"/>
            </a:solidFill>
            <a:ln>
              <a:noFill/>
            </a:ln>
            <a:effectLst/>
          </c:spPr>
          <c:invertIfNegative val="0"/>
          <c:cat>
            <c:strRef>
              <c:f>Sheet1!$A$10:$A$18</c:f>
              <c:strCache>
                <c:ptCount val="9"/>
                <c:pt idx="0">
                  <c:v>SA5#153</c:v>
                </c:pt>
                <c:pt idx="1">
                  <c:v>SA5#154</c:v>
                </c:pt>
                <c:pt idx="2">
                  <c:v>SA5#155</c:v>
                </c:pt>
                <c:pt idx="3">
                  <c:v>SA5#156</c:v>
                </c:pt>
                <c:pt idx="4">
                  <c:v>SA5#157</c:v>
                </c:pt>
                <c:pt idx="5">
                  <c:v>SA5#158</c:v>
                </c:pt>
                <c:pt idx="6">
                  <c:v>SA5#159</c:v>
                </c:pt>
                <c:pt idx="7">
                  <c:v>SA5#160</c:v>
                </c:pt>
                <c:pt idx="8">
                  <c:v>SA5#161</c:v>
                </c:pt>
              </c:strCache>
            </c:strRef>
          </c:cat>
          <c:val>
            <c:numRef>
              <c:f>Sheet1!$H$10:$H$18</c:f>
              <c:numCache>
                <c:formatCode>General</c:formatCode>
                <c:ptCount val="9"/>
                <c:pt idx="0">
                  <c:v>215</c:v>
                </c:pt>
                <c:pt idx="1">
                  <c:v>133</c:v>
                </c:pt>
                <c:pt idx="2">
                  <c:v>163</c:v>
                </c:pt>
                <c:pt idx="3">
                  <c:v>154</c:v>
                </c:pt>
                <c:pt idx="4">
                  <c:v>62</c:v>
                </c:pt>
                <c:pt idx="5">
                  <c:v>70</c:v>
                </c:pt>
                <c:pt idx="6">
                  <c:v>55</c:v>
                </c:pt>
                <c:pt idx="7">
                  <c:v>27</c:v>
                </c:pt>
                <c:pt idx="8">
                  <c:v>24</c:v>
                </c:pt>
              </c:numCache>
            </c:numRef>
          </c:val>
          <c:extLst>
            <c:ext xmlns:c16="http://schemas.microsoft.com/office/drawing/2014/chart" uri="{C3380CC4-5D6E-409C-BE32-E72D297353CC}">
              <c16:uniqueId val="{00000003-9A53-4092-8734-EC75DEA7DB99}"/>
            </c:ext>
          </c:extLst>
        </c:ser>
        <c:ser>
          <c:idx val="4"/>
          <c:order val="4"/>
          <c:tx>
            <c:strRef>
              <c:f>Sheet1!$I$2</c:f>
              <c:strCache>
                <c:ptCount val="1"/>
                <c:pt idx="0">
                  <c:v>R19 CR</c:v>
                </c:pt>
              </c:strCache>
            </c:strRef>
          </c:tx>
          <c:spPr>
            <a:solidFill>
              <a:schemeClr val="accent5"/>
            </a:solidFill>
            <a:ln>
              <a:noFill/>
            </a:ln>
            <a:effectLst/>
          </c:spPr>
          <c:invertIfNegative val="0"/>
          <c:cat>
            <c:strRef>
              <c:f>Sheet1!$A$10:$A$18</c:f>
              <c:strCache>
                <c:ptCount val="9"/>
                <c:pt idx="0">
                  <c:v>SA5#153</c:v>
                </c:pt>
                <c:pt idx="1">
                  <c:v>SA5#154</c:v>
                </c:pt>
                <c:pt idx="2">
                  <c:v>SA5#155</c:v>
                </c:pt>
                <c:pt idx="3">
                  <c:v>SA5#156</c:v>
                </c:pt>
                <c:pt idx="4">
                  <c:v>SA5#157</c:v>
                </c:pt>
                <c:pt idx="5">
                  <c:v>SA5#158</c:v>
                </c:pt>
                <c:pt idx="6">
                  <c:v>SA5#159</c:v>
                </c:pt>
                <c:pt idx="7">
                  <c:v>SA5#160</c:v>
                </c:pt>
                <c:pt idx="8">
                  <c:v>SA5#161</c:v>
                </c:pt>
              </c:strCache>
            </c:strRef>
          </c:cat>
          <c:val>
            <c:numRef>
              <c:f>Sheet1!$I$10:$I$18</c:f>
              <c:numCache>
                <c:formatCode>General</c:formatCode>
                <c:ptCount val="9"/>
                <c:pt idx="1">
                  <c:v>22</c:v>
                </c:pt>
                <c:pt idx="2">
                  <c:v>32</c:v>
                </c:pt>
                <c:pt idx="3">
                  <c:v>108</c:v>
                </c:pt>
                <c:pt idx="4">
                  <c:v>100</c:v>
                </c:pt>
                <c:pt idx="5">
                  <c:v>118</c:v>
                </c:pt>
                <c:pt idx="6">
                  <c:v>172</c:v>
                </c:pt>
                <c:pt idx="7">
                  <c:v>192</c:v>
                </c:pt>
                <c:pt idx="8">
                  <c:v>161</c:v>
                </c:pt>
              </c:numCache>
            </c:numRef>
          </c:val>
          <c:extLst>
            <c:ext xmlns:c16="http://schemas.microsoft.com/office/drawing/2014/chart" uri="{C3380CC4-5D6E-409C-BE32-E72D297353CC}">
              <c16:uniqueId val="{00000004-9A53-4092-8734-EC75DEA7DB99}"/>
            </c:ext>
          </c:extLst>
        </c:ser>
        <c:ser>
          <c:idx val="5"/>
          <c:order val="5"/>
          <c:tx>
            <c:strRef>
              <c:f>Sheet1!$J$2</c:f>
              <c:strCache>
                <c:ptCount val="1"/>
                <c:pt idx="0">
                  <c:v>others</c:v>
                </c:pt>
              </c:strCache>
            </c:strRef>
          </c:tx>
          <c:spPr>
            <a:solidFill>
              <a:schemeClr val="accent6"/>
            </a:solidFill>
            <a:ln>
              <a:noFill/>
            </a:ln>
            <a:effectLst/>
          </c:spPr>
          <c:invertIfNegative val="0"/>
          <c:cat>
            <c:strRef>
              <c:f>Sheet1!$A$10:$A$18</c:f>
              <c:strCache>
                <c:ptCount val="9"/>
                <c:pt idx="0">
                  <c:v>SA5#153</c:v>
                </c:pt>
                <c:pt idx="1">
                  <c:v>SA5#154</c:v>
                </c:pt>
                <c:pt idx="2">
                  <c:v>SA5#155</c:v>
                </c:pt>
                <c:pt idx="3">
                  <c:v>SA5#156</c:v>
                </c:pt>
                <c:pt idx="4">
                  <c:v>SA5#157</c:v>
                </c:pt>
                <c:pt idx="5">
                  <c:v>SA5#158</c:v>
                </c:pt>
                <c:pt idx="6">
                  <c:v>SA5#159</c:v>
                </c:pt>
                <c:pt idx="7">
                  <c:v>SA5#160</c:v>
                </c:pt>
                <c:pt idx="8">
                  <c:v>SA5#161</c:v>
                </c:pt>
              </c:strCache>
            </c:strRef>
          </c:cat>
          <c:val>
            <c:numRef>
              <c:f>Sheet1!$J$10:$J$18</c:f>
              <c:numCache>
                <c:formatCode>General</c:formatCode>
                <c:ptCount val="9"/>
                <c:pt idx="0">
                  <c:v>181</c:v>
                </c:pt>
                <c:pt idx="1">
                  <c:v>164</c:v>
                </c:pt>
                <c:pt idx="2">
                  <c:v>205</c:v>
                </c:pt>
                <c:pt idx="3">
                  <c:v>311</c:v>
                </c:pt>
                <c:pt idx="4">
                  <c:v>241</c:v>
                </c:pt>
                <c:pt idx="5">
                  <c:v>188</c:v>
                </c:pt>
                <c:pt idx="6">
                  <c:v>140</c:v>
                </c:pt>
                <c:pt idx="7">
                  <c:v>73</c:v>
                </c:pt>
                <c:pt idx="8">
                  <c:v>103</c:v>
                </c:pt>
              </c:numCache>
            </c:numRef>
          </c:val>
          <c:extLst>
            <c:ext xmlns:c16="http://schemas.microsoft.com/office/drawing/2014/chart" uri="{C3380CC4-5D6E-409C-BE32-E72D297353CC}">
              <c16:uniqueId val="{00000005-9A53-4092-8734-EC75DEA7DB99}"/>
            </c:ext>
          </c:extLst>
        </c:ser>
        <c:dLbls>
          <c:showLegendKey val="0"/>
          <c:showVal val="0"/>
          <c:showCatName val="0"/>
          <c:showSerName val="0"/>
          <c:showPercent val="0"/>
          <c:showBubbleSize val="0"/>
        </c:dLbls>
        <c:gapWidth val="150"/>
        <c:overlap val="100"/>
        <c:axId val="151978784"/>
        <c:axId val="268400368"/>
      </c:barChart>
      <c:catAx>
        <c:axId val="1519787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268400368"/>
        <c:crosses val="autoZero"/>
        <c:auto val="1"/>
        <c:lblAlgn val="ctr"/>
        <c:lblOffset val="100"/>
        <c:noMultiLvlLbl val="0"/>
      </c:catAx>
      <c:valAx>
        <c:axId val="26840036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15197878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legend>
    <c:plotVisOnly val="1"/>
    <c:dispBlanksAs val="gap"/>
    <c:showDLblsOverMax val="0"/>
  </c:chart>
  <c:spPr>
    <a:noFill/>
    <a:ln>
      <a:solidFill>
        <a:srgbClr val="00B0F0"/>
      </a:solidFill>
    </a:ln>
    <a:effectLst/>
  </c:spPr>
  <c:txPr>
    <a:bodyPr/>
    <a:lstStyle/>
    <a:p>
      <a:pPr>
        <a:defRPr/>
      </a:pPr>
      <a:endParaRPr lang="zh-CN"/>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ltLang="zh-CN" sz="1800" b="0" i="0" baseline="0">
                <a:effectLst/>
              </a:rPr>
              <a:t>Rel-19 OAM submitted tdocs</a:t>
            </a:r>
            <a:endParaRPr lang="zh-CN" altLang="zh-CN">
              <a:effectLst/>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zh-CN"/>
        </a:p>
      </c:txPr>
    </c:title>
    <c:autoTitleDeleted val="0"/>
    <c:plotArea>
      <c:layout/>
      <c:lineChart>
        <c:grouping val="standard"/>
        <c:varyColors val="0"/>
        <c:ser>
          <c:idx val="0"/>
          <c:order val="0"/>
          <c:tx>
            <c:strRef>
              <c:f>Sheet3!$L$1</c:f>
              <c:strCache>
                <c:ptCount val="1"/>
                <c:pt idx="0">
                  <c:v>total submitted</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strRef>
              <c:f>Sheet3!$A$2:$A$23</c:f>
              <c:strCache>
                <c:ptCount val="22"/>
                <c:pt idx="0">
                  <c:v>AIML</c:v>
                </c:pt>
                <c:pt idx="1">
                  <c:v>MADCOL</c:v>
                </c:pt>
                <c:pt idx="2">
                  <c:v>SEPM</c:v>
                </c:pt>
                <c:pt idx="3">
                  <c:v>PM</c:v>
                </c:pt>
                <c:pt idx="4">
                  <c:v>AdNRM</c:v>
                </c:pt>
                <c:pt idx="5">
                  <c:v>TMQ</c:v>
                </c:pt>
                <c:pt idx="6">
                  <c:v>NTNM</c:v>
                </c:pt>
                <c:pt idx="7">
                  <c:v>IABM</c:v>
                </c:pt>
                <c:pt idx="8">
                  <c:v>RedcapM</c:v>
                </c:pt>
                <c:pt idx="9">
                  <c:v>NWDAFM</c:v>
                </c:pt>
                <c:pt idx="10">
                  <c:v>NSM</c:v>
                </c:pt>
                <c:pt idx="11">
                  <c:v>MDA</c:v>
                </c:pt>
                <c:pt idx="12">
                  <c:v>EE</c:v>
                </c:pt>
                <c:pt idx="13">
                  <c:v>Mexpo</c:v>
                </c:pt>
                <c:pt idx="14">
                  <c:v>MonstraM</c:v>
                </c:pt>
                <c:pt idx="15">
                  <c:v>IDM</c:v>
                </c:pt>
                <c:pt idx="16">
                  <c:v>CCL</c:v>
                </c:pt>
                <c:pt idx="17">
                  <c:v>NDT</c:v>
                </c:pt>
                <c:pt idx="18">
                  <c:v>CMO</c:v>
                </c:pt>
                <c:pt idx="19">
                  <c:v>MSEC</c:v>
                </c:pt>
                <c:pt idx="20">
                  <c:v>SBMA</c:v>
                </c:pt>
                <c:pt idx="21">
                  <c:v>PTM</c:v>
                </c:pt>
              </c:strCache>
            </c:strRef>
          </c:cat>
          <c:val>
            <c:numRef>
              <c:f>Sheet3!$L$2:$L$23</c:f>
              <c:numCache>
                <c:formatCode>General</c:formatCode>
                <c:ptCount val="22"/>
                <c:pt idx="0">
                  <c:v>357</c:v>
                </c:pt>
                <c:pt idx="1">
                  <c:v>52</c:v>
                </c:pt>
                <c:pt idx="2">
                  <c:v>32</c:v>
                </c:pt>
                <c:pt idx="3">
                  <c:v>109</c:v>
                </c:pt>
                <c:pt idx="4">
                  <c:v>92</c:v>
                </c:pt>
                <c:pt idx="5">
                  <c:v>39</c:v>
                </c:pt>
                <c:pt idx="6">
                  <c:v>89</c:v>
                </c:pt>
                <c:pt idx="7">
                  <c:v>24</c:v>
                </c:pt>
                <c:pt idx="8">
                  <c:v>61</c:v>
                </c:pt>
                <c:pt idx="9">
                  <c:v>38</c:v>
                </c:pt>
                <c:pt idx="10">
                  <c:v>49</c:v>
                </c:pt>
                <c:pt idx="11">
                  <c:v>134</c:v>
                </c:pt>
                <c:pt idx="12">
                  <c:v>153</c:v>
                </c:pt>
                <c:pt idx="13">
                  <c:v>102</c:v>
                </c:pt>
                <c:pt idx="14">
                  <c:v>15</c:v>
                </c:pt>
                <c:pt idx="15">
                  <c:v>174</c:v>
                </c:pt>
                <c:pt idx="16">
                  <c:v>160</c:v>
                </c:pt>
                <c:pt idx="17">
                  <c:v>196</c:v>
                </c:pt>
                <c:pt idx="18">
                  <c:v>203</c:v>
                </c:pt>
                <c:pt idx="19">
                  <c:v>7</c:v>
                </c:pt>
                <c:pt idx="20">
                  <c:v>124</c:v>
                </c:pt>
                <c:pt idx="21">
                  <c:v>63</c:v>
                </c:pt>
              </c:numCache>
            </c:numRef>
          </c:val>
          <c:smooth val="0"/>
          <c:extLst>
            <c:ext xmlns:c16="http://schemas.microsoft.com/office/drawing/2014/chart" uri="{C3380CC4-5D6E-409C-BE32-E72D297353CC}">
              <c16:uniqueId val="{00000000-2DAC-4327-93B4-80E9F1250302}"/>
            </c:ext>
          </c:extLst>
        </c:ser>
        <c:ser>
          <c:idx val="1"/>
          <c:order val="1"/>
          <c:tx>
            <c:strRef>
              <c:f>Sheet3!$V$1</c:f>
              <c:strCache>
                <c:ptCount val="1"/>
                <c:pt idx="0">
                  <c:v>total agreed</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strRef>
              <c:f>Sheet3!$A$2:$A$23</c:f>
              <c:strCache>
                <c:ptCount val="22"/>
                <c:pt idx="0">
                  <c:v>AIML</c:v>
                </c:pt>
                <c:pt idx="1">
                  <c:v>MADCOL</c:v>
                </c:pt>
                <c:pt idx="2">
                  <c:v>SEPM</c:v>
                </c:pt>
                <c:pt idx="3">
                  <c:v>PM</c:v>
                </c:pt>
                <c:pt idx="4">
                  <c:v>AdNRM</c:v>
                </c:pt>
                <c:pt idx="5">
                  <c:v>TMQ</c:v>
                </c:pt>
                <c:pt idx="6">
                  <c:v>NTNM</c:v>
                </c:pt>
                <c:pt idx="7">
                  <c:v>IABM</c:v>
                </c:pt>
                <c:pt idx="8">
                  <c:v>RedcapM</c:v>
                </c:pt>
                <c:pt idx="9">
                  <c:v>NWDAFM</c:v>
                </c:pt>
                <c:pt idx="10">
                  <c:v>NSM</c:v>
                </c:pt>
                <c:pt idx="11">
                  <c:v>MDA</c:v>
                </c:pt>
                <c:pt idx="12">
                  <c:v>EE</c:v>
                </c:pt>
                <c:pt idx="13">
                  <c:v>Mexpo</c:v>
                </c:pt>
                <c:pt idx="14">
                  <c:v>MonstraM</c:v>
                </c:pt>
                <c:pt idx="15">
                  <c:v>IDM</c:v>
                </c:pt>
                <c:pt idx="16">
                  <c:v>CCL</c:v>
                </c:pt>
                <c:pt idx="17">
                  <c:v>NDT</c:v>
                </c:pt>
                <c:pt idx="18">
                  <c:v>CMO</c:v>
                </c:pt>
                <c:pt idx="19">
                  <c:v>MSEC</c:v>
                </c:pt>
                <c:pt idx="20">
                  <c:v>SBMA</c:v>
                </c:pt>
                <c:pt idx="21">
                  <c:v>PTM</c:v>
                </c:pt>
              </c:strCache>
            </c:strRef>
          </c:cat>
          <c:val>
            <c:numRef>
              <c:f>Sheet3!$V$2:$V$23</c:f>
              <c:numCache>
                <c:formatCode>General</c:formatCode>
                <c:ptCount val="22"/>
                <c:pt idx="0">
                  <c:v>128</c:v>
                </c:pt>
                <c:pt idx="1">
                  <c:v>32</c:v>
                </c:pt>
                <c:pt idx="2">
                  <c:v>19</c:v>
                </c:pt>
                <c:pt idx="3">
                  <c:v>64</c:v>
                </c:pt>
                <c:pt idx="4">
                  <c:v>70</c:v>
                </c:pt>
                <c:pt idx="5">
                  <c:v>27</c:v>
                </c:pt>
                <c:pt idx="6">
                  <c:v>81</c:v>
                </c:pt>
                <c:pt idx="7">
                  <c:v>22</c:v>
                </c:pt>
                <c:pt idx="8">
                  <c:v>45</c:v>
                </c:pt>
                <c:pt idx="9">
                  <c:v>30</c:v>
                </c:pt>
                <c:pt idx="10">
                  <c:v>48</c:v>
                </c:pt>
                <c:pt idx="11">
                  <c:v>107</c:v>
                </c:pt>
                <c:pt idx="12">
                  <c:v>76</c:v>
                </c:pt>
                <c:pt idx="13">
                  <c:v>61</c:v>
                </c:pt>
                <c:pt idx="14">
                  <c:v>9</c:v>
                </c:pt>
                <c:pt idx="15">
                  <c:v>132</c:v>
                </c:pt>
                <c:pt idx="16">
                  <c:v>108</c:v>
                </c:pt>
                <c:pt idx="17">
                  <c:v>89</c:v>
                </c:pt>
                <c:pt idx="18">
                  <c:v>80</c:v>
                </c:pt>
                <c:pt idx="19">
                  <c:v>6</c:v>
                </c:pt>
                <c:pt idx="20">
                  <c:v>79</c:v>
                </c:pt>
                <c:pt idx="21">
                  <c:v>57</c:v>
                </c:pt>
              </c:numCache>
            </c:numRef>
          </c:val>
          <c:smooth val="0"/>
          <c:extLst>
            <c:ext xmlns:c16="http://schemas.microsoft.com/office/drawing/2014/chart" uri="{C3380CC4-5D6E-409C-BE32-E72D297353CC}">
              <c16:uniqueId val="{00000001-2DAC-4327-93B4-80E9F1250302}"/>
            </c:ext>
          </c:extLst>
        </c:ser>
        <c:dLbls>
          <c:showLegendKey val="0"/>
          <c:showVal val="0"/>
          <c:showCatName val="0"/>
          <c:showSerName val="0"/>
          <c:showPercent val="0"/>
          <c:showBubbleSize val="0"/>
        </c:dLbls>
        <c:marker val="1"/>
        <c:smooth val="0"/>
        <c:axId val="545164608"/>
        <c:axId val="267170176"/>
      </c:lineChart>
      <c:catAx>
        <c:axId val="5451646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267170176"/>
        <c:crosses val="autoZero"/>
        <c:auto val="1"/>
        <c:lblAlgn val="ctr"/>
        <c:lblOffset val="100"/>
        <c:noMultiLvlLbl val="0"/>
      </c:catAx>
      <c:valAx>
        <c:axId val="2671701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54516460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zh-CN"/>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0" y="0"/>
            <a:ext cx="2946400" cy="496888"/>
          </a:xfrm>
          <a:prstGeom prst="rect">
            <a:avLst/>
          </a:prstGeom>
          <a:noFill/>
          <a:ln w="9525">
            <a:noFill/>
            <a:miter lim="800000"/>
            <a:headEnd/>
            <a:tailEnd/>
          </a:ln>
        </p:spPr>
        <p:txBody>
          <a:bodyPr vert="horz" wrap="square" lIns="92859" tIns="46430" rIns="92859" bIns="46430" numCol="1" anchor="t" anchorCtr="0" compatLnSpc="1">
            <a:prstTxWarp prst="textNoShape">
              <a:avLst/>
            </a:prstTxWarp>
          </a:bodyPr>
          <a:lstStyle>
            <a:lvl1pPr defTabSz="930275" eaLnBrk="1" hangingPunct="1">
              <a:defRPr sz="1200">
                <a:latin typeface="Times New Roman" pitchFamily="18" charset="0"/>
                <a:cs typeface="+mn-cs"/>
              </a:defRPr>
            </a:lvl1pPr>
          </a:lstStyle>
          <a:p>
            <a:pPr>
              <a:defRPr/>
            </a:pPr>
            <a:endParaRPr lang="en-US"/>
          </a:p>
        </p:txBody>
      </p:sp>
      <p:sp>
        <p:nvSpPr>
          <p:cNvPr id="9219" name="Rectangle 3"/>
          <p:cNvSpPr>
            <a:spLocks noGrp="1" noChangeArrowheads="1"/>
          </p:cNvSpPr>
          <p:nvPr>
            <p:ph type="dt" sz="quarter" idx="1"/>
          </p:nvPr>
        </p:nvSpPr>
        <p:spPr bwMode="auto">
          <a:xfrm>
            <a:off x="3851275" y="0"/>
            <a:ext cx="2946400" cy="496888"/>
          </a:xfrm>
          <a:prstGeom prst="rect">
            <a:avLst/>
          </a:prstGeom>
          <a:noFill/>
          <a:ln w="9525">
            <a:noFill/>
            <a:miter lim="800000"/>
            <a:headEnd/>
            <a:tailEnd/>
          </a:ln>
        </p:spPr>
        <p:txBody>
          <a:bodyPr vert="horz" wrap="square" lIns="92859" tIns="46430" rIns="92859" bIns="46430" numCol="1" anchor="t" anchorCtr="0" compatLnSpc="1">
            <a:prstTxWarp prst="textNoShape">
              <a:avLst/>
            </a:prstTxWarp>
          </a:bodyPr>
          <a:lstStyle>
            <a:lvl1pPr algn="r" defTabSz="930275" eaLnBrk="1" hangingPunct="1">
              <a:defRPr sz="1200">
                <a:latin typeface="Times New Roman" pitchFamily="18" charset="0"/>
                <a:cs typeface="+mn-cs"/>
              </a:defRPr>
            </a:lvl1pPr>
          </a:lstStyle>
          <a:p>
            <a:pPr>
              <a:defRPr/>
            </a:pPr>
            <a:fld id="{AA78BAD3-FC21-4679-B770-3EA085F20603}" type="datetime1">
              <a:rPr lang="en-US"/>
              <a:pPr>
                <a:defRPr/>
              </a:pPr>
              <a:t>6/2/2025</a:t>
            </a:fld>
            <a:endParaRPr lang="en-US" dirty="0"/>
          </a:p>
        </p:txBody>
      </p:sp>
      <p:sp>
        <p:nvSpPr>
          <p:cNvPr id="9220" name="Rectangle 4"/>
          <p:cNvSpPr>
            <a:spLocks noGrp="1" noChangeArrowheads="1"/>
          </p:cNvSpPr>
          <p:nvPr>
            <p:ph type="ftr" sz="quarter" idx="2"/>
          </p:nvPr>
        </p:nvSpPr>
        <p:spPr bwMode="auto">
          <a:xfrm>
            <a:off x="0" y="9431338"/>
            <a:ext cx="2946400" cy="496887"/>
          </a:xfrm>
          <a:prstGeom prst="rect">
            <a:avLst/>
          </a:prstGeom>
          <a:noFill/>
          <a:ln w="9525">
            <a:noFill/>
            <a:miter lim="800000"/>
            <a:headEnd/>
            <a:tailEnd/>
          </a:ln>
        </p:spPr>
        <p:txBody>
          <a:bodyPr vert="horz" wrap="square" lIns="92859" tIns="46430" rIns="92859" bIns="46430" numCol="1" anchor="b" anchorCtr="0" compatLnSpc="1">
            <a:prstTxWarp prst="textNoShape">
              <a:avLst/>
            </a:prstTxWarp>
          </a:bodyPr>
          <a:lstStyle>
            <a:lvl1pPr defTabSz="930275" eaLnBrk="1" hangingPunct="1">
              <a:defRPr sz="1200">
                <a:latin typeface="Times New Roman" pitchFamily="18" charset="0"/>
                <a:cs typeface="+mn-cs"/>
              </a:defRPr>
            </a:lvl1pPr>
          </a:lstStyle>
          <a:p>
            <a:pPr>
              <a:defRPr/>
            </a:pPr>
            <a:endParaRPr lang="en-US"/>
          </a:p>
        </p:txBody>
      </p:sp>
      <p:sp>
        <p:nvSpPr>
          <p:cNvPr id="9221" name="Rectangle 5"/>
          <p:cNvSpPr>
            <a:spLocks noGrp="1" noChangeArrowheads="1"/>
          </p:cNvSpPr>
          <p:nvPr>
            <p:ph type="sldNum" sz="quarter" idx="3"/>
          </p:nvPr>
        </p:nvSpPr>
        <p:spPr bwMode="auto">
          <a:xfrm>
            <a:off x="3851275" y="9431338"/>
            <a:ext cx="2946400" cy="496887"/>
          </a:xfrm>
          <a:prstGeom prst="rect">
            <a:avLst/>
          </a:prstGeom>
          <a:noFill/>
          <a:ln w="9525">
            <a:noFill/>
            <a:miter lim="800000"/>
            <a:headEnd/>
            <a:tailEnd/>
          </a:ln>
        </p:spPr>
        <p:txBody>
          <a:bodyPr vert="horz" wrap="square" lIns="92859" tIns="46430" rIns="92859" bIns="46430" numCol="1" anchor="b" anchorCtr="0" compatLnSpc="1">
            <a:prstTxWarp prst="textNoShape">
              <a:avLst/>
            </a:prstTxWarp>
          </a:bodyPr>
          <a:lstStyle>
            <a:lvl1pPr algn="r" defTabSz="930275" eaLnBrk="1" hangingPunct="1">
              <a:defRPr sz="1200">
                <a:latin typeface="Times New Roman" panose="02020603050405020304" pitchFamily="18" charset="0"/>
              </a:defRPr>
            </a:lvl1pPr>
          </a:lstStyle>
          <a:p>
            <a:pPr>
              <a:defRPr/>
            </a:pPr>
            <a:fld id="{817FF792-3EB9-44FA-9386-5606498586BD}" type="slidenum">
              <a:rPr lang="en-GB" altLang="en-US"/>
              <a:pPr>
                <a:defRPr/>
              </a:pPr>
              <a:t>‹#›</a:t>
            </a:fld>
            <a:endParaRPr lang="en-GB" altLang="en-US"/>
          </a:p>
        </p:txBody>
      </p:sp>
    </p:spTree>
    <p:extLst>
      <p:ext uri="{BB962C8B-B14F-4D97-AF65-F5344CB8AC3E}">
        <p14:creationId xmlns:p14="http://schemas.microsoft.com/office/powerpoint/2010/main" val="215220780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46400" cy="496888"/>
          </a:xfrm>
          <a:prstGeom prst="rect">
            <a:avLst/>
          </a:prstGeom>
          <a:noFill/>
          <a:ln w="9525">
            <a:noFill/>
            <a:miter lim="800000"/>
            <a:headEnd/>
            <a:tailEnd/>
          </a:ln>
        </p:spPr>
        <p:txBody>
          <a:bodyPr vert="horz" wrap="square" lIns="92859" tIns="46430" rIns="92859" bIns="46430" numCol="1" anchor="t" anchorCtr="0" compatLnSpc="1">
            <a:prstTxWarp prst="textNoShape">
              <a:avLst/>
            </a:prstTxWarp>
          </a:bodyPr>
          <a:lstStyle>
            <a:lvl1pPr defTabSz="930275" eaLnBrk="1" hangingPunct="1">
              <a:defRPr sz="1200">
                <a:latin typeface="Times New Roman" pitchFamily="18" charset="0"/>
                <a:cs typeface="+mn-cs"/>
              </a:defRPr>
            </a:lvl1pPr>
          </a:lstStyle>
          <a:p>
            <a:pPr>
              <a:defRPr/>
            </a:pPr>
            <a:endParaRPr lang="en-US"/>
          </a:p>
        </p:txBody>
      </p:sp>
      <p:sp>
        <p:nvSpPr>
          <p:cNvPr id="4099" name="Rectangle 3"/>
          <p:cNvSpPr>
            <a:spLocks noGrp="1" noChangeArrowheads="1"/>
          </p:cNvSpPr>
          <p:nvPr>
            <p:ph type="dt" idx="1"/>
          </p:nvPr>
        </p:nvSpPr>
        <p:spPr bwMode="auto">
          <a:xfrm>
            <a:off x="3851275" y="0"/>
            <a:ext cx="2946400" cy="496888"/>
          </a:xfrm>
          <a:prstGeom prst="rect">
            <a:avLst/>
          </a:prstGeom>
          <a:noFill/>
          <a:ln w="9525">
            <a:noFill/>
            <a:miter lim="800000"/>
            <a:headEnd/>
            <a:tailEnd/>
          </a:ln>
        </p:spPr>
        <p:txBody>
          <a:bodyPr vert="horz" wrap="square" lIns="92859" tIns="46430" rIns="92859" bIns="46430" numCol="1" anchor="t" anchorCtr="0" compatLnSpc="1">
            <a:prstTxWarp prst="textNoShape">
              <a:avLst/>
            </a:prstTxWarp>
          </a:bodyPr>
          <a:lstStyle>
            <a:lvl1pPr algn="r" defTabSz="930275" eaLnBrk="1" hangingPunct="1">
              <a:defRPr sz="1200">
                <a:latin typeface="Times New Roman" pitchFamily="18" charset="0"/>
                <a:cs typeface="+mn-cs"/>
              </a:defRPr>
            </a:lvl1pPr>
          </a:lstStyle>
          <a:p>
            <a:pPr>
              <a:defRPr/>
            </a:pPr>
            <a:fld id="{BE730920-F8FB-4BAB-A0E2-B112E44812FA}" type="datetime1">
              <a:rPr lang="en-US"/>
              <a:pPr>
                <a:defRPr/>
              </a:pPr>
              <a:t>6/2/2025</a:t>
            </a:fld>
            <a:endParaRPr lang="en-US" dirty="0"/>
          </a:p>
        </p:txBody>
      </p:sp>
      <p:sp>
        <p:nvSpPr>
          <p:cNvPr id="4100" name="Rectangle 4"/>
          <p:cNvSpPr>
            <a:spLocks noGrp="1" noRot="1" noChangeAspect="1" noChangeArrowheads="1" noTextEdit="1"/>
          </p:cNvSpPr>
          <p:nvPr>
            <p:ph type="sldImg" idx="2"/>
          </p:nvPr>
        </p:nvSpPr>
        <p:spPr bwMode="auto">
          <a:xfrm>
            <a:off x="88900" y="742950"/>
            <a:ext cx="6619875" cy="37242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01" name="Rectangle 5"/>
          <p:cNvSpPr>
            <a:spLocks noGrp="1" noChangeArrowheads="1"/>
          </p:cNvSpPr>
          <p:nvPr>
            <p:ph type="body" sz="quarter" idx="3"/>
          </p:nvPr>
        </p:nvSpPr>
        <p:spPr bwMode="auto">
          <a:xfrm>
            <a:off x="906463" y="4716463"/>
            <a:ext cx="4984750" cy="4468812"/>
          </a:xfrm>
          <a:prstGeom prst="rect">
            <a:avLst/>
          </a:prstGeom>
          <a:noFill/>
          <a:ln w="9525">
            <a:noFill/>
            <a:miter lim="800000"/>
            <a:headEnd/>
            <a:tailEnd/>
          </a:ln>
        </p:spPr>
        <p:txBody>
          <a:bodyPr vert="horz" wrap="square" lIns="92859" tIns="46430" rIns="92859" bIns="46430"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4102" name="Rectangle 6"/>
          <p:cNvSpPr>
            <a:spLocks noGrp="1" noChangeArrowheads="1"/>
          </p:cNvSpPr>
          <p:nvPr>
            <p:ph type="ftr" sz="quarter" idx="4"/>
          </p:nvPr>
        </p:nvSpPr>
        <p:spPr bwMode="auto">
          <a:xfrm>
            <a:off x="0" y="9431338"/>
            <a:ext cx="2946400" cy="496887"/>
          </a:xfrm>
          <a:prstGeom prst="rect">
            <a:avLst/>
          </a:prstGeom>
          <a:noFill/>
          <a:ln w="9525">
            <a:noFill/>
            <a:miter lim="800000"/>
            <a:headEnd/>
            <a:tailEnd/>
          </a:ln>
        </p:spPr>
        <p:txBody>
          <a:bodyPr vert="horz" wrap="square" lIns="92859" tIns="46430" rIns="92859" bIns="46430" numCol="1" anchor="b" anchorCtr="0" compatLnSpc="1">
            <a:prstTxWarp prst="textNoShape">
              <a:avLst/>
            </a:prstTxWarp>
          </a:bodyPr>
          <a:lstStyle>
            <a:lvl1pPr defTabSz="930275" eaLnBrk="1" hangingPunct="1">
              <a:defRPr sz="1200">
                <a:latin typeface="Times New Roman" pitchFamily="18" charset="0"/>
                <a:cs typeface="+mn-cs"/>
              </a:defRPr>
            </a:lvl1pPr>
          </a:lstStyle>
          <a:p>
            <a:pPr>
              <a:defRPr/>
            </a:pPr>
            <a:endParaRPr lang="en-US"/>
          </a:p>
        </p:txBody>
      </p:sp>
      <p:sp>
        <p:nvSpPr>
          <p:cNvPr id="4103" name="Rectangle 7"/>
          <p:cNvSpPr>
            <a:spLocks noGrp="1" noChangeArrowheads="1"/>
          </p:cNvSpPr>
          <p:nvPr>
            <p:ph type="sldNum" sz="quarter" idx="5"/>
          </p:nvPr>
        </p:nvSpPr>
        <p:spPr bwMode="auto">
          <a:xfrm>
            <a:off x="3851275" y="9431338"/>
            <a:ext cx="2946400" cy="496887"/>
          </a:xfrm>
          <a:prstGeom prst="rect">
            <a:avLst/>
          </a:prstGeom>
          <a:noFill/>
          <a:ln w="9525">
            <a:noFill/>
            <a:miter lim="800000"/>
            <a:headEnd/>
            <a:tailEnd/>
          </a:ln>
        </p:spPr>
        <p:txBody>
          <a:bodyPr vert="horz" wrap="square" lIns="92859" tIns="46430" rIns="92859" bIns="46430" numCol="1" anchor="b" anchorCtr="0" compatLnSpc="1">
            <a:prstTxWarp prst="textNoShape">
              <a:avLst/>
            </a:prstTxWarp>
          </a:bodyPr>
          <a:lstStyle>
            <a:lvl1pPr algn="r" defTabSz="930275" eaLnBrk="1" hangingPunct="1">
              <a:defRPr sz="1200">
                <a:latin typeface="Times New Roman" panose="02020603050405020304" pitchFamily="18" charset="0"/>
              </a:defRPr>
            </a:lvl1pPr>
          </a:lstStyle>
          <a:p>
            <a:pPr>
              <a:defRPr/>
            </a:pPr>
            <a:fld id="{27BB3565-DE1F-45E8-8B92-B6CEF3A5A934}" type="slidenum">
              <a:rPr lang="en-GB" altLang="en-US"/>
              <a:pPr>
                <a:defRPr/>
              </a:pPr>
              <a:t>‹#›</a:t>
            </a:fld>
            <a:endParaRPr lang="en-GB" altLang="en-US"/>
          </a:p>
        </p:txBody>
      </p:sp>
    </p:spTree>
    <p:extLst>
      <p:ext uri="{BB962C8B-B14F-4D97-AF65-F5344CB8AC3E}">
        <p14:creationId xmlns:p14="http://schemas.microsoft.com/office/powerpoint/2010/main" val="65645932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600" kern="1200">
        <a:solidFill>
          <a:schemeClr val="tx1"/>
        </a:solidFill>
        <a:latin typeface="Times New Roman" pitchFamily="18" charset="0"/>
        <a:ea typeface="+mn-ea"/>
        <a:cs typeface="+mn-cs"/>
      </a:defRPr>
    </a:lvl1pPr>
    <a:lvl2pPr marL="608013" algn="l" rtl="0" eaLnBrk="0" fontAlgn="base" hangingPunct="0">
      <a:spcBef>
        <a:spcPct val="30000"/>
      </a:spcBef>
      <a:spcAft>
        <a:spcPct val="0"/>
      </a:spcAft>
      <a:defRPr sz="1600" kern="1200">
        <a:solidFill>
          <a:schemeClr val="tx1"/>
        </a:solidFill>
        <a:latin typeface="Times New Roman" pitchFamily="18" charset="0"/>
        <a:ea typeface="+mn-ea"/>
        <a:cs typeface="+mn-cs"/>
      </a:defRPr>
    </a:lvl2pPr>
    <a:lvl3pPr marL="1217613" algn="l" rtl="0" eaLnBrk="0" fontAlgn="base" hangingPunct="0">
      <a:spcBef>
        <a:spcPct val="30000"/>
      </a:spcBef>
      <a:spcAft>
        <a:spcPct val="0"/>
      </a:spcAft>
      <a:defRPr sz="1600" kern="1200">
        <a:solidFill>
          <a:schemeClr val="tx1"/>
        </a:solidFill>
        <a:latin typeface="Times New Roman" pitchFamily="18" charset="0"/>
        <a:ea typeface="+mn-ea"/>
        <a:cs typeface="+mn-cs"/>
      </a:defRPr>
    </a:lvl3pPr>
    <a:lvl4pPr marL="1827213" algn="l" rtl="0" eaLnBrk="0" fontAlgn="base" hangingPunct="0">
      <a:spcBef>
        <a:spcPct val="30000"/>
      </a:spcBef>
      <a:spcAft>
        <a:spcPct val="0"/>
      </a:spcAft>
      <a:defRPr sz="1600" kern="1200">
        <a:solidFill>
          <a:schemeClr val="tx1"/>
        </a:solidFill>
        <a:latin typeface="Times New Roman" pitchFamily="18" charset="0"/>
        <a:ea typeface="+mn-ea"/>
        <a:cs typeface="+mn-cs"/>
      </a:defRPr>
    </a:lvl4pPr>
    <a:lvl5pPr marL="2436813" algn="l" rtl="0" eaLnBrk="0" fontAlgn="base" hangingPunct="0">
      <a:spcBef>
        <a:spcPct val="30000"/>
      </a:spcBef>
      <a:spcAft>
        <a:spcPct val="0"/>
      </a:spcAft>
      <a:defRPr sz="1600" kern="1200">
        <a:solidFill>
          <a:schemeClr val="tx1"/>
        </a:solidFill>
        <a:latin typeface="Times New Roman" pitchFamily="18" charset="0"/>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spcBef>
                <a:spcPct val="30000"/>
              </a:spcBef>
              <a:defRPr sz="1600">
                <a:solidFill>
                  <a:schemeClr val="tx1"/>
                </a:solidFill>
                <a:latin typeface="Times New Roman" panose="02020603050405020304" pitchFamily="18" charset="0"/>
              </a:defRPr>
            </a:lvl1pPr>
            <a:lvl2pPr marL="742950" indent="-285750" defTabSz="930275">
              <a:spcBef>
                <a:spcPct val="30000"/>
              </a:spcBef>
              <a:defRPr sz="1600">
                <a:solidFill>
                  <a:schemeClr val="tx1"/>
                </a:solidFill>
                <a:latin typeface="Times New Roman" panose="02020603050405020304" pitchFamily="18" charset="0"/>
              </a:defRPr>
            </a:lvl2pPr>
            <a:lvl3pPr marL="1143000" indent="-228600" defTabSz="930275">
              <a:spcBef>
                <a:spcPct val="30000"/>
              </a:spcBef>
              <a:defRPr sz="1600">
                <a:solidFill>
                  <a:schemeClr val="tx1"/>
                </a:solidFill>
                <a:latin typeface="Times New Roman" panose="02020603050405020304" pitchFamily="18" charset="0"/>
              </a:defRPr>
            </a:lvl3pPr>
            <a:lvl4pPr marL="1600200" indent="-228600" defTabSz="930275">
              <a:spcBef>
                <a:spcPct val="30000"/>
              </a:spcBef>
              <a:defRPr sz="1600">
                <a:solidFill>
                  <a:schemeClr val="tx1"/>
                </a:solidFill>
                <a:latin typeface="Times New Roman" panose="02020603050405020304" pitchFamily="18" charset="0"/>
              </a:defRPr>
            </a:lvl4pPr>
            <a:lvl5pPr marL="2057400" indent="-228600" defTabSz="930275">
              <a:spcBef>
                <a:spcPct val="30000"/>
              </a:spcBef>
              <a:defRPr sz="1600">
                <a:solidFill>
                  <a:schemeClr val="tx1"/>
                </a:solidFill>
                <a:latin typeface="Times New Roman" panose="02020603050405020304" pitchFamily="18" charset="0"/>
              </a:defRPr>
            </a:lvl5pPr>
            <a:lvl6pPr marL="2514600" indent="-228600" defTabSz="930275" eaLnBrk="0" fontAlgn="base" hangingPunct="0">
              <a:spcBef>
                <a:spcPct val="30000"/>
              </a:spcBef>
              <a:spcAft>
                <a:spcPct val="0"/>
              </a:spcAft>
              <a:defRPr sz="1600">
                <a:solidFill>
                  <a:schemeClr val="tx1"/>
                </a:solidFill>
                <a:latin typeface="Times New Roman" panose="02020603050405020304" pitchFamily="18" charset="0"/>
              </a:defRPr>
            </a:lvl6pPr>
            <a:lvl7pPr marL="2971800" indent="-228600" defTabSz="930275" eaLnBrk="0" fontAlgn="base" hangingPunct="0">
              <a:spcBef>
                <a:spcPct val="30000"/>
              </a:spcBef>
              <a:spcAft>
                <a:spcPct val="0"/>
              </a:spcAft>
              <a:defRPr sz="1600">
                <a:solidFill>
                  <a:schemeClr val="tx1"/>
                </a:solidFill>
                <a:latin typeface="Times New Roman" panose="02020603050405020304" pitchFamily="18" charset="0"/>
              </a:defRPr>
            </a:lvl7pPr>
            <a:lvl8pPr marL="3429000" indent="-228600" defTabSz="930275" eaLnBrk="0" fontAlgn="base" hangingPunct="0">
              <a:spcBef>
                <a:spcPct val="30000"/>
              </a:spcBef>
              <a:spcAft>
                <a:spcPct val="0"/>
              </a:spcAft>
              <a:defRPr sz="1600">
                <a:solidFill>
                  <a:schemeClr val="tx1"/>
                </a:solidFill>
                <a:latin typeface="Times New Roman" panose="02020603050405020304" pitchFamily="18" charset="0"/>
              </a:defRPr>
            </a:lvl8pPr>
            <a:lvl9pPr marL="3886200" indent="-228600" defTabSz="930275" eaLnBrk="0" fontAlgn="base" hangingPunct="0">
              <a:spcBef>
                <a:spcPct val="30000"/>
              </a:spcBef>
              <a:spcAft>
                <a:spcPct val="0"/>
              </a:spcAft>
              <a:defRPr sz="1600">
                <a:solidFill>
                  <a:schemeClr val="tx1"/>
                </a:solidFill>
                <a:latin typeface="Times New Roman" panose="02020603050405020304" pitchFamily="18" charset="0"/>
              </a:defRPr>
            </a:lvl9pPr>
          </a:lstStyle>
          <a:p>
            <a:pPr>
              <a:spcBef>
                <a:spcPct val="0"/>
              </a:spcBef>
            </a:pPr>
            <a:fld id="{E31A0830-7958-478F-A687-980EFBB47EC2}" type="slidenum">
              <a:rPr lang="en-GB" altLang="en-US" sz="1200" smtClean="0"/>
              <a:pPr>
                <a:spcBef>
                  <a:spcPct val="0"/>
                </a:spcBef>
              </a:pPr>
              <a:t>1</a:t>
            </a:fld>
            <a:endParaRPr lang="en-GB" altLang="en-US" sz="1200"/>
          </a:p>
        </p:txBody>
      </p:sp>
      <p:sp>
        <p:nvSpPr>
          <p:cNvPr id="7171" name="Rectangle 2"/>
          <p:cNvSpPr>
            <a:spLocks noGrp="1" noRot="1" noChangeAspect="1" noChangeArrowheads="1" noTextEdit="1"/>
          </p:cNvSpPr>
          <p:nvPr>
            <p:ph type="sldImg"/>
          </p:nvPr>
        </p:nvSpPr>
        <p:spPr>
          <a:xfrm>
            <a:off x="88900" y="742950"/>
            <a:ext cx="6621463" cy="3725863"/>
          </a:xfrm>
          <a:ln/>
        </p:spPr>
      </p:sp>
      <p:sp>
        <p:nvSpPr>
          <p:cNvPr id="7172" name="Rectangle 3"/>
          <p:cNvSpPr>
            <a:spLocks noGrp="1" noChangeArrowheads="1"/>
          </p:cNvSpPr>
          <p:nvPr>
            <p:ph type="body" idx="1"/>
          </p:nvPr>
        </p:nvSpPr>
        <p:spPr>
          <a:xfrm>
            <a:off x="904875" y="4718050"/>
            <a:ext cx="4987925" cy="4467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14613128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Rot="1" noChangeAspect="1" noChangeArrowheads="1" noTextEdit="1"/>
          </p:cNvSpPr>
          <p:nvPr>
            <p:ph type="sldImg"/>
          </p:nvPr>
        </p:nvSpPr>
        <p:spPr>
          <a:ln/>
        </p:spPr>
      </p:sp>
      <p:sp>
        <p:nvSpPr>
          <p:cNvPr id="48131"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32134704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Rot="1" noChangeAspect="1" noChangeArrowheads="1" noTextEdit="1"/>
          </p:cNvSpPr>
          <p:nvPr>
            <p:ph type="sldImg"/>
          </p:nvPr>
        </p:nvSpPr>
        <p:spPr>
          <a:ln/>
        </p:spPr>
      </p:sp>
      <p:sp>
        <p:nvSpPr>
          <p:cNvPr id="76803"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35458846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Rot="1" noChangeAspect="1" noChangeArrowheads="1" noTextEdit="1"/>
          </p:cNvSpPr>
          <p:nvPr>
            <p:ph type="sldImg"/>
          </p:nvPr>
        </p:nvSpPr>
        <p:spPr>
          <a:ln/>
        </p:spPr>
      </p:sp>
      <p:sp>
        <p:nvSpPr>
          <p:cNvPr id="76803"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11134308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Rot="1" noChangeAspect="1" noChangeArrowheads="1" noTextEdit="1"/>
          </p:cNvSpPr>
          <p:nvPr>
            <p:ph type="sldImg"/>
          </p:nvPr>
        </p:nvSpPr>
        <p:spPr>
          <a:ln/>
        </p:spPr>
      </p:sp>
      <p:sp>
        <p:nvSpPr>
          <p:cNvPr id="76803"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110036943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10" descr="bubbles_ppt_cover.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27013" y="0"/>
            <a:ext cx="5145087" cy="633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914400" y="2130430"/>
            <a:ext cx="10363200" cy="1470025"/>
          </a:xfrm>
        </p:spPr>
        <p:txBody>
          <a:bodyPr/>
          <a:lstStyle/>
          <a:p>
            <a:r>
              <a:rPr lang="en-US" dirty="0"/>
              <a:t>Click to edit Master title style</a:t>
            </a:r>
            <a:endParaRPr lang="en-GB" dirty="0"/>
          </a:p>
        </p:txBody>
      </p:sp>
      <p:sp>
        <p:nvSpPr>
          <p:cNvPr id="3" name="Subtitle 2"/>
          <p:cNvSpPr>
            <a:spLocks noGrp="1"/>
          </p:cNvSpPr>
          <p:nvPr>
            <p:ph type="subTitle" idx="1"/>
          </p:nvPr>
        </p:nvSpPr>
        <p:spPr>
          <a:xfrm>
            <a:off x="1810043" y="3839308"/>
            <a:ext cx="8534400" cy="1752600"/>
          </a:xfrm>
        </p:spPr>
        <p:txBody>
          <a:bodyPr/>
          <a:lstStyle>
            <a:lvl1pPr marL="0" indent="0" algn="ctr">
              <a:buNone/>
              <a:defRPr/>
            </a:lvl1pPr>
            <a:lvl2pPr marL="609585" indent="0" algn="ctr">
              <a:buNone/>
              <a:defRPr/>
            </a:lvl2pPr>
            <a:lvl3pPr marL="1219170" indent="0" algn="ctr">
              <a:buNone/>
              <a:defRPr/>
            </a:lvl3pPr>
            <a:lvl4pPr marL="1828754" indent="0" algn="ctr">
              <a:buNone/>
              <a:defRPr/>
            </a:lvl4pPr>
            <a:lvl5pPr marL="2438339" indent="0" algn="ctr">
              <a:buNone/>
              <a:defRPr/>
            </a:lvl5pPr>
            <a:lvl6pPr marL="3047924" indent="0" algn="ctr">
              <a:buNone/>
              <a:defRPr/>
            </a:lvl6pPr>
            <a:lvl7pPr marL="3657509" indent="0" algn="ctr">
              <a:buNone/>
              <a:defRPr/>
            </a:lvl7pPr>
            <a:lvl8pPr marL="4267093" indent="0" algn="ctr">
              <a:buNone/>
              <a:defRPr/>
            </a:lvl8pPr>
            <a:lvl9pPr marL="4876678" indent="0" algn="ctr">
              <a:buNone/>
              <a:defRPr/>
            </a:lvl9pPr>
          </a:lstStyle>
          <a:p>
            <a:r>
              <a:rPr lang="en-US" dirty="0"/>
              <a:t>Click to edit Master subtitle style</a:t>
            </a:r>
            <a:endParaRPr lang="en-GB" dirty="0"/>
          </a:p>
        </p:txBody>
      </p:sp>
      <p:sp>
        <p:nvSpPr>
          <p:cNvPr id="5" name="Text Box 14">
            <a:extLst>
              <a:ext uri="{FF2B5EF4-FFF2-40B4-BE49-F238E27FC236}">
                <a16:creationId xmlns:a16="http://schemas.microsoft.com/office/drawing/2014/main" id="{84869265-D860-41CA-AFA8-4209B0619A99}"/>
              </a:ext>
            </a:extLst>
          </p:cNvPr>
          <p:cNvSpPr txBox="1">
            <a:spLocks noChangeArrowheads="1"/>
          </p:cNvSpPr>
          <p:nvPr userDrawn="1"/>
        </p:nvSpPr>
        <p:spPr bwMode="auto">
          <a:xfrm>
            <a:off x="298450" y="85317"/>
            <a:ext cx="581025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000">
                <a:solidFill>
                  <a:schemeClr val="tx1"/>
                </a:solidFill>
                <a:latin typeface="Arial" panose="020B0604020202020204" pitchFamily="34" charset="0"/>
                <a:cs typeface="Arial" panose="020B0604020202020204" pitchFamily="34" charset="0"/>
              </a:defRPr>
            </a:lvl1pPr>
            <a:lvl2pPr marL="742950" indent="-285750">
              <a:defRPr sz="1000">
                <a:solidFill>
                  <a:schemeClr val="tx1"/>
                </a:solidFill>
                <a:latin typeface="Arial" panose="020B0604020202020204" pitchFamily="34" charset="0"/>
                <a:cs typeface="Arial" panose="020B0604020202020204" pitchFamily="34" charset="0"/>
              </a:defRPr>
            </a:lvl2pPr>
            <a:lvl3pPr marL="1143000" indent="-228600">
              <a:defRPr sz="1000">
                <a:solidFill>
                  <a:schemeClr val="tx1"/>
                </a:solidFill>
                <a:latin typeface="Arial" panose="020B0604020202020204" pitchFamily="34" charset="0"/>
                <a:cs typeface="Arial" panose="020B0604020202020204" pitchFamily="34" charset="0"/>
              </a:defRPr>
            </a:lvl3pPr>
            <a:lvl4pPr marL="1600200" indent="-228600">
              <a:defRPr sz="1000">
                <a:solidFill>
                  <a:schemeClr val="tx1"/>
                </a:solidFill>
                <a:latin typeface="Arial" panose="020B0604020202020204" pitchFamily="34" charset="0"/>
                <a:cs typeface="Arial" panose="020B0604020202020204" pitchFamily="34" charset="0"/>
              </a:defRPr>
            </a:lvl4pPr>
            <a:lvl5pPr marL="2057400" indent="-228600">
              <a:defRPr sz="1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9pPr>
          </a:lstStyle>
          <a:p>
            <a:pPr eaLnBrk="1" hangingPunct="1">
              <a:defRPr/>
            </a:pPr>
            <a:endParaRPr lang="sv-SE" altLang="en-US" sz="1200" b="1" dirty="0">
              <a:latin typeface="Arial "/>
            </a:endParaRPr>
          </a:p>
          <a:p>
            <a:r>
              <a:rPr lang="de-DE" sz="1200" b="1" kern="1200" dirty="0">
                <a:solidFill>
                  <a:schemeClr val="tx1"/>
                </a:solidFill>
                <a:latin typeface="Arial "/>
                <a:ea typeface="+mn-ea"/>
                <a:cs typeface="Arial" panose="020B0604020202020204" pitchFamily="34" charset="0"/>
              </a:rPr>
              <a:t>3GPP TSG SA Meeting #108</a:t>
            </a:r>
          </a:p>
          <a:p>
            <a:r>
              <a:rPr lang="nn-NO" altLang="zh-CN" sz="1200" b="1" kern="1200" dirty="0">
                <a:solidFill>
                  <a:schemeClr val="tx1"/>
                </a:solidFill>
                <a:latin typeface="Arial "/>
                <a:ea typeface="+mn-ea"/>
                <a:cs typeface="Arial" panose="020B0604020202020204" pitchFamily="34" charset="0"/>
              </a:rPr>
              <a:t>Prague, Czech Republic, 9-13 June 2025</a:t>
            </a:r>
            <a:endParaRPr lang="sv-SE" altLang="en-US" sz="1200" b="1" kern="1200" dirty="0">
              <a:solidFill>
                <a:schemeClr val="tx1"/>
              </a:solidFill>
              <a:latin typeface="Arial "/>
              <a:ea typeface="+mn-ea"/>
              <a:cs typeface="Arial" panose="020B0604020202020204" pitchFamily="34" charset="0"/>
            </a:endParaRPr>
          </a:p>
        </p:txBody>
      </p:sp>
      <p:sp>
        <p:nvSpPr>
          <p:cNvPr id="6" name="Text Box 13">
            <a:extLst>
              <a:ext uri="{FF2B5EF4-FFF2-40B4-BE49-F238E27FC236}">
                <a16:creationId xmlns:a16="http://schemas.microsoft.com/office/drawing/2014/main" id="{BA8561C5-21F5-40B5-B842-0EAB593BAC94}"/>
              </a:ext>
            </a:extLst>
          </p:cNvPr>
          <p:cNvSpPr txBox="1">
            <a:spLocks noChangeArrowheads="1"/>
          </p:cNvSpPr>
          <p:nvPr userDrawn="1"/>
        </p:nvSpPr>
        <p:spPr bwMode="auto">
          <a:xfrm>
            <a:off x="8262018" y="254593"/>
            <a:ext cx="146367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000">
                <a:solidFill>
                  <a:schemeClr val="tx1"/>
                </a:solidFill>
                <a:latin typeface="Arial" panose="020B0604020202020204" pitchFamily="34" charset="0"/>
                <a:cs typeface="Arial" panose="020B0604020202020204" pitchFamily="34" charset="0"/>
              </a:defRPr>
            </a:lvl1pPr>
            <a:lvl2pPr marL="742950" indent="-285750">
              <a:defRPr sz="1000">
                <a:solidFill>
                  <a:schemeClr val="tx1"/>
                </a:solidFill>
                <a:latin typeface="Arial" panose="020B0604020202020204" pitchFamily="34" charset="0"/>
                <a:cs typeface="Arial" panose="020B0604020202020204" pitchFamily="34" charset="0"/>
              </a:defRPr>
            </a:lvl2pPr>
            <a:lvl3pPr marL="1143000" indent="-228600">
              <a:defRPr sz="1000">
                <a:solidFill>
                  <a:schemeClr val="tx1"/>
                </a:solidFill>
                <a:latin typeface="Arial" panose="020B0604020202020204" pitchFamily="34" charset="0"/>
                <a:cs typeface="Arial" panose="020B0604020202020204" pitchFamily="34" charset="0"/>
              </a:defRPr>
            </a:lvl3pPr>
            <a:lvl4pPr marL="1600200" indent="-228600">
              <a:defRPr sz="1000">
                <a:solidFill>
                  <a:schemeClr val="tx1"/>
                </a:solidFill>
                <a:latin typeface="Arial" panose="020B0604020202020204" pitchFamily="34" charset="0"/>
                <a:cs typeface="Arial" panose="020B0604020202020204" pitchFamily="34" charset="0"/>
              </a:defRPr>
            </a:lvl4pPr>
            <a:lvl5pPr marL="2057400" indent="-228600">
              <a:defRPr sz="1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9pPr>
          </a:lstStyle>
          <a:p>
            <a:pPr algn="r" eaLnBrk="1" hangingPunct="1">
              <a:spcBef>
                <a:spcPct val="50000"/>
              </a:spcBef>
              <a:defRPr/>
            </a:pPr>
            <a:r>
              <a:rPr lang="de-DE" sz="1400" b="1" dirty="0">
                <a:effectLst/>
              </a:rPr>
              <a:t>SP-250563</a:t>
            </a:r>
            <a:endParaRPr lang="en-GB" altLang="en-US" sz="1400" b="1" dirty="0">
              <a:solidFill>
                <a:schemeClr val="bg2"/>
              </a:solidFill>
              <a:highlight>
                <a:srgbClr val="FFFF00"/>
              </a:highlight>
            </a:endParaRPr>
          </a:p>
        </p:txBody>
      </p:sp>
    </p:spTree>
    <p:extLst>
      <p:ext uri="{BB962C8B-B14F-4D97-AF65-F5344CB8AC3E}">
        <p14:creationId xmlns:p14="http://schemas.microsoft.com/office/powerpoint/2010/main" val="930231849"/>
      </p:ext>
    </p:extLst>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3" name="Content Placeholder 2"/>
          <p:cNvSpPr>
            <a:spLocks noGrp="1"/>
          </p:cNvSpPr>
          <p:nvPr>
            <p:ph idx="1"/>
          </p:nvPr>
        </p:nvSpPr>
        <p:spPr/>
        <p:txBody>
          <a:bodyPr/>
          <a:lstStyle>
            <a:lvl1pPr marL="609585" indent="-609585">
              <a:buFontTx/>
              <a:buBlip>
                <a:blip r:embed="rId2"/>
              </a:buBlip>
              <a:defRPr/>
            </a:lvl1p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endParaRPr lang="en-GB" altLang="en-US" dirty="0"/>
          </a:p>
        </p:txBody>
      </p:sp>
    </p:spTree>
    <p:extLst>
      <p:ext uri="{BB962C8B-B14F-4D97-AF65-F5344CB8AC3E}">
        <p14:creationId xmlns:p14="http://schemas.microsoft.com/office/powerpoint/2010/main" val="1623381228"/>
      </p:ext>
    </p:extLst>
  </p:cSld>
  <p:clrMapOvr>
    <a:masterClrMapping/>
  </p:clrMapOvr>
  <p:transition spd="slow"/>
</p:sldLayout>
</file>

<file path=ppt/slideLayouts/slideLayout3.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9112251" cy="1143000"/>
          </a:xfrm>
        </p:spPr>
        <p:txBody>
          <a:bodyPr/>
          <a:lstStyle/>
          <a:p>
            <a:r>
              <a:rPr lang="en-US"/>
              <a:t>Click to edit Master title style</a:t>
            </a:r>
            <a:endParaRPr lang="en-IE"/>
          </a:p>
        </p:txBody>
      </p:sp>
      <p:sp>
        <p:nvSpPr>
          <p:cNvPr id="3" name="Table Placeholder 2"/>
          <p:cNvSpPr>
            <a:spLocks noGrp="1"/>
          </p:cNvSpPr>
          <p:nvPr>
            <p:ph type="tbl" idx="1"/>
          </p:nvPr>
        </p:nvSpPr>
        <p:spPr>
          <a:xfrm>
            <a:off x="609600" y="1600201"/>
            <a:ext cx="10972800" cy="4525963"/>
          </a:xfrm>
        </p:spPr>
        <p:txBody>
          <a:bodyPr/>
          <a:lstStyle/>
          <a:p>
            <a:pPr lvl="0"/>
            <a:endParaRPr lang="en-IE" noProof="0" dirty="0"/>
          </a:p>
        </p:txBody>
      </p:sp>
      <p:sp>
        <p:nvSpPr>
          <p:cNvPr id="4" name="Slide Number Placeholder 5"/>
          <p:cNvSpPr>
            <a:spLocks noGrp="1"/>
          </p:cNvSpPr>
          <p:nvPr>
            <p:ph type="sldNum" sz="quarter" idx="10"/>
          </p:nvPr>
        </p:nvSpPr>
        <p:spPr>
          <a:xfrm>
            <a:off x="11410952" y="6483350"/>
            <a:ext cx="527049" cy="222250"/>
          </a:xfrm>
          <a:prstGeom prst="rect">
            <a:avLst/>
          </a:prstGeom>
        </p:spPr>
        <p:txBody>
          <a:bodyPr/>
          <a:lstStyle>
            <a:lvl1pPr>
              <a:defRPr>
                <a:latin typeface="Arial" charset="0"/>
                <a:cs typeface="Arial" charset="0"/>
              </a:defRPr>
            </a:lvl1pPr>
          </a:lstStyle>
          <a:p>
            <a:pPr>
              <a:defRPr/>
            </a:pPr>
            <a:fld id="{8B78E712-7E90-46AF-8873-540771249AD5}" type="slidenum">
              <a:rPr lang="en-GB"/>
              <a:pPr>
                <a:defRPr/>
              </a:pPr>
              <a:t>‹#›</a:t>
            </a:fld>
            <a:endParaRPr lang="en-GB" dirty="0"/>
          </a:p>
        </p:txBody>
      </p:sp>
    </p:spTree>
    <p:extLst>
      <p:ext uri="{BB962C8B-B14F-4D97-AF65-F5344CB8AC3E}">
        <p14:creationId xmlns:p14="http://schemas.microsoft.com/office/powerpoint/2010/main" val="19130468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4051398613"/>
      </p:ext>
    </p:extLst>
  </p:cSld>
  <p:clrMapOvr>
    <a:masterClrMapping/>
  </p:clrMapOvr>
  <p:transition spd="slow"/>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10" Type="http://schemas.openxmlformats.org/officeDocument/2006/relationships/image" Target="../media/image5.jpeg"/><Relationship Id="rId4" Type="http://schemas.openxmlformats.org/officeDocument/2006/relationships/slideLayout" Target="../slideLayouts/slideLayout4.xml"/><Relationship Id="rId9"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AutoShape 14"/>
          <p:cNvSpPr>
            <a:spLocks noChangeArrowheads="1"/>
          </p:cNvSpPr>
          <p:nvPr userDrawn="1"/>
        </p:nvSpPr>
        <p:spPr bwMode="auto">
          <a:xfrm>
            <a:off x="630172" y="6376873"/>
            <a:ext cx="8224837" cy="333374"/>
          </a:xfrm>
          <a:prstGeom prst="homePlate">
            <a:avLst>
              <a:gd name="adj" fmla="val 91600"/>
            </a:avLst>
          </a:prstGeom>
          <a:solidFill>
            <a:srgbClr val="72AF2F">
              <a:alpha val="94901"/>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anose="020B0604020202020204" pitchFamily="34" charset="0"/>
                <a:cs typeface="Arial" panose="020B0604020202020204" pitchFamily="34" charset="0"/>
              </a:defRPr>
            </a:lvl1pPr>
            <a:lvl2pPr marL="742950" indent="-285750">
              <a:defRPr sz="1000">
                <a:solidFill>
                  <a:schemeClr val="tx1"/>
                </a:solidFill>
                <a:latin typeface="Arial" panose="020B0604020202020204" pitchFamily="34" charset="0"/>
                <a:cs typeface="Arial" panose="020B0604020202020204" pitchFamily="34" charset="0"/>
              </a:defRPr>
            </a:lvl2pPr>
            <a:lvl3pPr marL="1143000" indent="-228600">
              <a:defRPr sz="1000">
                <a:solidFill>
                  <a:schemeClr val="tx1"/>
                </a:solidFill>
                <a:latin typeface="Arial" panose="020B0604020202020204" pitchFamily="34" charset="0"/>
                <a:cs typeface="Arial" panose="020B0604020202020204" pitchFamily="34" charset="0"/>
              </a:defRPr>
            </a:lvl3pPr>
            <a:lvl4pPr marL="1600200" indent="-228600">
              <a:defRPr sz="1000">
                <a:solidFill>
                  <a:schemeClr val="tx1"/>
                </a:solidFill>
                <a:latin typeface="Arial" panose="020B0604020202020204" pitchFamily="34" charset="0"/>
                <a:cs typeface="Arial" panose="020B0604020202020204" pitchFamily="34" charset="0"/>
              </a:defRPr>
            </a:lvl4pPr>
            <a:lvl5pPr marL="2057400" indent="-228600">
              <a:defRPr sz="1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9pPr>
          </a:lstStyle>
          <a:p>
            <a:pPr>
              <a:defRPr/>
            </a:pPr>
            <a:endParaRPr lang="en-US" altLang="en-US" sz="1333"/>
          </a:p>
        </p:txBody>
      </p:sp>
      <p:sp>
        <p:nvSpPr>
          <p:cNvPr id="1027" name="Title Placeholder 1"/>
          <p:cNvSpPr>
            <a:spLocks noGrp="1"/>
          </p:cNvSpPr>
          <p:nvPr>
            <p:ph type="title"/>
          </p:nvPr>
        </p:nvSpPr>
        <p:spPr bwMode="auto">
          <a:xfrm>
            <a:off x="652463" y="228600"/>
            <a:ext cx="91027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1028" name="Text Placeholder 2"/>
          <p:cNvSpPr>
            <a:spLocks noGrp="1"/>
          </p:cNvSpPr>
          <p:nvPr>
            <p:ph type="body" idx="1"/>
          </p:nvPr>
        </p:nvSpPr>
        <p:spPr bwMode="auto">
          <a:xfrm>
            <a:off x="647700" y="1454150"/>
            <a:ext cx="11183938" cy="4830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endParaRPr lang="en-GB" altLang="en-US" dirty="0"/>
          </a:p>
        </p:txBody>
      </p:sp>
      <p:sp>
        <p:nvSpPr>
          <p:cNvPr id="14" name="TextBox 13"/>
          <p:cNvSpPr txBox="1"/>
          <p:nvPr userDrawn="1"/>
        </p:nvSpPr>
        <p:spPr>
          <a:xfrm>
            <a:off x="767489" y="6423704"/>
            <a:ext cx="7950201" cy="323171"/>
          </a:xfrm>
          <a:prstGeom prst="rect">
            <a:avLst/>
          </a:prstGeom>
          <a:noFill/>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r>
              <a:rPr lang="de-DE" sz="1100" b="1" kern="1200" spc="300" dirty="0">
                <a:solidFill>
                  <a:schemeClr val="tx1"/>
                </a:solidFill>
                <a:latin typeface="Arial" panose="020B0604020202020204" pitchFamily="34" charset="0"/>
                <a:ea typeface="+mn-ea"/>
                <a:cs typeface="Arial" panose="020B0604020202020204" pitchFamily="34" charset="0"/>
              </a:rPr>
              <a:t>SP-250563: </a:t>
            </a:r>
            <a:r>
              <a:rPr lang="en-GB" sz="1100" b="1" kern="1200" spc="300" dirty="0">
                <a:solidFill>
                  <a:schemeClr val="tx1"/>
                </a:solidFill>
                <a:latin typeface="Arial" panose="020B0604020202020204" pitchFamily="34" charset="0"/>
                <a:ea typeface="+mn-ea"/>
                <a:cs typeface="Arial" panose="020B0604020202020204" pitchFamily="34" charset="0"/>
              </a:rPr>
              <a:t>TSG </a:t>
            </a:r>
            <a:r>
              <a:rPr lang="en-GB" sz="1100" b="1" spc="300" dirty="0">
                <a:ea typeface="+mn-ea"/>
                <a:cs typeface="Arial" panose="020B0604020202020204" pitchFamily="34" charset="0"/>
              </a:rPr>
              <a:t>SA#</a:t>
            </a:r>
            <a:r>
              <a:rPr lang="en-GB" sz="1100" b="1" kern="1200" spc="300" dirty="0">
                <a:solidFill>
                  <a:schemeClr val="tx1"/>
                </a:solidFill>
                <a:latin typeface="Arial" panose="020B0604020202020204" pitchFamily="34" charset="0"/>
                <a:ea typeface="+mn-ea"/>
                <a:cs typeface="Arial" panose="020B0604020202020204" pitchFamily="34" charset="0"/>
              </a:rPr>
              <a:t>108, </a:t>
            </a:r>
            <a:r>
              <a:rPr lang="nn-NO" sz="1100" b="1" kern="1200" spc="300" dirty="0">
                <a:solidFill>
                  <a:schemeClr val="tx1"/>
                </a:solidFill>
                <a:latin typeface="Arial" panose="020B0604020202020204" pitchFamily="34" charset="0"/>
                <a:ea typeface="+mn-ea"/>
                <a:cs typeface="Arial" panose="020B0604020202020204" pitchFamily="34" charset="0"/>
              </a:rPr>
              <a:t>Prague, Czech Republic, 10 – 13 June 2025</a:t>
            </a:r>
            <a:endParaRPr lang="en-GB" sz="1100" b="1" kern="1200" spc="300" dirty="0">
              <a:solidFill>
                <a:schemeClr val="tx1"/>
              </a:solidFill>
              <a:latin typeface="Arial" panose="020B0604020202020204" pitchFamily="34" charset="0"/>
              <a:ea typeface="+mn-ea"/>
              <a:cs typeface="Arial" panose="020B0604020202020204" pitchFamily="34" charset="0"/>
            </a:endParaRPr>
          </a:p>
          <a:p>
            <a:pPr>
              <a:defRPr/>
            </a:pPr>
            <a:endParaRPr lang="en-GB" sz="1067" b="1" spc="400" dirty="0">
              <a:solidFill>
                <a:schemeClr val="bg1"/>
              </a:solidFill>
            </a:endParaRPr>
          </a:p>
        </p:txBody>
      </p:sp>
      <p:sp>
        <p:nvSpPr>
          <p:cNvPr id="1030" name="Rectangle 15"/>
          <p:cNvSpPr>
            <a:spLocks noChangeArrowheads="1"/>
          </p:cNvSpPr>
          <p:nvPr userDrawn="1"/>
        </p:nvSpPr>
        <p:spPr bwMode="auto">
          <a:xfrm>
            <a:off x="5448300" y="3303588"/>
            <a:ext cx="1238250" cy="29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000">
                <a:solidFill>
                  <a:schemeClr val="tx1"/>
                </a:solidFill>
                <a:latin typeface="Arial" panose="020B0604020202020204" pitchFamily="34" charset="0"/>
                <a:cs typeface="Arial" panose="020B0604020202020204" pitchFamily="34" charset="0"/>
              </a:defRPr>
            </a:lvl1pPr>
            <a:lvl2pPr marL="742950" indent="-285750">
              <a:defRPr sz="1000">
                <a:solidFill>
                  <a:schemeClr val="tx1"/>
                </a:solidFill>
                <a:latin typeface="Arial" panose="020B0604020202020204" pitchFamily="34" charset="0"/>
                <a:cs typeface="Arial" panose="020B0604020202020204" pitchFamily="34" charset="0"/>
              </a:defRPr>
            </a:lvl2pPr>
            <a:lvl3pPr marL="1143000" indent="-228600">
              <a:defRPr sz="1000">
                <a:solidFill>
                  <a:schemeClr val="tx1"/>
                </a:solidFill>
                <a:latin typeface="Arial" panose="020B0604020202020204" pitchFamily="34" charset="0"/>
                <a:cs typeface="Arial" panose="020B0604020202020204" pitchFamily="34" charset="0"/>
              </a:defRPr>
            </a:lvl3pPr>
            <a:lvl4pPr marL="1600200" indent="-228600">
              <a:defRPr sz="1000">
                <a:solidFill>
                  <a:schemeClr val="tx1"/>
                </a:solidFill>
                <a:latin typeface="Arial" panose="020B0604020202020204" pitchFamily="34" charset="0"/>
                <a:cs typeface="Arial" panose="020B0604020202020204" pitchFamily="34" charset="0"/>
              </a:defRPr>
            </a:lvl4pPr>
            <a:lvl5pPr marL="2057400" indent="-228600">
              <a:defRPr sz="1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9pPr>
          </a:lstStyle>
          <a:p>
            <a:pPr eaLnBrk="1" hangingPunct="1">
              <a:defRPr/>
            </a:pPr>
            <a:r>
              <a:rPr lang="en-GB" altLang="en-US" sz="1333" dirty="0">
                <a:solidFill>
                  <a:schemeClr val="bg1"/>
                </a:solidFill>
              </a:rPr>
              <a:t>© 3GPP 2012</a:t>
            </a:r>
            <a:endParaRPr lang="en-GB" altLang="en-US" sz="1333" dirty="0"/>
          </a:p>
        </p:txBody>
      </p:sp>
      <p:pic>
        <p:nvPicPr>
          <p:cNvPr id="1031" name="Picture 10" descr="3GPP_TM_RD.jpg"/>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10098088" y="306388"/>
            <a:ext cx="1584325" cy="92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2" name="Rectangle 16"/>
          <p:cNvSpPr>
            <a:spLocks noChangeArrowheads="1"/>
          </p:cNvSpPr>
          <p:nvPr userDrawn="1"/>
        </p:nvSpPr>
        <p:spPr bwMode="auto">
          <a:xfrm>
            <a:off x="9918700" y="6462713"/>
            <a:ext cx="1027845" cy="256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000">
                <a:solidFill>
                  <a:schemeClr val="tx1"/>
                </a:solidFill>
                <a:latin typeface="Arial" panose="020B0604020202020204" pitchFamily="34" charset="0"/>
                <a:cs typeface="Arial" panose="020B0604020202020204" pitchFamily="34" charset="0"/>
              </a:defRPr>
            </a:lvl1pPr>
            <a:lvl2pPr marL="742950" indent="-285750">
              <a:defRPr sz="1000">
                <a:solidFill>
                  <a:schemeClr val="tx1"/>
                </a:solidFill>
                <a:latin typeface="Arial" panose="020B0604020202020204" pitchFamily="34" charset="0"/>
                <a:cs typeface="Arial" panose="020B0604020202020204" pitchFamily="34" charset="0"/>
              </a:defRPr>
            </a:lvl2pPr>
            <a:lvl3pPr marL="1143000" indent="-228600">
              <a:defRPr sz="1000">
                <a:solidFill>
                  <a:schemeClr val="tx1"/>
                </a:solidFill>
                <a:latin typeface="Arial" panose="020B0604020202020204" pitchFamily="34" charset="0"/>
                <a:cs typeface="Arial" panose="020B0604020202020204" pitchFamily="34" charset="0"/>
              </a:defRPr>
            </a:lvl3pPr>
            <a:lvl4pPr marL="1600200" indent="-228600">
              <a:defRPr sz="1000">
                <a:solidFill>
                  <a:schemeClr val="tx1"/>
                </a:solidFill>
                <a:latin typeface="Arial" panose="020B0604020202020204" pitchFamily="34" charset="0"/>
                <a:cs typeface="Arial" panose="020B0604020202020204" pitchFamily="34" charset="0"/>
              </a:defRPr>
            </a:lvl4pPr>
            <a:lvl5pPr marL="2057400" indent="-228600">
              <a:defRPr sz="1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9pPr>
          </a:lstStyle>
          <a:p>
            <a:pPr eaLnBrk="1" hangingPunct="1">
              <a:defRPr/>
            </a:pPr>
            <a:r>
              <a:rPr lang="en-GB" altLang="en-US" sz="1067" dirty="0"/>
              <a:t>© 3GPP 2025</a:t>
            </a:r>
          </a:p>
        </p:txBody>
      </p:sp>
      <p:pic>
        <p:nvPicPr>
          <p:cNvPr id="11" name="Picture 13" descr="green2.jpg"/>
          <p:cNvPicPr>
            <a:picLocks noChangeAspect="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11381467" y="6423704"/>
            <a:ext cx="365125" cy="239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Oval 11"/>
          <p:cNvSpPr/>
          <p:nvPr userDrawn="1"/>
        </p:nvSpPr>
        <p:spPr bwMode="auto">
          <a:xfrm>
            <a:off x="11157629" y="6330667"/>
            <a:ext cx="812800" cy="419100"/>
          </a:xfrm>
          <a:prstGeom prst="ellipse">
            <a:avLst/>
          </a:prstGeom>
          <a:solidFill>
            <a:schemeClr val="bg1">
              <a:alpha val="50000"/>
            </a:schemeClr>
          </a:solidFill>
          <a:ln w="9525" cap="flat" cmpd="sng" algn="ctr">
            <a:noFill/>
            <a:prstDash val="solid"/>
            <a:round/>
            <a:headEnd type="none" w="med" len="med"/>
            <a:tailEnd type="none" w="med" len="med"/>
          </a:ln>
          <a:effectLst/>
        </p:spPr>
        <p:txBody>
          <a:bodyPr/>
          <a:lstStyle>
            <a:lvl1pPr eaLnBrk="0" hangingPunct="0">
              <a:defRPr sz="1000">
                <a:solidFill>
                  <a:schemeClr val="tx1"/>
                </a:solidFill>
                <a:latin typeface="Arial" panose="020B0604020202020204" pitchFamily="34" charset="0"/>
                <a:cs typeface="Arial" panose="020B0604020202020204" pitchFamily="34" charset="0"/>
              </a:defRPr>
            </a:lvl1pPr>
            <a:lvl2pPr marL="742950" indent="-285750" eaLnBrk="0" hangingPunct="0">
              <a:defRPr sz="1000">
                <a:solidFill>
                  <a:schemeClr val="tx1"/>
                </a:solidFill>
                <a:latin typeface="Arial" panose="020B0604020202020204" pitchFamily="34" charset="0"/>
                <a:cs typeface="Arial" panose="020B0604020202020204" pitchFamily="34" charset="0"/>
              </a:defRPr>
            </a:lvl2pPr>
            <a:lvl3pPr marL="1143000" indent="-228600" eaLnBrk="0" hangingPunct="0">
              <a:defRPr sz="1000">
                <a:solidFill>
                  <a:schemeClr val="tx1"/>
                </a:solidFill>
                <a:latin typeface="Arial" panose="020B0604020202020204" pitchFamily="34" charset="0"/>
                <a:cs typeface="Arial" panose="020B0604020202020204" pitchFamily="34" charset="0"/>
              </a:defRPr>
            </a:lvl3pPr>
            <a:lvl4pPr marL="1600200" indent="-228600" eaLnBrk="0" hangingPunct="0">
              <a:defRPr sz="1000">
                <a:solidFill>
                  <a:schemeClr val="tx1"/>
                </a:solidFill>
                <a:latin typeface="Arial" panose="020B0604020202020204" pitchFamily="34" charset="0"/>
                <a:cs typeface="Arial" panose="020B0604020202020204" pitchFamily="34" charset="0"/>
              </a:defRPr>
            </a:lvl4pPr>
            <a:lvl5pPr marL="2057400" indent="-228600" eaLnBrk="0" hangingPunct="0">
              <a:defRPr sz="1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9pPr>
          </a:lstStyle>
          <a:p>
            <a:pPr algn="ctr">
              <a:defRPr/>
            </a:pPr>
            <a:fld id="{435BA645-663C-49B9-8214-3A0DBAD6F1FF}" type="slidenum">
              <a:rPr lang="en-GB" altLang="en-US" sz="1333" b="1" smtClean="0"/>
              <a:pPr algn="ctr">
                <a:defRPr/>
              </a:pPr>
              <a:t>‹#›</a:t>
            </a:fld>
            <a:endParaRPr lang="en-GB" altLang="en-US" sz="1333" b="1" dirty="0"/>
          </a:p>
          <a:p>
            <a:pPr>
              <a:defRPr/>
            </a:pPr>
            <a:endParaRPr lang="en-GB" altLang="en-US" sz="1333" dirty="0"/>
          </a:p>
        </p:txBody>
      </p:sp>
    </p:spTree>
  </p:cSld>
  <p:clrMap bg1="lt1" tx1="dk1" bg2="lt2" tx2="dk2" accent1="accent1" accent2="accent2" accent3="accent3" accent4="accent4" accent5="accent5" accent6="accent6" hlink="hlink" folHlink="folHlink"/>
  <p:sldLayoutIdLst>
    <p:sldLayoutId id="2147483938" r:id="rId1"/>
    <p:sldLayoutId id="2147483936" r:id="rId2"/>
    <p:sldLayoutId id="2147483939" r:id="rId3"/>
    <p:sldLayoutId id="2147483940" r:id="rId4"/>
  </p:sldLayoutIdLst>
  <p:transition spd="slow"/>
  <p:hf hdr="0" ftr="0" dt="0"/>
  <p:txStyles>
    <p:titleStyle>
      <a:lvl1pPr algn="ctr" rtl="0" eaLnBrk="0" fontAlgn="base" hangingPunct="0">
        <a:spcBef>
          <a:spcPct val="0"/>
        </a:spcBef>
        <a:spcAft>
          <a:spcPct val="0"/>
        </a:spcAft>
        <a:defRPr sz="4200">
          <a:solidFill>
            <a:srgbClr val="FF0000"/>
          </a:solidFill>
          <a:latin typeface="+mj-lt"/>
          <a:ea typeface="+mj-ea"/>
          <a:cs typeface="+mj-cs"/>
        </a:defRPr>
      </a:lvl1pPr>
      <a:lvl2pPr algn="ctr" rtl="0" eaLnBrk="0" fontAlgn="base" hangingPunct="0">
        <a:spcBef>
          <a:spcPct val="0"/>
        </a:spcBef>
        <a:spcAft>
          <a:spcPct val="0"/>
        </a:spcAft>
        <a:defRPr sz="4200">
          <a:solidFill>
            <a:srgbClr val="FF0000"/>
          </a:solidFill>
          <a:latin typeface="Calibri" pitchFamily="34" charset="0"/>
        </a:defRPr>
      </a:lvl2pPr>
      <a:lvl3pPr algn="ctr" rtl="0" eaLnBrk="0" fontAlgn="base" hangingPunct="0">
        <a:spcBef>
          <a:spcPct val="0"/>
        </a:spcBef>
        <a:spcAft>
          <a:spcPct val="0"/>
        </a:spcAft>
        <a:defRPr sz="4200">
          <a:solidFill>
            <a:srgbClr val="FF0000"/>
          </a:solidFill>
          <a:latin typeface="Calibri" pitchFamily="34" charset="0"/>
        </a:defRPr>
      </a:lvl3pPr>
      <a:lvl4pPr algn="ctr" rtl="0" eaLnBrk="0" fontAlgn="base" hangingPunct="0">
        <a:spcBef>
          <a:spcPct val="0"/>
        </a:spcBef>
        <a:spcAft>
          <a:spcPct val="0"/>
        </a:spcAft>
        <a:defRPr sz="4200">
          <a:solidFill>
            <a:srgbClr val="FF0000"/>
          </a:solidFill>
          <a:latin typeface="Calibri" pitchFamily="34" charset="0"/>
        </a:defRPr>
      </a:lvl4pPr>
      <a:lvl5pPr algn="ctr" rtl="0" eaLnBrk="0" fontAlgn="base" hangingPunct="0">
        <a:spcBef>
          <a:spcPct val="0"/>
        </a:spcBef>
        <a:spcAft>
          <a:spcPct val="0"/>
        </a:spcAft>
        <a:defRPr sz="4200">
          <a:solidFill>
            <a:srgbClr val="FF0000"/>
          </a:solidFill>
          <a:latin typeface="Calibri" pitchFamily="34" charset="0"/>
        </a:defRPr>
      </a:lvl5pPr>
      <a:lvl6pPr marL="609585" algn="ctr" rtl="0" eaLnBrk="0" fontAlgn="base" hangingPunct="0">
        <a:spcBef>
          <a:spcPct val="0"/>
        </a:spcBef>
        <a:spcAft>
          <a:spcPct val="0"/>
        </a:spcAft>
        <a:defRPr sz="4267">
          <a:solidFill>
            <a:srgbClr val="FF0000"/>
          </a:solidFill>
          <a:latin typeface="Calibri" pitchFamily="34" charset="0"/>
        </a:defRPr>
      </a:lvl6pPr>
      <a:lvl7pPr marL="1219170" algn="ctr" rtl="0" eaLnBrk="0" fontAlgn="base" hangingPunct="0">
        <a:spcBef>
          <a:spcPct val="0"/>
        </a:spcBef>
        <a:spcAft>
          <a:spcPct val="0"/>
        </a:spcAft>
        <a:defRPr sz="4267">
          <a:solidFill>
            <a:srgbClr val="FF0000"/>
          </a:solidFill>
          <a:latin typeface="Calibri" pitchFamily="34" charset="0"/>
        </a:defRPr>
      </a:lvl7pPr>
      <a:lvl8pPr marL="1828754" algn="ctr" rtl="0" eaLnBrk="0" fontAlgn="base" hangingPunct="0">
        <a:spcBef>
          <a:spcPct val="0"/>
        </a:spcBef>
        <a:spcAft>
          <a:spcPct val="0"/>
        </a:spcAft>
        <a:defRPr sz="4267">
          <a:solidFill>
            <a:srgbClr val="FF0000"/>
          </a:solidFill>
          <a:latin typeface="Calibri" pitchFamily="34" charset="0"/>
        </a:defRPr>
      </a:lvl8pPr>
      <a:lvl9pPr marL="2438339" algn="ctr" rtl="0" eaLnBrk="0" fontAlgn="base" hangingPunct="0">
        <a:spcBef>
          <a:spcPct val="0"/>
        </a:spcBef>
        <a:spcAft>
          <a:spcPct val="0"/>
        </a:spcAft>
        <a:defRPr sz="4267">
          <a:solidFill>
            <a:srgbClr val="FF0000"/>
          </a:solidFill>
          <a:latin typeface="Calibri" pitchFamily="34" charset="0"/>
        </a:defRPr>
      </a:lvl9pPr>
    </p:titleStyle>
    <p:bodyStyle>
      <a:lvl1pPr marL="608013" indent="-608013" algn="l" rtl="0" eaLnBrk="0" fontAlgn="base" hangingPunct="0">
        <a:spcBef>
          <a:spcPct val="20000"/>
        </a:spcBef>
        <a:spcAft>
          <a:spcPct val="0"/>
        </a:spcAft>
        <a:buBlip>
          <a:blip r:embed="rId8"/>
        </a:buBlip>
        <a:defRPr sz="3700">
          <a:solidFill>
            <a:schemeClr val="tx1"/>
          </a:solidFill>
          <a:latin typeface="+mn-lt"/>
          <a:ea typeface="+mn-ea"/>
          <a:cs typeface="+mn-cs"/>
        </a:defRPr>
      </a:lvl1pPr>
      <a:lvl2pPr marL="989013" indent="-379413" algn="l" rtl="0" eaLnBrk="0" fontAlgn="base" hangingPunct="0">
        <a:spcBef>
          <a:spcPct val="20000"/>
        </a:spcBef>
        <a:spcAft>
          <a:spcPct val="0"/>
        </a:spcAft>
        <a:buClr>
          <a:srgbClr val="C00000"/>
        </a:buClr>
        <a:buBlip>
          <a:blip r:embed="rId9"/>
        </a:buBlip>
        <a:defRPr sz="3200">
          <a:solidFill>
            <a:schemeClr val="tx1"/>
          </a:solidFill>
          <a:latin typeface="+mn-lt"/>
        </a:defRPr>
      </a:lvl2pPr>
      <a:lvl3pPr marL="1522413" indent="-303213" algn="l" rtl="0" eaLnBrk="0" fontAlgn="base" hangingPunct="0">
        <a:spcBef>
          <a:spcPct val="20000"/>
        </a:spcBef>
        <a:spcAft>
          <a:spcPct val="0"/>
        </a:spcAft>
        <a:buBlip>
          <a:blip r:embed="rId10"/>
        </a:buBlip>
        <a:defRPr sz="2600">
          <a:solidFill>
            <a:schemeClr val="tx1"/>
          </a:solidFill>
          <a:latin typeface="+mn-lt"/>
        </a:defRPr>
      </a:lvl3pPr>
      <a:lvl4pPr marL="2132013" indent="-303213" algn="l" rtl="0" eaLnBrk="0" fontAlgn="base" hangingPunct="0">
        <a:spcBef>
          <a:spcPct val="20000"/>
        </a:spcBef>
        <a:spcAft>
          <a:spcPct val="0"/>
        </a:spcAft>
        <a:buFont typeface="Arial" panose="020B0604020202020204" pitchFamily="34" charset="0"/>
        <a:buChar char="–"/>
        <a:defRPr sz="2600">
          <a:solidFill>
            <a:schemeClr val="tx1"/>
          </a:solidFill>
          <a:latin typeface="+mn-lt"/>
        </a:defRPr>
      </a:lvl4pPr>
      <a:lvl5pPr marL="2741613" indent="-303213" algn="l" rtl="0" eaLnBrk="0" fontAlgn="base" hangingPunct="0">
        <a:spcBef>
          <a:spcPct val="20000"/>
        </a:spcBef>
        <a:spcAft>
          <a:spcPct val="0"/>
        </a:spcAft>
        <a:buFont typeface="Arial" panose="020B0604020202020204" pitchFamily="34" charset="0"/>
        <a:buChar char="»"/>
        <a:defRPr sz="2100">
          <a:solidFill>
            <a:schemeClr val="tx1"/>
          </a:solidFill>
          <a:latin typeface="+mn-lt"/>
        </a:defRPr>
      </a:lvl5pPr>
      <a:lvl6pPr marL="3352716" indent="-304792" algn="l" rtl="0" eaLnBrk="0" fontAlgn="base" hangingPunct="0">
        <a:spcBef>
          <a:spcPct val="20000"/>
        </a:spcBef>
        <a:spcAft>
          <a:spcPct val="0"/>
        </a:spcAft>
        <a:buFont typeface="Arial" charset="0"/>
        <a:buChar char="»"/>
        <a:defRPr sz="2133">
          <a:solidFill>
            <a:schemeClr val="tx1"/>
          </a:solidFill>
          <a:latin typeface="+mn-lt"/>
        </a:defRPr>
      </a:lvl6pPr>
      <a:lvl7pPr marL="3962301" indent="-304792" algn="l" rtl="0" eaLnBrk="0" fontAlgn="base" hangingPunct="0">
        <a:spcBef>
          <a:spcPct val="20000"/>
        </a:spcBef>
        <a:spcAft>
          <a:spcPct val="0"/>
        </a:spcAft>
        <a:buFont typeface="Arial" charset="0"/>
        <a:buChar char="»"/>
        <a:defRPr sz="2133">
          <a:solidFill>
            <a:schemeClr val="tx1"/>
          </a:solidFill>
          <a:latin typeface="+mn-lt"/>
        </a:defRPr>
      </a:lvl7pPr>
      <a:lvl8pPr marL="4571886" indent="-304792" algn="l" rtl="0" eaLnBrk="0" fontAlgn="base" hangingPunct="0">
        <a:spcBef>
          <a:spcPct val="20000"/>
        </a:spcBef>
        <a:spcAft>
          <a:spcPct val="0"/>
        </a:spcAft>
        <a:buFont typeface="Arial" charset="0"/>
        <a:buChar char="»"/>
        <a:defRPr sz="2133">
          <a:solidFill>
            <a:schemeClr val="tx1"/>
          </a:solidFill>
          <a:latin typeface="+mn-lt"/>
        </a:defRPr>
      </a:lvl8pPr>
      <a:lvl9pPr marL="5181470" indent="-304792" algn="l" rtl="0" eaLnBrk="0" fontAlgn="base" hangingPunct="0">
        <a:spcBef>
          <a:spcPct val="20000"/>
        </a:spcBef>
        <a:spcAft>
          <a:spcPct val="0"/>
        </a:spcAft>
        <a:buFont typeface="Arial" charset="0"/>
        <a:buChar char="»"/>
        <a:defRPr sz="2133">
          <a:solidFill>
            <a:schemeClr val="tx1"/>
          </a:solidFill>
          <a:latin typeface="+mn-lt"/>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8" Type="http://schemas.openxmlformats.org/officeDocument/2006/relationships/hyperlink" Target="https://www.3gpp.org/ftp/Information/WI_Sheet/SP-241950.zip" TargetMode="External"/><Relationship Id="rId13" Type="http://schemas.openxmlformats.org/officeDocument/2006/relationships/hyperlink" Target="https://www.3gpp.org/ftp/Information/WI_Sheet/SP-241945.zip" TargetMode="External"/><Relationship Id="rId18" Type="http://schemas.openxmlformats.org/officeDocument/2006/relationships/hyperlink" Target="https://www.3gpp.org/ftp/Information/WI_Sheet/SP-241947.zip" TargetMode="External"/><Relationship Id="rId26" Type="http://schemas.openxmlformats.org/officeDocument/2006/relationships/hyperlink" Target="https://www.3gpp.org/ftp/Information/WI_Sheet/SP-250123.zip" TargetMode="External"/><Relationship Id="rId3" Type="http://schemas.openxmlformats.org/officeDocument/2006/relationships/hyperlink" Target="https://www.3gpp.org/ftp/Information/WI_Sheet/SP-241944.zip" TargetMode="External"/><Relationship Id="rId21" Type="http://schemas.openxmlformats.org/officeDocument/2006/relationships/hyperlink" Target="https://www.3gpp.org/ftp/Information/WI_Sheet/SP-241566.zip" TargetMode="External"/><Relationship Id="rId7" Type="http://schemas.openxmlformats.org/officeDocument/2006/relationships/hyperlink" Target="https://www.3gpp.org/ftp/Information/WI_Sheet/SP-250365.zip" TargetMode="External"/><Relationship Id="rId12" Type="http://schemas.openxmlformats.org/officeDocument/2006/relationships/hyperlink" Target="https://www.3gpp.org/ftp/Information/WI_Sheet/SP-241380.zip" TargetMode="External"/><Relationship Id="rId17" Type="http://schemas.openxmlformats.org/officeDocument/2006/relationships/hyperlink" Target="https://www.3gpp.org/ftp/Information/WI_Sheet/SP-241939.zip" TargetMode="External"/><Relationship Id="rId25" Type="http://schemas.openxmlformats.org/officeDocument/2006/relationships/hyperlink" Target="https://www.3gpp.org/ftp/Information/WI_Sheet/SP-241155.zip" TargetMode="External"/><Relationship Id="rId2" Type="http://schemas.openxmlformats.org/officeDocument/2006/relationships/hyperlink" Target="https://www.3gpp.org/ftp/Information/WI_Sheet/SP-241940.zip" TargetMode="External"/><Relationship Id="rId16" Type="http://schemas.openxmlformats.org/officeDocument/2006/relationships/hyperlink" Target="https://www.3gpp.org/ftp/Information/WI_Sheet/SP-250371.zip" TargetMode="External"/><Relationship Id="rId20" Type="http://schemas.openxmlformats.org/officeDocument/2006/relationships/hyperlink" Target="https://www.3gpp.org/ftp/Information/WI_Sheet/SP-241938.zip" TargetMode="External"/><Relationship Id="rId29" Type="http://schemas.openxmlformats.org/officeDocument/2006/relationships/hyperlink" Target="https://www.3gpp.org/ftp/Information/WI_Sheet/SP-241378.zip" TargetMode="External"/><Relationship Id="rId1" Type="http://schemas.openxmlformats.org/officeDocument/2006/relationships/slideLayout" Target="../slideLayouts/slideLayout3.xml"/><Relationship Id="rId6" Type="http://schemas.openxmlformats.org/officeDocument/2006/relationships/hyperlink" Target="https://www.3gpp.org/ftp/Information/WI_Sheet/SP-241949.zip" TargetMode="External"/><Relationship Id="rId11" Type="http://schemas.openxmlformats.org/officeDocument/2006/relationships/hyperlink" Target="https://www.3gpp.org/ftp/Information/WI_Sheet/SP-250122.zip" TargetMode="External"/><Relationship Id="rId24" Type="http://schemas.openxmlformats.org/officeDocument/2006/relationships/hyperlink" Target="https://www.3gpp.org/ftp/Information/WI_Sheet/SP-250116.zip" TargetMode="External"/><Relationship Id="rId5" Type="http://schemas.openxmlformats.org/officeDocument/2006/relationships/hyperlink" Target="https://www.3gpp.org/ftp/Information/WI_Sheet/SP-241941.zip" TargetMode="External"/><Relationship Id="rId15" Type="http://schemas.openxmlformats.org/officeDocument/2006/relationships/hyperlink" Target="https://www.3gpp.org/ftp/Information/WI_Sheet/SP-250396.zip" TargetMode="External"/><Relationship Id="rId23" Type="http://schemas.openxmlformats.org/officeDocument/2006/relationships/hyperlink" Target="https://www.3gpp.org/ftp/Information/WI_Sheet/SP-241943.zip" TargetMode="External"/><Relationship Id="rId28" Type="http://schemas.openxmlformats.org/officeDocument/2006/relationships/hyperlink" Target="https://www.3gpp.org/ftp/Information/WI_Sheet/SP-241948.zip" TargetMode="External"/><Relationship Id="rId10" Type="http://schemas.openxmlformats.org/officeDocument/2006/relationships/hyperlink" Target="https://www.3gpp.org/ftp/Information/WI_Sheet/SP-241942.zip" TargetMode="External"/><Relationship Id="rId19" Type="http://schemas.openxmlformats.org/officeDocument/2006/relationships/hyperlink" Target="https://www.3gpp.org/ftp/Information/WI_Sheet/SP-241946.zip" TargetMode="External"/><Relationship Id="rId4" Type="http://schemas.openxmlformats.org/officeDocument/2006/relationships/hyperlink" Target="https://www.3gpp.org/ftp/Information/WI_Sheet/SP-250369.zip" TargetMode="External"/><Relationship Id="rId9" Type="http://schemas.openxmlformats.org/officeDocument/2006/relationships/hyperlink" Target="https://www.3gpp.org/ftp/Information/WI_Sheet/SP-250366.zip" TargetMode="External"/><Relationship Id="rId14" Type="http://schemas.openxmlformats.org/officeDocument/2006/relationships/hyperlink" Target="https://www.3gpp.org/ftp/Information/WI_Sheet/SP-250367.zip" TargetMode="External"/><Relationship Id="rId22" Type="http://schemas.openxmlformats.org/officeDocument/2006/relationships/hyperlink" Target="https://www.3gpp.org/ftp/Information/WI_Sheet/SP-241379.zip" TargetMode="External"/><Relationship Id="rId27" Type="http://schemas.openxmlformats.org/officeDocument/2006/relationships/hyperlink" Target="https://www.3gpp.org/ftp/Information/WI_Sheet/SP-250115.zip" TargetMode="External"/><Relationship Id="rId30" Type="http://schemas.openxmlformats.org/officeDocument/2006/relationships/hyperlink" Target="https://www.3gpp.org/ftp/Information/WI_Sheet/SP-250370.zip"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www.3gpp.org/ftp/Information/WI_Sheet/SP-241944.zip" TargetMode="External"/><Relationship Id="rId2" Type="http://schemas.openxmlformats.org/officeDocument/2006/relationships/hyperlink" Target="https://www.3gpp.org/ftp/Information/WI_Sheet/SP-240965.zip" TargetMode="External"/><Relationship Id="rId1" Type="http://schemas.openxmlformats.org/officeDocument/2006/relationships/slideLayout" Target="../slideLayouts/slideLayout4.xml"/><Relationship Id="rId4" Type="http://schemas.openxmlformats.org/officeDocument/2006/relationships/image" Target="../media/image7.jpeg"/></Relationships>
</file>

<file path=ppt/slides/_rels/slide21.xml.rels><?xml version="1.0" encoding="UTF-8" standalone="yes"?>
<Relationships xmlns="http://schemas.openxmlformats.org/package/2006/relationships"><Relationship Id="rId3" Type="http://schemas.openxmlformats.org/officeDocument/2006/relationships/hyperlink" Target="https://www.3gpp.org/ftp/Information/WI_Sheet/SP-241947.zip" TargetMode="External"/><Relationship Id="rId2" Type="http://schemas.openxmlformats.org/officeDocument/2006/relationships/hyperlink" Target="https://www.3gpp.org/ftp/Information/WI_Sheet/SP-241157.zip" TargetMode="External"/><Relationship Id="rId1" Type="http://schemas.openxmlformats.org/officeDocument/2006/relationships/slideLayout" Target="../slideLayouts/slideLayout4.xml"/><Relationship Id="rId4" Type="http://schemas.openxmlformats.org/officeDocument/2006/relationships/image" Target="../media/image7.jpeg"/></Relationships>
</file>

<file path=ppt/slides/_rels/slide22.xml.rels><?xml version="1.0" encoding="UTF-8" standalone="yes"?>
<Relationships xmlns="http://schemas.openxmlformats.org/package/2006/relationships"><Relationship Id="rId3" Type="http://schemas.openxmlformats.org/officeDocument/2006/relationships/hyperlink" Target="https://www.3gpp.org/ftp/Information/WI_Sheet/SP-241946.zip" TargetMode="External"/><Relationship Id="rId2" Type="http://schemas.openxmlformats.org/officeDocument/2006/relationships/hyperlink" Target="https://www.3gpp.org/ftp/Information/WI_Sheet/SP-231737.zip" TargetMode="External"/><Relationship Id="rId1" Type="http://schemas.openxmlformats.org/officeDocument/2006/relationships/slideLayout" Target="../slideLayouts/slideLayout4.xml"/><Relationship Id="rId4" Type="http://schemas.openxmlformats.org/officeDocument/2006/relationships/image" Target="../media/image7.jpeg"/></Relationships>
</file>

<file path=ppt/slides/_rels/slide23.xml.rels><?xml version="1.0" encoding="UTF-8" standalone="yes"?>
<Relationships xmlns="http://schemas.openxmlformats.org/package/2006/relationships"><Relationship Id="rId3" Type="http://schemas.openxmlformats.org/officeDocument/2006/relationships/hyperlink" Target="https://www.3gpp.org/ftp/Information/WI_Sheet/SP-241943.zip" TargetMode="External"/><Relationship Id="rId2" Type="http://schemas.openxmlformats.org/officeDocument/2006/relationships/hyperlink" Target="https://www.3gpp.org/ftp/Information/WI_Sheet/SP-231735.zip" TargetMode="External"/><Relationship Id="rId1" Type="http://schemas.openxmlformats.org/officeDocument/2006/relationships/slideLayout" Target="../slideLayouts/slideLayout4.xml"/><Relationship Id="rId4" Type="http://schemas.openxmlformats.org/officeDocument/2006/relationships/image" Target="../media/image7.jpeg"/></Relationships>
</file>

<file path=ppt/slides/_rels/slide24.xml.rels><?xml version="1.0" encoding="UTF-8" standalone="yes"?>
<Relationships xmlns="http://schemas.openxmlformats.org/package/2006/relationships"><Relationship Id="rId3" Type="http://schemas.openxmlformats.org/officeDocument/2006/relationships/hyperlink" Target="https://www.3gpp.org/ftp/Information/WI_Sheet/SP-241938.zip" TargetMode="External"/><Relationship Id="rId2" Type="http://schemas.openxmlformats.org/officeDocument/2006/relationships/hyperlink" Target="https://www.3gpp.org/ftp/Information/WI_Sheet/SP-231727.zip" TargetMode="External"/><Relationship Id="rId1" Type="http://schemas.openxmlformats.org/officeDocument/2006/relationships/slideLayout" Target="../slideLayouts/slideLayout4.xml"/><Relationship Id="rId4" Type="http://schemas.openxmlformats.org/officeDocument/2006/relationships/image" Target="../media/image7.jpeg"/></Relationships>
</file>

<file path=ppt/slides/_rels/slide2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s://www.3gpp.org/ftp/Information/WI_Sheet/SP-231781.zip" TargetMode="Externa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hyperlink" Target="https://www.3gpp.org/ftp/Information/WI_Sheet/SP-231736.zip" TargetMode="External"/><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hyperlink" Target="https://www.3gpp.org/ftp/Information/WI_Sheet/SP-241939.zip" TargetMode="External"/><Relationship Id="rId2" Type="http://schemas.openxmlformats.org/officeDocument/2006/relationships/hyperlink" Target="https://www.3gpp.org/ftp/Information/WI_Sheet/SP-231725.zip" TargetMode="External"/><Relationship Id="rId1" Type="http://schemas.openxmlformats.org/officeDocument/2006/relationships/slideLayout" Target="../slideLayouts/slideLayout4.xml"/><Relationship Id="rId4" Type="http://schemas.openxmlformats.org/officeDocument/2006/relationships/image" Target="../media/image7.jpeg"/></Relationships>
</file>

<file path=ppt/slides/_rels/slide28.xml.rels><?xml version="1.0" encoding="UTF-8" standalone="yes"?>
<Relationships xmlns="http://schemas.openxmlformats.org/package/2006/relationships"><Relationship Id="rId3" Type="http://schemas.openxmlformats.org/officeDocument/2006/relationships/hyperlink" Target="https://www.3gpp.org/ftp/Information/WI_Sheet/SP-241379.zip" TargetMode="External"/><Relationship Id="rId2" Type="http://schemas.openxmlformats.org/officeDocument/2006/relationships/hyperlink" Target="https://www.3gpp.org/ftp/Information/WI_Sheet/SP-231721.zip" TargetMode="External"/><Relationship Id="rId1" Type="http://schemas.openxmlformats.org/officeDocument/2006/relationships/slideLayout" Target="../slideLayouts/slideLayout4.xml"/><Relationship Id="rId4" Type="http://schemas.openxmlformats.org/officeDocument/2006/relationships/image" Target="../media/image7.jpeg"/></Relationships>
</file>

<file path=ppt/slides/_rels/slide2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s://www.3gpp.org/ftp/Information/WI_Sheet/SP-240877.zip" TargetMode="Externa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www.3gpp.org/ftp/Information/WI_Sheet/SP-241380.zip" TargetMode="External"/><Relationship Id="rId2" Type="http://schemas.openxmlformats.org/officeDocument/2006/relationships/hyperlink" Target="https://www.3gpp.org/ftp/Information/WI_Sheet/SP-231732.zip" TargetMode="External"/><Relationship Id="rId1" Type="http://schemas.openxmlformats.org/officeDocument/2006/relationships/slideLayout" Target="../slideLayouts/slideLayout4.xml"/><Relationship Id="rId4" Type="http://schemas.openxmlformats.org/officeDocument/2006/relationships/image" Target="../media/image7.jpeg"/></Relationships>
</file>

<file path=ppt/slides/_rels/slide3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s://www.3gpp.org/ftp/Information/WI_Sheet/SP-241155.zip" TargetMode="Externa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s://www.3gpp.org/ftp/Information/WI_Sheet/SP-240875.zip" TargetMode="Externa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hyperlink" Target="https://www.3gpp.org/ftp/Information/WI_Sheet/SP-231748.zip" TargetMode="External"/><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hyperlink" Target="https://www.3gpp.org/ftp/Information/WI_Sheet/SP-241949.zip" TargetMode="External"/><Relationship Id="rId2" Type="http://schemas.openxmlformats.org/officeDocument/2006/relationships/hyperlink" Target="https://www.3gpp.org/ftp/Information/WI_Sheet/SP-231733.zip" TargetMode="External"/><Relationship Id="rId1" Type="http://schemas.openxmlformats.org/officeDocument/2006/relationships/slideLayout" Target="../slideLayouts/slideLayout4.xml"/><Relationship Id="rId4" Type="http://schemas.openxmlformats.org/officeDocument/2006/relationships/image" Target="../media/image7.jpeg"/></Relationships>
</file>

<file path=ppt/slides/_rels/slide35.xml.rels><?xml version="1.0" encoding="UTF-8" standalone="yes"?>
<Relationships xmlns="http://schemas.openxmlformats.org/package/2006/relationships"><Relationship Id="rId3" Type="http://schemas.openxmlformats.org/officeDocument/2006/relationships/hyperlink" Target="https://www.3gpp.org/ftp/Information/WI_Sheet/SP-231729.zip" TargetMode="External"/><Relationship Id="rId2" Type="http://schemas.openxmlformats.org/officeDocument/2006/relationships/image" Target="../media/image7.jpeg"/><Relationship Id="rId1" Type="http://schemas.openxmlformats.org/officeDocument/2006/relationships/slideLayout" Target="../slideLayouts/slideLayout4.xml"/><Relationship Id="rId4" Type="http://schemas.openxmlformats.org/officeDocument/2006/relationships/hyperlink" Target="https://www.3gpp.org/ftp/Information/WI_Sheet/SP-241948.zip" TargetMode="External"/></Relationships>
</file>

<file path=ppt/slides/_rels/slide36.xml.rels><?xml version="1.0" encoding="UTF-8" standalone="yes"?>
<Relationships xmlns="http://schemas.openxmlformats.org/package/2006/relationships"><Relationship Id="rId3" Type="http://schemas.openxmlformats.org/officeDocument/2006/relationships/hyperlink" Target="https://www.3gpp.org/ftp/Information/WI_Sheet/SP-241941.zip" TargetMode="External"/><Relationship Id="rId2" Type="http://schemas.openxmlformats.org/officeDocument/2006/relationships/hyperlink" Target="https://www.3gpp.org/ftp/Information/WI_Sheet/SP-231734.zip" TargetMode="External"/><Relationship Id="rId1" Type="http://schemas.openxmlformats.org/officeDocument/2006/relationships/slideLayout" Target="../slideLayouts/slideLayout4.xml"/><Relationship Id="rId4" Type="http://schemas.openxmlformats.org/officeDocument/2006/relationships/image" Target="../media/image7.jpeg"/></Relationships>
</file>

<file path=ppt/slides/_rels/slide37.xml.rels><?xml version="1.0" encoding="UTF-8" standalone="yes"?>
<Relationships xmlns="http://schemas.openxmlformats.org/package/2006/relationships"><Relationship Id="rId3" Type="http://schemas.openxmlformats.org/officeDocument/2006/relationships/hyperlink" Target="https://www.3gpp.org/ftp/Information/WI_Sheet/SP-241378.zip" TargetMode="External"/><Relationship Id="rId2" Type="http://schemas.openxmlformats.org/officeDocument/2006/relationships/hyperlink" Target="https://www.3gpp.org/ftp/Information/WI_Sheet/SP-231724.zip" TargetMode="External"/><Relationship Id="rId1" Type="http://schemas.openxmlformats.org/officeDocument/2006/relationships/slideLayout" Target="../slideLayouts/slideLayout4.xml"/><Relationship Id="rId4" Type="http://schemas.openxmlformats.org/officeDocument/2006/relationships/image" Target="../media/image7.jpeg"/></Relationships>
</file>

<file path=ppt/slides/_rels/slide38.xml.rels><?xml version="1.0" encoding="UTF-8" standalone="yes"?>
<Relationships xmlns="http://schemas.openxmlformats.org/package/2006/relationships"><Relationship Id="rId3" Type="http://schemas.openxmlformats.org/officeDocument/2006/relationships/hyperlink" Target="https://www.3gpp.org/ftp/Information/WI_Sheet/SP-241950.zip" TargetMode="External"/><Relationship Id="rId2" Type="http://schemas.openxmlformats.org/officeDocument/2006/relationships/hyperlink" Target="https://www.3gpp.org/ftp/Information/WI_Sheet/SP-240966.zip" TargetMode="External"/><Relationship Id="rId1" Type="http://schemas.openxmlformats.org/officeDocument/2006/relationships/slideLayout" Target="../slideLayouts/slideLayout4.xml"/><Relationship Id="rId4" Type="http://schemas.openxmlformats.org/officeDocument/2006/relationships/image" Target="../media/image7.jpeg"/></Relationships>
</file>

<file path=ppt/slides/_rels/slide39.xml.rels><?xml version="1.0" encoding="UTF-8" standalone="yes"?>
<Relationships xmlns="http://schemas.openxmlformats.org/package/2006/relationships"><Relationship Id="rId3" Type="http://schemas.openxmlformats.org/officeDocument/2006/relationships/hyperlink" Target="https://www.3gpp.org/ftp/Information/WI_Sheet/SP-241940.zip" TargetMode="External"/><Relationship Id="rId2" Type="http://schemas.openxmlformats.org/officeDocument/2006/relationships/hyperlink" Target="https://www.3gpp.org/ftp/Information/WI_Sheet/SP-231723.zip" TargetMode="External"/><Relationship Id="rId1" Type="http://schemas.openxmlformats.org/officeDocument/2006/relationships/slideLayout" Target="../slideLayouts/slideLayout4.xml"/><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png"/></Relationships>
</file>

<file path=ppt/slides/_rels/slide40.xml.rels><?xml version="1.0" encoding="UTF-8" standalone="yes"?>
<Relationships xmlns="http://schemas.openxmlformats.org/package/2006/relationships"><Relationship Id="rId3" Type="http://schemas.openxmlformats.org/officeDocument/2006/relationships/hyperlink" Target="https://www.3gpp.org/ftp/Information/WI_Sheet/SP-241942.zip" TargetMode="External"/><Relationship Id="rId2" Type="http://schemas.openxmlformats.org/officeDocument/2006/relationships/hyperlink" Target="https://www.3gpp.org/ftp/Information/WI_Sheet/SP-240967.zip" TargetMode="External"/><Relationship Id="rId1" Type="http://schemas.openxmlformats.org/officeDocument/2006/relationships/slideLayout" Target="../slideLayouts/slideLayout4.xml"/><Relationship Id="rId4" Type="http://schemas.openxmlformats.org/officeDocument/2006/relationships/image" Target="../media/image7.jpeg"/></Relationships>
</file>

<file path=ppt/slides/_rels/slide4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5.jpe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 Id="rId5" Type="http://schemas.openxmlformats.org/officeDocument/2006/relationships/chart" Target="../charts/chart4.xml"/><Relationship Id="rId4" Type="http://schemas.openxmlformats.org/officeDocument/2006/relationships/chart" Target="../charts/chart3.xml"/></Relationships>
</file>

<file path=ppt/slides/_rels/slide5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8" Type="http://schemas.openxmlformats.org/officeDocument/2006/relationships/hyperlink" Target="https://forge.3gpp.org/rep/sa5/CH/-/tree/Rel-19/OpenAPI" TargetMode="External"/><Relationship Id="rId3" Type="http://schemas.openxmlformats.org/officeDocument/2006/relationships/hyperlink" Target="https://forge.3gpp.org/rep/sa5/MnS/-/wikis/SA5/Rel-19-Moderated-Topics" TargetMode="External"/><Relationship Id="rId7" Type="http://schemas.openxmlformats.org/officeDocument/2006/relationships/hyperlink" Target="https://forge.3gpp.org/rep/sa5/MnS/-/tree/Rel-19/yang-models" TargetMode="External"/><Relationship Id="rId2" Type="http://schemas.openxmlformats.org/officeDocument/2006/relationships/image" Target="../media/image7.jpeg"/><Relationship Id="rId1" Type="http://schemas.openxmlformats.org/officeDocument/2006/relationships/slideLayout" Target="../slideLayouts/slideLayout3.xml"/><Relationship Id="rId6" Type="http://schemas.openxmlformats.org/officeDocument/2006/relationships/hyperlink" Target="https://forge.3gpp.org/rep/sa5/MnS/-/tree/Rel-19/OpenAPI" TargetMode="External"/><Relationship Id="rId5" Type="http://schemas.openxmlformats.org/officeDocument/2006/relationships/hyperlink" Target="https://forge.3gpp.org/rep/all/5G_APIs" TargetMode="External"/><Relationship Id="rId4" Type="http://schemas.openxmlformats.org/officeDocument/2006/relationships/hyperlink" Target="https://forge.3gpp.org/rep/sa5/MnS" TargetMode="External"/><Relationship Id="rId9" Type="http://schemas.openxmlformats.org/officeDocument/2006/relationships/hyperlink" Target="https://forge.3gpp.org/rep/sa5/CH/-/tree/Rel-19/" TargetMode="External"/></Relationships>
</file>

<file path=ppt/slides/_rels/slide6.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hyperlink" Target="https://www.3gpp.org/ftp/Email_Discussions/SA5/SA5-level%20discussions/SA5%23157" TargetMode="Externa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2"/>
          <p:cNvSpPr>
            <a:spLocks noGrp="1" noChangeArrowheads="1"/>
          </p:cNvSpPr>
          <p:nvPr>
            <p:ph type="ctrTitle"/>
          </p:nvPr>
        </p:nvSpPr>
        <p:spPr>
          <a:xfrm>
            <a:off x="1973685" y="3429000"/>
            <a:ext cx="8697009" cy="1192695"/>
          </a:xfrm>
        </p:spPr>
        <p:txBody>
          <a:bodyPr>
            <a:noAutofit/>
          </a:bodyPr>
          <a:lstStyle/>
          <a:p>
            <a:pPr>
              <a:defRPr/>
            </a:pPr>
            <a:r>
              <a:rPr lang="en-GB" sz="4800" b="1" i="1" dirty="0">
                <a:effectLst>
                  <a:outerShdw blurRad="38100" dist="38100" dir="2700000" algn="tl">
                    <a:srgbClr val="C0C0C0"/>
                  </a:outerShdw>
                </a:effectLst>
              </a:rPr>
              <a:t>  </a:t>
            </a:r>
            <a:br>
              <a:rPr lang="en-GB" sz="4800" dirty="0"/>
            </a:br>
            <a:r>
              <a:rPr lang="en-GB" sz="4800" dirty="0"/>
              <a:t> </a:t>
            </a:r>
            <a:r>
              <a:rPr lang="en-GB" altLang="zh-CN" sz="4800" b="1" dirty="0"/>
              <a:t>SA5 Status Report to SA#108</a:t>
            </a:r>
            <a:br>
              <a:rPr lang="en-GB" altLang="zh-CN" sz="4800" b="1" dirty="0"/>
            </a:br>
            <a:br>
              <a:rPr lang="en-GB" altLang="zh-CN" sz="3200" b="1" dirty="0"/>
            </a:br>
            <a:br>
              <a:rPr lang="en-US" sz="4800" dirty="0">
                <a:effectLst>
                  <a:outerShdw blurRad="38100" dist="38100" dir="2700000" algn="tl">
                    <a:srgbClr val="C0C0C0"/>
                  </a:outerShdw>
                </a:effectLst>
                <a:latin typeface="Arial" pitchFamily="34" charset="0"/>
              </a:rPr>
            </a:br>
            <a:br>
              <a:rPr lang="en-US" sz="4800" dirty="0">
                <a:effectLst>
                  <a:outerShdw blurRad="38100" dist="38100" dir="2700000" algn="tl">
                    <a:srgbClr val="C0C0C0"/>
                  </a:outerShdw>
                </a:effectLst>
              </a:rPr>
            </a:br>
            <a:endParaRPr lang="en-GB" sz="4800" dirty="0">
              <a:effectLst>
                <a:outerShdw blurRad="38100" dist="38100" dir="2700000" algn="tl">
                  <a:srgbClr val="C0C0C0"/>
                </a:outerShdw>
              </a:effectLst>
            </a:endParaRPr>
          </a:p>
        </p:txBody>
      </p:sp>
      <p:sp>
        <p:nvSpPr>
          <p:cNvPr id="6147" name="Subtitle 6"/>
          <p:cNvSpPr>
            <a:spLocks noGrp="1"/>
          </p:cNvSpPr>
          <p:nvPr>
            <p:ph type="subTitle" idx="1"/>
          </p:nvPr>
        </p:nvSpPr>
        <p:spPr>
          <a:xfrm>
            <a:off x="1798027" y="4092113"/>
            <a:ext cx="8872667" cy="1712694"/>
          </a:xfrm>
        </p:spPr>
        <p:txBody>
          <a:bodyPr/>
          <a:lstStyle/>
          <a:p>
            <a:pPr>
              <a:lnSpc>
                <a:spcPct val="80000"/>
              </a:lnSpc>
            </a:pPr>
            <a:r>
              <a:rPr lang="de-DE" altLang="de-DE" sz="2400" dirty="0">
                <a:latin typeface="Arial" charset="0"/>
              </a:rPr>
              <a:t>Zou Lan, SA5 Chair, Huawei</a:t>
            </a:r>
          </a:p>
          <a:p>
            <a:pPr>
              <a:lnSpc>
                <a:spcPct val="80000"/>
              </a:lnSpc>
            </a:pPr>
            <a:r>
              <a:rPr lang="en-GB" altLang="zh-CN" sz="2400" dirty="0">
                <a:latin typeface="Arial" charset="0"/>
              </a:rPr>
              <a:t>Thomas Tovinger, SA5 </a:t>
            </a:r>
            <a:r>
              <a:rPr lang="en-US" altLang="zh-CN" sz="2400" dirty="0">
                <a:latin typeface="Arial" charset="0"/>
              </a:rPr>
              <a:t>Vice </a:t>
            </a:r>
            <a:r>
              <a:rPr lang="en-GB" altLang="zh-CN" sz="2400" dirty="0">
                <a:latin typeface="Arial" charset="0"/>
              </a:rPr>
              <a:t>Chair, Ericsson</a:t>
            </a:r>
            <a:endParaRPr lang="de-DE" altLang="de-DE" sz="2400" dirty="0">
              <a:latin typeface="Arial" charset="0"/>
            </a:endParaRPr>
          </a:p>
          <a:p>
            <a:pPr>
              <a:lnSpc>
                <a:spcPct val="80000"/>
              </a:lnSpc>
            </a:pPr>
            <a:r>
              <a:rPr lang="de-DE" altLang="de-DE" sz="2400" dirty="0">
                <a:latin typeface="Arial" charset="0"/>
              </a:rPr>
              <a:t>Anatoly Andrianov, SA5 Vice Chair, Nokia</a:t>
            </a:r>
          </a:p>
          <a:p>
            <a:pPr>
              <a:lnSpc>
                <a:spcPct val="80000"/>
              </a:lnSpc>
            </a:pPr>
            <a:r>
              <a:rPr lang="en-GB" altLang="zh-CN" sz="2400" dirty="0">
                <a:latin typeface="Arial" charset="0"/>
              </a:rPr>
              <a:t>Gerald </a:t>
            </a:r>
            <a:r>
              <a:rPr lang="en-GB" altLang="zh-CN" sz="2400" dirty="0" err="1">
                <a:latin typeface="Arial" charset="0"/>
              </a:rPr>
              <a:t>Görmer</a:t>
            </a:r>
            <a:r>
              <a:rPr lang="en-GB" altLang="zh-CN" sz="2400" dirty="0">
                <a:latin typeface="Arial" charset="0"/>
              </a:rPr>
              <a:t>,</a:t>
            </a:r>
            <a:r>
              <a:rPr lang="de-DE" altLang="de-DE" sz="2400" dirty="0">
                <a:latin typeface="Arial" charset="0"/>
              </a:rPr>
              <a:t> SA5 Charging SWG Chair, </a:t>
            </a:r>
            <a:r>
              <a:rPr lang="en-GB" sz="2400" dirty="0">
                <a:latin typeface="Arial" charset="0"/>
              </a:rPr>
              <a:t>MATRIXX Software</a:t>
            </a:r>
          </a:p>
          <a:p>
            <a:pPr>
              <a:lnSpc>
                <a:spcPct val="80000"/>
              </a:lnSpc>
            </a:pPr>
            <a:r>
              <a:rPr lang="fi-FI" altLang="zh-CN" sz="2400" dirty="0">
                <a:latin typeface="Arial" charset="0"/>
              </a:rPr>
              <a:t>Antoine Mouquet, MCC, ETSI</a:t>
            </a:r>
            <a:endParaRPr lang="en-GB" altLang="en-US" sz="2400" dirty="0">
              <a:latin typeface="Arial" charset="0"/>
            </a:endParaRPr>
          </a:p>
        </p:txBody>
      </p:sp>
    </p:spTree>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1">
            <a:extLst>
              <a:ext uri="{FF2B5EF4-FFF2-40B4-BE49-F238E27FC236}">
                <a16:creationId xmlns:a16="http://schemas.microsoft.com/office/drawing/2014/main" id="{BD4ACB21-551B-4C20-9F1D-FE4CCC599038}"/>
              </a:ext>
            </a:extLst>
          </p:cNvPr>
          <p:cNvSpPr>
            <a:spLocks noGrp="1"/>
          </p:cNvSpPr>
          <p:nvPr>
            <p:ph type="title"/>
          </p:nvPr>
        </p:nvSpPr>
        <p:spPr>
          <a:xfrm>
            <a:off x="120650" y="0"/>
            <a:ext cx="10502280" cy="881743"/>
          </a:xfrm>
        </p:spPr>
        <p:txBody>
          <a:bodyPr/>
          <a:lstStyle/>
          <a:p>
            <a:r>
              <a:rPr lang="en-US" sz="3200" dirty="0"/>
              <a:t>Overview of </a:t>
            </a:r>
            <a:r>
              <a:rPr lang="en-US" altLang="zh-CN" sz="3200" dirty="0"/>
              <a:t>Rel-19 </a:t>
            </a:r>
            <a:r>
              <a:rPr lang="en-US" sz="3200" dirty="0"/>
              <a:t>SA5 </a:t>
            </a:r>
            <a:r>
              <a:rPr lang="en-US" altLang="zh-CN" sz="3200" dirty="0"/>
              <a:t>OAM </a:t>
            </a:r>
            <a:r>
              <a:rPr lang="en-US" sz="3200" dirty="0"/>
              <a:t>topics (ongoing SI+ </a:t>
            </a:r>
            <a:r>
              <a:rPr lang="en-US" altLang="zh-CN" sz="3200" dirty="0"/>
              <a:t>All </a:t>
            </a:r>
            <a:r>
              <a:rPr lang="en-US" sz="3200" dirty="0"/>
              <a:t>WIs)</a:t>
            </a:r>
          </a:p>
        </p:txBody>
      </p:sp>
      <p:graphicFrame>
        <p:nvGraphicFramePr>
          <p:cNvPr id="6" name="表格 2">
            <a:extLst>
              <a:ext uri="{FF2B5EF4-FFF2-40B4-BE49-F238E27FC236}">
                <a16:creationId xmlns:a16="http://schemas.microsoft.com/office/drawing/2014/main" id="{E35B1751-1F7A-4606-B672-05FC7E103B1E}"/>
              </a:ext>
            </a:extLst>
          </p:cNvPr>
          <p:cNvGraphicFramePr>
            <a:graphicFrameLocks noGrp="1"/>
          </p:cNvGraphicFramePr>
          <p:nvPr>
            <p:extLst>
              <p:ext uri="{D42A27DB-BD31-4B8C-83A1-F6EECF244321}">
                <p14:modId xmlns:p14="http://schemas.microsoft.com/office/powerpoint/2010/main" val="1553489649"/>
              </p:ext>
            </p:extLst>
          </p:nvPr>
        </p:nvGraphicFramePr>
        <p:xfrm>
          <a:off x="190654" y="1190795"/>
          <a:ext cx="11810692" cy="4785389"/>
        </p:xfrm>
        <a:graphic>
          <a:graphicData uri="http://schemas.openxmlformats.org/drawingml/2006/table">
            <a:tbl>
              <a:tblPr/>
              <a:tblGrid>
                <a:gridCol w="496501">
                  <a:extLst>
                    <a:ext uri="{9D8B030D-6E8A-4147-A177-3AD203B41FA5}">
                      <a16:colId xmlns:a16="http://schemas.microsoft.com/office/drawing/2014/main" val="1965733584"/>
                    </a:ext>
                  </a:extLst>
                </a:gridCol>
                <a:gridCol w="260840">
                  <a:extLst>
                    <a:ext uri="{9D8B030D-6E8A-4147-A177-3AD203B41FA5}">
                      <a16:colId xmlns:a16="http://schemas.microsoft.com/office/drawing/2014/main" val="331722294"/>
                    </a:ext>
                  </a:extLst>
                </a:gridCol>
                <a:gridCol w="639258">
                  <a:extLst>
                    <a:ext uri="{9D8B030D-6E8A-4147-A177-3AD203B41FA5}">
                      <a16:colId xmlns:a16="http://schemas.microsoft.com/office/drawing/2014/main" val="907466837"/>
                    </a:ext>
                  </a:extLst>
                </a:gridCol>
                <a:gridCol w="1626870">
                  <a:extLst>
                    <a:ext uri="{9D8B030D-6E8A-4147-A177-3AD203B41FA5}">
                      <a16:colId xmlns:a16="http://schemas.microsoft.com/office/drawing/2014/main" val="2690706286"/>
                    </a:ext>
                  </a:extLst>
                </a:gridCol>
                <a:gridCol w="4716175">
                  <a:extLst>
                    <a:ext uri="{9D8B030D-6E8A-4147-A177-3AD203B41FA5}">
                      <a16:colId xmlns:a16="http://schemas.microsoft.com/office/drawing/2014/main" val="2178307027"/>
                    </a:ext>
                  </a:extLst>
                </a:gridCol>
                <a:gridCol w="775252">
                  <a:extLst>
                    <a:ext uri="{9D8B030D-6E8A-4147-A177-3AD203B41FA5}">
                      <a16:colId xmlns:a16="http://schemas.microsoft.com/office/drawing/2014/main" val="410137253"/>
                    </a:ext>
                  </a:extLst>
                </a:gridCol>
                <a:gridCol w="1120943">
                  <a:extLst>
                    <a:ext uri="{9D8B030D-6E8A-4147-A177-3AD203B41FA5}">
                      <a16:colId xmlns:a16="http://schemas.microsoft.com/office/drawing/2014/main" val="3966773156"/>
                    </a:ext>
                  </a:extLst>
                </a:gridCol>
                <a:gridCol w="759111">
                  <a:extLst>
                    <a:ext uri="{9D8B030D-6E8A-4147-A177-3AD203B41FA5}">
                      <a16:colId xmlns:a16="http://schemas.microsoft.com/office/drawing/2014/main" val="4058451737"/>
                    </a:ext>
                  </a:extLst>
                </a:gridCol>
                <a:gridCol w="1001011">
                  <a:extLst>
                    <a:ext uri="{9D8B030D-6E8A-4147-A177-3AD203B41FA5}">
                      <a16:colId xmlns:a16="http://schemas.microsoft.com/office/drawing/2014/main" val="2608971487"/>
                    </a:ext>
                  </a:extLst>
                </a:gridCol>
                <a:gridCol w="414731">
                  <a:extLst>
                    <a:ext uri="{9D8B030D-6E8A-4147-A177-3AD203B41FA5}">
                      <a16:colId xmlns:a16="http://schemas.microsoft.com/office/drawing/2014/main" val="2276198587"/>
                    </a:ext>
                  </a:extLst>
                </a:gridCol>
              </a:tblGrid>
              <a:tr h="454185">
                <a:tc>
                  <a:txBody>
                    <a:bodyPr/>
                    <a:lstStyle/>
                    <a:p>
                      <a:pPr marL="117475" marR="0" lvl="0" indent="0" algn="l" defTabSz="1219170" rtl="0" eaLnBrk="1" fontAlgn="b" latinLnBrk="0" hangingPunct="1">
                        <a:lnSpc>
                          <a:spcPct val="100000"/>
                        </a:lnSpc>
                        <a:spcBef>
                          <a:spcPts val="0"/>
                        </a:spcBef>
                        <a:spcAft>
                          <a:spcPts val="0"/>
                        </a:spcAft>
                        <a:buClrTx/>
                        <a:buSzTx/>
                        <a:buFontTx/>
                        <a:buNone/>
                        <a:tabLst/>
                        <a:defRPr/>
                      </a:pPr>
                      <a:endParaRPr lang="en-GB" altLang="zh-CN" sz="900" b="1" i="0" u="none" strike="noStrike" kern="1200" dirty="0">
                        <a:solidFill>
                          <a:srgbClr val="000000"/>
                        </a:solidFill>
                        <a:effectLst/>
                        <a:latin typeface="+mn-lt"/>
                        <a:ea typeface="+mn-ea"/>
                        <a:cs typeface="Arial" panose="020B0604020202020204" pitchFamily="34" charset="0"/>
                      </a:endParaRPr>
                    </a:p>
                  </a:txBody>
                  <a:tcPr marL="1440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117475" marR="0" lvl="0" indent="0" algn="l" defTabSz="1219170" rtl="0" eaLnBrk="1" fontAlgn="b" latinLnBrk="0" hangingPunct="1">
                        <a:lnSpc>
                          <a:spcPct val="100000"/>
                        </a:lnSpc>
                        <a:spcBef>
                          <a:spcPts val="0"/>
                        </a:spcBef>
                        <a:spcAft>
                          <a:spcPts val="0"/>
                        </a:spcAft>
                        <a:buClrTx/>
                        <a:buSzTx/>
                        <a:buFontTx/>
                        <a:buNone/>
                        <a:tabLst/>
                        <a:defRPr/>
                      </a:pPr>
                      <a:endParaRPr lang="en-GB" altLang="zh-CN" sz="900" b="1" i="0" u="none" strike="noStrike" kern="1200" dirty="0">
                        <a:solidFill>
                          <a:srgbClr val="000000"/>
                        </a:solidFill>
                        <a:effectLst/>
                        <a:latin typeface="+mn-lt"/>
                        <a:ea typeface="+mn-ea"/>
                        <a:cs typeface="Arial" panose="020B0604020202020204" pitchFamily="34" charset="0"/>
                      </a:endParaRPr>
                    </a:p>
                  </a:txBody>
                  <a:tcPr marL="1440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72000" marR="0" lvl="0" indent="0" algn="ctr" defTabSz="914400" rtl="0" eaLnBrk="1" fontAlgn="base" latinLnBrk="0" hangingPunct="1">
                        <a:lnSpc>
                          <a:spcPct val="100000"/>
                        </a:lnSpc>
                        <a:spcBef>
                          <a:spcPct val="0"/>
                        </a:spcBef>
                        <a:spcAft>
                          <a:spcPct val="0"/>
                        </a:spcAft>
                        <a:buClrTx/>
                        <a:buSzTx/>
                        <a:buFontTx/>
                        <a:buNone/>
                        <a:tabLst/>
                      </a:pPr>
                      <a:r>
                        <a:rPr kumimoji="0" lang="en-GB" altLang="zh-CN" sz="900" b="1" i="0" u="none" strike="noStrike" cap="none" normalizeH="0" baseline="0" dirty="0">
                          <a:ln>
                            <a:noFill/>
                          </a:ln>
                          <a:solidFill>
                            <a:schemeClr val="tx1"/>
                          </a:solidFill>
                          <a:effectLst/>
                          <a:latin typeface="+mn-lt"/>
                          <a:ea typeface="宋体" pitchFamily="2" charset="-122"/>
                          <a:cs typeface="Arial" panose="020B0604020202020204" pitchFamily="34" charset="0"/>
                        </a:rPr>
                        <a:t>Abbr.</a:t>
                      </a:r>
                    </a:p>
                  </a:txBody>
                  <a:tcPr marL="1440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72000" marR="0" lvl="0" indent="0" algn="ctr" defTabSz="914400" rtl="0" eaLnBrk="1" fontAlgn="base" latinLnBrk="0" hangingPunct="1">
                        <a:lnSpc>
                          <a:spcPct val="100000"/>
                        </a:lnSpc>
                        <a:spcBef>
                          <a:spcPct val="0"/>
                        </a:spcBef>
                        <a:spcAft>
                          <a:spcPct val="0"/>
                        </a:spcAft>
                        <a:buClrTx/>
                        <a:buSzTx/>
                        <a:buFontTx/>
                        <a:buNone/>
                        <a:tabLst/>
                      </a:pPr>
                      <a:r>
                        <a:rPr kumimoji="0" lang="en-GB" altLang="zh-CN" sz="900" b="1" i="0" u="none" strike="noStrike" cap="none" normalizeH="0" baseline="0" dirty="0">
                          <a:ln>
                            <a:noFill/>
                          </a:ln>
                          <a:solidFill>
                            <a:schemeClr val="tx1"/>
                          </a:solidFill>
                          <a:effectLst/>
                          <a:latin typeface="+mn-lt"/>
                          <a:ea typeface="宋体" pitchFamily="2" charset="-122"/>
                          <a:cs typeface="Arial" panose="020B0604020202020204" pitchFamily="34" charset="0"/>
                        </a:rPr>
                        <a:t>Acronym</a:t>
                      </a:r>
                    </a:p>
                  </a:txBody>
                  <a:tcPr marL="1440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72000" marR="0" lvl="0" indent="0" algn="ctr" defTabSz="914400" rtl="0" eaLnBrk="1" fontAlgn="base" latinLnBrk="0" hangingPunct="1">
                        <a:lnSpc>
                          <a:spcPct val="100000"/>
                        </a:lnSpc>
                        <a:spcBef>
                          <a:spcPct val="0"/>
                        </a:spcBef>
                        <a:spcAft>
                          <a:spcPct val="0"/>
                        </a:spcAft>
                        <a:buClrTx/>
                        <a:buSzTx/>
                        <a:buFontTx/>
                        <a:buNone/>
                        <a:tabLst/>
                      </a:pPr>
                      <a:r>
                        <a:rPr kumimoji="0" lang="en-GB" altLang="zh-CN" sz="900" b="1" i="0" u="none" strike="noStrike" cap="none" normalizeH="0" baseline="0" dirty="0">
                          <a:ln>
                            <a:noFill/>
                          </a:ln>
                          <a:solidFill>
                            <a:schemeClr val="tx1"/>
                          </a:solidFill>
                          <a:effectLst/>
                          <a:latin typeface="+mn-lt"/>
                          <a:ea typeface="宋体" pitchFamily="2" charset="-122"/>
                          <a:cs typeface="Arial" panose="020B0604020202020204" pitchFamily="34" charset="0"/>
                        </a:rPr>
                        <a:t>Title</a:t>
                      </a:r>
                    </a:p>
                  </a:txBody>
                  <a:tcPr marL="1440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72000" marR="0" lvl="0" indent="0" algn="ctr" defTabSz="914400" rtl="0" eaLnBrk="1" fontAlgn="base" latinLnBrk="0" hangingPunct="1">
                        <a:lnSpc>
                          <a:spcPct val="100000"/>
                        </a:lnSpc>
                        <a:spcBef>
                          <a:spcPct val="0"/>
                        </a:spcBef>
                        <a:spcAft>
                          <a:spcPct val="0"/>
                        </a:spcAft>
                        <a:buClrTx/>
                        <a:buSzTx/>
                        <a:buFontTx/>
                        <a:buNone/>
                        <a:tabLst/>
                      </a:pPr>
                      <a:r>
                        <a:rPr kumimoji="0" lang="en-GB" altLang="zh-CN" sz="900" b="1" i="0" u="none" strike="noStrike" cap="none" normalizeH="0" baseline="0" dirty="0">
                          <a:ln>
                            <a:noFill/>
                          </a:ln>
                          <a:solidFill>
                            <a:schemeClr val="tx1"/>
                          </a:solidFill>
                          <a:effectLst/>
                          <a:latin typeface="+mn-lt"/>
                          <a:ea typeface="宋体" pitchFamily="2" charset="-122"/>
                          <a:cs typeface="Arial" panose="020B0604020202020204" pitchFamily="34" charset="0"/>
                        </a:rPr>
                        <a:t>UID</a:t>
                      </a:r>
                    </a:p>
                  </a:txBody>
                  <a:tcPr marL="1440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72000" marR="0" lvl="0" indent="0" algn="ctr" defTabSz="914400" rtl="0" eaLnBrk="1" fontAlgn="base" latinLnBrk="0" hangingPunct="1">
                        <a:lnSpc>
                          <a:spcPct val="100000"/>
                        </a:lnSpc>
                        <a:spcBef>
                          <a:spcPct val="0"/>
                        </a:spcBef>
                        <a:spcAft>
                          <a:spcPct val="0"/>
                        </a:spcAft>
                        <a:buClrTx/>
                        <a:buSzTx/>
                        <a:buFontTx/>
                        <a:buNone/>
                        <a:tabLst/>
                      </a:pPr>
                      <a:r>
                        <a:rPr kumimoji="0" lang="en-GB" altLang="zh-CN" sz="900" b="1" i="0" u="none" strike="noStrike" cap="none" normalizeH="0" baseline="0" dirty="0" err="1">
                          <a:ln>
                            <a:noFill/>
                          </a:ln>
                          <a:solidFill>
                            <a:schemeClr val="tx1"/>
                          </a:solidFill>
                          <a:effectLst/>
                          <a:latin typeface="+mn-lt"/>
                          <a:ea typeface="宋体" pitchFamily="2" charset="-122"/>
                          <a:cs typeface="Arial" panose="020B0604020202020204" pitchFamily="34" charset="0"/>
                        </a:rPr>
                        <a:t>rapp</a:t>
                      </a:r>
                      <a:endParaRPr kumimoji="0" lang="en-GB" altLang="zh-CN" sz="900" b="1" i="0" u="none" strike="noStrike" cap="none" normalizeH="0" baseline="0" dirty="0">
                        <a:ln>
                          <a:noFill/>
                        </a:ln>
                        <a:solidFill>
                          <a:schemeClr val="tx1"/>
                        </a:solidFill>
                        <a:effectLst/>
                        <a:latin typeface="+mn-lt"/>
                        <a:ea typeface="宋体" pitchFamily="2" charset="-122"/>
                        <a:cs typeface="Arial" panose="020B0604020202020204" pitchFamily="34" charset="0"/>
                      </a:endParaRPr>
                    </a:p>
                  </a:txBody>
                  <a:tcPr marL="1440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117475" marR="0" lvl="0" indent="0" algn="l" defTabSz="1219170" rtl="0" eaLnBrk="1" fontAlgn="b" latinLnBrk="0" hangingPunct="1">
                        <a:lnSpc>
                          <a:spcPct val="100000"/>
                        </a:lnSpc>
                        <a:spcBef>
                          <a:spcPts val="0"/>
                        </a:spcBef>
                        <a:spcAft>
                          <a:spcPts val="0"/>
                        </a:spcAft>
                        <a:buClrTx/>
                        <a:buSzTx/>
                        <a:buFontTx/>
                        <a:buNone/>
                        <a:tabLst/>
                        <a:defRPr/>
                      </a:pPr>
                      <a:r>
                        <a:rPr lang="en-GB" altLang="zh-CN" sz="900" b="1" i="0" u="none" strike="noStrike" kern="1200" dirty="0" err="1">
                          <a:solidFill>
                            <a:srgbClr val="000000"/>
                          </a:solidFill>
                          <a:effectLst/>
                          <a:latin typeface="+mn-lt"/>
                          <a:ea typeface="+mn-ea"/>
                          <a:cs typeface="Arial" panose="020B0604020202020204" pitchFamily="34" charset="0"/>
                        </a:rPr>
                        <a:t>Tdoc</a:t>
                      </a:r>
                      <a:endParaRPr lang="en-GB" altLang="zh-CN" sz="900" b="1" i="0" u="none" strike="noStrike" kern="1200" dirty="0">
                        <a:solidFill>
                          <a:srgbClr val="000000"/>
                        </a:solidFill>
                        <a:effectLst/>
                        <a:latin typeface="+mn-lt"/>
                        <a:ea typeface="+mn-ea"/>
                        <a:cs typeface="Arial" panose="020B0604020202020204" pitchFamily="34" charset="0"/>
                      </a:endParaRPr>
                    </a:p>
                  </a:txBody>
                  <a:tcPr marL="1440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117475" marR="0" lvl="0" indent="0" algn="l" defTabSz="1219170" rtl="0" eaLnBrk="1" fontAlgn="b" latinLnBrk="0" hangingPunct="1">
                        <a:lnSpc>
                          <a:spcPct val="100000"/>
                        </a:lnSpc>
                        <a:spcBef>
                          <a:spcPts val="0"/>
                        </a:spcBef>
                        <a:spcAft>
                          <a:spcPts val="0"/>
                        </a:spcAft>
                        <a:buClrTx/>
                        <a:buSzTx/>
                        <a:buFontTx/>
                        <a:buNone/>
                        <a:tabLst/>
                        <a:defRPr/>
                      </a:pPr>
                      <a:r>
                        <a:rPr lang="en-GB" altLang="zh-CN" sz="900" b="1" i="0" u="none" strike="noStrike" kern="1200" dirty="0">
                          <a:solidFill>
                            <a:srgbClr val="000000"/>
                          </a:solidFill>
                          <a:effectLst/>
                          <a:latin typeface="+mn-lt"/>
                          <a:ea typeface="+mn-ea"/>
                          <a:cs typeface="Arial" panose="020B0604020202020204" pitchFamily="34" charset="0"/>
                        </a:rPr>
                        <a:t>TS/TR</a:t>
                      </a:r>
                    </a:p>
                  </a:txBody>
                  <a:tcPr marL="1440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72000" marR="0" lvl="0" indent="0" algn="l" defTabSz="914400" rtl="0" eaLnBrk="1" fontAlgn="base" latinLnBrk="0" hangingPunct="1">
                        <a:lnSpc>
                          <a:spcPct val="100000"/>
                        </a:lnSpc>
                        <a:spcBef>
                          <a:spcPct val="0"/>
                        </a:spcBef>
                        <a:spcAft>
                          <a:spcPct val="0"/>
                        </a:spcAft>
                        <a:buClrTx/>
                        <a:buSzTx/>
                        <a:buFontTx/>
                        <a:buNone/>
                        <a:tabLst/>
                      </a:pPr>
                      <a:r>
                        <a:rPr kumimoji="0" lang="en-GB" altLang="zh-CN" sz="900" b="1" i="0" u="none" strike="noStrike" cap="none" normalizeH="0" baseline="0" dirty="0">
                          <a:ln>
                            <a:noFill/>
                          </a:ln>
                          <a:solidFill>
                            <a:schemeClr val="tx1"/>
                          </a:solidFill>
                          <a:effectLst/>
                          <a:latin typeface="+mn-lt"/>
                          <a:ea typeface="宋体" pitchFamily="2" charset="-122"/>
                          <a:cs typeface="Arial" panose="020B0604020202020204" pitchFamily="34" charset="0"/>
                        </a:rPr>
                        <a:t>Type</a:t>
                      </a:r>
                    </a:p>
                  </a:txBody>
                  <a:tcPr marL="1440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92D050"/>
                    </a:solidFill>
                  </a:tcPr>
                </a:tc>
                <a:extLst>
                  <a:ext uri="{0D108BD9-81ED-4DB2-BD59-A6C34878D82A}">
                    <a16:rowId xmlns:a16="http://schemas.microsoft.com/office/drawing/2014/main" val="10000"/>
                  </a:ext>
                </a:extLst>
              </a:tr>
              <a:tr h="184394">
                <a:tc rowSpan="5">
                  <a:txBody>
                    <a:bodyPr/>
                    <a:lstStyle/>
                    <a:p>
                      <a:pPr marL="53975" marR="0" lvl="0" indent="0" algn="l" defTabSz="1219170" rtl="0" eaLnBrk="1" fontAlgn="b" latinLnBrk="0" hangingPunct="1">
                        <a:lnSpc>
                          <a:spcPct val="100000"/>
                        </a:lnSpc>
                        <a:spcBef>
                          <a:spcPts val="0"/>
                        </a:spcBef>
                        <a:spcAft>
                          <a:spcPts val="0"/>
                        </a:spcAft>
                        <a:buClrTx/>
                        <a:buSzTx/>
                        <a:buFontTx/>
                        <a:buNone/>
                        <a:tabLst/>
                        <a:defRPr/>
                      </a:pPr>
                      <a:r>
                        <a:rPr lang="en-US" altLang="zh-CN" sz="900" b="1" i="0" u="none" strike="noStrike" dirty="0">
                          <a:solidFill>
                            <a:srgbClr val="000000"/>
                          </a:solidFill>
                          <a:effectLst/>
                          <a:latin typeface="+mn-lt"/>
                          <a:ea typeface="+mn-ea"/>
                        </a:rPr>
                        <a:t>Intelligence and Automation</a:t>
                      </a:r>
                      <a:endParaRPr lang="en-US" sz="900" b="0" i="0" u="none" strike="noStrike" dirty="0">
                        <a:solidFill>
                          <a:srgbClr val="000000"/>
                        </a:solidFill>
                        <a:effectLst/>
                        <a:latin typeface="+mn-lt"/>
                        <a:cs typeface="Arial" panose="020B0604020202020204" pitchFamily="34" charset="0"/>
                      </a:endParaRP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53975" indent="0" algn="l" fontAlgn="b"/>
                      <a:r>
                        <a:rPr lang="en-US" sz="900" b="0" i="0" u="none" strike="noStrike" dirty="0">
                          <a:solidFill>
                            <a:srgbClr val="000000"/>
                          </a:solidFill>
                          <a:effectLst/>
                          <a:latin typeface="+mn-lt"/>
                          <a:cs typeface="Arial" panose="020B0604020202020204" pitchFamily="34" charset="0"/>
                        </a:rPr>
                        <a:t>1</a:t>
                      </a: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sz="900" b="0" i="0" u="none" strike="noStrike" kern="1200" cap="none" spc="0" normalizeH="0" baseline="0" dirty="0">
                          <a:ln>
                            <a:noFill/>
                          </a:ln>
                          <a:solidFill>
                            <a:prstClr val="black"/>
                          </a:solidFill>
                          <a:effectLst/>
                          <a:uLnTx/>
                          <a:uFillTx/>
                          <a:latin typeface="+mn-lt"/>
                          <a:ea typeface="宋体" panose="02010600030101010101" pitchFamily="2" charset="-122"/>
                          <a:cs typeface="Arial" panose="020B0604020202020204" pitchFamily="34" charset="0"/>
                        </a:rPr>
                        <a:t>AIML</a:t>
                      </a:r>
                    </a:p>
                  </a:txBody>
                  <a:tcPr marL="7620" marR="7620" marT="762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schemeClr val="tx1"/>
                          </a:solidFill>
                          <a:effectLst/>
                          <a:uLnTx/>
                          <a:uFillTx/>
                          <a:latin typeface="+mn-lt"/>
                          <a:ea typeface="+mn-ea"/>
                          <a:cs typeface="Arial" panose="020B0604020202020204" pitchFamily="34" charset="0"/>
                        </a:rPr>
                        <a:t>AIML_MGT_Ph2</a:t>
                      </a:r>
                      <a:endParaRPr kumimoji="0" lang="zh-CN" altLang="en-US"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gn="l" fontAlgn="t"/>
                      <a:r>
                        <a:rPr lang="en-US" sz="900" b="0" i="0" u="none" strike="noStrike" dirty="0">
                          <a:solidFill>
                            <a:schemeClr val="tx1"/>
                          </a:solidFill>
                          <a:effectLst/>
                          <a:latin typeface="+mn-lt"/>
                          <a:ea typeface="宋体" panose="02010600030101010101" pitchFamily="2" charset="-122"/>
                        </a:rPr>
                        <a:t>AI/ML management phase 2</a:t>
                      </a: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schemeClr val="tx1"/>
                          </a:solidFill>
                          <a:effectLst/>
                          <a:uLnTx/>
                          <a:uFillTx/>
                          <a:latin typeface="+mn-lt"/>
                          <a:ea typeface="+mn-ea"/>
                          <a:cs typeface="Arial" panose="020B0604020202020204" pitchFamily="34" charset="0"/>
                        </a:rPr>
                        <a:t>1060011</a:t>
                      </a:r>
                      <a:endParaRPr kumimoji="0" lang="zh-CN" altLang="en-US"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rPr>
                        <a:t>NEC, Intel</a:t>
                      </a:r>
                      <a:endParaRPr kumimoji="0" lang="zh-CN" altLang="en-US"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nSpc>
                          <a:spcPct val="107000"/>
                        </a:lnSpc>
                        <a:spcAft>
                          <a:spcPts val="0"/>
                        </a:spcAft>
                      </a:pPr>
                      <a:r>
                        <a:rPr lang="en-US" altLang="zh-CN" sz="900" kern="100" dirty="0">
                          <a:solidFill>
                            <a:schemeClr val="tx1"/>
                          </a:solidFill>
                          <a:effectLst/>
                          <a:latin typeface="+mn-lt"/>
                          <a:ea typeface="等线" panose="02010600030101010101" pitchFamily="2" charset="-122"/>
                          <a:cs typeface="Kartika"/>
                        </a:rPr>
                        <a:t>SP-241944</a:t>
                      </a:r>
                      <a:endParaRPr lang="zh-CN" sz="900" kern="100" dirty="0">
                        <a:solidFill>
                          <a:schemeClr val="tx1"/>
                        </a:solidFill>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nSpc>
                          <a:spcPct val="107000"/>
                        </a:lnSpc>
                        <a:spcAft>
                          <a:spcPts val="0"/>
                        </a:spcAft>
                      </a:pPr>
                      <a:r>
                        <a:rPr lang="en-US" altLang="zh-CN" sz="600" kern="100" dirty="0">
                          <a:solidFill>
                            <a:schemeClr val="tx1"/>
                          </a:solidFill>
                          <a:effectLst/>
                          <a:latin typeface="+mn-lt"/>
                          <a:ea typeface="等线" panose="02010600030101010101" pitchFamily="2" charset="-122"/>
                          <a:cs typeface="Kartika"/>
                        </a:rPr>
                        <a:t>TS 28.105/552/554/541</a:t>
                      </a:r>
                      <a:endParaRPr lang="zh-CN" sz="600" kern="100" dirty="0">
                        <a:solidFill>
                          <a:schemeClr val="tx1"/>
                        </a:solidFill>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altLang="zh-CN" sz="900" dirty="0">
                          <a:solidFill>
                            <a:schemeClr val="tx1"/>
                          </a:solidFill>
                          <a:latin typeface="+mn-lt"/>
                        </a:rPr>
                        <a:t>WI</a:t>
                      </a:r>
                      <a:endParaRPr lang="zh-CN" altLang="en-US" sz="900" dirty="0">
                        <a:solidFill>
                          <a:schemeClr val="tx1"/>
                        </a:solidFill>
                        <a:latin typeface="+mn-lt"/>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13051">
                <a:tc vMerge="1">
                  <a:txBody>
                    <a:bodyPr/>
                    <a:lstStyle/>
                    <a:p>
                      <a:endParaRPr lang="zh-CN" altLang="en-US"/>
                    </a:p>
                  </a:txBody>
                  <a:tcPr>
                    <a:lnT w="19050" cap="flat" cmpd="sng" algn="ctr">
                      <a:solidFill>
                        <a:schemeClr val="tx1"/>
                      </a:solidFill>
                      <a:prstDash val="solid"/>
                      <a:round/>
                      <a:headEnd type="none" w="med" len="med"/>
                      <a:tailEnd type="none" w="med" len="med"/>
                    </a:lnT>
                  </a:tcPr>
                </a:tc>
                <a:tc>
                  <a:txBody>
                    <a:bodyPr/>
                    <a:lstStyle/>
                    <a:p>
                      <a:pPr marL="53975" indent="0" algn="l" fontAlgn="b"/>
                      <a:r>
                        <a:rPr lang="en-US" sz="900" b="0" i="0" u="none" strike="noStrike" dirty="0">
                          <a:solidFill>
                            <a:srgbClr val="000000"/>
                          </a:solidFill>
                          <a:effectLst/>
                          <a:latin typeface="+mn-lt"/>
                          <a:cs typeface="Arial" panose="020B0604020202020204" pitchFamily="34" charset="0"/>
                        </a:rPr>
                        <a:t>2</a:t>
                      </a:r>
                    </a:p>
                  </a:txBody>
                  <a:tcPr marL="6350" marR="6350" marT="6350" marB="0" anchor="ctr">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sz="900" b="0" i="0" u="none" strike="noStrike" kern="1200" cap="none" spc="0" normalizeH="0" baseline="0" dirty="0">
                          <a:ln>
                            <a:noFill/>
                          </a:ln>
                          <a:solidFill>
                            <a:prstClr val="black"/>
                          </a:solidFill>
                          <a:effectLst/>
                          <a:uLnTx/>
                          <a:uFillTx/>
                          <a:latin typeface="+mn-lt"/>
                          <a:ea typeface="宋体" panose="02010600030101010101" pitchFamily="2" charset="-122"/>
                          <a:cs typeface="Arial" panose="020B0604020202020204" pitchFamily="34" charset="0"/>
                        </a:rPr>
                        <a:t>MDA</a:t>
                      </a:r>
                    </a:p>
                  </a:txBody>
                  <a:tcPr marL="7620" marR="7620" marT="762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schemeClr val="tx1"/>
                          </a:solidFill>
                          <a:effectLst/>
                          <a:uLnTx/>
                          <a:uFillTx/>
                          <a:latin typeface="+mn-lt"/>
                          <a:ea typeface="+mn-ea"/>
                          <a:cs typeface="Arial" panose="020B0604020202020204" pitchFamily="34" charset="0"/>
                        </a:rPr>
                        <a:t>eMDAS_Ph3</a:t>
                      </a:r>
                      <a:endParaRPr kumimoji="0" lang="zh-CN" altLang="en-US"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gn="l" fontAlgn="t"/>
                      <a:r>
                        <a:rPr lang="en-US" sz="900" b="0" i="0" u="none" strike="noStrike" dirty="0">
                          <a:solidFill>
                            <a:schemeClr val="tx1"/>
                          </a:solidFill>
                          <a:effectLst/>
                          <a:latin typeface="+mn-lt"/>
                          <a:ea typeface="宋体" panose="02010600030101010101" pitchFamily="2" charset="-122"/>
                        </a:rPr>
                        <a:t>Management Data Analytics phase 3</a:t>
                      </a: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schemeClr val="tx1"/>
                          </a:solidFill>
                          <a:effectLst/>
                          <a:uLnTx/>
                          <a:uFillTx/>
                          <a:latin typeface="+mn-lt"/>
                          <a:ea typeface="+mn-ea"/>
                          <a:cs typeface="Arial" panose="020B0604020202020204" pitchFamily="34" charset="0"/>
                        </a:rPr>
                        <a:t>1060014</a:t>
                      </a:r>
                      <a:endParaRPr kumimoji="0" lang="zh-CN" altLang="en-US"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rPr>
                        <a:t>Huawei</a:t>
                      </a:r>
                      <a:endParaRPr kumimoji="0" lang="zh-CN" altLang="en-US"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19170" rtl="0" eaLnBrk="1" fontAlgn="auto" latinLnBrk="0" hangingPunct="1">
                        <a:lnSpc>
                          <a:spcPct val="107000"/>
                        </a:lnSpc>
                        <a:spcBef>
                          <a:spcPts val="0"/>
                        </a:spcBef>
                        <a:spcAft>
                          <a:spcPts val="0"/>
                        </a:spcAft>
                        <a:buClrTx/>
                        <a:buSzTx/>
                        <a:buFontTx/>
                        <a:buNone/>
                        <a:tabLst/>
                        <a:defRPr/>
                      </a:pPr>
                      <a:r>
                        <a:rPr lang="en-US" altLang="zh-CN" sz="900" kern="100" dirty="0">
                          <a:solidFill>
                            <a:schemeClr val="tx1"/>
                          </a:solidFill>
                          <a:effectLst/>
                          <a:latin typeface="+mn-lt"/>
                          <a:ea typeface="等线" panose="02010600030101010101" pitchFamily="2" charset="-122"/>
                          <a:cs typeface="Kartika"/>
                        </a:rPr>
                        <a:t>SP-241947</a:t>
                      </a:r>
                      <a:endParaRPr lang="zh-CN" altLang="zh-CN" sz="900" kern="100" dirty="0">
                        <a:solidFill>
                          <a:schemeClr val="tx1"/>
                        </a:solidFill>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nSpc>
                          <a:spcPct val="107000"/>
                        </a:lnSpc>
                        <a:spcAft>
                          <a:spcPts val="0"/>
                        </a:spcAft>
                      </a:pPr>
                      <a:r>
                        <a:rPr lang="en-US" altLang="zh-CN" sz="900" kern="100" dirty="0">
                          <a:solidFill>
                            <a:schemeClr val="tx1"/>
                          </a:solidFill>
                          <a:effectLst/>
                          <a:latin typeface="+mn-lt"/>
                          <a:ea typeface="等线" panose="02010600030101010101" pitchFamily="2" charset="-122"/>
                          <a:cs typeface="Kartika"/>
                        </a:rPr>
                        <a:t>TS 28.104</a:t>
                      </a:r>
                      <a:endParaRPr lang="zh-CN" sz="900" kern="100" dirty="0">
                        <a:solidFill>
                          <a:schemeClr val="tx1"/>
                        </a:solidFill>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altLang="zh-CN" sz="900" dirty="0">
                          <a:solidFill>
                            <a:schemeClr val="tx1"/>
                          </a:solidFill>
                          <a:latin typeface="+mn-lt"/>
                        </a:rPr>
                        <a:t>WI</a:t>
                      </a:r>
                      <a:endParaRPr lang="zh-CN" altLang="en-US" sz="900" dirty="0">
                        <a:solidFill>
                          <a:schemeClr val="tx1"/>
                        </a:solidFill>
                        <a:latin typeface="+mn-lt"/>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31409747"/>
                  </a:ext>
                </a:extLst>
              </a:tr>
              <a:tr h="113051">
                <a:tc vMerge="1">
                  <a:txBody>
                    <a:bodyPr/>
                    <a:lstStyle/>
                    <a:p>
                      <a:endParaRPr lang="zh-CN" altLang="en-US"/>
                    </a:p>
                  </a:txBody>
                  <a:tcPr>
                    <a:lnT w="19050" cap="flat" cmpd="sng" algn="ctr">
                      <a:solidFill>
                        <a:schemeClr val="tx1"/>
                      </a:solidFill>
                      <a:prstDash val="solid"/>
                      <a:round/>
                      <a:headEnd type="none" w="med" len="med"/>
                      <a:tailEnd type="none" w="med" len="med"/>
                    </a:lnT>
                  </a:tcPr>
                </a:tc>
                <a:tc>
                  <a:txBody>
                    <a:bodyPr/>
                    <a:lstStyle/>
                    <a:p>
                      <a:pPr marL="53975" indent="0" algn="l" fontAlgn="b"/>
                      <a:r>
                        <a:rPr lang="en-US" sz="900" b="0" i="0" u="none" strike="noStrike" dirty="0">
                          <a:solidFill>
                            <a:srgbClr val="00B050"/>
                          </a:solidFill>
                          <a:effectLst/>
                          <a:latin typeface="+mn-lt"/>
                          <a:cs typeface="Arial" panose="020B0604020202020204" pitchFamily="34" charset="0"/>
                        </a:rPr>
                        <a:t>3</a:t>
                      </a:r>
                    </a:p>
                  </a:txBody>
                  <a:tcPr marL="6350" marR="6350" marT="6350" marB="0" anchor="ctr">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sz="900" b="0" i="0" u="none" strike="noStrike" kern="1200" cap="none" spc="0" normalizeH="0" baseline="0" dirty="0">
                          <a:ln>
                            <a:noFill/>
                          </a:ln>
                          <a:solidFill>
                            <a:srgbClr val="00B050"/>
                          </a:solidFill>
                          <a:effectLst/>
                          <a:uLnTx/>
                          <a:uFillTx/>
                          <a:latin typeface="+mn-lt"/>
                          <a:ea typeface="宋体" panose="02010600030101010101" pitchFamily="2" charset="-122"/>
                          <a:cs typeface="Arial" panose="020B0604020202020204" pitchFamily="34" charset="0"/>
                        </a:rPr>
                        <a:t>IDM</a:t>
                      </a:r>
                    </a:p>
                  </a:txBody>
                  <a:tcPr marL="7620" marR="7620" marT="762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srgbClr val="00B050"/>
                          </a:solidFill>
                          <a:effectLst/>
                          <a:uLnTx/>
                          <a:uFillTx/>
                          <a:latin typeface="+mn-lt"/>
                          <a:ea typeface="+mn-ea"/>
                          <a:cs typeface="Arial" panose="020B0604020202020204" pitchFamily="34" charset="0"/>
                        </a:rPr>
                        <a:t>IDMS_MN_Ph3</a:t>
                      </a:r>
                      <a:endParaRPr kumimoji="0" lang="zh-CN" altLang="en-US" sz="900" b="0" i="0" u="none" strike="noStrike" kern="1200" cap="none" spc="0" normalizeH="0" baseline="0" dirty="0">
                        <a:ln>
                          <a:noFill/>
                        </a:ln>
                        <a:solidFill>
                          <a:srgbClr val="00B050"/>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gn="l" fontAlgn="t"/>
                      <a:r>
                        <a:rPr lang="en-US" sz="900" b="0" i="0" u="none" strike="noStrike" dirty="0">
                          <a:solidFill>
                            <a:srgbClr val="00B050"/>
                          </a:solidFill>
                          <a:effectLst/>
                          <a:latin typeface="+mn-lt"/>
                          <a:ea typeface="宋体" panose="02010600030101010101" pitchFamily="2" charset="-122"/>
                        </a:rPr>
                        <a:t>Intent driven management services for mobile network phase 3</a:t>
                      </a: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srgbClr val="00B050"/>
                          </a:solidFill>
                          <a:effectLst/>
                          <a:uLnTx/>
                          <a:uFillTx/>
                          <a:latin typeface="+mn-lt"/>
                          <a:ea typeface="+mn-ea"/>
                          <a:cs typeface="Arial" panose="020B0604020202020204" pitchFamily="34" charset="0"/>
                        </a:rPr>
                        <a:t>1060013</a:t>
                      </a:r>
                      <a:endParaRPr kumimoji="0" lang="zh-CN" altLang="en-US" sz="900" b="0" i="0" u="none" strike="noStrike" kern="1200" cap="none" spc="0" normalizeH="0" baseline="0" dirty="0">
                        <a:ln>
                          <a:noFill/>
                        </a:ln>
                        <a:solidFill>
                          <a:srgbClr val="00B050"/>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srgbClr val="00B050"/>
                          </a:solidFill>
                          <a:effectLst/>
                          <a:uLnTx/>
                          <a:uFillTx/>
                          <a:latin typeface="+mn-lt"/>
                          <a:ea typeface="+mn-ea"/>
                          <a:cs typeface="Arial" panose="020B0604020202020204" pitchFamily="34" charset="0"/>
                        </a:rPr>
                        <a:t>Huawei, Ericsson</a:t>
                      </a:r>
                      <a:endParaRPr kumimoji="0" lang="zh-CN" altLang="en-US" sz="900" b="0" i="0" u="none" strike="noStrike" kern="1200" cap="none" spc="0" normalizeH="0" baseline="0" dirty="0">
                        <a:ln>
                          <a:noFill/>
                        </a:ln>
                        <a:solidFill>
                          <a:srgbClr val="00B050"/>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nSpc>
                          <a:spcPct val="107000"/>
                        </a:lnSpc>
                        <a:spcAft>
                          <a:spcPts val="0"/>
                        </a:spcAft>
                      </a:pPr>
                      <a:r>
                        <a:rPr lang="en-US" altLang="zh-CN" sz="900" kern="100" dirty="0">
                          <a:solidFill>
                            <a:srgbClr val="00B050"/>
                          </a:solidFill>
                          <a:effectLst/>
                          <a:latin typeface="+mn-lt"/>
                          <a:ea typeface="等线" panose="02010600030101010101" pitchFamily="2" charset="-122"/>
                          <a:cs typeface="Kartika"/>
                        </a:rPr>
                        <a:t>SP-241946</a:t>
                      </a:r>
                      <a:endParaRPr lang="zh-CN" sz="900" kern="100" dirty="0">
                        <a:solidFill>
                          <a:srgbClr val="00B050"/>
                        </a:solidFill>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nSpc>
                          <a:spcPct val="107000"/>
                        </a:lnSpc>
                        <a:spcAft>
                          <a:spcPts val="0"/>
                        </a:spcAft>
                      </a:pPr>
                      <a:r>
                        <a:rPr lang="en-US" altLang="zh-CN" sz="900" kern="100" dirty="0">
                          <a:solidFill>
                            <a:srgbClr val="00B050"/>
                          </a:solidFill>
                          <a:effectLst/>
                          <a:latin typeface="+mn-lt"/>
                          <a:ea typeface="等线" panose="02010600030101010101" pitchFamily="2" charset="-122"/>
                          <a:cs typeface="Kartika"/>
                        </a:rPr>
                        <a:t>TS 28.312</a:t>
                      </a:r>
                      <a:endParaRPr lang="zh-CN" sz="900" kern="100" dirty="0">
                        <a:solidFill>
                          <a:srgbClr val="00B050"/>
                        </a:solidFill>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altLang="zh-CN" sz="900" dirty="0">
                          <a:solidFill>
                            <a:srgbClr val="00B050"/>
                          </a:solidFill>
                          <a:latin typeface="+mn-lt"/>
                        </a:rPr>
                        <a:t>WI</a:t>
                      </a:r>
                      <a:endParaRPr lang="zh-CN" altLang="en-US" sz="900" dirty="0">
                        <a:solidFill>
                          <a:srgbClr val="00B050"/>
                        </a:solidFill>
                        <a:latin typeface="+mn-lt"/>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652402825"/>
                  </a:ext>
                </a:extLst>
              </a:tr>
              <a:tr h="184394">
                <a:tc vMerge="1">
                  <a:txBody>
                    <a:bodyPr/>
                    <a:lstStyle/>
                    <a:p>
                      <a:endParaRPr lang="zh-CN" altLang="en-US"/>
                    </a:p>
                  </a:txBody>
                  <a:tcPr>
                    <a:lnT w="19050" cap="flat" cmpd="sng" algn="ctr">
                      <a:solidFill>
                        <a:schemeClr val="tx1"/>
                      </a:solidFill>
                      <a:prstDash val="solid"/>
                      <a:round/>
                      <a:headEnd type="none" w="med" len="med"/>
                      <a:tailEnd type="none" w="med" len="med"/>
                    </a:lnT>
                  </a:tcPr>
                </a:tc>
                <a:tc>
                  <a:txBody>
                    <a:bodyPr/>
                    <a:lstStyle/>
                    <a:p>
                      <a:pPr marL="53975" indent="0" algn="l" fontAlgn="b"/>
                      <a:r>
                        <a:rPr lang="en-US" sz="900" b="0" i="0" u="none" strike="noStrike" dirty="0">
                          <a:solidFill>
                            <a:srgbClr val="000000"/>
                          </a:solidFill>
                          <a:effectLst/>
                          <a:latin typeface="+mn-lt"/>
                          <a:cs typeface="Arial" panose="020B0604020202020204" pitchFamily="34" charset="0"/>
                        </a:rPr>
                        <a:t>4</a:t>
                      </a:r>
                    </a:p>
                  </a:txBody>
                  <a:tcPr marL="6350" marR="6350" marT="6350" marB="0" anchor="ctr">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sz="900" b="0" i="0" u="none" strike="noStrike" kern="1200" cap="none" spc="0" normalizeH="0" baseline="0" dirty="0">
                          <a:ln>
                            <a:noFill/>
                          </a:ln>
                          <a:solidFill>
                            <a:prstClr val="black"/>
                          </a:solidFill>
                          <a:effectLst/>
                          <a:uLnTx/>
                          <a:uFillTx/>
                          <a:latin typeface="+mn-lt"/>
                          <a:ea typeface="宋体" panose="02010600030101010101" pitchFamily="2" charset="-122"/>
                          <a:cs typeface="Arial" panose="020B0604020202020204" pitchFamily="34" charset="0"/>
                        </a:rPr>
                        <a:t>CCL</a:t>
                      </a:r>
                    </a:p>
                  </a:txBody>
                  <a:tcPr marL="7620" marR="7620" marT="762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rPr>
                        <a:t>CCLM</a:t>
                      </a:r>
                      <a:endParaRPr kumimoji="0" lang="zh-CN" altLang="en-US"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gn="l" fontAlgn="t"/>
                      <a:r>
                        <a:rPr lang="en-US" sz="900" b="0" i="0" u="none" strike="noStrike" dirty="0">
                          <a:solidFill>
                            <a:schemeClr val="tx1"/>
                          </a:solidFill>
                          <a:effectLst/>
                          <a:latin typeface="+mn-lt"/>
                          <a:ea typeface="宋体" panose="02010600030101010101" pitchFamily="2" charset="-122"/>
                        </a:rPr>
                        <a:t>Closed Control Loop Management</a:t>
                      </a: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schemeClr val="tx1"/>
                          </a:solidFill>
                          <a:effectLst/>
                          <a:uLnTx/>
                          <a:uFillTx/>
                          <a:latin typeface="+mn-lt"/>
                          <a:ea typeface="+mn-ea"/>
                          <a:cs typeface="Arial" panose="020B0604020202020204" pitchFamily="34" charset="0"/>
                        </a:rPr>
                        <a:t>1060010</a:t>
                      </a:r>
                      <a:endParaRPr kumimoji="0" lang="zh-CN" altLang="en-US"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schemeClr val="tx1"/>
                          </a:solidFill>
                          <a:effectLst/>
                          <a:uLnTx/>
                          <a:uFillTx/>
                          <a:latin typeface="+mn-lt"/>
                          <a:ea typeface="+mn-ea"/>
                          <a:cs typeface="Arial" panose="020B0604020202020204" pitchFamily="34" charset="0"/>
                        </a:rPr>
                        <a:t>Samsung, Nokia</a:t>
                      </a:r>
                      <a:endParaRPr kumimoji="0" lang="zh-CN" altLang="en-US"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nSpc>
                          <a:spcPct val="107000"/>
                        </a:lnSpc>
                        <a:spcAft>
                          <a:spcPts val="0"/>
                        </a:spcAft>
                      </a:pPr>
                      <a:r>
                        <a:rPr lang="en-US" altLang="zh-CN" sz="900" kern="100" dirty="0">
                          <a:solidFill>
                            <a:schemeClr val="tx1"/>
                          </a:solidFill>
                          <a:effectLst/>
                          <a:latin typeface="+mn-lt"/>
                          <a:ea typeface="等线" panose="02010600030101010101" pitchFamily="2" charset="-122"/>
                          <a:cs typeface="Kartika"/>
                        </a:rPr>
                        <a:t>SP-241943</a:t>
                      </a:r>
                      <a:endParaRPr lang="zh-CN" sz="900" kern="100" dirty="0">
                        <a:solidFill>
                          <a:schemeClr val="tx1"/>
                        </a:solidFill>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nSpc>
                          <a:spcPct val="107000"/>
                        </a:lnSpc>
                        <a:spcAft>
                          <a:spcPts val="0"/>
                        </a:spcAft>
                      </a:pPr>
                      <a:r>
                        <a:rPr lang="en-US" altLang="zh-CN" sz="600" kern="100" dirty="0">
                          <a:solidFill>
                            <a:schemeClr val="tx1"/>
                          </a:solidFill>
                          <a:effectLst/>
                          <a:latin typeface="+mn-lt"/>
                          <a:ea typeface="等线" panose="02010600030101010101" pitchFamily="2" charset="-122"/>
                          <a:cs typeface="Kartika"/>
                        </a:rPr>
                        <a:t>TS 28.567/535/536/622/32.161</a:t>
                      </a:r>
                      <a:endParaRPr lang="zh-CN" sz="600" kern="100" dirty="0">
                        <a:solidFill>
                          <a:schemeClr val="tx1"/>
                        </a:solidFill>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altLang="zh-CN" sz="900" dirty="0">
                          <a:solidFill>
                            <a:schemeClr val="tx1"/>
                          </a:solidFill>
                          <a:latin typeface="+mn-lt"/>
                        </a:rPr>
                        <a:t>WI</a:t>
                      </a:r>
                      <a:endParaRPr lang="zh-CN" altLang="en-US" sz="900" dirty="0">
                        <a:solidFill>
                          <a:schemeClr val="tx1"/>
                        </a:solidFill>
                        <a:latin typeface="+mn-lt"/>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935173647"/>
                  </a:ext>
                </a:extLst>
              </a:tr>
              <a:tr h="113051">
                <a:tc vMerge="1">
                  <a:txBody>
                    <a:bodyPr/>
                    <a:lstStyle/>
                    <a:p>
                      <a:pPr marL="53975" marR="0" lvl="0" indent="0" algn="l" defTabSz="1219170" rtl="0" eaLnBrk="1" fontAlgn="b" latinLnBrk="0" hangingPunct="1">
                        <a:lnSpc>
                          <a:spcPct val="100000"/>
                        </a:lnSpc>
                        <a:spcBef>
                          <a:spcPts val="0"/>
                        </a:spcBef>
                        <a:spcAft>
                          <a:spcPts val="0"/>
                        </a:spcAft>
                        <a:buClrTx/>
                        <a:buSzTx/>
                        <a:buFontTx/>
                        <a:buNone/>
                        <a:tabLst/>
                        <a:defRPr/>
                      </a:pPr>
                      <a:endParaRPr lang="en-US" sz="600" b="0" i="0" u="none" strike="noStrike" dirty="0">
                        <a:solidFill>
                          <a:srgbClr val="000000"/>
                        </a:solidFill>
                        <a:effectLst/>
                        <a:latin typeface="+mn-lt"/>
                        <a:cs typeface="Arial" panose="020B0604020202020204" pitchFamily="34" charset="0"/>
                      </a:endParaRP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53975" indent="0" algn="l" fontAlgn="b"/>
                      <a:r>
                        <a:rPr lang="en-US" sz="900" b="0" i="0" u="none" strike="noStrike" dirty="0">
                          <a:solidFill>
                            <a:srgbClr val="000000"/>
                          </a:solidFill>
                          <a:effectLst/>
                          <a:latin typeface="+mn-lt"/>
                          <a:cs typeface="Arial" panose="020B0604020202020204" pitchFamily="34" charset="0"/>
                        </a:rPr>
                        <a:t>5</a:t>
                      </a: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sz="900" b="0" i="0" u="none" strike="noStrike" kern="1200" cap="none" spc="0" normalizeH="0" baseline="0" dirty="0">
                          <a:ln>
                            <a:noFill/>
                          </a:ln>
                          <a:solidFill>
                            <a:prstClr val="black"/>
                          </a:solidFill>
                          <a:effectLst/>
                          <a:uLnTx/>
                          <a:uFillTx/>
                          <a:latin typeface="+mn-lt"/>
                          <a:ea typeface="宋体" panose="02010600030101010101" pitchFamily="2" charset="-122"/>
                          <a:cs typeface="Arial" panose="020B0604020202020204" pitchFamily="34" charset="0"/>
                        </a:rPr>
                        <a:t>NDT</a:t>
                      </a:r>
                    </a:p>
                  </a:txBody>
                  <a:tcPr marL="7620" marR="7620" marT="762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rPr>
                        <a:t>NDT</a:t>
                      </a:r>
                      <a:endParaRPr kumimoji="0" lang="zh-CN" altLang="en-US"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gn="l" fontAlgn="t"/>
                      <a:r>
                        <a:rPr lang="en-US" sz="900" b="0" i="0" u="none" strike="noStrike" dirty="0">
                          <a:solidFill>
                            <a:schemeClr val="tx1"/>
                          </a:solidFill>
                          <a:effectLst/>
                          <a:latin typeface="+mn-lt"/>
                          <a:ea typeface="宋体" panose="02010600030101010101" pitchFamily="2" charset="-122"/>
                        </a:rPr>
                        <a:t>Management aspects of Network Digital Twins</a:t>
                      </a: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schemeClr val="tx1"/>
                          </a:solidFill>
                          <a:effectLst/>
                          <a:uLnTx/>
                          <a:uFillTx/>
                          <a:latin typeface="+mn-lt"/>
                          <a:ea typeface="+mn-ea"/>
                          <a:cs typeface="Arial" panose="020B0604020202020204" pitchFamily="34" charset="0"/>
                        </a:rPr>
                        <a:t>1060005</a:t>
                      </a:r>
                      <a:endParaRPr kumimoji="0" lang="zh-CN" altLang="en-US"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rPr>
                        <a:t>CMCC</a:t>
                      </a:r>
                      <a:endParaRPr kumimoji="0" lang="zh-CN" altLang="en-US"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nSpc>
                          <a:spcPct val="107000"/>
                        </a:lnSpc>
                        <a:spcAft>
                          <a:spcPts val="0"/>
                        </a:spcAft>
                      </a:pPr>
                      <a:r>
                        <a:rPr lang="en-US" altLang="zh-CN" sz="900" kern="100" dirty="0">
                          <a:solidFill>
                            <a:schemeClr val="tx1"/>
                          </a:solidFill>
                          <a:effectLst/>
                          <a:latin typeface="+mn-lt"/>
                          <a:ea typeface="等线" panose="02010600030101010101" pitchFamily="2" charset="-122"/>
                          <a:cs typeface="Kartika"/>
                        </a:rPr>
                        <a:t>SP-241938</a:t>
                      </a:r>
                      <a:endParaRPr lang="zh-CN" sz="900" kern="100" dirty="0">
                        <a:solidFill>
                          <a:schemeClr val="tx1"/>
                        </a:solidFill>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nSpc>
                          <a:spcPct val="107000"/>
                        </a:lnSpc>
                        <a:spcAft>
                          <a:spcPts val="0"/>
                        </a:spcAft>
                      </a:pPr>
                      <a:r>
                        <a:rPr lang="en-US" altLang="zh-CN" sz="900" kern="100" dirty="0">
                          <a:solidFill>
                            <a:schemeClr val="tx1"/>
                          </a:solidFill>
                          <a:effectLst/>
                          <a:latin typeface="+mn-lt"/>
                          <a:ea typeface="等线" panose="02010600030101010101" pitchFamily="2" charset="-122"/>
                          <a:cs typeface="Kartika"/>
                        </a:rPr>
                        <a:t>TS 28.561</a:t>
                      </a:r>
                      <a:endParaRPr lang="zh-CN" sz="900" kern="100" dirty="0">
                        <a:solidFill>
                          <a:schemeClr val="tx1"/>
                        </a:solidFill>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altLang="zh-CN" sz="900" dirty="0">
                          <a:solidFill>
                            <a:schemeClr val="tx1"/>
                          </a:solidFill>
                          <a:latin typeface="+mn-lt"/>
                        </a:rPr>
                        <a:t>WI</a:t>
                      </a:r>
                      <a:endParaRPr lang="zh-CN" altLang="en-US" sz="900" dirty="0">
                        <a:solidFill>
                          <a:schemeClr val="tx1"/>
                        </a:solidFill>
                        <a:latin typeface="+mn-lt"/>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679114398"/>
                  </a:ext>
                </a:extLst>
              </a:tr>
              <a:tr h="113051">
                <a:tc rowSpan="13">
                  <a:txBody>
                    <a:bodyPr/>
                    <a:lstStyle/>
                    <a:p>
                      <a:pPr marL="53975" indent="0" algn="l" fontAlgn="b"/>
                      <a:r>
                        <a:rPr lang="en-US" altLang="zh-CN" sz="900" b="1" i="0" u="none" strike="noStrike" dirty="0">
                          <a:solidFill>
                            <a:srgbClr val="000000"/>
                          </a:solidFill>
                          <a:effectLst/>
                          <a:latin typeface="+mn-lt"/>
                          <a:ea typeface="+mn-ea"/>
                        </a:rPr>
                        <a:t>Management Architecture and Mechanisms</a:t>
                      </a:r>
                      <a:endParaRPr lang="en-US" sz="900" b="0" i="0" u="none" strike="noStrike" dirty="0">
                        <a:solidFill>
                          <a:srgbClr val="000000"/>
                        </a:solidFill>
                        <a:effectLst/>
                        <a:latin typeface="+mn-lt"/>
                        <a:cs typeface="Arial" panose="020B0604020202020204" pitchFamily="34" charset="0"/>
                      </a:endParaRP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53975" indent="0" algn="l" fontAlgn="b"/>
                      <a:r>
                        <a:rPr lang="en-US" sz="900" b="0" i="0" u="none" strike="noStrike" dirty="0">
                          <a:solidFill>
                            <a:srgbClr val="000000"/>
                          </a:solidFill>
                          <a:effectLst/>
                          <a:latin typeface="+mn-lt"/>
                          <a:cs typeface="Arial" panose="020B0604020202020204" pitchFamily="34" charset="0"/>
                        </a:rPr>
                        <a:t>6</a:t>
                      </a: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sz="900" b="0" i="0" u="none" strike="noStrike" kern="1200" cap="none" spc="0" normalizeH="0" baseline="0">
                          <a:ln>
                            <a:noFill/>
                          </a:ln>
                          <a:solidFill>
                            <a:prstClr val="black"/>
                          </a:solidFill>
                          <a:effectLst/>
                          <a:uLnTx/>
                          <a:uFillTx/>
                          <a:latin typeface="+mn-lt"/>
                          <a:ea typeface="宋体" panose="02010600030101010101" pitchFamily="2" charset="-122"/>
                          <a:cs typeface="Arial" panose="020B0604020202020204" pitchFamily="34" charset="0"/>
                        </a:rPr>
                        <a:t>CMO</a:t>
                      </a:r>
                    </a:p>
                  </a:txBody>
                  <a:tcPr marL="7620" marR="7620" marT="762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GB" sz="900" b="0" i="0" u="none" strike="noStrike" kern="1200" cap="none" spc="0" normalizeH="0" baseline="0" dirty="0" err="1">
                          <a:ln>
                            <a:noFill/>
                          </a:ln>
                          <a:solidFill>
                            <a:schemeClr val="tx1"/>
                          </a:solidFill>
                          <a:effectLst/>
                          <a:uLnTx/>
                          <a:uFillTx/>
                          <a:latin typeface="+mn-lt"/>
                          <a:ea typeface="宋体" panose="02010600030101010101" pitchFamily="2" charset="-122"/>
                          <a:cs typeface="Arial" panose="020B0604020202020204" pitchFamily="34" charset="0"/>
                        </a:rPr>
                        <a:t>FS_Cloud_OAM</a:t>
                      </a:r>
                      <a:endParaRPr kumimoji="0" lang="zh-CN" altLang="en-US"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gn="l" fontAlgn="t"/>
                      <a:r>
                        <a:rPr lang="en-US" sz="900" b="0" i="0" u="none" strike="noStrike">
                          <a:solidFill>
                            <a:schemeClr val="tx1"/>
                          </a:solidFill>
                          <a:effectLst/>
                          <a:latin typeface="+mn-lt"/>
                          <a:ea typeface="宋体" panose="02010600030101010101" pitchFamily="2" charset="-122"/>
                        </a:rPr>
                        <a:t>Study on cloud aspects of management and orchestration</a:t>
                      </a:r>
                      <a:endParaRPr lang="en-US" sz="900" b="0" i="0" u="none" strike="noStrike" dirty="0">
                        <a:solidFill>
                          <a:schemeClr val="tx1"/>
                        </a:solidFill>
                        <a:effectLst/>
                        <a:latin typeface="+mn-lt"/>
                        <a:ea typeface="宋体" panose="02010600030101010101" pitchFamily="2" charset="-122"/>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a:ln>
                            <a:noFill/>
                          </a:ln>
                          <a:solidFill>
                            <a:schemeClr val="tx1"/>
                          </a:solidFill>
                          <a:effectLst/>
                          <a:uLnTx/>
                          <a:uFillTx/>
                          <a:latin typeface="+mn-lt"/>
                          <a:ea typeface="+mn-ea"/>
                          <a:cs typeface="Arial" panose="020B0604020202020204" pitchFamily="34" charset="0"/>
                        </a:rPr>
                        <a:t>1020010</a:t>
                      </a:r>
                      <a:endParaRPr kumimoji="0" lang="zh-CN" altLang="en-US"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a:ln>
                            <a:noFill/>
                          </a:ln>
                          <a:solidFill>
                            <a:schemeClr val="tx1"/>
                          </a:solidFill>
                          <a:effectLst/>
                          <a:uLnTx/>
                          <a:uFillTx/>
                          <a:latin typeface="+mn-lt"/>
                          <a:ea typeface="宋体" panose="02010600030101010101" pitchFamily="2" charset="-122"/>
                          <a:cs typeface="Arial" panose="020B0604020202020204" pitchFamily="34" charset="0"/>
                        </a:rPr>
                        <a:t>CMCC</a:t>
                      </a:r>
                      <a:endParaRPr kumimoji="0" lang="zh-CN" altLang="en-US"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nSpc>
                          <a:spcPct val="107000"/>
                        </a:lnSpc>
                        <a:spcAft>
                          <a:spcPts val="0"/>
                        </a:spcAft>
                      </a:pPr>
                      <a:r>
                        <a:rPr lang="en-US" sz="900" kern="1200">
                          <a:solidFill>
                            <a:schemeClr val="tx1"/>
                          </a:solidFill>
                          <a:effectLst/>
                          <a:latin typeface="+mn-lt"/>
                          <a:ea typeface="等线" panose="02010600030101010101" pitchFamily="2" charset="-122"/>
                          <a:cs typeface="Calibri" panose="020F0502020204030204" pitchFamily="34" charset="0"/>
                        </a:rPr>
                        <a:t>SP-241566</a:t>
                      </a:r>
                      <a:endParaRPr lang="zh-CN" sz="900" kern="100" dirty="0">
                        <a:solidFill>
                          <a:schemeClr val="tx1"/>
                        </a:solidFill>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nSpc>
                          <a:spcPct val="107000"/>
                        </a:lnSpc>
                        <a:spcAft>
                          <a:spcPts val="0"/>
                        </a:spcAft>
                      </a:pPr>
                      <a:r>
                        <a:rPr lang="en-US" altLang="zh-CN" sz="900" kern="100">
                          <a:solidFill>
                            <a:schemeClr val="tx1"/>
                          </a:solidFill>
                          <a:effectLst/>
                          <a:latin typeface="+mn-lt"/>
                          <a:ea typeface="等线" panose="02010600030101010101" pitchFamily="2" charset="-122"/>
                          <a:cs typeface="Kartika"/>
                        </a:rPr>
                        <a:t>TR 28.869</a:t>
                      </a:r>
                      <a:endParaRPr lang="zh-CN" sz="900" kern="100" dirty="0">
                        <a:solidFill>
                          <a:schemeClr val="tx1"/>
                        </a:solidFill>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altLang="zh-CN" sz="900" dirty="0">
                          <a:solidFill>
                            <a:schemeClr val="tx1"/>
                          </a:solidFill>
                          <a:latin typeface="+mn-lt"/>
                        </a:rPr>
                        <a:t>SI</a:t>
                      </a:r>
                      <a:endParaRPr lang="zh-CN" altLang="en-US" sz="900" dirty="0">
                        <a:solidFill>
                          <a:schemeClr val="tx1"/>
                        </a:solidFill>
                        <a:latin typeface="+mn-lt"/>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59319402"/>
                  </a:ext>
                </a:extLst>
              </a:tr>
              <a:tr h="113051">
                <a:tc vMerge="1">
                  <a:txBody>
                    <a:bodyPr/>
                    <a:lstStyle/>
                    <a:p>
                      <a:endParaRPr lang="zh-CN" altLang="en-US"/>
                    </a:p>
                  </a:txBody>
                  <a:tcPr>
                    <a:lnT w="19050" cap="flat" cmpd="sng" algn="ctr">
                      <a:solidFill>
                        <a:schemeClr val="tx1"/>
                      </a:solidFill>
                      <a:prstDash val="solid"/>
                      <a:round/>
                      <a:headEnd type="none" w="med" len="med"/>
                      <a:tailEnd type="none" w="med" len="med"/>
                    </a:lnT>
                  </a:tcPr>
                </a:tc>
                <a:tc>
                  <a:txBody>
                    <a:bodyPr/>
                    <a:lstStyle/>
                    <a:p>
                      <a:pPr marL="53975" indent="0" algn="l" fontAlgn="b"/>
                      <a:r>
                        <a:rPr lang="en-US" sz="900" b="0" i="0" u="none" strike="noStrike" dirty="0">
                          <a:solidFill>
                            <a:srgbClr val="000000"/>
                          </a:solidFill>
                          <a:effectLst/>
                          <a:latin typeface="+mn-lt"/>
                          <a:cs typeface="Arial" panose="020B0604020202020204" pitchFamily="34" charset="0"/>
                        </a:rPr>
                        <a:t>8</a:t>
                      </a:r>
                    </a:p>
                  </a:txBody>
                  <a:tcPr marL="6350" marR="6350" marT="6350" marB="0" anchor="ctr">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sz="900" b="0" i="0" u="none" strike="noStrike" kern="1200" cap="none" spc="0" normalizeH="0" baseline="0" dirty="0">
                          <a:ln>
                            <a:noFill/>
                          </a:ln>
                          <a:solidFill>
                            <a:prstClr val="black"/>
                          </a:solidFill>
                          <a:effectLst/>
                          <a:uLnTx/>
                          <a:uFillTx/>
                          <a:latin typeface="+mn-lt"/>
                          <a:ea typeface="宋体" panose="02010600030101010101" pitchFamily="2" charset="-122"/>
                          <a:cs typeface="Arial" panose="020B0604020202020204" pitchFamily="34" charset="0"/>
                        </a:rPr>
                        <a:t>SBMA</a:t>
                      </a:r>
                    </a:p>
                  </a:txBody>
                  <a:tcPr marL="7620" marR="7620" marT="762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schemeClr val="tx1"/>
                          </a:solidFill>
                          <a:effectLst/>
                          <a:uLnTx/>
                          <a:uFillTx/>
                          <a:latin typeface="+mn-lt"/>
                          <a:ea typeface="+mn-ea"/>
                          <a:cs typeface="Arial" panose="020B0604020202020204" pitchFamily="34" charset="0"/>
                        </a:rPr>
                        <a:t>SBMA_Ph3</a:t>
                      </a:r>
                      <a:endParaRPr kumimoji="0" lang="zh-CN" altLang="en-US"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gn="l" fontAlgn="t"/>
                      <a:r>
                        <a:rPr lang="en-US" sz="900" b="0" i="0" u="none" strike="noStrike" dirty="0">
                          <a:solidFill>
                            <a:schemeClr val="tx1"/>
                          </a:solidFill>
                          <a:effectLst/>
                          <a:latin typeface="+mn-lt"/>
                          <a:ea typeface="宋体" panose="02010600030101010101" pitchFamily="2" charset="-122"/>
                        </a:rPr>
                        <a:t>Service Based Management Architecture enhancement phase 3</a:t>
                      </a: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schemeClr val="tx1"/>
                          </a:solidFill>
                          <a:effectLst/>
                          <a:uLnTx/>
                          <a:uFillTx/>
                          <a:latin typeface="+mn-lt"/>
                          <a:ea typeface="+mn-ea"/>
                          <a:cs typeface="Arial" panose="020B0604020202020204" pitchFamily="34" charset="0"/>
                        </a:rPr>
                        <a:t>1060006</a:t>
                      </a:r>
                      <a:endParaRPr kumimoji="0" lang="zh-CN" altLang="en-US"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schemeClr val="tx1"/>
                          </a:solidFill>
                          <a:effectLst/>
                          <a:uLnTx/>
                          <a:uFillTx/>
                          <a:latin typeface="+mn-lt"/>
                          <a:ea typeface="+mn-ea"/>
                          <a:cs typeface="Arial" panose="020B0604020202020204" pitchFamily="34" charset="0"/>
                        </a:rPr>
                        <a:t>Huawei, Ericsson</a:t>
                      </a:r>
                      <a:endParaRPr kumimoji="0" lang="zh-CN" altLang="en-US"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nSpc>
                          <a:spcPct val="107000"/>
                        </a:lnSpc>
                        <a:spcAft>
                          <a:spcPts val="0"/>
                        </a:spcAft>
                      </a:pPr>
                      <a:r>
                        <a:rPr lang="en-US" altLang="zh-CN" sz="900" kern="100" dirty="0">
                          <a:solidFill>
                            <a:schemeClr val="tx1"/>
                          </a:solidFill>
                          <a:effectLst/>
                          <a:latin typeface="+mn-lt"/>
                          <a:ea typeface="等线" panose="02010600030101010101" pitchFamily="2" charset="-122"/>
                          <a:cs typeface="Kartika"/>
                        </a:rPr>
                        <a:t>SP-241939</a:t>
                      </a:r>
                      <a:endParaRPr lang="zh-CN" sz="900" kern="100" dirty="0">
                        <a:solidFill>
                          <a:schemeClr val="tx1"/>
                        </a:solidFill>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nSpc>
                          <a:spcPct val="107000"/>
                        </a:lnSpc>
                        <a:spcAft>
                          <a:spcPts val="0"/>
                        </a:spcAft>
                      </a:pPr>
                      <a:r>
                        <a:rPr lang="en-US" altLang="zh-CN" sz="900" kern="100" dirty="0">
                          <a:solidFill>
                            <a:schemeClr val="tx1"/>
                          </a:solidFill>
                          <a:effectLst/>
                          <a:latin typeface="+mn-lt"/>
                          <a:ea typeface="等线" panose="02010600030101010101" pitchFamily="2" charset="-122"/>
                          <a:cs typeface="Kartika"/>
                        </a:rPr>
                        <a:t>TS 28.533/…</a:t>
                      </a:r>
                      <a:endParaRPr lang="zh-CN" sz="900" kern="100" dirty="0">
                        <a:solidFill>
                          <a:schemeClr val="tx1"/>
                        </a:solidFill>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altLang="zh-CN" sz="900" dirty="0">
                          <a:solidFill>
                            <a:schemeClr val="tx1"/>
                          </a:solidFill>
                          <a:latin typeface="+mn-lt"/>
                        </a:rPr>
                        <a:t>WI</a:t>
                      </a:r>
                      <a:endParaRPr lang="zh-CN" altLang="en-US" sz="900" dirty="0">
                        <a:solidFill>
                          <a:schemeClr val="tx1"/>
                        </a:solidFill>
                        <a:latin typeface="+mn-lt"/>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782683377"/>
                  </a:ext>
                </a:extLst>
              </a:tr>
              <a:tr h="162209">
                <a:tc vMerge="1">
                  <a:txBody>
                    <a:bodyPr/>
                    <a:lstStyle/>
                    <a:p>
                      <a:endParaRPr lang="zh-CN" altLang="en-US"/>
                    </a:p>
                  </a:txBody>
                  <a:tcPr>
                    <a:lnT w="19050" cap="flat" cmpd="sng" algn="ctr">
                      <a:solidFill>
                        <a:schemeClr val="tx1"/>
                      </a:solidFill>
                      <a:prstDash val="solid"/>
                      <a:round/>
                      <a:headEnd type="none" w="med" len="med"/>
                      <a:tailEnd type="none" w="med" len="med"/>
                    </a:lnT>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prstClr val="black"/>
                          </a:solidFill>
                          <a:effectLst/>
                          <a:uLnTx/>
                          <a:uFillTx/>
                          <a:latin typeface="+mn-lt"/>
                          <a:ea typeface="宋体" panose="02010600030101010101" pitchFamily="2" charset="-122"/>
                          <a:cs typeface="Arial" panose="020B0604020202020204" pitchFamily="34" charset="0"/>
                        </a:rPr>
                        <a:t>9</a:t>
                      </a:r>
                      <a:endParaRPr kumimoji="0" lang="zh-CN" altLang="en-US" sz="900" b="0" i="0" u="none" strike="noStrike" kern="1200" cap="none" spc="0" normalizeH="0" baseline="0" dirty="0">
                        <a:ln>
                          <a:noFill/>
                        </a:ln>
                        <a:solidFill>
                          <a:prstClr val="black"/>
                        </a:solidFill>
                        <a:effectLst/>
                        <a:uLnTx/>
                        <a:uFillTx/>
                        <a:latin typeface="+mn-lt"/>
                        <a:ea typeface="宋体" panose="02010600030101010101" pitchFamily="2" charset="-122"/>
                        <a:cs typeface="Arial" panose="020B0604020202020204" pitchFamily="34" charset="0"/>
                      </a:endParaRPr>
                    </a:p>
                  </a:txBody>
                  <a:tcPr>
                    <a:lnT w="19050" cap="flat" cmpd="sng" algn="ctr">
                      <a:solidFill>
                        <a:schemeClr val="tx1"/>
                      </a:solidFill>
                      <a:prstDash val="solid"/>
                      <a:round/>
                      <a:headEnd type="none" w="med" len="med"/>
                      <a:tailEnd type="none" w="med" len="med"/>
                    </a:lnT>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prstClr val="black"/>
                          </a:solidFill>
                          <a:effectLst/>
                          <a:uLnTx/>
                          <a:uFillTx/>
                          <a:latin typeface="+mn-lt"/>
                          <a:ea typeface="宋体" panose="02010600030101010101" pitchFamily="2" charset="-122"/>
                          <a:cs typeface="Arial" panose="020B0604020202020204" pitchFamily="34" charset="0"/>
                        </a:rPr>
                        <a:t>PTM</a:t>
                      </a:r>
                      <a:endParaRPr kumimoji="0" lang="zh-CN" altLang="en-US" sz="900" b="0" i="0" u="none" strike="noStrike" kern="1200" cap="none" spc="0" normalizeH="0" baseline="0" dirty="0">
                        <a:ln>
                          <a:noFill/>
                        </a:ln>
                        <a:solidFill>
                          <a:prstClr val="black"/>
                        </a:solidFill>
                        <a:effectLst/>
                        <a:uLnTx/>
                        <a:uFillTx/>
                        <a:latin typeface="+mn-lt"/>
                        <a:ea typeface="宋体" panose="02010600030101010101" pitchFamily="2" charset="-122"/>
                        <a:cs typeface="Arial" panose="020B0604020202020204" pitchFamily="34" charset="0"/>
                      </a:endParaRPr>
                    </a:p>
                  </a:txBody>
                  <a:tcPr>
                    <a:lnT w="19050" cap="flat" cmpd="sng" algn="ctr">
                      <a:solidFill>
                        <a:schemeClr val="tx1"/>
                      </a:solidFill>
                      <a:prstDash val="solid"/>
                      <a:round/>
                      <a:headEnd type="none" w="med" len="med"/>
                      <a:tailEnd type="none" w="med" len="med"/>
                    </a:lnT>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err="1">
                          <a:ln>
                            <a:noFill/>
                          </a:ln>
                          <a:solidFill>
                            <a:schemeClr val="tx1"/>
                          </a:solidFill>
                          <a:effectLst/>
                          <a:uLnTx/>
                          <a:uFillTx/>
                          <a:latin typeface="+mn-lt"/>
                          <a:ea typeface="+mn-ea"/>
                          <a:cs typeface="Arial" panose="020B0604020202020204" pitchFamily="34" charset="0"/>
                        </a:rPr>
                        <a:t>PlanM</a:t>
                      </a:r>
                      <a:endParaRPr kumimoji="0" lang="zh-CN" altLang="en-US"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gn="l" fontAlgn="t"/>
                      <a:r>
                        <a:rPr lang="en-US" altLang="zh-CN" sz="900" b="0" i="0" u="none" strike="noStrike" dirty="0">
                          <a:solidFill>
                            <a:schemeClr val="tx1"/>
                          </a:solidFill>
                          <a:effectLst/>
                          <a:latin typeface="+mn-lt"/>
                          <a:ea typeface="+mn-ea"/>
                        </a:rPr>
                        <a:t>Management of planned configurations</a:t>
                      </a:r>
                      <a:endParaRPr lang="en-US" sz="900" b="0" i="0" u="none" strike="noStrike" dirty="0">
                        <a:solidFill>
                          <a:schemeClr val="tx1"/>
                        </a:solidFill>
                        <a:effectLst/>
                        <a:latin typeface="+mn-lt"/>
                        <a:ea typeface="宋体" panose="02010600030101010101" pitchFamily="2" charset="-122"/>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schemeClr val="tx1"/>
                          </a:solidFill>
                          <a:effectLst/>
                          <a:uLnTx/>
                          <a:uFillTx/>
                          <a:latin typeface="+mn-lt"/>
                          <a:ea typeface="+mn-ea"/>
                          <a:cs typeface="Arial" panose="020B0604020202020204" pitchFamily="34" charset="0"/>
                        </a:rPr>
                        <a:t>1050032</a:t>
                      </a:r>
                      <a:endParaRPr kumimoji="0" lang="zh-CN" altLang="en-US"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rPr>
                        <a:t>Nokia</a:t>
                      </a:r>
                      <a:endParaRPr kumimoji="0" lang="zh-CN" altLang="en-US"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nSpc>
                          <a:spcPct val="107000"/>
                        </a:lnSpc>
                        <a:spcAft>
                          <a:spcPts val="0"/>
                        </a:spcAft>
                      </a:pPr>
                      <a:r>
                        <a:rPr lang="en-US" altLang="zh-CN" sz="900" kern="100" dirty="0">
                          <a:solidFill>
                            <a:schemeClr val="tx1"/>
                          </a:solidFill>
                          <a:effectLst/>
                          <a:latin typeface="+mn-lt"/>
                          <a:ea typeface="等线" panose="02010600030101010101" pitchFamily="2" charset="-122"/>
                          <a:cs typeface="Kartika"/>
                        </a:rPr>
                        <a:t>SP-241379</a:t>
                      </a:r>
                      <a:endParaRPr lang="zh-CN" sz="900" kern="100" dirty="0">
                        <a:solidFill>
                          <a:schemeClr val="tx1"/>
                        </a:solidFill>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nSpc>
                          <a:spcPct val="107000"/>
                        </a:lnSpc>
                        <a:spcAft>
                          <a:spcPts val="0"/>
                        </a:spcAft>
                      </a:pPr>
                      <a:r>
                        <a:rPr lang="en-US" altLang="zh-CN" sz="900" kern="100" dirty="0">
                          <a:solidFill>
                            <a:schemeClr val="tx1"/>
                          </a:solidFill>
                          <a:effectLst/>
                          <a:latin typeface="+mn-lt"/>
                          <a:ea typeface="等线" panose="02010600030101010101" pitchFamily="2" charset="-122"/>
                          <a:cs typeface="Kartika"/>
                        </a:rPr>
                        <a:t>TS 28.572</a:t>
                      </a:r>
                      <a:endParaRPr lang="zh-CN" sz="900" kern="100" dirty="0">
                        <a:solidFill>
                          <a:schemeClr val="tx1"/>
                        </a:solidFill>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altLang="zh-CN" sz="900" dirty="0">
                          <a:solidFill>
                            <a:schemeClr val="tx1"/>
                          </a:solidFill>
                          <a:latin typeface="+mn-lt"/>
                        </a:rPr>
                        <a:t>WI</a:t>
                      </a:r>
                      <a:endParaRPr lang="zh-CN" altLang="en-US" sz="900" dirty="0">
                        <a:solidFill>
                          <a:schemeClr val="tx1"/>
                        </a:solidFill>
                        <a:latin typeface="+mn-lt"/>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199486882"/>
                  </a:ext>
                </a:extLst>
              </a:tr>
              <a:tr h="113051">
                <a:tc vMerge="1">
                  <a:txBody>
                    <a:bodyPr/>
                    <a:lstStyle/>
                    <a:p>
                      <a:pPr marL="53975" indent="0" algn="l" fontAlgn="b"/>
                      <a:endParaRPr lang="en-US" sz="1200" b="0" i="0" u="none" strike="noStrike" dirty="0">
                        <a:solidFill>
                          <a:srgbClr val="000000"/>
                        </a:solidFill>
                        <a:effectLst/>
                        <a:latin typeface="+mn-lt"/>
                        <a:cs typeface="Arial" panose="020B0604020202020204" pitchFamily="34" charset="0"/>
                      </a:endParaRP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53975" indent="0" algn="l" fontAlgn="b"/>
                      <a:r>
                        <a:rPr lang="en-US" sz="900" b="0" i="0" u="none" strike="noStrike" dirty="0">
                          <a:solidFill>
                            <a:schemeClr val="tx1"/>
                          </a:solidFill>
                          <a:effectLst/>
                          <a:latin typeface="+mn-lt"/>
                          <a:cs typeface="Arial" panose="020B0604020202020204" pitchFamily="34" charset="0"/>
                        </a:rPr>
                        <a:t>10</a:t>
                      </a: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rPr>
                        <a:t>MADCOL</a:t>
                      </a:r>
                    </a:p>
                  </a:txBody>
                  <a:tcPr marL="7620" marR="7620" marT="762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GB"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rPr>
                        <a:t>MADCOL_Ph2</a:t>
                      </a:r>
                      <a:endParaRPr kumimoji="0" lang="zh-CN" altLang="en-US"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gn="l" fontAlgn="t"/>
                      <a:r>
                        <a:rPr lang="en-US" sz="900" b="0" i="0" u="none" strike="noStrike" dirty="0">
                          <a:solidFill>
                            <a:schemeClr val="tx1"/>
                          </a:solidFill>
                          <a:effectLst/>
                          <a:latin typeface="+mn-lt"/>
                          <a:ea typeface="宋体" panose="02010600030101010101" pitchFamily="2" charset="-122"/>
                        </a:rPr>
                        <a:t>Data Management phase 2</a:t>
                      </a: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schemeClr val="tx1"/>
                          </a:solidFill>
                          <a:effectLst/>
                          <a:uLnTx/>
                          <a:uFillTx/>
                          <a:latin typeface="+mn-lt"/>
                          <a:ea typeface="+mn-ea"/>
                          <a:cs typeface="Arial" panose="020B0604020202020204" pitchFamily="34" charset="0"/>
                        </a:rPr>
                        <a:t>1020025</a:t>
                      </a:r>
                      <a:endParaRPr kumimoji="0" lang="zh-CN" altLang="en-US"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rPr>
                        <a:t>Nokia</a:t>
                      </a:r>
                      <a:endParaRPr kumimoji="0" lang="zh-CN" altLang="en-US"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19170" rtl="0" eaLnBrk="1" fontAlgn="auto" latinLnBrk="0" hangingPunct="1">
                        <a:lnSpc>
                          <a:spcPct val="107000"/>
                        </a:lnSpc>
                        <a:spcBef>
                          <a:spcPts val="0"/>
                        </a:spcBef>
                        <a:spcAft>
                          <a:spcPts val="0"/>
                        </a:spcAft>
                        <a:buClrTx/>
                        <a:buSzTx/>
                        <a:buFontTx/>
                        <a:buNone/>
                        <a:tabLst/>
                        <a:defRPr/>
                      </a:pPr>
                      <a:r>
                        <a:rPr lang="en-US" altLang="zh-CN" sz="900" kern="1200" dirty="0">
                          <a:solidFill>
                            <a:schemeClr val="tx1"/>
                          </a:solidFill>
                          <a:latin typeface="+mn-lt"/>
                          <a:ea typeface="+mn-ea"/>
                          <a:cs typeface="+mn-cs"/>
                        </a:rPr>
                        <a:t>SP-250116</a:t>
                      </a:r>
                      <a:endParaRPr lang="zh-CN" sz="900" kern="100" dirty="0">
                        <a:solidFill>
                          <a:schemeClr val="tx1"/>
                        </a:solidFill>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nSpc>
                          <a:spcPct val="107000"/>
                        </a:lnSpc>
                        <a:spcAft>
                          <a:spcPts val="0"/>
                        </a:spcAft>
                      </a:pPr>
                      <a:r>
                        <a:rPr lang="en-US" altLang="zh-CN" sz="900" kern="100" dirty="0">
                          <a:solidFill>
                            <a:schemeClr val="tx1"/>
                          </a:solidFill>
                          <a:effectLst/>
                          <a:latin typeface="+mn-lt"/>
                          <a:ea typeface="等线" panose="02010600030101010101" pitchFamily="2" charset="-122"/>
                          <a:cs typeface="Kartika"/>
                        </a:rPr>
                        <a:t>TS 28.622</a:t>
                      </a:r>
                      <a:endParaRPr lang="zh-CN" sz="900" kern="100" dirty="0">
                        <a:solidFill>
                          <a:schemeClr val="tx1"/>
                        </a:solidFill>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altLang="zh-CN" sz="900" dirty="0">
                          <a:solidFill>
                            <a:schemeClr val="tx1"/>
                          </a:solidFill>
                          <a:latin typeface="+mn-lt"/>
                        </a:rPr>
                        <a:t>WI</a:t>
                      </a:r>
                      <a:endParaRPr lang="zh-CN" altLang="en-US" sz="900" dirty="0">
                        <a:solidFill>
                          <a:schemeClr val="tx1"/>
                        </a:solidFill>
                        <a:latin typeface="+mn-lt"/>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825068423"/>
                  </a:ext>
                </a:extLst>
              </a:tr>
              <a:tr h="184513">
                <a:tc vMerge="1">
                  <a:txBody>
                    <a:bodyPr/>
                    <a:lstStyle/>
                    <a:p>
                      <a:endParaRPr lang="zh-CN" altLang="en-US"/>
                    </a:p>
                  </a:txBody>
                  <a:tcPr>
                    <a:lnT w="19050" cap="flat" cmpd="sng" algn="ctr">
                      <a:solidFill>
                        <a:schemeClr val="tx1"/>
                      </a:solidFill>
                      <a:prstDash val="solid"/>
                      <a:round/>
                      <a:headEnd type="none" w="med" len="med"/>
                      <a:tailEnd type="none" w="med" len="med"/>
                    </a:lnT>
                  </a:tcPr>
                </a:tc>
                <a:tc>
                  <a:txBody>
                    <a:bodyPr/>
                    <a:lstStyle/>
                    <a:p>
                      <a:pPr marL="53975" indent="0" algn="l" fontAlgn="b"/>
                      <a:r>
                        <a:rPr lang="en-US" sz="900" b="0" i="0" u="none" strike="noStrike" dirty="0">
                          <a:solidFill>
                            <a:schemeClr val="tx1"/>
                          </a:solidFill>
                          <a:effectLst/>
                          <a:latin typeface="+mn-lt"/>
                          <a:cs typeface="Arial" panose="020B0604020202020204" pitchFamily="34" charset="0"/>
                        </a:rPr>
                        <a:t>11</a:t>
                      </a:r>
                    </a:p>
                  </a:txBody>
                  <a:tcPr marL="6350" marR="6350" marT="6350" marB="0" anchor="ctr">
                    <a:lnT w="19050" cap="flat" cmpd="sng" algn="ctr">
                      <a:solidFill>
                        <a:schemeClr val="tx1"/>
                      </a:solidFill>
                      <a:prstDash val="solid"/>
                      <a:round/>
                      <a:headEnd type="none" w="med" len="med"/>
                      <a:tailEnd type="none" w="med" len="med"/>
                    </a:lnT>
                  </a:tcPr>
                </a:tc>
                <a:tc>
                  <a:txBody>
                    <a:bodyPr/>
                    <a:lstStyle/>
                    <a:p>
                      <a:pPr algn="ctr" fontAlgn="ctr"/>
                      <a:r>
                        <a:rPr lang="en-US" altLang="zh-CN" sz="900" b="0" i="0" u="none" strike="noStrike" dirty="0">
                          <a:solidFill>
                            <a:schemeClr val="tx1"/>
                          </a:solidFill>
                          <a:effectLst/>
                          <a:latin typeface="+mn-lt"/>
                          <a:ea typeface="等线" panose="02010600030101010101" pitchFamily="2" charset="-122"/>
                        </a:rPr>
                        <a:t>SREP</a:t>
                      </a:r>
                      <a:endParaRPr lang="en-US" sz="900" b="0" i="0" u="none" strike="noStrike" dirty="0">
                        <a:solidFill>
                          <a:schemeClr val="tx1"/>
                        </a:solidFill>
                        <a:effectLst/>
                        <a:latin typeface="+mn-lt"/>
                        <a:ea typeface="等线" panose="02010600030101010101" pitchFamily="2" charset="-122"/>
                      </a:endParaRPr>
                    </a:p>
                  </a:txBody>
                  <a:tcPr marL="7620" marR="7620" marT="7620" marB="0" anchor="ctr">
                    <a:lnT w="19050" cap="flat" cmpd="sng" algn="ctr">
                      <a:solidFill>
                        <a:schemeClr val="tx1"/>
                      </a:solidFill>
                      <a:prstDash val="solid"/>
                      <a:round/>
                      <a:headEnd type="none" w="med" len="med"/>
                      <a:tailEnd type="none" w="med" len="med"/>
                    </a:lnT>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GB" altLang="zh-CN" sz="900" b="0" i="0" u="none" strike="noStrike" kern="1200" cap="none" spc="0" normalizeH="0" baseline="0" dirty="0" err="1">
                          <a:ln>
                            <a:noFill/>
                          </a:ln>
                          <a:solidFill>
                            <a:schemeClr val="tx1"/>
                          </a:solidFill>
                          <a:effectLst/>
                          <a:uLnTx/>
                          <a:uFillTx/>
                          <a:latin typeface="+mn-lt"/>
                          <a:ea typeface="+mn-ea"/>
                          <a:cs typeface="Arial" panose="020B0604020202020204" pitchFamily="34" charset="0"/>
                        </a:rPr>
                        <a:t>Data_SREP</a:t>
                      </a:r>
                      <a:endParaRPr kumimoji="0" lang="zh-CN" altLang="en-US"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gn="l" fontAlgn="t"/>
                      <a:r>
                        <a:rPr lang="en-US" altLang="zh-CN" sz="900" b="0" i="0" u="none" strike="noStrike" dirty="0">
                          <a:solidFill>
                            <a:schemeClr val="tx1"/>
                          </a:solidFill>
                          <a:effectLst/>
                          <a:latin typeface="+mn-lt"/>
                          <a:ea typeface="+mn-ea"/>
                        </a:rPr>
                        <a:t>Data management, regarding subscriptions and reporting</a:t>
                      </a:r>
                      <a:endParaRPr lang="en-US" sz="900" b="0" i="0" u="none" strike="noStrike" dirty="0">
                        <a:solidFill>
                          <a:schemeClr val="tx1"/>
                        </a:solidFill>
                        <a:effectLst/>
                        <a:latin typeface="+mn-lt"/>
                        <a:ea typeface="宋体" panose="02010600030101010101" pitchFamily="2" charset="-122"/>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schemeClr val="tx1"/>
                          </a:solidFill>
                          <a:effectLst/>
                          <a:uLnTx/>
                          <a:uFillTx/>
                          <a:latin typeface="+mn-lt"/>
                          <a:ea typeface="+mn-ea"/>
                          <a:cs typeface="Arial" panose="020B0604020202020204" pitchFamily="34" charset="0"/>
                        </a:rPr>
                        <a:t>1050033</a:t>
                      </a:r>
                      <a:endParaRPr kumimoji="0" lang="zh-CN" altLang="en-US"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schemeClr val="tx1"/>
                          </a:solidFill>
                          <a:effectLst/>
                          <a:uLnTx/>
                          <a:uFillTx/>
                          <a:latin typeface="+mn-lt"/>
                          <a:ea typeface="+mn-ea"/>
                          <a:cs typeface="Arial" panose="020B0604020202020204" pitchFamily="34" charset="0"/>
                        </a:rPr>
                        <a:t>Ericsson</a:t>
                      </a:r>
                      <a:endParaRPr kumimoji="0" lang="zh-CN" altLang="en-US"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nSpc>
                          <a:spcPct val="107000"/>
                        </a:lnSpc>
                        <a:spcAft>
                          <a:spcPts val="0"/>
                        </a:spcAft>
                      </a:pPr>
                      <a:r>
                        <a:rPr lang="en-US" altLang="zh-CN" sz="900" kern="100" dirty="0">
                          <a:solidFill>
                            <a:schemeClr val="tx1"/>
                          </a:solidFill>
                          <a:effectLst/>
                          <a:latin typeface="+mn-lt"/>
                          <a:ea typeface="等线" panose="02010600030101010101" pitchFamily="2" charset="-122"/>
                          <a:cs typeface="Kartika"/>
                        </a:rPr>
                        <a:t>SP-241380</a:t>
                      </a:r>
                      <a:endParaRPr lang="zh-CN" sz="900" kern="100" dirty="0">
                        <a:solidFill>
                          <a:schemeClr val="tx1"/>
                        </a:solidFill>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nSpc>
                          <a:spcPct val="107000"/>
                        </a:lnSpc>
                        <a:spcAft>
                          <a:spcPts val="0"/>
                        </a:spcAft>
                      </a:pPr>
                      <a:r>
                        <a:rPr lang="en-US" altLang="zh-CN" sz="500" kern="100" dirty="0">
                          <a:solidFill>
                            <a:schemeClr val="tx1"/>
                          </a:solidFill>
                          <a:effectLst/>
                          <a:latin typeface="+mn-lt"/>
                          <a:ea typeface="等线" panose="02010600030101010101" pitchFamily="2" charset="-122"/>
                          <a:cs typeface="Kartika"/>
                        </a:rPr>
                        <a:t>28.537/28.550/28.532/32.421/32.422/32.423/28.404/28.405/28.622/28.623</a:t>
                      </a:r>
                      <a:endParaRPr lang="zh-CN" sz="500" kern="100" dirty="0">
                        <a:solidFill>
                          <a:schemeClr val="tx1"/>
                        </a:solidFill>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altLang="zh-CN" sz="900" dirty="0">
                          <a:solidFill>
                            <a:schemeClr val="tx1"/>
                          </a:solidFill>
                          <a:latin typeface="+mn-lt"/>
                        </a:rPr>
                        <a:t>WI</a:t>
                      </a:r>
                      <a:endParaRPr lang="zh-CN" altLang="en-US" sz="900" dirty="0">
                        <a:solidFill>
                          <a:schemeClr val="tx1"/>
                        </a:solidFill>
                        <a:latin typeface="+mn-lt"/>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96813340"/>
                  </a:ext>
                </a:extLst>
              </a:tr>
              <a:tr h="113051">
                <a:tc vMerge="1">
                  <a:txBody>
                    <a:bodyPr/>
                    <a:lstStyle/>
                    <a:p>
                      <a:pPr marL="53975" indent="0" algn="l" fontAlgn="b"/>
                      <a:endParaRPr lang="en-US" sz="1200" b="0" i="0" u="none" strike="noStrike" dirty="0">
                        <a:solidFill>
                          <a:srgbClr val="000000"/>
                        </a:solidFill>
                        <a:effectLst/>
                        <a:latin typeface="+mn-lt"/>
                        <a:cs typeface="Arial" panose="020B0604020202020204" pitchFamily="34" charset="0"/>
                      </a:endParaRP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53975" indent="0" algn="l" fontAlgn="b"/>
                      <a:r>
                        <a:rPr lang="en-US" sz="900" b="0" i="0" u="none" strike="noStrike" dirty="0">
                          <a:solidFill>
                            <a:schemeClr val="tx1"/>
                          </a:solidFill>
                          <a:effectLst/>
                          <a:latin typeface="+mn-lt"/>
                          <a:cs typeface="Arial" panose="020B0604020202020204" pitchFamily="34" charset="0"/>
                        </a:rPr>
                        <a:t>12</a:t>
                      </a: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ctr" fontAlgn="ctr"/>
                      <a:r>
                        <a:rPr lang="en-US" sz="900" b="0" i="0" u="none" strike="noStrike" dirty="0">
                          <a:solidFill>
                            <a:srgbClr val="0000FF"/>
                          </a:solidFill>
                          <a:effectLst/>
                          <a:latin typeface="+mn-lt"/>
                          <a:ea typeface="等线" panose="02010600030101010101" pitchFamily="2" charset="-122"/>
                        </a:rPr>
                        <a:t>PM</a:t>
                      </a:r>
                    </a:p>
                  </a:txBody>
                  <a:tcPr marL="7620" marR="7620" marT="762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GB" sz="900" b="0" i="0" u="none" strike="noStrike" kern="1200" cap="none" spc="0" normalizeH="0" baseline="0" dirty="0">
                          <a:ln>
                            <a:noFill/>
                          </a:ln>
                          <a:solidFill>
                            <a:srgbClr val="0000FF"/>
                          </a:solidFill>
                          <a:effectLst/>
                          <a:uLnTx/>
                          <a:uFillTx/>
                          <a:latin typeface="+mn-lt"/>
                          <a:ea typeface="宋体" panose="02010600030101010101" pitchFamily="2" charset="-122"/>
                          <a:cs typeface="Arial" panose="020B0604020202020204" pitchFamily="34" charset="0"/>
                        </a:rPr>
                        <a:t>PM_KPI_5G_Ph4</a:t>
                      </a:r>
                      <a:endParaRPr kumimoji="0" lang="zh-CN" altLang="en-US" sz="900" b="0" i="0" u="none" strike="noStrike" kern="1200" cap="none" spc="0" normalizeH="0" baseline="0" dirty="0">
                        <a:ln>
                          <a:noFill/>
                        </a:ln>
                        <a:solidFill>
                          <a:srgbClr val="0000FF"/>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l" fontAlgn="t"/>
                      <a:r>
                        <a:rPr lang="en-US" sz="900" b="0" i="0" u="none" strike="noStrike" dirty="0">
                          <a:solidFill>
                            <a:srgbClr val="0000FF"/>
                          </a:solidFill>
                          <a:effectLst/>
                          <a:latin typeface="+mn-lt"/>
                          <a:ea typeface="宋体" panose="02010600030101010101" pitchFamily="2" charset="-122"/>
                        </a:rPr>
                        <a:t>5G performance measurements and KPIs phase 4 </a:t>
                      </a:r>
                      <a:r>
                        <a:rPr lang="en-US" altLang="zh-CN" sz="900" b="0" i="0" u="none" strike="noStrike" dirty="0">
                          <a:solidFill>
                            <a:srgbClr val="0000FF"/>
                          </a:solidFill>
                          <a:effectLst/>
                          <a:latin typeface="+mn-lt"/>
                          <a:ea typeface="+mn-ea"/>
                        </a:rPr>
                        <a:t>(update WID for SA approval)</a:t>
                      </a:r>
                      <a:endParaRPr lang="en-US" sz="900" b="0" i="0" u="none" strike="noStrike" dirty="0">
                        <a:solidFill>
                          <a:srgbClr val="0000FF"/>
                        </a:solidFill>
                        <a:effectLst/>
                        <a:latin typeface="+mn-lt"/>
                        <a:ea typeface="宋体" panose="02010600030101010101" pitchFamily="2" charset="-122"/>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srgbClr val="0000FF"/>
                          </a:solidFill>
                          <a:effectLst/>
                          <a:uLnTx/>
                          <a:uFillTx/>
                          <a:latin typeface="+mn-lt"/>
                          <a:ea typeface="+mn-ea"/>
                          <a:cs typeface="Arial" panose="020B0604020202020204" pitchFamily="34" charset="0"/>
                        </a:rPr>
                        <a:t>1020026</a:t>
                      </a:r>
                      <a:endParaRPr kumimoji="0" lang="zh-CN" altLang="en-US" sz="900" b="0" i="0" u="none" strike="noStrike" kern="1200" cap="none" spc="0" normalizeH="0" baseline="0" dirty="0">
                        <a:ln>
                          <a:noFill/>
                        </a:ln>
                        <a:solidFill>
                          <a:srgbClr val="0000FF"/>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srgbClr val="0000FF"/>
                          </a:solidFill>
                          <a:effectLst/>
                          <a:uLnTx/>
                          <a:uFillTx/>
                          <a:latin typeface="+mn-lt"/>
                          <a:ea typeface="宋体" panose="02010600030101010101" pitchFamily="2" charset="-122"/>
                          <a:cs typeface="Arial" panose="020B0604020202020204" pitchFamily="34" charset="0"/>
                        </a:rPr>
                        <a:t>China Telecom, ZTE</a:t>
                      </a:r>
                      <a:endParaRPr kumimoji="0" lang="zh-CN" altLang="en-US" sz="900" b="0" i="0" u="none" strike="noStrike" kern="1200" cap="none" spc="0" normalizeH="0" baseline="0" dirty="0">
                        <a:ln>
                          <a:noFill/>
                        </a:ln>
                        <a:solidFill>
                          <a:srgbClr val="0000FF"/>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nSpc>
                          <a:spcPct val="107000"/>
                        </a:lnSpc>
                        <a:spcAft>
                          <a:spcPts val="0"/>
                        </a:spcAft>
                      </a:pPr>
                      <a:r>
                        <a:rPr lang="en-US" sz="900" kern="1200" dirty="0">
                          <a:solidFill>
                            <a:srgbClr val="0000FF"/>
                          </a:solidFill>
                          <a:effectLst/>
                          <a:latin typeface="+mn-lt"/>
                          <a:ea typeface="等线" panose="02010600030101010101" pitchFamily="2" charset="-122"/>
                          <a:cs typeface="Calibri" panose="020F0502020204030204" pitchFamily="34" charset="0"/>
                        </a:rPr>
                        <a:t>SP-250511</a:t>
                      </a:r>
                      <a:endParaRPr lang="zh-CN" sz="900" kern="100" dirty="0">
                        <a:solidFill>
                          <a:srgbClr val="0000FF"/>
                        </a:solidFill>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nSpc>
                          <a:spcPct val="107000"/>
                        </a:lnSpc>
                        <a:spcAft>
                          <a:spcPts val="0"/>
                        </a:spcAft>
                      </a:pPr>
                      <a:r>
                        <a:rPr lang="en-US" altLang="zh-CN" sz="900" kern="100" dirty="0">
                          <a:solidFill>
                            <a:srgbClr val="0000FF"/>
                          </a:solidFill>
                          <a:effectLst/>
                          <a:latin typeface="+mn-lt"/>
                          <a:ea typeface="等线" panose="02010600030101010101" pitchFamily="2" charset="-122"/>
                          <a:cs typeface="Kartika"/>
                        </a:rPr>
                        <a:t>TS 28.552/554</a:t>
                      </a:r>
                      <a:endParaRPr lang="zh-CN" sz="900" kern="100" dirty="0">
                        <a:solidFill>
                          <a:srgbClr val="0000FF"/>
                        </a:solidFill>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ctr"/>
                      <a:r>
                        <a:rPr lang="en-US" altLang="zh-CN" sz="900" dirty="0">
                          <a:solidFill>
                            <a:srgbClr val="0000FF"/>
                          </a:solidFill>
                          <a:latin typeface="+mn-lt"/>
                        </a:rPr>
                        <a:t>WI</a:t>
                      </a:r>
                      <a:endParaRPr lang="zh-CN" altLang="en-US" sz="900" dirty="0">
                        <a:solidFill>
                          <a:srgbClr val="0000FF"/>
                        </a:solidFill>
                        <a:latin typeface="+mn-lt"/>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extLst>
                  <a:ext uri="{0D108BD9-81ED-4DB2-BD59-A6C34878D82A}">
                    <a16:rowId xmlns:a16="http://schemas.microsoft.com/office/drawing/2014/main" val="396070295"/>
                  </a:ext>
                </a:extLst>
              </a:tr>
              <a:tr h="113051">
                <a:tc vMerge="1">
                  <a:txBody>
                    <a:bodyPr/>
                    <a:lstStyle/>
                    <a:p>
                      <a:pPr marL="53975" indent="0" algn="l" fontAlgn="b"/>
                      <a:endParaRPr lang="en-US" sz="1200" b="0" i="0" u="none" strike="noStrike" dirty="0">
                        <a:solidFill>
                          <a:srgbClr val="000000"/>
                        </a:solidFill>
                        <a:effectLst/>
                        <a:latin typeface="+mn-lt"/>
                        <a:cs typeface="Arial" panose="020B0604020202020204" pitchFamily="34" charset="0"/>
                      </a:endParaRP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53975" indent="0" algn="l" fontAlgn="b"/>
                      <a:r>
                        <a:rPr lang="en-US" sz="900" b="0" i="0" u="none" strike="noStrike" dirty="0">
                          <a:solidFill>
                            <a:srgbClr val="00B050"/>
                          </a:solidFill>
                          <a:effectLst/>
                          <a:latin typeface="+mn-lt"/>
                          <a:cs typeface="Arial" panose="020B0604020202020204" pitchFamily="34" charset="0"/>
                        </a:rPr>
                        <a:t>13</a:t>
                      </a: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ctr" fontAlgn="ctr"/>
                      <a:r>
                        <a:rPr lang="en-US" sz="900" b="0" i="0" u="none" strike="noStrike">
                          <a:solidFill>
                            <a:srgbClr val="00B050"/>
                          </a:solidFill>
                          <a:effectLst/>
                          <a:latin typeface="+mn-lt"/>
                          <a:ea typeface="等线" panose="02010600030101010101" pitchFamily="2" charset="-122"/>
                        </a:rPr>
                        <a:t>AdNRM</a:t>
                      </a:r>
                    </a:p>
                  </a:txBody>
                  <a:tcPr marL="7620" marR="7620" marT="762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GB" sz="900" b="0" i="0" u="none" strike="noStrike" kern="1200" cap="none" spc="0" normalizeH="0" baseline="0" dirty="0">
                          <a:ln>
                            <a:noFill/>
                          </a:ln>
                          <a:solidFill>
                            <a:srgbClr val="00B050"/>
                          </a:solidFill>
                          <a:effectLst/>
                          <a:uLnTx/>
                          <a:uFillTx/>
                          <a:latin typeface="+mn-lt"/>
                          <a:ea typeface="宋体" panose="02010600030101010101" pitchFamily="2" charset="-122"/>
                          <a:cs typeface="Arial" panose="020B0604020202020204" pitchFamily="34" charset="0"/>
                        </a:rPr>
                        <a:t>AdNRM_Ph3</a:t>
                      </a:r>
                      <a:endParaRPr kumimoji="0" lang="zh-CN" altLang="en-US" sz="900" b="0" i="0" u="none" strike="noStrike" kern="1200" cap="none" spc="0" normalizeH="0" baseline="0" dirty="0">
                        <a:ln>
                          <a:noFill/>
                        </a:ln>
                        <a:solidFill>
                          <a:srgbClr val="00B050"/>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l" fontAlgn="t"/>
                      <a:r>
                        <a:rPr lang="en-US" sz="900" b="0" i="0" u="none" strike="noStrike" dirty="0">
                          <a:solidFill>
                            <a:srgbClr val="00B050"/>
                          </a:solidFill>
                          <a:effectLst/>
                          <a:latin typeface="+mn-lt"/>
                          <a:ea typeface="宋体" panose="02010600030101010101" pitchFamily="2" charset="-122"/>
                        </a:rPr>
                        <a:t>5G Advanced NRM features phase 3</a:t>
                      </a: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srgbClr val="00B050"/>
                          </a:solidFill>
                          <a:effectLst/>
                          <a:uLnTx/>
                          <a:uFillTx/>
                          <a:latin typeface="+mn-lt"/>
                          <a:ea typeface="+mn-ea"/>
                          <a:cs typeface="Arial" panose="020B0604020202020204" pitchFamily="34" charset="0"/>
                        </a:rPr>
                        <a:t>1020027</a:t>
                      </a:r>
                      <a:endParaRPr kumimoji="0" lang="zh-CN" altLang="en-US" sz="900" b="0" i="0" u="none" strike="noStrike" kern="1200" cap="none" spc="0" normalizeH="0" baseline="0" dirty="0">
                        <a:ln>
                          <a:noFill/>
                        </a:ln>
                        <a:solidFill>
                          <a:srgbClr val="00B050"/>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srgbClr val="00B050"/>
                          </a:solidFill>
                          <a:effectLst/>
                          <a:uLnTx/>
                          <a:uFillTx/>
                          <a:latin typeface="+mn-lt"/>
                          <a:ea typeface="宋体" panose="02010600030101010101" pitchFamily="2" charset="-122"/>
                          <a:cs typeface="Arial" panose="020B0604020202020204" pitchFamily="34" charset="0"/>
                        </a:rPr>
                        <a:t>Nokia, Huawei</a:t>
                      </a:r>
                      <a:endParaRPr kumimoji="0" lang="zh-CN" altLang="en-US" sz="900" b="0" i="0" u="none" strike="noStrike" kern="1200" cap="none" spc="0" normalizeH="0" baseline="0" dirty="0">
                        <a:ln>
                          <a:noFill/>
                        </a:ln>
                        <a:solidFill>
                          <a:srgbClr val="00B050"/>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l" defTabSz="1219170" rtl="0" eaLnBrk="1" fontAlgn="auto" latinLnBrk="0" hangingPunct="1">
                        <a:lnSpc>
                          <a:spcPct val="107000"/>
                        </a:lnSpc>
                        <a:spcBef>
                          <a:spcPts val="0"/>
                        </a:spcBef>
                        <a:spcAft>
                          <a:spcPts val="0"/>
                        </a:spcAft>
                        <a:buClrTx/>
                        <a:buSzTx/>
                        <a:buFontTx/>
                        <a:buNone/>
                        <a:tabLst/>
                        <a:defRPr/>
                      </a:pPr>
                      <a:r>
                        <a:rPr lang="en-US" altLang="zh-CN" sz="900" kern="1200" dirty="0">
                          <a:solidFill>
                            <a:srgbClr val="00B050"/>
                          </a:solidFill>
                          <a:latin typeface="+mn-lt"/>
                          <a:ea typeface="+mn-ea"/>
                          <a:cs typeface="+mn-cs"/>
                        </a:rPr>
                        <a:t>SP-250123</a:t>
                      </a:r>
                      <a:endParaRPr lang="zh-CN" sz="900" kern="100" dirty="0">
                        <a:solidFill>
                          <a:srgbClr val="00B050"/>
                        </a:solidFill>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nSpc>
                          <a:spcPct val="107000"/>
                        </a:lnSpc>
                        <a:spcAft>
                          <a:spcPts val="0"/>
                        </a:spcAft>
                      </a:pPr>
                      <a:r>
                        <a:rPr lang="en-US" altLang="zh-CN" sz="900" kern="100" dirty="0">
                          <a:solidFill>
                            <a:srgbClr val="00B050"/>
                          </a:solidFill>
                          <a:effectLst/>
                          <a:latin typeface="+mn-lt"/>
                          <a:ea typeface="等线" panose="02010600030101010101" pitchFamily="2" charset="-122"/>
                          <a:cs typeface="Kartika"/>
                        </a:rPr>
                        <a:t>TS 28.541/622</a:t>
                      </a:r>
                      <a:endParaRPr lang="zh-CN" sz="900" kern="100" dirty="0">
                        <a:solidFill>
                          <a:srgbClr val="00B050"/>
                        </a:solidFill>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ctr"/>
                      <a:r>
                        <a:rPr lang="en-US" altLang="zh-CN" sz="900" dirty="0">
                          <a:solidFill>
                            <a:schemeClr val="tx1"/>
                          </a:solidFill>
                          <a:latin typeface="+mn-lt"/>
                        </a:rPr>
                        <a:t>WI</a:t>
                      </a:r>
                      <a:endParaRPr lang="zh-CN" altLang="en-US" sz="900" dirty="0">
                        <a:solidFill>
                          <a:schemeClr val="tx1"/>
                        </a:solidFill>
                        <a:latin typeface="+mn-lt"/>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extLst>
                  <a:ext uri="{0D108BD9-81ED-4DB2-BD59-A6C34878D82A}">
                    <a16:rowId xmlns:a16="http://schemas.microsoft.com/office/drawing/2014/main" val="3026497506"/>
                  </a:ext>
                </a:extLst>
              </a:tr>
              <a:tr h="113051">
                <a:tc vMerge="1">
                  <a:txBody>
                    <a:bodyPr/>
                    <a:lstStyle/>
                    <a:p>
                      <a:pPr marL="53975" indent="0" algn="l" fontAlgn="b"/>
                      <a:endParaRPr lang="en-US" sz="1200" b="0" i="0" u="none" strike="noStrike" dirty="0">
                        <a:solidFill>
                          <a:srgbClr val="000000"/>
                        </a:solidFill>
                        <a:effectLst/>
                        <a:latin typeface="+mn-lt"/>
                        <a:cs typeface="Arial" panose="020B0604020202020204" pitchFamily="34" charset="0"/>
                      </a:endParaRP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53975" indent="0" algn="l" defTabSz="1219170" rtl="0" eaLnBrk="1" fontAlgn="b" latinLnBrk="0" hangingPunct="1"/>
                      <a:r>
                        <a:rPr lang="en-US" sz="900" b="0" i="0" u="none" strike="noStrike" kern="1200" dirty="0">
                          <a:solidFill>
                            <a:schemeClr val="tx1"/>
                          </a:solidFill>
                          <a:effectLst/>
                          <a:latin typeface="+mn-lt"/>
                          <a:ea typeface="宋体" panose="02010600030101010101" pitchFamily="2" charset="-122"/>
                          <a:cs typeface="+mn-cs"/>
                        </a:rPr>
                        <a:t>14</a:t>
                      </a: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ctr" fontAlgn="ctr"/>
                      <a:r>
                        <a:rPr lang="en-US" sz="900" b="0" i="0" u="none" strike="noStrike" dirty="0">
                          <a:solidFill>
                            <a:schemeClr val="tx1"/>
                          </a:solidFill>
                          <a:effectLst/>
                          <a:latin typeface="+mn-lt"/>
                          <a:ea typeface="等线" panose="02010600030101010101" pitchFamily="2" charset="-122"/>
                        </a:rPr>
                        <a:t>TMQ</a:t>
                      </a:r>
                    </a:p>
                  </a:txBody>
                  <a:tcPr marL="7620" marR="7620" marT="762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GB" sz="900" b="0" i="0" u="none" strike="noStrike" kern="1200" cap="none" spc="0" normalizeH="0" baseline="0" dirty="0" err="1">
                          <a:ln>
                            <a:noFill/>
                          </a:ln>
                          <a:solidFill>
                            <a:schemeClr val="tx1"/>
                          </a:solidFill>
                          <a:effectLst/>
                          <a:uLnTx/>
                          <a:uFillTx/>
                          <a:latin typeface="+mn-lt"/>
                          <a:ea typeface="宋体" panose="02010600030101010101" pitchFamily="2" charset="-122"/>
                          <a:cs typeface="Arial" panose="020B0604020202020204" pitchFamily="34" charset="0"/>
                        </a:rPr>
                        <a:t>TraceQoE_OAM</a:t>
                      </a:r>
                      <a:endParaRPr kumimoji="0" lang="zh-CN" altLang="en-US"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l" fontAlgn="t"/>
                      <a:r>
                        <a:rPr lang="en-US" sz="900" b="0" i="0" u="none" strike="noStrike" dirty="0">
                          <a:solidFill>
                            <a:schemeClr val="tx1"/>
                          </a:solidFill>
                          <a:effectLst/>
                          <a:latin typeface="+mn-lt"/>
                          <a:ea typeface="宋体" panose="02010600030101010101" pitchFamily="2" charset="-122"/>
                        </a:rPr>
                        <a:t>Subscriber and Equipment Trace and </a:t>
                      </a:r>
                      <a:r>
                        <a:rPr lang="en-US" sz="900" b="0" i="0" u="none" strike="noStrike" dirty="0" err="1">
                          <a:solidFill>
                            <a:schemeClr val="tx1"/>
                          </a:solidFill>
                          <a:effectLst/>
                          <a:latin typeface="+mn-lt"/>
                          <a:ea typeface="宋体" panose="02010600030101010101" pitchFamily="2" charset="-122"/>
                        </a:rPr>
                        <a:t>QoE</a:t>
                      </a:r>
                      <a:r>
                        <a:rPr lang="en-US" sz="900" b="0" i="0" u="none" strike="noStrike" dirty="0">
                          <a:solidFill>
                            <a:schemeClr val="tx1"/>
                          </a:solidFill>
                          <a:effectLst/>
                          <a:latin typeface="+mn-lt"/>
                          <a:ea typeface="宋体" panose="02010600030101010101" pitchFamily="2" charset="-122"/>
                        </a:rPr>
                        <a:t> collection management</a:t>
                      </a: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schemeClr val="tx1"/>
                          </a:solidFill>
                          <a:effectLst/>
                          <a:uLnTx/>
                          <a:uFillTx/>
                          <a:latin typeface="+mn-lt"/>
                          <a:ea typeface="+mn-ea"/>
                          <a:cs typeface="Arial" panose="020B0604020202020204" pitchFamily="34" charset="0"/>
                        </a:rPr>
                        <a:t>1020028</a:t>
                      </a:r>
                      <a:endParaRPr kumimoji="0" lang="zh-CN" altLang="en-US"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rPr>
                        <a:t>Ericsson</a:t>
                      </a:r>
                      <a:endParaRPr kumimoji="0" lang="zh-CN" altLang="en-US"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nSpc>
                          <a:spcPct val="107000"/>
                        </a:lnSpc>
                        <a:spcAft>
                          <a:spcPts val="0"/>
                        </a:spcAft>
                      </a:pPr>
                      <a:r>
                        <a:rPr lang="en-US" sz="900" kern="1200" dirty="0">
                          <a:solidFill>
                            <a:schemeClr val="tx1"/>
                          </a:solidFill>
                          <a:effectLst/>
                          <a:latin typeface="+mn-lt"/>
                          <a:ea typeface="等线" panose="02010600030101010101" pitchFamily="2" charset="-122"/>
                          <a:cs typeface="Calibri" panose="020F0502020204030204" pitchFamily="34" charset="0"/>
                        </a:rPr>
                        <a:t>SP-250115</a:t>
                      </a:r>
                      <a:endParaRPr lang="zh-CN" sz="900" kern="100" dirty="0">
                        <a:solidFill>
                          <a:schemeClr val="tx1"/>
                        </a:solidFill>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nSpc>
                          <a:spcPct val="107000"/>
                        </a:lnSpc>
                        <a:spcAft>
                          <a:spcPts val="0"/>
                        </a:spcAft>
                      </a:pPr>
                      <a:r>
                        <a:rPr lang="en-US" altLang="zh-CN" sz="900" kern="100" dirty="0">
                          <a:solidFill>
                            <a:schemeClr val="tx1"/>
                          </a:solidFill>
                          <a:effectLst/>
                          <a:latin typeface="+mn-lt"/>
                          <a:ea typeface="等线" panose="02010600030101010101" pitchFamily="2" charset="-122"/>
                          <a:cs typeface="Kartika"/>
                        </a:rPr>
                        <a:t>TS 32.422/405</a:t>
                      </a:r>
                      <a:endParaRPr lang="zh-CN" sz="900" kern="100" dirty="0">
                        <a:solidFill>
                          <a:schemeClr val="tx1"/>
                        </a:solidFill>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ctr"/>
                      <a:r>
                        <a:rPr lang="en-US" altLang="zh-CN" sz="900" dirty="0">
                          <a:solidFill>
                            <a:schemeClr val="tx1"/>
                          </a:solidFill>
                          <a:latin typeface="+mn-lt"/>
                        </a:rPr>
                        <a:t>WI</a:t>
                      </a:r>
                      <a:endParaRPr lang="zh-CN" altLang="en-US" sz="900" dirty="0">
                        <a:solidFill>
                          <a:schemeClr val="tx1"/>
                        </a:solidFill>
                        <a:latin typeface="+mn-lt"/>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extLst>
                  <a:ext uri="{0D108BD9-81ED-4DB2-BD59-A6C34878D82A}">
                    <a16:rowId xmlns:a16="http://schemas.microsoft.com/office/drawing/2014/main" val="3238325124"/>
                  </a:ext>
                </a:extLst>
              </a:tr>
              <a:tr h="184394">
                <a:tc vMerge="1">
                  <a:txBody>
                    <a:bodyPr/>
                    <a:lstStyle/>
                    <a:p>
                      <a:endParaRPr lang="zh-CN" altLang="en-US"/>
                    </a:p>
                  </a:txBody>
                  <a:tcPr>
                    <a:lnT w="19050" cap="flat" cmpd="sng" algn="ctr">
                      <a:solidFill>
                        <a:schemeClr val="tx1"/>
                      </a:solidFill>
                      <a:prstDash val="solid"/>
                      <a:round/>
                      <a:headEnd type="none" w="med" len="med"/>
                      <a:tailEnd type="none" w="med" len="med"/>
                    </a:lnT>
                  </a:tcPr>
                </a:tc>
                <a:tc>
                  <a:txBody>
                    <a:bodyPr/>
                    <a:lstStyle/>
                    <a:p>
                      <a:pPr marL="53975" indent="0" algn="l" fontAlgn="b"/>
                      <a:r>
                        <a:rPr lang="en-US" sz="900" b="0" i="0" u="none" strike="noStrike" dirty="0">
                          <a:solidFill>
                            <a:srgbClr val="00B050"/>
                          </a:solidFill>
                          <a:effectLst/>
                          <a:latin typeface="+mn-lt"/>
                          <a:cs typeface="Arial" panose="020B0604020202020204" pitchFamily="34" charset="0"/>
                        </a:rPr>
                        <a:t>15</a:t>
                      </a:r>
                    </a:p>
                  </a:txBody>
                  <a:tcPr marL="6350" marR="6350" marT="6350" marB="0" anchor="ctr">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ctr" fontAlgn="ctr"/>
                      <a:r>
                        <a:rPr lang="en-US" sz="900" b="0" i="0" u="none" strike="noStrike" dirty="0">
                          <a:solidFill>
                            <a:srgbClr val="00B050"/>
                          </a:solidFill>
                          <a:effectLst/>
                          <a:latin typeface="+mn-lt"/>
                          <a:ea typeface="等线" panose="02010600030101010101" pitchFamily="2" charset="-122"/>
                        </a:rPr>
                        <a:t>NTNM</a:t>
                      </a:r>
                    </a:p>
                  </a:txBody>
                  <a:tcPr marL="7620" marR="7620" marT="762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srgbClr val="00B050"/>
                          </a:solidFill>
                          <a:effectLst/>
                          <a:uLnTx/>
                          <a:uFillTx/>
                          <a:latin typeface="+mn-lt"/>
                          <a:ea typeface="+mn-ea"/>
                          <a:cs typeface="Arial" panose="020B0604020202020204" pitchFamily="34" charset="0"/>
                        </a:rPr>
                        <a:t>NTN_OAM_Ph2</a:t>
                      </a:r>
                      <a:endParaRPr kumimoji="0" lang="zh-CN" altLang="en-US" sz="900" b="0" i="0" u="none" strike="noStrike" kern="1200" cap="none" spc="0" normalizeH="0" baseline="0" dirty="0">
                        <a:ln>
                          <a:noFill/>
                        </a:ln>
                        <a:solidFill>
                          <a:srgbClr val="00B050"/>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l" fontAlgn="t"/>
                      <a:r>
                        <a:rPr lang="en-US" sz="900" b="0" i="0" u="none" strike="noStrike" dirty="0">
                          <a:solidFill>
                            <a:srgbClr val="00B050"/>
                          </a:solidFill>
                          <a:effectLst/>
                          <a:latin typeface="+mn-lt"/>
                          <a:ea typeface="宋体" panose="02010600030101010101" pitchFamily="2" charset="-122"/>
                        </a:rPr>
                        <a:t>Management Aspects of NTN Phase 2 (update WID for SA approval)</a:t>
                      </a: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srgbClr val="00B050"/>
                          </a:solidFill>
                          <a:effectLst/>
                          <a:uLnTx/>
                          <a:uFillTx/>
                          <a:latin typeface="+mn-lt"/>
                          <a:ea typeface="+mn-ea"/>
                          <a:cs typeface="Arial" panose="020B0604020202020204" pitchFamily="34" charset="0"/>
                        </a:rPr>
                        <a:t>1060016</a:t>
                      </a:r>
                      <a:endParaRPr kumimoji="0" lang="zh-CN" altLang="en-US" sz="900" b="0" i="0" u="none" strike="noStrike" kern="1200" cap="none" spc="0" normalizeH="0" baseline="0" dirty="0">
                        <a:ln>
                          <a:noFill/>
                        </a:ln>
                        <a:solidFill>
                          <a:srgbClr val="00B050"/>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srgbClr val="00B050"/>
                          </a:solidFill>
                          <a:effectLst/>
                          <a:uLnTx/>
                          <a:uFillTx/>
                          <a:latin typeface="+mn-lt"/>
                          <a:ea typeface="+mn-ea"/>
                          <a:cs typeface="Arial" panose="020B0604020202020204" pitchFamily="34" charset="0"/>
                        </a:rPr>
                        <a:t>China Unicom, CATT</a:t>
                      </a:r>
                      <a:endParaRPr kumimoji="0" lang="zh-CN" altLang="en-US" sz="900" b="0" i="0" u="none" strike="noStrike" kern="1200" cap="none" spc="0" normalizeH="0" baseline="0" dirty="0">
                        <a:ln>
                          <a:noFill/>
                        </a:ln>
                        <a:solidFill>
                          <a:srgbClr val="00B050"/>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900" b="0" kern="1200" dirty="0">
                          <a:solidFill>
                            <a:srgbClr val="00B050"/>
                          </a:solidFill>
                          <a:effectLst/>
                          <a:latin typeface="+mn-lt"/>
                          <a:ea typeface="+mn-ea"/>
                          <a:cs typeface="+mn-cs"/>
                        </a:rPr>
                        <a:t>SP-250514</a:t>
                      </a: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algn="l" defTabSz="1219170" rtl="0" eaLnBrk="1" latinLnBrk="0" hangingPunct="1">
                        <a:lnSpc>
                          <a:spcPct val="107000"/>
                        </a:lnSpc>
                        <a:spcAft>
                          <a:spcPts val="0"/>
                        </a:spcAft>
                      </a:pPr>
                      <a:r>
                        <a:rPr lang="en-US" altLang="zh-CN" sz="500" kern="100" dirty="0">
                          <a:solidFill>
                            <a:srgbClr val="00B050"/>
                          </a:solidFill>
                          <a:effectLst/>
                          <a:latin typeface="+mn-lt"/>
                          <a:ea typeface="等线" panose="02010600030101010101" pitchFamily="2" charset="-122"/>
                          <a:cs typeface="Kartika"/>
                        </a:rPr>
                        <a:t>TS 28.541/552/554/658/662/540/530</a:t>
                      </a:r>
                      <a:endParaRPr lang="zh-CN" altLang="en-US" sz="500" kern="100" dirty="0">
                        <a:solidFill>
                          <a:srgbClr val="00B050"/>
                        </a:solidFill>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ctr"/>
                      <a:r>
                        <a:rPr lang="en-US" altLang="zh-CN" sz="900" dirty="0">
                          <a:solidFill>
                            <a:srgbClr val="00B050"/>
                          </a:solidFill>
                          <a:latin typeface="+mn-lt"/>
                        </a:rPr>
                        <a:t>WI</a:t>
                      </a:r>
                      <a:endParaRPr lang="zh-CN" altLang="en-US" sz="900" dirty="0">
                        <a:solidFill>
                          <a:srgbClr val="00B050"/>
                        </a:solidFill>
                        <a:latin typeface="+mn-lt"/>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extLst>
                  <a:ext uri="{0D108BD9-81ED-4DB2-BD59-A6C34878D82A}">
                    <a16:rowId xmlns:a16="http://schemas.microsoft.com/office/drawing/2014/main" val="1192754408"/>
                  </a:ext>
                </a:extLst>
              </a:tr>
              <a:tr h="184394">
                <a:tc vMerge="1">
                  <a:txBody>
                    <a:bodyPr/>
                    <a:lstStyle/>
                    <a:p>
                      <a:endParaRPr lang="zh-CN" altLang="en-US"/>
                    </a:p>
                  </a:txBody>
                  <a:tcPr>
                    <a:lnT w="19050" cap="flat" cmpd="sng" algn="ctr">
                      <a:solidFill>
                        <a:schemeClr val="tx1"/>
                      </a:solidFill>
                      <a:prstDash val="solid"/>
                      <a:round/>
                      <a:headEnd type="none" w="med" len="med"/>
                      <a:tailEnd type="none" w="med" len="med"/>
                    </a:lnT>
                  </a:tcPr>
                </a:tc>
                <a:tc>
                  <a:txBody>
                    <a:bodyPr/>
                    <a:lstStyle/>
                    <a:p>
                      <a:pPr marL="53975" indent="0" algn="l" fontAlgn="b"/>
                      <a:r>
                        <a:rPr lang="en-US" sz="900" b="0" i="0" u="none" strike="noStrike" dirty="0">
                          <a:solidFill>
                            <a:srgbClr val="000000"/>
                          </a:solidFill>
                          <a:effectLst/>
                          <a:latin typeface="+mn-lt"/>
                          <a:cs typeface="Arial" panose="020B0604020202020204" pitchFamily="34" charset="0"/>
                        </a:rPr>
                        <a:t>16</a:t>
                      </a:r>
                    </a:p>
                  </a:txBody>
                  <a:tcPr marL="6350" marR="6350" marT="6350" marB="0" anchor="ctr">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ctr" fontAlgn="ctr"/>
                      <a:r>
                        <a:rPr lang="en-US" sz="900" b="0" i="0" u="none" strike="noStrike" dirty="0">
                          <a:solidFill>
                            <a:srgbClr val="000000"/>
                          </a:solidFill>
                          <a:effectLst/>
                          <a:latin typeface="+mn-lt"/>
                          <a:ea typeface="等线" panose="02010600030101010101" pitchFamily="2" charset="-122"/>
                        </a:rPr>
                        <a:t>IABM</a:t>
                      </a:r>
                    </a:p>
                  </a:txBody>
                  <a:tcPr marL="7620" marR="7620" marT="762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err="1">
                          <a:ln>
                            <a:noFill/>
                          </a:ln>
                          <a:solidFill>
                            <a:schemeClr val="tx1"/>
                          </a:solidFill>
                          <a:effectLst/>
                          <a:uLnTx/>
                          <a:uFillTx/>
                          <a:latin typeface="+mn-lt"/>
                          <a:ea typeface="+mn-ea"/>
                          <a:cs typeface="Arial" panose="020B0604020202020204" pitchFamily="34" charset="0"/>
                        </a:rPr>
                        <a:t>NR_mobile_IAB_OAM</a:t>
                      </a:r>
                      <a:endParaRPr kumimoji="0" lang="zh-CN" altLang="en-US"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l" fontAlgn="t"/>
                      <a:r>
                        <a:rPr lang="en-US" sz="900" b="0" i="0" u="none" strike="noStrike" dirty="0">
                          <a:solidFill>
                            <a:schemeClr val="tx1"/>
                          </a:solidFill>
                          <a:effectLst/>
                          <a:latin typeface="+mn-lt"/>
                          <a:ea typeface="宋体" panose="02010600030101010101" pitchFamily="2" charset="-122"/>
                        </a:rPr>
                        <a:t>Management of IAB nodes</a:t>
                      </a: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schemeClr val="tx1"/>
                          </a:solidFill>
                          <a:effectLst/>
                          <a:uLnTx/>
                          <a:uFillTx/>
                          <a:latin typeface="+mn-lt"/>
                          <a:ea typeface="+mn-ea"/>
                          <a:cs typeface="Arial" panose="020B0604020202020204" pitchFamily="34" charset="0"/>
                        </a:rPr>
                        <a:t>1060015</a:t>
                      </a:r>
                      <a:endParaRPr kumimoji="0" lang="zh-CN" altLang="en-US"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rPr>
                        <a:t>Ericsson</a:t>
                      </a:r>
                      <a:endParaRPr kumimoji="0" lang="zh-CN" altLang="en-US"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l" defTabSz="1219170" rtl="0" eaLnBrk="1" fontAlgn="auto" latinLnBrk="0" hangingPunct="1">
                        <a:lnSpc>
                          <a:spcPct val="107000"/>
                        </a:lnSpc>
                        <a:spcBef>
                          <a:spcPts val="0"/>
                        </a:spcBef>
                        <a:spcAft>
                          <a:spcPts val="0"/>
                        </a:spcAft>
                        <a:buClrTx/>
                        <a:buSzTx/>
                        <a:buFontTx/>
                        <a:buNone/>
                        <a:tabLst/>
                        <a:defRPr/>
                      </a:pPr>
                      <a:r>
                        <a:rPr lang="en-US" altLang="zh-CN" sz="900" kern="100" dirty="0">
                          <a:solidFill>
                            <a:schemeClr val="tx1"/>
                          </a:solidFill>
                          <a:effectLst/>
                          <a:latin typeface="+mn-lt"/>
                          <a:ea typeface="等线" panose="02010600030101010101" pitchFamily="2" charset="-122"/>
                          <a:cs typeface="Kartika"/>
                        </a:rPr>
                        <a:t>SP-241948</a:t>
                      </a:r>
                      <a:endParaRPr lang="zh-CN" sz="900" kern="100" dirty="0">
                        <a:solidFill>
                          <a:schemeClr val="tx1"/>
                        </a:solidFill>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algn="l" defTabSz="1219170" rtl="0" eaLnBrk="1" latinLnBrk="0" hangingPunct="1">
                        <a:lnSpc>
                          <a:spcPct val="107000"/>
                        </a:lnSpc>
                        <a:spcAft>
                          <a:spcPts val="0"/>
                        </a:spcAft>
                      </a:pPr>
                      <a:r>
                        <a:rPr lang="en-US" altLang="zh-CN" sz="500" kern="100" dirty="0">
                          <a:solidFill>
                            <a:schemeClr val="tx1"/>
                          </a:solidFill>
                          <a:effectLst/>
                          <a:latin typeface="+mn-lt"/>
                          <a:ea typeface="等线" panose="02010600030101010101" pitchFamily="2" charset="-122"/>
                          <a:cs typeface="Kartika"/>
                        </a:rPr>
                        <a:t>TS 28.541/540/531/314/315</a:t>
                      </a:r>
                      <a:endParaRPr lang="zh-CN" altLang="en-US" sz="500" kern="100" dirty="0">
                        <a:solidFill>
                          <a:schemeClr val="tx1"/>
                        </a:solidFill>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ctr"/>
                      <a:r>
                        <a:rPr lang="en-US" altLang="zh-CN" sz="900" dirty="0">
                          <a:solidFill>
                            <a:schemeClr val="tx1"/>
                          </a:solidFill>
                          <a:latin typeface="+mn-lt"/>
                        </a:rPr>
                        <a:t>WI</a:t>
                      </a:r>
                      <a:endParaRPr lang="zh-CN" altLang="en-US" sz="900" dirty="0">
                        <a:solidFill>
                          <a:schemeClr val="tx1"/>
                        </a:solidFill>
                        <a:latin typeface="+mn-lt"/>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extLst>
                  <a:ext uri="{0D108BD9-81ED-4DB2-BD59-A6C34878D82A}">
                    <a16:rowId xmlns:a16="http://schemas.microsoft.com/office/drawing/2014/main" val="2484606906"/>
                  </a:ext>
                </a:extLst>
              </a:tr>
              <a:tr h="194651">
                <a:tc vMerge="1">
                  <a:txBody>
                    <a:bodyPr/>
                    <a:lstStyle/>
                    <a:p>
                      <a:endParaRPr lang="zh-CN" altLang="en-US"/>
                    </a:p>
                  </a:txBody>
                  <a:tcPr>
                    <a:lnT w="19050" cap="flat" cmpd="sng" algn="ctr">
                      <a:solidFill>
                        <a:schemeClr val="tx1"/>
                      </a:solidFill>
                      <a:prstDash val="solid"/>
                      <a:round/>
                      <a:headEnd type="none" w="med" len="med"/>
                      <a:tailEnd type="none" w="med" len="med"/>
                    </a:lnT>
                  </a:tcPr>
                </a:tc>
                <a:tc>
                  <a:txBody>
                    <a:bodyPr/>
                    <a:lstStyle/>
                    <a:p>
                      <a:pPr marL="53975" indent="0" algn="l" fontAlgn="b"/>
                      <a:r>
                        <a:rPr lang="en-US" sz="900" b="0" i="0" u="none" strike="noStrike" dirty="0">
                          <a:solidFill>
                            <a:srgbClr val="000000"/>
                          </a:solidFill>
                          <a:effectLst/>
                          <a:latin typeface="+mn-lt"/>
                          <a:cs typeface="Arial" panose="020B0604020202020204" pitchFamily="34" charset="0"/>
                        </a:rPr>
                        <a:t>17</a:t>
                      </a:r>
                    </a:p>
                  </a:txBody>
                  <a:tcPr marL="6350" marR="6350" marT="6350" marB="0" anchor="ctr">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ctr" fontAlgn="ctr"/>
                      <a:r>
                        <a:rPr lang="en-US" sz="900" b="0" i="0" u="none" strike="noStrike" dirty="0" err="1">
                          <a:solidFill>
                            <a:srgbClr val="000000"/>
                          </a:solidFill>
                          <a:effectLst/>
                          <a:latin typeface="+mn-lt"/>
                          <a:ea typeface="等线" panose="02010600030101010101" pitchFamily="2" charset="-122"/>
                        </a:rPr>
                        <a:t>RedcapM</a:t>
                      </a:r>
                      <a:endParaRPr lang="en-US" sz="900" b="0" i="0" u="none" strike="noStrike" dirty="0">
                        <a:solidFill>
                          <a:srgbClr val="000000"/>
                        </a:solidFill>
                        <a:effectLst/>
                        <a:latin typeface="+mn-lt"/>
                        <a:ea typeface="等线" panose="02010600030101010101" pitchFamily="2" charset="-122"/>
                      </a:endParaRPr>
                    </a:p>
                  </a:txBody>
                  <a:tcPr marL="7620" marR="7620" marT="762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err="1">
                          <a:ln>
                            <a:noFill/>
                          </a:ln>
                          <a:solidFill>
                            <a:schemeClr val="tx1"/>
                          </a:solidFill>
                          <a:effectLst/>
                          <a:uLnTx/>
                          <a:uFillTx/>
                          <a:latin typeface="+mn-lt"/>
                          <a:ea typeface="+mn-ea"/>
                          <a:cs typeface="Arial" panose="020B0604020202020204" pitchFamily="34" charset="0"/>
                        </a:rPr>
                        <a:t>NR_RedCap_OAM</a:t>
                      </a:r>
                      <a:endParaRPr kumimoji="0" lang="zh-CN" altLang="en-US"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l" fontAlgn="t"/>
                      <a:r>
                        <a:rPr lang="en-US" sz="900" b="0" i="0" u="none" strike="noStrike" dirty="0">
                          <a:solidFill>
                            <a:schemeClr val="tx1"/>
                          </a:solidFill>
                          <a:effectLst/>
                          <a:latin typeface="+mn-lt"/>
                          <a:ea typeface="宋体" panose="02010600030101010101" pitchFamily="2" charset="-122"/>
                        </a:rPr>
                        <a:t>Management Aspects of </a:t>
                      </a:r>
                      <a:r>
                        <a:rPr lang="en-US" sz="900" b="0" i="0" u="none" strike="noStrike" dirty="0" err="1">
                          <a:solidFill>
                            <a:schemeClr val="tx1"/>
                          </a:solidFill>
                          <a:effectLst/>
                          <a:latin typeface="+mn-lt"/>
                          <a:ea typeface="宋体" panose="02010600030101010101" pitchFamily="2" charset="-122"/>
                        </a:rPr>
                        <a:t>RedCap</a:t>
                      </a:r>
                      <a:r>
                        <a:rPr lang="en-US" sz="900" b="0" i="0" u="none" strike="noStrike" dirty="0">
                          <a:solidFill>
                            <a:schemeClr val="tx1"/>
                          </a:solidFill>
                          <a:effectLst/>
                          <a:latin typeface="+mn-lt"/>
                          <a:ea typeface="宋体" panose="02010600030101010101" pitchFamily="2" charset="-122"/>
                        </a:rPr>
                        <a:t> features</a:t>
                      </a: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schemeClr val="tx1"/>
                          </a:solidFill>
                          <a:effectLst/>
                          <a:uLnTx/>
                          <a:uFillTx/>
                          <a:latin typeface="+mn-lt"/>
                          <a:ea typeface="+mn-ea"/>
                          <a:cs typeface="Arial" panose="020B0604020202020204" pitchFamily="34" charset="0"/>
                        </a:rPr>
                        <a:t>1060008</a:t>
                      </a:r>
                      <a:endParaRPr kumimoji="0" lang="zh-CN" altLang="en-US"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schemeClr val="tx1"/>
                          </a:solidFill>
                          <a:effectLst/>
                          <a:uLnTx/>
                          <a:uFillTx/>
                          <a:latin typeface="+mn-lt"/>
                          <a:ea typeface="+mn-ea"/>
                          <a:cs typeface="Arial" panose="020B0604020202020204" pitchFamily="34" charset="0"/>
                        </a:rPr>
                        <a:t>China Unicom, </a:t>
                      </a:r>
                      <a:r>
                        <a:rPr kumimoji="0" lang="en-US" altLang="zh-CN" sz="900" b="0" i="0" u="none" strike="noStrike" kern="1200" cap="none" spc="0" normalizeH="0" baseline="0" dirty="0" err="1">
                          <a:ln>
                            <a:noFill/>
                          </a:ln>
                          <a:solidFill>
                            <a:schemeClr val="tx1"/>
                          </a:solidFill>
                          <a:effectLst/>
                          <a:uLnTx/>
                          <a:uFillTx/>
                          <a:latin typeface="+mn-lt"/>
                          <a:ea typeface="+mn-ea"/>
                          <a:cs typeface="Arial" panose="020B0604020202020204" pitchFamily="34" charset="0"/>
                        </a:rPr>
                        <a:t>Asiainfo</a:t>
                      </a:r>
                      <a:endParaRPr kumimoji="0" lang="zh-CN" altLang="en-US"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nSpc>
                          <a:spcPct val="107000"/>
                        </a:lnSpc>
                        <a:spcAft>
                          <a:spcPts val="0"/>
                        </a:spcAft>
                      </a:pPr>
                      <a:r>
                        <a:rPr lang="en-US" altLang="zh-CN" sz="900" kern="100" dirty="0">
                          <a:solidFill>
                            <a:schemeClr val="tx1"/>
                          </a:solidFill>
                          <a:effectLst/>
                          <a:latin typeface="+mn-lt"/>
                          <a:ea typeface="等线" panose="02010600030101010101" pitchFamily="2" charset="-122"/>
                          <a:cs typeface="Kartika"/>
                        </a:rPr>
                        <a:t>SP-241941</a:t>
                      </a:r>
                      <a:endParaRPr lang="zh-CN" sz="900" kern="100" dirty="0">
                        <a:solidFill>
                          <a:schemeClr val="tx1"/>
                        </a:solidFill>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nSpc>
                          <a:spcPct val="107000"/>
                        </a:lnSpc>
                        <a:spcAft>
                          <a:spcPts val="0"/>
                        </a:spcAft>
                      </a:pPr>
                      <a:r>
                        <a:rPr lang="en-US" altLang="zh-CN" sz="500" kern="100" dirty="0">
                          <a:solidFill>
                            <a:schemeClr val="tx1"/>
                          </a:solidFill>
                          <a:effectLst/>
                          <a:latin typeface="+mn-lt"/>
                          <a:ea typeface="等线" panose="02010600030101010101" pitchFamily="2" charset="-122"/>
                          <a:cs typeface="Kartika"/>
                        </a:rPr>
                        <a:t>TS 28.540/541/552/554</a:t>
                      </a:r>
                      <a:endParaRPr lang="zh-CN" sz="500" kern="100" dirty="0">
                        <a:solidFill>
                          <a:schemeClr val="tx1"/>
                        </a:solidFill>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ctr"/>
                      <a:r>
                        <a:rPr lang="en-US" altLang="zh-CN" sz="900" dirty="0">
                          <a:solidFill>
                            <a:schemeClr val="tx1"/>
                          </a:solidFill>
                          <a:latin typeface="+mn-lt"/>
                        </a:rPr>
                        <a:t>WI</a:t>
                      </a:r>
                      <a:endParaRPr lang="zh-CN" altLang="en-US" sz="900" dirty="0">
                        <a:solidFill>
                          <a:schemeClr val="tx1"/>
                        </a:solidFill>
                        <a:latin typeface="+mn-lt"/>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extLst>
                  <a:ext uri="{0D108BD9-81ED-4DB2-BD59-A6C34878D82A}">
                    <a16:rowId xmlns:a16="http://schemas.microsoft.com/office/drawing/2014/main" val="2758272338"/>
                  </a:ext>
                </a:extLst>
              </a:tr>
              <a:tr h="113051">
                <a:tc vMerge="1">
                  <a:txBody>
                    <a:bodyPr/>
                    <a:lstStyle/>
                    <a:p>
                      <a:endParaRPr lang="zh-CN" altLang="en-US"/>
                    </a:p>
                  </a:txBody>
                  <a:tcPr>
                    <a:lnT w="19050" cap="flat" cmpd="sng" algn="ctr">
                      <a:solidFill>
                        <a:schemeClr val="tx1"/>
                      </a:solidFill>
                      <a:prstDash val="solid"/>
                      <a:round/>
                      <a:headEnd type="none" w="med" len="med"/>
                      <a:tailEnd type="none" w="med" len="med"/>
                    </a:lnT>
                  </a:tcPr>
                </a:tc>
                <a:tc>
                  <a:txBody>
                    <a:bodyPr/>
                    <a:lstStyle/>
                    <a:p>
                      <a:pPr marL="53975" indent="0" algn="l" fontAlgn="b"/>
                      <a:r>
                        <a:rPr lang="en-US" sz="900" b="0" i="0" u="none" strike="noStrike" dirty="0">
                          <a:solidFill>
                            <a:srgbClr val="00B050"/>
                          </a:solidFill>
                          <a:effectLst/>
                          <a:latin typeface="+mn-lt"/>
                          <a:cs typeface="Arial" panose="020B0604020202020204" pitchFamily="34" charset="0"/>
                        </a:rPr>
                        <a:t>18</a:t>
                      </a:r>
                    </a:p>
                  </a:txBody>
                  <a:tcPr marL="6350" marR="6350" marT="6350" marB="0" anchor="ctr">
                    <a:lnT w="19050" cap="flat" cmpd="sng" algn="ctr">
                      <a:solidFill>
                        <a:schemeClr val="tx1"/>
                      </a:solidFill>
                      <a:prstDash val="solid"/>
                      <a:round/>
                      <a:headEnd type="none" w="med" len="med"/>
                      <a:tailEnd type="none" w="med" len="med"/>
                    </a:lnT>
                    <a:solidFill>
                      <a:schemeClr val="accent2">
                        <a:lumMod val="20000"/>
                        <a:lumOff val="80000"/>
                      </a:schemeClr>
                    </a:solidFill>
                  </a:tcPr>
                </a:tc>
                <a:tc>
                  <a:txBody>
                    <a:bodyPr/>
                    <a:lstStyle/>
                    <a:p>
                      <a:pPr algn="ctr" fontAlgn="ctr"/>
                      <a:r>
                        <a:rPr lang="en-US" altLang="zh-CN" sz="900" b="0" i="0" u="none" strike="noStrike" dirty="0">
                          <a:solidFill>
                            <a:srgbClr val="00B050"/>
                          </a:solidFill>
                          <a:effectLst/>
                          <a:latin typeface="+mn-lt"/>
                          <a:ea typeface="等线" panose="02010600030101010101" pitchFamily="2" charset="-122"/>
                        </a:rPr>
                        <a:t>NWDAFM</a:t>
                      </a:r>
                      <a:endParaRPr lang="en-US" sz="900" b="0" i="0" u="none" strike="noStrike" dirty="0">
                        <a:solidFill>
                          <a:srgbClr val="00B050"/>
                        </a:solidFill>
                        <a:effectLst/>
                        <a:latin typeface="+mn-lt"/>
                        <a:ea typeface="等线" panose="02010600030101010101" pitchFamily="2" charset="-122"/>
                      </a:endParaRPr>
                    </a:p>
                  </a:txBody>
                  <a:tcPr marL="7620" marR="7620" marT="7620" marB="0" anchor="ctr">
                    <a:lnT w="19050" cap="flat" cmpd="sng" algn="ctr">
                      <a:solidFill>
                        <a:schemeClr val="tx1"/>
                      </a:solidFill>
                      <a:prstDash val="solid"/>
                      <a:round/>
                      <a:headEnd type="none" w="med" len="med"/>
                      <a:tailEnd type="none" w="med" len="med"/>
                    </a:lnT>
                    <a:solidFill>
                      <a:schemeClr val="accent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GB" altLang="zh-CN" sz="900" b="0" i="0" u="none" strike="noStrike" kern="1200" cap="none" spc="0" normalizeH="0" baseline="0" dirty="0">
                          <a:ln>
                            <a:noFill/>
                          </a:ln>
                          <a:solidFill>
                            <a:srgbClr val="00B050"/>
                          </a:solidFill>
                          <a:effectLst/>
                          <a:uLnTx/>
                          <a:uFillTx/>
                          <a:latin typeface="+mn-lt"/>
                          <a:ea typeface="+mn-ea"/>
                          <a:cs typeface="Arial" panose="020B0604020202020204" pitchFamily="34" charset="0"/>
                        </a:rPr>
                        <a:t>NWDAF_OAM_Ph2</a:t>
                      </a:r>
                      <a:endParaRPr kumimoji="0" lang="zh-CN" altLang="en-US" sz="900" b="0" i="0" u="none" strike="noStrike" kern="1200" cap="none" spc="0" normalizeH="0" baseline="0" dirty="0">
                        <a:ln>
                          <a:noFill/>
                        </a:ln>
                        <a:solidFill>
                          <a:srgbClr val="00B050"/>
                        </a:solidFill>
                        <a:effectLst/>
                        <a:uLnTx/>
                        <a:uFillTx/>
                        <a:latin typeface="+mn-lt"/>
                        <a:ea typeface="宋体" panose="02010600030101010101" pitchFamily="2" charset="-122"/>
                        <a:cs typeface="Arial" panose="020B0604020202020204" pitchFamily="34" charset="0"/>
                      </a:endParaRPr>
                    </a:p>
                  </a:txBody>
                  <a:tcPr marL="68580" marR="68580" marT="0" marB="0">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l" fontAlgn="t"/>
                      <a:r>
                        <a:rPr lang="en-US" altLang="zh-CN" sz="900" b="0" i="0" u="none" strike="noStrike" dirty="0">
                          <a:solidFill>
                            <a:srgbClr val="00B050"/>
                          </a:solidFill>
                          <a:effectLst/>
                          <a:latin typeface="+mn-lt"/>
                          <a:ea typeface="+mn-ea"/>
                        </a:rPr>
                        <a:t>Enhancement of Management Aspects related to NWDAF Phase 2</a:t>
                      </a:r>
                      <a:endParaRPr lang="en-US" sz="900" b="0" i="0" u="none" strike="noStrike" dirty="0">
                        <a:solidFill>
                          <a:srgbClr val="00B050"/>
                        </a:solidFill>
                        <a:effectLst/>
                        <a:latin typeface="+mn-lt"/>
                        <a:ea typeface="宋体" panose="02010600030101010101" pitchFamily="2" charset="-122"/>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lang="en-US" altLang="zh-CN" sz="900" kern="1200" dirty="0">
                          <a:solidFill>
                            <a:srgbClr val="00B050"/>
                          </a:solidFill>
                          <a:effectLst/>
                          <a:latin typeface="+mn-lt"/>
                          <a:ea typeface="PMingLiU"/>
                          <a:cs typeface="+mn-cs"/>
                        </a:rPr>
                        <a:t>1050031</a:t>
                      </a:r>
                      <a:endParaRPr kumimoji="0" lang="zh-CN" altLang="en-US" sz="900" b="0" i="0" u="none" strike="noStrike" kern="1200" cap="none" spc="0" normalizeH="0" baseline="0" dirty="0">
                        <a:ln>
                          <a:noFill/>
                        </a:ln>
                        <a:solidFill>
                          <a:srgbClr val="00B050"/>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srgbClr val="00B050"/>
                          </a:solidFill>
                          <a:effectLst/>
                          <a:uLnTx/>
                          <a:uFillTx/>
                          <a:latin typeface="+mn-lt"/>
                          <a:ea typeface="+mn-ea"/>
                          <a:cs typeface="Arial" panose="020B0604020202020204" pitchFamily="34" charset="0"/>
                        </a:rPr>
                        <a:t>China Telecom</a:t>
                      </a:r>
                      <a:endParaRPr kumimoji="0" lang="zh-CN" altLang="en-US" sz="900" b="0" i="0" u="none" strike="noStrike" kern="1200" cap="none" spc="0" normalizeH="0" baseline="0" dirty="0">
                        <a:ln>
                          <a:noFill/>
                        </a:ln>
                        <a:solidFill>
                          <a:srgbClr val="00B050"/>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nSpc>
                          <a:spcPct val="107000"/>
                        </a:lnSpc>
                        <a:spcAft>
                          <a:spcPts val="0"/>
                        </a:spcAft>
                      </a:pPr>
                      <a:r>
                        <a:rPr lang="en-US" altLang="zh-CN" sz="900" kern="100" dirty="0">
                          <a:solidFill>
                            <a:srgbClr val="00B050"/>
                          </a:solidFill>
                          <a:effectLst/>
                          <a:latin typeface="+mn-lt"/>
                          <a:ea typeface="等线" panose="02010600030101010101" pitchFamily="2" charset="-122"/>
                          <a:cs typeface="Kartika"/>
                        </a:rPr>
                        <a:t>SP-241378</a:t>
                      </a:r>
                      <a:endParaRPr lang="zh-CN" sz="900" kern="100" dirty="0">
                        <a:solidFill>
                          <a:srgbClr val="00B050"/>
                        </a:solidFill>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nSpc>
                          <a:spcPct val="107000"/>
                        </a:lnSpc>
                        <a:spcAft>
                          <a:spcPts val="0"/>
                        </a:spcAft>
                      </a:pPr>
                      <a:r>
                        <a:rPr lang="en-US" altLang="zh-CN" sz="900" kern="100" dirty="0">
                          <a:solidFill>
                            <a:srgbClr val="00B050"/>
                          </a:solidFill>
                          <a:effectLst/>
                          <a:latin typeface="+mn-lt"/>
                          <a:ea typeface="等线" panose="02010600030101010101" pitchFamily="2" charset="-122"/>
                          <a:cs typeface="Kartika"/>
                        </a:rPr>
                        <a:t>28.552/28.541</a:t>
                      </a:r>
                      <a:endParaRPr lang="zh-CN" sz="900" kern="100" dirty="0">
                        <a:solidFill>
                          <a:srgbClr val="00B050"/>
                        </a:solidFill>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ctr"/>
                      <a:r>
                        <a:rPr lang="en-US" altLang="zh-CN" sz="900" dirty="0">
                          <a:solidFill>
                            <a:schemeClr val="tx1"/>
                          </a:solidFill>
                          <a:latin typeface="+mn-lt"/>
                        </a:rPr>
                        <a:t>WI</a:t>
                      </a:r>
                      <a:endParaRPr lang="zh-CN" altLang="en-US" sz="900" dirty="0">
                        <a:solidFill>
                          <a:schemeClr val="tx1"/>
                        </a:solidFill>
                        <a:latin typeface="+mn-lt"/>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extLst>
                  <a:ext uri="{0D108BD9-81ED-4DB2-BD59-A6C34878D82A}">
                    <a16:rowId xmlns:a16="http://schemas.microsoft.com/office/drawing/2014/main" val="621424685"/>
                  </a:ext>
                </a:extLst>
              </a:tr>
              <a:tr h="194651">
                <a:tc vMerge="1">
                  <a:txBody>
                    <a:bodyPr/>
                    <a:lstStyle/>
                    <a:p>
                      <a:pPr marL="53975" indent="0" algn="l" fontAlgn="b"/>
                      <a:endParaRPr lang="en-US" sz="600" b="0" i="0" u="none" strike="noStrike" dirty="0">
                        <a:solidFill>
                          <a:srgbClr val="000000"/>
                        </a:solidFill>
                        <a:effectLst/>
                        <a:latin typeface="+mn-lt"/>
                        <a:cs typeface="Arial" panose="020B0604020202020204" pitchFamily="34" charset="0"/>
                      </a:endParaRP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53975" indent="0" algn="l" fontAlgn="b"/>
                      <a:r>
                        <a:rPr lang="en-US" sz="900" b="0" i="0" u="none" strike="noStrike" dirty="0">
                          <a:solidFill>
                            <a:srgbClr val="000000"/>
                          </a:solidFill>
                          <a:effectLst/>
                          <a:latin typeface="+mn-lt"/>
                          <a:cs typeface="Arial" panose="020B0604020202020204" pitchFamily="34" charset="0"/>
                        </a:rPr>
                        <a:t>19</a:t>
                      </a: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ctr" fontAlgn="ctr"/>
                      <a:r>
                        <a:rPr lang="en-US" altLang="zh-CN" sz="900" b="0" i="0" u="none" strike="noStrike" dirty="0">
                          <a:solidFill>
                            <a:srgbClr val="000000"/>
                          </a:solidFill>
                          <a:effectLst/>
                          <a:latin typeface="+mn-lt"/>
                          <a:ea typeface="等线" panose="02010600030101010101" pitchFamily="2" charset="-122"/>
                        </a:rPr>
                        <a:t>NSM</a:t>
                      </a:r>
                      <a:endParaRPr lang="en-US" sz="900" b="0" i="0" u="none" strike="noStrike" dirty="0">
                        <a:solidFill>
                          <a:srgbClr val="000000"/>
                        </a:solidFill>
                        <a:effectLst/>
                        <a:latin typeface="+mn-lt"/>
                        <a:ea typeface="等线" panose="02010600030101010101" pitchFamily="2" charset="-122"/>
                      </a:endParaRPr>
                    </a:p>
                  </a:txBody>
                  <a:tcPr marL="7620" marR="7620" marT="762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schemeClr val="tx1"/>
                          </a:solidFill>
                          <a:effectLst/>
                          <a:uLnTx/>
                          <a:uFillTx/>
                          <a:latin typeface="+mn-lt"/>
                          <a:ea typeface="+mn-ea"/>
                          <a:cs typeface="Arial" panose="020B0604020202020204" pitchFamily="34" charset="0"/>
                        </a:rPr>
                        <a:t>NetShare_OAM_Ph3</a:t>
                      </a:r>
                      <a:endParaRPr kumimoji="0" lang="zh-CN" altLang="en-US"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l" fontAlgn="t"/>
                      <a:r>
                        <a:rPr lang="en-US" sz="900" b="0" i="0" u="none" strike="noStrike" dirty="0">
                          <a:solidFill>
                            <a:schemeClr val="tx1"/>
                          </a:solidFill>
                          <a:effectLst/>
                          <a:latin typeface="+mn-lt"/>
                          <a:ea typeface="宋体" panose="02010600030101010101" pitchFamily="2" charset="-122"/>
                        </a:rPr>
                        <a:t>Management of Network Sharing Phase 3</a:t>
                      </a: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schemeClr val="tx1"/>
                          </a:solidFill>
                          <a:effectLst/>
                          <a:uLnTx/>
                          <a:uFillTx/>
                          <a:latin typeface="+mn-lt"/>
                          <a:ea typeface="+mn-ea"/>
                          <a:cs typeface="Arial" panose="020B0604020202020204" pitchFamily="34" charset="0"/>
                        </a:rPr>
                        <a:t>1060017</a:t>
                      </a:r>
                      <a:endParaRPr kumimoji="0" lang="zh-CN" altLang="en-US"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schemeClr val="tx1"/>
                          </a:solidFill>
                          <a:effectLst/>
                          <a:uLnTx/>
                          <a:uFillTx/>
                          <a:latin typeface="+mn-lt"/>
                          <a:ea typeface="+mn-ea"/>
                          <a:cs typeface="Arial" panose="020B0604020202020204" pitchFamily="34" charset="0"/>
                        </a:rPr>
                        <a:t>China Unicom,</a:t>
                      </a:r>
                      <a:r>
                        <a:rPr kumimoji="0" lang="zh-CN" altLang="en-US" sz="900" b="0" i="0" u="none" strike="noStrike" kern="1200" cap="none" spc="0" normalizeH="0" baseline="0" dirty="0">
                          <a:ln>
                            <a:noFill/>
                          </a:ln>
                          <a:solidFill>
                            <a:schemeClr val="tx1"/>
                          </a:solidFill>
                          <a:effectLst/>
                          <a:uLnTx/>
                          <a:uFillTx/>
                          <a:latin typeface="+mn-lt"/>
                          <a:ea typeface="+mn-ea"/>
                          <a:cs typeface="Arial" panose="020B0604020202020204" pitchFamily="34" charset="0"/>
                        </a:rPr>
                        <a:t> </a:t>
                      </a:r>
                      <a:r>
                        <a:rPr kumimoji="0" lang="en-US" altLang="zh-CN" sz="900" b="0" i="0" u="none" strike="noStrike" kern="1200" cap="none" spc="0" normalizeH="0" baseline="0" dirty="0">
                          <a:ln>
                            <a:noFill/>
                          </a:ln>
                          <a:solidFill>
                            <a:schemeClr val="tx1"/>
                          </a:solidFill>
                          <a:effectLst/>
                          <a:uLnTx/>
                          <a:uFillTx/>
                          <a:latin typeface="+mn-lt"/>
                          <a:ea typeface="+mn-ea"/>
                          <a:cs typeface="Arial" panose="020B0604020202020204" pitchFamily="34" charset="0"/>
                        </a:rPr>
                        <a:t>China Telecom</a:t>
                      </a:r>
                      <a:endParaRPr kumimoji="0" lang="zh-CN" altLang="en-US"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nSpc>
                          <a:spcPct val="107000"/>
                        </a:lnSpc>
                        <a:spcAft>
                          <a:spcPts val="0"/>
                        </a:spcAft>
                      </a:pPr>
                      <a:r>
                        <a:rPr lang="en-US" altLang="zh-CN" sz="900" kern="100" dirty="0">
                          <a:solidFill>
                            <a:schemeClr val="tx1"/>
                          </a:solidFill>
                          <a:effectLst/>
                          <a:latin typeface="+mn-lt"/>
                          <a:ea typeface="等线" panose="02010600030101010101" pitchFamily="2" charset="-122"/>
                          <a:cs typeface="Kartika"/>
                        </a:rPr>
                        <a:t>SP-241950</a:t>
                      </a:r>
                      <a:endParaRPr lang="zh-CN" sz="900" kern="100" dirty="0">
                        <a:solidFill>
                          <a:schemeClr val="tx1"/>
                        </a:solidFill>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nSpc>
                          <a:spcPct val="107000"/>
                        </a:lnSpc>
                        <a:spcAft>
                          <a:spcPts val="0"/>
                        </a:spcAft>
                      </a:pPr>
                      <a:r>
                        <a:rPr lang="en-US" altLang="zh-CN" sz="500" kern="100" dirty="0">
                          <a:solidFill>
                            <a:schemeClr val="tx1"/>
                          </a:solidFill>
                          <a:effectLst/>
                          <a:latin typeface="+mn-lt"/>
                          <a:ea typeface="等线" panose="02010600030101010101" pitchFamily="2" charset="-122"/>
                          <a:cs typeface="Kartika"/>
                        </a:rPr>
                        <a:t>TS 28.552/32.130/28.541</a:t>
                      </a:r>
                      <a:endParaRPr lang="zh-CN" altLang="en-US" sz="500" kern="100" dirty="0">
                        <a:solidFill>
                          <a:schemeClr val="tx1"/>
                        </a:solidFill>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ctr"/>
                      <a:r>
                        <a:rPr lang="en-US" altLang="zh-CN" sz="900" dirty="0">
                          <a:solidFill>
                            <a:schemeClr val="tx1"/>
                          </a:solidFill>
                          <a:latin typeface="+mn-lt"/>
                        </a:rPr>
                        <a:t>WI</a:t>
                      </a:r>
                      <a:endParaRPr lang="zh-CN" altLang="en-US" sz="900" dirty="0">
                        <a:solidFill>
                          <a:schemeClr val="tx1"/>
                        </a:solidFill>
                        <a:latin typeface="+mn-lt"/>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extLst>
                  <a:ext uri="{0D108BD9-81ED-4DB2-BD59-A6C34878D82A}">
                    <a16:rowId xmlns:a16="http://schemas.microsoft.com/office/drawing/2014/main" val="2295920295"/>
                  </a:ext>
                </a:extLst>
              </a:tr>
              <a:tr h="184394">
                <a:tc rowSpan="3">
                  <a:txBody>
                    <a:bodyPr/>
                    <a:lstStyle/>
                    <a:p>
                      <a:r>
                        <a:rPr lang="en-US" altLang="zh-CN" sz="900" b="1" dirty="0">
                          <a:latin typeface="+mn-lt"/>
                        </a:rPr>
                        <a:t>Support of New Services</a:t>
                      </a:r>
                      <a:endParaRPr lang="zh-CN" altLang="en-US" sz="900" b="1" dirty="0">
                        <a:latin typeface="+mn-lt"/>
                      </a:endParaRPr>
                    </a:p>
                  </a:txBody>
                  <a:tcPr>
                    <a:lnT w="19050" cap="flat" cmpd="sng" algn="ctr">
                      <a:solidFill>
                        <a:schemeClr val="tx1"/>
                      </a:solidFill>
                      <a:prstDash val="solid"/>
                      <a:round/>
                      <a:headEnd type="none" w="med" len="med"/>
                      <a:tailEnd type="none" w="med" len="med"/>
                    </a:lnT>
                  </a:tcPr>
                </a:tc>
                <a:tc>
                  <a:txBody>
                    <a:bodyPr/>
                    <a:lstStyle/>
                    <a:p>
                      <a:pPr marL="53975" indent="0" algn="l" fontAlgn="b"/>
                      <a:r>
                        <a:rPr lang="en-US" sz="900" b="0" i="0" u="none" strike="noStrike" dirty="0">
                          <a:solidFill>
                            <a:srgbClr val="000000"/>
                          </a:solidFill>
                          <a:effectLst/>
                          <a:latin typeface="+mn-lt"/>
                          <a:cs typeface="Arial" panose="020B0604020202020204" pitchFamily="34" charset="0"/>
                        </a:rPr>
                        <a:t>20</a:t>
                      </a:r>
                    </a:p>
                  </a:txBody>
                  <a:tcPr marL="6350" marR="6350" marT="6350" marB="0" anchor="ctr">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fontAlgn="ctr"/>
                      <a:r>
                        <a:rPr lang="en-US" altLang="zh-CN" sz="900" b="0" i="0" u="none" strike="noStrike" dirty="0">
                          <a:solidFill>
                            <a:srgbClr val="000000"/>
                          </a:solidFill>
                          <a:effectLst/>
                          <a:latin typeface="+mn-lt"/>
                          <a:ea typeface="等线" panose="02010600030101010101" pitchFamily="2" charset="-122"/>
                        </a:rPr>
                        <a:t>EE</a:t>
                      </a:r>
                      <a:endParaRPr lang="en-US" sz="900" b="0" i="0" u="none" strike="noStrike" dirty="0">
                        <a:solidFill>
                          <a:srgbClr val="000000"/>
                        </a:solidFill>
                        <a:effectLst/>
                        <a:latin typeface="+mn-lt"/>
                        <a:ea typeface="等线" panose="02010600030101010101" pitchFamily="2" charset="-122"/>
                      </a:endParaRPr>
                    </a:p>
                  </a:txBody>
                  <a:tcPr marL="7620" marR="7620" marT="762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schemeClr val="tx1"/>
                          </a:solidFill>
                          <a:effectLst/>
                          <a:uLnTx/>
                          <a:uFillTx/>
                          <a:latin typeface="+mn-lt"/>
                          <a:ea typeface="+mn-ea"/>
                          <a:cs typeface="Arial" panose="020B0604020202020204" pitchFamily="34" charset="0"/>
                        </a:rPr>
                        <a:t>Energy_OAM_Ph3</a:t>
                      </a:r>
                      <a:endParaRPr kumimoji="0" lang="zh-CN" altLang="en-US"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fontAlgn="t"/>
                      <a:r>
                        <a:rPr lang="en-US" sz="900" b="0" i="0" u="none" strike="noStrike" dirty="0">
                          <a:solidFill>
                            <a:schemeClr val="tx1"/>
                          </a:solidFill>
                          <a:effectLst/>
                          <a:latin typeface="+mn-lt"/>
                          <a:ea typeface="宋体" panose="02010600030101010101" pitchFamily="2" charset="-122"/>
                        </a:rPr>
                        <a:t>Energy efficiency and energy saving aspects of 5G networks and services</a:t>
                      </a: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schemeClr val="tx1"/>
                          </a:solidFill>
                          <a:effectLst/>
                          <a:uLnTx/>
                          <a:uFillTx/>
                          <a:latin typeface="+mn-lt"/>
                          <a:ea typeface="+mn-ea"/>
                          <a:cs typeface="Arial" panose="020B0604020202020204" pitchFamily="34" charset="0"/>
                        </a:rPr>
                        <a:t>1060007</a:t>
                      </a:r>
                      <a:endParaRPr kumimoji="0" lang="zh-CN" altLang="en-US"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schemeClr val="tx1"/>
                          </a:solidFill>
                          <a:effectLst/>
                          <a:uLnTx/>
                          <a:uFillTx/>
                          <a:latin typeface="+mn-lt"/>
                          <a:ea typeface="+mn-ea"/>
                          <a:cs typeface="Arial" panose="020B0604020202020204" pitchFamily="34" charset="0"/>
                        </a:rPr>
                        <a:t>Huawei, Samsung</a:t>
                      </a:r>
                      <a:endParaRPr kumimoji="0" lang="zh-CN" altLang="en-US"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nSpc>
                          <a:spcPct val="107000"/>
                        </a:lnSpc>
                        <a:spcAft>
                          <a:spcPts val="0"/>
                        </a:spcAft>
                      </a:pPr>
                      <a:r>
                        <a:rPr lang="en-US" altLang="zh-CN" sz="900" kern="100" dirty="0">
                          <a:solidFill>
                            <a:schemeClr val="tx1"/>
                          </a:solidFill>
                          <a:effectLst/>
                          <a:latin typeface="+mn-lt"/>
                          <a:ea typeface="等线" panose="02010600030101010101" pitchFamily="2" charset="-122"/>
                          <a:cs typeface="Kartika"/>
                        </a:rPr>
                        <a:t>SP-241940</a:t>
                      </a:r>
                      <a:endParaRPr lang="zh-CN" sz="900" kern="100" dirty="0">
                        <a:solidFill>
                          <a:schemeClr val="tx1"/>
                        </a:solidFill>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nSpc>
                          <a:spcPct val="107000"/>
                        </a:lnSpc>
                        <a:spcAft>
                          <a:spcPts val="0"/>
                        </a:spcAft>
                      </a:pPr>
                      <a:r>
                        <a:rPr lang="en-US" altLang="zh-CN" sz="500" kern="100" dirty="0">
                          <a:solidFill>
                            <a:schemeClr val="tx1"/>
                          </a:solidFill>
                          <a:effectLst/>
                          <a:latin typeface="+mn-lt"/>
                          <a:ea typeface="等线" panose="02010600030101010101" pitchFamily="2" charset="-122"/>
                          <a:cs typeface="Kartika"/>
                        </a:rPr>
                        <a:t>TS 28.310/622/623/541/554/104</a:t>
                      </a:r>
                      <a:endParaRPr lang="zh-CN" sz="500" kern="100" dirty="0">
                        <a:solidFill>
                          <a:schemeClr val="tx1"/>
                        </a:solidFill>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a:r>
                        <a:rPr lang="en-US" altLang="zh-CN" sz="900" dirty="0">
                          <a:solidFill>
                            <a:schemeClr val="tx1"/>
                          </a:solidFill>
                          <a:latin typeface="+mn-lt"/>
                        </a:rPr>
                        <a:t>WI</a:t>
                      </a:r>
                      <a:endParaRPr lang="zh-CN" altLang="en-US" sz="900" dirty="0">
                        <a:solidFill>
                          <a:schemeClr val="tx1"/>
                        </a:solidFill>
                        <a:latin typeface="+mn-lt"/>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304891513"/>
                  </a:ext>
                </a:extLst>
              </a:tr>
              <a:tr h="113051">
                <a:tc vMerge="1">
                  <a:txBody>
                    <a:bodyPr/>
                    <a:lstStyle/>
                    <a:p>
                      <a:endParaRPr lang="zh-CN" altLang="en-US"/>
                    </a:p>
                  </a:txBody>
                  <a:tcPr/>
                </a:tc>
                <a:tc>
                  <a:txBody>
                    <a:bodyPr/>
                    <a:lstStyle/>
                    <a:p>
                      <a:pPr marL="53975" indent="0" algn="l" fontAlgn="b"/>
                      <a:r>
                        <a:rPr lang="en-US" sz="900" b="0" i="0" u="none" strike="noStrike" dirty="0">
                          <a:solidFill>
                            <a:srgbClr val="000000"/>
                          </a:solidFill>
                          <a:effectLst/>
                          <a:latin typeface="+mn-lt"/>
                          <a:cs typeface="Arial" panose="020B0604020202020204" pitchFamily="34" charset="0"/>
                        </a:rPr>
                        <a:t>21</a:t>
                      </a:r>
                    </a:p>
                  </a:txBody>
                  <a:tcPr marL="6350" marR="6350" marT="6350" marB="0" anchor="ctr">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fontAlgn="ctr"/>
                      <a:r>
                        <a:rPr lang="en-US" altLang="zh-CN" sz="900" b="0" i="0" u="none" strike="noStrike" dirty="0" err="1">
                          <a:solidFill>
                            <a:srgbClr val="000000"/>
                          </a:solidFill>
                          <a:effectLst/>
                          <a:latin typeface="+mn-lt"/>
                          <a:ea typeface="等线" panose="02010600030101010101" pitchFamily="2" charset="-122"/>
                        </a:rPr>
                        <a:t>MExpo</a:t>
                      </a:r>
                      <a:endParaRPr lang="en-US" sz="900" b="0" i="0" u="none" strike="noStrike" dirty="0">
                        <a:solidFill>
                          <a:srgbClr val="000000"/>
                        </a:solidFill>
                        <a:effectLst/>
                        <a:latin typeface="+mn-lt"/>
                        <a:ea typeface="等线" panose="02010600030101010101" pitchFamily="2" charset="-122"/>
                      </a:endParaRPr>
                    </a:p>
                  </a:txBody>
                  <a:tcPr marL="7620" marR="7620" marT="762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err="1">
                          <a:ln>
                            <a:noFill/>
                          </a:ln>
                          <a:solidFill>
                            <a:schemeClr val="tx1"/>
                          </a:solidFill>
                          <a:effectLst/>
                          <a:uLnTx/>
                          <a:uFillTx/>
                          <a:latin typeface="+mn-lt"/>
                          <a:ea typeface="+mn-ea"/>
                          <a:cs typeface="Arial" panose="020B0604020202020204" pitchFamily="34" charset="0"/>
                        </a:rPr>
                        <a:t>Mexpo</a:t>
                      </a:r>
                      <a:endParaRPr kumimoji="0" lang="zh-CN" altLang="en-US"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fontAlgn="t"/>
                      <a:r>
                        <a:rPr lang="en-US" sz="900" b="0" i="0" u="none" strike="noStrike" dirty="0">
                          <a:solidFill>
                            <a:schemeClr val="tx1"/>
                          </a:solidFill>
                          <a:effectLst/>
                          <a:latin typeface="+mn-lt"/>
                          <a:ea typeface="宋体" panose="02010600030101010101" pitchFamily="2" charset="-122"/>
                        </a:rPr>
                        <a:t>Enhanced OAM for management service exposure to external consumers through CAPIF</a:t>
                      </a: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schemeClr val="tx1"/>
                          </a:solidFill>
                          <a:effectLst/>
                          <a:uLnTx/>
                          <a:uFillTx/>
                          <a:latin typeface="+mn-lt"/>
                          <a:ea typeface="+mn-ea"/>
                          <a:cs typeface="Arial" panose="020B0604020202020204" pitchFamily="34" charset="0"/>
                        </a:rPr>
                        <a:t>1060009</a:t>
                      </a:r>
                      <a:endParaRPr kumimoji="0" lang="zh-CN" altLang="en-US"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rPr>
                        <a:t>Nokia</a:t>
                      </a:r>
                      <a:endParaRPr kumimoji="0" lang="zh-CN" altLang="en-US"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nSpc>
                          <a:spcPct val="107000"/>
                        </a:lnSpc>
                        <a:spcAft>
                          <a:spcPts val="0"/>
                        </a:spcAft>
                      </a:pPr>
                      <a:r>
                        <a:rPr lang="en-US" altLang="zh-CN" sz="900" kern="100" dirty="0">
                          <a:solidFill>
                            <a:schemeClr val="tx1"/>
                          </a:solidFill>
                          <a:effectLst/>
                          <a:latin typeface="+mn-lt"/>
                          <a:ea typeface="等线" panose="02010600030101010101" pitchFamily="2" charset="-122"/>
                          <a:cs typeface="Kartika"/>
                        </a:rPr>
                        <a:t>SP-241942</a:t>
                      </a:r>
                      <a:endParaRPr lang="zh-CN" sz="900" kern="100" dirty="0">
                        <a:solidFill>
                          <a:schemeClr val="tx1"/>
                        </a:solidFill>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nSpc>
                          <a:spcPct val="107000"/>
                        </a:lnSpc>
                        <a:spcAft>
                          <a:spcPts val="0"/>
                        </a:spcAft>
                      </a:pPr>
                      <a:r>
                        <a:rPr lang="en-US" altLang="zh-CN" sz="900" kern="100" dirty="0">
                          <a:solidFill>
                            <a:schemeClr val="tx1"/>
                          </a:solidFill>
                          <a:effectLst/>
                          <a:latin typeface="+mn-lt"/>
                          <a:ea typeface="等线" panose="02010600030101010101" pitchFamily="2" charset="-122"/>
                          <a:cs typeface="Kartika"/>
                        </a:rPr>
                        <a:t>TS 28.579</a:t>
                      </a:r>
                      <a:endParaRPr lang="zh-CN" sz="900" kern="100" dirty="0">
                        <a:solidFill>
                          <a:schemeClr val="tx1"/>
                        </a:solidFill>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a:r>
                        <a:rPr lang="en-US" altLang="zh-CN" sz="900" dirty="0">
                          <a:solidFill>
                            <a:schemeClr val="tx1"/>
                          </a:solidFill>
                          <a:latin typeface="+mn-lt"/>
                        </a:rPr>
                        <a:t>WI</a:t>
                      </a:r>
                      <a:endParaRPr lang="zh-CN" altLang="en-US" sz="900" dirty="0">
                        <a:solidFill>
                          <a:schemeClr val="tx1"/>
                        </a:solidFill>
                        <a:latin typeface="+mn-lt"/>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274916200"/>
                  </a:ext>
                </a:extLst>
              </a:tr>
              <a:tr h="254065">
                <a:tc vMerge="1">
                  <a:txBody>
                    <a:bodyPr/>
                    <a:lstStyle/>
                    <a:p>
                      <a:pPr marL="53975" indent="0" algn="l" defTabSz="1219170" rtl="0" eaLnBrk="1" fontAlgn="b" latinLnBrk="0" hangingPunct="1"/>
                      <a:endParaRPr lang="en-US" sz="1100" b="1" i="0" u="none" strike="noStrike" kern="1200" dirty="0">
                        <a:solidFill>
                          <a:srgbClr val="000000"/>
                        </a:solidFill>
                        <a:effectLst/>
                        <a:latin typeface="+mn-lt"/>
                        <a:ea typeface="+mn-ea"/>
                        <a:cs typeface="+mn-cs"/>
                      </a:endParaRP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53975" indent="0" algn="l" fontAlgn="b"/>
                      <a:r>
                        <a:rPr lang="en-US" sz="900" b="0" i="0" u="none" strike="noStrike" dirty="0">
                          <a:solidFill>
                            <a:srgbClr val="00B050"/>
                          </a:solidFill>
                          <a:effectLst/>
                          <a:latin typeface="+mn-lt"/>
                          <a:cs typeface="Arial" panose="020B0604020202020204" pitchFamily="34" charset="0"/>
                        </a:rPr>
                        <a:t>22</a:t>
                      </a: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fontAlgn="ctr"/>
                      <a:r>
                        <a:rPr lang="en-US" altLang="zh-CN" sz="900" b="0" i="0" u="none" strike="noStrike" dirty="0" err="1">
                          <a:solidFill>
                            <a:srgbClr val="00B050"/>
                          </a:solidFill>
                          <a:effectLst/>
                          <a:latin typeface="+mn-lt"/>
                          <a:ea typeface="等线" panose="02010600030101010101" pitchFamily="2" charset="-122"/>
                        </a:rPr>
                        <a:t>MonStra</a:t>
                      </a:r>
                      <a:endParaRPr lang="en-US" sz="900" b="0" i="0" u="none" strike="noStrike" dirty="0">
                        <a:solidFill>
                          <a:srgbClr val="00B050"/>
                        </a:solidFill>
                        <a:effectLst/>
                        <a:latin typeface="+mn-lt"/>
                        <a:ea typeface="等线" panose="02010600030101010101" pitchFamily="2" charset="-122"/>
                      </a:endParaRPr>
                    </a:p>
                  </a:txBody>
                  <a:tcPr marL="7620" marR="7620" marT="762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err="1">
                          <a:ln>
                            <a:noFill/>
                          </a:ln>
                          <a:solidFill>
                            <a:srgbClr val="00B050"/>
                          </a:solidFill>
                          <a:effectLst/>
                          <a:uLnTx/>
                          <a:uFillTx/>
                          <a:latin typeface="+mn-lt"/>
                          <a:ea typeface="+mn-ea"/>
                          <a:cs typeface="Arial" panose="020B0604020202020204" pitchFamily="34" charset="0"/>
                        </a:rPr>
                        <a:t>Monstra</a:t>
                      </a:r>
                      <a:r>
                        <a:rPr kumimoji="0" lang="en-US" altLang="zh-CN" sz="900" b="0" i="0" u="none" strike="noStrike" kern="1200" cap="none" spc="0" normalizeH="0" baseline="0" dirty="0">
                          <a:ln>
                            <a:noFill/>
                          </a:ln>
                          <a:solidFill>
                            <a:srgbClr val="00B050"/>
                          </a:solidFill>
                          <a:effectLst/>
                          <a:uLnTx/>
                          <a:uFillTx/>
                          <a:latin typeface="+mn-lt"/>
                          <a:ea typeface="+mn-ea"/>
                          <a:cs typeface="Arial" panose="020B0604020202020204" pitchFamily="34" charset="0"/>
                        </a:rPr>
                        <a:t>-OAM</a:t>
                      </a:r>
                      <a:endParaRPr kumimoji="0" lang="zh-CN" altLang="en-US" sz="900" b="0" i="0" u="none" strike="noStrike" kern="1200" cap="none" spc="0" normalizeH="0" baseline="0" dirty="0">
                        <a:ln>
                          <a:noFill/>
                        </a:ln>
                        <a:solidFill>
                          <a:srgbClr val="00B050"/>
                        </a:solidFill>
                        <a:effectLst/>
                        <a:uLnTx/>
                        <a:uFillTx/>
                        <a:latin typeface="+mn-lt"/>
                        <a:ea typeface="宋体" panose="02010600030101010101" pitchFamily="2" charset="-122"/>
                        <a:cs typeface="Arial" panose="020B0604020202020204" pitchFamily="34" charset="0"/>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fontAlgn="t"/>
                      <a:r>
                        <a:rPr lang="en-US" sz="900" b="0" i="0" u="none" strike="noStrike" dirty="0">
                          <a:solidFill>
                            <a:srgbClr val="00B050"/>
                          </a:solidFill>
                          <a:effectLst/>
                          <a:latin typeface="+mn-lt"/>
                          <a:ea typeface="宋体" panose="02010600030101010101" pitchFamily="2" charset="-122"/>
                        </a:rPr>
                        <a:t>Management for </a:t>
                      </a:r>
                      <a:r>
                        <a:rPr lang="en-US" sz="900" b="0" i="0" u="none" strike="noStrike" dirty="0" err="1">
                          <a:solidFill>
                            <a:srgbClr val="00B050"/>
                          </a:solidFill>
                          <a:effectLst/>
                          <a:latin typeface="+mn-lt"/>
                          <a:ea typeface="宋体" panose="02010600030101010101" pitchFamily="2" charset="-122"/>
                        </a:rPr>
                        <a:t>MonStra</a:t>
                      </a:r>
                      <a:endParaRPr lang="en-US" sz="900" b="0" i="0" u="none" strike="noStrike" dirty="0">
                        <a:solidFill>
                          <a:srgbClr val="00B050"/>
                        </a:solidFill>
                        <a:effectLst/>
                        <a:latin typeface="+mn-lt"/>
                        <a:ea typeface="宋体" panose="02010600030101010101" pitchFamily="2" charset="-122"/>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srgbClr val="00B050"/>
                          </a:solidFill>
                          <a:effectLst/>
                          <a:uLnTx/>
                          <a:uFillTx/>
                          <a:latin typeface="+mn-lt"/>
                          <a:ea typeface="+mn-ea"/>
                          <a:cs typeface="Arial" panose="020B0604020202020204" pitchFamily="34" charset="0"/>
                        </a:rPr>
                        <a:t>1060012</a:t>
                      </a:r>
                      <a:endParaRPr kumimoji="0" lang="zh-CN" altLang="en-US" sz="900" b="0" i="0" u="none" strike="noStrike" kern="1200" cap="none" spc="0" normalizeH="0" baseline="0" dirty="0">
                        <a:ln>
                          <a:noFill/>
                        </a:ln>
                        <a:solidFill>
                          <a:srgbClr val="00B050"/>
                        </a:solidFill>
                        <a:effectLst/>
                        <a:uLnTx/>
                        <a:uFillTx/>
                        <a:latin typeface="+mn-lt"/>
                        <a:ea typeface="宋体" panose="02010600030101010101" pitchFamily="2" charset="-122"/>
                        <a:cs typeface="Arial" panose="020B0604020202020204" pitchFamily="34" charset="0"/>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srgbClr val="00B050"/>
                          </a:solidFill>
                          <a:effectLst/>
                          <a:uLnTx/>
                          <a:uFillTx/>
                          <a:latin typeface="+mn-lt"/>
                          <a:ea typeface="宋体" panose="02010600030101010101" pitchFamily="2" charset="-122"/>
                          <a:cs typeface="Arial" panose="020B0604020202020204" pitchFamily="34" charset="0"/>
                        </a:rPr>
                        <a:t>Vodafone, Ericsson</a:t>
                      </a:r>
                      <a:endParaRPr kumimoji="0" lang="zh-CN" altLang="en-US" sz="900" b="0" i="0" u="none" strike="noStrike" kern="1200" cap="none" spc="0" normalizeH="0" baseline="0" dirty="0">
                        <a:ln>
                          <a:noFill/>
                        </a:ln>
                        <a:solidFill>
                          <a:srgbClr val="00B050"/>
                        </a:solidFill>
                        <a:effectLst/>
                        <a:uLnTx/>
                        <a:uFillTx/>
                        <a:latin typeface="+mn-lt"/>
                        <a:ea typeface="宋体" panose="02010600030101010101" pitchFamily="2" charset="-122"/>
                        <a:cs typeface="Arial" panose="020B0604020202020204" pitchFamily="34" charset="0"/>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nSpc>
                          <a:spcPct val="107000"/>
                        </a:lnSpc>
                        <a:spcAft>
                          <a:spcPts val="0"/>
                        </a:spcAft>
                      </a:pPr>
                      <a:r>
                        <a:rPr lang="en-US" altLang="zh-CN" sz="900" kern="100" dirty="0">
                          <a:solidFill>
                            <a:srgbClr val="00B050"/>
                          </a:solidFill>
                          <a:effectLst/>
                          <a:latin typeface="+mn-lt"/>
                          <a:ea typeface="等线" panose="02010600030101010101" pitchFamily="2" charset="-122"/>
                          <a:cs typeface="Kartika"/>
                        </a:rPr>
                        <a:t>SP-241945 </a:t>
                      </a:r>
                      <a:endParaRPr lang="zh-CN" sz="900" kern="100" dirty="0">
                        <a:solidFill>
                          <a:srgbClr val="00B050"/>
                        </a:solidFill>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nSpc>
                          <a:spcPct val="107000"/>
                        </a:lnSpc>
                        <a:spcAft>
                          <a:spcPts val="0"/>
                        </a:spcAft>
                      </a:pPr>
                      <a:r>
                        <a:rPr lang="en-US" altLang="zh-CN" sz="900" kern="100" dirty="0">
                          <a:solidFill>
                            <a:srgbClr val="00B050"/>
                          </a:solidFill>
                          <a:effectLst/>
                          <a:latin typeface="+mn-lt"/>
                          <a:ea typeface="等线" panose="02010600030101010101" pitchFamily="2" charset="-122"/>
                          <a:cs typeface="Kartika"/>
                        </a:rPr>
                        <a:t>TS 28.560</a:t>
                      </a:r>
                      <a:endParaRPr lang="zh-CN" sz="900" kern="100" dirty="0">
                        <a:solidFill>
                          <a:srgbClr val="00B050"/>
                        </a:solidFill>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a:r>
                        <a:rPr lang="en-US" altLang="zh-CN" sz="900" dirty="0">
                          <a:solidFill>
                            <a:srgbClr val="00B050"/>
                          </a:solidFill>
                          <a:latin typeface="+mn-lt"/>
                        </a:rPr>
                        <a:t>WI</a:t>
                      </a:r>
                      <a:endParaRPr lang="zh-CN" altLang="en-US" sz="900" dirty="0">
                        <a:solidFill>
                          <a:srgbClr val="00B050"/>
                        </a:solidFill>
                        <a:latin typeface="+mn-lt"/>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940313180"/>
                  </a:ext>
                </a:extLst>
              </a:tr>
            </a:tbl>
          </a:graphicData>
        </a:graphic>
      </p:graphicFrame>
      <p:sp>
        <p:nvSpPr>
          <p:cNvPr id="7" name="TextBox 6">
            <a:extLst>
              <a:ext uri="{FF2B5EF4-FFF2-40B4-BE49-F238E27FC236}">
                <a16:creationId xmlns:a16="http://schemas.microsoft.com/office/drawing/2014/main" id="{D2214E9A-C68B-4070-8D7F-BC1859BEC14A}"/>
              </a:ext>
            </a:extLst>
          </p:cNvPr>
          <p:cNvSpPr txBox="1"/>
          <p:nvPr/>
        </p:nvSpPr>
        <p:spPr>
          <a:xfrm>
            <a:off x="190654" y="739358"/>
            <a:ext cx="10502280" cy="400110"/>
          </a:xfrm>
          <a:prstGeom prst="rect">
            <a:avLst/>
          </a:prstGeom>
          <a:noFill/>
        </p:spPr>
        <p:txBody>
          <a:bodyPr wrap="square" rtlCol="0">
            <a:spAutoFit/>
          </a:bodyPr>
          <a:lstStyle/>
          <a:p>
            <a:pPr marL="341313" indent="-341313">
              <a:spcBef>
                <a:spcPts val="0"/>
              </a:spcBef>
              <a:spcAft>
                <a:spcPts val="0"/>
              </a:spcAft>
              <a:buBlip>
                <a:blip r:embed="rId2"/>
              </a:buBlip>
              <a:defRPr/>
            </a:pPr>
            <a:r>
              <a:rPr lang="en-US" altLang="zh-CN" sz="1000" b="1" kern="0" dirty="0">
                <a:solidFill>
                  <a:srgbClr val="FF0000"/>
                </a:solidFill>
                <a:latin typeface="+mn-lt"/>
                <a:ea typeface="MS PGothic" panose="020B0600070205080204" pitchFamily="34" charset="-128"/>
              </a:rPr>
              <a:t>22 </a:t>
            </a:r>
            <a:r>
              <a:rPr lang="en-US" altLang="zh-CN" sz="1000" kern="0" dirty="0">
                <a:latin typeface="+mn-lt"/>
                <a:ea typeface="MS PGothic" panose="020B0600070205080204" pitchFamily="34" charset="-128"/>
              </a:rPr>
              <a:t>topics including:  </a:t>
            </a:r>
            <a:r>
              <a:rPr lang="en-US" altLang="zh-CN" sz="1000" b="1" kern="0" dirty="0">
                <a:solidFill>
                  <a:srgbClr val="FF0000"/>
                </a:solidFill>
                <a:latin typeface="+mn-lt"/>
                <a:ea typeface="MS PGothic" panose="020B0600070205080204" pitchFamily="34" charset="-128"/>
              </a:rPr>
              <a:t>14</a:t>
            </a:r>
            <a:r>
              <a:rPr lang="en-US" altLang="zh-CN" sz="1000" kern="0" dirty="0">
                <a:latin typeface="+mn-lt"/>
                <a:ea typeface="MS PGothic" panose="020B0600070205080204" pitchFamily="34" charset="-128"/>
              </a:rPr>
              <a:t> OAM prime features and </a:t>
            </a:r>
            <a:r>
              <a:rPr lang="en-US" altLang="zh-CN" sz="1000" b="1" kern="0" dirty="0">
                <a:solidFill>
                  <a:srgbClr val="FF0000"/>
                </a:solidFill>
                <a:latin typeface="+mn-lt"/>
                <a:ea typeface="MS PGothic" panose="020B0600070205080204" pitchFamily="34" charset="-128"/>
              </a:rPr>
              <a:t>8</a:t>
            </a:r>
            <a:r>
              <a:rPr lang="en-US" altLang="zh-CN" sz="1000" kern="0" dirty="0">
                <a:latin typeface="+mn-lt"/>
                <a:ea typeface="MS PGothic" panose="020B0600070205080204" pitchFamily="34" charset="-128"/>
              </a:rPr>
              <a:t> OAM support to network features (in red background). </a:t>
            </a:r>
          </a:p>
          <a:p>
            <a:pPr marL="341313" indent="-341313">
              <a:spcBef>
                <a:spcPts val="0"/>
              </a:spcBef>
              <a:spcAft>
                <a:spcPts val="0"/>
              </a:spcAft>
              <a:buBlip>
                <a:blip r:embed="rId2"/>
              </a:buBlip>
              <a:defRPr/>
            </a:pPr>
            <a:r>
              <a:rPr lang="en-US" altLang="zh-CN" sz="1000" b="1" kern="0" dirty="0">
                <a:solidFill>
                  <a:srgbClr val="00B050"/>
                </a:solidFill>
                <a:latin typeface="+mn-lt"/>
                <a:ea typeface="MS PGothic" panose="020B0600070205080204" pitchFamily="34" charset="-128"/>
              </a:rPr>
              <a:t>16</a:t>
            </a:r>
            <a:r>
              <a:rPr lang="en-US" altLang="zh-CN" sz="1000" kern="0" dirty="0">
                <a:latin typeface="+mn-lt"/>
                <a:ea typeface="MS PGothic" panose="020B0600070205080204" pitchFamily="34" charset="-128"/>
              </a:rPr>
              <a:t> topics completed the study, </a:t>
            </a:r>
            <a:r>
              <a:rPr lang="en-US" altLang="zh-CN" sz="1000" b="1" kern="0" dirty="0">
                <a:solidFill>
                  <a:srgbClr val="00B050"/>
                </a:solidFill>
                <a:latin typeface="+mn-lt"/>
                <a:ea typeface="MS PGothic" panose="020B0600070205080204" pitchFamily="34" charset="-128"/>
              </a:rPr>
              <a:t>1</a:t>
            </a:r>
            <a:r>
              <a:rPr lang="en-US" altLang="zh-CN" sz="1000" kern="0" dirty="0">
                <a:latin typeface="+mn-lt"/>
                <a:ea typeface="MS PGothic" panose="020B0600070205080204" pitchFamily="34" charset="-128"/>
              </a:rPr>
              <a:t> normative WI completed, </a:t>
            </a:r>
            <a:r>
              <a:rPr lang="en-US" altLang="zh-CN" sz="1000" b="1" kern="0" dirty="0">
                <a:solidFill>
                  <a:srgbClr val="00B050"/>
                </a:solidFill>
                <a:latin typeface="+mn-lt"/>
                <a:ea typeface="MS PGothic" panose="020B0600070205080204" pitchFamily="34" charset="-128"/>
              </a:rPr>
              <a:t>19</a:t>
            </a:r>
            <a:r>
              <a:rPr lang="en-US" altLang="zh-CN" sz="1000" kern="0" dirty="0">
                <a:latin typeface="+mn-lt"/>
                <a:ea typeface="MS PGothic" panose="020B0600070205080204" pitchFamily="34" charset="-128"/>
              </a:rPr>
              <a:t> ongoing normative </a:t>
            </a:r>
            <a:r>
              <a:rPr lang="en-US" altLang="zh-CN" sz="1000" kern="0" dirty="0" err="1">
                <a:latin typeface="+mn-lt"/>
                <a:ea typeface="MS PGothic" panose="020B0600070205080204" pitchFamily="34" charset="-128"/>
              </a:rPr>
              <a:t>Wis</a:t>
            </a:r>
            <a:r>
              <a:rPr lang="en-US" altLang="zh-CN" sz="1000" kern="0" dirty="0">
                <a:latin typeface="+mn-lt"/>
                <a:ea typeface="MS PGothic" panose="020B0600070205080204" pitchFamily="34" charset="-128"/>
              </a:rPr>
              <a:t>, </a:t>
            </a:r>
            <a:r>
              <a:rPr lang="en-US" altLang="zh-CN" sz="1000" b="1" kern="0" dirty="0">
                <a:solidFill>
                  <a:srgbClr val="00B050"/>
                </a:solidFill>
                <a:latin typeface="+mn-lt"/>
                <a:ea typeface="MS PGothic" panose="020B0600070205080204" pitchFamily="34" charset="-128"/>
              </a:rPr>
              <a:t>1</a:t>
            </a:r>
            <a:r>
              <a:rPr lang="en-US" altLang="zh-CN" sz="1000" kern="0" dirty="0">
                <a:latin typeface="+mn-lt"/>
                <a:ea typeface="MS PGothic" panose="020B0600070205080204" pitchFamily="34" charset="-128"/>
              </a:rPr>
              <a:t> ongoing study. </a:t>
            </a:r>
          </a:p>
        </p:txBody>
      </p:sp>
    </p:spTree>
    <p:extLst>
      <p:ext uri="{BB962C8B-B14F-4D97-AF65-F5344CB8AC3E}">
        <p14:creationId xmlns:p14="http://schemas.microsoft.com/office/powerpoint/2010/main" val="40461055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4">
            <a:extLst>
              <a:ext uri="{FF2B5EF4-FFF2-40B4-BE49-F238E27FC236}">
                <a16:creationId xmlns:a16="http://schemas.microsoft.com/office/drawing/2014/main" id="{966EE76F-81C4-4988-91E1-44690F18824A}"/>
              </a:ext>
            </a:extLst>
          </p:cNvPr>
          <p:cNvSpPr>
            <a:spLocks noChangeArrowheads="1"/>
          </p:cNvSpPr>
          <p:nvPr/>
        </p:nvSpPr>
        <p:spPr bwMode="auto">
          <a:xfrm>
            <a:off x="606157" y="91214"/>
            <a:ext cx="9253182" cy="790528"/>
          </a:xfrm>
          <a:prstGeom prst="rect">
            <a:avLst/>
          </a:prstGeom>
          <a:noFill/>
          <a:ln w="12700">
            <a:noFill/>
            <a:miter lim="800000"/>
            <a:headEnd/>
            <a:tailEnd/>
          </a:ln>
        </p:spPr>
        <p:txBody>
          <a:bodyPr lIns="90488" tIns="44450" rIns="90488" bIns="44450" anchor="ctr"/>
          <a:lstStyle/>
          <a:p>
            <a:pPr algn="ctr">
              <a:defRPr/>
            </a:pPr>
            <a:r>
              <a:rPr lang="en-US" altLang="zh-CN" sz="3200" kern="0" dirty="0">
                <a:solidFill>
                  <a:srgbClr val="FF0000"/>
                </a:solidFill>
                <a:latin typeface="+mn-lt"/>
                <a:cs typeface="+mj-cs"/>
              </a:rPr>
              <a:t>Overview of Rel-19 CH topics</a:t>
            </a:r>
          </a:p>
        </p:txBody>
      </p:sp>
      <p:sp>
        <p:nvSpPr>
          <p:cNvPr id="13" name="TextBox 12">
            <a:extLst>
              <a:ext uri="{FF2B5EF4-FFF2-40B4-BE49-F238E27FC236}">
                <a16:creationId xmlns:a16="http://schemas.microsoft.com/office/drawing/2014/main" id="{47E4C959-F989-42E0-BF87-88FB3033C7F9}"/>
              </a:ext>
            </a:extLst>
          </p:cNvPr>
          <p:cNvSpPr txBox="1"/>
          <p:nvPr/>
        </p:nvSpPr>
        <p:spPr>
          <a:xfrm>
            <a:off x="396155" y="763220"/>
            <a:ext cx="8766133" cy="430887"/>
          </a:xfrm>
          <a:prstGeom prst="rect">
            <a:avLst/>
          </a:prstGeom>
          <a:noFill/>
        </p:spPr>
        <p:txBody>
          <a:bodyPr wrap="square" rtlCol="0">
            <a:spAutoFit/>
          </a:bodyPr>
          <a:lstStyle/>
          <a:p>
            <a:pPr marL="341313" lvl="0" indent="-341313">
              <a:spcBef>
                <a:spcPts val="0"/>
              </a:spcBef>
              <a:spcAft>
                <a:spcPts val="0"/>
              </a:spcAft>
              <a:buBlip>
                <a:blip r:embed="rId2"/>
              </a:buBlip>
              <a:defRPr/>
            </a:pPr>
            <a:r>
              <a:rPr lang="en-US" altLang="zh-CN" sz="1100" b="1" kern="0" dirty="0">
                <a:solidFill>
                  <a:srgbClr val="FF0000"/>
                </a:solidFill>
                <a:latin typeface="Calibri"/>
                <a:ea typeface="MS PGothic" panose="020B0600070205080204" pitchFamily="34" charset="-128"/>
              </a:rPr>
              <a:t>17 CH </a:t>
            </a:r>
            <a:r>
              <a:rPr lang="en-US" altLang="zh-CN" sz="1100" kern="0" dirty="0">
                <a:solidFill>
                  <a:prstClr val="black"/>
                </a:solidFill>
                <a:latin typeface="Calibri"/>
                <a:ea typeface="MS PGothic" panose="020B0600070205080204" pitchFamily="34" charset="-128"/>
              </a:rPr>
              <a:t>topics including:  </a:t>
            </a:r>
            <a:r>
              <a:rPr lang="en-US" altLang="zh-CN" sz="1100" b="1" kern="0" dirty="0">
                <a:solidFill>
                  <a:srgbClr val="FF0000"/>
                </a:solidFill>
                <a:latin typeface="Calibri"/>
                <a:ea typeface="MS PGothic" panose="020B0600070205080204" pitchFamily="34" charset="-128"/>
              </a:rPr>
              <a:t>2</a:t>
            </a:r>
            <a:r>
              <a:rPr lang="en-US" altLang="zh-CN" sz="1100" kern="0" dirty="0">
                <a:solidFill>
                  <a:prstClr val="black"/>
                </a:solidFill>
                <a:latin typeface="Calibri"/>
                <a:ea typeface="MS PGothic" panose="020B0600070205080204" pitchFamily="34" charset="-128"/>
              </a:rPr>
              <a:t> CH prime feature (in white background) and </a:t>
            </a:r>
            <a:r>
              <a:rPr lang="en-US" altLang="zh-CN" sz="1100" b="1" kern="0" dirty="0">
                <a:solidFill>
                  <a:srgbClr val="FF0000"/>
                </a:solidFill>
                <a:latin typeface="Calibri"/>
                <a:ea typeface="MS PGothic" panose="020B0600070205080204" pitchFamily="34" charset="-128"/>
              </a:rPr>
              <a:t>15</a:t>
            </a:r>
            <a:r>
              <a:rPr lang="en-US" altLang="zh-CN" sz="1100" kern="0" dirty="0">
                <a:solidFill>
                  <a:prstClr val="black"/>
                </a:solidFill>
                <a:latin typeface="Calibri"/>
                <a:ea typeface="MS PGothic" panose="020B0600070205080204" pitchFamily="34" charset="-128"/>
              </a:rPr>
              <a:t> CH support to network features (in red background)</a:t>
            </a:r>
          </a:p>
          <a:p>
            <a:pPr marL="341313" lvl="0" indent="-341313">
              <a:spcBef>
                <a:spcPts val="0"/>
              </a:spcBef>
              <a:spcAft>
                <a:spcPts val="0"/>
              </a:spcAft>
              <a:buBlip>
                <a:blip r:embed="rId2"/>
              </a:buBlip>
              <a:defRPr/>
            </a:pPr>
            <a:r>
              <a:rPr lang="en-US" altLang="zh-CN" sz="1100" b="1" kern="0" dirty="0">
                <a:solidFill>
                  <a:srgbClr val="00B050"/>
                </a:solidFill>
                <a:latin typeface="+mn-lt"/>
                <a:ea typeface="MS PGothic" panose="020B0600070205080204" pitchFamily="34" charset="-128"/>
              </a:rPr>
              <a:t>8</a:t>
            </a:r>
            <a:r>
              <a:rPr lang="en-US" altLang="zh-CN" sz="1100" kern="0" dirty="0">
                <a:latin typeface="+mn-lt"/>
                <a:ea typeface="MS PGothic" panose="020B0600070205080204" pitchFamily="34" charset="-128"/>
              </a:rPr>
              <a:t> normative WIs  in progress, </a:t>
            </a:r>
            <a:r>
              <a:rPr lang="en-US" altLang="zh-CN" sz="1100" b="1" kern="0" dirty="0">
                <a:solidFill>
                  <a:srgbClr val="00B050"/>
                </a:solidFill>
                <a:latin typeface="+mn-lt"/>
                <a:ea typeface="MS PGothic" panose="020B0600070205080204" pitchFamily="34" charset="-128"/>
              </a:rPr>
              <a:t>4</a:t>
            </a:r>
            <a:r>
              <a:rPr lang="en-US" altLang="zh-CN" sz="1100" kern="0" dirty="0">
                <a:latin typeface="+mn-lt"/>
                <a:ea typeface="MS PGothic" panose="020B0600070205080204" pitchFamily="34" charset="-128"/>
              </a:rPr>
              <a:t> normative WIs  and </a:t>
            </a:r>
            <a:r>
              <a:rPr lang="en-US" altLang="zh-CN" sz="1100" b="1" kern="0" dirty="0">
                <a:solidFill>
                  <a:srgbClr val="00B050"/>
                </a:solidFill>
                <a:latin typeface="+mn-lt"/>
                <a:ea typeface="MS PGothic" panose="020B0600070205080204" pitchFamily="34" charset="-128"/>
              </a:rPr>
              <a:t>4</a:t>
            </a:r>
            <a:r>
              <a:rPr lang="en-US" altLang="zh-CN" sz="1100" kern="0" dirty="0">
                <a:latin typeface="+mn-lt"/>
                <a:ea typeface="MS PGothic" panose="020B0600070205080204" pitchFamily="34" charset="-128"/>
              </a:rPr>
              <a:t> SIs completed – marked in green color). </a:t>
            </a:r>
            <a:r>
              <a:rPr lang="en-US" altLang="zh-CN" sz="1100" b="1" kern="0" dirty="0">
                <a:solidFill>
                  <a:srgbClr val="FF0000"/>
                </a:solidFill>
                <a:latin typeface="+mn-lt"/>
                <a:ea typeface="MS PGothic" panose="020B0600070205080204" pitchFamily="34" charset="-128"/>
              </a:rPr>
              <a:t>1</a:t>
            </a:r>
            <a:r>
              <a:rPr lang="en-US" altLang="zh-CN" sz="1100" kern="0" dirty="0">
                <a:latin typeface="+mn-lt"/>
                <a:ea typeface="MS PGothic" panose="020B0600070205080204" pitchFamily="34" charset="-128"/>
              </a:rPr>
              <a:t> new normative WIs wait for SA approval. </a:t>
            </a:r>
          </a:p>
        </p:txBody>
      </p:sp>
      <p:graphicFrame>
        <p:nvGraphicFramePr>
          <p:cNvPr id="14" name="表格 2">
            <a:extLst>
              <a:ext uri="{FF2B5EF4-FFF2-40B4-BE49-F238E27FC236}">
                <a16:creationId xmlns:a16="http://schemas.microsoft.com/office/drawing/2014/main" id="{21075F26-67EF-4CD9-9032-59C38A738BB1}"/>
              </a:ext>
            </a:extLst>
          </p:cNvPr>
          <p:cNvGraphicFramePr>
            <a:graphicFrameLocks noGrp="1"/>
          </p:cNvGraphicFramePr>
          <p:nvPr>
            <p:extLst>
              <p:ext uri="{D42A27DB-BD31-4B8C-83A1-F6EECF244321}">
                <p14:modId xmlns:p14="http://schemas.microsoft.com/office/powerpoint/2010/main" val="457450024"/>
              </p:ext>
            </p:extLst>
          </p:nvPr>
        </p:nvGraphicFramePr>
        <p:xfrm>
          <a:off x="207894" y="1240082"/>
          <a:ext cx="11591757" cy="5029904"/>
        </p:xfrm>
        <a:graphic>
          <a:graphicData uri="http://schemas.openxmlformats.org/drawingml/2006/table">
            <a:tbl>
              <a:tblPr/>
              <a:tblGrid>
                <a:gridCol w="374908">
                  <a:extLst>
                    <a:ext uri="{9D8B030D-6E8A-4147-A177-3AD203B41FA5}">
                      <a16:colId xmlns:a16="http://schemas.microsoft.com/office/drawing/2014/main" val="331722294"/>
                    </a:ext>
                  </a:extLst>
                </a:gridCol>
                <a:gridCol w="634210">
                  <a:extLst>
                    <a:ext uri="{9D8B030D-6E8A-4147-A177-3AD203B41FA5}">
                      <a16:colId xmlns:a16="http://schemas.microsoft.com/office/drawing/2014/main" val="907466837"/>
                    </a:ext>
                  </a:extLst>
                </a:gridCol>
                <a:gridCol w="1379389">
                  <a:extLst>
                    <a:ext uri="{9D8B030D-6E8A-4147-A177-3AD203B41FA5}">
                      <a16:colId xmlns:a16="http://schemas.microsoft.com/office/drawing/2014/main" val="2690706286"/>
                    </a:ext>
                  </a:extLst>
                </a:gridCol>
                <a:gridCol w="3934362">
                  <a:extLst>
                    <a:ext uri="{9D8B030D-6E8A-4147-A177-3AD203B41FA5}">
                      <a16:colId xmlns:a16="http://schemas.microsoft.com/office/drawing/2014/main" val="2178307027"/>
                    </a:ext>
                  </a:extLst>
                </a:gridCol>
                <a:gridCol w="794267">
                  <a:extLst>
                    <a:ext uri="{9D8B030D-6E8A-4147-A177-3AD203B41FA5}">
                      <a16:colId xmlns:a16="http://schemas.microsoft.com/office/drawing/2014/main" val="410137253"/>
                    </a:ext>
                  </a:extLst>
                </a:gridCol>
                <a:gridCol w="1420496">
                  <a:extLst>
                    <a:ext uri="{9D8B030D-6E8A-4147-A177-3AD203B41FA5}">
                      <a16:colId xmlns:a16="http://schemas.microsoft.com/office/drawing/2014/main" val="3966773156"/>
                    </a:ext>
                  </a:extLst>
                </a:gridCol>
                <a:gridCol w="902207">
                  <a:extLst>
                    <a:ext uri="{9D8B030D-6E8A-4147-A177-3AD203B41FA5}">
                      <a16:colId xmlns:a16="http://schemas.microsoft.com/office/drawing/2014/main" val="4058451737"/>
                    </a:ext>
                  </a:extLst>
                </a:gridCol>
                <a:gridCol w="1452722">
                  <a:extLst>
                    <a:ext uri="{9D8B030D-6E8A-4147-A177-3AD203B41FA5}">
                      <a16:colId xmlns:a16="http://schemas.microsoft.com/office/drawing/2014/main" val="2608971487"/>
                    </a:ext>
                  </a:extLst>
                </a:gridCol>
                <a:gridCol w="699196">
                  <a:extLst>
                    <a:ext uri="{9D8B030D-6E8A-4147-A177-3AD203B41FA5}">
                      <a16:colId xmlns:a16="http://schemas.microsoft.com/office/drawing/2014/main" val="2276198587"/>
                    </a:ext>
                  </a:extLst>
                </a:gridCol>
              </a:tblGrid>
              <a:tr h="280149">
                <a:tc>
                  <a:txBody>
                    <a:bodyPr/>
                    <a:lstStyle/>
                    <a:p>
                      <a:pPr marL="117475" marR="0" lvl="0" indent="0" algn="l" defTabSz="1219170" rtl="0" eaLnBrk="1" fontAlgn="b" latinLnBrk="0" hangingPunct="1">
                        <a:lnSpc>
                          <a:spcPct val="100000"/>
                        </a:lnSpc>
                        <a:spcBef>
                          <a:spcPts val="0"/>
                        </a:spcBef>
                        <a:spcAft>
                          <a:spcPts val="0"/>
                        </a:spcAft>
                        <a:buClrTx/>
                        <a:buSzTx/>
                        <a:buFontTx/>
                        <a:buNone/>
                        <a:tabLst/>
                        <a:defRPr/>
                      </a:pPr>
                      <a:endParaRPr lang="en-GB" altLang="zh-CN" sz="1050" b="1" i="0" u="none" strike="noStrike" kern="1200" dirty="0">
                        <a:solidFill>
                          <a:srgbClr val="000000"/>
                        </a:solidFill>
                        <a:effectLst/>
                        <a:latin typeface="+mn-lt"/>
                        <a:ea typeface="+mn-ea"/>
                        <a:cs typeface="Arial" panose="020B0604020202020204" pitchFamily="34" charset="0"/>
                      </a:endParaRPr>
                    </a:p>
                  </a:txBody>
                  <a:tcPr marL="1440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72000" marR="0" lvl="0" indent="0" algn="ctr" defTabSz="914400" rtl="0" eaLnBrk="1" fontAlgn="base" latinLnBrk="0" hangingPunct="1">
                        <a:lnSpc>
                          <a:spcPct val="100000"/>
                        </a:lnSpc>
                        <a:spcBef>
                          <a:spcPct val="0"/>
                        </a:spcBef>
                        <a:spcAft>
                          <a:spcPct val="0"/>
                        </a:spcAft>
                        <a:buClrTx/>
                        <a:buSzTx/>
                        <a:buFontTx/>
                        <a:buNone/>
                        <a:tabLst/>
                      </a:pPr>
                      <a:r>
                        <a:rPr kumimoji="0" lang="en-GB" altLang="zh-CN" sz="1050" b="1" i="0" u="none" strike="noStrike" cap="none" normalizeH="0" baseline="0" dirty="0">
                          <a:ln>
                            <a:noFill/>
                          </a:ln>
                          <a:solidFill>
                            <a:schemeClr val="tx1"/>
                          </a:solidFill>
                          <a:effectLst/>
                          <a:latin typeface="+mn-lt"/>
                          <a:ea typeface="宋体" pitchFamily="2" charset="-122"/>
                          <a:cs typeface="Arial" panose="020B0604020202020204" pitchFamily="34" charset="0"/>
                        </a:rPr>
                        <a:t>Abbr.</a:t>
                      </a:r>
                    </a:p>
                  </a:txBody>
                  <a:tcPr marL="1440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72000" marR="0" lvl="0" indent="0" algn="ctr" defTabSz="914400" rtl="0" eaLnBrk="1" fontAlgn="base" latinLnBrk="0" hangingPunct="1">
                        <a:lnSpc>
                          <a:spcPct val="100000"/>
                        </a:lnSpc>
                        <a:spcBef>
                          <a:spcPct val="0"/>
                        </a:spcBef>
                        <a:spcAft>
                          <a:spcPct val="0"/>
                        </a:spcAft>
                        <a:buClrTx/>
                        <a:buSzTx/>
                        <a:buFontTx/>
                        <a:buNone/>
                        <a:tabLst/>
                      </a:pPr>
                      <a:r>
                        <a:rPr kumimoji="0" lang="en-GB" altLang="zh-CN" sz="1050" b="1" i="0" u="none" strike="noStrike" cap="none" normalizeH="0" baseline="0" dirty="0">
                          <a:ln>
                            <a:noFill/>
                          </a:ln>
                          <a:solidFill>
                            <a:schemeClr val="tx1"/>
                          </a:solidFill>
                          <a:effectLst/>
                          <a:latin typeface="+mn-lt"/>
                          <a:ea typeface="宋体" pitchFamily="2" charset="-122"/>
                          <a:cs typeface="Arial" panose="020B0604020202020204" pitchFamily="34" charset="0"/>
                        </a:rPr>
                        <a:t>Acronym</a:t>
                      </a:r>
                    </a:p>
                  </a:txBody>
                  <a:tcPr marL="1440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72000" marR="0" lvl="0" indent="0" algn="ctr" defTabSz="914400" rtl="0" eaLnBrk="1" fontAlgn="base" latinLnBrk="0" hangingPunct="1">
                        <a:lnSpc>
                          <a:spcPct val="100000"/>
                        </a:lnSpc>
                        <a:spcBef>
                          <a:spcPct val="0"/>
                        </a:spcBef>
                        <a:spcAft>
                          <a:spcPct val="0"/>
                        </a:spcAft>
                        <a:buClrTx/>
                        <a:buSzTx/>
                        <a:buFontTx/>
                        <a:buNone/>
                        <a:tabLst/>
                      </a:pPr>
                      <a:r>
                        <a:rPr kumimoji="0" lang="en-GB" altLang="zh-CN" sz="1050" b="1" i="0" u="none" strike="noStrike" cap="none" normalizeH="0" baseline="0" dirty="0">
                          <a:ln>
                            <a:noFill/>
                          </a:ln>
                          <a:solidFill>
                            <a:schemeClr val="tx1"/>
                          </a:solidFill>
                          <a:effectLst/>
                          <a:latin typeface="+mn-lt"/>
                          <a:ea typeface="宋体" pitchFamily="2" charset="-122"/>
                          <a:cs typeface="Arial" panose="020B0604020202020204" pitchFamily="34" charset="0"/>
                        </a:rPr>
                        <a:t>Title</a:t>
                      </a:r>
                    </a:p>
                  </a:txBody>
                  <a:tcPr marL="1440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72000" marR="0" lvl="0" indent="0" algn="ctr" defTabSz="914400" rtl="0" eaLnBrk="1" fontAlgn="base" latinLnBrk="0" hangingPunct="1">
                        <a:lnSpc>
                          <a:spcPct val="100000"/>
                        </a:lnSpc>
                        <a:spcBef>
                          <a:spcPct val="0"/>
                        </a:spcBef>
                        <a:spcAft>
                          <a:spcPct val="0"/>
                        </a:spcAft>
                        <a:buClrTx/>
                        <a:buSzTx/>
                        <a:buFontTx/>
                        <a:buNone/>
                        <a:tabLst/>
                      </a:pPr>
                      <a:r>
                        <a:rPr kumimoji="0" lang="en-GB" altLang="zh-CN" sz="1050" b="1" i="0" u="none" strike="noStrike" cap="none" normalizeH="0" baseline="0" dirty="0">
                          <a:ln>
                            <a:noFill/>
                          </a:ln>
                          <a:solidFill>
                            <a:schemeClr val="tx1"/>
                          </a:solidFill>
                          <a:effectLst/>
                          <a:latin typeface="+mn-lt"/>
                          <a:ea typeface="宋体" pitchFamily="2" charset="-122"/>
                          <a:cs typeface="Arial" panose="020B0604020202020204" pitchFamily="34" charset="0"/>
                        </a:rPr>
                        <a:t>UID</a:t>
                      </a:r>
                    </a:p>
                  </a:txBody>
                  <a:tcPr marL="1440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72000" marR="0" lvl="0" indent="0" algn="ctr" defTabSz="914400" rtl="0" eaLnBrk="1" fontAlgn="base" latinLnBrk="0" hangingPunct="1">
                        <a:lnSpc>
                          <a:spcPct val="100000"/>
                        </a:lnSpc>
                        <a:spcBef>
                          <a:spcPct val="0"/>
                        </a:spcBef>
                        <a:spcAft>
                          <a:spcPct val="0"/>
                        </a:spcAft>
                        <a:buClrTx/>
                        <a:buSzTx/>
                        <a:buFontTx/>
                        <a:buNone/>
                        <a:tabLst/>
                      </a:pPr>
                      <a:r>
                        <a:rPr kumimoji="0" lang="en-GB" altLang="zh-CN" sz="1050" b="1" i="0" u="none" strike="noStrike" cap="none" normalizeH="0" baseline="0" dirty="0">
                          <a:ln>
                            <a:noFill/>
                          </a:ln>
                          <a:solidFill>
                            <a:schemeClr val="tx1"/>
                          </a:solidFill>
                          <a:effectLst/>
                          <a:latin typeface="+mn-lt"/>
                          <a:ea typeface="宋体" pitchFamily="2" charset="-122"/>
                          <a:cs typeface="Arial" panose="020B0604020202020204" pitchFamily="34" charset="0"/>
                        </a:rPr>
                        <a:t>Rapp</a:t>
                      </a:r>
                    </a:p>
                  </a:txBody>
                  <a:tcPr marL="1440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117475" marR="0" lvl="0" indent="0" algn="l" defTabSz="1219170" rtl="0" eaLnBrk="1" fontAlgn="b" latinLnBrk="0" hangingPunct="1">
                        <a:lnSpc>
                          <a:spcPct val="100000"/>
                        </a:lnSpc>
                        <a:spcBef>
                          <a:spcPts val="0"/>
                        </a:spcBef>
                        <a:spcAft>
                          <a:spcPts val="0"/>
                        </a:spcAft>
                        <a:buClrTx/>
                        <a:buSzTx/>
                        <a:buFontTx/>
                        <a:buNone/>
                        <a:tabLst/>
                        <a:defRPr/>
                      </a:pPr>
                      <a:r>
                        <a:rPr lang="en-GB" altLang="zh-CN" sz="1050" b="1" i="0" u="none" strike="noStrike" kern="1200" dirty="0" err="1">
                          <a:solidFill>
                            <a:srgbClr val="000000"/>
                          </a:solidFill>
                          <a:effectLst/>
                          <a:latin typeface="+mn-lt"/>
                          <a:ea typeface="+mn-ea"/>
                          <a:cs typeface="Arial" panose="020B0604020202020204" pitchFamily="34" charset="0"/>
                        </a:rPr>
                        <a:t>Tdoc</a:t>
                      </a:r>
                      <a:endParaRPr lang="en-GB" altLang="zh-CN" sz="1050" b="1" i="0" u="none" strike="noStrike" kern="1200" dirty="0">
                        <a:solidFill>
                          <a:srgbClr val="000000"/>
                        </a:solidFill>
                        <a:effectLst/>
                        <a:latin typeface="+mn-lt"/>
                        <a:ea typeface="+mn-ea"/>
                        <a:cs typeface="Arial" panose="020B0604020202020204" pitchFamily="34" charset="0"/>
                      </a:endParaRPr>
                    </a:p>
                  </a:txBody>
                  <a:tcPr marL="1440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117475" marR="0" lvl="0" indent="0" algn="l" defTabSz="1219170" rtl="0" eaLnBrk="1" fontAlgn="b" latinLnBrk="0" hangingPunct="1">
                        <a:lnSpc>
                          <a:spcPct val="100000"/>
                        </a:lnSpc>
                        <a:spcBef>
                          <a:spcPts val="0"/>
                        </a:spcBef>
                        <a:spcAft>
                          <a:spcPts val="0"/>
                        </a:spcAft>
                        <a:buClrTx/>
                        <a:buSzTx/>
                        <a:buFontTx/>
                        <a:buNone/>
                        <a:tabLst/>
                        <a:defRPr/>
                      </a:pPr>
                      <a:r>
                        <a:rPr lang="en-GB" altLang="zh-CN" sz="1050" b="1" i="0" u="none" strike="noStrike" kern="1200" dirty="0">
                          <a:solidFill>
                            <a:srgbClr val="000000"/>
                          </a:solidFill>
                          <a:effectLst/>
                          <a:latin typeface="+mn-lt"/>
                          <a:ea typeface="+mn-ea"/>
                          <a:cs typeface="Arial" panose="020B0604020202020204" pitchFamily="34" charset="0"/>
                        </a:rPr>
                        <a:t>TS/TR</a:t>
                      </a:r>
                    </a:p>
                  </a:txBody>
                  <a:tcPr marL="1440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72000" marR="0" lvl="0" indent="0" algn="l" defTabSz="914400" rtl="0" eaLnBrk="1" fontAlgn="base" latinLnBrk="0" hangingPunct="1">
                        <a:lnSpc>
                          <a:spcPct val="100000"/>
                        </a:lnSpc>
                        <a:spcBef>
                          <a:spcPct val="0"/>
                        </a:spcBef>
                        <a:spcAft>
                          <a:spcPct val="0"/>
                        </a:spcAft>
                        <a:buClrTx/>
                        <a:buSzTx/>
                        <a:buFontTx/>
                        <a:buNone/>
                        <a:tabLst/>
                      </a:pPr>
                      <a:r>
                        <a:rPr kumimoji="0" lang="en-GB" altLang="zh-CN" sz="1050" b="1" i="0" u="none" strike="noStrike" cap="none" normalizeH="0" baseline="0" dirty="0">
                          <a:ln>
                            <a:noFill/>
                          </a:ln>
                          <a:solidFill>
                            <a:schemeClr val="tx1"/>
                          </a:solidFill>
                          <a:effectLst/>
                          <a:latin typeface="+mn-lt"/>
                          <a:ea typeface="宋体" pitchFamily="2" charset="-122"/>
                          <a:cs typeface="Arial" panose="020B0604020202020204" pitchFamily="34" charset="0"/>
                        </a:rPr>
                        <a:t>Type</a:t>
                      </a:r>
                    </a:p>
                  </a:txBody>
                  <a:tcPr marL="1440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92D050"/>
                    </a:solidFill>
                  </a:tcPr>
                </a:tc>
                <a:extLst>
                  <a:ext uri="{0D108BD9-81ED-4DB2-BD59-A6C34878D82A}">
                    <a16:rowId xmlns:a16="http://schemas.microsoft.com/office/drawing/2014/main" val="10000"/>
                  </a:ext>
                </a:extLst>
              </a:tr>
              <a:tr h="201872">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sz="105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rPr>
                        <a:t>1</a:t>
                      </a: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gn="ctr">
                        <a:spcAft>
                          <a:spcPts val="0"/>
                        </a:spcAft>
                      </a:pPr>
                      <a:r>
                        <a:rPr lang="en-US" sz="1050" dirty="0">
                          <a:solidFill>
                            <a:schemeClr val="tx1"/>
                          </a:solidFill>
                          <a:effectLst/>
                          <a:latin typeface="+mn-lt"/>
                          <a:ea typeface="宋体" panose="02010600030101010101" pitchFamily="2" charset="-122"/>
                        </a:rPr>
                        <a:t>CHSEG</a:t>
                      </a:r>
                      <a:endParaRPr lang="zh-CN" sz="1050" dirty="0">
                        <a:solidFill>
                          <a:schemeClr val="tx1"/>
                        </a:solidFill>
                        <a:effectLst/>
                        <a:latin typeface="+mn-lt"/>
                        <a:ea typeface="宋体" panose="02010600030101010101" pitchFamily="2" charset="-122"/>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spcAft>
                          <a:spcPts val="0"/>
                        </a:spcAft>
                      </a:pPr>
                      <a:r>
                        <a:rPr lang="en-US" sz="1050" dirty="0" err="1">
                          <a:solidFill>
                            <a:schemeClr val="tx1"/>
                          </a:solidFill>
                          <a:effectLst/>
                          <a:latin typeface="+mn-lt"/>
                          <a:ea typeface="宋体" panose="02010600030101010101" pitchFamily="2" charset="-122"/>
                        </a:rPr>
                        <a:t>CH_FSeg</a:t>
                      </a:r>
                      <a:endParaRPr lang="zh-CN" sz="1050" dirty="0">
                        <a:solidFill>
                          <a:schemeClr val="tx1"/>
                        </a:solidFill>
                        <a:effectLst/>
                        <a:latin typeface="+mn-lt"/>
                        <a:ea typeface="宋体" panose="02010600030101010101" pitchFamily="2" charset="-122"/>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spcAft>
                          <a:spcPts val="0"/>
                        </a:spcAft>
                      </a:pPr>
                      <a:r>
                        <a:rPr lang="en-US" sz="1050" dirty="0">
                          <a:solidFill>
                            <a:schemeClr val="tx1"/>
                          </a:solidFill>
                          <a:effectLst/>
                          <a:latin typeface="+mn-lt"/>
                          <a:ea typeface="宋体" panose="02010600030101010101" pitchFamily="2" charset="-122"/>
                        </a:rPr>
                        <a:t>WID on CHF Segmentation</a:t>
                      </a:r>
                      <a:endParaRPr lang="zh-CN" sz="1050" dirty="0">
                        <a:solidFill>
                          <a:schemeClr val="tx1"/>
                        </a:solidFill>
                        <a:effectLst/>
                        <a:latin typeface="+mn-lt"/>
                        <a:ea typeface="宋体" panose="02010600030101010101" pitchFamily="2" charset="-122"/>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altLang="zh-CN" sz="1050" dirty="0">
                          <a:solidFill>
                            <a:schemeClr val="tx1"/>
                          </a:solidFill>
                          <a:latin typeface="+mn-lt"/>
                        </a:rPr>
                        <a:t>1040012</a:t>
                      </a:r>
                      <a:endParaRPr lang="zh-CN" altLang="en-US" sz="1050" dirty="0">
                        <a:solidFill>
                          <a:schemeClr val="tx1"/>
                        </a:solidFill>
                        <a:latin typeface="+mn-lt"/>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gn="ctr">
                        <a:spcAft>
                          <a:spcPts val="0"/>
                        </a:spcAft>
                      </a:pPr>
                      <a:r>
                        <a:rPr lang="en-US" sz="1050" dirty="0">
                          <a:solidFill>
                            <a:schemeClr val="tx1"/>
                          </a:solidFill>
                          <a:effectLst/>
                          <a:latin typeface="+mn-lt"/>
                          <a:ea typeface="宋体" panose="02010600030101010101" pitchFamily="2" charset="-122"/>
                        </a:rPr>
                        <a:t>Verizon</a:t>
                      </a:r>
                      <a:endParaRPr lang="zh-CN" sz="1050" dirty="0">
                        <a:solidFill>
                          <a:schemeClr val="tx1"/>
                        </a:solidFill>
                        <a:effectLst/>
                        <a:latin typeface="+mn-lt"/>
                        <a:ea typeface="宋体" panose="02010600030101010101" pitchFamily="2" charset="-122"/>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schemeClr val="tx1"/>
                          </a:solidFill>
                          <a:effectLst/>
                          <a:uLnTx/>
                          <a:uFillTx/>
                          <a:latin typeface="+mn-lt"/>
                          <a:ea typeface="宋体" panose="02010600030101010101" pitchFamily="2" charset="-122"/>
                          <a:cs typeface="Arial" panose="020B0604020202020204" pitchFamily="34" charset="0"/>
                        </a:rPr>
                        <a:t>SP-250122</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105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rPr>
                        <a:t>TS 32.290/291</a:t>
                      </a:r>
                      <a:endParaRPr kumimoji="0" lang="zh-CN" altLang="en-US" sz="105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9525" marR="9525" marT="9525" marB="9525"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altLang="zh-CN" sz="1050" dirty="0">
                          <a:solidFill>
                            <a:schemeClr val="tx1"/>
                          </a:solidFill>
                          <a:latin typeface="+mn-lt"/>
                        </a:rPr>
                        <a:t>WI</a:t>
                      </a:r>
                      <a:endParaRPr lang="zh-CN" altLang="en-US" sz="1050" dirty="0">
                        <a:solidFill>
                          <a:schemeClr val="tx1"/>
                        </a:solidFill>
                        <a:latin typeface="+mn-lt"/>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03470688"/>
                  </a:ext>
                </a:extLst>
              </a:tr>
              <a:tr h="201872">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sz="105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rPr>
                        <a:t>2</a:t>
                      </a: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ctr">
                        <a:spcAft>
                          <a:spcPts val="0"/>
                        </a:spcAft>
                      </a:pPr>
                      <a:r>
                        <a:rPr lang="en-US" sz="1050" dirty="0">
                          <a:solidFill>
                            <a:srgbClr val="00B050"/>
                          </a:solidFill>
                          <a:effectLst/>
                          <a:latin typeface="+mn-lt"/>
                          <a:ea typeface="宋体" panose="02010600030101010101" pitchFamily="2" charset="-122"/>
                        </a:rPr>
                        <a:t>SATCH</a:t>
                      </a:r>
                      <a:endParaRPr lang="zh-CN" sz="1050" dirty="0">
                        <a:solidFill>
                          <a:srgbClr val="00B050"/>
                        </a:solidFill>
                        <a:effectLst/>
                        <a:latin typeface="+mn-lt"/>
                        <a:ea typeface="宋体" panose="02010600030101010101" pitchFamily="2" charset="-122"/>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spcAft>
                          <a:spcPts val="0"/>
                        </a:spcAft>
                      </a:pPr>
                      <a:r>
                        <a:rPr lang="en-US" sz="1050" dirty="0">
                          <a:solidFill>
                            <a:srgbClr val="00B050"/>
                          </a:solidFill>
                          <a:effectLst/>
                          <a:latin typeface="+mn-lt"/>
                          <a:ea typeface="宋体" panose="02010600030101010101" pitchFamily="2" charset="-122"/>
                        </a:rPr>
                        <a:t>FS_5GSAT_Ph3_CH</a:t>
                      </a:r>
                      <a:endParaRPr lang="zh-CN" sz="1050" dirty="0">
                        <a:solidFill>
                          <a:srgbClr val="00B050"/>
                        </a:solidFill>
                        <a:effectLst/>
                        <a:latin typeface="+mn-lt"/>
                        <a:ea typeface="宋体" panose="02010600030101010101" pitchFamily="2" charset="-122"/>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spcAft>
                          <a:spcPts val="0"/>
                        </a:spcAft>
                      </a:pPr>
                      <a:r>
                        <a:rPr lang="en-US" sz="1050" dirty="0">
                          <a:solidFill>
                            <a:srgbClr val="00B050"/>
                          </a:solidFill>
                          <a:effectLst/>
                          <a:latin typeface="+mn-lt"/>
                          <a:ea typeface="宋体" panose="02010600030101010101" pitchFamily="2" charset="-122"/>
                        </a:rPr>
                        <a:t>SID on Charging aspects of satellite access Phase 3</a:t>
                      </a:r>
                      <a:endParaRPr lang="zh-CN" sz="1050" dirty="0">
                        <a:solidFill>
                          <a:srgbClr val="00B050"/>
                        </a:solidFill>
                        <a:effectLst/>
                        <a:latin typeface="+mn-lt"/>
                        <a:ea typeface="宋体" panose="02010600030101010101" pitchFamily="2" charset="-122"/>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ctr"/>
                      <a:r>
                        <a:rPr lang="en-US" altLang="zh-CN" sz="1050" dirty="0">
                          <a:solidFill>
                            <a:srgbClr val="00B050"/>
                          </a:solidFill>
                          <a:latin typeface="+mn-lt"/>
                        </a:rPr>
                        <a:t>1040014</a:t>
                      </a:r>
                      <a:endParaRPr lang="zh-CN" altLang="en-US" sz="1050" dirty="0">
                        <a:solidFill>
                          <a:srgbClr val="00B050"/>
                        </a:solidFill>
                        <a:latin typeface="+mn-lt"/>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algn="ctr" defTabSz="1219170" rtl="0" eaLnBrk="1" latinLnBrk="0" hangingPunct="1">
                        <a:spcAft>
                          <a:spcPts val="0"/>
                        </a:spcAft>
                      </a:pPr>
                      <a:r>
                        <a:rPr lang="en-US" sz="1050" kern="1200" dirty="0">
                          <a:solidFill>
                            <a:srgbClr val="00B050"/>
                          </a:solidFill>
                          <a:effectLst/>
                          <a:latin typeface="+mn-lt"/>
                          <a:ea typeface="宋体" panose="02010600030101010101" pitchFamily="2" charset="-122"/>
                          <a:cs typeface="+mn-cs"/>
                        </a:rPr>
                        <a:t>CATT</a:t>
                      </a:r>
                      <a:endParaRPr lang="zh-CN" altLang="en-US" sz="1050" kern="1200" dirty="0">
                        <a:solidFill>
                          <a:srgbClr val="00B050"/>
                        </a:solidFill>
                        <a:effectLst/>
                        <a:latin typeface="+mn-lt"/>
                        <a:ea typeface="宋体" panose="02010600030101010101" pitchFamily="2" charset="-122"/>
                        <a:cs typeface="+mn-cs"/>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GB" sz="1050" b="0" i="0" u="none" strike="noStrike" kern="1200" cap="none" spc="0" normalizeH="0" baseline="0" dirty="0">
                          <a:ln>
                            <a:noFill/>
                          </a:ln>
                          <a:solidFill>
                            <a:srgbClr val="00B050"/>
                          </a:solidFill>
                          <a:effectLst/>
                          <a:uLnTx/>
                          <a:uFillTx/>
                          <a:latin typeface="+mn-lt"/>
                          <a:ea typeface="宋体" panose="02010600030101010101" pitchFamily="2" charset="-122"/>
                          <a:cs typeface="Arial" panose="020B0604020202020204" pitchFamily="34" charset="0"/>
                        </a:rPr>
                        <a:t>SP-240980</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1050" b="0" i="0" u="none" strike="noStrike" kern="1200" cap="none" spc="0" normalizeH="0" baseline="0" dirty="0">
                          <a:ln>
                            <a:noFill/>
                          </a:ln>
                          <a:solidFill>
                            <a:srgbClr val="00B050"/>
                          </a:solidFill>
                          <a:effectLst/>
                          <a:uLnTx/>
                          <a:uFillTx/>
                          <a:latin typeface="+mn-lt"/>
                          <a:ea typeface="宋体" panose="02010600030101010101" pitchFamily="2" charset="-122"/>
                          <a:cs typeface="Arial" panose="020B0604020202020204" pitchFamily="34" charset="0"/>
                        </a:rPr>
                        <a:t>TR 28.846</a:t>
                      </a:r>
                      <a:endParaRPr kumimoji="0" lang="zh-CN" altLang="en-US" sz="1050" b="0" i="0" u="none" strike="noStrike" kern="1200" cap="none" spc="0" normalizeH="0" baseline="0" dirty="0">
                        <a:ln>
                          <a:noFill/>
                        </a:ln>
                        <a:solidFill>
                          <a:srgbClr val="00B050"/>
                        </a:solidFill>
                        <a:effectLst/>
                        <a:uLnTx/>
                        <a:uFillTx/>
                        <a:latin typeface="+mn-lt"/>
                        <a:ea typeface="宋体" panose="02010600030101010101" pitchFamily="2" charset="-122"/>
                        <a:cs typeface="Arial" panose="020B0604020202020204" pitchFamily="34" charset="0"/>
                      </a:endParaRPr>
                    </a:p>
                  </a:txBody>
                  <a:tcPr marL="9525" marR="9525" marT="9525" marB="9525"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ctr"/>
                      <a:r>
                        <a:rPr lang="en-US" altLang="zh-CN" sz="1050" dirty="0">
                          <a:solidFill>
                            <a:srgbClr val="00B050"/>
                          </a:solidFill>
                          <a:latin typeface="+mn-lt"/>
                        </a:rPr>
                        <a:t>SI</a:t>
                      </a:r>
                      <a:endParaRPr lang="zh-CN" altLang="en-US" sz="1050" dirty="0">
                        <a:solidFill>
                          <a:srgbClr val="00B050"/>
                        </a:solidFill>
                        <a:latin typeface="+mn-lt"/>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extLst>
                  <a:ext uri="{0D108BD9-81ED-4DB2-BD59-A6C34878D82A}">
                    <a16:rowId xmlns:a16="http://schemas.microsoft.com/office/drawing/2014/main" val="10001"/>
                  </a:ext>
                </a:extLst>
              </a:tr>
              <a:tr h="201872">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sz="105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rPr>
                        <a:t>3</a:t>
                      </a: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ctr">
                        <a:spcAft>
                          <a:spcPts val="0"/>
                        </a:spcAft>
                      </a:pPr>
                      <a:r>
                        <a:rPr lang="en-US" sz="1050" dirty="0">
                          <a:solidFill>
                            <a:srgbClr val="00B050"/>
                          </a:solidFill>
                          <a:effectLst/>
                          <a:latin typeface="+mn-lt"/>
                          <a:ea typeface="宋体" panose="02010600030101010101" pitchFamily="2" charset="-122"/>
                        </a:rPr>
                        <a:t>CAPCH</a:t>
                      </a:r>
                      <a:endParaRPr lang="zh-CN" sz="1050" dirty="0">
                        <a:solidFill>
                          <a:srgbClr val="00B050"/>
                        </a:solidFill>
                        <a:effectLst/>
                        <a:latin typeface="+mn-lt"/>
                        <a:ea typeface="宋体" panose="02010600030101010101" pitchFamily="2" charset="-122"/>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spcAft>
                          <a:spcPts val="0"/>
                        </a:spcAft>
                      </a:pPr>
                      <a:r>
                        <a:rPr lang="en-US" sz="1050" dirty="0">
                          <a:solidFill>
                            <a:srgbClr val="00B050"/>
                          </a:solidFill>
                          <a:effectLst/>
                          <a:latin typeface="+mn-lt"/>
                          <a:ea typeface="宋体" panose="02010600030101010101" pitchFamily="2" charset="-122"/>
                        </a:rPr>
                        <a:t>FS_CAPIF_Ph2_CH</a:t>
                      </a:r>
                      <a:endParaRPr lang="zh-CN" sz="1050" dirty="0">
                        <a:solidFill>
                          <a:srgbClr val="00B050"/>
                        </a:solidFill>
                        <a:effectLst/>
                        <a:latin typeface="+mn-lt"/>
                        <a:ea typeface="宋体" panose="02010600030101010101" pitchFamily="2" charset="-122"/>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spcAft>
                          <a:spcPts val="0"/>
                        </a:spcAft>
                      </a:pPr>
                      <a:r>
                        <a:rPr lang="en-US" sz="1050" dirty="0">
                          <a:solidFill>
                            <a:srgbClr val="00B050"/>
                          </a:solidFill>
                          <a:effectLst/>
                          <a:latin typeface="+mn-lt"/>
                          <a:ea typeface="宋体" panose="02010600030101010101" pitchFamily="2" charset="-122"/>
                        </a:rPr>
                        <a:t>SID on Charging Aspects of CAPIF </a:t>
                      </a:r>
                      <a:endParaRPr lang="zh-CN" sz="1050" dirty="0">
                        <a:solidFill>
                          <a:srgbClr val="00B050"/>
                        </a:solidFill>
                        <a:effectLst/>
                        <a:latin typeface="+mn-lt"/>
                        <a:ea typeface="宋体" panose="02010600030101010101" pitchFamily="2" charset="-122"/>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ctr"/>
                      <a:r>
                        <a:rPr lang="en-US" altLang="zh-CN" sz="1050" dirty="0">
                          <a:solidFill>
                            <a:srgbClr val="00B050"/>
                          </a:solidFill>
                          <a:latin typeface="+mn-lt"/>
                        </a:rPr>
                        <a:t>1040015</a:t>
                      </a:r>
                      <a:endParaRPr lang="zh-CN" altLang="en-US" sz="1050" dirty="0">
                        <a:solidFill>
                          <a:srgbClr val="00B050"/>
                        </a:solidFill>
                        <a:latin typeface="+mn-lt"/>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algn="ctr" defTabSz="1219170" rtl="0" eaLnBrk="1" latinLnBrk="0" hangingPunct="1">
                        <a:spcAft>
                          <a:spcPts val="0"/>
                        </a:spcAft>
                      </a:pPr>
                      <a:r>
                        <a:rPr lang="en-US" sz="1050" kern="1200" dirty="0">
                          <a:solidFill>
                            <a:srgbClr val="00B050"/>
                          </a:solidFill>
                          <a:effectLst/>
                          <a:latin typeface="+mn-lt"/>
                          <a:ea typeface="宋体" panose="02010600030101010101" pitchFamily="2" charset="-122"/>
                          <a:cs typeface="+mn-cs"/>
                        </a:rPr>
                        <a:t>Nokia</a:t>
                      </a:r>
                      <a:endParaRPr lang="zh-CN" altLang="en-US" sz="1050" kern="1200" dirty="0">
                        <a:solidFill>
                          <a:srgbClr val="00B050"/>
                        </a:solidFill>
                        <a:effectLst/>
                        <a:latin typeface="+mn-lt"/>
                        <a:ea typeface="宋体" panose="02010600030101010101" pitchFamily="2" charset="-122"/>
                        <a:cs typeface="+mn-cs"/>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srgbClr val="00B050"/>
                          </a:solidFill>
                          <a:effectLst/>
                          <a:uLnTx/>
                          <a:uFillTx/>
                          <a:latin typeface="+mn-lt"/>
                          <a:ea typeface="宋体" panose="02010600030101010101" pitchFamily="2" charset="-122"/>
                          <a:cs typeface="Arial" panose="020B0604020202020204" pitchFamily="34" charset="0"/>
                        </a:rPr>
                        <a:t>SP-240981</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1050" b="0" i="0" u="none" strike="noStrike" kern="1200" cap="none" spc="0" normalizeH="0" baseline="0" dirty="0">
                          <a:ln>
                            <a:noFill/>
                          </a:ln>
                          <a:solidFill>
                            <a:srgbClr val="00B050"/>
                          </a:solidFill>
                          <a:effectLst/>
                          <a:uLnTx/>
                          <a:uFillTx/>
                          <a:latin typeface="+mn-lt"/>
                          <a:ea typeface="+mn-ea"/>
                          <a:cs typeface="Arial" panose="020B0604020202020204" pitchFamily="34" charset="0"/>
                        </a:rPr>
                        <a:t>TR 28.849</a:t>
                      </a:r>
                      <a:endParaRPr kumimoji="0" lang="zh-CN" altLang="en-US" sz="1050" b="0" i="0" u="none" strike="noStrike" kern="1200" cap="none" spc="0" normalizeH="0" baseline="0" dirty="0">
                        <a:ln>
                          <a:noFill/>
                        </a:ln>
                        <a:solidFill>
                          <a:srgbClr val="00B050"/>
                        </a:solidFill>
                        <a:effectLst/>
                        <a:uLnTx/>
                        <a:uFillTx/>
                        <a:latin typeface="+mn-lt"/>
                        <a:ea typeface="宋体" panose="02010600030101010101" pitchFamily="2" charset="-122"/>
                        <a:cs typeface="Arial" panose="020B0604020202020204" pitchFamily="34" charset="0"/>
                      </a:endParaRPr>
                    </a:p>
                  </a:txBody>
                  <a:tcPr marL="9525" marR="9525" marT="9525" marB="9525"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ctr"/>
                      <a:r>
                        <a:rPr lang="en-US" altLang="zh-CN" sz="1050" dirty="0">
                          <a:solidFill>
                            <a:srgbClr val="00B050"/>
                          </a:solidFill>
                          <a:latin typeface="+mn-lt"/>
                        </a:rPr>
                        <a:t>SI</a:t>
                      </a:r>
                      <a:endParaRPr lang="zh-CN" altLang="en-US" sz="1050" dirty="0">
                        <a:solidFill>
                          <a:srgbClr val="00B050"/>
                        </a:solidFill>
                        <a:latin typeface="+mn-lt"/>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extLst>
                  <a:ext uri="{0D108BD9-81ED-4DB2-BD59-A6C34878D82A}">
                    <a16:rowId xmlns:a16="http://schemas.microsoft.com/office/drawing/2014/main" val="3412593508"/>
                  </a:ext>
                </a:extLst>
              </a:tr>
              <a:tr h="362545">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sz="105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rPr>
                        <a:t>4</a:t>
                      </a: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ctr">
                        <a:spcAft>
                          <a:spcPts val="0"/>
                        </a:spcAft>
                      </a:pPr>
                      <a:r>
                        <a:rPr lang="en-US" sz="1050" dirty="0">
                          <a:solidFill>
                            <a:srgbClr val="00B050"/>
                          </a:solidFill>
                          <a:effectLst/>
                          <a:latin typeface="+mn-lt"/>
                          <a:ea typeface="宋体" panose="02010600030101010101" pitchFamily="2" charset="-122"/>
                        </a:rPr>
                        <a:t>RTCCH</a:t>
                      </a:r>
                      <a:endParaRPr lang="zh-CN" sz="1050" dirty="0">
                        <a:solidFill>
                          <a:srgbClr val="00B050"/>
                        </a:solidFill>
                        <a:effectLst/>
                        <a:latin typeface="+mn-lt"/>
                        <a:ea typeface="宋体" panose="02010600030101010101" pitchFamily="2" charset="-122"/>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spcAft>
                          <a:spcPts val="0"/>
                        </a:spcAft>
                      </a:pPr>
                      <a:r>
                        <a:rPr lang="en-US" sz="1050" dirty="0">
                          <a:solidFill>
                            <a:srgbClr val="00B050"/>
                          </a:solidFill>
                          <a:effectLst/>
                          <a:latin typeface="+mn-lt"/>
                          <a:ea typeface="宋体" panose="02010600030101010101" pitchFamily="2" charset="-122"/>
                        </a:rPr>
                        <a:t>FS_NG_RTC_Ph2_CH</a:t>
                      </a:r>
                      <a:endParaRPr lang="zh-CN" sz="1050" dirty="0">
                        <a:solidFill>
                          <a:srgbClr val="00B050"/>
                        </a:solidFill>
                        <a:effectLst/>
                        <a:latin typeface="+mn-lt"/>
                        <a:ea typeface="宋体" panose="02010600030101010101" pitchFamily="2" charset="-122"/>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spcAft>
                          <a:spcPts val="0"/>
                        </a:spcAft>
                      </a:pPr>
                      <a:r>
                        <a:rPr lang="en-US" sz="1050" dirty="0">
                          <a:solidFill>
                            <a:srgbClr val="00B050"/>
                          </a:solidFill>
                          <a:effectLst/>
                          <a:latin typeface="+mn-lt"/>
                          <a:ea typeface="宋体" panose="02010600030101010101" pitchFamily="2" charset="-122"/>
                        </a:rPr>
                        <a:t>SID on Charging aspects of next generation real time communication services phase 2</a:t>
                      </a:r>
                      <a:endParaRPr lang="zh-CN" sz="1050" dirty="0">
                        <a:solidFill>
                          <a:srgbClr val="00B050"/>
                        </a:solidFill>
                        <a:effectLst/>
                        <a:latin typeface="+mn-lt"/>
                        <a:ea typeface="宋体" panose="02010600030101010101" pitchFamily="2" charset="-122"/>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ctr"/>
                      <a:r>
                        <a:rPr lang="en-US" altLang="zh-CN" sz="1050" dirty="0">
                          <a:solidFill>
                            <a:srgbClr val="00B050"/>
                          </a:solidFill>
                          <a:latin typeface="+mn-lt"/>
                        </a:rPr>
                        <a:t>1040016</a:t>
                      </a:r>
                      <a:endParaRPr lang="zh-CN" altLang="en-US" sz="1050" dirty="0">
                        <a:solidFill>
                          <a:srgbClr val="00B050"/>
                        </a:solidFill>
                        <a:latin typeface="+mn-lt"/>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ctr">
                        <a:spcAft>
                          <a:spcPts val="0"/>
                        </a:spcAft>
                      </a:pPr>
                      <a:r>
                        <a:rPr lang="en-US" altLang="zh-CN" sz="1050" dirty="0">
                          <a:solidFill>
                            <a:srgbClr val="00B050"/>
                          </a:solidFill>
                          <a:effectLst/>
                          <a:latin typeface="+mn-lt"/>
                          <a:ea typeface="宋体" panose="02010600030101010101" pitchFamily="2" charset="-122"/>
                        </a:rPr>
                        <a:t>CMCC</a:t>
                      </a:r>
                      <a:br>
                        <a:rPr lang="en-US" sz="1050" dirty="0">
                          <a:solidFill>
                            <a:srgbClr val="00B050"/>
                          </a:solidFill>
                          <a:effectLst/>
                          <a:latin typeface="+mn-lt"/>
                          <a:ea typeface="宋体" panose="02010600030101010101" pitchFamily="2" charset="-122"/>
                        </a:rPr>
                      </a:br>
                      <a:endParaRPr lang="zh-CN" sz="1050" dirty="0">
                        <a:solidFill>
                          <a:srgbClr val="00B050"/>
                        </a:solidFill>
                        <a:effectLst/>
                        <a:latin typeface="+mn-lt"/>
                        <a:ea typeface="宋体" panose="02010600030101010101" pitchFamily="2" charset="-122"/>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srgbClr val="00B050"/>
                          </a:solidFill>
                          <a:effectLst/>
                          <a:uLnTx/>
                          <a:uFillTx/>
                          <a:latin typeface="+mn-lt"/>
                          <a:ea typeface="宋体" panose="02010600030101010101" pitchFamily="2" charset="-122"/>
                          <a:cs typeface="Arial" panose="020B0604020202020204" pitchFamily="34" charset="0"/>
                        </a:rPr>
                        <a:t>SP-240982</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1050" b="0" i="0" u="none" strike="noStrike" kern="1200" cap="none" spc="0" normalizeH="0" baseline="0" dirty="0">
                          <a:ln>
                            <a:noFill/>
                          </a:ln>
                          <a:solidFill>
                            <a:srgbClr val="00B050"/>
                          </a:solidFill>
                          <a:effectLst/>
                          <a:uLnTx/>
                          <a:uFillTx/>
                          <a:latin typeface="+mn-lt"/>
                          <a:ea typeface="+mn-ea"/>
                          <a:cs typeface="Arial" panose="020B0604020202020204" pitchFamily="34" charset="0"/>
                        </a:rPr>
                        <a:t>TR 28.851</a:t>
                      </a:r>
                      <a:endParaRPr kumimoji="0" lang="zh-CN" altLang="en-US" sz="1050" b="0" i="0" u="none" strike="noStrike" kern="1200" cap="none" spc="0" normalizeH="0" baseline="0" dirty="0">
                        <a:ln>
                          <a:noFill/>
                        </a:ln>
                        <a:solidFill>
                          <a:srgbClr val="00B050"/>
                        </a:solidFill>
                        <a:effectLst/>
                        <a:uLnTx/>
                        <a:uFillTx/>
                        <a:latin typeface="+mn-lt"/>
                        <a:ea typeface="+mn-ea"/>
                        <a:cs typeface="Arial" panose="020B0604020202020204" pitchFamily="34" charset="0"/>
                      </a:endParaRPr>
                    </a:p>
                  </a:txBody>
                  <a:tcPr marL="9525" marR="9525" marT="9525" marB="9525"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ctr"/>
                      <a:r>
                        <a:rPr lang="en-US" altLang="zh-CN" sz="1050" dirty="0">
                          <a:solidFill>
                            <a:srgbClr val="00B050"/>
                          </a:solidFill>
                          <a:latin typeface="+mn-lt"/>
                        </a:rPr>
                        <a:t>SI</a:t>
                      </a:r>
                      <a:endParaRPr lang="zh-CN" altLang="en-US" sz="1050" dirty="0">
                        <a:solidFill>
                          <a:srgbClr val="00B050"/>
                        </a:solidFill>
                        <a:latin typeface="+mn-lt"/>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extLst>
                  <a:ext uri="{0D108BD9-81ED-4DB2-BD59-A6C34878D82A}">
                    <a16:rowId xmlns:a16="http://schemas.microsoft.com/office/drawing/2014/main" val="3238684027"/>
                  </a:ext>
                </a:extLst>
              </a:tr>
              <a:tr h="201872">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sz="105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rPr>
                        <a:t>5</a:t>
                      </a: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ctr">
                        <a:spcAft>
                          <a:spcPts val="0"/>
                        </a:spcAft>
                      </a:pPr>
                      <a:r>
                        <a:rPr lang="en-US" sz="1050" dirty="0">
                          <a:solidFill>
                            <a:srgbClr val="00B050"/>
                          </a:solidFill>
                          <a:effectLst/>
                          <a:latin typeface="+mn-lt"/>
                          <a:ea typeface="宋体" panose="02010600030101010101" pitchFamily="2" charset="-122"/>
                        </a:rPr>
                        <a:t>UASCH</a:t>
                      </a:r>
                      <a:endParaRPr lang="zh-CN" sz="1050" dirty="0">
                        <a:solidFill>
                          <a:srgbClr val="00B050"/>
                        </a:solidFill>
                        <a:effectLst/>
                        <a:latin typeface="+mn-lt"/>
                        <a:ea typeface="宋体" panose="02010600030101010101" pitchFamily="2" charset="-122"/>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spcAft>
                          <a:spcPts val="0"/>
                        </a:spcAft>
                      </a:pPr>
                      <a:r>
                        <a:rPr lang="en-US" sz="1050" dirty="0">
                          <a:solidFill>
                            <a:srgbClr val="00B050"/>
                          </a:solidFill>
                          <a:effectLst/>
                          <a:latin typeface="+mn-lt"/>
                          <a:ea typeface="宋体" panose="02010600030101010101" pitchFamily="2" charset="-122"/>
                        </a:rPr>
                        <a:t>FS_UAS_Ph2_CH</a:t>
                      </a:r>
                      <a:endParaRPr lang="zh-CN" sz="1050" dirty="0">
                        <a:solidFill>
                          <a:srgbClr val="00B050"/>
                        </a:solidFill>
                        <a:effectLst/>
                        <a:latin typeface="+mn-lt"/>
                        <a:ea typeface="宋体" panose="02010600030101010101" pitchFamily="2" charset="-122"/>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spcAft>
                          <a:spcPts val="0"/>
                        </a:spcAft>
                      </a:pPr>
                      <a:r>
                        <a:rPr lang="en-US" sz="1050" dirty="0">
                          <a:solidFill>
                            <a:srgbClr val="00B050"/>
                          </a:solidFill>
                          <a:effectLst/>
                          <a:latin typeface="+mn-lt"/>
                          <a:ea typeface="宋体" panose="02010600030101010101" pitchFamily="2" charset="-122"/>
                        </a:rPr>
                        <a:t>SID on Charging aspects of Uncrewed Aerial Vehicle</a:t>
                      </a:r>
                      <a:endParaRPr lang="zh-CN" sz="1050" dirty="0">
                        <a:solidFill>
                          <a:srgbClr val="00B050"/>
                        </a:solidFill>
                        <a:effectLst/>
                        <a:latin typeface="+mn-lt"/>
                        <a:ea typeface="宋体" panose="02010600030101010101" pitchFamily="2" charset="-122"/>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ctr"/>
                      <a:r>
                        <a:rPr lang="en-US" altLang="zh-CN" sz="1050" dirty="0">
                          <a:solidFill>
                            <a:srgbClr val="00B050"/>
                          </a:solidFill>
                          <a:latin typeface="+mn-lt"/>
                        </a:rPr>
                        <a:t>1040017</a:t>
                      </a:r>
                      <a:endParaRPr lang="zh-CN" altLang="en-US" sz="1050" dirty="0">
                        <a:solidFill>
                          <a:srgbClr val="00B050"/>
                        </a:solidFill>
                        <a:latin typeface="+mn-lt"/>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ctr">
                        <a:spcAft>
                          <a:spcPts val="0"/>
                        </a:spcAft>
                      </a:pPr>
                      <a:r>
                        <a:rPr lang="en-US" altLang="zh-CN" sz="1050" dirty="0">
                          <a:solidFill>
                            <a:srgbClr val="00B050"/>
                          </a:solidFill>
                          <a:effectLst/>
                          <a:latin typeface="+mn-lt"/>
                          <a:ea typeface="宋体" panose="02010600030101010101" pitchFamily="2" charset="-122"/>
                        </a:rPr>
                        <a:t>CMCC</a:t>
                      </a:r>
                      <a:endParaRPr lang="zh-CN" sz="1050" dirty="0">
                        <a:solidFill>
                          <a:srgbClr val="00B050"/>
                        </a:solidFill>
                        <a:effectLst/>
                        <a:latin typeface="+mn-lt"/>
                        <a:ea typeface="宋体" panose="02010600030101010101" pitchFamily="2" charset="-122"/>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GB" sz="1050" b="0" i="0" u="none" strike="noStrike" kern="1200" cap="none" spc="0" normalizeH="0" baseline="0" dirty="0">
                          <a:ln>
                            <a:noFill/>
                          </a:ln>
                          <a:solidFill>
                            <a:srgbClr val="00B050"/>
                          </a:solidFill>
                          <a:effectLst/>
                          <a:uLnTx/>
                          <a:uFillTx/>
                          <a:latin typeface="+mn-lt"/>
                          <a:ea typeface="宋体" panose="02010600030101010101" pitchFamily="2" charset="-122"/>
                          <a:cs typeface="Arial" panose="020B0604020202020204" pitchFamily="34" charset="0"/>
                        </a:rPr>
                        <a:t>SP-240983</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1050" b="0" i="0" u="none" strike="noStrike" kern="1200" cap="none" spc="0" normalizeH="0" baseline="0" dirty="0">
                          <a:ln>
                            <a:noFill/>
                          </a:ln>
                          <a:solidFill>
                            <a:srgbClr val="00B050"/>
                          </a:solidFill>
                          <a:effectLst/>
                          <a:uLnTx/>
                          <a:uFillTx/>
                          <a:latin typeface="+mn-lt"/>
                          <a:ea typeface="+mn-ea"/>
                          <a:cs typeface="Arial" panose="020B0604020202020204" pitchFamily="34" charset="0"/>
                        </a:rPr>
                        <a:t>TR 28.853</a:t>
                      </a:r>
                      <a:endParaRPr kumimoji="0" lang="zh-CN" altLang="en-US" sz="1050" b="0" i="0" u="none" strike="noStrike" kern="1200" cap="none" spc="0" normalizeH="0" baseline="0" dirty="0">
                        <a:ln>
                          <a:noFill/>
                        </a:ln>
                        <a:solidFill>
                          <a:srgbClr val="00B050"/>
                        </a:solidFill>
                        <a:effectLst/>
                        <a:uLnTx/>
                        <a:uFillTx/>
                        <a:latin typeface="+mn-lt"/>
                        <a:ea typeface="+mn-ea"/>
                        <a:cs typeface="Arial" panose="020B0604020202020204" pitchFamily="34" charset="0"/>
                      </a:endParaRPr>
                    </a:p>
                  </a:txBody>
                  <a:tcPr marL="9525" marR="9525" marT="9525" marB="9525"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ctr"/>
                      <a:r>
                        <a:rPr lang="en-US" altLang="zh-CN" sz="1050" dirty="0">
                          <a:solidFill>
                            <a:srgbClr val="00B050"/>
                          </a:solidFill>
                          <a:latin typeface="+mn-lt"/>
                        </a:rPr>
                        <a:t>SI</a:t>
                      </a:r>
                      <a:endParaRPr lang="zh-CN" altLang="en-US" sz="1050" dirty="0">
                        <a:solidFill>
                          <a:srgbClr val="00B050"/>
                        </a:solidFill>
                        <a:latin typeface="+mn-lt"/>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extLst>
                  <a:ext uri="{0D108BD9-81ED-4DB2-BD59-A6C34878D82A}">
                    <a16:rowId xmlns:a16="http://schemas.microsoft.com/office/drawing/2014/main" val="4097875355"/>
                  </a:ext>
                </a:extLst>
              </a:tr>
              <a:tr h="383145">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sz="105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rPr>
                        <a:t>6</a:t>
                      </a: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ctr">
                        <a:spcAft>
                          <a:spcPts val="0"/>
                        </a:spcAft>
                      </a:pPr>
                      <a:r>
                        <a:rPr lang="en-US" sz="1050" dirty="0">
                          <a:solidFill>
                            <a:srgbClr val="00B050"/>
                          </a:solidFill>
                          <a:effectLst/>
                          <a:latin typeface="+mn-lt"/>
                          <a:ea typeface="宋体" panose="02010600030101010101" pitchFamily="2" charset="-122"/>
                        </a:rPr>
                        <a:t>RAGCH</a:t>
                      </a:r>
                      <a:endParaRPr lang="zh-CN" sz="1050" dirty="0">
                        <a:solidFill>
                          <a:srgbClr val="00B050"/>
                        </a:solidFill>
                        <a:effectLst/>
                        <a:latin typeface="+mn-lt"/>
                        <a:ea typeface="宋体" panose="02010600030101010101" pitchFamily="2" charset="-122"/>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spcAft>
                          <a:spcPts val="0"/>
                        </a:spcAft>
                      </a:pPr>
                      <a:r>
                        <a:rPr lang="en-US" sz="1050" dirty="0" err="1">
                          <a:solidFill>
                            <a:srgbClr val="00B050"/>
                          </a:solidFill>
                          <a:effectLst/>
                          <a:latin typeface="+mn-lt"/>
                          <a:ea typeface="宋体" panose="02010600030101010101" pitchFamily="2" charset="-122"/>
                        </a:rPr>
                        <a:t>Ranging_SL</a:t>
                      </a:r>
                      <a:r>
                        <a:rPr lang="en-US" sz="1050" dirty="0">
                          <a:solidFill>
                            <a:srgbClr val="00B050"/>
                          </a:solidFill>
                          <a:effectLst/>
                          <a:latin typeface="+mn-lt"/>
                          <a:ea typeface="宋体" panose="02010600030101010101" pitchFamily="2" charset="-122"/>
                        </a:rPr>
                        <a:t>-CH</a:t>
                      </a:r>
                      <a:endParaRPr lang="zh-CN" sz="1050" dirty="0">
                        <a:solidFill>
                          <a:srgbClr val="00B050"/>
                        </a:solidFill>
                        <a:effectLst/>
                        <a:latin typeface="+mn-lt"/>
                        <a:ea typeface="宋体" panose="02010600030101010101" pitchFamily="2" charset="-122"/>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spcAft>
                          <a:spcPts val="0"/>
                        </a:spcAft>
                      </a:pPr>
                      <a:r>
                        <a:rPr lang="en-US" sz="1050" dirty="0">
                          <a:solidFill>
                            <a:srgbClr val="00B050"/>
                          </a:solidFill>
                          <a:effectLst/>
                          <a:latin typeface="+mn-lt"/>
                          <a:ea typeface="宋体" panose="02010600030101010101" pitchFamily="2" charset="-122"/>
                        </a:rPr>
                        <a:t>WID on Charging Aspects of Ranging and </a:t>
                      </a:r>
                      <a:r>
                        <a:rPr lang="en-US" sz="1050" dirty="0" err="1">
                          <a:solidFill>
                            <a:srgbClr val="00B050"/>
                          </a:solidFill>
                          <a:effectLst/>
                          <a:latin typeface="+mn-lt"/>
                          <a:ea typeface="宋体" panose="02010600030101010101" pitchFamily="2" charset="-122"/>
                        </a:rPr>
                        <a:t>Sidelink</a:t>
                      </a:r>
                      <a:r>
                        <a:rPr lang="en-US" sz="1050" dirty="0">
                          <a:solidFill>
                            <a:srgbClr val="00B050"/>
                          </a:solidFill>
                          <a:effectLst/>
                          <a:latin typeface="+mn-lt"/>
                          <a:ea typeface="宋体" panose="02010600030101010101" pitchFamily="2" charset="-122"/>
                        </a:rPr>
                        <a:t> Positioning</a:t>
                      </a:r>
                      <a:endParaRPr lang="zh-CN" sz="1050" dirty="0">
                        <a:solidFill>
                          <a:srgbClr val="00B050"/>
                        </a:solidFill>
                        <a:effectLst/>
                        <a:latin typeface="+mn-lt"/>
                        <a:ea typeface="宋体" panose="02010600030101010101" pitchFamily="2" charset="-122"/>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ctr"/>
                      <a:r>
                        <a:rPr lang="en-US" altLang="zh-CN" sz="1050" dirty="0">
                          <a:solidFill>
                            <a:srgbClr val="00B050"/>
                          </a:solidFill>
                          <a:latin typeface="+mn-lt"/>
                        </a:rPr>
                        <a:t>1040013</a:t>
                      </a:r>
                      <a:endParaRPr lang="zh-CN" altLang="en-US" sz="1050" dirty="0">
                        <a:solidFill>
                          <a:srgbClr val="00B050"/>
                        </a:solidFill>
                        <a:latin typeface="+mn-lt"/>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ctr">
                        <a:spcAft>
                          <a:spcPts val="0"/>
                        </a:spcAft>
                      </a:pPr>
                      <a:r>
                        <a:rPr lang="en-US" sz="1050" dirty="0">
                          <a:solidFill>
                            <a:srgbClr val="00B050"/>
                          </a:solidFill>
                          <a:effectLst/>
                          <a:latin typeface="+mn-lt"/>
                          <a:ea typeface="宋体" panose="02010600030101010101" pitchFamily="2" charset="-122"/>
                        </a:rPr>
                        <a:t>China Telecom</a:t>
                      </a:r>
                      <a:endParaRPr lang="zh-CN" sz="1050" dirty="0">
                        <a:solidFill>
                          <a:srgbClr val="00B050"/>
                        </a:solidFill>
                        <a:effectLst/>
                        <a:latin typeface="+mn-lt"/>
                        <a:ea typeface="宋体" panose="02010600030101010101" pitchFamily="2" charset="-122"/>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srgbClr val="00B050"/>
                          </a:solidFill>
                          <a:effectLst/>
                          <a:uLnTx/>
                          <a:uFillTx/>
                          <a:latin typeface="+mn-lt"/>
                          <a:ea typeface="宋体" panose="02010600030101010101" pitchFamily="2" charset="-122"/>
                          <a:cs typeface="Arial" panose="020B0604020202020204" pitchFamily="34" charset="0"/>
                        </a:rPr>
                        <a:t>SP-241002</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1050" b="0" i="0" u="none" strike="noStrike" kern="1200" cap="none" spc="0" normalizeH="0" baseline="0" dirty="0">
                          <a:ln>
                            <a:noFill/>
                          </a:ln>
                          <a:solidFill>
                            <a:srgbClr val="00B050"/>
                          </a:solidFill>
                          <a:effectLst/>
                          <a:uLnTx/>
                          <a:uFillTx/>
                          <a:latin typeface="+mn-lt"/>
                          <a:ea typeface="宋体" panose="02010600030101010101" pitchFamily="2" charset="-122"/>
                          <a:cs typeface="Arial" panose="020B0604020202020204" pitchFamily="34" charset="0"/>
                        </a:rPr>
                        <a:t>TS 32.240/290/</a:t>
                      </a:r>
                    </a:p>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1050" b="0" i="0" u="none" strike="noStrike" kern="1200" cap="none" spc="0" normalizeH="0" baseline="0" dirty="0">
                          <a:ln>
                            <a:noFill/>
                          </a:ln>
                          <a:solidFill>
                            <a:srgbClr val="00B050"/>
                          </a:solidFill>
                          <a:effectLst/>
                          <a:uLnTx/>
                          <a:uFillTx/>
                          <a:latin typeface="+mn-lt"/>
                          <a:ea typeface="宋体" panose="02010600030101010101" pitchFamily="2" charset="-122"/>
                          <a:cs typeface="Arial" panose="020B0604020202020204" pitchFamily="34" charset="0"/>
                        </a:rPr>
                        <a:t>271/291/298</a:t>
                      </a:r>
                      <a:endParaRPr kumimoji="0" lang="zh-CN" altLang="en-US" sz="1050" b="0" i="0" u="none" strike="noStrike" kern="1200" cap="none" spc="0" normalizeH="0" baseline="0" dirty="0">
                        <a:ln>
                          <a:noFill/>
                        </a:ln>
                        <a:solidFill>
                          <a:srgbClr val="00B050"/>
                        </a:solidFill>
                        <a:effectLst/>
                        <a:uLnTx/>
                        <a:uFillTx/>
                        <a:latin typeface="+mn-lt"/>
                        <a:ea typeface="宋体" panose="02010600030101010101" pitchFamily="2" charset="-122"/>
                        <a:cs typeface="Arial" panose="020B0604020202020204" pitchFamily="34" charset="0"/>
                      </a:endParaRPr>
                    </a:p>
                  </a:txBody>
                  <a:tcPr marL="9525" marR="9525" marT="9525" marB="9525"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ctr"/>
                      <a:r>
                        <a:rPr lang="en-US" altLang="zh-CN" sz="1050" dirty="0">
                          <a:solidFill>
                            <a:srgbClr val="00B050"/>
                          </a:solidFill>
                          <a:latin typeface="+mn-lt"/>
                        </a:rPr>
                        <a:t>WI</a:t>
                      </a:r>
                      <a:endParaRPr lang="zh-CN" altLang="en-US" sz="1050" dirty="0">
                        <a:solidFill>
                          <a:srgbClr val="00B050"/>
                        </a:solidFill>
                        <a:latin typeface="+mn-lt"/>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extLst>
                  <a:ext uri="{0D108BD9-81ED-4DB2-BD59-A6C34878D82A}">
                    <a16:rowId xmlns:a16="http://schemas.microsoft.com/office/drawing/2014/main" val="1382216308"/>
                  </a:ext>
                </a:extLst>
              </a:tr>
              <a:tr h="270492">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sz="105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rPr>
                        <a:t>7</a:t>
                      </a: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ctr">
                        <a:spcAft>
                          <a:spcPts val="0"/>
                        </a:spcAft>
                      </a:pPr>
                      <a:r>
                        <a:rPr lang="en-US" sz="1050" dirty="0">
                          <a:solidFill>
                            <a:srgbClr val="00B050"/>
                          </a:solidFill>
                          <a:effectLst/>
                          <a:latin typeface="+mn-lt"/>
                          <a:ea typeface="宋体" panose="02010600030101010101" pitchFamily="2" charset="-122"/>
                        </a:rPr>
                        <a:t>EESCH</a:t>
                      </a:r>
                      <a:endParaRPr lang="zh-CN" sz="1050" dirty="0">
                        <a:solidFill>
                          <a:srgbClr val="00B050"/>
                        </a:solidFill>
                        <a:effectLst/>
                        <a:latin typeface="+mn-lt"/>
                        <a:ea typeface="宋体" panose="02010600030101010101" pitchFamily="2" charset="-122"/>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spcAft>
                          <a:spcPts val="0"/>
                        </a:spcAft>
                      </a:pPr>
                      <a:r>
                        <a:rPr lang="en-US" sz="1050" dirty="0" err="1">
                          <a:solidFill>
                            <a:srgbClr val="00B050"/>
                          </a:solidFill>
                          <a:effectLst/>
                          <a:latin typeface="+mn-lt"/>
                          <a:ea typeface="宋体" panose="02010600030101010101" pitchFamily="2" charset="-122"/>
                        </a:rPr>
                        <a:t>EnergySys</a:t>
                      </a:r>
                      <a:r>
                        <a:rPr lang="en-US" sz="1050" dirty="0">
                          <a:solidFill>
                            <a:srgbClr val="00B050"/>
                          </a:solidFill>
                          <a:effectLst/>
                          <a:latin typeface="+mn-lt"/>
                          <a:ea typeface="宋体" panose="02010600030101010101" pitchFamily="2" charset="-122"/>
                        </a:rPr>
                        <a:t>-CH</a:t>
                      </a:r>
                      <a:endParaRPr lang="zh-CN" sz="1050" dirty="0">
                        <a:solidFill>
                          <a:srgbClr val="00B050"/>
                        </a:solidFill>
                        <a:effectLst/>
                        <a:latin typeface="+mn-lt"/>
                        <a:ea typeface="宋体" panose="02010600030101010101" pitchFamily="2" charset="-122"/>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spcAft>
                          <a:spcPts val="0"/>
                        </a:spcAft>
                      </a:pPr>
                      <a:r>
                        <a:rPr lang="en-US" sz="1050" dirty="0">
                          <a:solidFill>
                            <a:srgbClr val="00B050"/>
                          </a:solidFill>
                          <a:effectLst/>
                          <a:latin typeface="+mn-lt"/>
                          <a:ea typeface="宋体" panose="02010600030101010101" pitchFamily="2" charset="-122"/>
                        </a:rPr>
                        <a:t>WID on Charging Aspects for Energy Efficiency of network slice</a:t>
                      </a:r>
                      <a:endParaRPr lang="zh-CN" sz="1050" dirty="0">
                        <a:solidFill>
                          <a:srgbClr val="00B050"/>
                        </a:solidFill>
                        <a:effectLst/>
                        <a:latin typeface="+mn-lt"/>
                        <a:ea typeface="宋体" panose="02010600030101010101" pitchFamily="2" charset="-122"/>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ctr"/>
                      <a:r>
                        <a:rPr lang="en-US" altLang="zh-CN" sz="1050" dirty="0">
                          <a:solidFill>
                            <a:srgbClr val="00B050"/>
                          </a:solidFill>
                          <a:latin typeface="+mn-lt"/>
                        </a:rPr>
                        <a:t>1040018</a:t>
                      </a:r>
                      <a:endParaRPr lang="zh-CN" altLang="en-US" sz="1050" dirty="0">
                        <a:solidFill>
                          <a:srgbClr val="00B050"/>
                        </a:solidFill>
                        <a:latin typeface="+mn-lt"/>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ctr">
                        <a:spcAft>
                          <a:spcPts val="0"/>
                        </a:spcAft>
                      </a:pPr>
                      <a:r>
                        <a:rPr lang="en-US" sz="1050" dirty="0">
                          <a:solidFill>
                            <a:srgbClr val="00B050"/>
                          </a:solidFill>
                          <a:effectLst/>
                          <a:latin typeface="+mn-lt"/>
                          <a:ea typeface="宋体" panose="02010600030101010101" pitchFamily="2" charset="-122"/>
                        </a:rPr>
                        <a:t>Huawei</a:t>
                      </a:r>
                      <a:endParaRPr lang="zh-CN" sz="1050" dirty="0">
                        <a:solidFill>
                          <a:srgbClr val="00B050"/>
                        </a:solidFill>
                        <a:effectLst/>
                        <a:latin typeface="+mn-lt"/>
                        <a:ea typeface="宋体" panose="02010600030101010101" pitchFamily="2" charset="-122"/>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lang="en-GB" altLang="zh-CN" sz="1050" kern="1200" dirty="0">
                          <a:solidFill>
                            <a:srgbClr val="00B050"/>
                          </a:solidFill>
                          <a:latin typeface="+mn-lt"/>
                          <a:ea typeface="+mn-ea"/>
                          <a:cs typeface="+mn-cs"/>
                        </a:rPr>
                        <a:t>SP-250124</a:t>
                      </a:r>
                      <a:endParaRPr kumimoji="0" lang="en-GB" sz="1050" b="1" i="0" u="none" strike="noStrike" kern="1200" cap="none" spc="0" normalizeH="0" baseline="0" noProof="0" dirty="0">
                        <a:ln>
                          <a:noFill/>
                        </a:ln>
                        <a:solidFill>
                          <a:srgbClr val="00B050"/>
                        </a:solidFill>
                        <a:effectLst/>
                        <a:uLnTx/>
                        <a:uFillTx/>
                        <a:latin typeface="+mn-lt"/>
                        <a:ea typeface="宋体" panose="02010600030101010101" pitchFamily="2" charset="-122"/>
                        <a:cs typeface="Arial" panose="020B0604020202020204" pitchFamily="34" charset="0"/>
                      </a:endParaRP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1050" b="0" i="0" u="none" strike="noStrike" kern="1200" cap="none" spc="0" normalizeH="0" baseline="0" dirty="0">
                          <a:ln>
                            <a:noFill/>
                          </a:ln>
                          <a:solidFill>
                            <a:srgbClr val="00B050"/>
                          </a:solidFill>
                          <a:effectLst/>
                          <a:uLnTx/>
                          <a:uFillTx/>
                          <a:latin typeface="+mn-lt"/>
                          <a:ea typeface="宋体" panose="02010600030101010101" pitchFamily="2" charset="-122"/>
                          <a:cs typeface="Arial" panose="020B0604020202020204" pitchFamily="34" charset="0"/>
                        </a:rPr>
                        <a:t>TS 28.201/202</a:t>
                      </a:r>
                    </a:p>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1050" b="0" i="0" u="none" strike="noStrike" kern="1200" cap="none" spc="0" normalizeH="0" baseline="0" dirty="0">
                          <a:ln>
                            <a:noFill/>
                          </a:ln>
                          <a:solidFill>
                            <a:srgbClr val="00B050"/>
                          </a:solidFill>
                          <a:effectLst/>
                          <a:uLnTx/>
                          <a:uFillTx/>
                          <a:latin typeface="+mn-lt"/>
                          <a:ea typeface="宋体" panose="02010600030101010101" pitchFamily="2" charset="-122"/>
                          <a:cs typeface="Arial" panose="020B0604020202020204" pitchFamily="34" charset="0"/>
                        </a:rPr>
                        <a:t>TS 32.240/291/298</a:t>
                      </a:r>
                      <a:endParaRPr kumimoji="0" lang="zh-CN" altLang="en-US" sz="1050" b="0" i="0" u="none" strike="noStrike" kern="1200" cap="none" spc="0" normalizeH="0" baseline="0" dirty="0">
                        <a:ln>
                          <a:noFill/>
                        </a:ln>
                        <a:solidFill>
                          <a:srgbClr val="00B050"/>
                        </a:solidFill>
                        <a:effectLst/>
                        <a:uLnTx/>
                        <a:uFillTx/>
                        <a:latin typeface="+mn-lt"/>
                        <a:ea typeface="宋体" panose="02010600030101010101" pitchFamily="2" charset="-122"/>
                        <a:cs typeface="Arial" panose="020B0604020202020204" pitchFamily="34" charset="0"/>
                      </a:endParaRPr>
                    </a:p>
                  </a:txBody>
                  <a:tcPr marL="9525" marR="9525" marT="9525" marB="9525"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ctr"/>
                      <a:r>
                        <a:rPr lang="en-US" altLang="zh-CN" sz="1050" dirty="0">
                          <a:solidFill>
                            <a:srgbClr val="00B050"/>
                          </a:solidFill>
                          <a:latin typeface="+mn-lt"/>
                        </a:rPr>
                        <a:t>WI</a:t>
                      </a:r>
                      <a:endParaRPr lang="zh-CN" altLang="en-US" sz="1050" dirty="0">
                        <a:solidFill>
                          <a:srgbClr val="00B050"/>
                        </a:solidFill>
                        <a:latin typeface="+mn-lt"/>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extLst>
                  <a:ext uri="{0D108BD9-81ED-4DB2-BD59-A6C34878D82A}">
                    <a16:rowId xmlns:a16="http://schemas.microsoft.com/office/drawing/2014/main" val="2862924741"/>
                  </a:ext>
                </a:extLst>
              </a:tr>
              <a:tr h="201872">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sz="105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rPr>
                        <a:t>8</a:t>
                      </a: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ctr">
                        <a:spcAft>
                          <a:spcPts val="0"/>
                        </a:spcAft>
                      </a:pPr>
                      <a:r>
                        <a:rPr lang="en-US" sz="1050" dirty="0">
                          <a:solidFill>
                            <a:schemeClr val="tx1"/>
                          </a:solidFill>
                          <a:effectLst/>
                          <a:latin typeface="+mn-lt"/>
                          <a:ea typeface="宋体" panose="02010600030101010101" pitchFamily="2" charset="-122"/>
                        </a:rPr>
                        <a:t>NSCH</a:t>
                      </a:r>
                      <a:endParaRPr lang="zh-CN" sz="1050" dirty="0">
                        <a:solidFill>
                          <a:schemeClr val="tx1"/>
                        </a:solidFill>
                        <a:effectLst/>
                        <a:latin typeface="+mn-lt"/>
                        <a:ea typeface="宋体" panose="02010600030101010101" pitchFamily="2" charset="-122"/>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spcAft>
                          <a:spcPts val="0"/>
                        </a:spcAft>
                      </a:pPr>
                      <a:r>
                        <a:rPr lang="en-US" sz="1050" dirty="0">
                          <a:solidFill>
                            <a:schemeClr val="tx1"/>
                          </a:solidFill>
                          <a:effectLst/>
                          <a:latin typeface="+mn-lt"/>
                          <a:ea typeface="宋体" panose="02010600030101010101" pitchFamily="2" charset="-122"/>
                        </a:rPr>
                        <a:t>NetShare-CH</a:t>
                      </a:r>
                      <a:endParaRPr lang="zh-CN" sz="1050" dirty="0">
                        <a:solidFill>
                          <a:schemeClr val="tx1"/>
                        </a:solidFill>
                        <a:effectLst/>
                        <a:latin typeface="+mn-lt"/>
                        <a:ea typeface="宋体" panose="02010600030101010101" pitchFamily="2" charset="-122"/>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spcAft>
                          <a:spcPts val="0"/>
                        </a:spcAft>
                      </a:pPr>
                      <a:r>
                        <a:rPr lang="en-US" sz="1050" dirty="0">
                          <a:solidFill>
                            <a:schemeClr val="tx1"/>
                          </a:solidFill>
                          <a:effectLst/>
                          <a:latin typeface="+mn-lt"/>
                          <a:ea typeface="宋体" panose="02010600030101010101" pitchFamily="2" charset="-122"/>
                        </a:rPr>
                        <a:t>WID on Charging enhancement for indirect network sharing</a:t>
                      </a:r>
                      <a:endParaRPr lang="zh-CN" sz="1050" dirty="0">
                        <a:solidFill>
                          <a:schemeClr val="tx1"/>
                        </a:solidFill>
                        <a:effectLst/>
                        <a:latin typeface="+mn-lt"/>
                        <a:ea typeface="宋体" panose="02010600030101010101" pitchFamily="2" charset="-122"/>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ctr"/>
                      <a:r>
                        <a:rPr lang="en-US" altLang="zh-CN" sz="1050" dirty="0">
                          <a:solidFill>
                            <a:schemeClr val="tx1"/>
                          </a:solidFill>
                          <a:latin typeface="+mn-lt"/>
                        </a:rPr>
                        <a:t>1040019</a:t>
                      </a:r>
                      <a:endParaRPr lang="zh-CN" altLang="en-US" sz="1050" dirty="0">
                        <a:solidFill>
                          <a:schemeClr val="tx1"/>
                        </a:solidFill>
                        <a:latin typeface="+mn-lt"/>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ctr">
                        <a:spcAft>
                          <a:spcPts val="0"/>
                        </a:spcAft>
                      </a:pPr>
                      <a:r>
                        <a:rPr lang="en-US" sz="1050" dirty="0">
                          <a:solidFill>
                            <a:schemeClr val="tx1"/>
                          </a:solidFill>
                          <a:effectLst/>
                          <a:latin typeface="+mn-lt"/>
                          <a:ea typeface="宋体" panose="02010600030101010101" pitchFamily="2" charset="-122"/>
                        </a:rPr>
                        <a:t>Ericsson</a:t>
                      </a:r>
                      <a:endParaRPr lang="zh-CN" sz="1050" dirty="0">
                        <a:solidFill>
                          <a:schemeClr val="tx1"/>
                        </a:solidFill>
                        <a:effectLst/>
                        <a:latin typeface="+mn-lt"/>
                        <a:ea typeface="宋体" panose="02010600030101010101" pitchFamily="2" charset="-122"/>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schemeClr val="tx1"/>
                          </a:solidFill>
                          <a:effectLst/>
                          <a:uLnTx/>
                          <a:uFillTx/>
                          <a:latin typeface="+mn-lt"/>
                          <a:ea typeface="宋体" panose="02010600030101010101" pitchFamily="2" charset="-122"/>
                          <a:cs typeface="Arial" panose="020B0604020202020204" pitchFamily="34" charset="0"/>
                        </a:rPr>
                        <a:t>SP-241004</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105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rPr>
                        <a:t>TS 32.240/255/256</a:t>
                      </a:r>
                      <a:endParaRPr kumimoji="0" lang="zh-CN" altLang="en-US" sz="105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9525" marR="9525" marT="9525" marB="9525"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ctr"/>
                      <a:r>
                        <a:rPr lang="en-US" altLang="zh-CN" sz="1050" dirty="0">
                          <a:solidFill>
                            <a:schemeClr val="tx1"/>
                          </a:solidFill>
                          <a:latin typeface="+mn-lt"/>
                        </a:rPr>
                        <a:t>WI</a:t>
                      </a:r>
                      <a:endParaRPr lang="zh-CN" altLang="en-US" sz="1050" dirty="0">
                        <a:solidFill>
                          <a:schemeClr val="tx1"/>
                        </a:solidFill>
                        <a:latin typeface="+mn-lt"/>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extLst>
                  <a:ext uri="{0D108BD9-81ED-4DB2-BD59-A6C34878D82A}">
                    <a16:rowId xmlns:a16="http://schemas.microsoft.com/office/drawing/2014/main" val="1492136518"/>
                  </a:ext>
                </a:extLst>
              </a:tr>
              <a:tr h="201872">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sz="105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rPr>
                        <a:t>9</a:t>
                      </a: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ctr">
                        <a:spcAft>
                          <a:spcPts val="0"/>
                        </a:spcAft>
                      </a:pPr>
                      <a:r>
                        <a:rPr lang="en-US" altLang="zh-CN" sz="1050" dirty="0">
                          <a:solidFill>
                            <a:schemeClr val="tx1"/>
                          </a:solidFill>
                          <a:effectLst/>
                          <a:latin typeface="+mn-lt"/>
                          <a:ea typeface="宋体" panose="02010600030101010101" pitchFamily="2" charset="-122"/>
                        </a:rPr>
                        <a:t>PROCH</a:t>
                      </a:r>
                      <a:endParaRPr lang="zh-CN" sz="1050" dirty="0">
                        <a:solidFill>
                          <a:schemeClr val="tx1"/>
                        </a:solidFill>
                        <a:effectLst/>
                        <a:latin typeface="+mn-lt"/>
                        <a:ea typeface="宋体" panose="02010600030101010101" pitchFamily="2" charset="-122"/>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spcAft>
                          <a:spcPts val="0"/>
                        </a:spcAft>
                      </a:pPr>
                      <a:r>
                        <a:rPr lang="en-US" altLang="zh-CN" sz="1050" dirty="0">
                          <a:solidFill>
                            <a:schemeClr val="tx1"/>
                          </a:solidFill>
                          <a:effectLst/>
                          <a:latin typeface="+mn-lt"/>
                          <a:ea typeface="宋体" panose="02010600030101010101" pitchFamily="2" charset="-122"/>
                        </a:rPr>
                        <a:t>5G_ProSe_Ph3-CH</a:t>
                      </a:r>
                      <a:endParaRPr lang="zh-CN" sz="1050" dirty="0">
                        <a:solidFill>
                          <a:schemeClr val="tx1"/>
                        </a:solidFill>
                        <a:effectLst/>
                        <a:latin typeface="+mn-lt"/>
                        <a:ea typeface="宋体" panose="02010600030101010101" pitchFamily="2" charset="-122"/>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spcAft>
                          <a:spcPts val="0"/>
                        </a:spcAft>
                      </a:pPr>
                      <a:r>
                        <a:rPr lang="en-US" altLang="zh-CN" sz="1050" dirty="0">
                          <a:solidFill>
                            <a:schemeClr val="tx1"/>
                          </a:solidFill>
                          <a:effectLst/>
                          <a:latin typeface="+mn-lt"/>
                          <a:ea typeface="宋体" panose="02010600030101010101" pitchFamily="2" charset="-122"/>
                        </a:rPr>
                        <a:t>WID on </a:t>
                      </a:r>
                      <a:r>
                        <a:rPr lang="en-US" altLang="zh-CN" sz="1050" dirty="0">
                          <a:solidFill>
                            <a:schemeClr val="tx1"/>
                          </a:solidFill>
                          <a:effectLst/>
                          <a:latin typeface="+mn-lt"/>
                          <a:ea typeface="+mn-ea"/>
                        </a:rPr>
                        <a:t>Charging Aspects for  5G ProSe Phase 3</a:t>
                      </a:r>
                      <a:endParaRPr lang="zh-CN" sz="1050" dirty="0">
                        <a:solidFill>
                          <a:schemeClr val="tx1"/>
                        </a:solidFill>
                        <a:effectLst/>
                        <a:latin typeface="+mn-lt"/>
                        <a:ea typeface="宋体" panose="02010600030101010101" pitchFamily="2" charset="-122"/>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ctr"/>
                      <a:r>
                        <a:rPr lang="en-US" altLang="zh-CN" sz="1050" dirty="0">
                          <a:solidFill>
                            <a:schemeClr val="tx1"/>
                          </a:solidFill>
                          <a:latin typeface="+mn-lt"/>
                        </a:rPr>
                        <a:t>1050030</a:t>
                      </a:r>
                      <a:endParaRPr lang="zh-CN" altLang="en-US" sz="1050" dirty="0">
                        <a:solidFill>
                          <a:schemeClr val="tx1"/>
                        </a:solidFill>
                        <a:latin typeface="+mn-lt"/>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ctr">
                        <a:spcAft>
                          <a:spcPts val="0"/>
                        </a:spcAft>
                      </a:pPr>
                      <a:r>
                        <a:rPr lang="en-US" altLang="zh-CN" sz="1050" dirty="0">
                          <a:solidFill>
                            <a:schemeClr val="tx1"/>
                          </a:solidFill>
                          <a:effectLst/>
                          <a:latin typeface="+mn-lt"/>
                          <a:ea typeface="宋体" panose="02010600030101010101" pitchFamily="2" charset="-122"/>
                        </a:rPr>
                        <a:t>China Telecom</a:t>
                      </a:r>
                      <a:endParaRPr lang="zh-CN" sz="1050" dirty="0">
                        <a:solidFill>
                          <a:schemeClr val="tx1"/>
                        </a:solidFill>
                        <a:effectLst/>
                        <a:latin typeface="+mn-lt"/>
                        <a:ea typeface="宋体" panose="02010600030101010101" pitchFamily="2" charset="-122"/>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schemeClr val="tx1"/>
                          </a:solidFill>
                          <a:effectLst/>
                          <a:uLnTx/>
                          <a:uFillTx/>
                          <a:latin typeface="+mn-lt"/>
                          <a:ea typeface="宋体" panose="02010600030101010101" pitchFamily="2" charset="-122"/>
                          <a:cs typeface="Arial" panose="020B0604020202020204" pitchFamily="34" charset="0"/>
                        </a:rPr>
                        <a:t>SP-241377</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1050" b="0" i="0" u="none" strike="noStrike" kern="1200" cap="none" spc="0" normalizeH="0" baseline="0" noProof="0" dirty="0">
                          <a:ln>
                            <a:noFill/>
                          </a:ln>
                          <a:solidFill>
                            <a:schemeClr val="tx1"/>
                          </a:solidFill>
                          <a:effectLst/>
                          <a:uLnTx/>
                          <a:uFillTx/>
                          <a:latin typeface="+mn-lt"/>
                          <a:ea typeface="+mn-ea"/>
                          <a:cs typeface="Arial" panose="020B0604020202020204" pitchFamily="34" charset="0"/>
                        </a:rPr>
                        <a:t>TS 32.277/291/298</a:t>
                      </a:r>
                      <a:endParaRPr kumimoji="0" lang="zh-CN" altLang="en-US" sz="1050" b="0" i="0" u="none" strike="noStrike" kern="1200" cap="none" spc="0" normalizeH="0" baseline="0" noProof="0" dirty="0">
                        <a:ln>
                          <a:noFill/>
                        </a:ln>
                        <a:solidFill>
                          <a:schemeClr val="tx1"/>
                        </a:solidFill>
                        <a:effectLst/>
                        <a:uLnTx/>
                        <a:uFillTx/>
                        <a:latin typeface="+mn-lt"/>
                        <a:ea typeface="+mn-ea"/>
                        <a:cs typeface="Arial" panose="020B0604020202020204" pitchFamily="34" charset="0"/>
                      </a:endParaRPr>
                    </a:p>
                  </a:txBody>
                  <a:tcPr marL="9525" marR="9525" marT="9525" marB="9525"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ctr"/>
                      <a:r>
                        <a:rPr lang="en-US" altLang="zh-CN" sz="1050" dirty="0">
                          <a:solidFill>
                            <a:schemeClr val="tx1"/>
                          </a:solidFill>
                          <a:latin typeface="+mn-lt"/>
                        </a:rPr>
                        <a:t>WI</a:t>
                      </a:r>
                      <a:endParaRPr lang="zh-CN" altLang="en-US" sz="1050" dirty="0">
                        <a:solidFill>
                          <a:schemeClr val="tx1"/>
                        </a:solidFill>
                        <a:latin typeface="+mn-lt"/>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extLst>
                  <a:ext uri="{0D108BD9-81ED-4DB2-BD59-A6C34878D82A}">
                    <a16:rowId xmlns:a16="http://schemas.microsoft.com/office/drawing/2014/main" val="10009"/>
                  </a:ext>
                </a:extLst>
              </a:tr>
              <a:tr h="383145">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sz="105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rPr>
                        <a:t>10</a:t>
                      </a: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050" kern="1200" dirty="0">
                          <a:solidFill>
                            <a:schemeClr val="tx1"/>
                          </a:solidFill>
                          <a:effectLst/>
                          <a:latin typeface="+mn-lt"/>
                          <a:ea typeface="宋体" panose="02010600030101010101" pitchFamily="2" charset="-122"/>
                          <a:cs typeface="+mn-cs"/>
                        </a:rPr>
                        <a:t>SATCH</a:t>
                      </a:r>
                      <a:endParaRPr lang="zh-CN" altLang="en-US" sz="1050" kern="1200" dirty="0">
                        <a:solidFill>
                          <a:schemeClr val="tx1"/>
                        </a:solidFill>
                        <a:effectLst/>
                        <a:latin typeface="+mn-lt"/>
                        <a:ea typeface="宋体" panose="02010600030101010101" pitchFamily="2" charset="-122"/>
                        <a:cs typeface="+mn-cs"/>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GB" sz="1050" kern="1200" dirty="0">
                          <a:solidFill>
                            <a:schemeClr val="tx1"/>
                          </a:solidFill>
                          <a:effectLst/>
                          <a:latin typeface="+mn-lt"/>
                          <a:ea typeface="宋体" panose="02010600030101010101" pitchFamily="2" charset="-122"/>
                          <a:cs typeface="+mn-cs"/>
                        </a:rPr>
                        <a:t>5GSAT_Ph3-CH</a:t>
                      </a:r>
                    </a:p>
                  </a:txBody>
                  <a:tcPr marL="47990" marR="4799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l"/>
                      <a:r>
                        <a:rPr kumimoji="0" lang="en-GB" sz="1050" b="0" i="0" u="none" strike="noStrike" kern="1200" cap="none" spc="0" normalizeH="0" baseline="0" dirty="0">
                          <a:ln>
                            <a:noFill/>
                          </a:ln>
                          <a:solidFill>
                            <a:schemeClr val="tx1"/>
                          </a:solidFill>
                          <a:effectLst/>
                          <a:uLnTx/>
                          <a:uFillTx/>
                          <a:latin typeface="+mn-lt"/>
                          <a:ea typeface="DengXian" panose="02010600030101010101" pitchFamily="2" charset="-122"/>
                          <a:cs typeface="+mn-cs"/>
                        </a:rPr>
                        <a:t>WID on Charging aspects of satellite access Phase 3</a:t>
                      </a:r>
                      <a:endParaRPr kumimoji="0" lang="en-DE" sz="1050" b="0" i="0" u="none" strike="noStrike" kern="1200" cap="none" spc="0" normalizeH="0" baseline="0" dirty="0">
                        <a:ln>
                          <a:noFill/>
                        </a:ln>
                        <a:solidFill>
                          <a:schemeClr val="tx1"/>
                        </a:solidFill>
                        <a:effectLst/>
                        <a:uLnTx/>
                        <a:uFillTx/>
                        <a:latin typeface="+mn-lt"/>
                        <a:ea typeface="DengXian" panose="02010600030101010101" pitchFamily="2" charset="-122"/>
                        <a:cs typeface="+mn-cs"/>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ctr">
                        <a:spcAft>
                          <a:spcPts val="0"/>
                        </a:spcAft>
                      </a:pPr>
                      <a:r>
                        <a:rPr lang="en-GB" altLang="zh-CN" sz="1050" kern="1200" dirty="0">
                          <a:solidFill>
                            <a:schemeClr val="tx1"/>
                          </a:solidFill>
                          <a:latin typeface="+mn-lt"/>
                          <a:ea typeface="+mn-ea"/>
                          <a:cs typeface="+mn-cs"/>
                        </a:rPr>
                        <a:t>1070014</a:t>
                      </a:r>
                    </a:p>
                  </a:txBody>
                  <a:tcPr marL="68580" marR="68580" marT="9525"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ctr"/>
                      <a:r>
                        <a:rPr lang="en-US" sz="1050" kern="1200" dirty="0">
                          <a:solidFill>
                            <a:schemeClr val="tx1"/>
                          </a:solidFill>
                          <a:effectLst/>
                          <a:latin typeface="+mn-lt"/>
                          <a:ea typeface="宋体" panose="02010600030101010101" pitchFamily="2" charset="-122"/>
                          <a:cs typeface="+mn-cs"/>
                        </a:rPr>
                        <a:t>CATT</a:t>
                      </a:r>
                      <a:endParaRPr lang="en-DE" sz="1050" kern="1200" dirty="0">
                        <a:solidFill>
                          <a:schemeClr val="tx1"/>
                        </a:solidFill>
                        <a:effectLst/>
                        <a:latin typeface="+mn-lt"/>
                        <a:ea typeface="宋体" panose="02010600030101010101" pitchFamily="2" charset="-122"/>
                        <a:cs typeface="+mn-cs"/>
                      </a:endParaRP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ctr" latinLnBrk="0" hangingPunct="1">
                        <a:lnSpc>
                          <a:spcPct val="100000"/>
                        </a:lnSpc>
                        <a:spcBef>
                          <a:spcPts val="0"/>
                        </a:spcBef>
                        <a:spcAft>
                          <a:spcPts val="0"/>
                        </a:spcAft>
                        <a:buClrTx/>
                        <a:buSzTx/>
                        <a:buFontTx/>
                        <a:buNone/>
                        <a:tabLst/>
                        <a:defRPr/>
                      </a:pPr>
                      <a:r>
                        <a:rPr kumimoji="0" lang="en-US" sz="1100" b="0" i="0" u="none" strike="noStrike" kern="1200" cap="none" spc="0" normalizeH="0" baseline="0" dirty="0">
                          <a:ln>
                            <a:noFill/>
                          </a:ln>
                          <a:solidFill>
                            <a:schemeClr val="tx1"/>
                          </a:solidFill>
                          <a:effectLst/>
                          <a:uLnTx/>
                          <a:uFillTx/>
                          <a:latin typeface="+mn-lt"/>
                          <a:ea typeface="DengXian" panose="02010600030101010101" pitchFamily="2" charset="-122"/>
                          <a:cs typeface="+mn-cs"/>
                        </a:rPr>
                        <a:t>SP-250365</a:t>
                      </a:r>
                    </a:p>
                  </a:txBody>
                  <a:tcPr marL="0" marR="0" marT="0" marB="0"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1050" b="0" i="0" u="none" strike="noStrike" kern="1200" cap="none" spc="0" normalizeH="0" baseline="0" dirty="0">
                          <a:ln>
                            <a:noFill/>
                          </a:ln>
                          <a:solidFill>
                            <a:schemeClr val="tx1"/>
                          </a:solidFill>
                          <a:effectLst/>
                          <a:uLnTx/>
                          <a:uFillTx/>
                          <a:latin typeface="+mn-lt"/>
                          <a:ea typeface="+mn-ea"/>
                          <a:cs typeface="Arial" panose="020B0604020202020204" pitchFamily="34" charset="0"/>
                        </a:rPr>
                        <a:t>TS32.240/251/255/257/260/291/298</a:t>
                      </a:r>
                      <a:endParaRPr kumimoji="0" lang="zh-CN" altLang="en-US" sz="1050" b="0" i="0" u="none" strike="noStrike" kern="1200" cap="none" spc="0" normalizeH="0" baseline="0" dirty="0">
                        <a:ln>
                          <a:noFill/>
                        </a:ln>
                        <a:solidFill>
                          <a:schemeClr val="tx1"/>
                        </a:solidFill>
                        <a:effectLst/>
                        <a:uLnTx/>
                        <a:uFillTx/>
                        <a:latin typeface="+mn-lt"/>
                        <a:ea typeface="+mn-ea"/>
                        <a:cs typeface="Arial" panose="020B0604020202020204" pitchFamily="34" charset="0"/>
                      </a:endParaRPr>
                    </a:p>
                  </a:txBody>
                  <a:tcPr marL="9525" marR="9525" marT="9525" marB="9525"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ctr"/>
                      <a:r>
                        <a:rPr lang="en-GB" altLang="zh-CN" sz="1050" dirty="0">
                          <a:solidFill>
                            <a:schemeClr val="tx1"/>
                          </a:solidFill>
                          <a:latin typeface="+mn-lt"/>
                        </a:rPr>
                        <a:t>WI</a:t>
                      </a:r>
                      <a:endParaRPr lang="zh-CN" altLang="en-US" sz="1050" dirty="0">
                        <a:solidFill>
                          <a:schemeClr val="tx1"/>
                        </a:solidFill>
                        <a:latin typeface="+mn-lt"/>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extLst>
                  <a:ext uri="{0D108BD9-81ED-4DB2-BD59-A6C34878D82A}">
                    <a16:rowId xmlns:a16="http://schemas.microsoft.com/office/drawing/2014/main" val="2682664887"/>
                  </a:ext>
                </a:extLst>
              </a:tr>
              <a:tr h="201872">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sz="105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rPr>
                        <a:t>11</a:t>
                      </a: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050" kern="1200" dirty="0">
                          <a:solidFill>
                            <a:schemeClr val="tx1"/>
                          </a:solidFill>
                          <a:effectLst/>
                          <a:latin typeface="+mn-lt"/>
                          <a:ea typeface="宋体" panose="02010600030101010101" pitchFamily="2" charset="-122"/>
                          <a:cs typeface="+mn-cs"/>
                        </a:rPr>
                        <a:t>CAPCH</a:t>
                      </a:r>
                      <a:endParaRPr lang="zh-CN" altLang="en-US" sz="1050" kern="1200" dirty="0">
                        <a:solidFill>
                          <a:schemeClr val="tx1"/>
                        </a:solidFill>
                        <a:effectLst/>
                        <a:latin typeface="+mn-lt"/>
                        <a:ea typeface="宋体" panose="02010600030101010101" pitchFamily="2" charset="-122"/>
                        <a:cs typeface="+mn-cs"/>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l" defTabSz="914296" rtl="0" eaLnBrk="1" fontAlgn="t" latinLnBrk="0" hangingPunct="1">
                        <a:lnSpc>
                          <a:spcPct val="100000"/>
                        </a:lnSpc>
                        <a:spcBef>
                          <a:spcPts val="0"/>
                        </a:spcBef>
                        <a:spcAft>
                          <a:spcPts val="0"/>
                        </a:spcAft>
                        <a:buClrTx/>
                        <a:buSzTx/>
                        <a:buFontTx/>
                        <a:buNone/>
                        <a:tabLst/>
                        <a:defRPr/>
                      </a:pPr>
                      <a:r>
                        <a:rPr lang="en-GB" sz="1050" kern="1200" dirty="0">
                          <a:solidFill>
                            <a:schemeClr val="tx1"/>
                          </a:solidFill>
                          <a:effectLst/>
                          <a:latin typeface="+mn-lt"/>
                          <a:ea typeface="宋体" panose="02010600030101010101" pitchFamily="2" charset="-122"/>
                          <a:cs typeface="+mn-cs"/>
                        </a:rPr>
                        <a:t>CH_CAPIF_EXT </a:t>
                      </a:r>
                    </a:p>
                  </a:txBody>
                  <a:tcPr marL="48003" marR="48003"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l"/>
                      <a:r>
                        <a:rPr kumimoji="0" lang="en-GB" sz="1050" b="0" i="0" u="none" strike="noStrike" kern="1200" cap="none" spc="0" normalizeH="0" baseline="0" dirty="0">
                          <a:ln>
                            <a:noFill/>
                          </a:ln>
                          <a:solidFill>
                            <a:schemeClr val="tx1"/>
                          </a:solidFill>
                          <a:effectLst/>
                          <a:uLnTx/>
                          <a:uFillTx/>
                          <a:latin typeface="+mn-lt"/>
                          <a:ea typeface="DengXian" panose="02010600030101010101" pitchFamily="2" charset="-122"/>
                          <a:cs typeface="+mn-cs"/>
                        </a:rPr>
                        <a:t>WID on Charging aspects of CAPIF</a:t>
                      </a:r>
                      <a:endParaRPr kumimoji="0" lang="en-DE" sz="1050" b="0" i="0" u="none" strike="noStrike" kern="1200" cap="none" spc="0" normalizeH="0" baseline="0" dirty="0">
                        <a:ln>
                          <a:noFill/>
                        </a:ln>
                        <a:solidFill>
                          <a:schemeClr val="tx1"/>
                        </a:solidFill>
                        <a:effectLst/>
                        <a:uLnTx/>
                        <a:uFillTx/>
                        <a:latin typeface="+mn-lt"/>
                        <a:ea typeface="DengXian" panose="02010600030101010101" pitchFamily="2" charset="-122"/>
                        <a:cs typeface="+mn-cs"/>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GB" altLang="zh-CN" sz="1050" kern="1200" noProof="0" dirty="0">
                          <a:solidFill>
                            <a:schemeClr val="tx1"/>
                          </a:solidFill>
                          <a:latin typeface="+mn-lt"/>
                          <a:ea typeface="+mn-ea"/>
                          <a:cs typeface="+mn-cs"/>
                        </a:rPr>
                        <a:t>1070015</a:t>
                      </a:r>
                    </a:p>
                  </a:txBody>
                  <a:tcPr marL="68580" marR="68580" marT="9525"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ctr"/>
                      <a:r>
                        <a:rPr lang="en-US" sz="1050" kern="1200" dirty="0">
                          <a:solidFill>
                            <a:schemeClr val="tx1"/>
                          </a:solidFill>
                          <a:effectLst/>
                          <a:latin typeface="+mn-lt"/>
                          <a:ea typeface="宋体" panose="02010600030101010101" pitchFamily="2" charset="-122"/>
                          <a:cs typeface="+mn-cs"/>
                        </a:rPr>
                        <a:t>Nokia</a:t>
                      </a:r>
                      <a:endParaRPr lang="en-DE" sz="1050" kern="1200" dirty="0">
                        <a:solidFill>
                          <a:schemeClr val="tx1"/>
                        </a:solidFill>
                        <a:effectLst/>
                        <a:latin typeface="+mn-lt"/>
                        <a:ea typeface="宋体" panose="02010600030101010101" pitchFamily="2" charset="-122"/>
                        <a:cs typeface="+mn-cs"/>
                      </a:endParaRP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ctr" latinLnBrk="0" hangingPunct="1">
                        <a:lnSpc>
                          <a:spcPct val="100000"/>
                        </a:lnSpc>
                        <a:spcBef>
                          <a:spcPts val="0"/>
                        </a:spcBef>
                        <a:spcAft>
                          <a:spcPts val="0"/>
                        </a:spcAft>
                        <a:buClrTx/>
                        <a:buSzTx/>
                        <a:buFontTx/>
                        <a:buNone/>
                        <a:tabLst/>
                        <a:defRPr/>
                      </a:pPr>
                      <a:r>
                        <a:rPr kumimoji="0" lang="en-US" sz="1100" b="0" i="0" u="none" strike="noStrike" kern="1200" cap="none" spc="0" normalizeH="0" baseline="0" dirty="0">
                          <a:ln>
                            <a:noFill/>
                          </a:ln>
                          <a:solidFill>
                            <a:schemeClr val="tx1"/>
                          </a:solidFill>
                          <a:effectLst/>
                          <a:uLnTx/>
                          <a:uFillTx/>
                          <a:latin typeface="+mn-lt"/>
                          <a:ea typeface="DengXian" panose="02010600030101010101" pitchFamily="2" charset="-122"/>
                          <a:cs typeface="+mn-cs"/>
                        </a:rPr>
                        <a:t>SP-250366</a:t>
                      </a:r>
                    </a:p>
                  </a:txBody>
                  <a:tcPr marL="0" marR="0" marT="0" marB="0"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1050" b="0" i="0" u="none" strike="noStrike" kern="1200" cap="none" spc="0" normalizeH="0" baseline="0" noProof="0" dirty="0">
                          <a:ln>
                            <a:noFill/>
                          </a:ln>
                          <a:solidFill>
                            <a:schemeClr val="tx1"/>
                          </a:solidFill>
                          <a:effectLst/>
                          <a:uLnTx/>
                          <a:uFillTx/>
                          <a:latin typeface="+mn-lt"/>
                          <a:ea typeface="宋体" panose="02010600030101010101" pitchFamily="2" charset="-122"/>
                          <a:cs typeface="Arial" panose="020B0604020202020204" pitchFamily="34" charset="0"/>
                        </a:rPr>
                        <a:t>TS32.240/254/291/298</a:t>
                      </a:r>
                      <a:endParaRPr kumimoji="0" lang="zh-CN" altLang="en-US" sz="1050" b="0" i="0" u="none" strike="noStrike" kern="1200" cap="none" spc="0" normalizeH="0" baseline="0" noProof="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9525" marR="9525" marT="9525" marB="9525"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GB" altLang="zh-CN" sz="1050" b="0" i="0" u="none" strike="noStrike" kern="1200" cap="none" spc="0" normalizeH="0" baseline="0" noProof="0" dirty="0">
                          <a:ln>
                            <a:noFill/>
                          </a:ln>
                          <a:solidFill>
                            <a:schemeClr val="tx1"/>
                          </a:solidFill>
                          <a:effectLst/>
                          <a:uLnTx/>
                          <a:uFillTx/>
                          <a:latin typeface="+mn-lt"/>
                          <a:ea typeface="宋体" panose="02010600030101010101" pitchFamily="2" charset="-122"/>
                          <a:cs typeface="+mn-cs"/>
                        </a:rPr>
                        <a:t>WI</a:t>
                      </a:r>
                      <a:endParaRPr kumimoji="0" lang="zh-CN" altLang="en-US" sz="1050" b="0" i="0" u="none" strike="noStrike" kern="1200" cap="none" spc="0" normalizeH="0" baseline="0" noProof="0" dirty="0">
                        <a:ln>
                          <a:noFill/>
                        </a:ln>
                        <a:solidFill>
                          <a:schemeClr val="tx1"/>
                        </a:solidFill>
                        <a:effectLst/>
                        <a:uLnTx/>
                        <a:uFillTx/>
                        <a:latin typeface="+mn-lt"/>
                        <a:ea typeface="宋体" panose="02010600030101010101" pitchFamily="2" charset="-122"/>
                        <a:cs typeface="+mn-cs"/>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extLst>
                  <a:ext uri="{0D108BD9-81ED-4DB2-BD59-A6C34878D82A}">
                    <a16:rowId xmlns:a16="http://schemas.microsoft.com/office/drawing/2014/main" val="2963833702"/>
                  </a:ext>
                </a:extLst>
              </a:tr>
              <a:tr h="383145">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sz="105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rPr>
                        <a:t>12</a:t>
                      </a: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050" kern="1200" dirty="0">
                          <a:solidFill>
                            <a:srgbClr val="0000FF"/>
                          </a:solidFill>
                          <a:effectLst/>
                          <a:latin typeface="+mn-lt"/>
                          <a:ea typeface="宋体" panose="02010600030101010101" pitchFamily="2" charset="-122"/>
                          <a:cs typeface="+mn-cs"/>
                        </a:rPr>
                        <a:t>RTCCH</a:t>
                      </a:r>
                      <a:endParaRPr lang="zh-CN" altLang="en-US" sz="1050" kern="1200" dirty="0">
                        <a:solidFill>
                          <a:srgbClr val="0000FF"/>
                        </a:solidFill>
                        <a:effectLst/>
                        <a:latin typeface="+mn-lt"/>
                        <a:ea typeface="宋体" panose="02010600030101010101" pitchFamily="2" charset="-122"/>
                        <a:cs typeface="+mn-cs"/>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l" defTabSz="914296" rtl="0" eaLnBrk="1" fontAlgn="t" latinLnBrk="0" hangingPunct="1">
                        <a:lnSpc>
                          <a:spcPct val="100000"/>
                        </a:lnSpc>
                        <a:spcBef>
                          <a:spcPts val="0"/>
                        </a:spcBef>
                        <a:spcAft>
                          <a:spcPts val="0"/>
                        </a:spcAft>
                        <a:buClrTx/>
                        <a:buSzTx/>
                        <a:buFontTx/>
                        <a:buNone/>
                        <a:tabLst/>
                        <a:defRPr/>
                      </a:pPr>
                      <a:r>
                        <a:rPr lang="en-GB" sz="1050" kern="1200" dirty="0">
                          <a:solidFill>
                            <a:srgbClr val="0000FF"/>
                          </a:solidFill>
                          <a:effectLst/>
                          <a:latin typeface="+mn-lt"/>
                          <a:ea typeface="宋体" panose="02010600030101010101" pitchFamily="2" charset="-122"/>
                          <a:cs typeface="+mn-cs"/>
                        </a:rPr>
                        <a:t>NG_RTC_Ph2-CH</a:t>
                      </a:r>
                    </a:p>
                  </a:txBody>
                  <a:tcPr marL="48003" marR="48003"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l"/>
                      <a:r>
                        <a:rPr kumimoji="0" lang="en-GB" sz="1050" b="0" i="0" u="none" strike="noStrike" kern="1200" cap="none" spc="0" normalizeH="0" baseline="0" dirty="0">
                          <a:ln>
                            <a:noFill/>
                          </a:ln>
                          <a:solidFill>
                            <a:srgbClr val="0000FF"/>
                          </a:solidFill>
                          <a:effectLst/>
                          <a:uLnTx/>
                          <a:uFillTx/>
                          <a:latin typeface="+mn-lt"/>
                          <a:ea typeface="DengXian" panose="02010600030101010101" pitchFamily="2" charset="-122"/>
                          <a:cs typeface="+mn-cs"/>
                        </a:rPr>
                        <a:t>WID on Charging aspects of next generation real time communication services phase 2 </a:t>
                      </a:r>
                      <a:r>
                        <a:rPr kumimoji="0" lang="en-GB" altLang="zh-CN" sz="1050" b="0" i="0" u="none" strike="noStrike" kern="1200" cap="none" spc="0" normalizeH="0" baseline="0" dirty="0">
                          <a:ln>
                            <a:noFill/>
                          </a:ln>
                          <a:solidFill>
                            <a:srgbClr val="0000FF"/>
                          </a:solidFill>
                          <a:effectLst/>
                          <a:uLnTx/>
                          <a:uFillTx/>
                          <a:latin typeface="+mn-lt"/>
                          <a:ea typeface="DengXian" panose="02010600030101010101" pitchFamily="2" charset="-122"/>
                          <a:cs typeface="+mn-cs"/>
                        </a:rPr>
                        <a:t>(update WID for SA approval)</a:t>
                      </a:r>
                      <a:endParaRPr kumimoji="0" lang="en-DE" sz="1050" b="0" i="0" u="none" strike="noStrike" kern="1200" cap="none" spc="0" normalizeH="0" baseline="0" dirty="0">
                        <a:ln>
                          <a:noFill/>
                        </a:ln>
                        <a:solidFill>
                          <a:srgbClr val="0000FF"/>
                        </a:solidFill>
                        <a:effectLst/>
                        <a:uLnTx/>
                        <a:uFillTx/>
                        <a:latin typeface="+mn-lt"/>
                        <a:ea typeface="DengXian" panose="02010600030101010101" pitchFamily="2" charset="-122"/>
                        <a:cs typeface="+mn-cs"/>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GB" altLang="zh-CN" sz="1050" kern="1200" noProof="0" dirty="0">
                          <a:solidFill>
                            <a:srgbClr val="0000FF"/>
                          </a:solidFill>
                          <a:latin typeface="+mn-lt"/>
                          <a:ea typeface="+mn-ea"/>
                          <a:cs typeface="+mn-cs"/>
                        </a:rPr>
                        <a:t>1070016</a:t>
                      </a:r>
                    </a:p>
                  </a:txBody>
                  <a:tcPr marL="68580" marR="68580" marT="9525"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ctr"/>
                      <a:r>
                        <a:rPr lang="en-US" sz="1050" kern="1200" dirty="0">
                          <a:solidFill>
                            <a:srgbClr val="0000FF"/>
                          </a:solidFill>
                          <a:effectLst/>
                          <a:latin typeface="+mn-lt"/>
                          <a:ea typeface="宋体" panose="02010600030101010101" pitchFamily="2" charset="-122"/>
                          <a:cs typeface="+mn-cs"/>
                        </a:rPr>
                        <a:t>CMCC</a:t>
                      </a:r>
                      <a:endParaRPr lang="en-DE" sz="1050" kern="1200" dirty="0">
                        <a:solidFill>
                          <a:srgbClr val="0000FF"/>
                        </a:solidFill>
                        <a:effectLst/>
                        <a:latin typeface="+mn-lt"/>
                        <a:ea typeface="宋体" panose="02010600030101010101" pitchFamily="2" charset="-122"/>
                        <a:cs typeface="+mn-cs"/>
                      </a:endParaRP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ctr" latinLnBrk="0" hangingPunct="1">
                        <a:lnSpc>
                          <a:spcPct val="100000"/>
                        </a:lnSpc>
                        <a:spcBef>
                          <a:spcPts val="0"/>
                        </a:spcBef>
                        <a:spcAft>
                          <a:spcPts val="0"/>
                        </a:spcAft>
                        <a:buClrTx/>
                        <a:buSzTx/>
                        <a:buFontTx/>
                        <a:buNone/>
                        <a:tabLst/>
                        <a:defRPr/>
                      </a:pPr>
                      <a:r>
                        <a:rPr kumimoji="0" lang="en-US" sz="1100" b="0" i="0" u="none" strike="noStrike" kern="1200" cap="none" spc="0" normalizeH="0" baseline="0" dirty="0">
                          <a:ln>
                            <a:noFill/>
                          </a:ln>
                          <a:solidFill>
                            <a:schemeClr val="tx1"/>
                          </a:solidFill>
                          <a:effectLst/>
                          <a:uLnTx/>
                          <a:uFillTx/>
                          <a:latin typeface="+mn-lt"/>
                          <a:ea typeface="DengXian" panose="02010600030101010101" pitchFamily="2" charset="-122"/>
                          <a:cs typeface="+mn-cs"/>
                        </a:rPr>
                        <a:t>SP-250513</a:t>
                      </a:r>
                    </a:p>
                  </a:txBody>
                  <a:tcPr marL="0" marR="0" marT="0" marB="0"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1050" b="0" i="0" u="none" strike="noStrike" kern="1200" cap="none" spc="0" normalizeH="0" baseline="0" noProof="0" dirty="0">
                          <a:ln>
                            <a:noFill/>
                          </a:ln>
                          <a:solidFill>
                            <a:schemeClr val="tx1"/>
                          </a:solidFill>
                          <a:effectLst/>
                          <a:uLnTx/>
                          <a:uFillTx/>
                          <a:latin typeface="+mn-lt"/>
                          <a:ea typeface="宋体" panose="02010600030101010101" pitchFamily="2" charset="-122"/>
                          <a:cs typeface="Arial" panose="020B0604020202020204" pitchFamily="34" charset="0"/>
                        </a:rPr>
                        <a:t>TS32.254/255/260/291/298</a:t>
                      </a:r>
                      <a:endParaRPr kumimoji="0" lang="zh-CN" altLang="en-US" sz="1050" b="0" i="0" u="none" strike="noStrike" kern="1200" cap="none" spc="0" normalizeH="0" baseline="0" noProof="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9525" marR="9525" marT="9525" marB="9525"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GB" altLang="zh-CN" sz="1050" b="0" i="0" u="none" strike="noStrike" kern="1200" cap="none" spc="0" normalizeH="0" baseline="0" noProof="0" dirty="0">
                          <a:ln>
                            <a:noFill/>
                          </a:ln>
                          <a:solidFill>
                            <a:schemeClr val="tx1"/>
                          </a:solidFill>
                          <a:effectLst/>
                          <a:uLnTx/>
                          <a:uFillTx/>
                          <a:latin typeface="+mn-lt"/>
                          <a:ea typeface="宋体" panose="02010600030101010101" pitchFamily="2" charset="-122"/>
                          <a:cs typeface="+mn-cs"/>
                        </a:rPr>
                        <a:t>WI</a:t>
                      </a:r>
                      <a:endParaRPr kumimoji="0" lang="zh-CN" altLang="en-US" sz="1050" b="0" i="0" u="none" strike="noStrike" kern="1200" cap="none" spc="0" normalizeH="0" baseline="0" noProof="0" dirty="0">
                        <a:ln>
                          <a:noFill/>
                        </a:ln>
                        <a:solidFill>
                          <a:schemeClr val="tx1"/>
                        </a:solidFill>
                        <a:effectLst/>
                        <a:uLnTx/>
                        <a:uFillTx/>
                        <a:latin typeface="+mn-lt"/>
                        <a:ea typeface="宋体" panose="02010600030101010101" pitchFamily="2" charset="-122"/>
                        <a:cs typeface="+mn-cs"/>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extLst>
                  <a:ext uri="{0D108BD9-81ED-4DB2-BD59-A6C34878D82A}">
                    <a16:rowId xmlns:a16="http://schemas.microsoft.com/office/drawing/2014/main" val="1533861234"/>
                  </a:ext>
                </a:extLst>
              </a:tr>
              <a:tr h="383145">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sz="105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rPr>
                        <a:t>13</a:t>
                      </a: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050" kern="1200" dirty="0">
                          <a:solidFill>
                            <a:srgbClr val="0000FF"/>
                          </a:solidFill>
                          <a:effectLst/>
                          <a:latin typeface="+mn-lt"/>
                          <a:ea typeface="宋体" panose="02010600030101010101" pitchFamily="2" charset="-122"/>
                          <a:cs typeface="+mn-cs"/>
                        </a:rPr>
                        <a:t>UASCH</a:t>
                      </a:r>
                      <a:endParaRPr lang="zh-CN" altLang="en-US" sz="1050" kern="1200" dirty="0">
                        <a:solidFill>
                          <a:srgbClr val="0000FF"/>
                        </a:solidFill>
                        <a:effectLst/>
                        <a:latin typeface="+mn-lt"/>
                        <a:ea typeface="宋体" panose="02010600030101010101" pitchFamily="2" charset="-122"/>
                        <a:cs typeface="+mn-cs"/>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l" defTabSz="914296" rtl="0" eaLnBrk="1" fontAlgn="t" latinLnBrk="0" hangingPunct="1">
                        <a:lnSpc>
                          <a:spcPct val="100000"/>
                        </a:lnSpc>
                        <a:spcBef>
                          <a:spcPts val="0"/>
                        </a:spcBef>
                        <a:spcAft>
                          <a:spcPts val="0"/>
                        </a:spcAft>
                        <a:buClrTx/>
                        <a:buSzTx/>
                        <a:buFontTx/>
                        <a:buNone/>
                        <a:tabLst/>
                        <a:defRPr/>
                      </a:pPr>
                      <a:r>
                        <a:rPr lang="en-GB" sz="1050" kern="1200" dirty="0">
                          <a:solidFill>
                            <a:srgbClr val="0000FF"/>
                          </a:solidFill>
                          <a:effectLst/>
                          <a:latin typeface="+mn-lt"/>
                          <a:ea typeface="宋体" panose="02010600030101010101" pitchFamily="2" charset="-122"/>
                          <a:cs typeface="+mn-cs"/>
                        </a:rPr>
                        <a:t>UAS_Ph2-CH</a:t>
                      </a:r>
                    </a:p>
                  </a:txBody>
                  <a:tcPr marL="48003" marR="48003"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l"/>
                      <a:r>
                        <a:rPr kumimoji="0" lang="en-GB" sz="1050" b="0" i="0" u="none" strike="noStrike" kern="1200" cap="none" spc="0" normalizeH="0" baseline="0" dirty="0">
                          <a:ln>
                            <a:noFill/>
                          </a:ln>
                          <a:solidFill>
                            <a:srgbClr val="0000FF"/>
                          </a:solidFill>
                          <a:effectLst/>
                          <a:uLnTx/>
                          <a:uFillTx/>
                          <a:latin typeface="+mn-lt"/>
                          <a:ea typeface="DengXian" panose="02010600030101010101" pitchFamily="2" charset="-122"/>
                          <a:cs typeface="+mn-cs"/>
                        </a:rPr>
                        <a:t>WID on Charging for Uncrewed Aerial Systems Phase 2 </a:t>
                      </a:r>
                      <a:br>
                        <a:rPr kumimoji="0" lang="en-GB" sz="1050" b="0" i="0" u="none" strike="noStrike" kern="1200" cap="none" spc="0" normalizeH="0" baseline="0" dirty="0">
                          <a:ln>
                            <a:noFill/>
                          </a:ln>
                          <a:solidFill>
                            <a:srgbClr val="0000FF"/>
                          </a:solidFill>
                          <a:effectLst/>
                          <a:uLnTx/>
                          <a:uFillTx/>
                          <a:latin typeface="+mn-lt"/>
                          <a:ea typeface="DengXian" panose="02010600030101010101" pitchFamily="2" charset="-122"/>
                          <a:cs typeface="+mn-cs"/>
                        </a:rPr>
                      </a:br>
                      <a:r>
                        <a:rPr kumimoji="0" lang="en-GB" sz="1050" b="0" i="0" u="none" strike="noStrike" kern="1200" cap="none" spc="0" normalizeH="0" baseline="0" dirty="0">
                          <a:ln>
                            <a:noFill/>
                          </a:ln>
                          <a:solidFill>
                            <a:srgbClr val="0000FF"/>
                          </a:solidFill>
                          <a:effectLst/>
                          <a:uLnTx/>
                          <a:uFillTx/>
                          <a:latin typeface="+mn-lt"/>
                          <a:ea typeface="DengXian" panose="02010600030101010101" pitchFamily="2" charset="-122"/>
                          <a:cs typeface="+mn-cs"/>
                        </a:rPr>
                        <a:t>(update WID for SA approval)</a:t>
                      </a:r>
                      <a:endParaRPr kumimoji="0" lang="en-DE" sz="1050" b="0" i="0" u="none" strike="noStrike" kern="1200" cap="none" spc="0" normalizeH="0" baseline="0" dirty="0">
                        <a:ln>
                          <a:noFill/>
                        </a:ln>
                        <a:solidFill>
                          <a:srgbClr val="0000FF"/>
                        </a:solidFill>
                        <a:effectLst/>
                        <a:uLnTx/>
                        <a:uFillTx/>
                        <a:latin typeface="+mn-lt"/>
                        <a:ea typeface="DengXian" panose="02010600030101010101" pitchFamily="2" charset="-122"/>
                        <a:cs typeface="+mn-cs"/>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GB" altLang="zh-CN" sz="1050" kern="1200" noProof="0" dirty="0">
                          <a:solidFill>
                            <a:srgbClr val="0000FF"/>
                          </a:solidFill>
                          <a:latin typeface="+mn-lt"/>
                          <a:ea typeface="+mn-ea"/>
                          <a:cs typeface="+mn-cs"/>
                        </a:rPr>
                        <a:t>1070017</a:t>
                      </a:r>
                    </a:p>
                  </a:txBody>
                  <a:tcPr marL="68580" marR="68580" marT="9525"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ctr"/>
                      <a:r>
                        <a:rPr lang="en-US" sz="1050" kern="1200" dirty="0">
                          <a:solidFill>
                            <a:srgbClr val="0000FF"/>
                          </a:solidFill>
                          <a:effectLst/>
                          <a:latin typeface="+mn-lt"/>
                          <a:ea typeface="宋体" panose="02010600030101010101" pitchFamily="2" charset="-122"/>
                          <a:cs typeface="+mn-cs"/>
                        </a:rPr>
                        <a:t>CMCC</a:t>
                      </a:r>
                      <a:endParaRPr lang="en-DE" sz="1050" kern="1200" dirty="0">
                        <a:solidFill>
                          <a:srgbClr val="0000FF"/>
                        </a:solidFill>
                        <a:effectLst/>
                        <a:latin typeface="+mn-lt"/>
                        <a:ea typeface="宋体" panose="02010600030101010101" pitchFamily="2" charset="-122"/>
                        <a:cs typeface="+mn-cs"/>
                      </a:endParaRP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ctr"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chemeClr val="tx1"/>
                          </a:solidFill>
                          <a:effectLst/>
                          <a:uLnTx/>
                          <a:uFillTx/>
                          <a:latin typeface="+mn-lt"/>
                          <a:ea typeface="DengXian" panose="02010600030101010101" pitchFamily="2" charset="-122"/>
                          <a:cs typeface="+mn-cs"/>
                        </a:rPr>
                        <a:t>SP-250512</a:t>
                      </a:r>
                    </a:p>
                  </a:txBody>
                  <a:tcPr marL="0" marR="0" marT="0" marB="0"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1050" b="0" i="0" u="none" strike="noStrike" kern="1200" cap="none" spc="0" normalizeH="0" baseline="0" noProof="0" dirty="0">
                          <a:ln>
                            <a:noFill/>
                          </a:ln>
                          <a:solidFill>
                            <a:schemeClr val="tx1"/>
                          </a:solidFill>
                          <a:effectLst/>
                          <a:uLnTx/>
                          <a:uFillTx/>
                          <a:latin typeface="+mn-lt"/>
                          <a:ea typeface="+mn-ea"/>
                          <a:cs typeface="Arial" panose="020B0604020202020204" pitchFamily="34" charset="0"/>
                        </a:rPr>
                        <a:t>TS32.240/255/256/291/298</a:t>
                      </a:r>
                      <a:endParaRPr kumimoji="0" lang="zh-CN" altLang="en-US" sz="1050" b="0" i="0" u="none" strike="noStrike" kern="1200" cap="none" spc="0" normalizeH="0" baseline="0" noProof="0" dirty="0">
                        <a:ln>
                          <a:noFill/>
                        </a:ln>
                        <a:solidFill>
                          <a:schemeClr val="tx1"/>
                        </a:solidFill>
                        <a:effectLst/>
                        <a:uLnTx/>
                        <a:uFillTx/>
                        <a:latin typeface="+mn-lt"/>
                        <a:ea typeface="+mn-ea"/>
                        <a:cs typeface="Arial" panose="020B0604020202020204" pitchFamily="34" charset="0"/>
                      </a:endParaRPr>
                    </a:p>
                  </a:txBody>
                  <a:tcPr marL="9525" marR="9525" marT="9525" marB="9525"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GB" altLang="zh-CN" sz="1050" b="0" i="0" u="none" strike="noStrike" kern="1200" cap="none" spc="0" normalizeH="0" baseline="0" noProof="0" dirty="0">
                          <a:ln>
                            <a:noFill/>
                          </a:ln>
                          <a:solidFill>
                            <a:schemeClr val="tx1"/>
                          </a:solidFill>
                          <a:effectLst/>
                          <a:uLnTx/>
                          <a:uFillTx/>
                          <a:latin typeface="+mn-lt"/>
                          <a:ea typeface="宋体" panose="02010600030101010101" pitchFamily="2" charset="-122"/>
                          <a:cs typeface="+mn-cs"/>
                        </a:rPr>
                        <a:t>WI</a:t>
                      </a:r>
                      <a:endParaRPr kumimoji="0" lang="zh-CN" altLang="en-US" sz="1050" b="0" i="0" u="none" strike="noStrike" kern="1200" cap="none" spc="0" normalizeH="0" baseline="0" noProof="0" dirty="0">
                        <a:ln>
                          <a:noFill/>
                        </a:ln>
                        <a:solidFill>
                          <a:schemeClr val="tx1"/>
                        </a:solidFill>
                        <a:effectLst/>
                        <a:uLnTx/>
                        <a:uFillTx/>
                        <a:latin typeface="+mn-lt"/>
                        <a:ea typeface="宋体" panose="02010600030101010101" pitchFamily="2" charset="-122"/>
                        <a:cs typeface="+mn-cs"/>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extLst>
                  <a:ext uri="{0D108BD9-81ED-4DB2-BD59-A6C34878D82A}">
                    <a16:rowId xmlns:a16="http://schemas.microsoft.com/office/drawing/2014/main" val="578680082"/>
                  </a:ext>
                </a:extLst>
              </a:tr>
              <a:tr h="221098">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sz="105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rPr>
                        <a:t>14</a:t>
                      </a: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ctr">
                        <a:spcAft>
                          <a:spcPts val="0"/>
                        </a:spcAft>
                      </a:pPr>
                      <a:r>
                        <a:rPr lang="en-GB" altLang="zh-CN" sz="1050" kern="1200" dirty="0">
                          <a:solidFill>
                            <a:srgbClr val="00B050"/>
                          </a:solidFill>
                          <a:effectLst/>
                          <a:latin typeface="+mn-lt"/>
                          <a:ea typeface="宋体" panose="02010600030101010101" pitchFamily="2" charset="-122"/>
                          <a:cs typeface="+mn-cs"/>
                        </a:rPr>
                        <a:t>LCSCH</a:t>
                      </a:r>
                      <a:endParaRPr lang="zh-CN" altLang="en-US" sz="1050" kern="1200" dirty="0">
                        <a:solidFill>
                          <a:srgbClr val="00B050"/>
                        </a:solidFill>
                        <a:effectLst/>
                        <a:latin typeface="+mn-lt"/>
                        <a:ea typeface="宋体" panose="02010600030101010101" pitchFamily="2" charset="-122"/>
                        <a:cs typeface="+mn-cs"/>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l" defTabSz="914296" rtl="0" eaLnBrk="1" fontAlgn="t" latinLnBrk="0" hangingPunct="1">
                        <a:lnSpc>
                          <a:spcPct val="100000"/>
                        </a:lnSpc>
                        <a:spcBef>
                          <a:spcPts val="0"/>
                        </a:spcBef>
                        <a:spcAft>
                          <a:spcPts val="0"/>
                        </a:spcAft>
                        <a:buClrTx/>
                        <a:buSzTx/>
                        <a:buFontTx/>
                        <a:buNone/>
                        <a:tabLst/>
                        <a:defRPr/>
                      </a:pPr>
                      <a:r>
                        <a:rPr lang="en-GB" sz="1050" kern="1200" dirty="0">
                          <a:solidFill>
                            <a:srgbClr val="00B050"/>
                          </a:solidFill>
                          <a:effectLst/>
                          <a:latin typeface="+mn-lt"/>
                          <a:ea typeface="宋体" panose="02010600030101010101" pitchFamily="2" charset="-122"/>
                          <a:cs typeface="+mn-cs"/>
                        </a:rPr>
                        <a:t>CH_5G_eLCS_Ph3</a:t>
                      </a:r>
                    </a:p>
                  </a:txBody>
                  <a:tcPr marL="48003" marR="48003"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l"/>
                      <a:r>
                        <a:rPr lang="en-GB" sz="1050" kern="1200" dirty="0">
                          <a:solidFill>
                            <a:srgbClr val="00B050"/>
                          </a:solidFill>
                          <a:effectLst/>
                          <a:latin typeface="+mn-lt"/>
                          <a:ea typeface="宋体" panose="02010600030101010101" pitchFamily="2" charset="-122"/>
                          <a:cs typeface="+mn-cs"/>
                        </a:rPr>
                        <a:t>WID on Charging Aspects of 5GC </a:t>
                      </a:r>
                      <a:r>
                        <a:rPr lang="en-GB" sz="1050" kern="1200" dirty="0" err="1">
                          <a:solidFill>
                            <a:srgbClr val="00B050"/>
                          </a:solidFill>
                          <a:effectLst/>
                          <a:latin typeface="+mn-lt"/>
                          <a:ea typeface="宋体" panose="02010600030101010101" pitchFamily="2" charset="-122"/>
                          <a:cs typeface="+mn-cs"/>
                        </a:rPr>
                        <a:t>LoCation</a:t>
                      </a:r>
                      <a:r>
                        <a:rPr lang="en-GB" sz="1050" kern="1200" dirty="0">
                          <a:solidFill>
                            <a:srgbClr val="00B050"/>
                          </a:solidFill>
                          <a:effectLst/>
                          <a:latin typeface="+mn-lt"/>
                          <a:ea typeface="宋体" panose="02010600030101010101" pitchFamily="2" charset="-122"/>
                          <a:cs typeface="+mn-cs"/>
                        </a:rPr>
                        <a:t> Services</a:t>
                      </a:r>
                      <a:endParaRPr lang="en-DE" sz="1050" kern="1200" dirty="0">
                        <a:solidFill>
                          <a:srgbClr val="00B050"/>
                        </a:solidFill>
                        <a:effectLst/>
                        <a:latin typeface="+mn-lt"/>
                        <a:ea typeface="宋体" panose="02010600030101010101" pitchFamily="2" charset="-122"/>
                        <a:cs typeface="+mn-cs"/>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GB" altLang="zh-CN" sz="1050" kern="1200" noProof="0" dirty="0">
                          <a:solidFill>
                            <a:srgbClr val="00B050"/>
                          </a:solidFill>
                          <a:effectLst/>
                          <a:latin typeface="+mn-lt"/>
                          <a:ea typeface="宋体" panose="02010600030101010101" pitchFamily="2" charset="-122"/>
                          <a:cs typeface="+mn-cs"/>
                        </a:rPr>
                        <a:t>1070019</a:t>
                      </a:r>
                    </a:p>
                  </a:txBody>
                  <a:tcPr marL="68580" marR="68580" marT="9525"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algn="ctr" defTabSz="1219170" rtl="0" eaLnBrk="1" latinLnBrk="0" hangingPunct="1"/>
                      <a:r>
                        <a:rPr lang="en-US" sz="1050" kern="1200" dirty="0">
                          <a:solidFill>
                            <a:srgbClr val="00B050"/>
                          </a:solidFill>
                          <a:effectLst/>
                          <a:latin typeface="+mn-lt"/>
                          <a:ea typeface="宋体" panose="02010600030101010101" pitchFamily="2" charset="-122"/>
                          <a:cs typeface="+mn-cs"/>
                        </a:rPr>
                        <a:t>China Telecom</a:t>
                      </a:r>
                      <a:endParaRPr lang="en-DE" sz="1050" kern="1200" dirty="0">
                        <a:solidFill>
                          <a:srgbClr val="00B050"/>
                        </a:solidFill>
                        <a:effectLst/>
                        <a:latin typeface="+mn-lt"/>
                        <a:ea typeface="宋体" panose="02010600030101010101" pitchFamily="2" charset="-122"/>
                        <a:cs typeface="+mn-cs"/>
                      </a:endParaRP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ctr" latinLnBrk="0" hangingPunct="1">
                        <a:lnSpc>
                          <a:spcPct val="100000"/>
                        </a:lnSpc>
                        <a:spcBef>
                          <a:spcPts val="0"/>
                        </a:spcBef>
                        <a:spcAft>
                          <a:spcPts val="0"/>
                        </a:spcAft>
                        <a:buClrTx/>
                        <a:buSzTx/>
                        <a:buFontTx/>
                        <a:buNone/>
                        <a:tabLst/>
                        <a:defRPr/>
                      </a:pPr>
                      <a:r>
                        <a:rPr lang="en-US" sz="1050" kern="1200" dirty="0">
                          <a:solidFill>
                            <a:srgbClr val="00B050"/>
                          </a:solidFill>
                          <a:effectLst/>
                          <a:latin typeface="+mn-lt"/>
                          <a:ea typeface="宋体" panose="02010600030101010101" pitchFamily="2" charset="-122"/>
                          <a:cs typeface="+mn-cs"/>
                        </a:rPr>
                        <a:t>SP-250370</a:t>
                      </a:r>
                    </a:p>
                  </a:txBody>
                  <a:tcPr marL="0" marR="0" marT="0" marB="0"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lang="en-US" altLang="zh-CN" sz="1050" kern="1200" noProof="0" dirty="0">
                          <a:solidFill>
                            <a:srgbClr val="00B050"/>
                          </a:solidFill>
                          <a:effectLst/>
                          <a:latin typeface="+mn-lt"/>
                          <a:ea typeface="宋体" panose="02010600030101010101" pitchFamily="2" charset="-122"/>
                          <a:cs typeface="+mn-cs"/>
                        </a:rPr>
                        <a:t>TS32.271/290/291/298</a:t>
                      </a:r>
                      <a:endParaRPr lang="zh-CN" altLang="en-US" sz="1050" kern="1200" noProof="0" dirty="0">
                        <a:solidFill>
                          <a:srgbClr val="00B050"/>
                        </a:solidFill>
                        <a:effectLst/>
                        <a:latin typeface="+mn-lt"/>
                        <a:ea typeface="宋体" panose="02010600030101010101" pitchFamily="2" charset="-122"/>
                        <a:cs typeface="+mn-cs"/>
                      </a:endParaRPr>
                    </a:p>
                  </a:txBody>
                  <a:tcPr marL="9525" marR="9525" marT="9525" marB="9525"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GB" altLang="zh-CN" sz="1050" kern="1200" noProof="0" dirty="0">
                          <a:solidFill>
                            <a:srgbClr val="00B050"/>
                          </a:solidFill>
                          <a:effectLst/>
                          <a:latin typeface="+mn-lt"/>
                          <a:ea typeface="宋体" panose="02010600030101010101" pitchFamily="2" charset="-122"/>
                          <a:cs typeface="+mn-cs"/>
                        </a:rPr>
                        <a:t>WI</a:t>
                      </a:r>
                      <a:endParaRPr lang="zh-CN" altLang="en-US" sz="1050" kern="1200" noProof="0" dirty="0">
                        <a:solidFill>
                          <a:srgbClr val="00B050"/>
                        </a:solidFill>
                        <a:effectLst/>
                        <a:latin typeface="+mn-lt"/>
                        <a:ea typeface="宋体" panose="02010600030101010101" pitchFamily="2" charset="-122"/>
                        <a:cs typeface="+mn-cs"/>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extLst>
                  <a:ext uri="{0D108BD9-81ED-4DB2-BD59-A6C34878D82A}">
                    <a16:rowId xmlns:a16="http://schemas.microsoft.com/office/drawing/2014/main" val="1739623307"/>
                  </a:ext>
                </a:extLst>
              </a:tr>
              <a:tr h="201872">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sz="105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rPr>
                        <a:t>15</a:t>
                      </a: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ctr">
                        <a:spcAft>
                          <a:spcPts val="0"/>
                        </a:spcAft>
                      </a:pPr>
                      <a:r>
                        <a:rPr lang="en-GB" altLang="zh-CN" sz="1050" kern="1200" dirty="0">
                          <a:solidFill>
                            <a:srgbClr val="00B050"/>
                          </a:solidFill>
                          <a:effectLst/>
                          <a:latin typeface="+mn-lt"/>
                          <a:ea typeface="宋体" panose="02010600030101010101" pitchFamily="2" charset="-122"/>
                          <a:cs typeface="+mn-cs"/>
                        </a:rPr>
                        <a:t>AIOCH</a:t>
                      </a:r>
                      <a:endParaRPr lang="zh-CN" altLang="en-US" sz="1050" kern="1200" dirty="0">
                        <a:solidFill>
                          <a:srgbClr val="00B050"/>
                        </a:solidFill>
                        <a:effectLst/>
                        <a:latin typeface="+mn-lt"/>
                        <a:ea typeface="宋体" panose="02010600030101010101" pitchFamily="2" charset="-122"/>
                        <a:cs typeface="+mn-cs"/>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l" defTabSz="914296" rtl="0" eaLnBrk="1" fontAlgn="t" latinLnBrk="0" hangingPunct="1">
                        <a:lnSpc>
                          <a:spcPct val="100000"/>
                        </a:lnSpc>
                        <a:spcBef>
                          <a:spcPts val="0"/>
                        </a:spcBef>
                        <a:spcAft>
                          <a:spcPts val="0"/>
                        </a:spcAft>
                        <a:buClrTx/>
                        <a:buSzTx/>
                        <a:buFontTx/>
                        <a:buNone/>
                        <a:tabLst/>
                        <a:defRPr/>
                      </a:pPr>
                      <a:r>
                        <a:rPr lang="en-GB" sz="1050" kern="1200" dirty="0" err="1">
                          <a:solidFill>
                            <a:srgbClr val="00B050"/>
                          </a:solidFill>
                          <a:effectLst/>
                          <a:latin typeface="+mn-lt"/>
                          <a:ea typeface="宋体" panose="02010600030101010101" pitchFamily="2" charset="-122"/>
                          <a:cs typeface="+mn-cs"/>
                        </a:rPr>
                        <a:t>AmbientIoT</a:t>
                      </a:r>
                      <a:r>
                        <a:rPr lang="en-GB" sz="1050" kern="1200" dirty="0">
                          <a:solidFill>
                            <a:srgbClr val="00B050"/>
                          </a:solidFill>
                          <a:effectLst/>
                          <a:latin typeface="+mn-lt"/>
                          <a:ea typeface="宋体" panose="02010600030101010101" pitchFamily="2" charset="-122"/>
                          <a:cs typeface="+mn-cs"/>
                        </a:rPr>
                        <a:t>-CH</a:t>
                      </a:r>
                    </a:p>
                  </a:txBody>
                  <a:tcPr marL="48003" marR="48003"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l"/>
                      <a:r>
                        <a:rPr lang="en-GB" sz="1050" kern="1200" dirty="0">
                          <a:solidFill>
                            <a:srgbClr val="00B050"/>
                          </a:solidFill>
                          <a:effectLst/>
                          <a:latin typeface="+mn-lt"/>
                          <a:ea typeface="宋体" panose="02010600030101010101" pitchFamily="2" charset="-122"/>
                          <a:cs typeface="+mn-cs"/>
                        </a:rPr>
                        <a:t>WID on Charging for Ambient power-enabled Internet of Things</a:t>
                      </a:r>
                      <a:endParaRPr lang="en-DE" sz="1050" kern="1200" dirty="0">
                        <a:solidFill>
                          <a:srgbClr val="00B050"/>
                        </a:solidFill>
                        <a:effectLst/>
                        <a:latin typeface="+mn-lt"/>
                        <a:ea typeface="宋体" panose="02010600030101010101" pitchFamily="2" charset="-122"/>
                        <a:cs typeface="+mn-cs"/>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GB" altLang="zh-CN" sz="1050" kern="1200" noProof="0" dirty="0">
                          <a:solidFill>
                            <a:srgbClr val="00B050"/>
                          </a:solidFill>
                          <a:effectLst/>
                          <a:latin typeface="+mn-lt"/>
                          <a:ea typeface="宋体" panose="02010600030101010101" pitchFamily="2" charset="-122"/>
                          <a:cs typeface="+mn-cs"/>
                        </a:rPr>
                        <a:t>1070018</a:t>
                      </a:r>
                    </a:p>
                  </a:txBody>
                  <a:tcPr marL="68580" marR="68580" marT="9525"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algn="ctr" defTabSz="1219170" rtl="0" eaLnBrk="1" latinLnBrk="0" hangingPunct="1"/>
                      <a:r>
                        <a:rPr lang="en-US" sz="1050" kern="1200" dirty="0">
                          <a:solidFill>
                            <a:srgbClr val="00B050"/>
                          </a:solidFill>
                          <a:effectLst/>
                          <a:latin typeface="+mn-lt"/>
                          <a:ea typeface="宋体" panose="02010600030101010101" pitchFamily="2" charset="-122"/>
                          <a:cs typeface="+mn-cs"/>
                        </a:rPr>
                        <a:t>Huawei</a:t>
                      </a:r>
                      <a:endParaRPr lang="en-DE" sz="1050" kern="1200" dirty="0">
                        <a:solidFill>
                          <a:srgbClr val="00B050"/>
                        </a:solidFill>
                        <a:effectLst/>
                        <a:latin typeface="+mn-lt"/>
                        <a:ea typeface="宋体" panose="02010600030101010101" pitchFamily="2" charset="-122"/>
                        <a:cs typeface="+mn-cs"/>
                      </a:endParaRP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ctr" latinLnBrk="0" hangingPunct="1">
                        <a:lnSpc>
                          <a:spcPct val="100000"/>
                        </a:lnSpc>
                        <a:spcBef>
                          <a:spcPts val="0"/>
                        </a:spcBef>
                        <a:spcAft>
                          <a:spcPts val="0"/>
                        </a:spcAft>
                        <a:buClrTx/>
                        <a:buSzTx/>
                        <a:buFontTx/>
                        <a:buNone/>
                        <a:tabLst/>
                        <a:defRPr/>
                      </a:pPr>
                      <a:r>
                        <a:rPr lang="en-US" sz="1050" kern="1200" dirty="0">
                          <a:solidFill>
                            <a:srgbClr val="00B050"/>
                          </a:solidFill>
                          <a:effectLst/>
                          <a:latin typeface="+mn-lt"/>
                          <a:ea typeface="宋体" panose="02010600030101010101" pitchFamily="2" charset="-122"/>
                          <a:cs typeface="+mn-cs"/>
                        </a:rPr>
                        <a:t>SP-250369</a:t>
                      </a:r>
                    </a:p>
                  </a:txBody>
                  <a:tcPr marL="0" marR="0" marT="0" marB="0"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lang="en-US" altLang="zh-CN" sz="1050" kern="1200" noProof="0" dirty="0">
                          <a:solidFill>
                            <a:srgbClr val="00B050"/>
                          </a:solidFill>
                          <a:effectLst/>
                          <a:latin typeface="+mn-lt"/>
                          <a:ea typeface="宋体" panose="02010600030101010101" pitchFamily="2" charset="-122"/>
                          <a:cs typeface="+mn-cs"/>
                        </a:rPr>
                        <a:t>TS32.240/254/291/298</a:t>
                      </a:r>
                      <a:endParaRPr lang="zh-CN" altLang="en-US" sz="1050" kern="1200" noProof="0" dirty="0">
                        <a:solidFill>
                          <a:srgbClr val="00B050"/>
                        </a:solidFill>
                        <a:effectLst/>
                        <a:latin typeface="+mn-lt"/>
                        <a:ea typeface="宋体" panose="02010600030101010101" pitchFamily="2" charset="-122"/>
                        <a:cs typeface="+mn-cs"/>
                      </a:endParaRPr>
                    </a:p>
                  </a:txBody>
                  <a:tcPr marL="9525" marR="9525" marT="9525" marB="9525"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GB" altLang="zh-CN" sz="1050" kern="1200" noProof="0" dirty="0">
                          <a:solidFill>
                            <a:srgbClr val="00B050"/>
                          </a:solidFill>
                          <a:effectLst/>
                          <a:latin typeface="+mn-lt"/>
                          <a:ea typeface="宋体" panose="02010600030101010101" pitchFamily="2" charset="-122"/>
                          <a:cs typeface="+mn-cs"/>
                        </a:rPr>
                        <a:t>WI</a:t>
                      </a:r>
                      <a:endParaRPr lang="zh-CN" altLang="en-US" sz="1050" kern="1200" noProof="0" dirty="0">
                        <a:solidFill>
                          <a:srgbClr val="00B050"/>
                        </a:solidFill>
                        <a:effectLst/>
                        <a:latin typeface="+mn-lt"/>
                        <a:ea typeface="宋体" panose="02010600030101010101" pitchFamily="2" charset="-122"/>
                        <a:cs typeface="+mn-cs"/>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extLst>
                  <a:ext uri="{0D108BD9-81ED-4DB2-BD59-A6C34878D82A}">
                    <a16:rowId xmlns:a16="http://schemas.microsoft.com/office/drawing/2014/main" val="526379803"/>
                  </a:ext>
                </a:extLst>
              </a:tr>
              <a:tr h="359426">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sz="105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rPr>
                        <a:t>16</a:t>
                      </a: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gn="ctr">
                        <a:spcAft>
                          <a:spcPts val="0"/>
                        </a:spcAft>
                      </a:pPr>
                      <a:r>
                        <a:rPr lang="en-GB" altLang="zh-CN" sz="1050" dirty="0">
                          <a:solidFill>
                            <a:srgbClr val="0000FF"/>
                          </a:solidFill>
                          <a:effectLst/>
                          <a:latin typeface="+mn-lt"/>
                          <a:ea typeface="宋体" panose="02010600030101010101" pitchFamily="2" charset="-122"/>
                        </a:rPr>
                        <a:t>CHNSH</a:t>
                      </a:r>
                      <a:endParaRPr lang="zh-CN" sz="1050" dirty="0">
                        <a:solidFill>
                          <a:srgbClr val="0000FF"/>
                        </a:solidFill>
                        <a:effectLst/>
                        <a:latin typeface="+mn-lt"/>
                        <a:ea typeface="宋体" panose="02010600030101010101" pitchFamily="2" charset="-122"/>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296" rtl="0" eaLnBrk="1" fontAlgn="t" latinLnBrk="0" hangingPunct="1">
                        <a:lnSpc>
                          <a:spcPct val="100000"/>
                        </a:lnSpc>
                        <a:spcBef>
                          <a:spcPts val="0"/>
                        </a:spcBef>
                        <a:spcAft>
                          <a:spcPts val="0"/>
                        </a:spcAft>
                        <a:buClrTx/>
                        <a:buSzTx/>
                        <a:buFontTx/>
                        <a:buNone/>
                        <a:tabLst/>
                        <a:defRPr/>
                      </a:pPr>
                      <a:r>
                        <a:rPr lang="en-GB" sz="1050" kern="1200" dirty="0" err="1">
                          <a:solidFill>
                            <a:srgbClr val="0000FF"/>
                          </a:solidFill>
                          <a:effectLst/>
                          <a:latin typeface="+mn-lt"/>
                          <a:ea typeface="宋体" panose="02010600030101010101" pitchFamily="2" charset="-122"/>
                          <a:cs typeface="+mn-cs"/>
                        </a:rPr>
                        <a:t>CH_MOCN_NetShare</a:t>
                      </a:r>
                      <a:endParaRPr lang="en-GB" sz="1050" kern="1200" dirty="0">
                        <a:solidFill>
                          <a:srgbClr val="0000FF"/>
                        </a:solidFill>
                        <a:effectLst/>
                        <a:latin typeface="+mn-lt"/>
                        <a:ea typeface="宋体" panose="02010600030101010101" pitchFamily="2" charset="-122"/>
                        <a:cs typeface="+mn-cs"/>
                      </a:endParaRPr>
                    </a:p>
                  </a:txBody>
                  <a:tcPr marL="48003" marR="48003"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gn="l"/>
                      <a:r>
                        <a:rPr kumimoji="0" lang="en-GB" sz="1050" b="0" i="0" u="none" strike="noStrike" kern="1200" cap="none" spc="0" normalizeH="0" baseline="0" dirty="0">
                          <a:ln>
                            <a:noFill/>
                          </a:ln>
                          <a:solidFill>
                            <a:srgbClr val="0000FF"/>
                          </a:solidFill>
                          <a:effectLst/>
                          <a:uLnTx/>
                          <a:uFillTx/>
                          <a:latin typeface="+mn-lt"/>
                          <a:ea typeface="DengXian" panose="02010600030101010101" pitchFamily="2" charset="-122"/>
                          <a:cs typeface="+mn-cs"/>
                        </a:rPr>
                        <a:t>Charging aspects for Multi-Operator Core Network (MOCN) Network Sharing </a:t>
                      </a:r>
                      <a:r>
                        <a:rPr kumimoji="0" lang="en-GB" altLang="zh-CN" sz="1050" b="0" i="0" u="none" strike="noStrike" kern="1200" cap="none" spc="0" normalizeH="0" baseline="0" dirty="0">
                          <a:ln>
                            <a:noFill/>
                          </a:ln>
                          <a:solidFill>
                            <a:srgbClr val="0000FF"/>
                          </a:solidFill>
                          <a:effectLst/>
                          <a:uLnTx/>
                          <a:uFillTx/>
                          <a:latin typeface="+mn-lt"/>
                          <a:ea typeface="DengXian" panose="02010600030101010101" pitchFamily="2" charset="-122"/>
                          <a:cs typeface="+mn-cs"/>
                        </a:rPr>
                        <a:t>(update WID for SA approval)</a:t>
                      </a:r>
                      <a:endParaRPr kumimoji="0" lang="en-DE" sz="1050" b="0" i="0" u="none" strike="noStrike" kern="1200" cap="none" spc="0" normalizeH="0" baseline="0" dirty="0">
                        <a:ln>
                          <a:noFill/>
                        </a:ln>
                        <a:solidFill>
                          <a:srgbClr val="0000FF"/>
                        </a:solidFill>
                        <a:effectLst/>
                        <a:uLnTx/>
                        <a:uFillTx/>
                        <a:latin typeface="+mn-lt"/>
                        <a:ea typeface="DengXian" panose="02010600030101010101" pitchFamily="2" charset="-122"/>
                        <a:cs typeface="+mn-cs"/>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GB" altLang="zh-CN" sz="1050" kern="1200" noProof="0" dirty="0">
                          <a:solidFill>
                            <a:srgbClr val="0000FF"/>
                          </a:solidFill>
                          <a:latin typeface="+mn-lt"/>
                          <a:ea typeface="+mn-ea"/>
                          <a:cs typeface="+mn-cs"/>
                        </a:rPr>
                        <a:t>1070020</a:t>
                      </a:r>
                    </a:p>
                  </a:txBody>
                  <a:tcPr marL="68580" marR="68580" marT="9525"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algn="ctr" defTabSz="1219170" rtl="0" eaLnBrk="1" latinLnBrk="0" hangingPunct="1"/>
                      <a:r>
                        <a:rPr lang="en-US" sz="1050" kern="1200" dirty="0">
                          <a:solidFill>
                            <a:srgbClr val="0000FF"/>
                          </a:solidFill>
                          <a:effectLst/>
                          <a:latin typeface="+mn-lt"/>
                          <a:ea typeface="宋体" panose="02010600030101010101" pitchFamily="2" charset="-122"/>
                          <a:cs typeface="+mn-cs"/>
                        </a:rPr>
                        <a:t>Ericsson</a:t>
                      </a:r>
                      <a:endParaRPr lang="en-DE" sz="1050" kern="1200" dirty="0">
                        <a:solidFill>
                          <a:srgbClr val="0000FF"/>
                        </a:solidFill>
                        <a:effectLst/>
                        <a:latin typeface="+mn-lt"/>
                        <a:ea typeface="宋体" panose="02010600030101010101" pitchFamily="2" charset="-122"/>
                        <a:cs typeface="+mn-cs"/>
                      </a:endParaRP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ctr"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chemeClr val="tx1"/>
                          </a:solidFill>
                          <a:effectLst/>
                          <a:uLnTx/>
                          <a:uFillTx/>
                          <a:latin typeface="+mn-lt"/>
                          <a:ea typeface="DengXian" panose="02010600030101010101" pitchFamily="2" charset="-122"/>
                          <a:cs typeface="+mn-cs"/>
                        </a:rPr>
                        <a:t>SP-250510</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1050" b="0" i="0" u="none" strike="noStrike" kern="1200" cap="none" spc="0" normalizeH="0" baseline="0" noProof="0" dirty="0">
                          <a:ln>
                            <a:noFill/>
                          </a:ln>
                          <a:solidFill>
                            <a:schemeClr val="tx1"/>
                          </a:solidFill>
                          <a:effectLst/>
                          <a:uLnTx/>
                          <a:uFillTx/>
                          <a:latin typeface="+mn-lt"/>
                          <a:ea typeface="+mn-ea"/>
                          <a:cs typeface="Arial" panose="020B0604020202020204" pitchFamily="34" charset="0"/>
                        </a:rPr>
                        <a:t>TS28.101/32.130/240/254/291/298</a:t>
                      </a:r>
                      <a:endParaRPr kumimoji="0" lang="zh-CN" altLang="en-US" sz="1050" b="0" i="0" u="none" strike="noStrike" kern="1200" cap="none" spc="0" normalizeH="0" baseline="0" noProof="0" dirty="0">
                        <a:ln>
                          <a:noFill/>
                        </a:ln>
                        <a:solidFill>
                          <a:schemeClr val="tx1"/>
                        </a:solidFill>
                        <a:effectLst/>
                        <a:uLnTx/>
                        <a:uFillTx/>
                        <a:latin typeface="+mn-lt"/>
                        <a:ea typeface="+mn-ea"/>
                        <a:cs typeface="Arial" panose="020B0604020202020204" pitchFamily="34" charset="0"/>
                      </a:endParaRPr>
                    </a:p>
                  </a:txBody>
                  <a:tcPr marL="9525" marR="9525" marT="9525" marB="9525"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GB" altLang="zh-CN" sz="1050" b="0" i="0" u="none" strike="noStrike" kern="1200" cap="none" spc="0" normalizeH="0" baseline="0" noProof="0" dirty="0">
                          <a:ln>
                            <a:noFill/>
                          </a:ln>
                          <a:solidFill>
                            <a:schemeClr val="tx1"/>
                          </a:solidFill>
                          <a:effectLst/>
                          <a:uLnTx/>
                          <a:uFillTx/>
                          <a:latin typeface="+mn-lt"/>
                          <a:ea typeface="宋体" panose="02010600030101010101" pitchFamily="2" charset="-122"/>
                          <a:cs typeface="+mn-cs"/>
                        </a:rPr>
                        <a:t>WI</a:t>
                      </a:r>
                      <a:endParaRPr kumimoji="0" lang="zh-CN" altLang="en-US" sz="1050" b="0" i="0" u="none" strike="noStrike" kern="1200" cap="none" spc="0" normalizeH="0" baseline="0" noProof="0" dirty="0">
                        <a:ln>
                          <a:noFill/>
                        </a:ln>
                        <a:solidFill>
                          <a:schemeClr val="tx1"/>
                        </a:solidFill>
                        <a:effectLst/>
                        <a:uLnTx/>
                        <a:uFillTx/>
                        <a:latin typeface="+mn-lt"/>
                        <a:ea typeface="宋体" panose="02010600030101010101" pitchFamily="2" charset="-122"/>
                        <a:cs typeface="+mn-cs"/>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181108995"/>
                  </a:ext>
                </a:extLst>
              </a:tr>
              <a:tr h="202814">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sz="105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rPr>
                        <a:t>17</a:t>
                      </a: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ctr">
                        <a:spcAft>
                          <a:spcPts val="0"/>
                        </a:spcAft>
                      </a:pPr>
                      <a:r>
                        <a:rPr lang="en-GB" altLang="zh-CN" sz="1050" dirty="0">
                          <a:solidFill>
                            <a:srgbClr val="0000FF"/>
                          </a:solidFill>
                          <a:effectLst/>
                          <a:latin typeface="+mn-lt"/>
                          <a:ea typeface="宋体" panose="02010600030101010101" pitchFamily="2" charset="-122"/>
                        </a:rPr>
                        <a:t>CAPCCH</a:t>
                      </a:r>
                      <a:endParaRPr lang="zh-CN" sz="1050" dirty="0">
                        <a:solidFill>
                          <a:srgbClr val="0000FF"/>
                        </a:solidFill>
                        <a:effectLst/>
                        <a:latin typeface="+mn-lt"/>
                        <a:ea typeface="宋体" panose="02010600030101010101" pitchFamily="2" charset="-122"/>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l" defTabSz="914296" rtl="0" eaLnBrk="1" fontAlgn="t" latinLnBrk="0" hangingPunct="1">
                        <a:lnSpc>
                          <a:spcPct val="100000"/>
                        </a:lnSpc>
                        <a:spcBef>
                          <a:spcPts val="0"/>
                        </a:spcBef>
                        <a:spcAft>
                          <a:spcPts val="0"/>
                        </a:spcAft>
                        <a:buClrTx/>
                        <a:buSzTx/>
                        <a:buFontTx/>
                        <a:buNone/>
                        <a:tabLst/>
                        <a:defRPr/>
                      </a:pPr>
                      <a:r>
                        <a:rPr lang="en-GB" sz="1050" kern="1200" dirty="0">
                          <a:solidFill>
                            <a:srgbClr val="0000FF"/>
                          </a:solidFill>
                          <a:effectLst/>
                          <a:latin typeface="+mn-lt"/>
                          <a:ea typeface="宋体" panose="02010600030101010101" pitchFamily="2" charset="-122"/>
                          <a:cs typeface="+mn-cs"/>
                        </a:rPr>
                        <a:t>CAPIF_Ph3_con-CH</a:t>
                      </a:r>
                    </a:p>
                  </a:txBody>
                  <a:tcPr marL="48003" marR="48003"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l"/>
                      <a:r>
                        <a:rPr kumimoji="0" lang="en-GB" sz="1050" b="0" i="0" u="none" strike="noStrike" kern="1200" cap="none" spc="0" normalizeH="0" baseline="0" dirty="0">
                          <a:ln>
                            <a:noFill/>
                          </a:ln>
                          <a:solidFill>
                            <a:srgbClr val="0000FF"/>
                          </a:solidFill>
                          <a:effectLst/>
                          <a:uLnTx/>
                          <a:uFillTx/>
                          <a:latin typeface="+mn-lt"/>
                          <a:ea typeface="DengXian" panose="02010600030101010101" pitchFamily="2" charset="-122"/>
                          <a:cs typeface="+mn-cs"/>
                        </a:rPr>
                        <a:t>WID on Converged Charging Aspects of CAPIF Phase 3 </a:t>
                      </a:r>
                      <a:br>
                        <a:rPr kumimoji="0" lang="en-GB" sz="1050" b="0" i="0" u="none" strike="noStrike" kern="1200" cap="none" spc="0" normalizeH="0" baseline="0" dirty="0">
                          <a:ln>
                            <a:noFill/>
                          </a:ln>
                          <a:solidFill>
                            <a:srgbClr val="0000FF"/>
                          </a:solidFill>
                          <a:effectLst/>
                          <a:uLnTx/>
                          <a:uFillTx/>
                          <a:latin typeface="+mn-lt"/>
                          <a:ea typeface="DengXian" panose="02010600030101010101" pitchFamily="2" charset="-122"/>
                          <a:cs typeface="+mn-cs"/>
                        </a:rPr>
                      </a:br>
                      <a:r>
                        <a:rPr kumimoji="0" lang="en-GB" sz="1050" b="0" i="0" u="none" strike="noStrike" kern="1200" cap="none" spc="0" normalizeH="0" baseline="0" dirty="0">
                          <a:ln>
                            <a:noFill/>
                          </a:ln>
                          <a:solidFill>
                            <a:srgbClr val="0000FF"/>
                          </a:solidFill>
                          <a:effectLst/>
                          <a:uLnTx/>
                          <a:uFillTx/>
                          <a:latin typeface="+mn-lt"/>
                          <a:ea typeface="DengXian" panose="02010600030101010101" pitchFamily="2" charset="-122"/>
                          <a:cs typeface="+mn-cs"/>
                        </a:rPr>
                        <a:t>(new WID for SA approval)</a:t>
                      </a:r>
                      <a:endParaRPr kumimoji="0" lang="en-DE" sz="1050" b="0" i="0" u="none" strike="noStrike" kern="1200" cap="none" spc="0" normalizeH="0" baseline="0" dirty="0">
                        <a:ln>
                          <a:noFill/>
                        </a:ln>
                        <a:solidFill>
                          <a:srgbClr val="0000FF"/>
                        </a:solidFill>
                        <a:effectLst/>
                        <a:uLnTx/>
                        <a:uFillTx/>
                        <a:latin typeface="+mn-lt"/>
                        <a:ea typeface="DengXian" panose="02010600030101010101" pitchFamily="2" charset="-122"/>
                        <a:cs typeface="+mn-cs"/>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GB" altLang="zh-CN" sz="1050" kern="1200" noProof="0" dirty="0">
                          <a:solidFill>
                            <a:srgbClr val="0000FF"/>
                          </a:solidFill>
                          <a:latin typeface="+mn-lt"/>
                          <a:ea typeface="+mn-ea"/>
                          <a:cs typeface="+mn-cs"/>
                        </a:rPr>
                        <a:t>10800</a:t>
                      </a:r>
                      <a:r>
                        <a:rPr lang="en-GB" altLang="zh-CN" sz="1050" kern="1200" noProof="0" dirty="0">
                          <a:solidFill>
                            <a:srgbClr val="0000FF"/>
                          </a:solidFill>
                          <a:highlight>
                            <a:srgbClr val="FFFF00"/>
                          </a:highlight>
                          <a:latin typeface="+mn-lt"/>
                          <a:ea typeface="+mn-ea"/>
                          <a:cs typeface="+mn-cs"/>
                        </a:rPr>
                        <a:t>xx</a:t>
                      </a:r>
                    </a:p>
                  </a:txBody>
                  <a:tcPr marL="68580" marR="68580" marT="9525"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algn="ctr" defTabSz="1219170" rtl="0" eaLnBrk="1" latinLnBrk="0" hangingPunct="1"/>
                      <a:r>
                        <a:rPr lang="en-GB" sz="1050" kern="1200" dirty="0" err="1">
                          <a:solidFill>
                            <a:srgbClr val="0000FF"/>
                          </a:solidFill>
                          <a:effectLst/>
                          <a:highlight>
                            <a:srgbClr val="FFFF00"/>
                          </a:highlight>
                          <a:latin typeface="+mn-lt"/>
                          <a:ea typeface="宋体" panose="02010600030101010101" pitchFamily="2" charset="-122"/>
                          <a:cs typeface="+mn-cs"/>
                        </a:rPr>
                        <a:t>tbd</a:t>
                      </a:r>
                      <a:endParaRPr lang="en-DE" sz="1050" kern="1200" dirty="0">
                        <a:solidFill>
                          <a:srgbClr val="0000FF"/>
                        </a:solidFill>
                        <a:effectLst/>
                        <a:highlight>
                          <a:srgbClr val="FFFF00"/>
                        </a:highlight>
                        <a:latin typeface="+mn-lt"/>
                        <a:ea typeface="宋体" panose="02010600030101010101" pitchFamily="2" charset="-122"/>
                        <a:cs typeface="+mn-cs"/>
                      </a:endParaRP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ctr"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0000FF"/>
                          </a:solidFill>
                          <a:effectLst/>
                          <a:uLnTx/>
                          <a:uFillTx/>
                          <a:latin typeface="+mn-lt"/>
                          <a:ea typeface="DengXian" panose="02010600030101010101" pitchFamily="2" charset="-122"/>
                          <a:cs typeface="+mn-cs"/>
                        </a:rPr>
                        <a:t>SP-250509</a:t>
                      </a:r>
                      <a:endParaRPr kumimoji="0" lang="en-GB" sz="1100" b="0" i="0" u="none" strike="noStrike" kern="1200" cap="none" spc="0" normalizeH="0" baseline="0" noProof="0" dirty="0">
                        <a:ln>
                          <a:noFill/>
                        </a:ln>
                        <a:solidFill>
                          <a:srgbClr val="0000FF"/>
                        </a:solidFill>
                        <a:effectLst/>
                        <a:highlight>
                          <a:srgbClr val="FFFF00"/>
                        </a:highlight>
                        <a:uLnTx/>
                        <a:uFillTx/>
                        <a:latin typeface="+mn-lt"/>
                        <a:ea typeface="DengXian" panose="02010600030101010101" pitchFamily="2" charset="-122"/>
                        <a:cs typeface="+mn-cs"/>
                      </a:endParaRP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GB" altLang="zh-CN" sz="1050" b="0" i="0" u="none" strike="noStrike" kern="1200" cap="none" spc="0" normalizeH="0" baseline="0" noProof="0" dirty="0">
                          <a:ln>
                            <a:noFill/>
                          </a:ln>
                          <a:solidFill>
                            <a:srgbClr val="0000FF"/>
                          </a:solidFill>
                          <a:effectLst/>
                          <a:uLnTx/>
                          <a:uFillTx/>
                          <a:latin typeface="+mn-lt"/>
                          <a:ea typeface="+mn-ea"/>
                          <a:cs typeface="Arial" panose="020B0604020202020204" pitchFamily="34" charset="0"/>
                        </a:rPr>
                        <a:t>TS 32.254/291/298</a:t>
                      </a:r>
                      <a:endParaRPr kumimoji="0" lang="zh-CN" altLang="en-US" sz="1050" b="0" i="0" u="none" strike="noStrike" kern="1200" cap="none" spc="0" normalizeH="0" baseline="0" noProof="0" dirty="0">
                        <a:ln>
                          <a:noFill/>
                        </a:ln>
                        <a:solidFill>
                          <a:srgbClr val="0000FF"/>
                        </a:solidFill>
                        <a:effectLst/>
                        <a:uLnTx/>
                        <a:uFillTx/>
                        <a:latin typeface="+mn-lt"/>
                        <a:ea typeface="+mn-ea"/>
                        <a:cs typeface="Arial" panose="020B0604020202020204" pitchFamily="34" charset="0"/>
                      </a:endParaRPr>
                    </a:p>
                  </a:txBody>
                  <a:tcPr marL="9525" marR="9525" marT="9525" marB="9525"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GB" altLang="zh-CN" sz="1050" b="0" i="0" u="none" strike="noStrike" kern="1200" cap="none" spc="0" normalizeH="0" baseline="0" noProof="0" dirty="0">
                          <a:ln>
                            <a:noFill/>
                          </a:ln>
                          <a:solidFill>
                            <a:srgbClr val="0000FF"/>
                          </a:solidFill>
                          <a:effectLst/>
                          <a:uLnTx/>
                          <a:uFillTx/>
                          <a:latin typeface="+mn-lt"/>
                          <a:ea typeface="宋体" panose="02010600030101010101" pitchFamily="2" charset="-122"/>
                          <a:cs typeface="+mn-cs"/>
                        </a:rPr>
                        <a:t>WI</a:t>
                      </a:r>
                      <a:endParaRPr kumimoji="0" lang="zh-CN" altLang="en-US" sz="1050" b="0" i="0" u="none" strike="noStrike" kern="1200" cap="none" spc="0" normalizeH="0" baseline="0" noProof="0" dirty="0">
                        <a:ln>
                          <a:noFill/>
                        </a:ln>
                        <a:solidFill>
                          <a:srgbClr val="0000FF"/>
                        </a:solidFill>
                        <a:effectLst/>
                        <a:uLnTx/>
                        <a:uFillTx/>
                        <a:latin typeface="+mn-lt"/>
                        <a:ea typeface="宋体" panose="02010600030101010101" pitchFamily="2" charset="-122"/>
                        <a:cs typeface="+mn-cs"/>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extLst>
                  <a:ext uri="{0D108BD9-81ED-4DB2-BD59-A6C34878D82A}">
                    <a16:rowId xmlns:a16="http://schemas.microsoft.com/office/drawing/2014/main" val="1748382625"/>
                  </a:ext>
                </a:extLst>
              </a:tr>
            </a:tbl>
          </a:graphicData>
        </a:graphic>
      </p:graphicFrame>
    </p:spTree>
    <p:extLst>
      <p:ext uri="{BB962C8B-B14F-4D97-AF65-F5344CB8AC3E}">
        <p14:creationId xmlns:p14="http://schemas.microsoft.com/office/powerpoint/2010/main" val="9943729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A654D853-C313-4361-AB2F-6AFF43B3944D}"/>
              </a:ext>
            </a:extLst>
          </p:cNvPr>
          <p:cNvSpPr>
            <a:spLocks noGrp="1"/>
          </p:cNvSpPr>
          <p:nvPr>
            <p:ph type="title"/>
          </p:nvPr>
        </p:nvSpPr>
        <p:spPr>
          <a:xfrm>
            <a:off x="652463" y="0"/>
            <a:ext cx="9102725" cy="1143000"/>
          </a:xfrm>
        </p:spPr>
        <p:txBody>
          <a:bodyPr/>
          <a:lstStyle/>
          <a:p>
            <a:pPr algn="l"/>
            <a:r>
              <a:rPr lang="en-GB" altLang="en-US" sz="3200" dirty="0"/>
              <a:t>Update of SA5 </a:t>
            </a:r>
            <a:r>
              <a:rPr lang="en-US" altLang="zh-CN" sz="3200" dirty="0"/>
              <a:t>Rel-19 ongoing WI/SI </a:t>
            </a:r>
            <a:r>
              <a:rPr lang="en-GB" altLang="en-US" sz="3200" dirty="0"/>
              <a:t>progress</a:t>
            </a:r>
            <a:endParaRPr lang="en-US" altLang="en-US" sz="3200" dirty="0"/>
          </a:p>
        </p:txBody>
      </p:sp>
      <p:graphicFrame>
        <p:nvGraphicFramePr>
          <p:cNvPr id="6" name="Table 5">
            <a:extLst>
              <a:ext uri="{FF2B5EF4-FFF2-40B4-BE49-F238E27FC236}">
                <a16:creationId xmlns:a16="http://schemas.microsoft.com/office/drawing/2014/main" id="{7EA66481-1BCF-4996-88D2-209C4D1D112F}"/>
              </a:ext>
            </a:extLst>
          </p:cNvPr>
          <p:cNvGraphicFramePr>
            <a:graphicFrameLocks noGrp="1"/>
          </p:cNvGraphicFramePr>
          <p:nvPr>
            <p:extLst>
              <p:ext uri="{D42A27DB-BD31-4B8C-83A1-F6EECF244321}">
                <p14:modId xmlns:p14="http://schemas.microsoft.com/office/powerpoint/2010/main" val="8993917"/>
              </p:ext>
            </p:extLst>
          </p:nvPr>
        </p:nvGraphicFramePr>
        <p:xfrm>
          <a:off x="502942" y="1243800"/>
          <a:ext cx="10507537" cy="4830764"/>
        </p:xfrm>
        <a:graphic>
          <a:graphicData uri="http://schemas.openxmlformats.org/drawingml/2006/table">
            <a:tbl>
              <a:tblPr/>
              <a:tblGrid>
                <a:gridCol w="602891">
                  <a:extLst>
                    <a:ext uri="{9D8B030D-6E8A-4147-A177-3AD203B41FA5}">
                      <a16:colId xmlns:a16="http://schemas.microsoft.com/office/drawing/2014/main" val="3467987634"/>
                    </a:ext>
                  </a:extLst>
                </a:gridCol>
                <a:gridCol w="3799047">
                  <a:extLst>
                    <a:ext uri="{9D8B030D-6E8A-4147-A177-3AD203B41FA5}">
                      <a16:colId xmlns:a16="http://schemas.microsoft.com/office/drawing/2014/main" val="368206881"/>
                    </a:ext>
                  </a:extLst>
                </a:gridCol>
                <a:gridCol w="1375200">
                  <a:extLst>
                    <a:ext uri="{9D8B030D-6E8A-4147-A177-3AD203B41FA5}">
                      <a16:colId xmlns:a16="http://schemas.microsoft.com/office/drawing/2014/main" val="2701907381"/>
                    </a:ext>
                  </a:extLst>
                </a:gridCol>
                <a:gridCol w="1089984">
                  <a:extLst>
                    <a:ext uri="{9D8B030D-6E8A-4147-A177-3AD203B41FA5}">
                      <a16:colId xmlns:a16="http://schemas.microsoft.com/office/drawing/2014/main" val="1844860432"/>
                    </a:ext>
                  </a:extLst>
                </a:gridCol>
                <a:gridCol w="585216">
                  <a:extLst>
                    <a:ext uri="{9D8B030D-6E8A-4147-A177-3AD203B41FA5}">
                      <a16:colId xmlns:a16="http://schemas.microsoft.com/office/drawing/2014/main" val="3639795192"/>
                    </a:ext>
                  </a:extLst>
                </a:gridCol>
                <a:gridCol w="774192">
                  <a:extLst>
                    <a:ext uri="{9D8B030D-6E8A-4147-A177-3AD203B41FA5}">
                      <a16:colId xmlns:a16="http://schemas.microsoft.com/office/drawing/2014/main" val="1108115320"/>
                    </a:ext>
                  </a:extLst>
                </a:gridCol>
                <a:gridCol w="609600">
                  <a:extLst>
                    <a:ext uri="{9D8B030D-6E8A-4147-A177-3AD203B41FA5}">
                      <a16:colId xmlns:a16="http://schemas.microsoft.com/office/drawing/2014/main" val="939012104"/>
                    </a:ext>
                  </a:extLst>
                </a:gridCol>
                <a:gridCol w="1671407">
                  <a:extLst>
                    <a:ext uri="{9D8B030D-6E8A-4147-A177-3AD203B41FA5}">
                      <a16:colId xmlns:a16="http://schemas.microsoft.com/office/drawing/2014/main" val="3510127949"/>
                    </a:ext>
                  </a:extLst>
                </a:gridCol>
              </a:tblGrid>
              <a:tr h="210310">
                <a:tc>
                  <a:txBody>
                    <a:bodyPr/>
                    <a:lstStyle/>
                    <a:p>
                      <a:pPr algn="ctr">
                        <a:lnSpc>
                          <a:spcPct val="107000"/>
                        </a:lnSpc>
                        <a:spcAft>
                          <a:spcPts val="800"/>
                        </a:spcAft>
                      </a:pPr>
                      <a:r>
                        <a:rPr lang="en-GB" sz="900" b="1" dirty="0">
                          <a:latin typeface="+mn-lt"/>
                          <a:ea typeface="微软雅黑" panose="020B0503020204020204" pitchFamily="34" charset="-122"/>
                        </a:rPr>
                        <a:t>UID</a:t>
                      </a:r>
                    </a:p>
                  </a:txBody>
                  <a:tcPr marL="36001" marR="36001" marT="0" marB="0" anchor="ctr">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ctr">
                        <a:lnSpc>
                          <a:spcPct val="107000"/>
                        </a:lnSpc>
                        <a:spcAft>
                          <a:spcPts val="800"/>
                        </a:spcAft>
                      </a:pPr>
                      <a:r>
                        <a:rPr lang="en-GB" sz="900" b="1" dirty="0">
                          <a:latin typeface="+mn-lt"/>
                          <a:ea typeface="微软雅黑" panose="020B0503020204020204" pitchFamily="34" charset="-122"/>
                        </a:rPr>
                        <a:t>Name</a:t>
                      </a:r>
                    </a:p>
                  </a:txBody>
                  <a:tcPr marL="36001" marR="36001" marT="0" marB="0" anchor="ctr">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ctr">
                        <a:lnSpc>
                          <a:spcPct val="107000"/>
                        </a:lnSpc>
                        <a:spcAft>
                          <a:spcPts val="800"/>
                        </a:spcAft>
                      </a:pPr>
                      <a:r>
                        <a:rPr lang="en-GB" sz="900" b="1" dirty="0">
                          <a:latin typeface="+mn-lt"/>
                          <a:ea typeface="微软雅黑" panose="020B0503020204020204" pitchFamily="34" charset="-122"/>
                        </a:rPr>
                        <a:t>Acronym</a:t>
                      </a:r>
                    </a:p>
                  </a:txBody>
                  <a:tcPr marL="36001" marR="36001" marT="0" marB="0" anchor="ctr">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ctr">
                        <a:lnSpc>
                          <a:spcPct val="107000"/>
                        </a:lnSpc>
                        <a:spcAft>
                          <a:spcPts val="800"/>
                        </a:spcAft>
                      </a:pPr>
                      <a:r>
                        <a:rPr lang="en-US" altLang="zh-CN" sz="900" b="1" dirty="0">
                          <a:latin typeface="+mn-lt"/>
                          <a:ea typeface="微软雅黑" panose="020B0503020204020204" pitchFamily="34" charset="-122"/>
                        </a:rPr>
                        <a:t>Target date</a:t>
                      </a:r>
                      <a:endParaRPr lang="en-GB" sz="900" b="1" dirty="0">
                        <a:latin typeface="+mn-lt"/>
                        <a:ea typeface="微软雅黑" panose="020B0503020204020204" pitchFamily="34" charset="-122"/>
                      </a:endParaRPr>
                    </a:p>
                  </a:txBody>
                  <a:tcPr marL="36001" marR="36001" marT="0" marB="0" anchor="ctr">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marL="0" marR="0" lvl="0" indent="0" algn="ctr" defTabSz="1219170" rtl="0" eaLnBrk="1" fontAlgn="auto" latinLnBrk="0" hangingPunct="1">
                        <a:lnSpc>
                          <a:spcPct val="107000"/>
                        </a:lnSpc>
                        <a:spcBef>
                          <a:spcPts val="0"/>
                        </a:spcBef>
                        <a:spcAft>
                          <a:spcPts val="800"/>
                        </a:spcAft>
                        <a:buClrTx/>
                        <a:buSzTx/>
                        <a:buFontTx/>
                        <a:buNone/>
                        <a:tabLst/>
                        <a:defRPr/>
                      </a:pPr>
                      <a:r>
                        <a:rPr lang="en-GB" altLang="zh-CN" sz="900" b="1" dirty="0">
                          <a:latin typeface="+mn-lt"/>
                          <a:ea typeface="微软雅黑" panose="020B0503020204020204" pitchFamily="34" charset="-122"/>
                        </a:rPr>
                        <a:t>Old %</a:t>
                      </a:r>
                    </a:p>
                  </a:txBody>
                  <a:tcPr marL="36001" marR="36001" marT="0" marB="0" anchor="ctr">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ctr">
                        <a:lnSpc>
                          <a:spcPct val="107000"/>
                        </a:lnSpc>
                        <a:spcAft>
                          <a:spcPts val="800"/>
                        </a:spcAft>
                      </a:pPr>
                      <a:r>
                        <a:rPr lang="en-US" altLang="zh-CN" sz="900" b="1" dirty="0">
                          <a:latin typeface="+mn-lt"/>
                          <a:ea typeface="微软雅黑" panose="020B0503020204020204" pitchFamily="34" charset="-122"/>
                        </a:rPr>
                        <a:t>Reference</a:t>
                      </a:r>
                      <a:endParaRPr lang="en-GB" sz="900" b="1" dirty="0">
                        <a:latin typeface="+mn-lt"/>
                        <a:ea typeface="微软雅黑" panose="020B0503020204020204" pitchFamily="34" charset="-122"/>
                      </a:endParaRPr>
                    </a:p>
                  </a:txBody>
                  <a:tcPr marL="36001" marR="36001" marT="0" marB="0" anchor="ctr">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ctr">
                        <a:lnSpc>
                          <a:spcPct val="107000"/>
                        </a:lnSpc>
                        <a:spcAft>
                          <a:spcPts val="800"/>
                        </a:spcAft>
                      </a:pPr>
                      <a:r>
                        <a:rPr lang="en-GB" sz="900" b="1" dirty="0">
                          <a:solidFill>
                            <a:srgbClr val="FF0000"/>
                          </a:solidFill>
                          <a:latin typeface="+mn-lt"/>
                          <a:ea typeface="微软雅黑" panose="020B0503020204020204" pitchFamily="34" charset="-122"/>
                        </a:rPr>
                        <a:t>New %</a:t>
                      </a:r>
                      <a:endParaRPr lang="en-GB" sz="900" b="1" kern="1200" dirty="0">
                        <a:solidFill>
                          <a:schemeClr val="lt1"/>
                        </a:solidFill>
                        <a:latin typeface="+mn-lt"/>
                        <a:ea typeface="微软雅黑" panose="020B0503020204020204" pitchFamily="34" charset="-122"/>
                        <a:cs typeface="+mn-cs"/>
                      </a:endParaRPr>
                    </a:p>
                  </a:txBody>
                  <a:tcPr marL="36001" marR="36001" marT="0" marB="0" anchor="ctr">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ctr">
                        <a:lnSpc>
                          <a:spcPct val="107000"/>
                        </a:lnSpc>
                        <a:spcAft>
                          <a:spcPts val="800"/>
                        </a:spcAft>
                      </a:pPr>
                      <a:r>
                        <a:rPr lang="en-GB" sz="900" b="1" dirty="0">
                          <a:solidFill>
                            <a:srgbClr val="FF0000"/>
                          </a:solidFill>
                          <a:latin typeface="+mn-lt"/>
                          <a:ea typeface="微软雅黑" panose="020B0503020204020204" pitchFamily="34" charset="-122"/>
                        </a:rPr>
                        <a:t>Change or comment</a:t>
                      </a:r>
                    </a:p>
                  </a:txBody>
                  <a:tcPr marL="36001" marR="36001" marT="0" marB="0" anchor="ctr">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extLst>
                  <a:ext uri="{0D108BD9-81ED-4DB2-BD59-A6C34878D82A}">
                    <a16:rowId xmlns:a16="http://schemas.microsoft.com/office/drawing/2014/main" val="2217910528"/>
                  </a:ext>
                </a:extLst>
              </a:tr>
              <a:tr h="159326">
                <a:tc>
                  <a:txBody>
                    <a:bodyPr/>
                    <a:lstStyle/>
                    <a:p>
                      <a:pPr algn="r" fontAlgn="t"/>
                      <a:r>
                        <a:rPr lang="en-US" altLang="zh-CN" sz="700" b="0" i="0" u="none" strike="noStrike">
                          <a:solidFill>
                            <a:srgbClr val="000000"/>
                          </a:solidFill>
                          <a:effectLst/>
                          <a:latin typeface="Arial" panose="020B0604020202020204" pitchFamily="34" charset="0"/>
                          <a:ea typeface="等线" panose="02010600030101010101" pitchFamily="2" charset="-122"/>
                        </a:rPr>
                        <a:t>1060007</a:t>
                      </a:r>
                    </a:p>
                  </a:txBody>
                  <a:tcPr marL="6373" marR="6373" marT="637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t"/>
                      <a:r>
                        <a:rPr lang="en-US" sz="700" b="0" i="0" u="none" strike="noStrike">
                          <a:solidFill>
                            <a:srgbClr val="000000"/>
                          </a:solidFill>
                          <a:effectLst/>
                          <a:latin typeface="Arial" panose="020B0604020202020204" pitchFamily="34" charset="0"/>
                          <a:ea typeface="等线" panose="02010600030101010101" pitchFamily="2" charset="-122"/>
                        </a:rPr>
                        <a:t>   Energy efficiency and energy saving aspects of 5G networks and services </a:t>
                      </a:r>
                    </a:p>
                  </a:txBody>
                  <a:tcPr marL="6373" marR="6373" marT="637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t"/>
                      <a:r>
                        <a:rPr lang="en-US" sz="700" b="0" i="0" u="none" strike="noStrike">
                          <a:solidFill>
                            <a:srgbClr val="000000"/>
                          </a:solidFill>
                          <a:effectLst/>
                          <a:latin typeface="Arial" panose="020B0604020202020204" pitchFamily="34" charset="0"/>
                          <a:ea typeface="等线" panose="02010600030101010101" pitchFamily="2" charset="-122"/>
                        </a:rPr>
                        <a:t>Energy_OAM_Ph3</a:t>
                      </a:r>
                    </a:p>
                  </a:txBody>
                  <a:tcPr marL="6373" marR="6373" marT="637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r" fontAlgn="t"/>
                      <a:r>
                        <a:rPr lang="en-US" altLang="zh-CN" sz="700" b="0" i="0" u="none" strike="noStrike">
                          <a:solidFill>
                            <a:srgbClr val="000000"/>
                          </a:solidFill>
                          <a:effectLst/>
                          <a:latin typeface="Arial" panose="020B0604020202020204" pitchFamily="34" charset="0"/>
                          <a:ea typeface="等线" panose="02010600030101010101" pitchFamily="2" charset="-122"/>
                        </a:rPr>
                        <a:t>9/9/2025</a:t>
                      </a:r>
                    </a:p>
                  </a:txBody>
                  <a:tcPr marL="6373" marR="6373" marT="637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r" fontAlgn="t"/>
                      <a:r>
                        <a:rPr lang="en-US" altLang="zh-CN" sz="700" b="0" i="0" u="none" strike="noStrike">
                          <a:solidFill>
                            <a:srgbClr val="000000"/>
                          </a:solidFill>
                          <a:effectLst/>
                          <a:latin typeface="Arial" panose="020B0604020202020204" pitchFamily="34" charset="0"/>
                          <a:ea typeface="等线" panose="02010600030101010101" pitchFamily="2" charset="-122"/>
                        </a:rPr>
                        <a:t>20%</a:t>
                      </a:r>
                    </a:p>
                  </a:txBody>
                  <a:tcPr marL="6373" marR="6373" marT="637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t"/>
                      <a:r>
                        <a:rPr lang="en-US" sz="900" b="0" i="0" u="sng" strike="noStrike">
                          <a:solidFill>
                            <a:srgbClr val="0563C1"/>
                          </a:solidFill>
                          <a:effectLst/>
                          <a:latin typeface="等线" panose="02010600030101010101" pitchFamily="2" charset="-122"/>
                          <a:ea typeface="等线" panose="02010600030101010101" pitchFamily="2" charset="-122"/>
                          <a:hlinkClick r:id="rId2"/>
                        </a:rPr>
                        <a:t>SP-241940</a:t>
                      </a:r>
                      <a:endParaRPr lang="en-US" sz="900" b="0" i="0" u="sng" strike="noStrike">
                        <a:solidFill>
                          <a:srgbClr val="0563C1"/>
                        </a:solidFill>
                        <a:effectLst/>
                        <a:latin typeface="等线" panose="02010600030101010101" pitchFamily="2" charset="-122"/>
                        <a:ea typeface="等线" panose="02010600030101010101" pitchFamily="2" charset="-122"/>
                      </a:endParaRPr>
                    </a:p>
                  </a:txBody>
                  <a:tcPr marL="6373" marR="6373" marT="637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marL="0" algn="r" defTabSz="1219170" rtl="0" eaLnBrk="1" fontAlgn="t" latinLnBrk="0" hangingPunct="1"/>
                      <a:r>
                        <a:rPr lang="en-US" altLang="zh-CN" sz="700" b="0" i="0" u="none" strike="noStrike" kern="1200" dirty="0">
                          <a:solidFill>
                            <a:srgbClr val="FF0000"/>
                          </a:solidFill>
                          <a:effectLst/>
                          <a:latin typeface="Arial" panose="020B0604020202020204" pitchFamily="34" charset="0"/>
                          <a:ea typeface="等线" panose="02010600030101010101" pitchFamily="2" charset="-122"/>
                          <a:cs typeface="+mn-cs"/>
                        </a:rPr>
                        <a:t>70%</a:t>
                      </a:r>
                      <a:endParaRPr lang="zh-CN" altLang="en-US" sz="700" b="0" i="0" u="none" strike="noStrike" kern="1200" dirty="0">
                        <a:solidFill>
                          <a:srgbClr val="FF0000"/>
                        </a:solidFill>
                        <a:effectLst/>
                        <a:latin typeface="Arial" panose="020B0604020202020204" pitchFamily="34" charset="0"/>
                        <a:ea typeface="等线" panose="02010600030101010101" pitchFamily="2" charset="-122"/>
                        <a:cs typeface="+mn-cs"/>
                      </a:endParaRPr>
                    </a:p>
                  </a:txBody>
                  <a:tcPr marL="6373" marR="6373" marT="637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t"/>
                      <a:endParaRPr lang="zh-CN" altLang="en-US" sz="700" b="0" i="0" u="none" strike="noStrike">
                        <a:solidFill>
                          <a:srgbClr val="000000"/>
                        </a:solidFill>
                        <a:effectLst/>
                        <a:latin typeface="Arial" panose="020B0604020202020204" pitchFamily="34" charset="0"/>
                        <a:ea typeface="等线" panose="02010600030101010101" pitchFamily="2" charset="-122"/>
                      </a:endParaRPr>
                    </a:p>
                  </a:txBody>
                  <a:tcPr marL="6373" marR="6373" marT="637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extLst>
                  <a:ext uri="{0D108BD9-81ED-4DB2-BD59-A6C34878D82A}">
                    <a16:rowId xmlns:a16="http://schemas.microsoft.com/office/drawing/2014/main" val="1894848293"/>
                  </a:ext>
                </a:extLst>
              </a:tr>
              <a:tr h="159326">
                <a:tc>
                  <a:txBody>
                    <a:bodyPr/>
                    <a:lstStyle/>
                    <a:p>
                      <a:pPr algn="r" fontAlgn="t"/>
                      <a:r>
                        <a:rPr lang="en-US" altLang="zh-CN" sz="700" b="0" i="0" u="none" strike="noStrike">
                          <a:solidFill>
                            <a:srgbClr val="000000"/>
                          </a:solidFill>
                          <a:effectLst/>
                          <a:latin typeface="Arial" panose="020B0604020202020204" pitchFamily="34" charset="0"/>
                          <a:ea typeface="等线" panose="02010600030101010101" pitchFamily="2" charset="-122"/>
                        </a:rPr>
                        <a:t>1060011</a:t>
                      </a:r>
                    </a:p>
                  </a:txBody>
                  <a:tcPr marL="6373" marR="6373" marT="637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t"/>
                      <a:r>
                        <a:rPr lang="en-US" sz="700" b="1" i="0" u="none" strike="noStrike">
                          <a:solidFill>
                            <a:srgbClr val="000000"/>
                          </a:solidFill>
                          <a:effectLst/>
                          <a:latin typeface="Arial" panose="020B0604020202020204" pitchFamily="34" charset="0"/>
                          <a:ea typeface="等线" panose="02010600030101010101" pitchFamily="2" charset="-122"/>
                        </a:rPr>
                        <a:t>AI/ML Management Phase 2 </a:t>
                      </a:r>
                    </a:p>
                  </a:txBody>
                  <a:tcPr marL="6373" marR="6373" marT="637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t"/>
                      <a:r>
                        <a:rPr lang="en-US" sz="700" b="0" i="0" u="none" strike="noStrike">
                          <a:solidFill>
                            <a:srgbClr val="000000"/>
                          </a:solidFill>
                          <a:effectLst/>
                          <a:latin typeface="Arial" panose="020B0604020202020204" pitchFamily="34" charset="0"/>
                          <a:ea typeface="等线" panose="02010600030101010101" pitchFamily="2" charset="-122"/>
                        </a:rPr>
                        <a:t>AIML_MGT_Ph2</a:t>
                      </a:r>
                    </a:p>
                  </a:txBody>
                  <a:tcPr marL="6373" marR="6373" marT="637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r" fontAlgn="t"/>
                      <a:r>
                        <a:rPr lang="en-US" altLang="zh-CN" sz="700" b="0" i="0" u="none" strike="noStrike">
                          <a:solidFill>
                            <a:srgbClr val="000000"/>
                          </a:solidFill>
                          <a:effectLst/>
                          <a:latin typeface="Arial" panose="020B0604020202020204" pitchFamily="34" charset="0"/>
                          <a:ea typeface="等线" panose="02010600030101010101" pitchFamily="2" charset="-122"/>
                        </a:rPr>
                        <a:t>9/9/2025</a:t>
                      </a:r>
                    </a:p>
                  </a:txBody>
                  <a:tcPr marL="6373" marR="6373" marT="637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r" fontAlgn="t"/>
                      <a:r>
                        <a:rPr lang="en-US" altLang="zh-CN" sz="700" b="0" i="0" u="none" strike="noStrike" dirty="0">
                          <a:solidFill>
                            <a:srgbClr val="000000"/>
                          </a:solidFill>
                          <a:effectLst/>
                          <a:latin typeface="Arial" panose="020B0604020202020204" pitchFamily="34" charset="0"/>
                          <a:ea typeface="等线" panose="02010600030101010101" pitchFamily="2" charset="-122"/>
                        </a:rPr>
                        <a:t>15%</a:t>
                      </a:r>
                    </a:p>
                  </a:txBody>
                  <a:tcPr marL="6373" marR="6373" marT="637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t"/>
                      <a:r>
                        <a:rPr lang="en-US" sz="900" b="0" i="0" u="sng" strike="noStrike">
                          <a:solidFill>
                            <a:srgbClr val="0563C1"/>
                          </a:solidFill>
                          <a:effectLst/>
                          <a:latin typeface="等线" panose="02010600030101010101" pitchFamily="2" charset="-122"/>
                          <a:ea typeface="等线" panose="02010600030101010101" pitchFamily="2" charset="-122"/>
                          <a:hlinkClick r:id="rId3"/>
                        </a:rPr>
                        <a:t>SP-241944</a:t>
                      </a:r>
                      <a:endParaRPr lang="en-US" sz="900" b="0" i="0" u="sng" strike="noStrike">
                        <a:solidFill>
                          <a:srgbClr val="0563C1"/>
                        </a:solidFill>
                        <a:effectLst/>
                        <a:latin typeface="等线" panose="02010600030101010101" pitchFamily="2" charset="-122"/>
                        <a:ea typeface="等线" panose="02010600030101010101" pitchFamily="2" charset="-122"/>
                      </a:endParaRPr>
                    </a:p>
                  </a:txBody>
                  <a:tcPr marL="6373" marR="6373" marT="637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marL="0" algn="r" defTabSz="1219170" rtl="0" eaLnBrk="1" fontAlgn="t" latinLnBrk="0" hangingPunct="1"/>
                      <a:r>
                        <a:rPr lang="en-US" altLang="zh-CN" sz="700" b="0" i="0" u="none" strike="noStrike" kern="1200" dirty="0">
                          <a:solidFill>
                            <a:srgbClr val="FF0000"/>
                          </a:solidFill>
                          <a:effectLst/>
                          <a:latin typeface="Arial" panose="020B0604020202020204" pitchFamily="34" charset="0"/>
                          <a:ea typeface="等线" panose="02010600030101010101" pitchFamily="2" charset="-122"/>
                          <a:cs typeface="+mn-cs"/>
                        </a:rPr>
                        <a:t>52%</a:t>
                      </a:r>
                      <a:endParaRPr lang="zh-CN" altLang="en-US" sz="700" b="0" i="0" u="none" strike="noStrike" kern="1200" dirty="0">
                        <a:solidFill>
                          <a:srgbClr val="FF0000"/>
                        </a:solidFill>
                        <a:effectLst/>
                        <a:latin typeface="Arial" panose="020B0604020202020204" pitchFamily="34" charset="0"/>
                        <a:ea typeface="等线" panose="02010600030101010101" pitchFamily="2" charset="-122"/>
                        <a:cs typeface="+mn-cs"/>
                      </a:endParaRPr>
                    </a:p>
                  </a:txBody>
                  <a:tcPr marL="6373" marR="6373" marT="637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t"/>
                      <a:endParaRPr lang="zh-CN" altLang="en-US" sz="700" b="0" i="0" u="none" strike="noStrike">
                        <a:solidFill>
                          <a:srgbClr val="000000"/>
                        </a:solidFill>
                        <a:effectLst/>
                        <a:latin typeface="Arial" panose="020B0604020202020204" pitchFamily="34" charset="0"/>
                        <a:ea typeface="等线" panose="02010600030101010101" pitchFamily="2" charset="-122"/>
                      </a:endParaRPr>
                    </a:p>
                  </a:txBody>
                  <a:tcPr marL="6373" marR="6373" marT="637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extLst>
                  <a:ext uri="{0D108BD9-81ED-4DB2-BD59-A6C34878D82A}">
                    <a16:rowId xmlns:a16="http://schemas.microsoft.com/office/drawing/2014/main" val="3870497324"/>
                  </a:ext>
                </a:extLst>
              </a:tr>
              <a:tr h="159326">
                <a:tc>
                  <a:txBody>
                    <a:bodyPr/>
                    <a:lstStyle/>
                    <a:p>
                      <a:pPr algn="r" fontAlgn="t"/>
                      <a:r>
                        <a:rPr lang="en-US" altLang="zh-CN" sz="700" b="0" i="0" u="none" strike="noStrike">
                          <a:solidFill>
                            <a:srgbClr val="000000"/>
                          </a:solidFill>
                          <a:effectLst/>
                          <a:latin typeface="Arial" panose="020B0604020202020204" pitchFamily="34" charset="0"/>
                          <a:ea typeface="等线" panose="02010600030101010101" pitchFamily="2" charset="-122"/>
                        </a:rPr>
                        <a:t>1070018</a:t>
                      </a:r>
                    </a:p>
                  </a:txBody>
                  <a:tcPr marL="6373" marR="6373" marT="637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t"/>
                      <a:r>
                        <a:rPr lang="en-US" sz="700" b="0" i="0" u="none" strike="noStrike">
                          <a:solidFill>
                            <a:srgbClr val="000000"/>
                          </a:solidFill>
                          <a:effectLst/>
                          <a:latin typeface="Arial" panose="020B0604020202020204" pitchFamily="34" charset="0"/>
                          <a:ea typeface="等线" panose="02010600030101010101" pitchFamily="2" charset="-122"/>
                        </a:rPr>
                        <a:t>Charging for Ambient power-enabled Internet of Things </a:t>
                      </a:r>
                    </a:p>
                  </a:txBody>
                  <a:tcPr marL="6373" marR="6373" marT="637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t"/>
                      <a:r>
                        <a:rPr lang="en-US" sz="700" b="0" i="0" u="none" strike="noStrike">
                          <a:solidFill>
                            <a:srgbClr val="000000"/>
                          </a:solidFill>
                          <a:effectLst/>
                          <a:latin typeface="Arial" panose="020B0604020202020204" pitchFamily="34" charset="0"/>
                          <a:ea typeface="等线" panose="02010600030101010101" pitchFamily="2" charset="-122"/>
                        </a:rPr>
                        <a:t>AmbientIoT-CH</a:t>
                      </a:r>
                    </a:p>
                  </a:txBody>
                  <a:tcPr marL="6373" marR="6373" marT="637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r" fontAlgn="t"/>
                      <a:r>
                        <a:rPr lang="en-US" altLang="zh-CN" sz="700" b="0" i="0" u="none" strike="noStrike">
                          <a:solidFill>
                            <a:srgbClr val="000000"/>
                          </a:solidFill>
                          <a:effectLst/>
                          <a:latin typeface="Arial" panose="020B0604020202020204" pitchFamily="34" charset="0"/>
                          <a:ea typeface="等线" panose="02010600030101010101" pitchFamily="2" charset="-122"/>
                        </a:rPr>
                        <a:t>9/9/2025</a:t>
                      </a:r>
                    </a:p>
                  </a:txBody>
                  <a:tcPr marL="6373" marR="6373" marT="637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r" fontAlgn="t"/>
                      <a:r>
                        <a:rPr lang="en-US" altLang="zh-CN" sz="700" b="0" i="0" u="none" strike="noStrike">
                          <a:solidFill>
                            <a:srgbClr val="000000"/>
                          </a:solidFill>
                          <a:effectLst/>
                          <a:latin typeface="Arial" panose="020B0604020202020204" pitchFamily="34" charset="0"/>
                          <a:ea typeface="等线" panose="02010600030101010101" pitchFamily="2" charset="-122"/>
                        </a:rPr>
                        <a:t>0%</a:t>
                      </a:r>
                    </a:p>
                  </a:txBody>
                  <a:tcPr marL="6373" marR="6373" marT="637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t"/>
                      <a:r>
                        <a:rPr lang="en-US" sz="900" b="0" i="0" u="sng" strike="noStrike">
                          <a:solidFill>
                            <a:srgbClr val="0563C1"/>
                          </a:solidFill>
                          <a:effectLst/>
                          <a:latin typeface="等线" panose="02010600030101010101" pitchFamily="2" charset="-122"/>
                          <a:ea typeface="等线" panose="02010600030101010101" pitchFamily="2" charset="-122"/>
                          <a:hlinkClick r:id="rId4"/>
                        </a:rPr>
                        <a:t>SP-250369</a:t>
                      </a:r>
                      <a:endParaRPr lang="en-US" sz="900" b="0" i="0" u="sng" strike="noStrike">
                        <a:solidFill>
                          <a:srgbClr val="0563C1"/>
                        </a:solidFill>
                        <a:effectLst/>
                        <a:latin typeface="等线" panose="02010600030101010101" pitchFamily="2" charset="-122"/>
                        <a:ea typeface="等线" panose="02010600030101010101" pitchFamily="2" charset="-122"/>
                      </a:endParaRPr>
                    </a:p>
                  </a:txBody>
                  <a:tcPr marL="6373" marR="6373" marT="637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marL="0" marR="0" lvl="0" indent="0" algn="r" defTabSz="1219170" rtl="0" eaLnBrk="1" fontAlgn="t" latinLnBrk="0" hangingPunct="1">
                        <a:lnSpc>
                          <a:spcPct val="100000"/>
                        </a:lnSpc>
                        <a:spcBef>
                          <a:spcPts val="0"/>
                        </a:spcBef>
                        <a:spcAft>
                          <a:spcPts val="0"/>
                        </a:spcAft>
                        <a:buClrTx/>
                        <a:buSzTx/>
                        <a:buFontTx/>
                        <a:buNone/>
                        <a:tabLst/>
                        <a:defRPr/>
                      </a:pPr>
                      <a:r>
                        <a:rPr lang="en-US" altLang="zh-CN" sz="700" b="0" i="0" u="none" strike="noStrike" kern="1200" dirty="0">
                          <a:solidFill>
                            <a:srgbClr val="000000"/>
                          </a:solidFill>
                          <a:effectLst/>
                          <a:highlight>
                            <a:srgbClr val="00FF00"/>
                          </a:highlight>
                          <a:latin typeface="Arial" panose="020B0604020202020204" pitchFamily="34" charset="0"/>
                          <a:ea typeface="等线" panose="02010600030101010101" pitchFamily="2" charset="-122"/>
                          <a:cs typeface="+mn-cs"/>
                        </a:rPr>
                        <a:t>100%</a:t>
                      </a:r>
                      <a:endParaRPr lang="zh-CN" altLang="en-US" sz="700" b="0" i="0" u="none" strike="noStrike" kern="1200" dirty="0">
                        <a:solidFill>
                          <a:srgbClr val="000000"/>
                        </a:solidFill>
                        <a:effectLst/>
                        <a:highlight>
                          <a:srgbClr val="00FF00"/>
                        </a:highlight>
                        <a:latin typeface="Arial" panose="020B0604020202020204" pitchFamily="34" charset="0"/>
                        <a:ea typeface="等线" panose="02010600030101010101" pitchFamily="2" charset="-122"/>
                        <a:cs typeface="+mn-cs"/>
                      </a:endParaRPr>
                    </a:p>
                  </a:txBody>
                  <a:tcPr marL="6373" marR="6373" marT="637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t"/>
                      <a:endParaRPr lang="zh-CN" altLang="en-US" sz="700" b="0" i="0" u="none" strike="noStrike">
                        <a:solidFill>
                          <a:srgbClr val="000000"/>
                        </a:solidFill>
                        <a:effectLst/>
                        <a:latin typeface="Arial" panose="020B0604020202020204" pitchFamily="34" charset="0"/>
                        <a:ea typeface="等线" panose="02010600030101010101" pitchFamily="2" charset="-122"/>
                      </a:endParaRPr>
                    </a:p>
                  </a:txBody>
                  <a:tcPr marL="6373" marR="6373" marT="637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extLst>
                  <a:ext uri="{0D108BD9-81ED-4DB2-BD59-A6C34878D82A}">
                    <a16:rowId xmlns:a16="http://schemas.microsoft.com/office/drawing/2014/main" val="1901821735"/>
                  </a:ext>
                </a:extLst>
              </a:tr>
              <a:tr h="159326">
                <a:tc>
                  <a:txBody>
                    <a:bodyPr/>
                    <a:lstStyle/>
                    <a:p>
                      <a:pPr algn="r" fontAlgn="t"/>
                      <a:r>
                        <a:rPr lang="en-US" altLang="zh-CN" sz="700" b="0" i="0" u="none" strike="noStrike">
                          <a:solidFill>
                            <a:srgbClr val="000000"/>
                          </a:solidFill>
                          <a:effectLst/>
                          <a:latin typeface="Arial" panose="020B0604020202020204" pitchFamily="34" charset="0"/>
                          <a:ea typeface="等线" panose="02010600030101010101" pitchFamily="2" charset="-122"/>
                        </a:rPr>
                        <a:t>1060008</a:t>
                      </a:r>
                    </a:p>
                  </a:txBody>
                  <a:tcPr marL="6373" marR="6373" marT="637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t"/>
                      <a:r>
                        <a:rPr lang="en-US" sz="900" b="1" i="0" u="none" strike="noStrike">
                          <a:solidFill>
                            <a:srgbClr val="0000FF"/>
                          </a:solidFill>
                          <a:effectLst/>
                          <a:latin typeface="Arial" panose="020B0604020202020204" pitchFamily="34" charset="0"/>
                          <a:ea typeface="等线" panose="02010600030101010101" pitchFamily="2" charset="-122"/>
                        </a:rPr>
                        <a:t>Management Aspects of RedCap features </a:t>
                      </a:r>
                    </a:p>
                  </a:txBody>
                  <a:tcPr marL="6373" marR="6373" marT="637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t"/>
                      <a:r>
                        <a:rPr lang="en-US" sz="700" b="0" i="0" u="none" strike="noStrike">
                          <a:solidFill>
                            <a:srgbClr val="000000"/>
                          </a:solidFill>
                          <a:effectLst/>
                          <a:latin typeface="Arial" panose="020B0604020202020204" pitchFamily="34" charset="0"/>
                          <a:ea typeface="等线" panose="02010600030101010101" pitchFamily="2" charset="-122"/>
                        </a:rPr>
                        <a:t>NR_RedCap_OAM</a:t>
                      </a:r>
                    </a:p>
                  </a:txBody>
                  <a:tcPr marL="6373" marR="6373" marT="637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r" fontAlgn="t"/>
                      <a:r>
                        <a:rPr lang="en-US" altLang="zh-CN" sz="700" b="0" i="0" u="none" strike="noStrike">
                          <a:solidFill>
                            <a:srgbClr val="000000"/>
                          </a:solidFill>
                          <a:effectLst/>
                          <a:latin typeface="Arial" panose="020B0604020202020204" pitchFamily="34" charset="0"/>
                          <a:ea typeface="等线" panose="02010600030101010101" pitchFamily="2" charset="-122"/>
                        </a:rPr>
                        <a:t>9/9/2025</a:t>
                      </a:r>
                    </a:p>
                  </a:txBody>
                  <a:tcPr marL="6373" marR="6373" marT="637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r" fontAlgn="t"/>
                      <a:r>
                        <a:rPr lang="en-US" altLang="zh-CN" sz="700" b="0" i="0" u="none" strike="noStrike">
                          <a:solidFill>
                            <a:srgbClr val="000000"/>
                          </a:solidFill>
                          <a:effectLst/>
                          <a:latin typeface="Arial" panose="020B0604020202020204" pitchFamily="34" charset="0"/>
                          <a:ea typeface="等线" panose="02010600030101010101" pitchFamily="2" charset="-122"/>
                        </a:rPr>
                        <a:t>50%</a:t>
                      </a:r>
                    </a:p>
                  </a:txBody>
                  <a:tcPr marL="6373" marR="6373" marT="637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t"/>
                      <a:r>
                        <a:rPr lang="en-US" sz="900" b="0" i="0" u="sng" strike="noStrike">
                          <a:solidFill>
                            <a:srgbClr val="0563C1"/>
                          </a:solidFill>
                          <a:effectLst/>
                          <a:latin typeface="等线" panose="02010600030101010101" pitchFamily="2" charset="-122"/>
                          <a:ea typeface="等线" panose="02010600030101010101" pitchFamily="2" charset="-122"/>
                          <a:hlinkClick r:id="rId5"/>
                        </a:rPr>
                        <a:t>SP-241941</a:t>
                      </a:r>
                      <a:endParaRPr lang="en-US" sz="900" b="0" i="0" u="sng" strike="noStrike">
                        <a:solidFill>
                          <a:srgbClr val="0563C1"/>
                        </a:solidFill>
                        <a:effectLst/>
                        <a:latin typeface="等线" panose="02010600030101010101" pitchFamily="2" charset="-122"/>
                        <a:ea typeface="等线" panose="02010600030101010101" pitchFamily="2" charset="-122"/>
                      </a:endParaRPr>
                    </a:p>
                  </a:txBody>
                  <a:tcPr marL="6373" marR="6373" marT="637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marL="0" algn="r" defTabSz="1219170" rtl="0" eaLnBrk="1" fontAlgn="t" latinLnBrk="0" hangingPunct="1"/>
                      <a:r>
                        <a:rPr lang="en-US" altLang="zh-CN" sz="700" b="0" i="0" u="none" strike="noStrike" kern="1200" dirty="0">
                          <a:solidFill>
                            <a:srgbClr val="000000"/>
                          </a:solidFill>
                          <a:effectLst/>
                          <a:latin typeface="Arial" panose="020B0604020202020204" pitchFamily="34" charset="0"/>
                          <a:ea typeface="等线" panose="02010600030101010101" pitchFamily="2" charset="-122"/>
                          <a:cs typeface="+mn-cs"/>
                        </a:rPr>
                        <a:t>90%</a:t>
                      </a:r>
                      <a:endParaRPr lang="zh-CN" altLang="en-US" sz="700" b="0" i="0" u="none" strike="noStrike" kern="1200" dirty="0">
                        <a:solidFill>
                          <a:srgbClr val="000000"/>
                        </a:solidFill>
                        <a:effectLst/>
                        <a:latin typeface="Arial" panose="020B0604020202020204" pitchFamily="34" charset="0"/>
                        <a:ea typeface="等线" panose="02010600030101010101" pitchFamily="2" charset="-122"/>
                        <a:cs typeface="+mn-cs"/>
                      </a:endParaRPr>
                    </a:p>
                  </a:txBody>
                  <a:tcPr marL="6373" marR="6373" marT="637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t"/>
                      <a:endParaRPr lang="zh-CN" altLang="en-US" sz="700" b="0" i="0" u="none" strike="noStrike">
                        <a:solidFill>
                          <a:srgbClr val="000000"/>
                        </a:solidFill>
                        <a:effectLst/>
                        <a:latin typeface="Arial" panose="020B0604020202020204" pitchFamily="34" charset="0"/>
                        <a:ea typeface="等线" panose="02010600030101010101" pitchFamily="2" charset="-122"/>
                      </a:endParaRPr>
                    </a:p>
                  </a:txBody>
                  <a:tcPr marL="6373" marR="6373" marT="637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extLst>
                  <a:ext uri="{0D108BD9-81ED-4DB2-BD59-A6C34878D82A}">
                    <a16:rowId xmlns:a16="http://schemas.microsoft.com/office/drawing/2014/main" val="3781123603"/>
                  </a:ext>
                </a:extLst>
              </a:tr>
              <a:tr h="159326">
                <a:tc>
                  <a:txBody>
                    <a:bodyPr/>
                    <a:lstStyle/>
                    <a:p>
                      <a:pPr algn="r" fontAlgn="t"/>
                      <a:r>
                        <a:rPr lang="en-US" altLang="zh-CN" sz="700" b="0" i="0" u="none" strike="noStrike">
                          <a:solidFill>
                            <a:srgbClr val="000000"/>
                          </a:solidFill>
                          <a:effectLst/>
                          <a:latin typeface="Arial" panose="020B0604020202020204" pitchFamily="34" charset="0"/>
                          <a:ea typeface="等线" panose="02010600030101010101" pitchFamily="2" charset="-122"/>
                        </a:rPr>
                        <a:t>1060016</a:t>
                      </a:r>
                    </a:p>
                  </a:txBody>
                  <a:tcPr marL="6373" marR="6373" marT="637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t"/>
                      <a:r>
                        <a:rPr lang="en-US" sz="700" b="0" i="0" u="none" strike="noStrike">
                          <a:solidFill>
                            <a:srgbClr val="000000"/>
                          </a:solidFill>
                          <a:effectLst/>
                          <a:latin typeface="Arial" panose="020B0604020202020204" pitchFamily="34" charset="0"/>
                          <a:ea typeface="等线" panose="02010600030101010101" pitchFamily="2" charset="-122"/>
                        </a:rPr>
                        <a:t>Management Aspects of NTN Phase 2 </a:t>
                      </a:r>
                    </a:p>
                  </a:txBody>
                  <a:tcPr marL="6373" marR="6373" marT="637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t"/>
                      <a:r>
                        <a:rPr lang="en-US" sz="700" b="0" i="0" u="none" strike="noStrike">
                          <a:solidFill>
                            <a:srgbClr val="000000"/>
                          </a:solidFill>
                          <a:effectLst/>
                          <a:latin typeface="Arial" panose="020B0604020202020204" pitchFamily="34" charset="0"/>
                          <a:ea typeface="等线" panose="02010600030101010101" pitchFamily="2" charset="-122"/>
                        </a:rPr>
                        <a:t>NTN_OAM_Ph2</a:t>
                      </a:r>
                    </a:p>
                  </a:txBody>
                  <a:tcPr marL="6373" marR="6373" marT="637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r" fontAlgn="t"/>
                      <a:r>
                        <a:rPr lang="en-US" altLang="zh-CN" sz="700" b="0" i="0" u="none" strike="noStrike" dirty="0">
                          <a:solidFill>
                            <a:srgbClr val="000000"/>
                          </a:solidFill>
                          <a:effectLst/>
                          <a:latin typeface="Arial" panose="020B0604020202020204" pitchFamily="34" charset="0"/>
                          <a:ea typeface="等线" panose="02010600030101010101" pitchFamily="2" charset="-122"/>
                        </a:rPr>
                        <a:t>6/6/2025</a:t>
                      </a:r>
                    </a:p>
                  </a:txBody>
                  <a:tcPr marL="6373" marR="6373" marT="637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r" fontAlgn="t"/>
                      <a:r>
                        <a:rPr lang="en-US" altLang="zh-CN" sz="700" b="0" i="0" u="none" strike="noStrike">
                          <a:solidFill>
                            <a:srgbClr val="000000"/>
                          </a:solidFill>
                          <a:effectLst/>
                          <a:latin typeface="Arial" panose="020B0604020202020204" pitchFamily="34" charset="0"/>
                          <a:ea typeface="等线" panose="02010600030101010101" pitchFamily="2" charset="-122"/>
                        </a:rPr>
                        <a:t>25%</a:t>
                      </a:r>
                    </a:p>
                  </a:txBody>
                  <a:tcPr marL="6373" marR="6373" marT="637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t"/>
                      <a:r>
                        <a:rPr lang="en-US" sz="900" b="0" i="0" u="sng" strike="noStrike">
                          <a:solidFill>
                            <a:srgbClr val="0563C1"/>
                          </a:solidFill>
                          <a:effectLst/>
                          <a:latin typeface="等线" panose="02010600030101010101" pitchFamily="2" charset="-122"/>
                          <a:ea typeface="等线" panose="02010600030101010101" pitchFamily="2" charset="-122"/>
                          <a:hlinkClick r:id="rId6"/>
                        </a:rPr>
                        <a:t>SP-241949</a:t>
                      </a:r>
                      <a:endParaRPr lang="en-US" sz="900" b="0" i="0" u="sng" strike="noStrike">
                        <a:solidFill>
                          <a:srgbClr val="0563C1"/>
                        </a:solidFill>
                        <a:effectLst/>
                        <a:latin typeface="等线" panose="02010600030101010101" pitchFamily="2" charset="-122"/>
                        <a:ea typeface="等线" panose="02010600030101010101" pitchFamily="2" charset="-122"/>
                      </a:endParaRPr>
                    </a:p>
                  </a:txBody>
                  <a:tcPr marL="6373" marR="6373" marT="637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marL="0" algn="r" defTabSz="1219170" rtl="0" eaLnBrk="1" fontAlgn="t" latinLnBrk="0" hangingPunct="1"/>
                      <a:r>
                        <a:rPr lang="en-US" altLang="zh-CN" sz="700" b="0" i="0" u="none" strike="noStrike" kern="1200" dirty="0">
                          <a:solidFill>
                            <a:srgbClr val="000000"/>
                          </a:solidFill>
                          <a:effectLst/>
                          <a:highlight>
                            <a:srgbClr val="00FF00"/>
                          </a:highlight>
                          <a:latin typeface="Arial" panose="020B0604020202020204" pitchFamily="34" charset="0"/>
                          <a:ea typeface="等线" panose="02010600030101010101" pitchFamily="2" charset="-122"/>
                          <a:cs typeface="+mn-cs"/>
                        </a:rPr>
                        <a:t>100%</a:t>
                      </a:r>
                      <a:endParaRPr lang="zh-CN" altLang="en-US" sz="700" b="0" i="0" u="none" strike="noStrike" kern="1200" dirty="0">
                        <a:solidFill>
                          <a:srgbClr val="000000"/>
                        </a:solidFill>
                        <a:effectLst/>
                        <a:highlight>
                          <a:srgbClr val="00FF00"/>
                        </a:highlight>
                        <a:latin typeface="Arial" panose="020B0604020202020204" pitchFamily="34" charset="0"/>
                        <a:ea typeface="等线" panose="02010600030101010101" pitchFamily="2" charset="-122"/>
                        <a:cs typeface="+mn-cs"/>
                      </a:endParaRPr>
                    </a:p>
                  </a:txBody>
                  <a:tcPr marL="6373" marR="6373" marT="637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t"/>
                      <a:endParaRPr lang="zh-CN" altLang="en-US" sz="700" b="0" i="0" u="none" strike="noStrike">
                        <a:solidFill>
                          <a:srgbClr val="000000"/>
                        </a:solidFill>
                        <a:effectLst/>
                        <a:latin typeface="Arial" panose="020B0604020202020204" pitchFamily="34" charset="0"/>
                        <a:ea typeface="等线" panose="02010600030101010101" pitchFamily="2" charset="-122"/>
                      </a:endParaRPr>
                    </a:p>
                  </a:txBody>
                  <a:tcPr marL="6373" marR="6373" marT="637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extLst>
                  <a:ext uri="{0D108BD9-81ED-4DB2-BD59-A6C34878D82A}">
                    <a16:rowId xmlns:a16="http://schemas.microsoft.com/office/drawing/2014/main" val="3888861447"/>
                  </a:ext>
                </a:extLst>
              </a:tr>
              <a:tr h="159326">
                <a:tc>
                  <a:txBody>
                    <a:bodyPr/>
                    <a:lstStyle/>
                    <a:p>
                      <a:pPr algn="r" fontAlgn="t"/>
                      <a:r>
                        <a:rPr lang="en-US" altLang="zh-CN" sz="700" b="0" i="0" u="none" strike="noStrike">
                          <a:solidFill>
                            <a:srgbClr val="000000"/>
                          </a:solidFill>
                          <a:effectLst/>
                          <a:latin typeface="Arial" panose="020B0604020202020204" pitchFamily="34" charset="0"/>
                          <a:ea typeface="等线" panose="02010600030101010101" pitchFamily="2" charset="-122"/>
                        </a:rPr>
                        <a:t>1070014</a:t>
                      </a:r>
                    </a:p>
                  </a:txBody>
                  <a:tcPr marL="6373" marR="6373" marT="637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t"/>
                      <a:r>
                        <a:rPr lang="en-US" sz="700" b="0" i="0" u="none" strike="noStrike" dirty="0">
                          <a:solidFill>
                            <a:srgbClr val="000000"/>
                          </a:solidFill>
                          <a:effectLst/>
                          <a:latin typeface="Arial" panose="020B0604020202020204" pitchFamily="34" charset="0"/>
                          <a:ea typeface="等线" panose="02010600030101010101" pitchFamily="2" charset="-122"/>
                        </a:rPr>
                        <a:t>Charging aspects of satellite access Phase 3 </a:t>
                      </a:r>
                    </a:p>
                  </a:txBody>
                  <a:tcPr marL="6373" marR="6373" marT="637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t"/>
                      <a:r>
                        <a:rPr lang="en-US" sz="700" b="0" i="0" u="none" strike="noStrike">
                          <a:solidFill>
                            <a:srgbClr val="000000"/>
                          </a:solidFill>
                          <a:effectLst/>
                          <a:latin typeface="Arial" panose="020B0604020202020204" pitchFamily="34" charset="0"/>
                          <a:ea typeface="等线" panose="02010600030101010101" pitchFamily="2" charset="-122"/>
                        </a:rPr>
                        <a:t>5GSAT_Ph3-CH</a:t>
                      </a:r>
                    </a:p>
                  </a:txBody>
                  <a:tcPr marL="6373" marR="6373" marT="637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r" fontAlgn="t"/>
                      <a:r>
                        <a:rPr lang="en-US" altLang="zh-CN" sz="700" b="0" i="0" u="none" strike="noStrike">
                          <a:solidFill>
                            <a:srgbClr val="000000"/>
                          </a:solidFill>
                          <a:effectLst/>
                          <a:latin typeface="Arial" panose="020B0604020202020204" pitchFamily="34" charset="0"/>
                          <a:ea typeface="等线" panose="02010600030101010101" pitchFamily="2" charset="-122"/>
                        </a:rPr>
                        <a:t>6/6/2025</a:t>
                      </a:r>
                    </a:p>
                  </a:txBody>
                  <a:tcPr marL="6373" marR="6373" marT="637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r" fontAlgn="t"/>
                      <a:r>
                        <a:rPr lang="en-US" altLang="zh-CN" sz="700" b="0" i="0" u="none" strike="noStrike">
                          <a:solidFill>
                            <a:srgbClr val="000000"/>
                          </a:solidFill>
                          <a:effectLst/>
                          <a:latin typeface="Arial" panose="020B0604020202020204" pitchFamily="34" charset="0"/>
                          <a:ea typeface="等线" panose="02010600030101010101" pitchFamily="2" charset="-122"/>
                        </a:rPr>
                        <a:t>0%</a:t>
                      </a:r>
                    </a:p>
                  </a:txBody>
                  <a:tcPr marL="6373" marR="6373" marT="637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t"/>
                      <a:r>
                        <a:rPr lang="en-US" sz="900" b="0" i="0" u="sng" strike="noStrike">
                          <a:solidFill>
                            <a:srgbClr val="0563C1"/>
                          </a:solidFill>
                          <a:effectLst/>
                          <a:latin typeface="等线" panose="02010600030101010101" pitchFamily="2" charset="-122"/>
                          <a:ea typeface="等线" panose="02010600030101010101" pitchFamily="2" charset="-122"/>
                          <a:hlinkClick r:id="rId7"/>
                        </a:rPr>
                        <a:t>SP-250365</a:t>
                      </a:r>
                      <a:endParaRPr lang="en-US" sz="900" b="0" i="0" u="sng" strike="noStrike">
                        <a:solidFill>
                          <a:srgbClr val="0563C1"/>
                        </a:solidFill>
                        <a:effectLst/>
                        <a:latin typeface="等线" panose="02010600030101010101" pitchFamily="2" charset="-122"/>
                        <a:ea typeface="等线" panose="02010600030101010101" pitchFamily="2" charset="-122"/>
                      </a:endParaRPr>
                    </a:p>
                  </a:txBody>
                  <a:tcPr marL="6373" marR="6373" marT="637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marL="0" algn="r" defTabSz="1219170" rtl="0" eaLnBrk="1" fontAlgn="t" latinLnBrk="0" hangingPunct="1"/>
                      <a:r>
                        <a:rPr lang="en-GB" altLang="zh-CN" sz="700" b="0" i="0" u="none" strike="noStrike" kern="1200" dirty="0">
                          <a:solidFill>
                            <a:srgbClr val="000000"/>
                          </a:solidFill>
                          <a:effectLst/>
                          <a:latin typeface="Arial" panose="020B0604020202020204" pitchFamily="34" charset="0"/>
                          <a:ea typeface="等线" panose="02010600030101010101" pitchFamily="2" charset="-122"/>
                          <a:cs typeface="+mn-cs"/>
                        </a:rPr>
                        <a:t>90%</a:t>
                      </a:r>
                      <a:endParaRPr lang="zh-CN" altLang="en-US" sz="700" b="0" i="0" u="none" strike="noStrike" kern="1200" dirty="0">
                        <a:solidFill>
                          <a:srgbClr val="000000"/>
                        </a:solidFill>
                        <a:effectLst/>
                        <a:latin typeface="Arial" panose="020B0604020202020204" pitchFamily="34" charset="0"/>
                        <a:ea typeface="等线" panose="02010600030101010101" pitchFamily="2" charset="-122"/>
                        <a:cs typeface="+mn-cs"/>
                      </a:endParaRPr>
                    </a:p>
                  </a:txBody>
                  <a:tcPr marL="6373" marR="6373" marT="637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t"/>
                      <a:endParaRPr lang="zh-CN" altLang="en-US" sz="700" b="0" i="0" u="none" strike="noStrike">
                        <a:solidFill>
                          <a:srgbClr val="000000"/>
                        </a:solidFill>
                        <a:effectLst/>
                        <a:latin typeface="Arial" panose="020B0604020202020204" pitchFamily="34" charset="0"/>
                        <a:ea typeface="等线" panose="02010600030101010101" pitchFamily="2" charset="-122"/>
                      </a:endParaRPr>
                    </a:p>
                  </a:txBody>
                  <a:tcPr marL="6373" marR="6373" marT="637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extLst>
                  <a:ext uri="{0D108BD9-81ED-4DB2-BD59-A6C34878D82A}">
                    <a16:rowId xmlns:a16="http://schemas.microsoft.com/office/drawing/2014/main" val="645833545"/>
                  </a:ext>
                </a:extLst>
              </a:tr>
              <a:tr h="159326">
                <a:tc>
                  <a:txBody>
                    <a:bodyPr/>
                    <a:lstStyle/>
                    <a:p>
                      <a:pPr algn="r" fontAlgn="t"/>
                      <a:r>
                        <a:rPr lang="en-US" altLang="zh-CN" sz="700" b="0" i="0" u="none" strike="noStrike">
                          <a:solidFill>
                            <a:srgbClr val="000000"/>
                          </a:solidFill>
                          <a:effectLst/>
                          <a:latin typeface="Arial" panose="020B0604020202020204" pitchFamily="34" charset="0"/>
                          <a:ea typeface="等线" panose="02010600030101010101" pitchFamily="2" charset="-122"/>
                        </a:rPr>
                        <a:t>1060017</a:t>
                      </a:r>
                    </a:p>
                  </a:txBody>
                  <a:tcPr marL="6373" marR="6373" marT="637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t"/>
                      <a:r>
                        <a:rPr lang="en-US" sz="700" b="0" i="0" u="none" strike="noStrike" dirty="0">
                          <a:solidFill>
                            <a:srgbClr val="000000"/>
                          </a:solidFill>
                          <a:effectLst/>
                          <a:latin typeface="Arial" panose="020B0604020202020204" pitchFamily="34" charset="0"/>
                          <a:ea typeface="等线" panose="02010600030101010101" pitchFamily="2" charset="-122"/>
                        </a:rPr>
                        <a:t>Management of </a:t>
                      </a:r>
                      <a:r>
                        <a:rPr lang="en-US" sz="700" b="0" i="0" u="none" strike="noStrike" kern="1200" dirty="0">
                          <a:solidFill>
                            <a:srgbClr val="000000"/>
                          </a:solidFill>
                          <a:effectLst/>
                          <a:latin typeface="Arial" panose="020B0604020202020204" pitchFamily="34" charset="0"/>
                          <a:ea typeface="等线" panose="02010600030101010101" pitchFamily="2" charset="-122"/>
                          <a:cs typeface="+mn-cs"/>
                        </a:rPr>
                        <a:t>Network</a:t>
                      </a:r>
                      <a:r>
                        <a:rPr lang="en-US" sz="700" b="0" i="0" u="none" strike="noStrike" dirty="0">
                          <a:solidFill>
                            <a:srgbClr val="000000"/>
                          </a:solidFill>
                          <a:effectLst/>
                          <a:latin typeface="Arial" panose="020B0604020202020204" pitchFamily="34" charset="0"/>
                          <a:ea typeface="等线" panose="02010600030101010101" pitchFamily="2" charset="-122"/>
                        </a:rPr>
                        <a:t> Sharing Phase 3 ??</a:t>
                      </a:r>
                    </a:p>
                  </a:txBody>
                  <a:tcPr marL="6373" marR="6373" marT="637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t"/>
                      <a:r>
                        <a:rPr lang="en-US" sz="700" b="0" i="0" u="none" strike="noStrike">
                          <a:solidFill>
                            <a:srgbClr val="000000"/>
                          </a:solidFill>
                          <a:effectLst/>
                          <a:latin typeface="Arial" panose="020B0604020202020204" pitchFamily="34" charset="0"/>
                          <a:ea typeface="等线" panose="02010600030101010101" pitchFamily="2" charset="-122"/>
                        </a:rPr>
                        <a:t>NetShare_OAM_Ph3</a:t>
                      </a:r>
                    </a:p>
                  </a:txBody>
                  <a:tcPr marL="6373" marR="6373" marT="637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r" fontAlgn="t"/>
                      <a:r>
                        <a:rPr lang="en-US" altLang="zh-CN" sz="700" b="0" i="0" u="none" strike="noStrike">
                          <a:solidFill>
                            <a:srgbClr val="000000"/>
                          </a:solidFill>
                          <a:effectLst/>
                          <a:latin typeface="Arial" panose="020B0604020202020204" pitchFamily="34" charset="0"/>
                          <a:ea typeface="等线" panose="02010600030101010101" pitchFamily="2" charset="-122"/>
                        </a:rPr>
                        <a:t>6/6/2025</a:t>
                      </a:r>
                    </a:p>
                  </a:txBody>
                  <a:tcPr marL="6373" marR="6373" marT="637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r" fontAlgn="t"/>
                      <a:r>
                        <a:rPr lang="en-US" altLang="zh-CN" sz="700" b="0" i="0" u="none" strike="noStrike">
                          <a:solidFill>
                            <a:srgbClr val="000000"/>
                          </a:solidFill>
                          <a:effectLst/>
                          <a:latin typeface="Arial" panose="020B0604020202020204" pitchFamily="34" charset="0"/>
                          <a:ea typeface="等线" panose="02010600030101010101" pitchFamily="2" charset="-122"/>
                        </a:rPr>
                        <a:t>50%</a:t>
                      </a:r>
                    </a:p>
                  </a:txBody>
                  <a:tcPr marL="6373" marR="6373" marT="637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t"/>
                      <a:r>
                        <a:rPr lang="en-US" sz="900" b="0" i="0" u="sng" strike="noStrike">
                          <a:solidFill>
                            <a:srgbClr val="0563C1"/>
                          </a:solidFill>
                          <a:effectLst/>
                          <a:latin typeface="等线" panose="02010600030101010101" pitchFamily="2" charset="-122"/>
                          <a:ea typeface="等线" panose="02010600030101010101" pitchFamily="2" charset="-122"/>
                          <a:hlinkClick r:id="rId8"/>
                        </a:rPr>
                        <a:t>SP-241950</a:t>
                      </a:r>
                      <a:endParaRPr lang="en-US" sz="900" b="0" i="0" u="sng" strike="noStrike">
                        <a:solidFill>
                          <a:srgbClr val="0563C1"/>
                        </a:solidFill>
                        <a:effectLst/>
                        <a:latin typeface="等线" panose="02010600030101010101" pitchFamily="2" charset="-122"/>
                        <a:ea typeface="等线" panose="02010600030101010101" pitchFamily="2" charset="-122"/>
                      </a:endParaRPr>
                    </a:p>
                  </a:txBody>
                  <a:tcPr marL="6373" marR="6373" marT="637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marL="0" algn="r" defTabSz="1219170" rtl="0" eaLnBrk="1" fontAlgn="t" latinLnBrk="0" hangingPunct="1"/>
                      <a:r>
                        <a:rPr lang="en-US" altLang="zh-CN" sz="700" b="0" i="0" u="none" strike="noStrike" kern="1200" dirty="0">
                          <a:solidFill>
                            <a:srgbClr val="000000"/>
                          </a:solidFill>
                          <a:effectLst/>
                          <a:latin typeface="Arial" panose="020B0604020202020204" pitchFamily="34" charset="0"/>
                          <a:ea typeface="等线" panose="02010600030101010101" pitchFamily="2" charset="-122"/>
                          <a:cs typeface="+mn-cs"/>
                        </a:rPr>
                        <a:t>95%</a:t>
                      </a:r>
                      <a:endParaRPr lang="zh-CN" altLang="en-US" sz="700" b="0" i="0" u="none" strike="noStrike" kern="1200" dirty="0">
                        <a:solidFill>
                          <a:srgbClr val="000000"/>
                        </a:solidFill>
                        <a:effectLst/>
                        <a:latin typeface="Arial" panose="020B0604020202020204" pitchFamily="34" charset="0"/>
                        <a:ea typeface="等线" panose="02010600030101010101" pitchFamily="2" charset="-122"/>
                        <a:cs typeface="+mn-cs"/>
                      </a:endParaRPr>
                    </a:p>
                  </a:txBody>
                  <a:tcPr marL="6373" marR="6373" marT="637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t"/>
                      <a:endParaRPr lang="zh-CN" altLang="en-US" sz="700" b="0" i="0" u="none" strike="noStrike">
                        <a:solidFill>
                          <a:srgbClr val="000000"/>
                        </a:solidFill>
                        <a:effectLst/>
                        <a:latin typeface="Arial" panose="020B0604020202020204" pitchFamily="34" charset="0"/>
                        <a:ea typeface="等线" panose="02010600030101010101" pitchFamily="2" charset="-122"/>
                      </a:endParaRPr>
                    </a:p>
                  </a:txBody>
                  <a:tcPr marL="6373" marR="6373" marT="637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extLst>
                  <a:ext uri="{0D108BD9-81ED-4DB2-BD59-A6C34878D82A}">
                    <a16:rowId xmlns:a16="http://schemas.microsoft.com/office/drawing/2014/main" val="2307070700"/>
                  </a:ext>
                </a:extLst>
              </a:tr>
              <a:tr h="159326">
                <a:tc>
                  <a:txBody>
                    <a:bodyPr/>
                    <a:lstStyle/>
                    <a:p>
                      <a:pPr algn="r" fontAlgn="t"/>
                      <a:r>
                        <a:rPr lang="en-US" altLang="zh-CN" sz="700" b="0" i="0" u="none" strike="noStrike">
                          <a:solidFill>
                            <a:srgbClr val="000000"/>
                          </a:solidFill>
                          <a:effectLst/>
                          <a:latin typeface="Arial" panose="020B0604020202020204" pitchFamily="34" charset="0"/>
                          <a:ea typeface="等线" panose="02010600030101010101" pitchFamily="2" charset="-122"/>
                        </a:rPr>
                        <a:t>1070015</a:t>
                      </a:r>
                    </a:p>
                  </a:txBody>
                  <a:tcPr marL="6373" marR="6373" marT="637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t"/>
                      <a:r>
                        <a:rPr lang="en-US" sz="700" b="0" i="0" u="none" strike="noStrike">
                          <a:solidFill>
                            <a:srgbClr val="000000"/>
                          </a:solidFill>
                          <a:effectLst/>
                          <a:latin typeface="Arial" panose="020B0604020202020204" pitchFamily="34" charset="0"/>
                          <a:ea typeface="等线" panose="02010600030101010101" pitchFamily="2" charset="-122"/>
                        </a:rPr>
                        <a:t>   Charging aspects of CAPIF </a:t>
                      </a:r>
                    </a:p>
                  </a:txBody>
                  <a:tcPr marL="6373" marR="6373" marT="637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t"/>
                      <a:r>
                        <a:rPr lang="en-US" sz="700" b="0" i="0" u="none" strike="noStrike">
                          <a:solidFill>
                            <a:srgbClr val="000000"/>
                          </a:solidFill>
                          <a:effectLst/>
                          <a:latin typeface="Arial" panose="020B0604020202020204" pitchFamily="34" charset="0"/>
                          <a:ea typeface="等线" panose="02010600030101010101" pitchFamily="2" charset="-122"/>
                        </a:rPr>
                        <a:t>CH_CAPIF_EXT</a:t>
                      </a:r>
                    </a:p>
                  </a:txBody>
                  <a:tcPr marL="6373" marR="6373" marT="637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r" fontAlgn="t"/>
                      <a:r>
                        <a:rPr lang="en-US" altLang="zh-CN" sz="700" b="0" i="0" u="none" strike="noStrike">
                          <a:solidFill>
                            <a:srgbClr val="000000"/>
                          </a:solidFill>
                          <a:effectLst/>
                          <a:latin typeface="Arial" panose="020B0604020202020204" pitchFamily="34" charset="0"/>
                          <a:ea typeface="等线" panose="02010600030101010101" pitchFamily="2" charset="-122"/>
                        </a:rPr>
                        <a:t>9/9/2025</a:t>
                      </a:r>
                    </a:p>
                  </a:txBody>
                  <a:tcPr marL="6373" marR="6373" marT="637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r" fontAlgn="t"/>
                      <a:r>
                        <a:rPr lang="en-US" altLang="zh-CN" sz="700" b="0" i="0" u="none" strike="noStrike">
                          <a:solidFill>
                            <a:srgbClr val="000000"/>
                          </a:solidFill>
                          <a:effectLst/>
                          <a:latin typeface="Arial" panose="020B0604020202020204" pitchFamily="34" charset="0"/>
                          <a:ea typeface="等线" panose="02010600030101010101" pitchFamily="2" charset="-122"/>
                        </a:rPr>
                        <a:t>0%</a:t>
                      </a:r>
                    </a:p>
                  </a:txBody>
                  <a:tcPr marL="6373" marR="6373" marT="637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t"/>
                      <a:r>
                        <a:rPr lang="en-US" sz="900" b="0" i="0" u="sng" strike="noStrike">
                          <a:solidFill>
                            <a:srgbClr val="0563C1"/>
                          </a:solidFill>
                          <a:effectLst/>
                          <a:latin typeface="等线" panose="02010600030101010101" pitchFamily="2" charset="-122"/>
                          <a:ea typeface="等线" panose="02010600030101010101" pitchFamily="2" charset="-122"/>
                          <a:hlinkClick r:id="rId9"/>
                        </a:rPr>
                        <a:t>SP-250366</a:t>
                      </a:r>
                      <a:endParaRPr lang="en-US" sz="900" b="0" i="0" u="sng" strike="noStrike">
                        <a:solidFill>
                          <a:srgbClr val="0563C1"/>
                        </a:solidFill>
                        <a:effectLst/>
                        <a:latin typeface="等线" panose="02010600030101010101" pitchFamily="2" charset="-122"/>
                        <a:ea typeface="等线" panose="02010600030101010101" pitchFamily="2" charset="-122"/>
                      </a:endParaRPr>
                    </a:p>
                  </a:txBody>
                  <a:tcPr marL="6373" marR="6373" marT="637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marL="0" algn="r" defTabSz="1219170" rtl="0" eaLnBrk="1" fontAlgn="t" latinLnBrk="0" hangingPunct="1"/>
                      <a:r>
                        <a:rPr lang="en-GB" altLang="zh-CN" sz="700" b="0" i="0" u="none" strike="noStrike" kern="1200" dirty="0">
                          <a:solidFill>
                            <a:srgbClr val="000000"/>
                          </a:solidFill>
                          <a:effectLst/>
                          <a:latin typeface="Arial" panose="020B0604020202020204" pitchFamily="34" charset="0"/>
                          <a:ea typeface="等线" panose="02010600030101010101" pitchFamily="2" charset="-122"/>
                          <a:cs typeface="+mn-cs"/>
                        </a:rPr>
                        <a:t>70%</a:t>
                      </a:r>
                      <a:endParaRPr lang="zh-CN" altLang="en-US" sz="700" b="0" i="0" u="none" strike="noStrike" kern="1200" dirty="0">
                        <a:solidFill>
                          <a:srgbClr val="000000"/>
                        </a:solidFill>
                        <a:effectLst/>
                        <a:latin typeface="Arial" panose="020B0604020202020204" pitchFamily="34" charset="0"/>
                        <a:ea typeface="等线" panose="02010600030101010101" pitchFamily="2" charset="-122"/>
                        <a:cs typeface="+mn-cs"/>
                      </a:endParaRPr>
                    </a:p>
                  </a:txBody>
                  <a:tcPr marL="6373" marR="6373" marT="637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t"/>
                      <a:endParaRPr lang="zh-CN" altLang="en-US" sz="700" b="0" i="0" u="none" strike="noStrike">
                        <a:solidFill>
                          <a:srgbClr val="000000"/>
                        </a:solidFill>
                        <a:effectLst/>
                        <a:latin typeface="Arial" panose="020B0604020202020204" pitchFamily="34" charset="0"/>
                        <a:ea typeface="等线" panose="02010600030101010101" pitchFamily="2" charset="-122"/>
                      </a:endParaRPr>
                    </a:p>
                  </a:txBody>
                  <a:tcPr marL="6373" marR="6373" marT="637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extLst>
                  <a:ext uri="{0D108BD9-81ED-4DB2-BD59-A6C34878D82A}">
                    <a16:rowId xmlns:a16="http://schemas.microsoft.com/office/drawing/2014/main" val="452745214"/>
                  </a:ext>
                </a:extLst>
              </a:tr>
              <a:tr h="159326">
                <a:tc>
                  <a:txBody>
                    <a:bodyPr/>
                    <a:lstStyle/>
                    <a:p>
                      <a:pPr algn="r" fontAlgn="t"/>
                      <a:r>
                        <a:rPr lang="en-US" altLang="zh-CN" sz="700" b="0" i="0" u="none" strike="noStrike">
                          <a:solidFill>
                            <a:srgbClr val="000000"/>
                          </a:solidFill>
                          <a:effectLst/>
                          <a:latin typeface="Arial" panose="020B0604020202020204" pitchFamily="34" charset="0"/>
                          <a:ea typeface="等线" panose="02010600030101010101" pitchFamily="2" charset="-122"/>
                        </a:rPr>
                        <a:t>1060009</a:t>
                      </a:r>
                    </a:p>
                  </a:txBody>
                  <a:tcPr marL="6373" marR="6373" marT="637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t"/>
                      <a:r>
                        <a:rPr lang="en-US" sz="700" b="0" i="0" u="none" strike="noStrike" dirty="0">
                          <a:solidFill>
                            <a:srgbClr val="000000"/>
                          </a:solidFill>
                          <a:effectLst/>
                          <a:latin typeface="Arial" panose="020B0604020202020204" pitchFamily="34" charset="0"/>
                          <a:ea typeface="等线" panose="02010600030101010101" pitchFamily="2" charset="-122"/>
                        </a:rPr>
                        <a:t>Enhanced OAM for management service exposure to external consumers through CAPIF </a:t>
                      </a:r>
                    </a:p>
                  </a:txBody>
                  <a:tcPr marL="6373" marR="6373" marT="637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t"/>
                      <a:r>
                        <a:rPr lang="en-US" sz="700" b="0" i="0" u="none" strike="noStrike">
                          <a:solidFill>
                            <a:srgbClr val="000000"/>
                          </a:solidFill>
                          <a:effectLst/>
                          <a:latin typeface="Arial" panose="020B0604020202020204" pitchFamily="34" charset="0"/>
                          <a:ea typeface="等线" panose="02010600030101010101" pitchFamily="2" charset="-122"/>
                        </a:rPr>
                        <a:t>MExpo</a:t>
                      </a:r>
                    </a:p>
                  </a:txBody>
                  <a:tcPr marL="6373" marR="6373" marT="637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r" fontAlgn="t"/>
                      <a:r>
                        <a:rPr lang="en-US" altLang="zh-CN" sz="700" b="0" i="0" u="none" strike="noStrike">
                          <a:solidFill>
                            <a:srgbClr val="000000"/>
                          </a:solidFill>
                          <a:effectLst/>
                          <a:latin typeface="Arial" panose="020B0604020202020204" pitchFamily="34" charset="0"/>
                          <a:ea typeface="等线" panose="02010600030101010101" pitchFamily="2" charset="-122"/>
                        </a:rPr>
                        <a:t>9/9/2025</a:t>
                      </a:r>
                    </a:p>
                  </a:txBody>
                  <a:tcPr marL="6373" marR="6373" marT="637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r" fontAlgn="t"/>
                      <a:r>
                        <a:rPr lang="en-US" altLang="zh-CN" sz="700" b="0" i="0" u="none" strike="noStrike">
                          <a:solidFill>
                            <a:srgbClr val="000000"/>
                          </a:solidFill>
                          <a:effectLst/>
                          <a:latin typeface="Arial" panose="020B0604020202020204" pitchFamily="34" charset="0"/>
                          <a:ea typeface="等线" panose="02010600030101010101" pitchFamily="2" charset="-122"/>
                        </a:rPr>
                        <a:t>15%</a:t>
                      </a:r>
                    </a:p>
                  </a:txBody>
                  <a:tcPr marL="6373" marR="6373" marT="637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t"/>
                      <a:r>
                        <a:rPr lang="en-US" sz="900" b="0" i="0" u="sng" strike="noStrike">
                          <a:solidFill>
                            <a:srgbClr val="0563C1"/>
                          </a:solidFill>
                          <a:effectLst/>
                          <a:latin typeface="等线" panose="02010600030101010101" pitchFamily="2" charset="-122"/>
                          <a:ea typeface="等线" panose="02010600030101010101" pitchFamily="2" charset="-122"/>
                          <a:hlinkClick r:id="rId10"/>
                        </a:rPr>
                        <a:t>SP-241942</a:t>
                      </a:r>
                      <a:endParaRPr lang="en-US" sz="900" b="0" i="0" u="sng" strike="noStrike">
                        <a:solidFill>
                          <a:srgbClr val="0563C1"/>
                        </a:solidFill>
                        <a:effectLst/>
                        <a:latin typeface="等线" panose="02010600030101010101" pitchFamily="2" charset="-122"/>
                        <a:ea typeface="等线" panose="02010600030101010101" pitchFamily="2" charset="-122"/>
                      </a:endParaRPr>
                    </a:p>
                  </a:txBody>
                  <a:tcPr marL="6373" marR="6373" marT="637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marL="0" algn="r" defTabSz="1219170" rtl="0" eaLnBrk="1" fontAlgn="t" latinLnBrk="0" hangingPunct="1"/>
                      <a:r>
                        <a:rPr lang="en-US" altLang="zh-CN" sz="700" b="0" i="0" u="none" strike="noStrike" kern="1200" dirty="0">
                          <a:solidFill>
                            <a:srgbClr val="000000"/>
                          </a:solidFill>
                          <a:effectLst/>
                          <a:latin typeface="Arial" panose="020B0604020202020204" pitchFamily="34" charset="0"/>
                          <a:ea typeface="等线" panose="02010600030101010101" pitchFamily="2" charset="-122"/>
                          <a:cs typeface="+mn-cs"/>
                        </a:rPr>
                        <a:t>80%</a:t>
                      </a:r>
                      <a:endParaRPr lang="zh-CN" altLang="en-US" sz="700" b="0" i="0" u="none" strike="noStrike" kern="1200" dirty="0">
                        <a:solidFill>
                          <a:srgbClr val="000000"/>
                        </a:solidFill>
                        <a:effectLst/>
                        <a:latin typeface="Arial" panose="020B0604020202020204" pitchFamily="34" charset="0"/>
                        <a:ea typeface="等线" panose="02010600030101010101" pitchFamily="2" charset="-122"/>
                        <a:cs typeface="+mn-cs"/>
                      </a:endParaRPr>
                    </a:p>
                  </a:txBody>
                  <a:tcPr marL="6373" marR="6373" marT="637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t"/>
                      <a:endParaRPr lang="zh-CN" altLang="en-US" sz="700" b="0" i="0" u="none" strike="noStrike">
                        <a:solidFill>
                          <a:srgbClr val="000000"/>
                        </a:solidFill>
                        <a:effectLst/>
                        <a:latin typeface="Arial" panose="020B0604020202020204" pitchFamily="34" charset="0"/>
                        <a:ea typeface="等线" panose="02010600030101010101" pitchFamily="2" charset="-122"/>
                      </a:endParaRPr>
                    </a:p>
                  </a:txBody>
                  <a:tcPr marL="6373" marR="6373" marT="637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extLst>
                  <a:ext uri="{0D108BD9-81ED-4DB2-BD59-A6C34878D82A}">
                    <a16:rowId xmlns:a16="http://schemas.microsoft.com/office/drawing/2014/main" val="3251016563"/>
                  </a:ext>
                </a:extLst>
              </a:tr>
              <a:tr h="159326">
                <a:tc>
                  <a:txBody>
                    <a:bodyPr/>
                    <a:lstStyle/>
                    <a:p>
                      <a:pPr algn="r" fontAlgn="t"/>
                      <a:r>
                        <a:rPr lang="en-US" altLang="zh-CN" sz="700" b="0" i="0" u="none" strike="noStrike">
                          <a:solidFill>
                            <a:srgbClr val="000000"/>
                          </a:solidFill>
                          <a:effectLst/>
                          <a:latin typeface="Arial" panose="020B0604020202020204" pitchFamily="34" charset="0"/>
                          <a:ea typeface="等线" panose="02010600030101010101" pitchFamily="2" charset="-122"/>
                        </a:rPr>
                        <a:t>1040012</a:t>
                      </a:r>
                    </a:p>
                  </a:txBody>
                  <a:tcPr marL="6373" marR="6373" marT="637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t"/>
                      <a:r>
                        <a:rPr lang="en-US" sz="700" b="0" i="0" u="none" strike="noStrike" kern="1200" dirty="0">
                          <a:solidFill>
                            <a:srgbClr val="000000"/>
                          </a:solidFill>
                          <a:effectLst/>
                          <a:latin typeface="Arial" panose="020B0604020202020204" pitchFamily="34" charset="0"/>
                          <a:ea typeface="等线" panose="02010600030101010101" pitchFamily="2" charset="-122"/>
                          <a:cs typeface="+mn-cs"/>
                        </a:rPr>
                        <a:t>CHF Segmentation </a:t>
                      </a:r>
                    </a:p>
                  </a:txBody>
                  <a:tcPr marL="6373" marR="6373" marT="637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t"/>
                      <a:r>
                        <a:rPr lang="en-US" sz="700" b="0" i="0" u="none" strike="noStrike">
                          <a:solidFill>
                            <a:srgbClr val="000000"/>
                          </a:solidFill>
                          <a:effectLst/>
                          <a:latin typeface="Arial" panose="020B0604020202020204" pitchFamily="34" charset="0"/>
                          <a:ea typeface="等线" panose="02010600030101010101" pitchFamily="2" charset="-122"/>
                        </a:rPr>
                        <a:t>CHFSeg</a:t>
                      </a:r>
                    </a:p>
                  </a:txBody>
                  <a:tcPr marL="6373" marR="6373" marT="637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r" fontAlgn="t"/>
                      <a:r>
                        <a:rPr lang="en-US" altLang="zh-CN" sz="700" b="0" i="0" u="none" strike="noStrike">
                          <a:solidFill>
                            <a:srgbClr val="000000"/>
                          </a:solidFill>
                          <a:effectLst/>
                          <a:latin typeface="Arial" panose="020B0604020202020204" pitchFamily="34" charset="0"/>
                          <a:ea typeface="等线" panose="02010600030101010101" pitchFamily="2" charset="-122"/>
                        </a:rPr>
                        <a:t>9/9/2025</a:t>
                      </a:r>
                    </a:p>
                  </a:txBody>
                  <a:tcPr marL="6373" marR="6373" marT="637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r" fontAlgn="t"/>
                      <a:r>
                        <a:rPr lang="en-US" altLang="zh-CN" sz="700" b="0" i="0" u="none" strike="noStrike">
                          <a:solidFill>
                            <a:srgbClr val="000000"/>
                          </a:solidFill>
                          <a:effectLst/>
                          <a:latin typeface="Arial" panose="020B0604020202020204" pitchFamily="34" charset="0"/>
                          <a:ea typeface="等线" panose="02010600030101010101" pitchFamily="2" charset="-122"/>
                        </a:rPr>
                        <a:t>60%</a:t>
                      </a:r>
                    </a:p>
                  </a:txBody>
                  <a:tcPr marL="6373" marR="6373" marT="637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t"/>
                      <a:r>
                        <a:rPr lang="en-US" sz="900" b="0" i="0" u="sng" strike="noStrike">
                          <a:solidFill>
                            <a:srgbClr val="0563C1"/>
                          </a:solidFill>
                          <a:effectLst/>
                          <a:latin typeface="等线" panose="02010600030101010101" pitchFamily="2" charset="-122"/>
                          <a:ea typeface="等线" panose="02010600030101010101" pitchFamily="2" charset="-122"/>
                          <a:hlinkClick r:id="rId11"/>
                        </a:rPr>
                        <a:t>SP-250122</a:t>
                      </a:r>
                      <a:endParaRPr lang="en-US" sz="900" b="0" i="0" u="sng" strike="noStrike">
                        <a:solidFill>
                          <a:srgbClr val="0563C1"/>
                        </a:solidFill>
                        <a:effectLst/>
                        <a:latin typeface="等线" panose="02010600030101010101" pitchFamily="2" charset="-122"/>
                        <a:ea typeface="等线" panose="02010600030101010101" pitchFamily="2" charset="-122"/>
                      </a:endParaRPr>
                    </a:p>
                  </a:txBody>
                  <a:tcPr marL="6373" marR="6373" marT="637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marL="0" algn="r" defTabSz="1219170" rtl="0" eaLnBrk="1" fontAlgn="t" latinLnBrk="0" hangingPunct="1"/>
                      <a:r>
                        <a:rPr lang="en-GB" altLang="zh-CN" sz="700" b="0" i="0" u="none" strike="noStrike" kern="1200" dirty="0">
                          <a:solidFill>
                            <a:srgbClr val="000000"/>
                          </a:solidFill>
                          <a:effectLst/>
                          <a:latin typeface="Arial" panose="020B0604020202020204" pitchFamily="34" charset="0"/>
                          <a:ea typeface="等线" panose="02010600030101010101" pitchFamily="2" charset="-122"/>
                          <a:cs typeface="+mn-cs"/>
                        </a:rPr>
                        <a:t>90%</a:t>
                      </a:r>
                      <a:endParaRPr lang="zh-CN" altLang="en-US" sz="700" b="0" i="0" u="none" strike="noStrike" kern="1200" dirty="0">
                        <a:solidFill>
                          <a:srgbClr val="000000"/>
                        </a:solidFill>
                        <a:effectLst/>
                        <a:latin typeface="Arial" panose="020B0604020202020204" pitchFamily="34" charset="0"/>
                        <a:ea typeface="等线" panose="02010600030101010101" pitchFamily="2" charset="-122"/>
                        <a:cs typeface="+mn-cs"/>
                      </a:endParaRPr>
                    </a:p>
                  </a:txBody>
                  <a:tcPr marL="6373" marR="6373" marT="637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t"/>
                      <a:endParaRPr lang="zh-CN" altLang="en-US" sz="700" b="0" i="0" u="none" strike="noStrike">
                        <a:solidFill>
                          <a:srgbClr val="000000"/>
                        </a:solidFill>
                        <a:effectLst/>
                        <a:latin typeface="Arial" panose="020B0604020202020204" pitchFamily="34" charset="0"/>
                        <a:ea typeface="等线" panose="02010600030101010101" pitchFamily="2" charset="-122"/>
                      </a:endParaRPr>
                    </a:p>
                  </a:txBody>
                  <a:tcPr marL="6373" marR="6373" marT="637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extLst>
                  <a:ext uri="{0D108BD9-81ED-4DB2-BD59-A6C34878D82A}">
                    <a16:rowId xmlns:a16="http://schemas.microsoft.com/office/drawing/2014/main" val="2076064526"/>
                  </a:ext>
                </a:extLst>
              </a:tr>
              <a:tr h="159326">
                <a:tc>
                  <a:txBody>
                    <a:bodyPr/>
                    <a:lstStyle/>
                    <a:p>
                      <a:pPr algn="r" fontAlgn="t"/>
                      <a:r>
                        <a:rPr lang="en-US" altLang="zh-CN" sz="700" b="0" i="0" u="none" strike="noStrike">
                          <a:solidFill>
                            <a:srgbClr val="000000"/>
                          </a:solidFill>
                          <a:effectLst/>
                          <a:latin typeface="Arial" panose="020B0604020202020204" pitchFamily="34" charset="0"/>
                          <a:ea typeface="等线" panose="02010600030101010101" pitchFamily="2" charset="-122"/>
                        </a:rPr>
                        <a:t>1050033</a:t>
                      </a:r>
                    </a:p>
                  </a:txBody>
                  <a:tcPr marL="6373" marR="6373" marT="637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t"/>
                      <a:r>
                        <a:rPr lang="en-US" sz="700" b="1" i="0" u="none" strike="noStrike">
                          <a:solidFill>
                            <a:srgbClr val="000000"/>
                          </a:solidFill>
                          <a:effectLst/>
                          <a:latin typeface="Arial" panose="020B0604020202020204" pitchFamily="34" charset="0"/>
                          <a:ea typeface="等线" panose="02010600030101010101" pitchFamily="2" charset="-122"/>
                        </a:rPr>
                        <a:t>Data management regarding subscriptions and reporting </a:t>
                      </a:r>
                    </a:p>
                  </a:txBody>
                  <a:tcPr marL="6373" marR="6373" marT="637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t"/>
                      <a:r>
                        <a:rPr lang="en-US" sz="700" b="0" i="0" u="none" strike="noStrike">
                          <a:solidFill>
                            <a:srgbClr val="000000"/>
                          </a:solidFill>
                          <a:effectLst/>
                          <a:latin typeface="Arial" panose="020B0604020202020204" pitchFamily="34" charset="0"/>
                          <a:ea typeface="等线" panose="02010600030101010101" pitchFamily="2" charset="-122"/>
                        </a:rPr>
                        <a:t>Data_SREP</a:t>
                      </a:r>
                    </a:p>
                  </a:txBody>
                  <a:tcPr marL="6373" marR="6373" marT="637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r" fontAlgn="t"/>
                      <a:r>
                        <a:rPr lang="en-US" altLang="zh-CN" sz="700" b="0" i="0" u="none" strike="noStrike">
                          <a:solidFill>
                            <a:srgbClr val="000000"/>
                          </a:solidFill>
                          <a:effectLst/>
                          <a:latin typeface="Arial" panose="020B0604020202020204" pitchFamily="34" charset="0"/>
                          <a:ea typeface="等线" panose="02010600030101010101" pitchFamily="2" charset="-122"/>
                        </a:rPr>
                        <a:t>9/9/2025</a:t>
                      </a:r>
                    </a:p>
                  </a:txBody>
                  <a:tcPr marL="6373" marR="6373" marT="637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r" fontAlgn="t"/>
                      <a:r>
                        <a:rPr lang="en-US" altLang="zh-CN" sz="700" b="0" i="0" u="none" strike="noStrike">
                          <a:solidFill>
                            <a:srgbClr val="000000"/>
                          </a:solidFill>
                          <a:effectLst/>
                          <a:latin typeface="Arial" panose="020B0604020202020204" pitchFamily="34" charset="0"/>
                          <a:ea typeface="等线" panose="02010600030101010101" pitchFamily="2" charset="-122"/>
                        </a:rPr>
                        <a:t>0%</a:t>
                      </a:r>
                    </a:p>
                  </a:txBody>
                  <a:tcPr marL="6373" marR="6373" marT="637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t"/>
                      <a:r>
                        <a:rPr lang="en-US" sz="900" b="0" i="0" u="sng" strike="noStrike">
                          <a:solidFill>
                            <a:srgbClr val="0563C1"/>
                          </a:solidFill>
                          <a:effectLst/>
                          <a:latin typeface="等线" panose="02010600030101010101" pitchFamily="2" charset="-122"/>
                          <a:ea typeface="等线" panose="02010600030101010101" pitchFamily="2" charset="-122"/>
                          <a:hlinkClick r:id="rId12"/>
                        </a:rPr>
                        <a:t>SP-241380</a:t>
                      </a:r>
                      <a:endParaRPr lang="en-US" sz="900" b="0" i="0" u="sng" strike="noStrike">
                        <a:solidFill>
                          <a:srgbClr val="0563C1"/>
                        </a:solidFill>
                        <a:effectLst/>
                        <a:latin typeface="等线" panose="02010600030101010101" pitchFamily="2" charset="-122"/>
                        <a:ea typeface="等线" panose="02010600030101010101" pitchFamily="2" charset="-122"/>
                      </a:endParaRPr>
                    </a:p>
                  </a:txBody>
                  <a:tcPr marL="6373" marR="6373" marT="637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marL="0" algn="r" defTabSz="1219170" rtl="0" eaLnBrk="1" fontAlgn="t" latinLnBrk="0" hangingPunct="1"/>
                      <a:r>
                        <a:rPr lang="en-US" altLang="zh-CN" sz="700" b="0" i="0" u="none" strike="noStrike" kern="1200" dirty="0">
                          <a:solidFill>
                            <a:srgbClr val="FF0000"/>
                          </a:solidFill>
                          <a:effectLst/>
                          <a:latin typeface="Arial" panose="020B0604020202020204" pitchFamily="34" charset="0"/>
                          <a:ea typeface="等线" panose="02010600030101010101" pitchFamily="2" charset="-122"/>
                          <a:cs typeface="+mn-cs"/>
                        </a:rPr>
                        <a:t>40%</a:t>
                      </a:r>
                      <a:endParaRPr lang="zh-CN" altLang="en-US" sz="700" b="0" i="0" u="none" strike="noStrike" kern="1200" dirty="0">
                        <a:solidFill>
                          <a:srgbClr val="FF0000"/>
                        </a:solidFill>
                        <a:effectLst/>
                        <a:latin typeface="Arial" panose="020B0604020202020204" pitchFamily="34" charset="0"/>
                        <a:ea typeface="等线" panose="02010600030101010101" pitchFamily="2" charset="-122"/>
                        <a:cs typeface="+mn-cs"/>
                      </a:endParaRPr>
                    </a:p>
                  </a:txBody>
                  <a:tcPr marL="6373" marR="6373" marT="637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t"/>
                      <a:endParaRPr lang="zh-CN" altLang="en-US" sz="700" b="0" i="0" u="none" strike="noStrike">
                        <a:solidFill>
                          <a:srgbClr val="000000"/>
                        </a:solidFill>
                        <a:effectLst/>
                        <a:latin typeface="Arial" panose="020B0604020202020204" pitchFamily="34" charset="0"/>
                        <a:ea typeface="等线" panose="02010600030101010101" pitchFamily="2" charset="-122"/>
                      </a:endParaRPr>
                    </a:p>
                  </a:txBody>
                  <a:tcPr marL="6373" marR="6373" marT="637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extLst>
                  <a:ext uri="{0D108BD9-81ED-4DB2-BD59-A6C34878D82A}">
                    <a16:rowId xmlns:a16="http://schemas.microsoft.com/office/drawing/2014/main" val="3841199675"/>
                  </a:ext>
                </a:extLst>
              </a:tr>
              <a:tr h="159326">
                <a:tc>
                  <a:txBody>
                    <a:bodyPr/>
                    <a:lstStyle/>
                    <a:p>
                      <a:pPr algn="r" fontAlgn="t"/>
                      <a:r>
                        <a:rPr lang="en-US" altLang="zh-CN" sz="700" b="0" i="0" u="none" strike="noStrike">
                          <a:solidFill>
                            <a:srgbClr val="000000"/>
                          </a:solidFill>
                          <a:effectLst/>
                          <a:latin typeface="Arial" panose="020B0604020202020204" pitchFamily="34" charset="0"/>
                          <a:ea typeface="等线" panose="02010600030101010101" pitchFamily="2" charset="-122"/>
                        </a:rPr>
                        <a:t>1060012</a:t>
                      </a:r>
                    </a:p>
                  </a:txBody>
                  <a:tcPr marL="6373" marR="6373" marT="637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t"/>
                      <a:r>
                        <a:rPr lang="en-US" sz="700" b="1" i="0" u="none" strike="noStrike">
                          <a:solidFill>
                            <a:srgbClr val="000000"/>
                          </a:solidFill>
                          <a:effectLst/>
                          <a:latin typeface="Arial" panose="020B0604020202020204" pitchFamily="34" charset="0"/>
                          <a:ea typeface="等线" panose="02010600030101010101" pitchFamily="2" charset="-122"/>
                        </a:rPr>
                        <a:t>   Management for MonStra </a:t>
                      </a:r>
                    </a:p>
                  </a:txBody>
                  <a:tcPr marL="6373" marR="6373" marT="637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t"/>
                      <a:r>
                        <a:rPr lang="en-US" sz="700" b="0" i="0" u="none" strike="noStrike" dirty="0" err="1">
                          <a:solidFill>
                            <a:srgbClr val="000000"/>
                          </a:solidFill>
                          <a:effectLst/>
                          <a:latin typeface="Arial" panose="020B0604020202020204" pitchFamily="34" charset="0"/>
                          <a:ea typeface="等线" panose="02010600030101010101" pitchFamily="2" charset="-122"/>
                        </a:rPr>
                        <a:t>Monstra</a:t>
                      </a:r>
                      <a:r>
                        <a:rPr lang="en-US" sz="700" b="0" i="0" u="none" strike="noStrike" dirty="0">
                          <a:solidFill>
                            <a:srgbClr val="000000"/>
                          </a:solidFill>
                          <a:effectLst/>
                          <a:latin typeface="Arial" panose="020B0604020202020204" pitchFamily="34" charset="0"/>
                          <a:ea typeface="等线" panose="02010600030101010101" pitchFamily="2" charset="-122"/>
                        </a:rPr>
                        <a:t>-OAM</a:t>
                      </a:r>
                    </a:p>
                  </a:txBody>
                  <a:tcPr marL="6373" marR="6373" marT="637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r" fontAlgn="t"/>
                      <a:r>
                        <a:rPr lang="en-US" altLang="zh-CN" sz="700" b="0" i="0" u="none" strike="noStrike">
                          <a:solidFill>
                            <a:srgbClr val="000000"/>
                          </a:solidFill>
                          <a:effectLst/>
                          <a:latin typeface="Arial" panose="020B0604020202020204" pitchFamily="34" charset="0"/>
                          <a:ea typeface="等线" panose="02010600030101010101" pitchFamily="2" charset="-122"/>
                        </a:rPr>
                        <a:t>12/10/2024</a:t>
                      </a:r>
                    </a:p>
                  </a:txBody>
                  <a:tcPr marL="6373" marR="6373" marT="637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r" fontAlgn="t"/>
                      <a:r>
                        <a:rPr lang="en-US" altLang="zh-CN" sz="700" b="0" i="0" u="none" strike="noStrike">
                          <a:solidFill>
                            <a:srgbClr val="000000"/>
                          </a:solidFill>
                          <a:effectLst/>
                          <a:latin typeface="Arial" panose="020B0604020202020204" pitchFamily="34" charset="0"/>
                          <a:ea typeface="等线" panose="02010600030101010101" pitchFamily="2" charset="-122"/>
                        </a:rPr>
                        <a:t>80%</a:t>
                      </a:r>
                    </a:p>
                  </a:txBody>
                  <a:tcPr marL="6373" marR="6373" marT="637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t"/>
                      <a:r>
                        <a:rPr lang="en-US" sz="900" b="0" i="0" u="sng" strike="noStrike">
                          <a:solidFill>
                            <a:srgbClr val="0563C1"/>
                          </a:solidFill>
                          <a:effectLst/>
                          <a:latin typeface="等线" panose="02010600030101010101" pitchFamily="2" charset="-122"/>
                          <a:ea typeface="等线" panose="02010600030101010101" pitchFamily="2" charset="-122"/>
                          <a:hlinkClick r:id="rId13"/>
                        </a:rPr>
                        <a:t>SP-241945</a:t>
                      </a:r>
                      <a:endParaRPr lang="en-US" sz="900" b="0" i="0" u="sng" strike="noStrike">
                        <a:solidFill>
                          <a:srgbClr val="0563C1"/>
                        </a:solidFill>
                        <a:effectLst/>
                        <a:latin typeface="等线" panose="02010600030101010101" pitchFamily="2" charset="-122"/>
                        <a:ea typeface="等线" panose="02010600030101010101" pitchFamily="2" charset="-122"/>
                      </a:endParaRPr>
                    </a:p>
                  </a:txBody>
                  <a:tcPr marL="6373" marR="6373" marT="637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marL="0" algn="r" defTabSz="1219170" rtl="0" eaLnBrk="1" fontAlgn="t" latinLnBrk="0" hangingPunct="1"/>
                      <a:r>
                        <a:rPr lang="en-US" altLang="zh-CN" sz="700" b="0" i="0" u="none" strike="noStrike" kern="1200" dirty="0">
                          <a:solidFill>
                            <a:srgbClr val="000000"/>
                          </a:solidFill>
                          <a:effectLst/>
                          <a:highlight>
                            <a:srgbClr val="00FF00"/>
                          </a:highlight>
                          <a:latin typeface="Arial" panose="020B0604020202020204" pitchFamily="34" charset="0"/>
                          <a:ea typeface="等线" panose="02010600030101010101" pitchFamily="2" charset="-122"/>
                          <a:cs typeface="+mn-cs"/>
                        </a:rPr>
                        <a:t>100%</a:t>
                      </a:r>
                      <a:endParaRPr lang="zh-CN" altLang="en-US" sz="700" b="0" i="0" u="none" strike="noStrike" kern="1200" dirty="0">
                        <a:solidFill>
                          <a:srgbClr val="000000"/>
                        </a:solidFill>
                        <a:effectLst/>
                        <a:highlight>
                          <a:srgbClr val="00FF00"/>
                        </a:highlight>
                        <a:latin typeface="Arial" panose="020B0604020202020204" pitchFamily="34" charset="0"/>
                        <a:ea typeface="等线" panose="02010600030101010101" pitchFamily="2" charset="-122"/>
                        <a:cs typeface="+mn-cs"/>
                      </a:endParaRPr>
                    </a:p>
                  </a:txBody>
                  <a:tcPr marL="6373" marR="6373" marT="637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t"/>
                      <a:endParaRPr lang="zh-CN" altLang="en-US" sz="700" b="0" i="0" u="none" strike="noStrike">
                        <a:solidFill>
                          <a:srgbClr val="000000"/>
                        </a:solidFill>
                        <a:effectLst/>
                        <a:latin typeface="Arial" panose="020B0604020202020204" pitchFamily="34" charset="0"/>
                        <a:ea typeface="等线" panose="02010600030101010101" pitchFamily="2" charset="-122"/>
                      </a:endParaRPr>
                    </a:p>
                  </a:txBody>
                  <a:tcPr marL="6373" marR="6373" marT="637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extLst>
                  <a:ext uri="{0D108BD9-81ED-4DB2-BD59-A6C34878D82A}">
                    <a16:rowId xmlns:a16="http://schemas.microsoft.com/office/drawing/2014/main" val="1183798015"/>
                  </a:ext>
                </a:extLst>
              </a:tr>
              <a:tr h="159326">
                <a:tc>
                  <a:txBody>
                    <a:bodyPr/>
                    <a:lstStyle/>
                    <a:p>
                      <a:pPr algn="r" fontAlgn="t"/>
                      <a:r>
                        <a:rPr lang="en-US" altLang="zh-CN" sz="700" b="0" i="0" u="none" strike="noStrike">
                          <a:solidFill>
                            <a:srgbClr val="000000"/>
                          </a:solidFill>
                          <a:effectLst/>
                          <a:latin typeface="Arial" panose="020B0604020202020204" pitchFamily="34" charset="0"/>
                          <a:ea typeface="等线" panose="02010600030101010101" pitchFamily="2" charset="-122"/>
                        </a:rPr>
                        <a:t>1070016</a:t>
                      </a:r>
                    </a:p>
                  </a:txBody>
                  <a:tcPr marL="6373" marR="6373" marT="637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t"/>
                      <a:r>
                        <a:rPr lang="en-US" sz="700" b="0" i="0" u="none" strike="noStrike" dirty="0">
                          <a:solidFill>
                            <a:srgbClr val="000000"/>
                          </a:solidFill>
                          <a:effectLst/>
                          <a:latin typeface="Arial" panose="020B0604020202020204" pitchFamily="34" charset="0"/>
                          <a:ea typeface="等线" panose="02010600030101010101" pitchFamily="2" charset="-122"/>
                        </a:rPr>
                        <a:t>   Charging aspects of next generation real time communication services phase 2 </a:t>
                      </a:r>
                    </a:p>
                  </a:txBody>
                  <a:tcPr marL="6373" marR="6373" marT="637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t"/>
                      <a:r>
                        <a:rPr lang="en-US" sz="700" b="0" i="0" u="none" strike="noStrike">
                          <a:solidFill>
                            <a:srgbClr val="000000"/>
                          </a:solidFill>
                          <a:effectLst/>
                          <a:latin typeface="Arial" panose="020B0604020202020204" pitchFamily="34" charset="0"/>
                          <a:ea typeface="等线" panose="02010600030101010101" pitchFamily="2" charset="-122"/>
                        </a:rPr>
                        <a:t>NG_RTC_Ph2-CH</a:t>
                      </a:r>
                    </a:p>
                  </a:txBody>
                  <a:tcPr marL="6373" marR="6373" marT="637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r" fontAlgn="t"/>
                      <a:r>
                        <a:rPr lang="en-US" altLang="zh-CN" sz="700" b="0" i="0" u="none" strike="noStrike">
                          <a:solidFill>
                            <a:srgbClr val="000000"/>
                          </a:solidFill>
                          <a:effectLst/>
                          <a:latin typeface="Arial" panose="020B0604020202020204" pitchFamily="34" charset="0"/>
                          <a:ea typeface="等线" panose="02010600030101010101" pitchFamily="2" charset="-122"/>
                        </a:rPr>
                        <a:t>9/9/2025</a:t>
                      </a:r>
                    </a:p>
                  </a:txBody>
                  <a:tcPr marL="6373" marR="6373" marT="637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r" fontAlgn="t"/>
                      <a:r>
                        <a:rPr lang="en-US" altLang="zh-CN" sz="700" b="0" i="0" u="none" strike="noStrike">
                          <a:solidFill>
                            <a:srgbClr val="000000"/>
                          </a:solidFill>
                          <a:effectLst/>
                          <a:latin typeface="Arial" panose="020B0604020202020204" pitchFamily="34" charset="0"/>
                          <a:ea typeface="等线" panose="02010600030101010101" pitchFamily="2" charset="-122"/>
                        </a:rPr>
                        <a:t>0%</a:t>
                      </a:r>
                    </a:p>
                  </a:txBody>
                  <a:tcPr marL="6373" marR="6373" marT="637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t"/>
                      <a:r>
                        <a:rPr lang="en-US" sz="900" b="0" i="0" u="sng" strike="noStrike">
                          <a:solidFill>
                            <a:srgbClr val="0563C1"/>
                          </a:solidFill>
                          <a:effectLst/>
                          <a:latin typeface="等线" panose="02010600030101010101" pitchFamily="2" charset="-122"/>
                          <a:ea typeface="等线" panose="02010600030101010101" pitchFamily="2" charset="-122"/>
                          <a:hlinkClick r:id="rId14"/>
                        </a:rPr>
                        <a:t>SP-250367</a:t>
                      </a:r>
                      <a:endParaRPr lang="en-US" sz="900" b="0" i="0" u="sng" strike="noStrike">
                        <a:solidFill>
                          <a:srgbClr val="0563C1"/>
                        </a:solidFill>
                        <a:effectLst/>
                        <a:latin typeface="等线" panose="02010600030101010101" pitchFamily="2" charset="-122"/>
                        <a:ea typeface="等线" panose="02010600030101010101" pitchFamily="2" charset="-122"/>
                      </a:endParaRPr>
                    </a:p>
                  </a:txBody>
                  <a:tcPr marL="6373" marR="6373" marT="637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marL="0" algn="r" defTabSz="1219170" rtl="0" eaLnBrk="1" fontAlgn="t" latinLnBrk="0" hangingPunct="1"/>
                      <a:r>
                        <a:rPr lang="en-GB" altLang="zh-CN" sz="700" b="0" i="0" u="none" strike="noStrike" kern="1200" dirty="0">
                          <a:solidFill>
                            <a:srgbClr val="000000"/>
                          </a:solidFill>
                          <a:effectLst/>
                          <a:latin typeface="Arial" panose="020B0604020202020204" pitchFamily="34" charset="0"/>
                          <a:ea typeface="等线" panose="02010600030101010101" pitchFamily="2" charset="-122"/>
                          <a:cs typeface="+mn-cs"/>
                        </a:rPr>
                        <a:t>70%</a:t>
                      </a:r>
                      <a:endParaRPr lang="zh-CN" altLang="en-US" sz="700" b="0" i="0" u="none" strike="noStrike" kern="1200" dirty="0">
                        <a:solidFill>
                          <a:srgbClr val="000000"/>
                        </a:solidFill>
                        <a:effectLst/>
                        <a:latin typeface="Arial" panose="020B0604020202020204" pitchFamily="34" charset="0"/>
                        <a:ea typeface="等线" panose="02010600030101010101" pitchFamily="2" charset="-122"/>
                        <a:cs typeface="+mn-cs"/>
                      </a:endParaRPr>
                    </a:p>
                  </a:txBody>
                  <a:tcPr marL="6373" marR="6373" marT="637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t"/>
                      <a:endParaRPr lang="zh-CN" altLang="en-US" sz="700" b="0" i="0" u="none" strike="noStrike">
                        <a:solidFill>
                          <a:srgbClr val="000000"/>
                        </a:solidFill>
                        <a:effectLst/>
                        <a:latin typeface="Arial" panose="020B0604020202020204" pitchFamily="34" charset="0"/>
                        <a:ea typeface="等线" panose="02010600030101010101" pitchFamily="2" charset="-122"/>
                      </a:endParaRPr>
                    </a:p>
                  </a:txBody>
                  <a:tcPr marL="6373" marR="6373" marT="637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extLst>
                  <a:ext uri="{0D108BD9-81ED-4DB2-BD59-A6C34878D82A}">
                    <a16:rowId xmlns:a16="http://schemas.microsoft.com/office/drawing/2014/main" val="1940629637"/>
                  </a:ext>
                </a:extLst>
              </a:tr>
              <a:tr h="159326">
                <a:tc>
                  <a:txBody>
                    <a:bodyPr/>
                    <a:lstStyle/>
                    <a:p>
                      <a:pPr algn="r" fontAlgn="t"/>
                      <a:r>
                        <a:rPr lang="en-US" altLang="zh-CN" sz="700" b="0" i="0" u="none" strike="noStrike">
                          <a:solidFill>
                            <a:srgbClr val="000000"/>
                          </a:solidFill>
                          <a:effectLst/>
                          <a:latin typeface="Arial" panose="020B0604020202020204" pitchFamily="34" charset="0"/>
                          <a:ea typeface="等线" panose="02010600030101010101" pitchFamily="2" charset="-122"/>
                        </a:rPr>
                        <a:t>1070017</a:t>
                      </a:r>
                    </a:p>
                  </a:txBody>
                  <a:tcPr marL="6373" marR="6373" marT="637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t"/>
                      <a:r>
                        <a:rPr lang="en-US" sz="700" b="0" i="0" u="none" strike="noStrike">
                          <a:solidFill>
                            <a:srgbClr val="000000"/>
                          </a:solidFill>
                          <a:effectLst/>
                          <a:latin typeface="Arial" panose="020B0604020202020204" pitchFamily="34" charset="0"/>
                          <a:ea typeface="等线" panose="02010600030101010101" pitchFamily="2" charset="-122"/>
                        </a:rPr>
                        <a:t>   Charging for Uncrewed Aerial Systems Phase 3 </a:t>
                      </a:r>
                    </a:p>
                  </a:txBody>
                  <a:tcPr marL="6373" marR="6373" marT="637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t"/>
                      <a:r>
                        <a:rPr lang="en-US" sz="700" b="0" i="0" u="none" strike="noStrike">
                          <a:solidFill>
                            <a:srgbClr val="000000"/>
                          </a:solidFill>
                          <a:effectLst/>
                          <a:latin typeface="Arial" panose="020B0604020202020204" pitchFamily="34" charset="0"/>
                          <a:ea typeface="等线" panose="02010600030101010101" pitchFamily="2" charset="-122"/>
                        </a:rPr>
                        <a:t>UAS_Ph3-CH</a:t>
                      </a:r>
                    </a:p>
                  </a:txBody>
                  <a:tcPr marL="6373" marR="6373" marT="637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r" fontAlgn="t"/>
                      <a:r>
                        <a:rPr lang="en-US" altLang="zh-CN" sz="700" b="0" i="0" u="none" strike="noStrike">
                          <a:solidFill>
                            <a:srgbClr val="000000"/>
                          </a:solidFill>
                          <a:effectLst/>
                          <a:latin typeface="Arial" panose="020B0604020202020204" pitchFamily="34" charset="0"/>
                          <a:ea typeface="等线" panose="02010600030101010101" pitchFamily="2" charset="-122"/>
                        </a:rPr>
                        <a:t>9/9/2025</a:t>
                      </a:r>
                    </a:p>
                  </a:txBody>
                  <a:tcPr marL="6373" marR="6373" marT="637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r" fontAlgn="t"/>
                      <a:r>
                        <a:rPr lang="en-US" altLang="zh-CN" sz="700" b="0" i="0" u="none" strike="noStrike">
                          <a:solidFill>
                            <a:srgbClr val="000000"/>
                          </a:solidFill>
                          <a:effectLst/>
                          <a:latin typeface="Arial" panose="020B0604020202020204" pitchFamily="34" charset="0"/>
                          <a:ea typeface="等线" panose="02010600030101010101" pitchFamily="2" charset="-122"/>
                        </a:rPr>
                        <a:t>0%</a:t>
                      </a:r>
                    </a:p>
                  </a:txBody>
                  <a:tcPr marL="6373" marR="6373" marT="637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t"/>
                      <a:r>
                        <a:rPr lang="en-US" sz="900" b="0" i="0" u="sng" strike="noStrike">
                          <a:solidFill>
                            <a:srgbClr val="0563C1"/>
                          </a:solidFill>
                          <a:effectLst/>
                          <a:latin typeface="等线" panose="02010600030101010101" pitchFamily="2" charset="-122"/>
                          <a:ea typeface="等线" panose="02010600030101010101" pitchFamily="2" charset="-122"/>
                          <a:hlinkClick r:id="rId15"/>
                        </a:rPr>
                        <a:t>SP-250396</a:t>
                      </a:r>
                      <a:endParaRPr lang="en-US" sz="900" b="0" i="0" u="sng" strike="noStrike">
                        <a:solidFill>
                          <a:srgbClr val="0563C1"/>
                        </a:solidFill>
                        <a:effectLst/>
                        <a:latin typeface="等线" panose="02010600030101010101" pitchFamily="2" charset="-122"/>
                        <a:ea typeface="等线" panose="02010600030101010101" pitchFamily="2" charset="-122"/>
                      </a:endParaRPr>
                    </a:p>
                  </a:txBody>
                  <a:tcPr marL="6373" marR="6373" marT="637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marL="0" algn="r" defTabSz="1219170" rtl="0" eaLnBrk="1" fontAlgn="t" latinLnBrk="0" hangingPunct="1"/>
                      <a:r>
                        <a:rPr lang="en-GB" altLang="zh-CN" sz="700" b="0" i="0" u="none" strike="noStrike" kern="1200" dirty="0">
                          <a:solidFill>
                            <a:srgbClr val="FF0000"/>
                          </a:solidFill>
                          <a:effectLst/>
                          <a:latin typeface="Arial" panose="020B0604020202020204" pitchFamily="34" charset="0"/>
                          <a:ea typeface="等线" panose="02010600030101010101" pitchFamily="2" charset="-122"/>
                          <a:cs typeface="+mn-cs"/>
                        </a:rPr>
                        <a:t>45%</a:t>
                      </a:r>
                      <a:endParaRPr lang="zh-CN" altLang="en-US" sz="700" b="0" i="0" u="none" strike="noStrike" kern="1200" dirty="0">
                        <a:solidFill>
                          <a:srgbClr val="FF0000"/>
                        </a:solidFill>
                        <a:effectLst/>
                        <a:latin typeface="Arial" panose="020B0604020202020204" pitchFamily="34" charset="0"/>
                        <a:ea typeface="等线" panose="02010600030101010101" pitchFamily="2" charset="-122"/>
                        <a:cs typeface="+mn-cs"/>
                      </a:endParaRPr>
                    </a:p>
                  </a:txBody>
                  <a:tcPr marL="6373" marR="6373" marT="637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t"/>
                      <a:r>
                        <a:rPr lang="en-GB" altLang="zh-CN" sz="700" b="0" i="0" u="none" strike="noStrike" dirty="0">
                          <a:solidFill>
                            <a:srgbClr val="000000"/>
                          </a:solidFill>
                          <a:effectLst/>
                          <a:latin typeface="Arial" panose="020B0604020202020204" pitchFamily="34" charset="0"/>
                          <a:ea typeface="等线" panose="02010600030101010101" pitchFamily="2" charset="-122"/>
                        </a:rPr>
                        <a:t>Pending guidance from CT groups</a:t>
                      </a:r>
                      <a:endParaRPr lang="zh-CN" altLang="en-US" sz="700" b="0" i="0" u="none" strike="noStrike" dirty="0">
                        <a:solidFill>
                          <a:srgbClr val="000000"/>
                        </a:solidFill>
                        <a:effectLst/>
                        <a:latin typeface="Arial" panose="020B0604020202020204" pitchFamily="34" charset="0"/>
                        <a:ea typeface="等线" panose="02010600030101010101" pitchFamily="2" charset="-122"/>
                      </a:endParaRPr>
                    </a:p>
                  </a:txBody>
                  <a:tcPr marL="6373" marR="6373" marT="637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extLst>
                  <a:ext uri="{0D108BD9-81ED-4DB2-BD59-A6C34878D82A}">
                    <a16:rowId xmlns:a16="http://schemas.microsoft.com/office/drawing/2014/main" val="1362001590"/>
                  </a:ext>
                </a:extLst>
              </a:tr>
              <a:tr h="159326">
                <a:tc>
                  <a:txBody>
                    <a:bodyPr/>
                    <a:lstStyle/>
                    <a:p>
                      <a:pPr algn="r" fontAlgn="t"/>
                      <a:r>
                        <a:rPr lang="en-US" altLang="zh-CN" sz="700" b="0" i="0" u="none" strike="noStrike">
                          <a:solidFill>
                            <a:srgbClr val="000000"/>
                          </a:solidFill>
                          <a:effectLst/>
                          <a:latin typeface="Arial" panose="020B0604020202020204" pitchFamily="34" charset="0"/>
                          <a:ea typeface="等线" panose="02010600030101010101" pitchFamily="2" charset="-122"/>
                        </a:rPr>
                        <a:t>1070020</a:t>
                      </a:r>
                    </a:p>
                  </a:txBody>
                  <a:tcPr marL="6373" marR="6373" marT="637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t"/>
                      <a:r>
                        <a:rPr lang="en-US" sz="700" b="0" i="0" u="none" strike="noStrike">
                          <a:solidFill>
                            <a:srgbClr val="000000"/>
                          </a:solidFill>
                          <a:effectLst/>
                          <a:latin typeface="Arial" panose="020B0604020202020204" pitchFamily="34" charset="0"/>
                          <a:ea typeface="等线" panose="02010600030101010101" pitchFamily="2" charset="-122"/>
                        </a:rPr>
                        <a:t>Charging aspects for Multi-Operator Core Network (MOCN) Network Sharing </a:t>
                      </a:r>
                    </a:p>
                  </a:txBody>
                  <a:tcPr marL="6373" marR="6373" marT="637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t"/>
                      <a:r>
                        <a:rPr lang="en-US" sz="700" b="0" i="0" u="none" strike="noStrike">
                          <a:solidFill>
                            <a:srgbClr val="000000"/>
                          </a:solidFill>
                          <a:effectLst/>
                          <a:latin typeface="Arial" panose="020B0604020202020204" pitchFamily="34" charset="0"/>
                          <a:ea typeface="等线" panose="02010600030101010101" pitchFamily="2" charset="-122"/>
                        </a:rPr>
                        <a:t>CH_MOCN_NetShare</a:t>
                      </a:r>
                    </a:p>
                  </a:txBody>
                  <a:tcPr marL="6373" marR="6373" marT="637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r" fontAlgn="t"/>
                      <a:r>
                        <a:rPr lang="en-US" altLang="zh-CN" sz="700" b="0" i="0" u="none" strike="noStrike">
                          <a:solidFill>
                            <a:srgbClr val="000000"/>
                          </a:solidFill>
                          <a:effectLst/>
                          <a:latin typeface="Arial" panose="020B0604020202020204" pitchFamily="34" charset="0"/>
                          <a:ea typeface="等线" panose="02010600030101010101" pitchFamily="2" charset="-122"/>
                        </a:rPr>
                        <a:t>9/9/2025</a:t>
                      </a:r>
                    </a:p>
                  </a:txBody>
                  <a:tcPr marL="6373" marR="6373" marT="637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r" fontAlgn="t"/>
                      <a:r>
                        <a:rPr lang="en-US" altLang="zh-CN" sz="700" b="0" i="0" u="none" strike="noStrike">
                          <a:solidFill>
                            <a:srgbClr val="000000"/>
                          </a:solidFill>
                          <a:effectLst/>
                          <a:latin typeface="Arial" panose="020B0604020202020204" pitchFamily="34" charset="0"/>
                          <a:ea typeface="等线" panose="02010600030101010101" pitchFamily="2" charset="-122"/>
                        </a:rPr>
                        <a:t>0%</a:t>
                      </a:r>
                    </a:p>
                  </a:txBody>
                  <a:tcPr marL="6373" marR="6373" marT="637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t"/>
                      <a:r>
                        <a:rPr lang="en-US" sz="900" b="0" i="0" u="sng" strike="noStrike">
                          <a:solidFill>
                            <a:srgbClr val="0563C1"/>
                          </a:solidFill>
                          <a:effectLst/>
                          <a:latin typeface="等线" panose="02010600030101010101" pitchFamily="2" charset="-122"/>
                          <a:ea typeface="等线" panose="02010600030101010101" pitchFamily="2" charset="-122"/>
                          <a:hlinkClick r:id="rId16"/>
                        </a:rPr>
                        <a:t>SP-250371</a:t>
                      </a:r>
                      <a:endParaRPr lang="en-US" sz="900" b="0" i="0" u="sng" strike="noStrike">
                        <a:solidFill>
                          <a:srgbClr val="0563C1"/>
                        </a:solidFill>
                        <a:effectLst/>
                        <a:latin typeface="等线" panose="02010600030101010101" pitchFamily="2" charset="-122"/>
                        <a:ea typeface="等线" panose="02010600030101010101" pitchFamily="2" charset="-122"/>
                      </a:endParaRPr>
                    </a:p>
                  </a:txBody>
                  <a:tcPr marL="6373" marR="6373" marT="637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marL="0" algn="r" defTabSz="1219170" rtl="0" eaLnBrk="1" fontAlgn="t" latinLnBrk="0" hangingPunct="1"/>
                      <a:r>
                        <a:rPr lang="en-GB" altLang="zh-CN" sz="700" b="0" i="0" u="none" strike="noStrike" kern="1200" dirty="0">
                          <a:solidFill>
                            <a:srgbClr val="000000"/>
                          </a:solidFill>
                          <a:effectLst/>
                          <a:latin typeface="Arial" panose="020B0604020202020204" pitchFamily="34" charset="0"/>
                          <a:ea typeface="等线" panose="02010600030101010101" pitchFamily="2" charset="-122"/>
                          <a:cs typeface="+mn-cs"/>
                        </a:rPr>
                        <a:t>75%</a:t>
                      </a:r>
                      <a:endParaRPr lang="zh-CN" altLang="en-US" sz="700" b="0" i="0" u="none" strike="noStrike" kern="1200" dirty="0">
                        <a:solidFill>
                          <a:srgbClr val="000000"/>
                        </a:solidFill>
                        <a:effectLst/>
                        <a:latin typeface="Arial" panose="020B0604020202020204" pitchFamily="34" charset="0"/>
                        <a:ea typeface="等线" panose="02010600030101010101" pitchFamily="2" charset="-122"/>
                        <a:cs typeface="+mn-cs"/>
                      </a:endParaRPr>
                    </a:p>
                  </a:txBody>
                  <a:tcPr marL="6373" marR="6373" marT="637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t"/>
                      <a:endParaRPr lang="zh-CN" altLang="en-US" sz="700" b="0" i="0" u="none" strike="noStrike">
                        <a:solidFill>
                          <a:srgbClr val="000000"/>
                        </a:solidFill>
                        <a:effectLst/>
                        <a:latin typeface="Arial" panose="020B0604020202020204" pitchFamily="34" charset="0"/>
                        <a:ea typeface="等线" panose="02010600030101010101" pitchFamily="2" charset="-122"/>
                      </a:endParaRPr>
                    </a:p>
                  </a:txBody>
                  <a:tcPr marL="6373" marR="6373" marT="637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extLst>
                  <a:ext uri="{0D108BD9-81ED-4DB2-BD59-A6C34878D82A}">
                    <a16:rowId xmlns:a16="http://schemas.microsoft.com/office/drawing/2014/main" val="1576264441"/>
                  </a:ext>
                </a:extLst>
              </a:tr>
              <a:tr h="159326">
                <a:tc>
                  <a:txBody>
                    <a:bodyPr/>
                    <a:lstStyle/>
                    <a:p>
                      <a:pPr algn="r" fontAlgn="t"/>
                      <a:r>
                        <a:rPr lang="en-US" altLang="zh-CN" sz="700" b="0" i="0" u="none" strike="noStrike">
                          <a:solidFill>
                            <a:srgbClr val="000000"/>
                          </a:solidFill>
                          <a:effectLst/>
                          <a:latin typeface="Arial" panose="020B0604020202020204" pitchFamily="34" charset="0"/>
                          <a:ea typeface="等线" panose="02010600030101010101" pitchFamily="2" charset="-122"/>
                        </a:rPr>
                        <a:t>1060006</a:t>
                      </a:r>
                    </a:p>
                  </a:txBody>
                  <a:tcPr marL="6373" marR="6373" marT="637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t"/>
                      <a:r>
                        <a:rPr lang="en-US" sz="700" b="0" i="0" u="none" strike="noStrike">
                          <a:solidFill>
                            <a:srgbClr val="000000"/>
                          </a:solidFill>
                          <a:effectLst/>
                          <a:latin typeface="Arial" panose="020B0604020202020204" pitchFamily="34" charset="0"/>
                          <a:ea typeface="等线" panose="02010600030101010101" pitchFamily="2" charset="-122"/>
                        </a:rPr>
                        <a:t>Service Based Management Architecture enhancement phase 3 </a:t>
                      </a:r>
                    </a:p>
                  </a:txBody>
                  <a:tcPr marL="6373" marR="6373" marT="637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t"/>
                      <a:r>
                        <a:rPr lang="en-US" sz="700" b="0" i="0" u="none" strike="noStrike">
                          <a:solidFill>
                            <a:srgbClr val="000000"/>
                          </a:solidFill>
                          <a:effectLst/>
                          <a:latin typeface="Arial" panose="020B0604020202020204" pitchFamily="34" charset="0"/>
                          <a:ea typeface="等线" panose="02010600030101010101" pitchFamily="2" charset="-122"/>
                        </a:rPr>
                        <a:t>SBMA_Ph3</a:t>
                      </a:r>
                    </a:p>
                  </a:txBody>
                  <a:tcPr marL="6373" marR="6373" marT="637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r" fontAlgn="t"/>
                      <a:r>
                        <a:rPr lang="en-US" altLang="zh-CN" sz="700" b="0" i="0" u="none" strike="noStrike">
                          <a:solidFill>
                            <a:srgbClr val="000000"/>
                          </a:solidFill>
                          <a:effectLst/>
                          <a:latin typeface="Arial" panose="020B0604020202020204" pitchFamily="34" charset="0"/>
                          <a:ea typeface="等线" panose="02010600030101010101" pitchFamily="2" charset="-122"/>
                        </a:rPr>
                        <a:t>9/9/2025</a:t>
                      </a:r>
                    </a:p>
                  </a:txBody>
                  <a:tcPr marL="6373" marR="6373" marT="637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r" fontAlgn="t"/>
                      <a:r>
                        <a:rPr lang="en-US" altLang="zh-CN" sz="700" b="0" i="0" u="none" strike="noStrike">
                          <a:solidFill>
                            <a:srgbClr val="000000"/>
                          </a:solidFill>
                          <a:effectLst/>
                          <a:latin typeface="Arial" panose="020B0604020202020204" pitchFamily="34" charset="0"/>
                          <a:ea typeface="等线" panose="02010600030101010101" pitchFamily="2" charset="-122"/>
                        </a:rPr>
                        <a:t>40%</a:t>
                      </a:r>
                    </a:p>
                  </a:txBody>
                  <a:tcPr marL="6373" marR="6373" marT="637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t"/>
                      <a:r>
                        <a:rPr lang="en-US" sz="900" b="0" i="0" u="sng" strike="noStrike">
                          <a:solidFill>
                            <a:srgbClr val="0563C1"/>
                          </a:solidFill>
                          <a:effectLst/>
                          <a:latin typeface="等线" panose="02010600030101010101" pitchFamily="2" charset="-122"/>
                          <a:ea typeface="等线" panose="02010600030101010101" pitchFamily="2" charset="-122"/>
                          <a:hlinkClick r:id="rId17"/>
                        </a:rPr>
                        <a:t>SP-241939</a:t>
                      </a:r>
                      <a:endParaRPr lang="en-US" sz="900" b="0" i="0" u="sng" strike="noStrike">
                        <a:solidFill>
                          <a:srgbClr val="0563C1"/>
                        </a:solidFill>
                        <a:effectLst/>
                        <a:latin typeface="等线" panose="02010600030101010101" pitchFamily="2" charset="-122"/>
                        <a:ea typeface="等线" panose="02010600030101010101" pitchFamily="2" charset="-122"/>
                      </a:endParaRPr>
                    </a:p>
                  </a:txBody>
                  <a:tcPr marL="6373" marR="6373" marT="637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marL="0" algn="r" defTabSz="1219170" rtl="0" eaLnBrk="1" fontAlgn="t" latinLnBrk="0" hangingPunct="1"/>
                      <a:r>
                        <a:rPr lang="en-US" altLang="zh-CN" sz="700" b="0" i="0" u="none" strike="noStrike" kern="1200" dirty="0">
                          <a:solidFill>
                            <a:srgbClr val="000000"/>
                          </a:solidFill>
                          <a:effectLst/>
                          <a:latin typeface="Arial" panose="020B0604020202020204" pitchFamily="34" charset="0"/>
                          <a:ea typeface="等线" panose="02010600030101010101" pitchFamily="2" charset="-122"/>
                          <a:cs typeface="+mn-cs"/>
                        </a:rPr>
                        <a:t>90%</a:t>
                      </a:r>
                      <a:endParaRPr lang="zh-CN" altLang="en-US" sz="700" b="0" i="0" u="none" strike="noStrike" kern="1200" dirty="0">
                        <a:solidFill>
                          <a:srgbClr val="000000"/>
                        </a:solidFill>
                        <a:effectLst/>
                        <a:latin typeface="Arial" panose="020B0604020202020204" pitchFamily="34" charset="0"/>
                        <a:ea typeface="等线" panose="02010600030101010101" pitchFamily="2" charset="-122"/>
                        <a:cs typeface="+mn-cs"/>
                      </a:endParaRPr>
                    </a:p>
                  </a:txBody>
                  <a:tcPr marL="6373" marR="6373" marT="637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t"/>
                      <a:endParaRPr lang="zh-CN" altLang="en-US" sz="700" b="0" i="0" u="none" strike="noStrike" dirty="0">
                        <a:solidFill>
                          <a:srgbClr val="000000"/>
                        </a:solidFill>
                        <a:effectLst/>
                        <a:latin typeface="Arial" panose="020B0604020202020204" pitchFamily="34" charset="0"/>
                        <a:ea typeface="等线" panose="02010600030101010101" pitchFamily="2" charset="-122"/>
                      </a:endParaRPr>
                    </a:p>
                  </a:txBody>
                  <a:tcPr marL="6373" marR="6373" marT="637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extLst>
                  <a:ext uri="{0D108BD9-81ED-4DB2-BD59-A6C34878D82A}">
                    <a16:rowId xmlns:a16="http://schemas.microsoft.com/office/drawing/2014/main" val="506957748"/>
                  </a:ext>
                </a:extLst>
              </a:tr>
              <a:tr h="159326">
                <a:tc>
                  <a:txBody>
                    <a:bodyPr/>
                    <a:lstStyle/>
                    <a:p>
                      <a:pPr algn="r" fontAlgn="t"/>
                      <a:r>
                        <a:rPr lang="en-US" altLang="zh-CN" sz="700" b="0" i="0" u="none" strike="noStrike">
                          <a:solidFill>
                            <a:srgbClr val="000000"/>
                          </a:solidFill>
                          <a:effectLst/>
                          <a:latin typeface="Arial" panose="020B0604020202020204" pitchFamily="34" charset="0"/>
                          <a:ea typeface="等线" panose="02010600030101010101" pitchFamily="2" charset="-122"/>
                        </a:rPr>
                        <a:t>1060014</a:t>
                      </a:r>
                    </a:p>
                  </a:txBody>
                  <a:tcPr marL="6373" marR="6373" marT="637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t"/>
                      <a:r>
                        <a:rPr lang="en-US" sz="700" b="0" i="0" u="none" strike="noStrike">
                          <a:solidFill>
                            <a:srgbClr val="000000"/>
                          </a:solidFill>
                          <a:effectLst/>
                          <a:latin typeface="Arial" panose="020B0604020202020204" pitchFamily="34" charset="0"/>
                          <a:ea typeface="等线" panose="02010600030101010101" pitchFamily="2" charset="-122"/>
                        </a:rPr>
                        <a:t>Management Data Analytics phase 3 </a:t>
                      </a:r>
                    </a:p>
                  </a:txBody>
                  <a:tcPr marL="6373" marR="6373" marT="637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t"/>
                      <a:r>
                        <a:rPr lang="en-US" sz="700" b="0" i="0" u="none" strike="noStrike">
                          <a:solidFill>
                            <a:srgbClr val="000000"/>
                          </a:solidFill>
                          <a:effectLst/>
                          <a:latin typeface="Arial" panose="020B0604020202020204" pitchFamily="34" charset="0"/>
                          <a:ea typeface="等线" panose="02010600030101010101" pitchFamily="2" charset="-122"/>
                        </a:rPr>
                        <a:t>eMDAS_Ph3</a:t>
                      </a:r>
                    </a:p>
                  </a:txBody>
                  <a:tcPr marL="6373" marR="6373" marT="637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r" fontAlgn="t"/>
                      <a:r>
                        <a:rPr lang="en-US" altLang="zh-CN" sz="700" b="0" i="0" u="none" strike="noStrike">
                          <a:solidFill>
                            <a:srgbClr val="000000"/>
                          </a:solidFill>
                          <a:effectLst/>
                          <a:latin typeface="Arial" panose="020B0604020202020204" pitchFamily="34" charset="0"/>
                          <a:ea typeface="等线" panose="02010600030101010101" pitchFamily="2" charset="-122"/>
                        </a:rPr>
                        <a:t>9/9/2025</a:t>
                      </a:r>
                    </a:p>
                  </a:txBody>
                  <a:tcPr marL="6373" marR="6373" marT="637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r" fontAlgn="t"/>
                      <a:r>
                        <a:rPr lang="en-US" altLang="zh-CN" sz="700" b="0" i="0" u="none" strike="noStrike">
                          <a:solidFill>
                            <a:srgbClr val="000000"/>
                          </a:solidFill>
                          <a:effectLst/>
                          <a:latin typeface="Arial" panose="020B0604020202020204" pitchFamily="34" charset="0"/>
                          <a:ea typeface="等线" panose="02010600030101010101" pitchFamily="2" charset="-122"/>
                        </a:rPr>
                        <a:t>30%</a:t>
                      </a:r>
                    </a:p>
                  </a:txBody>
                  <a:tcPr marL="6373" marR="6373" marT="637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t"/>
                      <a:r>
                        <a:rPr lang="en-US" sz="900" b="0" i="0" u="sng" strike="noStrike">
                          <a:solidFill>
                            <a:srgbClr val="0563C1"/>
                          </a:solidFill>
                          <a:effectLst/>
                          <a:latin typeface="等线" panose="02010600030101010101" pitchFamily="2" charset="-122"/>
                          <a:ea typeface="等线" panose="02010600030101010101" pitchFamily="2" charset="-122"/>
                          <a:hlinkClick r:id="rId18"/>
                        </a:rPr>
                        <a:t>SP-241947</a:t>
                      </a:r>
                      <a:endParaRPr lang="en-US" sz="900" b="0" i="0" u="sng" strike="noStrike">
                        <a:solidFill>
                          <a:srgbClr val="0563C1"/>
                        </a:solidFill>
                        <a:effectLst/>
                        <a:latin typeface="等线" panose="02010600030101010101" pitchFamily="2" charset="-122"/>
                        <a:ea typeface="等线" panose="02010600030101010101" pitchFamily="2" charset="-122"/>
                      </a:endParaRPr>
                    </a:p>
                  </a:txBody>
                  <a:tcPr marL="6373" marR="6373" marT="637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marL="0" algn="r" defTabSz="1219170" rtl="0" eaLnBrk="1" fontAlgn="t" latinLnBrk="0" hangingPunct="1"/>
                      <a:r>
                        <a:rPr lang="en-US" altLang="zh-CN" sz="700" b="0" i="0" u="none" strike="noStrike" kern="1200" dirty="0">
                          <a:solidFill>
                            <a:srgbClr val="000000"/>
                          </a:solidFill>
                          <a:effectLst/>
                          <a:latin typeface="Arial" panose="020B0604020202020204" pitchFamily="34" charset="0"/>
                          <a:ea typeface="等线" panose="02010600030101010101" pitchFamily="2" charset="-122"/>
                          <a:cs typeface="+mn-cs"/>
                        </a:rPr>
                        <a:t>85%</a:t>
                      </a:r>
                      <a:endParaRPr lang="zh-CN" altLang="en-US" sz="700" b="0" i="0" u="none" strike="noStrike" kern="1200" dirty="0">
                        <a:solidFill>
                          <a:srgbClr val="000000"/>
                        </a:solidFill>
                        <a:effectLst/>
                        <a:latin typeface="Arial" panose="020B0604020202020204" pitchFamily="34" charset="0"/>
                        <a:ea typeface="等线" panose="02010600030101010101" pitchFamily="2" charset="-122"/>
                        <a:cs typeface="+mn-cs"/>
                      </a:endParaRPr>
                    </a:p>
                  </a:txBody>
                  <a:tcPr marL="6373" marR="6373" marT="637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t"/>
                      <a:endParaRPr lang="zh-CN" altLang="en-US" sz="700" b="0" i="0" u="none" strike="noStrike">
                        <a:solidFill>
                          <a:srgbClr val="000000"/>
                        </a:solidFill>
                        <a:effectLst/>
                        <a:latin typeface="Arial" panose="020B0604020202020204" pitchFamily="34" charset="0"/>
                        <a:ea typeface="等线" panose="02010600030101010101" pitchFamily="2" charset="-122"/>
                      </a:endParaRPr>
                    </a:p>
                  </a:txBody>
                  <a:tcPr marL="6373" marR="6373" marT="637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extLst>
                  <a:ext uri="{0D108BD9-81ED-4DB2-BD59-A6C34878D82A}">
                    <a16:rowId xmlns:a16="http://schemas.microsoft.com/office/drawing/2014/main" val="2639372854"/>
                  </a:ext>
                </a:extLst>
              </a:tr>
              <a:tr h="159326">
                <a:tc>
                  <a:txBody>
                    <a:bodyPr/>
                    <a:lstStyle/>
                    <a:p>
                      <a:pPr algn="r" fontAlgn="t"/>
                      <a:r>
                        <a:rPr lang="en-US" altLang="zh-CN" sz="700" b="0" i="0" u="none" strike="noStrike">
                          <a:solidFill>
                            <a:srgbClr val="000000"/>
                          </a:solidFill>
                          <a:effectLst/>
                          <a:latin typeface="Arial" panose="020B0604020202020204" pitchFamily="34" charset="0"/>
                          <a:ea typeface="等线" panose="02010600030101010101" pitchFamily="2" charset="-122"/>
                        </a:rPr>
                        <a:t>1060013</a:t>
                      </a:r>
                    </a:p>
                  </a:txBody>
                  <a:tcPr marL="6373" marR="6373" marT="637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t"/>
                      <a:r>
                        <a:rPr lang="en-US" sz="700" b="0" i="0" u="none" strike="noStrike">
                          <a:solidFill>
                            <a:srgbClr val="000000"/>
                          </a:solidFill>
                          <a:effectLst/>
                          <a:latin typeface="Arial" panose="020B0604020202020204" pitchFamily="34" charset="0"/>
                          <a:ea typeface="等线" panose="02010600030101010101" pitchFamily="2" charset="-122"/>
                        </a:rPr>
                        <a:t>Intent driven management services for mobile network phase 3 </a:t>
                      </a:r>
                    </a:p>
                  </a:txBody>
                  <a:tcPr marL="6373" marR="6373" marT="637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t"/>
                      <a:r>
                        <a:rPr lang="en-US" sz="700" b="0" i="0" u="none" strike="noStrike">
                          <a:solidFill>
                            <a:srgbClr val="000000"/>
                          </a:solidFill>
                          <a:effectLst/>
                          <a:latin typeface="Arial" panose="020B0604020202020204" pitchFamily="34" charset="0"/>
                          <a:ea typeface="等线" panose="02010600030101010101" pitchFamily="2" charset="-122"/>
                        </a:rPr>
                        <a:t>IDMS_MN_Ph3</a:t>
                      </a:r>
                    </a:p>
                  </a:txBody>
                  <a:tcPr marL="6373" marR="6373" marT="637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r" fontAlgn="t"/>
                      <a:r>
                        <a:rPr lang="en-US" altLang="zh-CN" sz="700" b="0" i="0" u="none" strike="noStrike">
                          <a:solidFill>
                            <a:srgbClr val="000000"/>
                          </a:solidFill>
                          <a:effectLst/>
                          <a:latin typeface="Arial" panose="020B0604020202020204" pitchFamily="34" charset="0"/>
                          <a:ea typeface="等线" panose="02010600030101010101" pitchFamily="2" charset="-122"/>
                        </a:rPr>
                        <a:t>6/6/2025</a:t>
                      </a:r>
                    </a:p>
                  </a:txBody>
                  <a:tcPr marL="6373" marR="6373" marT="637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r" fontAlgn="t"/>
                      <a:r>
                        <a:rPr lang="en-US" altLang="zh-CN" sz="700" b="0" i="0" u="none" strike="noStrike">
                          <a:solidFill>
                            <a:srgbClr val="000000"/>
                          </a:solidFill>
                          <a:effectLst/>
                          <a:latin typeface="Arial" panose="020B0604020202020204" pitchFamily="34" charset="0"/>
                          <a:ea typeface="等线" panose="02010600030101010101" pitchFamily="2" charset="-122"/>
                        </a:rPr>
                        <a:t>65%</a:t>
                      </a:r>
                    </a:p>
                  </a:txBody>
                  <a:tcPr marL="6373" marR="6373" marT="637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t"/>
                      <a:r>
                        <a:rPr lang="en-US" sz="900" b="0" i="0" u="sng" strike="noStrike">
                          <a:solidFill>
                            <a:srgbClr val="0563C1"/>
                          </a:solidFill>
                          <a:effectLst/>
                          <a:latin typeface="等线" panose="02010600030101010101" pitchFamily="2" charset="-122"/>
                          <a:ea typeface="等线" panose="02010600030101010101" pitchFamily="2" charset="-122"/>
                          <a:hlinkClick r:id="rId19"/>
                        </a:rPr>
                        <a:t>SP-241946</a:t>
                      </a:r>
                      <a:endParaRPr lang="en-US" sz="900" b="0" i="0" u="sng" strike="noStrike">
                        <a:solidFill>
                          <a:srgbClr val="0563C1"/>
                        </a:solidFill>
                        <a:effectLst/>
                        <a:latin typeface="等线" panose="02010600030101010101" pitchFamily="2" charset="-122"/>
                        <a:ea typeface="等线" panose="02010600030101010101" pitchFamily="2" charset="-122"/>
                      </a:endParaRPr>
                    </a:p>
                  </a:txBody>
                  <a:tcPr marL="6373" marR="6373" marT="637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marL="0" algn="r" defTabSz="1219170" rtl="0" eaLnBrk="1" fontAlgn="t" latinLnBrk="0" hangingPunct="1"/>
                      <a:r>
                        <a:rPr lang="en-US" altLang="zh-CN" sz="700" b="0" i="0" u="none" strike="noStrike" kern="1200" dirty="0">
                          <a:solidFill>
                            <a:srgbClr val="000000"/>
                          </a:solidFill>
                          <a:effectLst/>
                          <a:highlight>
                            <a:srgbClr val="00FF00"/>
                          </a:highlight>
                          <a:latin typeface="Arial" panose="020B0604020202020204" pitchFamily="34" charset="0"/>
                          <a:ea typeface="等线" panose="02010600030101010101" pitchFamily="2" charset="-122"/>
                          <a:cs typeface="+mn-cs"/>
                        </a:rPr>
                        <a:t>100%</a:t>
                      </a:r>
                      <a:endParaRPr lang="zh-CN" altLang="en-US" sz="700" b="0" i="0" u="none" strike="noStrike" kern="1200" dirty="0">
                        <a:solidFill>
                          <a:srgbClr val="000000"/>
                        </a:solidFill>
                        <a:effectLst/>
                        <a:highlight>
                          <a:srgbClr val="00FF00"/>
                        </a:highlight>
                        <a:latin typeface="Arial" panose="020B0604020202020204" pitchFamily="34" charset="0"/>
                        <a:ea typeface="等线" panose="02010600030101010101" pitchFamily="2" charset="-122"/>
                        <a:cs typeface="+mn-cs"/>
                      </a:endParaRPr>
                    </a:p>
                  </a:txBody>
                  <a:tcPr marL="6373" marR="6373" marT="637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t"/>
                      <a:endParaRPr lang="zh-CN" altLang="en-US" sz="700" b="0" i="0" u="none" strike="noStrike">
                        <a:solidFill>
                          <a:srgbClr val="000000"/>
                        </a:solidFill>
                        <a:effectLst/>
                        <a:latin typeface="Arial" panose="020B0604020202020204" pitchFamily="34" charset="0"/>
                        <a:ea typeface="等线" panose="02010600030101010101" pitchFamily="2" charset="-122"/>
                      </a:endParaRPr>
                    </a:p>
                  </a:txBody>
                  <a:tcPr marL="6373" marR="6373" marT="637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extLst>
                  <a:ext uri="{0D108BD9-81ED-4DB2-BD59-A6C34878D82A}">
                    <a16:rowId xmlns:a16="http://schemas.microsoft.com/office/drawing/2014/main" val="16081230"/>
                  </a:ext>
                </a:extLst>
              </a:tr>
              <a:tr h="159326">
                <a:tc>
                  <a:txBody>
                    <a:bodyPr/>
                    <a:lstStyle/>
                    <a:p>
                      <a:pPr algn="r" fontAlgn="t"/>
                      <a:r>
                        <a:rPr lang="en-US" altLang="zh-CN" sz="700" b="0" i="0" u="none" strike="noStrike">
                          <a:solidFill>
                            <a:srgbClr val="000000"/>
                          </a:solidFill>
                          <a:effectLst/>
                          <a:latin typeface="Arial" panose="020B0604020202020204" pitchFamily="34" charset="0"/>
                          <a:ea typeface="等线" panose="02010600030101010101" pitchFamily="2" charset="-122"/>
                        </a:rPr>
                        <a:t>1060005</a:t>
                      </a:r>
                    </a:p>
                  </a:txBody>
                  <a:tcPr marL="6373" marR="6373" marT="637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t"/>
                      <a:r>
                        <a:rPr lang="en-US" sz="700" b="0" i="0" u="none" strike="noStrike">
                          <a:solidFill>
                            <a:srgbClr val="000000"/>
                          </a:solidFill>
                          <a:effectLst/>
                          <a:latin typeface="Arial" panose="020B0604020202020204" pitchFamily="34" charset="0"/>
                          <a:ea typeface="等线" panose="02010600030101010101" pitchFamily="2" charset="-122"/>
                        </a:rPr>
                        <a:t>Management aspects of Network Digital Twins </a:t>
                      </a:r>
                    </a:p>
                  </a:txBody>
                  <a:tcPr marL="6373" marR="6373" marT="637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t"/>
                      <a:r>
                        <a:rPr lang="en-US" sz="700" b="0" i="0" u="none" strike="noStrike">
                          <a:solidFill>
                            <a:srgbClr val="000000"/>
                          </a:solidFill>
                          <a:effectLst/>
                          <a:latin typeface="Arial" panose="020B0604020202020204" pitchFamily="34" charset="0"/>
                          <a:ea typeface="等线" panose="02010600030101010101" pitchFamily="2" charset="-122"/>
                        </a:rPr>
                        <a:t>NDT</a:t>
                      </a:r>
                    </a:p>
                  </a:txBody>
                  <a:tcPr marL="6373" marR="6373" marT="637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r" fontAlgn="t"/>
                      <a:r>
                        <a:rPr lang="en-US" altLang="zh-CN" sz="700" b="0" i="0" u="none" strike="noStrike">
                          <a:solidFill>
                            <a:srgbClr val="000000"/>
                          </a:solidFill>
                          <a:effectLst/>
                          <a:latin typeface="Arial" panose="020B0604020202020204" pitchFamily="34" charset="0"/>
                          <a:ea typeface="等线" panose="02010600030101010101" pitchFamily="2" charset="-122"/>
                        </a:rPr>
                        <a:t>9/9/2025</a:t>
                      </a:r>
                    </a:p>
                  </a:txBody>
                  <a:tcPr marL="6373" marR="6373" marT="637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r" fontAlgn="t"/>
                      <a:r>
                        <a:rPr lang="en-US" altLang="zh-CN" sz="700" b="0" i="0" u="none" strike="noStrike">
                          <a:solidFill>
                            <a:srgbClr val="000000"/>
                          </a:solidFill>
                          <a:effectLst/>
                          <a:latin typeface="Arial" panose="020B0604020202020204" pitchFamily="34" charset="0"/>
                          <a:ea typeface="等线" panose="02010600030101010101" pitchFamily="2" charset="-122"/>
                        </a:rPr>
                        <a:t>10%</a:t>
                      </a:r>
                    </a:p>
                  </a:txBody>
                  <a:tcPr marL="6373" marR="6373" marT="637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t"/>
                      <a:r>
                        <a:rPr lang="en-US" sz="900" b="0" i="0" u="sng" strike="noStrike">
                          <a:solidFill>
                            <a:srgbClr val="0563C1"/>
                          </a:solidFill>
                          <a:effectLst/>
                          <a:latin typeface="等线" panose="02010600030101010101" pitchFamily="2" charset="-122"/>
                          <a:ea typeface="等线" panose="02010600030101010101" pitchFamily="2" charset="-122"/>
                          <a:hlinkClick r:id="rId20"/>
                        </a:rPr>
                        <a:t>SP-241938</a:t>
                      </a:r>
                      <a:endParaRPr lang="en-US" sz="900" b="0" i="0" u="sng" strike="noStrike">
                        <a:solidFill>
                          <a:srgbClr val="0563C1"/>
                        </a:solidFill>
                        <a:effectLst/>
                        <a:latin typeface="等线" panose="02010600030101010101" pitchFamily="2" charset="-122"/>
                        <a:ea typeface="等线" panose="02010600030101010101" pitchFamily="2" charset="-122"/>
                      </a:endParaRPr>
                    </a:p>
                  </a:txBody>
                  <a:tcPr marL="6373" marR="6373" marT="637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marL="0" algn="r" defTabSz="1219170" rtl="0" eaLnBrk="1" fontAlgn="t" latinLnBrk="0" hangingPunct="1"/>
                      <a:r>
                        <a:rPr lang="en-US" altLang="zh-CN" sz="700" b="0" i="0" u="none" strike="noStrike" kern="1200" dirty="0">
                          <a:solidFill>
                            <a:srgbClr val="000000"/>
                          </a:solidFill>
                          <a:effectLst/>
                          <a:latin typeface="Arial" panose="020B0604020202020204" pitchFamily="34" charset="0"/>
                          <a:ea typeface="等线" panose="02010600030101010101" pitchFamily="2" charset="-122"/>
                          <a:cs typeface="+mn-cs"/>
                        </a:rPr>
                        <a:t>95%</a:t>
                      </a:r>
                      <a:endParaRPr lang="zh-CN" altLang="en-US" sz="700" b="0" i="0" u="none" strike="noStrike" kern="1200" dirty="0">
                        <a:solidFill>
                          <a:srgbClr val="000000"/>
                        </a:solidFill>
                        <a:effectLst/>
                        <a:latin typeface="Arial" panose="020B0604020202020204" pitchFamily="34" charset="0"/>
                        <a:ea typeface="等线" panose="02010600030101010101" pitchFamily="2" charset="-122"/>
                        <a:cs typeface="+mn-cs"/>
                      </a:endParaRPr>
                    </a:p>
                  </a:txBody>
                  <a:tcPr marL="6373" marR="6373" marT="637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t"/>
                      <a:endParaRPr lang="zh-CN" altLang="en-US" sz="700" b="0" i="0" u="none" strike="noStrike">
                        <a:solidFill>
                          <a:srgbClr val="000000"/>
                        </a:solidFill>
                        <a:effectLst/>
                        <a:latin typeface="Arial" panose="020B0604020202020204" pitchFamily="34" charset="0"/>
                        <a:ea typeface="等线" panose="02010600030101010101" pitchFamily="2" charset="-122"/>
                      </a:endParaRPr>
                    </a:p>
                  </a:txBody>
                  <a:tcPr marL="6373" marR="6373" marT="637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extLst>
                  <a:ext uri="{0D108BD9-81ED-4DB2-BD59-A6C34878D82A}">
                    <a16:rowId xmlns:a16="http://schemas.microsoft.com/office/drawing/2014/main" val="1182575567"/>
                  </a:ext>
                </a:extLst>
              </a:tr>
              <a:tr h="159326">
                <a:tc>
                  <a:txBody>
                    <a:bodyPr/>
                    <a:lstStyle/>
                    <a:p>
                      <a:pPr algn="r" fontAlgn="t"/>
                      <a:r>
                        <a:rPr lang="en-US" altLang="zh-CN" sz="700" b="0" i="0" u="none" strike="noStrike">
                          <a:solidFill>
                            <a:srgbClr val="000000"/>
                          </a:solidFill>
                          <a:effectLst/>
                          <a:latin typeface="Arial" panose="020B0604020202020204" pitchFamily="34" charset="0"/>
                          <a:ea typeface="等线" panose="02010600030101010101" pitchFamily="2" charset="-122"/>
                        </a:rPr>
                        <a:t>1020010</a:t>
                      </a:r>
                    </a:p>
                  </a:txBody>
                  <a:tcPr marL="6373" marR="6373" marT="637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t"/>
                      <a:r>
                        <a:rPr lang="en-US" sz="700" b="0" i="1" u="none" strike="noStrike">
                          <a:solidFill>
                            <a:srgbClr val="000000"/>
                          </a:solidFill>
                          <a:effectLst/>
                          <a:latin typeface="Arial" panose="020B0604020202020204" pitchFamily="34" charset="0"/>
                          <a:ea typeface="等线" panose="02010600030101010101" pitchFamily="2" charset="-122"/>
                        </a:rPr>
                        <a:t>Study on Cloud Aspects of Management and Orchestration </a:t>
                      </a:r>
                    </a:p>
                  </a:txBody>
                  <a:tcPr marL="6373" marR="6373" marT="637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t"/>
                      <a:r>
                        <a:rPr lang="en-US" sz="700" b="0" i="0" u="none" strike="noStrike">
                          <a:solidFill>
                            <a:srgbClr val="000000"/>
                          </a:solidFill>
                          <a:effectLst/>
                          <a:latin typeface="Arial" panose="020B0604020202020204" pitchFamily="34" charset="0"/>
                          <a:ea typeface="等线" panose="02010600030101010101" pitchFamily="2" charset="-122"/>
                        </a:rPr>
                        <a:t>FS_Cloud_OAM</a:t>
                      </a:r>
                    </a:p>
                  </a:txBody>
                  <a:tcPr marL="6373" marR="6373" marT="637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r" fontAlgn="t"/>
                      <a:r>
                        <a:rPr lang="en-US" altLang="zh-CN" sz="700" b="0" i="0" u="none" strike="noStrike">
                          <a:solidFill>
                            <a:srgbClr val="000000"/>
                          </a:solidFill>
                          <a:effectLst/>
                          <a:latin typeface="Arial" panose="020B0604020202020204" pitchFamily="34" charset="0"/>
                          <a:ea typeface="等线" panose="02010600030101010101" pitchFamily="2" charset="-122"/>
                        </a:rPr>
                        <a:t>9/9/2025</a:t>
                      </a:r>
                    </a:p>
                  </a:txBody>
                  <a:tcPr marL="6373" marR="6373" marT="637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r" fontAlgn="t"/>
                      <a:r>
                        <a:rPr lang="en-US" altLang="zh-CN" sz="700" b="0" i="0" u="none" strike="noStrike">
                          <a:solidFill>
                            <a:srgbClr val="000000"/>
                          </a:solidFill>
                          <a:effectLst/>
                          <a:latin typeface="Arial" panose="020B0604020202020204" pitchFamily="34" charset="0"/>
                          <a:ea typeface="等线" panose="02010600030101010101" pitchFamily="2" charset="-122"/>
                        </a:rPr>
                        <a:t>85%</a:t>
                      </a:r>
                    </a:p>
                  </a:txBody>
                  <a:tcPr marL="6373" marR="6373" marT="637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t"/>
                      <a:r>
                        <a:rPr lang="en-US" sz="900" b="0" i="0" u="sng" strike="noStrike">
                          <a:solidFill>
                            <a:srgbClr val="0563C1"/>
                          </a:solidFill>
                          <a:effectLst/>
                          <a:latin typeface="等线" panose="02010600030101010101" pitchFamily="2" charset="-122"/>
                          <a:ea typeface="等线" panose="02010600030101010101" pitchFamily="2" charset="-122"/>
                          <a:hlinkClick r:id="rId21"/>
                        </a:rPr>
                        <a:t>SP-241566</a:t>
                      </a:r>
                      <a:endParaRPr lang="en-US" sz="900" b="0" i="0" u="sng" strike="noStrike">
                        <a:solidFill>
                          <a:srgbClr val="0563C1"/>
                        </a:solidFill>
                        <a:effectLst/>
                        <a:latin typeface="等线" panose="02010600030101010101" pitchFamily="2" charset="-122"/>
                        <a:ea typeface="等线" panose="02010600030101010101" pitchFamily="2" charset="-122"/>
                      </a:endParaRPr>
                    </a:p>
                  </a:txBody>
                  <a:tcPr marL="6373" marR="6373" marT="637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marL="0" algn="r" defTabSz="1219170" rtl="0" eaLnBrk="1" fontAlgn="t" latinLnBrk="0" hangingPunct="1"/>
                      <a:r>
                        <a:rPr lang="en-US" altLang="zh-CN" sz="700" b="0" i="0" u="none" strike="noStrike" kern="1200" dirty="0">
                          <a:solidFill>
                            <a:srgbClr val="000000"/>
                          </a:solidFill>
                          <a:effectLst/>
                          <a:latin typeface="Arial" panose="020B0604020202020204" pitchFamily="34" charset="0"/>
                          <a:ea typeface="等线" panose="02010600030101010101" pitchFamily="2" charset="-122"/>
                          <a:cs typeface="+mn-cs"/>
                        </a:rPr>
                        <a:t>90%</a:t>
                      </a:r>
                      <a:endParaRPr lang="zh-CN" altLang="en-US" sz="700" b="0" i="0" u="none" strike="noStrike" kern="1200" dirty="0">
                        <a:solidFill>
                          <a:srgbClr val="000000"/>
                        </a:solidFill>
                        <a:effectLst/>
                        <a:latin typeface="Arial" panose="020B0604020202020204" pitchFamily="34" charset="0"/>
                        <a:ea typeface="等线" panose="02010600030101010101" pitchFamily="2" charset="-122"/>
                        <a:cs typeface="+mn-cs"/>
                      </a:endParaRPr>
                    </a:p>
                  </a:txBody>
                  <a:tcPr marL="6373" marR="6373" marT="637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t"/>
                      <a:endParaRPr lang="zh-CN" altLang="en-US" sz="700" b="0" i="0" u="none" strike="noStrike">
                        <a:solidFill>
                          <a:srgbClr val="000000"/>
                        </a:solidFill>
                        <a:effectLst/>
                        <a:latin typeface="Arial" panose="020B0604020202020204" pitchFamily="34" charset="0"/>
                        <a:ea typeface="等线" panose="02010600030101010101" pitchFamily="2" charset="-122"/>
                      </a:endParaRPr>
                    </a:p>
                  </a:txBody>
                  <a:tcPr marL="6373" marR="6373" marT="637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extLst>
                  <a:ext uri="{0D108BD9-81ED-4DB2-BD59-A6C34878D82A}">
                    <a16:rowId xmlns:a16="http://schemas.microsoft.com/office/drawing/2014/main" val="1772179411"/>
                  </a:ext>
                </a:extLst>
              </a:tr>
              <a:tr h="159326">
                <a:tc>
                  <a:txBody>
                    <a:bodyPr/>
                    <a:lstStyle/>
                    <a:p>
                      <a:pPr algn="r" fontAlgn="t"/>
                      <a:r>
                        <a:rPr lang="en-US" altLang="zh-CN" sz="700" b="0" i="0" u="none" strike="noStrike">
                          <a:solidFill>
                            <a:srgbClr val="000000"/>
                          </a:solidFill>
                          <a:effectLst/>
                          <a:latin typeface="Arial" panose="020B0604020202020204" pitchFamily="34" charset="0"/>
                          <a:ea typeface="等线" panose="02010600030101010101" pitchFamily="2" charset="-122"/>
                        </a:rPr>
                        <a:t>1050032</a:t>
                      </a:r>
                    </a:p>
                  </a:txBody>
                  <a:tcPr marL="6373" marR="6373" marT="637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t"/>
                      <a:r>
                        <a:rPr lang="en-US" sz="700" b="0" i="0" u="none" strike="noStrike">
                          <a:solidFill>
                            <a:srgbClr val="000000"/>
                          </a:solidFill>
                          <a:effectLst/>
                          <a:latin typeface="Arial" panose="020B0604020202020204" pitchFamily="34" charset="0"/>
                          <a:ea typeface="等线" panose="02010600030101010101" pitchFamily="2" charset="-122"/>
                        </a:rPr>
                        <a:t>Management of planned configurations </a:t>
                      </a:r>
                    </a:p>
                  </a:txBody>
                  <a:tcPr marL="6373" marR="6373" marT="637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t"/>
                      <a:r>
                        <a:rPr lang="en-US" sz="700" b="0" i="0" u="none" strike="noStrike">
                          <a:solidFill>
                            <a:srgbClr val="000000"/>
                          </a:solidFill>
                          <a:effectLst/>
                          <a:latin typeface="Arial" panose="020B0604020202020204" pitchFamily="34" charset="0"/>
                          <a:ea typeface="等线" panose="02010600030101010101" pitchFamily="2" charset="-122"/>
                        </a:rPr>
                        <a:t>PlanM</a:t>
                      </a:r>
                    </a:p>
                  </a:txBody>
                  <a:tcPr marL="6373" marR="6373" marT="637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r" fontAlgn="t"/>
                      <a:r>
                        <a:rPr lang="en-US" altLang="zh-CN" sz="700" b="0" i="0" u="none" strike="noStrike" dirty="0">
                          <a:solidFill>
                            <a:srgbClr val="000000"/>
                          </a:solidFill>
                          <a:effectLst/>
                          <a:highlight>
                            <a:srgbClr val="00FFFF"/>
                          </a:highlight>
                          <a:latin typeface="Arial" panose="020B0604020202020204" pitchFamily="34" charset="0"/>
                          <a:ea typeface="等线" panose="02010600030101010101" pitchFamily="2" charset="-122"/>
                        </a:rPr>
                        <a:t>6/6/2025-&gt;9/9/2025</a:t>
                      </a:r>
                    </a:p>
                  </a:txBody>
                  <a:tcPr marL="6373" marR="6373" marT="637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r" fontAlgn="t"/>
                      <a:r>
                        <a:rPr lang="en-US" altLang="zh-CN" sz="700" b="0" i="0" u="none" strike="noStrike">
                          <a:solidFill>
                            <a:srgbClr val="000000"/>
                          </a:solidFill>
                          <a:effectLst/>
                          <a:latin typeface="Arial" panose="020B0604020202020204" pitchFamily="34" charset="0"/>
                          <a:ea typeface="等线" panose="02010600030101010101" pitchFamily="2" charset="-122"/>
                        </a:rPr>
                        <a:t>75%</a:t>
                      </a:r>
                    </a:p>
                  </a:txBody>
                  <a:tcPr marL="6373" marR="6373" marT="637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t"/>
                      <a:r>
                        <a:rPr lang="en-US" sz="900" b="0" i="0" u="sng" strike="noStrike">
                          <a:solidFill>
                            <a:srgbClr val="0563C1"/>
                          </a:solidFill>
                          <a:effectLst/>
                          <a:latin typeface="等线" panose="02010600030101010101" pitchFamily="2" charset="-122"/>
                          <a:ea typeface="等线" panose="02010600030101010101" pitchFamily="2" charset="-122"/>
                          <a:hlinkClick r:id="rId22"/>
                        </a:rPr>
                        <a:t>SP-241379</a:t>
                      </a:r>
                      <a:endParaRPr lang="en-US" sz="900" b="0" i="0" u="sng" strike="noStrike">
                        <a:solidFill>
                          <a:srgbClr val="0563C1"/>
                        </a:solidFill>
                        <a:effectLst/>
                        <a:latin typeface="等线" panose="02010600030101010101" pitchFamily="2" charset="-122"/>
                        <a:ea typeface="等线" panose="02010600030101010101" pitchFamily="2" charset="-122"/>
                      </a:endParaRPr>
                    </a:p>
                  </a:txBody>
                  <a:tcPr marL="6373" marR="6373" marT="637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marL="0" algn="r" defTabSz="1219170" rtl="0" eaLnBrk="1" fontAlgn="t" latinLnBrk="0" hangingPunct="1"/>
                      <a:r>
                        <a:rPr lang="en-US" altLang="zh-CN" sz="700" b="0" i="0" u="none" strike="noStrike" kern="1200" dirty="0">
                          <a:solidFill>
                            <a:srgbClr val="000000"/>
                          </a:solidFill>
                          <a:effectLst/>
                          <a:latin typeface="Arial" panose="020B0604020202020204" pitchFamily="34" charset="0"/>
                          <a:ea typeface="等线" panose="02010600030101010101" pitchFamily="2" charset="-122"/>
                          <a:cs typeface="+mn-cs"/>
                        </a:rPr>
                        <a:t>75%</a:t>
                      </a:r>
                      <a:endParaRPr lang="zh-CN" altLang="en-US" sz="700" b="0" i="0" u="none" strike="noStrike" kern="1200" dirty="0">
                        <a:solidFill>
                          <a:srgbClr val="000000"/>
                        </a:solidFill>
                        <a:effectLst/>
                        <a:latin typeface="Arial" panose="020B0604020202020204" pitchFamily="34" charset="0"/>
                        <a:ea typeface="等线" panose="02010600030101010101" pitchFamily="2" charset="-122"/>
                        <a:cs typeface="+mn-cs"/>
                      </a:endParaRPr>
                    </a:p>
                  </a:txBody>
                  <a:tcPr marL="6373" marR="6373" marT="637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t"/>
                      <a:r>
                        <a:rPr lang="en-US" altLang="zh-CN" sz="700" b="0" i="0" u="none" strike="noStrike" dirty="0">
                          <a:solidFill>
                            <a:srgbClr val="000000"/>
                          </a:solidFill>
                          <a:effectLst/>
                          <a:latin typeface="Arial" panose="020B0604020202020204" pitchFamily="34" charset="0"/>
                          <a:ea typeface="等线" panose="02010600030101010101" pitchFamily="2" charset="-122"/>
                        </a:rPr>
                        <a:t>Target data to be updated.</a:t>
                      </a:r>
                      <a:endParaRPr lang="zh-CN" altLang="en-US" sz="700" b="0" i="0" u="none" strike="noStrike" dirty="0">
                        <a:solidFill>
                          <a:srgbClr val="000000"/>
                        </a:solidFill>
                        <a:effectLst/>
                        <a:latin typeface="Arial" panose="020B0604020202020204" pitchFamily="34" charset="0"/>
                        <a:ea typeface="等线" panose="02010600030101010101" pitchFamily="2" charset="-122"/>
                      </a:endParaRPr>
                    </a:p>
                  </a:txBody>
                  <a:tcPr marL="6373" marR="6373" marT="637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extLst>
                  <a:ext uri="{0D108BD9-81ED-4DB2-BD59-A6C34878D82A}">
                    <a16:rowId xmlns:a16="http://schemas.microsoft.com/office/drawing/2014/main" val="2833977121"/>
                  </a:ext>
                </a:extLst>
              </a:tr>
              <a:tr h="159326">
                <a:tc>
                  <a:txBody>
                    <a:bodyPr/>
                    <a:lstStyle/>
                    <a:p>
                      <a:pPr algn="r" fontAlgn="t"/>
                      <a:r>
                        <a:rPr lang="en-US" altLang="zh-CN" sz="700" b="0" i="0" u="none" strike="noStrike">
                          <a:solidFill>
                            <a:srgbClr val="000000"/>
                          </a:solidFill>
                          <a:effectLst/>
                          <a:latin typeface="Arial" panose="020B0604020202020204" pitchFamily="34" charset="0"/>
                          <a:ea typeface="等线" panose="02010600030101010101" pitchFamily="2" charset="-122"/>
                        </a:rPr>
                        <a:t>1060010</a:t>
                      </a:r>
                    </a:p>
                  </a:txBody>
                  <a:tcPr marL="6373" marR="6373" marT="637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t"/>
                      <a:r>
                        <a:rPr lang="en-US" sz="700" b="0" i="0" u="none" strike="noStrike">
                          <a:solidFill>
                            <a:srgbClr val="000000"/>
                          </a:solidFill>
                          <a:effectLst/>
                          <a:latin typeface="Arial" panose="020B0604020202020204" pitchFamily="34" charset="0"/>
                          <a:ea typeface="等线" panose="02010600030101010101" pitchFamily="2" charset="-122"/>
                        </a:rPr>
                        <a:t>Closed Control Loop Management </a:t>
                      </a:r>
                    </a:p>
                  </a:txBody>
                  <a:tcPr marL="6373" marR="6373" marT="637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t"/>
                      <a:r>
                        <a:rPr lang="en-US" sz="700" b="0" i="0" u="none" strike="noStrike">
                          <a:solidFill>
                            <a:srgbClr val="000000"/>
                          </a:solidFill>
                          <a:effectLst/>
                          <a:latin typeface="Arial" panose="020B0604020202020204" pitchFamily="34" charset="0"/>
                          <a:ea typeface="等线" panose="02010600030101010101" pitchFamily="2" charset="-122"/>
                        </a:rPr>
                        <a:t>CCLM</a:t>
                      </a:r>
                    </a:p>
                  </a:txBody>
                  <a:tcPr marL="6373" marR="6373" marT="637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r" fontAlgn="t"/>
                      <a:r>
                        <a:rPr lang="en-US" altLang="zh-CN" sz="700" b="0" i="0" u="none" strike="noStrike">
                          <a:solidFill>
                            <a:srgbClr val="000000"/>
                          </a:solidFill>
                          <a:effectLst/>
                          <a:latin typeface="Arial" panose="020B0604020202020204" pitchFamily="34" charset="0"/>
                          <a:ea typeface="等线" panose="02010600030101010101" pitchFamily="2" charset="-122"/>
                        </a:rPr>
                        <a:t>9/9/2025</a:t>
                      </a:r>
                    </a:p>
                  </a:txBody>
                  <a:tcPr marL="6373" marR="6373" marT="637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r" fontAlgn="t"/>
                      <a:r>
                        <a:rPr lang="en-US" altLang="zh-CN" sz="700" b="0" i="0" u="none" strike="noStrike">
                          <a:solidFill>
                            <a:srgbClr val="000000"/>
                          </a:solidFill>
                          <a:effectLst/>
                          <a:latin typeface="Arial" panose="020B0604020202020204" pitchFamily="34" charset="0"/>
                          <a:ea typeface="等线" panose="02010600030101010101" pitchFamily="2" charset="-122"/>
                        </a:rPr>
                        <a:t>10%</a:t>
                      </a:r>
                    </a:p>
                  </a:txBody>
                  <a:tcPr marL="6373" marR="6373" marT="637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t"/>
                      <a:r>
                        <a:rPr lang="en-US" sz="900" b="0" i="0" u="sng" strike="noStrike">
                          <a:solidFill>
                            <a:srgbClr val="0563C1"/>
                          </a:solidFill>
                          <a:effectLst/>
                          <a:latin typeface="等线" panose="02010600030101010101" pitchFamily="2" charset="-122"/>
                          <a:ea typeface="等线" panose="02010600030101010101" pitchFamily="2" charset="-122"/>
                          <a:hlinkClick r:id="rId23"/>
                        </a:rPr>
                        <a:t>SP-241943</a:t>
                      </a:r>
                      <a:endParaRPr lang="en-US" sz="900" b="0" i="0" u="sng" strike="noStrike">
                        <a:solidFill>
                          <a:srgbClr val="0563C1"/>
                        </a:solidFill>
                        <a:effectLst/>
                        <a:latin typeface="等线" panose="02010600030101010101" pitchFamily="2" charset="-122"/>
                        <a:ea typeface="等线" panose="02010600030101010101" pitchFamily="2" charset="-122"/>
                      </a:endParaRPr>
                    </a:p>
                  </a:txBody>
                  <a:tcPr marL="6373" marR="6373" marT="637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marL="0" algn="r" defTabSz="1219170" rtl="0" eaLnBrk="1" fontAlgn="t" latinLnBrk="0" hangingPunct="1"/>
                      <a:r>
                        <a:rPr lang="en-US" altLang="zh-CN" sz="700" b="0" i="0" u="none" strike="noStrike" kern="1200" dirty="0">
                          <a:solidFill>
                            <a:srgbClr val="000000"/>
                          </a:solidFill>
                          <a:effectLst/>
                          <a:latin typeface="Arial" panose="020B0604020202020204" pitchFamily="34" charset="0"/>
                          <a:ea typeface="等线" panose="02010600030101010101" pitchFamily="2" charset="-122"/>
                          <a:cs typeface="+mn-cs"/>
                        </a:rPr>
                        <a:t>80%</a:t>
                      </a:r>
                      <a:endParaRPr lang="zh-CN" altLang="en-US" sz="700" b="0" i="0" u="none" strike="noStrike" kern="1200" dirty="0">
                        <a:solidFill>
                          <a:srgbClr val="000000"/>
                        </a:solidFill>
                        <a:effectLst/>
                        <a:latin typeface="Arial" panose="020B0604020202020204" pitchFamily="34" charset="0"/>
                        <a:ea typeface="等线" panose="02010600030101010101" pitchFamily="2" charset="-122"/>
                        <a:cs typeface="+mn-cs"/>
                      </a:endParaRPr>
                    </a:p>
                  </a:txBody>
                  <a:tcPr marL="6373" marR="6373" marT="637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t"/>
                      <a:endParaRPr lang="zh-CN" altLang="en-US" sz="700" b="0" i="0" u="none" strike="noStrike">
                        <a:solidFill>
                          <a:srgbClr val="000000"/>
                        </a:solidFill>
                        <a:effectLst/>
                        <a:latin typeface="Arial" panose="020B0604020202020204" pitchFamily="34" charset="0"/>
                        <a:ea typeface="等线" panose="02010600030101010101" pitchFamily="2" charset="-122"/>
                      </a:endParaRPr>
                    </a:p>
                  </a:txBody>
                  <a:tcPr marL="6373" marR="6373" marT="637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extLst>
                  <a:ext uri="{0D108BD9-81ED-4DB2-BD59-A6C34878D82A}">
                    <a16:rowId xmlns:a16="http://schemas.microsoft.com/office/drawing/2014/main" val="2918955345"/>
                  </a:ext>
                </a:extLst>
              </a:tr>
              <a:tr h="159326">
                <a:tc>
                  <a:txBody>
                    <a:bodyPr/>
                    <a:lstStyle/>
                    <a:p>
                      <a:pPr algn="r" fontAlgn="t"/>
                      <a:r>
                        <a:rPr lang="en-US" altLang="zh-CN" sz="700" b="0" i="0" u="none" strike="noStrike">
                          <a:solidFill>
                            <a:srgbClr val="000000"/>
                          </a:solidFill>
                          <a:effectLst/>
                          <a:latin typeface="Arial" panose="020B0604020202020204" pitchFamily="34" charset="0"/>
                          <a:ea typeface="等线" panose="02010600030101010101" pitchFamily="2" charset="-122"/>
                        </a:rPr>
                        <a:t>1020025</a:t>
                      </a:r>
                    </a:p>
                  </a:txBody>
                  <a:tcPr marL="6373" marR="6373" marT="637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t"/>
                      <a:r>
                        <a:rPr lang="en-US" sz="900" b="0" i="0" u="none" strike="noStrike">
                          <a:solidFill>
                            <a:srgbClr val="0000FF"/>
                          </a:solidFill>
                          <a:effectLst/>
                          <a:latin typeface="Arial" panose="020B0604020202020204" pitchFamily="34" charset="0"/>
                          <a:ea typeface="等线" panose="02010600030101010101" pitchFamily="2" charset="-122"/>
                        </a:rPr>
                        <a:t>Data management phase 2 </a:t>
                      </a:r>
                    </a:p>
                  </a:txBody>
                  <a:tcPr marL="6373" marR="6373" marT="637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t"/>
                      <a:r>
                        <a:rPr lang="en-US" sz="700" b="0" i="0" u="none" strike="noStrike">
                          <a:solidFill>
                            <a:srgbClr val="000000"/>
                          </a:solidFill>
                          <a:effectLst/>
                          <a:latin typeface="Arial" panose="020B0604020202020204" pitchFamily="34" charset="0"/>
                          <a:ea typeface="等线" panose="02010600030101010101" pitchFamily="2" charset="-122"/>
                        </a:rPr>
                        <a:t>MADCOL_Ph2</a:t>
                      </a:r>
                    </a:p>
                  </a:txBody>
                  <a:tcPr marL="6373" marR="6373" marT="637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r" fontAlgn="t"/>
                      <a:r>
                        <a:rPr lang="en-US" altLang="zh-CN" sz="700" b="0" i="0" u="none" strike="noStrike" dirty="0">
                          <a:solidFill>
                            <a:srgbClr val="000000"/>
                          </a:solidFill>
                          <a:effectLst/>
                          <a:highlight>
                            <a:srgbClr val="00FFFF"/>
                          </a:highlight>
                          <a:latin typeface="Arial" panose="020B0604020202020204" pitchFamily="34" charset="0"/>
                          <a:ea typeface="等线" panose="02010600030101010101" pitchFamily="2" charset="-122"/>
                        </a:rPr>
                        <a:t>6/6/2025-&gt;9/9/2025</a:t>
                      </a:r>
                    </a:p>
                  </a:txBody>
                  <a:tcPr marL="6373" marR="6373" marT="637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r" fontAlgn="t"/>
                      <a:r>
                        <a:rPr lang="en-US" altLang="zh-CN" sz="700" b="0" i="0" u="none" strike="noStrike" dirty="0">
                          <a:solidFill>
                            <a:srgbClr val="000000"/>
                          </a:solidFill>
                          <a:effectLst/>
                          <a:latin typeface="Arial" panose="020B0604020202020204" pitchFamily="34" charset="0"/>
                          <a:ea typeface="等线" panose="02010600030101010101" pitchFamily="2" charset="-122"/>
                        </a:rPr>
                        <a:t>88%</a:t>
                      </a:r>
                    </a:p>
                  </a:txBody>
                  <a:tcPr marL="6373" marR="6373" marT="637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t"/>
                      <a:r>
                        <a:rPr lang="en-US" sz="900" b="0" i="0" u="sng" strike="noStrike">
                          <a:solidFill>
                            <a:srgbClr val="0563C1"/>
                          </a:solidFill>
                          <a:effectLst/>
                          <a:latin typeface="等线" panose="02010600030101010101" pitchFamily="2" charset="-122"/>
                          <a:ea typeface="等线" panose="02010600030101010101" pitchFamily="2" charset="-122"/>
                          <a:hlinkClick r:id="rId24"/>
                        </a:rPr>
                        <a:t>SP-250116</a:t>
                      </a:r>
                      <a:endParaRPr lang="en-US" sz="900" b="0" i="0" u="sng" strike="noStrike">
                        <a:solidFill>
                          <a:srgbClr val="0563C1"/>
                        </a:solidFill>
                        <a:effectLst/>
                        <a:latin typeface="等线" panose="02010600030101010101" pitchFamily="2" charset="-122"/>
                        <a:ea typeface="等线" panose="02010600030101010101" pitchFamily="2" charset="-122"/>
                      </a:endParaRPr>
                    </a:p>
                  </a:txBody>
                  <a:tcPr marL="6373" marR="6373" marT="637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marL="0" algn="r" defTabSz="1219170" rtl="0" eaLnBrk="1" fontAlgn="t" latinLnBrk="0" hangingPunct="1"/>
                      <a:r>
                        <a:rPr lang="en-US" altLang="zh-CN" sz="700" b="0" i="0" u="none" strike="noStrike" kern="1200" dirty="0">
                          <a:solidFill>
                            <a:srgbClr val="000000"/>
                          </a:solidFill>
                          <a:effectLst/>
                          <a:latin typeface="Arial" panose="020B0604020202020204" pitchFamily="34" charset="0"/>
                          <a:ea typeface="等线" panose="02010600030101010101" pitchFamily="2" charset="-122"/>
                          <a:cs typeface="+mn-cs"/>
                        </a:rPr>
                        <a:t>98%</a:t>
                      </a:r>
                      <a:endParaRPr lang="zh-CN" altLang="en-US" sz="700" b="0" i="0" u="none" strike="noStrike" kern="1200" dirty="0">
                        <a:solidFill>
                          <a:srgbClr val="000000"/>
                        </a:solidFill>
                        <a:effectLst/>
                        <a:latin typeface="Arial" panose="020B0604020202020204" pitchFamily="34" charset="0"/>
                        <a:ea typeface="等线" panose="02010600030101010101" pitchFamily="2" charset="-122"/>
                        <a:cs typeface="+mn-cs"/>
                      </a:endParaRPr>
                    </a:p>
                  </a:txBody>
                  <a:tcPr marL="6373" marR="6373" marT="637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t"/>
                      <a:r>
                        <a:rPr lang="en-US" altLang="zh-CN" sz="700" b="0" i="0" u="none" strike="noStrike" dirty="0">
                          <a:solidFill>
                            <a:srgbClr val="000000"/>
                          </a:solidFill>
                          <a:effectLst/>
                          <a:latin typeface="Arial" panose="020B0604020202020204" pitchFamily="34" charset="0"/>
                          <a:ea typeface="等线" panose="02010600030101010101" pitchFamily="2" charset="-122"/>
                        </a:rPr>
                        <a:t>Target data to be updated.</a:t>
                      </a:r>
                      <a:endParaRPr lang="zh-CN" altLang="en-US" sz="700" b="0" i="0" u="none" strike="noStrike" dirty="0">
                        <a:solidFill>
                          <a:srgbClr val="000000"/>
                        </a:solidFill>
                        <a:effectLst/>
                        <a:latin typeface="Arial" panose="020B0604020202020204" pitchFamily="34" charset="0"/>
                        <a:ea typeface="等线" panose="02010600030101010101" pitchFamily="2" charset="-122"/>
                      </a:endParaRPr>
                    </a:p>
                  </a:txBody>
                  <a:tcPr marL="6373" marR="6373" marT="637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extLst>
                  <a:ext uri="{0D108BD9-81ED-4DB2-BD59-A6C34878D82A}">
                    <a16:rowId xmlns:a16="http://schemas.microsoft.com/office/drawing/2014/main" val="2297419526"/>
                  </a:ext>
                </a:extLst>
              </a:tr>
              <a:tr h="159326">
                <a:tc>
                  <a:txBody>
                    <a:bodyPr/>
                    <a:lstStyle/>
                    <a:p>
                      <a:pPr algn="r" fontAlgn="t"/>
                      <a:r>
                        <a:rPr lang="en-US" altLang="zh-CN" sz="700" b="0" i="0" u="none" strike="noStrike">
                          <a:solidFill>
                            <a:srgbClr val="000000"/>
                          </a:solidFill>
                          <a:effectLst/>
                          <a:latin typeface="Arial" panose="020B0604020202020204" pitchFamily="34" charset="0"/>
                          <a:ea typeface="等线" panose="02010600030101010101" pitchFamily="2" charset="-122"/>
                        </a:rPr>
                        <a:t>1020026</a:t>
                      </a:r>
                    </a:p>
                  </a:txBody>
                  <a:tcPr marL="6373" marR="6373" marT="637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t"/>
                      <a:r>
                        <a:rPr lang="en-US" sz="900" b="0" i="0" u="none" strike="noStrike">
                          <a:solidFill>
                            <a:srgbClr val="0000FF"/>
                          </a:solidFill>
                          <a:effectLst/>
                          <a:latin typeface="Arial" panose="020B0604020202020204" pitchFamily="34" charset="0"/>
                          <a:ea typeface="等线" panose="02010600030101010101" pitchFamily="2" charset="-122"/>
                        </a:rPr>
                        <a:t>5G performance measurements and KPIs phase 4 </a:t>
                      </a:r>
                    </a:p>
                  </a:txBody>
                  <a:tcPr marL="6373" marR="6373" marT="637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t"/>
                      <a:r>
                        <a:rPr lang="en-US" sz="700" b="0" i="0" u="none" strike="noStrike">
                          <a:solidFill>
                            <a:srgbClr val="000000"/>
                          </a:solidFill>
                          <a:effectLst/>
                          <a:latin typeface="Arial" panose="020B0604020202020204" pitchFamily="34" charset="0"/>
                          <a:ea typeface="等线" panose="02010600030101010101" pitchFamily="2" charset="-122"/>
                        </a:rPr>
                        <a:t>PM_KPI_5G_Ph4</a:t>
                      </a:r>
                    </a:p>
                  </a:txBody>
                  <a:tcPr marL="6373" marR="6373" marT="637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r" fontAlgn="t"/>
                      <a:r>
                        <a:rPr lang="en-US" altLang="zh-CN" sz="700" b="0" i="0" u="none" strike="noStrike" dirty="0">
                          <a:solidFill>
                            <a:srgbClr val="000000"/>
                          </a:solidFill>
                          <a:effectLst/>
                          <a:highlight>
                            <a:srgbClr val="00FFFF"/>
                          </a:highlight>
                          <a:latin typeface="Arial" panose="020B0604020202020204" pitchFamily="34" charset="0"/>
                          <a:ea typeface="等线" panose="02010600030101010101" pitchFamily="2" charset="-122"/>
                        </a:rPr>
                        <a:t>12/30/2024-&gt;9/9/2025</a:t>
                      </a:r>
                    </a:p>
                  </a:txBody>
                  <a:tcPr marL="6373" marR="6373" marT="637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r" fontAlgn="t"/>
                      <a:r>
                        <a:rPr lang="en-US" altLang="zh-CN" sz="700" b="0" i="0" u="none" strike="noStrike">
                          <a:solidFill>
                            <a:srgbClr val="000000"/>
                          </a:solidFill>
                          <a:effectLst/>
                          <a:latin typeface="Arial" panose="020B0604020202020204" pitchFamily="34" charset="0"/>
                          <a:ea typeface="等线" panose="02010600030101010101" pitchFamily="2" charset="-122"/>
                        </a:rPr>
                        <a:t>75%</a:t>
                      </a:r>
                    </a:p>
                  </a:txBody>
                  <a:tcPr marL="6373" marR="6373" marT="637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t"/>
                      <a:r>
                        <a:rPr lang="en-US" sz="900" b="0" i="0" u="sng" strike="noStrike">
                          <a:solidFill>
                            <a:srgbClr val="0563C1"/>
                          </a:solidFill>
                          <a:effectLst/>
                          <a:latin typeface="等线" panose="02010600030101010101" pitchFamily="2" charset="-122"/>
                          <a:ea typeface="等线" panose="02010600030101010101" pitchFamily="2" charset="-122"/>
                          <a:hlinkClick r:id="rId25"/>
                        </a:rPr>
                        <a:t>SP-241155</a:t>
                      </a:r>
                      <a:endParaRPr lang="en-US" sz="900" b="0" i="0" u="sng" strike="noStrike">
                        <a:solidFill>
                          <a:srgbClr val="0563C1"/>
                        </a:solidFill>
                        <a:effectLst/>
                        <a:latin typeface="等线" panose="02010600030101010101" pitchFamily="2" charset="-122"/>
                        <a:ea typeface="等线" panose="02010600030101010101" pitchFamily="2" charset="-122"/>
                      </a:endParaRPr>
                    </a:p>
                  </a:txBody>
                  <a:tcPr marL="6373" marR="6373" marT="637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marL="0" algn="r" defTabSz="1219170" rtl="0" eaLnBrk="1" fontAlgn="t" latinLnBrk="0" hangingPunct="1"/>
                      <a:r>
                        <a:rPr lang="en-US" altLang="zh-CN" sz="700" b="0" i="0" u="none" strike="noStrike" kern="1200" dirty="0">
                          <a:solidFill>
                            <a:srgbClr val="000000"/>
                          </a:solidFill>
                          <a:effectLst/>
                          <a:latin typeface="Arial" panose="020B0604020202020204" pitchFamily="34" charset="0"/>
                          <a:ea typeface="等线" panose="02010600030101010101" pitchFamily="2" charset="-122"/>
                          <a:cs typeface="+mn-cs"/>
                        </a:rPr>
                        <a:t>90%</a:t>
                      </a:r>
                      <a:endParaRPr lang="zh-CN" altLang="en-US" sz="700" b="0" i="0" u="none" strike="noStrike" kern="1200" dirty="0">
                        <a:solidFill>
                          <a:srgbClr val="000000"/>
                        </a:solidFill>
                        <a:effectLst/>
                        <a:latin typeface="Arial" panose="020B0604020202020204" pitchFamily="34" charset="0"/>
                        <a:ea typeface="等线" panose="02010600030101010101" pitchFamily="2" charset="-122"/>
                        <a:cs typeface="+mn-cs"/>
                      </a:endParaRPr>
                    </a:p>
                  </a:txBody>
                  <a:tcPr marL="6373" marR="6373" marT="637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t"/>
                      <a:r>
                        <a:rPr lang="en-US" altLang="zh-CN" sz="700" b="0" i="0" u="none" strike="noStrike" dirty="0">
                          <a:solidFill>
                            <a:srgbClr val="000000"/>
                          </a:solidFill>
                          <a:effectLst/>
                          <a:latin typeface="Arial" panose="020B0604020202020204" pitchFamily="34" charset="0"/>
                          <a:ea typeface="等线" panose="02010600030101010101" pitchFamily="2" charset="-122"/>
                        </a:rPr>
                        <a:t>Target data to be updated.</a:t>
                      </a:r>
                      <a:endParaRPr lang="zh-CN" altLang="en-US" sz="700" b="0" i="0" u="none" strike="noStrike" dirty="0">
                        <a:solidFill>
                          <a:srgbClr val="000000"/>
                        </a:solidFill>
                        <a:effectLst/>
                        <a:latin typeface="Arial" panose="020B0604020202020204" pitchFamily="34" charset="0"/>
                        <a:ea typeface="等线" panose="02010600030101010101" pitchFamily="2" charset="-122"/>
                      </a:endParaRPr>
                    </a:p>
                  </a:txBody>
                  <a:tcPr marL="6373" marR="6373" marT="637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extLst>
                  <a:ext uri="{0D108BD9-81ED-4DB2-BD59-A6C34878D82A}">
                    <a16:rowId xmlns:a16="http://schemas.microsoft.com/office/drawing/2014/main" val="2822445572"/>
                  </a:ext>
                </a:extLst>
              </a:tr>
              <a:tr h="159326">
                <a:tc>
                  <a:txBody>
                    <a:bodyPr/>
                    <a:lstStyle/>
                    <a:p>
                      <a:pPr algn="r" fontAlgn="t"/>
                      <a:r>
                        <a:rPr lang="en-US" altLang="zh-CN" sz="700" b="0" i="0" u="none" strike="noStrike">
                          <a:solidFill>
                            <a:srgbClr val="000000"/>
                          </a:solidFill>
                          <a:effectLst/>
                          <a:latin typeface="Arial" panose="020B0604020202020204" pitchFamily="34" charset="0"/>
                          <a:ea typeface="等线" panose="02010600030101010101" pitchFamily="2" charset="-122"/>
                        </a:rPr>
                        <a:t>1020027</a:t>
                      </a:r>
                    </a:p>
                  </a:txBody>
                  <a:tcPr marL="6373" marR="6373" marT="637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t"/>
                      <a:r>
                        <a:rPr lang="en-US" sz="900" b="0" i="0" u="none" strike="noStrike">
                          <a:solidFill>
                            <a:srgbClr val="0000FF"/>
                          </a:solidFill>
                          <a:effectLst/>
                          <a:latin typeface="Arial" panose="020B0604020202020204" pitchFamily="34" charset="0"/>
                          <a:ea typeface="等线" panose="02010600030101010101" pitchFamily="2" charset="-122"/>
                        </a:rPr>
                        <a:t>5G Advanced NRM features phase 3 </a:t>
                      </a:r>
                    </a:p>
                  </a:txBody>
                  <a:tcPr marL="6373" marR="6373" marT="637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t"/>
                      <a:r>
                        <a:rPr lang="en-US" sz="700" b="0" i="0" u="none" strike="noStrike">
                          <a:solidFill>
                            <a:srgbClr val="000000"/>
                          </a:solidFill>
                          <a:effectLst/>
                          <a:latin typeface="Arial" panose="020B0604020202020204" pitchFamily="34" charset="0"/>
                          <a:ea typeface="等线" panose="02010600030101010101" pitchFamily="2" charset="-122"/>
                        </a:rPr>
                        <a:t>AdNRM_Ph3</a:t>
                      </a:r>
                    </a:p>
                  </a:txBody>
                  <a:tcPr marL="6373" marR="6373" marT="637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r" fontAlgn="t"/>
                      <a:r>
                        <a:rPr lang="en-US" altLang="zh-CN" sz="700" b="0" i="0" u="none" strike="noStrike">
                          <a:solidFill>
                            <a:srgbClr val="000000"/>
                          </a:solidFill>
                          <a:effectLst/>
                          <a:latin typeface="Arial" panose="020B0604020202020204" pitchFamily="34" charset="0"/>
                          <a:ea typeface="等线" panose="02010600030101010101" pitchFamily="2" charset="-122"/>
                        </a:rPr>
                        <a:t>6/6/2025</a:t>
                      </a:r>
                    </a:p>
                  </a:txBody>
                  <a:tcPr marL="6373" marR="6373" marT="637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r" fontAlgn="t"/>
                      <a:r>
                        <a:rPr lang="en-US" altLang="zh-CN" sz="700" b="0" i="0" u="none" strike="noStrike">
                          <a:solidFill>
                            <a:srgbClr val="000000"/>
                          </a:solidFill>
                          <a:effectLst/>
                          <a:latin typeface="Arial" panose="020B0604020202020204" pitchFamily="34" charset="0"/>
                          <a:ea typeface="等线" panose="02010600030101010101" pitchFamily="2" charset="-122"/>
                        </a:rPr>
                        <a:t>75%</a:t>
                      </a:r>
                    </a:p>
                  </a:txBody>
                  <a:tcPr marL="6373" marR="6373" marT="637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t"/>
                      <a:r>
                        <a:rPr lang="en-US" sz="900" b="0" i="0" u="sng" strike="noStrike">
                          <a:solidFill>
                            <a:srgbClr val="0563C1"/>
                          </a:solidFill>
                          <a:effectLst/>
                          <a:latin typeface="等线" panose="02010600030101010101" pitchFamily="2" charset="-122"/>
                          <a:ea typeface="等线" panose="02010600030101010101" pitchFamily="2" charset="-122"/>
                          <a:hlinkClick r:id="rId26"/>
                        </a:rPr>
                        <a:t>SP-250123</a:t>
                      </a:r>
                      <a:endParaRPr lang="en-US" sz="900" b="0" i="0" u="sng" strike="noStrike">
                        <a:solidFill>
                          <a:srgbClr val="0563C1"/>
                        </a:solidFill>
                        <a:effectLst/>
                        <a:latin typeface="等线" panose="02010600030101010101" pitchFamily="2" charset="-122"/>
                        <a:ea typeface="等线" panose="02010600030101010101" pitchFamily="2" charset="-122"/>
                      </a:endParaRPr>
                    </a:p>
                  </a:txBody>
                  <a:tcPr marL="6373" marR="6373" marT="637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marL="0" algn="r" defTabSz="1219170" rtl="0" eaLnBrk="1" fontAlgn="t" latinLnBrk="0" hangingPunct="1"/>
                      <a:r>
                        <a:rPr lang="en-US" altLang="zh-CN" sz="700" b="0" i="0" u="none" strike="noStrike" kern="1200" dirty="0">
                          <a:solidFill>
                            <a:srgbClr val="000000"/>
                          </a:solidFill>
                          <a:effectLst/>
                          <a:highlight>
                            <a:srgbClr val="00FF00"/>
                          </a:highlight>
                          <a:latin typeface="Arial" panose="020B0604020202020204" pitchFamily="34" charset="0"/>
                          <a:ea typeface="等线" panose="02010600030101010101" pitchFamily="2" charset="-122"/>
                          <a:cs typeface="+mn-cs"/>
                        </a:rPr>
                        <a:t>100%</a:t>
                      </a:r>
                      <a:endParaRPr lang="zh-CN" altLang="en-US" sz="700" b="0" i="0" u="none" strike="noStrike" kern="1200" dirty="0">
                        <a:solidFill>
                          <a:srgbClr val="000000"/>
                        </a:solidFill>
                        <a:effectLst/>
                        <a:highlight>
                          <a:srgbClr val="00FF00"/>
                        </a:highlight>
                        <a:latin typeface="Arial" panose="020B0604020202020204" pitchFamily="34" charset="0"/>
                        <a:ea typeface="等线" panose="02010600030101010101" pitchFamily="2" charset="-122"/>
                        <a:cs typeface="+mn-cs"/>
                      </a:endParaRPr>
                    </a:p>
                  </a:txBody>
                  <a:tcPr marL="6373" marR="6373" marT="637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t"/>
                      <a:endParaRPr lang="zh-CN" altLang="en-US" sz="700" b="0" i="0" u="none" strike="noStrike">
                        <a:solidFill>
                          <a:srgbClr val="000000"/>
                        </a:solidFill>
                        <a:effectLst/>
                        <a:latin typeface="Arial" panose="020B0604020202020204" pitchFamily="34" charset="0"/>
                        <a:ea typeface="等线" panose="02010600030101010101" pitchFamily="2" charset="-122"/>
                      </a:endParaRPr>
                    </a:p>
                  </a:txBody>
                  <a:tcPr marL="6373" marR="6373" marT="637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extLst>
                  <a:ext uri="{0D108BD9-81ED-4DB2-BD59-A6C34878D82A}">
                    <a16:rowId xmlns:a16="http://schemas.microsoft.com/office/drawing/2014/main" val="2253418956"/>
                  </a:ext>
                </a:extLst>
              </a:tr>
              <a:tr h="159326">
                <a:tc>
                  <a:txBody>
                    <a:bodyPr/>
                    <a:lstStyle/>
                    <a:p>
                      <a:pPr algn="r" fontAlgn="t"/>
                      <a:r>
                        <a:rPr lang="en-US" altLang="zh-CN" sz="700" b="0" i="0" u="none" strike="noStrike">
                          <a:solidFill>
                            <a:srgbClr val="000000"/>
                          </a:solidFill>
                          <a:effectLst/>
                          <a:latin typeface="Arial" panose="020B0604020202020204" pitchFamily="34" charset="0"/>
                          <a:ea typeface="等线" panose="02010600030101010101" pitchFamily="2" charset="-122"/>
                        </a:rPr>
                        <a:t>1020028</a:t>
                      </a:r>
                    </a:p>
                  </a:txBody>
                  <a:tcPr marL="6373" marR="6373" marT="637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t"/>
                      <a:r>
                        <a:rPr lang="en-US" sz="900" b="0" i="0" u="none" strike="noStrike">
                          <a:solidFill>
                            <a:srgbClr val="0000FF"/>
                          </a:solidFill>
                          <a:effectLst/>
                          <a:latin typeface="Arial" panose="020B0604020202020204" pitchFamily="34" charset="0"/>
                          <a:ea typeface="等线" panose="02010600030101010101" pitchFamily="2" charset="-122"/>
                        </a:rPr>
                        <a:t>Subscriber and Equipment Trace and QoE collection management </a:t>
                      </a:r>
                    </a:p>
                  </a:txBody>
                  <a:tcPr marL="6373" marR="6373" marT="637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t"/>
                      <a:r>
                        <a:rPr lang="en-US" sz="700" b="0" i="0" u="none" strike="noStrike">
                          <a:solidFill>
                            <a:srgbClr val="000000"/>
                          </a:solidFill>
                          <a:effectLst/>
                          <a:latin typeface="Arial" panose="020B0604020202020204" pitchFamily="34" charset="0"/>
                          <a:ea typeface="等线" panose="02010600030101010101" pitchFamily="2" charset="-122"/>
                        </a:rPr>
                        <a:t>TraceQoE_OAM</a:t>
                      </a:r>
                    </a:p>
                  </a:txBody>
                  <a:tcPr marL="6373" marR="6373" marT="637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r" fontAlgn="t"/>
                      <a:r>
                        <a:rPr lang="en-US" altLang="zh-CN" sz="700" b="0" i="0" u="none" strike="noStrike" dirty="0">
                          <a:solidFill>
                            <a:srgbClr val="000000"/>
                          </a:solidFill>
                          <a:effectLst/>
                          <a:highlight>
                            <a:srgbClr val="00FFFF"/>
                          </a:highlight>
                          <a:latin typeface="Arial" panose="020B0604020202020204" pitchFamily="34" charset="0"/>
                          <a:ea typeface="等线" panose="02010600030101010101" pitchFamily="2" charset="-122"/>
                        </a:rPr>
                        <a:t>12/30/2024-&gt;9/9/2025</a:t>
                      </a:r>
                    </a:p>
                  </a:txBody>
                  <a:tcPr marL="6373" marR="6373" marT="637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r" fontAlgn="t"/>
                      <a:r>
                        <a:rPr lang="en-US" altLang="zh-CN" sz="700" b="0" i="0" u="none" strike="noStrike">
                          <a:solidFill>
                            <a:srgbClr val="000000"/>
                          </a:solidFill>
                          <a:effectLst/>
                          <a:latin typeface="Arial" panose="020B0604020202020204" pitchFamily="34" charset="0"/>
                          <a:ea typeface="等线" panose="02010600030101010101" pitchFamily="2" charset="-122"/>
                        </a:rPr>
                        <a:t>80%</a:t>
                      </a:r>
                    </a:p>
                  </a:txBody>
                  <a:tcPr marL="6373" marR="6373" marT="637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t"/>
                      <a:r>
                        <a:rPr lang="en-US" sz="900" b="0" i="0" u="sng" strike="noStrike">
                          <a:solidFill>
                            <a:srgbClr val="0563C1"/>
                          </a:solidFill>
                          <a:effectLst/>
                          <a:latin typeface="等线" panose="02010600030101010101" pitchFamily="2" charset="-122"/>
                          <a:ea typeface="等线" panose="02010600030101010101" pitchFamily="2" charset="-122"/>
                          <a:hlinkClick r:id="rId27"/>
                        </a:rPr>
                        <a:t>SP-250115</a:t>
                      </a:r>
                      <a:endParaRPr lang="en-US" sz="900" b="0" i="0" u="sng" strike="noStrike">
                        <a:solidFill>
                          <a:srgbClr val="0563C1"/>
                        </a:solidFill>
                        <a:effectLst/>
                        <a:latin typeface="等线" panose="02010600030101010101" pitchFamily="2" charset="-122"/>
                        <a:ea typeface="等线" panose="02010600030101010101" pitchFamily="2" charset="-122"/>
                      </a:endParaRPr>
                    </a:p>
                  </a:txBody>
                  <a:tcPr marL="6373" marR="6373" marT="637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marL="0" algn="r" defTabSz="1219170" rtl="0" eaLnBrk="1" fontAlgn="t" latinLnBrk="0" hangingPunct="1"/>
                      <a:r>
                        <a:rPr lang="en-US" altLang="zh-CN" sz="700" b="0" i="0" u="none" strike="noStrike" kern="1200" dirty="0">
                          <a:solidFill>
                            <a:srgbClr val="000000"/>
                          </a:solidFill>
                          <a:effectLst/>
                          <a:latin typeface="Arial" panose="020B0604020202020204" pitchFamily="34" charset="0"/>
                          <a:ea typeface="等线" panose="02010600030101010101" pitchFamily="2" charset="-122"/>
                          <a:cs typeface="+mn-cs"/>
                        </a:rPr>
                        <a:t>80%</a:t>
                      </a:r>
                      <a:endParaRPr lang="zh-CN" altLang="en-US" sz="700" b="0" i="0" u="none" strike="noStrike" kern="1200" dirty="0">
                        <a:solidFill>
                          <a:srgbClr val="000000"/>
                        </a:solidFill>
                        <a:effectLst/>
                        <a:latin typeface="Arial" panose="020B0604020202020204" pitchFamily="34" charset="0"/>
                        <a:ea typeface="等线" panose="02010600030101010101" pitchFamily="2" charset="-122"/>
                        <a:cs typeface="+mn-cs"/>
                      </a:endParaRPr>
                    </a:p>
                  </a:txBody>
                  <a:tcPr marL="6373" marR="6373" marT="637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t"/>
                      <a:r>
                        <a:rPr lang="en-US" altLang="zh-CN" sz="700" b="0" i="0" u="none" strike="noStrike" dirty="0">
                          <a:solidFill>
                            <a:srgbClr val="000000"/>
                          </a:solidFill>
                          <a:effectLst/>
                          <a:latin typeface="Arial" panose="020B0604020202020204" pitchFamily="34" charset="0"/>
                          <a:ea typeface="等线" panose="02010600030101010101" pitchFamily="2" charset="-122"/>
                        </a:rPr>
                        <a:t>Target data to be updated.</a:t>
                      </a:r>
                      <a:endParaRPr lang="zh-CN" altLang="en-US" sz="700" b="0" i="0" u="none" strike="noStrike" dirty="0">
                        <a:solidFill>
                          <a:srgbClr val="000000"/>
                        </a:solidFill>
                        <a:effectLst/>
                        <a:latin typeface="Arial" panose="020B0604020202020204" pitchFamily="34" charset="0"/>
                        <a:ea typeface="等线" panose="02010600030101010101" pitchFamily="2" charset="-122"/>
                      </a:endParaRPr>
                    </a:p>
                  </a:txBody>
                  <a:tcPr marL="6373" marR="6373" marT="637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extLst>
                  <a:ext uri="{0D108BD9-81ED-4DB2-BD59-A6C34878D82A}">
                    <a16:rowId xmlns:a16="http://schemas.microsoft.com/office/drawing/2014/main" val="3032566333"/>
                  </a:ext>
                </a:extLst>
              </a:tr>
              <a:tr h="159326">
                <a:tc>
                  <a:txBody>
                    <a:bodyPr/>
                    <a:lstStyle/>
                    <a:p>
                      <a:pPr algn="r" fontAlgn="t"/>
                      <a:r>
                        <a:rPr lang="en-US" altLang="zh-CN" sz="700" b="0" i="0" u="none" strike="noStrike">
                          <a:solidFill>
                            <a:srgbClr val="000000"/>
                          </a:solidFill>
                          <a:effectLst/>
                          <a:latin typeface="Arial" panose="020B0604020202020204" pitchFamily="34" charset="0"/>
                          <a:ea typeface="等线" panose="02010600030101010101" pitchFamily="2" charset="-122"/>
                        </a:rPr>
                        <a:t>1060015</a:t>
                      </a:r>
                    </a:p>
                  </a:txBody>
                  <a:tcPr marL="6373" marR="6373" marT="637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t"/>
                      <a:r>
                        <a:rPr lang="en-US" sz="700" b="0" i="0" u="none" strike="noStrike">
                          <a:solidFill>
                            <a:srgbClr val="000000"/>
                          </a:solidFill>
                          <a:effectLst/>
                          <a:latin typeface="Arial" panose="020B0604020202020204" pitchFamily="34" charset="0"/>
                          <a:ea typeface="等线" panose="02010600030101010101" pitchFamily="2" charset="-122"/>
                        </a:rPr>
                        <a:t>Management of IAB nodes </a:t>
                      </a:r>
                    </a:p>
                  </a:txBody>
                  <a:tcPr marL="6373" marR="6373" marT="637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t"/>
                      <a:r>
                        <a:rPr lang="en-US" sz="700" b="0" i="0" u="none" strike="noStrike">
                          <a:solidFill>
                            <a:srgbClr val="000000"/>
                          </a:solidFill>
                          <a:effectLst/>
                          <a:latin typeface="Arial" panose="020B0604020202020204" pitchFamily="34" charset="0"/>
                          <a:ea typeface="等线" panose="02010600030101010101" pitchFamily="2" charset="-122"/>
                        </a:rPr>
                        <a:t>NR_MOBILE_IAB_OAM</a:t>
                      </a:r>
                    </a:p>
                  </a:txBody>
                  <a:tcPr marL="6373" marR="6373" marT="637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r" fontAlgn="t"/>
                      <a:r>
                        <a:rPr lang="en-US" altLang="zh-CN" sz="700" b="0" i="0" u="none" strike="noStrike">
                          <a:solidFill>
                            <a:srgbClr val="000000"/>
                          </a:solidFill>
                          <a:effectLst/>
                          <a:latin typeface="Arial" panose="020B0604020202020204" pitchFamily="34" charset="0"/>
                          <a:ea typeface="等线" panose="02010600030101010101" pitchFamily="2" charset="-122"/>
                        </a:rPr>
                        <a:t>9/9/2025</a:t>
                      </a:r>
                    </a:p>
                  </a:txBody>
                  <a:tcPr marL="6373" marR="6373" marT="637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r" fontAlgn="t"/>
                      <a:r>
                        <a:rPr lang="en-US" altLang="zh-CN" sz="700" b="0" i="0" u="none" strike="noStrike">
                          <a:solidFill>
                            <a:srgbClr val="000000"/>
                          </a:solidFill>
                          <a:effectLst/>
                          <a:latin typeface="Arial" panose="020B0604020202020204" pitchFamily="34" charset="0"/>
                          <a:ea typeface="等线" panose="02010600030101010101" pitchFamily="2" charset="-122"/>
                        </a:rPr>
                        <a:t>0%</a:t>
                      </a:r>
                    </a:p>
                  </a:txBody>
                  <a:tcPr marL="6373" marR="6373" marT="637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t"/>
                      <a:r>
                        <a:rPr lang="en-US" sz="900" b="0" i="0" u="sng" strike="noStrike">
                          <a:solidFill>
                            <a:srgbClr val="0563C1"/>
                          </a:solidFill>
                          <a:effectLst/>
                          <a:latin typeface="等线" panose="02010600030101010101" pitchFamily="2" charset="-122"/>
                          <a:ea typeface="等线" panose="02010600030101010101" pitchFamily="2" charset="-122"/>
                          <a:hlinkClick r:id="rId28"/>
                        </a:rPr>
                        <a:t>SP-241948</a:t>
                      </a:r>
                      <a:endParaRPr lang="en-US" sz="900" b="0" i="0" u="sng" strike="noStrike">
                        <a:solidFill>
                          <a:srgbClr val="0563C1"/>
                        </a:solidFill>
                        <a:effectLst/>
                        <a:latin typeface="等线" panose="02010600030101010101" pitchFamily="2" charset="-122"/>
                        <a:ea typeface="等线" panose="02010600030101010101" pitchFamily="2" charset="-122"/>
                      </a:endParaRPr>
                    </a:p>
                  </a:txBody>
                  <a:tcPr marL="6373" marR="6373" marT="637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marL="0" algn="r" defTabSz="1219170" rtl="0" eaLnBrk="1" fontAlgn="t" latinLnBrk="0" hangingPunct="1"/>
                      <a:r>
                        <a:rPr lang="en-US" altLang="zh-CN" sz="700" b="0" i="0" u="none" strike="noStrike" kern="1200" dirty="0">
                          <a:solidFill>
                            <a:srgbClr val="FF0000"/>
                          </a:solidFill>
                          <a:effectLst/>
                          <a:latin typeface="Arial" panose="020B0604020202020204" pitchFamily="34" charset="0"/>
                          <a:ea typeface="等线" panose="02010600030101010101" pitchFamily="2" charset="-122"/>
                          <a:cs typeface="+mn-cs"/>
                        </a:rPr>
                        <a:t>50%</a:t>
                      </a:r>
                      <a:endParaRPr lang="zh-CN" altLang="en-US" sz="700" b="0" i="0" u="none" strike="noStrike" kern="1200" dirty="0">
                        <a:solidFill>
                          <a:srgbClr val="FF0000"/>
                        </a:solidFill>
                        <a:effectLst/>
                        <a:latin typeface="Arial" panose="020B0604020202020204" pitchFamily="34" charset="0"/>
                        <a:ea typeface="等线" panose="02010600030101010101" pitchFamily="2" charset="-122"/>
                        <a:cs typeface="+mn-cs"/>
                      </a:endParaRPr>
                    </a:p>
                  </a:txBody>
                  <a:tcPr marL="6373" marR="6373" marT="637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t"/>
                      <a:endParaRPr lang="zh-CN" altLang="en-US" sz="700" b="0" i="0" u="none" strike="noStrike">
                        <a:solidFill>
                          <a:srgbClr val="000000"/>
                        </a:solidFill>
                        <a:effectLst/>
                        <a:latin typeface="Arial" panose="020B0604020202020204" pitchFamily="34" charset="0"/>
                        <a:ea typeface="等线" panose="02010600030101010101" pitchFamily="2" charset="-122"/>
                      </a:endParaRPr>
                    </a:p>
                  </a:txBody>
                  <a:tcPr marL="6373" marR="6373" marT="637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extLst>
                  <a:ext uri="{0D108BD9-81ED-4DB2-BD59-A6C34878D82A}">
                    <a16:rowId xmlns:a16="http://schemas.microsoft.com/office/drawing/2014/main" val="4116461207"/>
                  </a:ext>
                </a:extLst>
              </a:tr>
              <a:tr h="159326">
                <a:tc>
                  <a:txBody>
                    <a:bodyPr/>
                    <a:lstStyle/>
                    <a:p>
                      <a:pPr algn="r" fontAlgn="t"/>
                      <a:r>
                        <a:rPr lang="en-US" altLang="zh-CN" sz="700" b="0" i="0" u="none" strike="noStrike">
                          <a:solidFill>
                            <a:srgbClr val="000000"/>
                          </a:solidFill>
                          <a:effectLst/>
                          <a:latin typeface="Arial" panose="020B0604020202020204" pitchFamily="34" charset="0"/>
                          <a:ea typeface="等线" panose="02010600030101010101" pitchFamily="2" charset="-122"/>
                        </a:rPr>
                        <a:t>1050031</a:t>
                      </a:r>
                    </a:p>
                  </a:txBody>
                  <a:tcPr marL="6373" marR="6373" marT="637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t"/>
                      <a:r>
                        <a:rPr lang="en-US" sz="700" b="0" i="0" u="none" strike="noStrike">
                          <a:solidFill>
                            <a:srgbClr val="000000"/>
                          </a:solidFill>
                          <a:effectLst/>
                          <a:latin typeface="Arial" panose="020B0604020202020204" pitchFamily="34" charset="0"/>
                          <a:ea typeface="等线" panose="02010600030101010101" pitchFamily="2" charset="-122"/>
                        </a:rPr>
                        <a:t>Enhancement of Management Aspects Related of NWDAF Phase 2 </a:t>
                      </a:r>
                    </a:p>
                  </a:txBody>
                  <a:tcPr marL="6373" marR="6373" marT="637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t"/>
                      <a:r>
                        <a:rPr lang="en-US" sz="700" b="0" i="0" u="none" strike="noStrike">
                          <a:solidFill>
                            <a:srgbClr val="000000"/>
                          </a:solidFill>
                          <a:effectLst/>
                          <a:latin typeface="Arial" panose="020B0604020202020204" pitchFamily="34" charset="0"/>
                          <a:ea typeface="等线" panose="02010600030101010101" pitchFamily="2" charset="-122"/>
                        </a:rPr>
                        <a:t>NWDAF_OAM_Ph2</a:t>
                      </a:r>
                    </a:p>
                  </a:txBody>
                  <a:tcPr marL="6373" marR="6373" marT="637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r" fontAlgn="t"/>
                      <a:r>
                        <a:rPr lang="en-US" altLang="zh-CN" sz="700" b="0" i="0" u="none" strike="noStrike">
                          <a:solidFill>
                            <a:srgbClr val="000000"/>
                          </a:solidFill>
                          <a:effectLst/>
                          <a:latin typeface="Arial" panose="020B0604020202020204" pitchFamily="34" charset="0"/>
                          <a:ea typeface="等线" panose="02010600030101010101" pitchFamily="2" charset="-122"/>
                        </a:rPr>
                        <a:t>6/6/2025</a:t>
                      </a:r>
                    </a:p>
                  </a:txBody>
                  <a:tcPr marL="6373" marR="6373" marT="637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r" fontAlgn="t"/>
                      <a:r>
                        <a:rPr lang="en-US" altLang="zh-CN" sz="700" b="0" i="0" u="none" strike="noStrike">
                          <a:solidFill>
                            <a:srgbClr val="000000"/>
                          </a:solidFill>
                          <a:effectLst/>
                          <a:latin typeface="Arial" panose="020B0604020202020204" pitchFamily="34" charset="0"/>
                          <a:ea typeface="等线" panose="02010600030101010101" pitchFamily="2" charset="-122"/>
                        </a:rPr>
                        <a:t>65%</a:t>
                      </a:r>
                    </a:p>
                  </a:txBody>
                  <a:tcPr marL="6373" marR="6373" marT="637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t"/>
                      <a:r>
                        <a:rPr lang="en-US" sz="900" b="0" i="0" u="sng" strike="noStrike">
                          <a:solidFill>
                            <a:srgbClr val="0563C1"/>
                          </a:solidFill>
                          <a:effectLst/>
                          <a:latin typeface="等线" panose="02010600030101010101" pitchFamily="2" charset="-122"/>
                          <a:ea typeface="等线" panose="02010600030101010101" pitchFamily="2" charset="-122"/>
                          <a:hlinkClick r:id="rId29"/>
                        </a:rPr>
                        <a:t>SP-241378</a:t>
                      </a:r>
                      <a:endParaRPr lang="en-US" sz="900" b="0" i="0" u="sng" strike="noStrike">
                        <a:solidFill>
                          <a:srgbClr val="0563C1"/>
                        </a:solidFill>
                        <a:effectLst/>
                        <a:latin typeface="等线" panose="02010600030101010101" pitchFamily="2" charset="-122"/>
                        <a:ea typeface="等线" panose="02010600030101010101" pitchFamily="2" charset="-122"/>
                      </a:endParaRPr>
                    </a:p>
                  </a:txBody>
                  <a:tcPr marL="6373" marR="6373" marT="637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marL="0" algn="r" defTabSz="1219170" rtl="0" eaLnBrk="1" fontAlgn="t" latinLnBrk="0" hangingPunct="1"/>
                      <a:r>
                        <a:rPr lang="en-US" altLang="zh-CN" sz="700" b="0" i="0" u="none" strike="noStrike" kern="1200" dirty="0">
                          <a:solidFill>
                            <a:srgbClr val="000000"/>
                          </a:solidFill>
                          <a:effectLst/>
                          <a:highlight>
                            <a:srgbClr val="00FF00"/>
                          </a:highlight>
                          <a:latin typeface="Arial" panose="020B0604020202020204" pitchFamily="34" charset="0"/>
                          <a:ea typeface="等线" panose="02010600030101010101" pitchFamily="2" charset="-122"/>
                          <a:cs typeface="+mn-cs"/>
                        </a:rPr>
                        <a:t>100%</a:t>
                      </a:r>
                      <a:endParaRPr lang="zh-CN" altLang="en-US" sz="700" b="0" i="0" u="none" strike="noStrike" kern="1200" dirty="0">
                        <a:solidFill>
                          <a:srgbClr val="000000"/>
                        </a:solidFill>
                        <a:effectLst/>
                        <a:highlight>
                          <a:srgbClr val="00FF00"/>
                        </a:highlight>
                        <a:latin typeface="Arial" panose="020B0604020202020204" pitchFamily="34" charset="0"/>
                        <a:ea typeface="等线" panose="02010600030101010101" pitchFamily="2" charset="-122"/>
                        <a:cs typeface="+mn-cs"/>
                      </a:endParaRPr>
                    </a:p>
                  </a:txBody>
                  <a:tcPr marL="6373" marR="6373" marT="637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t"/>
                      <a:endParaRPr lang="zh-CN" altLang="en-US" sz="700" b="0" i="0" u="none" strike="noStrike" dirty="0">
                        <a:solidFill>
                          <a:srgbClr val="000000"/>
                        </a:solidFill>
                        <a:effectLst/>
                        <a:latin typeface="Arial" panose="020B0604020202020204" pitchFamily="34" charset="0"/>
                        <a:ea typeface="等线" panose="02010600030101010101" pitchFamily="2" charset="-122"/>
                      </a:endParaRPr>
                    </a:p>
                  </a:txBody>
                  <a:tcPr marL="6373" marR="6373" marT="637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extLst>
                  <a:ext uri="{0D108BD9-81ED-4DB2-BD59-A6C34878D82A}">
                    <a16:rowId xmlns:a16="http://schemas.microsoft.com/office/drawing/2014/main" val="1192219214"/>
                  </a:ext>
                </a:extLst>
              </a:tr>
              <a:tr h="159326">
                <a:tc>
                  <a:txBody>
                    <a:bodyPr/>
                    <a:lstStyle/>
                    <a:p>
                      <a:pPr algn="r" fontAlgn="t"/>
                      <a:r>
                        <a:rPr lang="en-US" altLang="zh-CN" sz="700" b="0" i="0" u="none" strike="noStrike">
                          <a:solidFill>
                            <a:srgbClr val="000000"/>
                          </a:solidFill>
                          <a:effectLst/>
                          <a:latin typeface="Arial" panose="020B0604020202020204" pitchFamily="34" charset="0"/>
                          <a:ea typeface="等线" panose="02010600030101010101" pitchFamily="2" charset="-122"/>
                        </a:rPr>
                        <a:t>1070019</a:t>
                      </a:r>
                    </a:p>
                  </a:txBody>
                  <a:tcPr marL="6373" marR="6373" marT="637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t"/>
                      <a:r>
                        <a:rPr lang="en-US" sz="700" b="0" i="0" u="none" strike="noStrike">
                          <a:solidFill>
                            <a:srgbClr val="000000"/>
                          </a:solidFill>
                          <a:effectLst/>
                          <a:latin typeface="Arial" panose="020B0604020202020204" pitchFamily="34" charset="0"/>
                          <a:ea typeface="等线" panose="02010600030101010101" pitchFamily="2" charset="-122"/>
                        </a:rPr>
                        <a:t>Charging aspects of 5GC LoCation Services </a:t>
                      </a:r>
                    </a:p>
                  </a:txBody>
                  <a:tcPr marL="6373" marR="6373" marT="637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t"/>
                      <a:r>
                        <a:rPr lang="en-US" sz="700" b="0" i="0" u="none" strike="noStrike">
                          <a:solidFill>
                            <a:srgbClr val="000000"/>
                          </a:solidFill>
                          <a:effectLst/>
                          <a:latin typeface="Arial" panose="020B0604020202020204" pitchFamily="34" charset="0"/>
                          <a:ea typeface="等线" panose="02010600030101010101" pitchFamily="2" charset="-122"/>
                        </a:rPr>
                        <a:t>CH_5G_eLCS_Ph3</a:t>
                      </a:r>
                    </a:p>
                  </a:txBody>
                  <a:tcPr marL="6373" marR="6373" marT="637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r" fontAlgn="t"/>
                      <a:r>
                        <a:rPr lang="en-US" altLang="zh-CN" sz="700" b="0" i="0" u="none" strike="noStrike" dirty="0">
                          <a:solidFill>
                            <a:srgbClr val="000000"/>
                          </a:solidFill>
                          <a:effectLst/>
                          <a:latin typeface="Arial" panose="020B0604020202020204" pitchFamily="34" charset="0"/>
                          <a:ea typeface="等线" panose="02010600030101010101" pitchFamily="2" charset="-122"/>
                        </a:rPr>
                        <a:t>9/9/2025</a:t>
                      </a:r>
                    </a:p>
                  </a:txBody>
                  <a:tcPr marL="6373" marR="6373" marT="637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r" fontAlgn="t"/>
                      <a:r>
                        <a:rPr lang="en-US" altLang="zh-CN" sz="700" b="0" i="0" u="none" strike="noStrike">
                          <a:solidFill>
                            <a:srgbClr val="000000"/>
                          </a:solidFill>
                          <a:effectLst/>
                          <a:latin typeface="Arial" panose="020B0604020202020204" pitchFamily="34" charset="0"/>
                          <a:ea typeface="等线" panose="02010600030101010101" pitchFamily="2" charset="-122"/>
                        </a:rPr>
                        <a:t>0%</a:t>
                      </a:r>
                    </a:p>
                  </a:txBody>
                  <a:tcPr marL="6373" marR="6373" marT="637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t"/>
                      <a:r>
                        <a:rPr lang="en-US" sz="900" b="0" i="0" u="sng" strike="noStrike">
                          <a:solidFill>
                            <a:srgbClr val="0563C1"/>
                          </a:solidFill>
                          <a:effectLst/>
                          <a:latin typeface="等线" panose="02010600030101010101" pitchFamily="2" charset="-122"/>
                          <a:ea typeface="等线" panose="02010600030101010101" pitchFamily="2" charset="-122"/>
                          <a:hlinkClick r:id="rId30"/>
                        </a:rPr>
                        <a:t>SP-250370</a:t>
                      </a:r>
                      <a:endParaRPr lang="en-US" sz="900" b="0" i="0" u="sng" strike="noStrike">
                        <a:solidFill>
                          <a:srgbClr val="0563C1"/>
                        </a:solidFill>
                        <a:effectLst/>
                        <a:latin typeface="等线" panose="02010600030101010101" pitchFamily="2" charset="-122"/>
                        <a:ea typeface="等线" panose="02010600030101010101" pitchFamily="2" charset="-122"/>
                      </a:endParaRPr>
                    </a:p>
                  </a:txBody>
                  <a:tcPr marL="6373" marR="6373" marT="637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marL="0" marR="0" lvl="0" indent="0" algn="r" defTabSz="1219170" rtl="0" eaLnBrk="1" fontAlgn="t" latinLnBrk="0" hangingPunct="1">
                        <a:lnSpc>
                          <a:spcPct val="100000"/>
                        </a:lnSpc>
                        <a:spcBef>
                          <a:spcPts val="0"/>
                        </a:spcBef>
                        <a:spcAft>
                          <a:spcPts val="0"/>
                        </a:spcAft>
                        <a:buClrTx/>
                        <a:buSzTx/>
                        <a:buFontTx/>
                        <a:buNone/>
                        <a:tabLst/>
                        <a:defRPr/>
                      </a:pPr>
                      <a:r>
                        <a:rPr lang="en-US" altLang="zh-CN" sz="700" b="0" i="0" u="none" strike="noStrike" kern="1200" dirty="0">
                          <a:solidFill>
                            <a:srgbClr val="000000"/>
                          </a:solidFill>
                          <a:effectLst/>
                          <a:highlight>
                            <a:srgbClr val="00FF00"/>
                          </a:highlight>
                          <a:latin typeface="Arial" panose="020B0604020202020204" pitchFamily="34" charset="0"/>
                          <a:ea typeface="等线" panose="02010600030101010101" pitchFamily="2" charset="-122"/>
                          <a:cs typeface="+mn-cs"/>
                        </a:rPr>
                        <a:t>100%</a:t>
                      </a:r>
                      <a:endParaRPr lang="zh-CN" altLang="en-US" sz="700" b="0" i="0" u="none" strike="noStrike" kern="1200" dirty="0">
                        <a:solidFill>
                          <a:srgbClr val="000000"/>
                        </a:solidFill>
                        <a:effectLst/>
                        <a:highlight>
                          <a:srgbClr val="00FF00"/>
                        </a:highlight>
                        <a:latin typeface="Arial" panose="020B0604020202020204" pitchFamily="34" charset="0"/>
                        <a:ea typeface="等线" panose="02010600030101010101" pitchFamily="2" charset="-122"/>
                        <a:cs typeface="+mn-cs"/>
                      </a:endParaRPr>
                    </a:p>
                  </a:txBody>
                  <a:tcPr marL="6373" marR="6373" marT="637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t"/>
                      <a:endParaRPr lang="zh-CN" altLang="en-US" sz="700" b="0" i="0" u="none" strike="noStrike" dirty="0">
                        <a:solidFill>
                          <a:srgbClr val="000000"/>
                        </a:solidFill>
                        <a:effectLst/>
                        <a:latin typeface="Arial" panose="020B0604020202020204" pitchFamily="34" charset="0"/>
                        <a:ea typeface="等线" panose="02010600030101010101" pitchFamily="2" charset="-122"/>
                      </a:endParaRPr>
                    </a:p>
                  </a:txBody>
                  <a:tcPr marL="6373" marR="6373" marT="637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extLst>
                  <a:ext uri="{0D108BD9-81ED-4DB2-BD59-A6C34878D82A}">
                    <a16:rowId xmlns:a16="http://schemas.microsoft.com/office/drawing/2014/main" val="1900174709"/>
                  </a:ext>
                </a:extLst>
              </a:tr>
            </a:tbl>
          </a:graphicData>
        </a:graphic>
      </p:graphicFrame>
    </p:spTree>
    <p:extLst>
      <p:ext uri="{BB962C8B-B14F-4D97-AF65-F5344CB8AC3E}">
        <p14:creationId xmlns:p14="http://schemas.microsoft.com/office/powerpoint/2010/main" val="15702861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AA3B577C-F2AC-44B2-BB2C-AD9D931813E2}"/>
              </a:ext>
            </a:extLst>
          </p:cNvPr>
          <p:cNvGraphicFramePr>
            <a:graphicFrameLocks noGrp="1"/>
          </p:cNvGraphicFramePr>
          <p:nvPr>
            <p:extLst>
              <p:ext uri="{D42A27DB-BD31-4B8C-83A1-F6EECF244321}">
                <p14:modId xmlns:p14="http://schemas.microsoft.com/office/powerpoint/2010/main" val="2475225450"/>
              </p:ext>
            </p:extLst>
          </p:nvPr>
        </p:nvGraphicFramePr>
        <p:xfrm>
          <a:off x="413455" y="876688"/>
          <a:ext cx="7946390" cy="5387340"/>
        </p:xfrm>
        <a:graphic>
          <a:graphicData uri="http://schemas.openxmlformats.org/drawingml/2006/table">
            <a:tbl>
              <a:tblPr firstRow="1" bandRow="1">
                <a:tableStyleId>{72833802-FEF1-4C79-8D5D-14CF1EAF98D9}</a:tableStyleId>
              </a:tblPr>
              <a:tblGrid>
                <a:gridCol w="2535212">
                  <a:extLst>
                    <a:ext uri="{9D8B030D-6E8A-4147-A177-3AD203B41FA5}">
                      <a16:colId xmlns:a16="http://schemas.microsoft.com/office/drawing/2014/main" val="4071695017"/>
                    </a:ext>
                  </a:extLst>
                </a:gridCol>
                <a:gridCol w="2511056">
                  <a:extLst>
                    <a:ext uri="{9D8B030D-6E8A-4147-A177-3AD203B41FA5}">
                      <a16:colId xmlns:a16="http://schemas.microsoft.com/office/drawing/2014/main" val="3560591246"/>
                    </a:ext>
                  </a:extLst>
                </a:gridCol>
                <a:gridCol w="2900122">
                  <a:extLst>
                    <a:ext uri="{9D8B030D-6E8A-4147-A177-3AD203B41FA5}">
                      <a16:colId xmlns:a16="http://schemas.microsoft.com/office/drawing/2014/main" val="20003"/>
                    </a:ext>
                  </a:extLst>
                </a:gridCol>
              </a:tblGrid>
              <a:tr h="125307">
                <a:tc>
                  <a:txBody>
                    <a:bodyPr/>
                    <a:lstStyle/>
                    <a:p>
                      <a:pPr algn="ctr"/>
                      <a:r>
                        <a:rPr lang="en-US" altLang="zh-CN" sz="900" dirty="0">
                          <a:solidFill>
                            <a:schemeClr val="tx1"/>
                          </a:solidFill>
                          <a:latin typeface="+mn-lt"/>
                          <a:cs typeface="Calibri" panose="020F0502020204030204" pitchFamily="34" charset="0"/>
                        </a:rPr>
                        <a:t>Acronym</a:t>
                      </a:r>
                      <a:endParaRPr lang="zh-CN" altLang="en-US" sz="900" dirty="0">
                        <a:solidFill>
                          <a:schemeClr val="tx1"/>
                        </a:solidFill>
                        <a:latin typeface="+mn-lt"/>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marL="0" algn="ctr" defTabSz="914400" rtl="0" eaLnBrk="1" fontAlgn="ctr" latinLnBrk="0" hangingPunct="1"/>
                      <a:r>
                        <a:rPr lang="en-US" altLang="zh-CN" sz="900" b="1" kern="1200" dirty="0">
                          <a:solidFill>
                            <a:schemeClr val="tx1"/>
                          </a:solidFill>
                          <a:latin typeface="+mn-lt"/>
                          <a:ea typeface="+mn-ea"/>
                          <a:cs typeface="Calibri" panose="020F0502020204030204" pitchFamily="34" charset="0"/>
                        </a:rPr>
                        <a:t>OAM</a:t>
                      </a:r>
                      <a:endParaRPr lang="en-GB" sz="900" b="1" kern="1200" dirty="0">
                        <a:solidFill>
                          <a:schemeClr val="tx1"/>
                        </a:solidFill>
                        <a:latin typeface="+mn-lt"/>
                        <a:ea typeface="+mn-ea"/>
                        <a:cs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marL="0" algn="ctr" defTabSz="914400" rtl="0" eaLnBrk="1" fontAlgn="ctr" latinLnBrk="0" hangingPunct="1"/>
                      <a:r>
                        <a:rPr lang="en-GB" sz="900" b="1" kern="1200" dirty="0">
                          <a:solidFill>
                            <a:schemeClr val="tx1"/>
                          </a:solidFill>
                          <a:latin typeface="+mn-lt"/>
                          <a:ea typeface="+mn-ea"/>
                          <a:cs typeface="Calibri" panose="020F0502020204030204" pitchFamily="34" charset="0"/>
                        </a:rPr>
                        <a:t>CH</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extLst>
                  <a:ext uri="{0D108BD9-81ED-4DB2-BD59-A6C34878D82A}">
                    <a16:rowId xmlns:a16="http://schemas.microsoft.com/office/drawing/2014/main" val="2706751681"/>
                  </a:ext>
                </a:extLst>
              </a:tr>
              <a:tr h="154546">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CN" sz="900" b="1" i="0" u="none" strike="noStrike" kern="1200" dirty="0">
                          <a:solidFill>
                            <a:srgbClr val="000000"/>
                          </a:solidFill>
                          <a:effectLst/>
                          <a:latin typeface="+mn-lt"/>
                          <a:ea typeface="+mn-ea"/>
                          <a:cs typeface="Calibri" panose="020F0502020204030204" pitchFamily="34" charset="0"/>
                        </a:rPr>
                        <a:t>5GSAT_Ph3_ARCH</a:t>
                      </a:r>
                      <a:endParaRPr lang="zh-CN" altLang="en-US" sz="900" b="1" i="0" u="none" strike="noStrike" kern="1200" dirty="0">
                        <a:solidFill>
                          <a:srgbClr val="000000"/>
                        </a:solidFill>
                        <a:effectLst/>
                        <a:latin typeface="+mn-lt"/>
                        <a:ea typeface="+mn-ea"/>
                        <a:cs typeface="Calibri" panose="020F050202020403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900" b="0" i="0" u="none" strike="noStrike" dirty="0">
                          <a:solidFill>
                            <a:srgbClr val="000000"/>
                          </a:solidFill>
                          <a:effectLst/>
                          <a:latin typeface="+mn-lt"/>
                          <a:ea typeface="等线" panose="02010600030101010101" pitchFamily="2" charset="-122"/>
                          <a:cs typeface="Calibri" panose="020F0502020204030204" pitchFamily="34" charset="0"/>
                        </a:rPr>
                        <a:t>NTN_OAM_Ph2 </a:t>
                      </a:r>
                    </a:p>
                    <a:p>
                      <a:pPr algn="ctr" fontAlgn="ctr"/>
                      <a:r>
                        <a:rPr lang="en-US" sz="900" b="0" i="0" u="none" strike="noStrike" dirty="0">
                          <a:solidFill>
                            <a:srgbClr val="000000"/>
                          </a:solidFill>
                          <a:effectLst/>
                          <a:latin typeface="+mn-lt"/>
                          <a:ea typeface="等线" panose="02010600030101010101" pitchFamily="2" charset="-122"/>
                          <a:cs typeface="Calibri" panose="020F0502020204030204" pitchFamily="34" charset="0"/>
                        </a:rPr>
                        <a:t>(China Unicom/CATT)</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lang="en-US" altLang="zh-CN" sz="900" b="0" i="0" u="none" strike="noStrike" kern="1200" dirty="0">
                          <a:solidFill>
                            <a:schemeClr val="tx1"/>
                          </a:solidFill>
                          <a:effectLst/>
                          <a:latin typeface="+mn-lt"/>
                          <a:ea typeface="等线" panose="02010600030101010101" pitchFamily="2" charset="-122"/>
                          <a:cs typeface="Calibri" panose="020F0502020204030204" pitchFamily="34" charset="0"/>
                        </a:rPr>
                        <a:t>5GSAT_Ph3_CH (CATT)</a:t>
                      </a:r>
                      <a:endParaRPr lang="zh-CN" altLang="en-US" sz="900" b="0" i="0" u="none" strike="noStrike" kern="1200" dirty="0">
                        <a:solidFill>
                          <a:schemeClr val="tx1"/>
                        </a:solidFill>
                        <a:effectLst/>
                        <a:latin typeface="+mn-lt"/>
                        <a:ea typeface="等线" panose="02010600030101010101" pitchFamily="2" charset="-122"/>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120968084"/>
                  </a:ext>
                </a:extLst>
              </a:tr>
              <a:tr h="125307">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CN" sz="900" b="1" i="0" u="none" strike="noStrike" kern="1200" dirty="0">
                          <a:solidFill>
                            <a:srgbClr val="000000"/>
                          </a:solidFill>
                          <a:effectLst/>
                          <a:latin typeface="+mn-lt"/>
                          <a:ea typeface="+mn-ea"/>
                          <a:cs typeface="Calibri" panose="020F0502020204030204" pitchFamily="34" charset="0"/>
                        </a:rPr>
                        <a:t>NG_RTC_Ph2</a:t>
                      </a:r>
                      <a:endParaRPr lang="zh-CN" altLang="en-US" sz="900" b="1" i="0" u="none" strike="noStrike" kern="1200" dirty="0">
                        <a:solidFill>
                          <a:srgbClr val="000000"/>
                        </a:solidFill>
                        <a:effectLst/>
                        <a:latin typeface="+mn-lt"/>
                        <a:ea typeface="+mn-ea"/>
                        <a:cs typeface="Calibri" panose="020F050202020403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altLang="zh-CN" sz="900" b="1" i="0" u="none" strike="noStrike" dirty="0">
                          <a:solidFill>
                            <a:srgbClr val="3333FF"/>
                          </a:solidFill>
                          <a:effectLst/>
                          <a:latin typeface="+mn-lt"/>
                          <a:ea typeface="等线" panose="02010600030101010101" pitchFamily="2" charset="-122"/>
                        </a:rPr>
                        <a:t>No need for extra OAM support</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n-US" altLang="zh-CN" sz="900" b="0" i="0" u="none" strike="noStrike" kern="1200" dirty="0">
                          <a:solidFill>
                            <a:schemeClr val="tx1"/>
                          </a:solidFill>
                          <a:effectLst/>
                          <a:latin typeface="+mn-lt"/>
                          <a:ea typeface="等线" panose="02010600030101010101" pitchFamily="2" charset="-122"/>
                          <a:cs typeface="Calibri" panose="020F0502020204030204" pitchFamily="34" charset="0"/>
                        </a:rPr>
                        <a:t>NG_RTC_Ph2_CH (CMCC)</a:t>
                      </a:r>
                      <a:endParaRPr lang="zh-CN" altLang="en-US" sz="900" b="0" i="0" u="none" strike="noStrike" kern="1200" dirty="0">
                        <a:solidFill>
                          <a:schemeClr val="tx1"/>
                        </a:solidFill>
                        <a:effectLst/>
                        <a:latin typeface="+mn-lt"/>
                        <a:ea typeface="等线" panose="02010600030101010101" pitchFamily="2" charset="-122"/>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4050063352"/>
                  </a:ext>
                </a:extLst>
              </a:tr>
              <a:tr h="275676">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900" b="1" i="0" u="none" strike="noStrike" kern="1200" dirty="0">
                          <a:solidFill>
                            <a:srgbClr val="000000"/>
                          </a:solidFill>
                          <a:effectLst/>
                          <a:latin typeface="+mn-lt"/>
                          <a:ea typeface="+mn-ea"/>
                          <a:cs typeface="Calibri" panose="020F0502020204030204" pitchFamily="34" charset="0"/>
                        </a:rPr>
                        <a:t>XRMPh2</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900" b="0" i="0" u="none" strike="noStrike" dirty="0">
                          <a:solidFill>
                            <a:schemeClr val="tx1"/>
                          </a:solidFill>
                          <a:effectLst/>
                          <a:latin typeface="+mn-lt"/>
                          <a:ea typeface="等线" panose="02010600030101010101" pitchFamily="2" charset="-122"/>
                          <a:cs typeface="Calibri" panose="020F0502020204030204" pitchFamily="34" charset="0"/>
                        </a:rPr>
                        <a:t>PM_KPI_5G_Ph4(CMCC)</a:t>
                      </a:r>
                    </a:p>
                    <a:p>
                      <a:pPr algn="ctr"/>
                      <a:r>
                        <a:rPr lang="en-US" altLang="zh-CN" sz="900" dirty="0">
                          <a:solidFill>
                            <a:srgbClr val="FF0000"/>
                          </a:solidFill>
                          <a:highlight>
                            <a:srgbClr val="FFFF00"/>
                          </a:highlight>
                          <a:latin typeface="+mn-lt"/>
                          <a:cs typeface="Calibri" panose="020F0502020204030204" pitchFamily="34" charset="0"/>
                        </a:rPr>
                        <a:t>Enhanced NRM/PM support </a:t>
                      </a:r>
                    </a:p>
                    <a:p>
                      <a:pPr algn="ctr"/>
                      <a:r>
                        <a:rPr lang="en-US" altLang="zh-CN" sz="900" dirty="0">
                          <a:solidFill>
                            <a:srgbClr val="FF0000"/>
                          </a:solidFill>
                          <a:highlight>
                            <a:srgbClr val="FFFF00"/>
                          </a:highlight>
                          <a:latin typeface="+mn-lt"/>
                          <a:cs typeface="Calibri" panose="020F0502020204030204" pitchFamily="34" charset="0"/>
                        </a:rPr>
                        <a:t>Potential to be discussed in Rel-20 5GA (ZTE)</a:t>
                      </a:r>
                      <a:endParaRPr lang="en-US" sz="900" b="0" i="0" u="none" strike="noStrike" dirty="0">
                        <a:solidFill>
                          <a:schemeClr val="tx1"/>
                        </a:solidFill>
                        <a:effectLst/>
                        <a:latin typeface="+mn-lt"/>
                        <a:ea typeface="等线" panose="02010600030101010101" pitchFamily="2" charset="-122"/>
                        <a:cs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lang="en-US" altLang="zh-CN" sz="900" dirty="0">
                          <a:solidFill>
                            <a:srgbClr val="FF0000"/>
                          </a:solidFill>
                          <a:latin typeface="+mn-lt"/>
                          <a:cs typeface="Calibri" panose="020F0502020204030204" pitchFamily="34" charset="0"/>
                        </a:rPr>
                        <a:t>CH??</a:t>
                      </a:r>
                    </a:p>
                    <a:p>
                      <a:pPr algn="ctr"/>
                      <a:r>
                        <a:rPr lang="en-US" altLang="zh-CN" sz="900" dirty="0">
                          <a:solidFill>
                            <a:srgbClr val="FF0000"/>
                          </a:solidFill>
                          <a:latin typeface="+mn-lt"/>
                          <a:cs typeface="Calibri" panose="020F0502020204030204" pitchFamily="34" charset="0"/>
                        </a:rPr>
                        <a:t>(CH indicated in SA2 WID)</a:t>
                      </a:r>
                    </a:p>
                    <a:p>
                      <a:pPr algn="ctr"/>
                      <a:endParaRPr lang="zh-CN" altLang="en-US" sz="900" b="0" i="0" u="none" strike="noStrike" kern="1200" dirty="0">
                        <a:solidFill>
                          <a:srgbClr val="000000"/>
                        </a:solidFill>
                        <a:effectLst/>
                        <a:latin typeface="+mn-lt"/>
                        <a:ea typeface="等线" panose="02010600030101010101" pitchFamily="2" charset="-122"/>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2329452884"/>
                  </a:ext>
                </a:extLst>
              </a:tr>
              <a:tr h="200492">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CN" sz="900" b="1" i="0" u="none" strike="noStrike" kern="1200" dirty="0">
                          <a:solidFill>
                            <a:srgbClr val="000000"/>
                          </a:solidFill>
                          <a:effectLst/>
                          <a:latin typeface="+mn-lt"/>
                          <a:ea typeface="+mn-ea"/>
                          <a:cs typeface="Calibri" panose="020F0502020204030204" pitchFamily="34" charset="0"/>
                        </a:rPr>
                        <a:t>MPS4msg</a:t>
                      </a:r>
                      <a:endParaRPr lang="zh-CN" altLang="en-US" sz="900" b="1" i="0" u="none" strike="noStrike" kern="1200" dirty="0">
                        <a:solidFill>
                          <a:srgbClr val="000000"/>
                        </a:solidFill>
                        <a:effectLst/>
                        <a:latin typeface="+mn-lt"/>
                        <a:ea typeface="+mn-ea"/>
                        <a:cs typeface="Calibri" panose="020F050202020403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altLang="zh-CN" sz="900" b="1" i="0" u="none" strike="noStrike" dirty="0">
                          <a:solidFill>
                            <a:srgbClr val="3333FF"/>
                          </a:solidFill>
                          <a:effectLst/>
                          <a:latin typeface="+mn-lt"/>
                          <a:ea typeface="等线" panose="02010600030101010101" pitchFamily="2" charset="-122"/>
                        </a:rPr>
                        <a:t>No need for extra OAM support</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noProof="0" dirty="0">
                          <a:ln>
                            <a:noFill/>
                          </a:ln>
                          <a:solidFill>
                            <a:srgbClr val="FF0000"/>
                          </a:solidFill>
                          <a:effectLst/>
                          <a:uLnTx/>
                          <a:uFillTx/>
                          <a:latin typeface="Calibri"/>
                          <a:ea typeface="宋体" panose="02010600030101010101" pitchFamily="2" charset="-122"/>
                          <a:cs typeface="Calibri" panose="020F0502020204030204" pitchFamily="34" charset="0"/>
                        </a:rPr>
                        <a:t>CH??</a:t>
                      </a:r>
                    </a:p>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noProof="0" dirty="0">
                          <a:ln>
                            <a:noFill/>
                          </a:ln>
                          <a:solidFill>
                            <a:srgbClr val="FF0000"/>
                          </a:solidFill>
                          <a:effectLst/>
                          <a:uLnTx/>
                          <a:uFillTx/>
                          <a:latin typeface="Calibri"/>
                          <a:ea typeface="宋体" panose="02010600030101010101" pitchFamily="2" charset="-122"/>
                          <a:cs typeface="Calibri" panose="020F0502020204030204" pitchFamily="34" charset="0"/>
                        </a:rPr>
                        <a:t>(CH indicated in SA2 WID)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1030236420"/>
                  </a:ext>
                </a:extLst>
              </a:tr>
              <a:tr h="200492">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CN" sz="900" b="1" i="0" u="none" strike="noStrike" kern="1200" dirty="0">
                          <a:solidFill>
                            <a:srgbClr val="000000"/>
                          </a:solidFill>
                          <a:effectLst/>
                          <a:latin typeface="+mn-lt"/>
                          <a:ea typeface="+mn-ea"/>
                          <a:cs typeface="Calibri" panose="020F0502020204030204" pitchFamily="34" charset="0"/>
                        </a:rPr>
                        <a:t>VMR_Ph2</a:t>
                      </a:r>
                      <a:endParaRPr lang="en-US" sz="900" b="1" i="0" u="none" strike="noStrike" kern="1200" dirty="0">
                        <a:solidFill>
                          <a:srgbClr val="000000"/>
                        </a:solidFill>
                        <a:effectLst/>
                        <a:latin typeface="+mn-lt"/>
                        <a:ea typeface="+mn-ea"/>
                        <a:cs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CN" sz="900" b="0" dirty="0">
                          <a:solidFill>
                            <a:schemeClr val="tx1"/>
                          </a:solidFill>
                          <a:latin typeface="+mn-lt"/>
                          <a:cs typeface="Calibri" panose="020F0502020204030204" pitchFamily="34" charset="0"/>
                        </a:rPr>
                        <a:t>AdNRM_Ph3(Samsung)</a:t>
                      </a:r>
                    </a:p>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CN" sz="900" dirty="0">
                          <a:solidFill>
                            <a:srgbClr val="FF0000"/>
                          </a:solidFill>
                          <a:latin typeface="+mn-lt"/>
                          <a:cs typeface="Calibri" panose="020F0502020204030204" pitchFamily="34" charset="0"/>
                        </a:rPr>
                        <a:t>(PM??)</a:t>
                      </a:r>
                      <a:endParaRPr lang="zh-CN" altLang="en-US" sz="900" b="0" dirty="0">
                        <a:solidFill>
                          <a:schemeClr val="tx1"/>
                        </a:solidFill>
                        <a:latin typeface="+mn-lt"/>
                        <a:cs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noProof="0" dirty="0">
                          <a:ln>
                            <a:noFill/>
                          </a:ln>
                          <a:solidFill>
                            <a:srgbClr val="FF0000"/>
                          </a:solidFill>
                          <a:effectLst/>
                          <a:uLnTx/>
                          <a:uFillTx/>
                          <a:latin typeface="Calibri"/>
                          <a:ea typeface="宋体" panose="02010600030101010101" pitchFamily="2" charset="-122"/>
                          <a:cs typeface="Calibri" panose="020F0502020204030204" pitchFamily="34" charset="0"/>
                        </a:rPr>
                        <a:t>CH??</a:t>
                      </a:r>
                    </a:p>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noProof="0" dirty="0">
                          <a:ln>
                            <a:noFill/>
                          </a:ln>
                          <a:solidFill>
                            <a:srgbClr val="FF0000"/>
                          </a:solidFill>
                          <a:effectLst/>
                          <a:uLnTx/>
                          <a:uFillTx/>
                          <a:latin typeface="Calibri"/>
                          <a:ea typeface="宋体" panose="02010600030101010101" pitchFamily="2" charset="-122"/>
                          <a:cs typeface="Calibri" panose="020F0502020204030204" pitchFamily="34" charset="0"/>
                        </a:rPr>
                        <a:t>(CH indicated in SA2 WID)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2157544183"/>
                  </a:ext>
                </a:extLst>
              </a:tr>
              <a:tr h="200492">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CN" sz="900" b="1" i="0" u="none" strike="noStrike" kern="1200" dirty="0">
                          <a:solidFill>
                            <a:srgbClr val="000000"/>
                          </a:solidFill>
                          <a:effectLst/>
                          <a:latin typeface="+mn-lt"/>
                          <a:ea typeface="+mn-ea"/>
                          <a:cs typeface="Calibri" panose="020F0502020204030204" pitchFamily="34" charset="0"/>
                        </a:rPr>
                        <a:t>5G_ProSe_Ph3</a:t>
                      </a:r>
                      <a:endParaRPr lang="en-US" sz="900" b="1" i="0" u="none" strike="noStrike" kern="1200" dirty="0">
                        <a:solidFill>
                          <a:srgbClr val="000000"/>
                        </a:solidFill>
                        <a:effectLst/>
                        <a:latin typeface="+mn-lt"/>
                        <a:ea typeface="+mn-ea"/>
                        <a:cs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marR="0" lvl="0" indent="0" algn="ctr" defTabSz="1219170" rtl="0" eaLnBrk="1" fontAlgn="ctr" latinLnBrk="0" hangingPunct="1">
                        <a:lnSpc>
                          <a:spcPct val="100000"/>
                        </a:lnSpc>
                        <a:spcBef>
                          <a:spcPts val="0"/>
                        </a:spcBef>
                        <a:spcAft>
                          <a:spcPts val="0"/>
                        </a:spcAft>
                        <a:buClrTx/>
                        <a:buSzTx/>
                        <a:buFontTx/>
                        <a:buNone/>
                        <a:tabLst/>
                        <a:defRPr/>
                      </a:pPr>
                      <a:r>
                        <a:rPr lang="en-US" altLang="zh-CN" sz="900" b="0" dirty="0">
                          <a:solidFill>
                            <a:schemeClr val="tx1"/>
                          </a:solidFill>
                          <a:latin typeface="+mn-lt"/>
                          <a:cs typeface="Calibri" panose="020F0502020204030204" pitchFamily="34" charset="0"/>
                        </a:rPr>
                        <a:t>AdNRM_Ph3 (CATT)</a:t>
                      </a:r>
                    </a:p>
                    <a:p>
                      <a:pPr marL="0" marR="0" lvl="0" indent="0" algn="ctr" defTabSz="1219170" rtl="0" eaLnBrk="1" fontAlgn="ctr" latinLnBrk="0" hangingPunct="1">
                        <a:lnSpc>
                          <a:spcPct val="100000"/>
                        </a:lnSpc>
                        <a:spcBef>
                          <a:spcPts val="0"/>
                        </a:spcBef>
                        <a:spcAft>
                          <a:spcPts val="0"/>
                        </a:spcAft>
                        <a:buClrTx/>
                        <a:buSzTx/>
                        <a:buFontTx/>
                        <a:buNone/>
                        <a:tabLst/>
                        <a:defRPr/>
                      </a:pPr>
                      <a:r>
                        <a:rPr lang="en-US" altLang="zh-CN" sz="900" dirty="0">
                          <a:solidFill>
                            <a:srgbClr val="FF0000"/>
                          </a:solidFill>
                          <a:latin typeface="+mn-lt"/>
                          <a:cs typeface="Calibri" panose="020F0502020204030204" pitchFamily="34" charset="0"/>
                        </a:rPr>
                        <a:t>(PM??)</a:t>
                      </a:r>
                      <a:endParaRPr lang="en-US" sz="900" b="0" i="0" u="none" strike="noStrike" dirty="0">
                        <a:solidFill>
                          <a:schemeClr val="tx1"/>
                        </a:solidFill>
                        <a:effectLst/>
                        <a:latin typeface="+mn-lt"/>
                        <a:ea typeface="等线" panose="02010600030101010101" pitchFamily="2" charset="-122"/>
                        <a:cs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altLang="zh-CN" sz="900" b="0" i="0" u="none" strike="noStrike" kern="1200" dirty="0">
                          <a:solidFill>
                            <a:srgbClr val="000000"/>
                          </a:solidFill>
                          <a:effectLst/>
                          <a:latin typeface="+mn-lt"/>
                          <a:ea typeface="等线" panose="02010600030101010101" pitchFamily="2" charset="-122"/>
                          <a:cs typeface="Calibri" panose="020F0502020204030204" pitchFamily="34" charset="0"/>
                        </a:rPr>
                        <a:t>5G_ProSe_Ph3_CH</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altLang="zh-CN" sz="900" b="0" i="0" u="none" strike="noStrike" kern="1200" dirty="0">
                          <a:solidFill>
                            <a:srgbClr val="000000"/>
                          </a:solidFill>
                          <a:effectLst/>
                          <a:latin typeface="+mn-lt"/>
                          <a:ea typeface="等线" panose="02010600030101010101" pitchFamily="2" charset="-122"/>
                          <a:cs typeface="Calibri" panose="020F0502020204030204" pitchFamily="34" charset="0"/>
                        </a:rPr>
                        <a:t>(China Telecom)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1585299235"/>
                  </a:ext>
                </a:extLst>
              </a:tr>
              <a:tr h="200492">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CN" sz="900" b="1" i="0" u="none" strike="noStrike" kern="1200" dirty="0">
                          <a:solidFill>
                            <a:srgbClr val="000000"/>
                          </a:solidFill>
                          <a:effectLst/>
                          <a:latin typeface="+mn-lt"/>
                          <a:ea typeface="+mn-ea"/>
                          <a:cs typeface="Calibri" panose="020F0502020204030204" pitchFamily="34" charset="0"/>
                        </a:rPr>
                        <a:t>UIA_ARC</a:t>
                      </a:r>
                      <a:endParaRPr lang="en-US" sz="900" b="1" i="0" u="none" strike="noStrike" kern="1200" dirty="0">
                        <a:solidFill>
                          <a:srgbClr val="000000"/>
                        </a:solidFill>
                        <a:effectLst/>
                        <a:latin typeface="+mn-lt"/>
                        <a:ea typeface="+mn-ea"/>
                        <a:cs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altLang="zh-CN" sz="900" b="1" i="0" u="none" strike="noStrike" dirty="0">
                          <a:solidFill>
                            <a:srgbClr val="3333FF"/>
                          </a:solidFill>
                          <a:effectLst/>
                          <a:latin typeface="+mn-lt"/>
                          <a:ea typeface="等线" panose="02010600030101010101" pitchFamily="2" charset="-122"/>
                        </a:rPr>
                        <a:t>No need for extra OAM support</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noProof="0" dirty="0">
                          <a:ln>
                            <a:noFill/>
                          </a:ln>
                          <a:solidFill>
                            <a:srgbClr val="FF0000"/>
                          </a:solidFill>
                          <a:effectLst/>
                          <a:uLnTx/>
                          <a:uFillTx/>
                          <a:latin typeface="Calibri"/>
                          <a:ea typeface="宋体" panose="02010600030101010101" pitchFamily="2" charset="-122"/>
                          <a:cs typeface="Calibri" panose="020F0502020204030204" pitchFamily="34" charset="0"/>
                        </a:rPr>
                        <a:t>CH??</a:t>
                      </a:r>
                    </a:p>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noProof="0" dirty="0">
                          <a:ln>
                            <a:noFill/>
                          </a:ln>
                          <a:solidFill>
                            <a:srgbClr val="FF0000"/>
                          </a:solidFill>
                          <a:effectLst/>
                          <a:uLnTx/>
                          <a:uFillTx/>
                          <a:latin typeface="Calibri"/>
                          <a:ea typeface="宋体" panose="02010600030101010101" pitchFamily="2" charset="-122"/>
                          <a:cs typeface="Calibri" panose="020F0502020204030204" pitchFamily="34" charset="0"/>
                        </a:rPr>
                        <a:t>(CH indicated in SA2 WID)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1601519020"/>
                  </a:ext>
                </a:extLst>
              </a:tr>
              <a:tr h="200492">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CN" sz="900" b="1" i="0" u="none" strike="noStrike" kern="1200" dirty="0">
                          <a:solidFill>
                            <a:srgbClr val="000000"/>
                          </a:solidFill>
                          <a:effectLst/>
                          <a:latin typeface="+mn-lt"/>
                          <a:ea typeface="+mn-ea"/>
                          <a:cs typeface="Calibri" panose="020F0502020204030204" pitchFamily="34" charset="0"/>
                        </a:rPr>
                        <a:t>eEDGE_5GC_Ph3</a:t>
                      </a:r>
                      <a:endParaRPr lang="en-US" sz="900" b="1" i="0" u="none" strike="noStrike" kern="1200" dirty="0">
                        <a:solidFill>
                          <a:srgbClr val="000000"/>
                        </a:solidFill>
                        <a:effectLst/>
                        <a:latin typeface="+mn-lt"/>
                        <a:ea typeface="+mn-ea"/>
                        <a:cs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altLang="zh-CN" sz="900" b="1" i="0" u="none" strike="noStrike" dirty="0">
                          <a:solidFill>
                            <a:srgbClr val="3333FF"/>
                          </a:solidFill>
                          <a:effectLst/>
                          <a:latin typeface="+mn-lt"/>
                          <a:ea typeface="等线" panose="02010600030101010101" pitchFamily="2" charset="-122"/>
                        </a:rPr>
                        <a:t>No need for extra OAM Configuration support</a:t>
                      </a:r>
                    </a:p>
                    <a:p>
                      <a:pPr marL="0" marR="0" lvl="0" indent="0" algn="ctr" defTabSz="1219170" rtl="0" eaLnBrk="1" fontAlgn="ctr" latinLnBrk="0" hangingPunct="1">
                        <a:lnSpc>
                          <a:spcPct val="100000"/>
                        </a:lnSpc>
                        <a:spcBef>
                          <a:spcPts val="0"/>
                        </a:spcBef>
                        <a:spcAft>
                          <a:spcPts val="0"/>
                        </a:spcAft>
                        <a:buClrTx/>
                        <a:buSzTx/>
                        <a:buFontTx/>
                        <a:buNone/>
                        <a:tabLst/>
                        <a:defRPr/>
                      </a:pPr>
                      <a:r>
                        <a:rPr lang="en-US" altLang="zh-CN" sz="900" dirty="0">
                          <a:solidFill>
                            <a:srgbClr val="3333FF"/>
                          </a:solidFill>
                          <a:latin typeface="+mn-lt"/>
                          <a:cs typeface="Calibri" panose="020F0502020204030204" pitchFamily="34" charset="0"/>
                        </a:rPr>
                        <a:t>(PM??)</a:t>
                      </a:r>
                      <a:endParaRPr lang="en-US" altLang="zh-CN" sz="900" b="1" i="0" u="none" strike="noStrike" dirty="0">
                        <a:solidFill>
                          <a:srgbClr val="3333FF"/>
                        </a:solidFill>
                        <a:effectLst/>
                        <a:latin typeface="+mn-lt"/>
                        <a:ea typeface="等线" panose="02010600030101010101" pitchFamily="2"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noProof="0" dirty="0">
                          <a:ln>
                            <a:noFill/>
                          </a:ln>
                          <a:solidFill>
                            <a:srgbClr val="FF0000"/>
                          </a:solidFill>
                          <a:effectLst/>
                          <a:uLnTx/>
                          <a:uFillTx/>
                          <a:latin typeface="Calibri"/>
                          <a:ea typeface="宋体" panose="02010600030101010101" pitchFamily="2" charset="-122"/>
                          <a:cs typeface="Calibri" panose="020F0502020204030204" pitchFamily="34" charset="0"/>
                        </a:rPr>
                        <a:t>CH??</a:t>
                      </a:r>
                    </a:p>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noProof="0" dirty="0">
                          <a:ln>
                            <a:noFill/>
                          </a:ln>
                          <a:solidFill>
                            <a:srgbClr val="FF0000"/>
                          </a:solidFill>
                          <a:effectLst/>
                          <a:uLnTx/>
                          <a:uFillTx/>
                          <a:latin typeface="Calibri"/>
                          <a:ea typeface="宋体" panose="02010600030101010101" pitchFamily="2" charset="-122"/>
                          <a:cs typeface="Calibri" panose="020F0502020204030204" pitchFamily="34" charset="0"/>
                        </a:rPr>
                        <a:t>(CH indicated in SA2 WID)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2628276434"/>
                  </a:ext>
                </a:extLst>
              </a:tr>
              <a:tr h="125307">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CN" sz="900" b="1" i="0" u="none" strike="noStrike" kern="1200" dirty="0">
                          <a:solidFill>
                            <a:srgbClr val="000000"/>
                          </a:solidFill>
                          <a:effectLst/>
                          <a:latin typeface="+mn-lt"/>
                          <a:ea typeface="+mn-ea"/>
                          <a:cs typeface="Calibri" panose="020F0502020204030204" pitchFamily="34" charset="0"/>
                        </a:rPr>
                        <a:t>UAS_Ph3</a:t>
                      </a:r>
                      <a:endParaRPr lang="en-US" sz="900" b="1" i="0" u="none" strike="noStrike" kern="1200" dirty="0">
                        <a:solidFill>
                          <a:srgbClr val="000000"/>
                        </a:solidFill>
                        <a:effectLst/>
                        <a:latin typeface="+mn-lt"/>
                        <a:ea typeface="+mn-ea"/>
                        <a:cs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altLang="zh-CN" sz="900" b="1" i="0" u="none" strike="noStrike" dirty="0">
                          <a:solidFill>
                            <a:srgbClr val="3333FF"/>
                          </a:solidFill>
                          <a:effectLst/>
                          <a:latin typeface="+mn-lt"/>
                          <a:ea typeface="等线" panose="02010600030101010101" pitchFamily="2" charset="-122"/>
                        </a:rPr>
                        <a:t>No need for extra OAM support</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n-US" altLang="zh-CN" sz="900" b="0" i="0" u="none" strike="noStrike" kern="1200" dirty="0">
                          <a:solidFill>
                            <a:schemeClr val="tx1"/>
                          </a:solidFill>
                          <a:effectLst/>
                          <a:latin typeface="+mn-lt"/>
                          <a:ea typeface="等线" panose="02010600030101010101" pitchFamily="2" charset="-122"/>
                          <a:cs typeface="Calibri" panose="020F0502020204030204" pitchFamily="34" charset="0"/>
                        </a:rPr>
                        <a:t>UAS_Ph3_CH (CMCC)</a:t>
                      </a:r>
                      <a:endParaRPr lang="zh-CN" altLang="en-US" sz="900" b="0" i="0" u="none" strike="noStrike" kern="1200" dirty="0">
                        <a:solidFill>
                          <a:schemeClr val="tx1"/>
                        </a:solidFill>
                        <a:effectLst/>
                        <a:latin typeface="+mn-lt"/>
                        <a:ea typeface="等线" panose="02010600030101010101" pitchFamily="2" charset="-122"/>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2266701964"/>
                  </a:ext>
                </a:extLst>
              </a:tr>
              <a:tr h="200492">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CN" sz="900" b="1" i="0" u="none" strike="noStrike" kern="1200" dirty="0">
                          <a:solidFill>
                            <a:srgbClr val="000000"/>
                          </a:solidFill>
                          <a:effectLst/>
                          <a:latin typeface="+mn-lt"/>
                          <a:ea typeface="+mn-ea"/>
                          <a:cs typeface="Calibri" panose="020F0502020204030204" pitchFamily="34" charset="0"/>
                        </a:rPr>
                        <a:t>UPEAS_Ph2</a:t>
                      </a:r>
                      <a:endParaRPr lang="en-US" sz="900" b="1" i="0" u="none" strike="noStrike" kern="1200" dirty="0">
                        <a:solidFill>
                          <a:srgbClr val="000000"/>
                        </a:solidFill>
                        <a:effectLst/>
                        <a:latin typeface="+mn-lt"/>
                        <a:ea typeface="+mn-ea"/>
                        <a:cs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marR="0" lvl="0" indent="0" algn="ctr" defTabSz="1219170" rtl="0" eaLnBrk="1" fontAlgn="ctr" latinLnBrk="0" hangingPunct="1">
                        <a:lnSpc>
                          <a:spcPct val="100000"/>
                        </a:lnSpc>
                        <a:spcBef>
                          <a:spcPts val="0"/>
                        </a:spcBef>
                        <a:spcAft>
                          <a:spcPts val="0"/>
                        </a:spcAft>
                        <a:buClrTx/>
                        <a:buSzTx/>
                        <a:buFontTx/>
                        <a:buNone/>
                        <a:tabLst/>
                        <a:defRPr/>
                      </a:pPr>
                      <a:r>
                        <a:rPr lang="en-US" altLang="zh-CN" sz="900" dirty="0">
                          <a:solidFill>
                            <a:srgbClr val="FF0000"/>
                          </a:solidFill>
                          <a:latin typeface="+mn-lt"/>
                          <a:cs typeface="Calibri" panose="020F0502020204030204" pitchFamily="34" charset="0"/>
                        </a:rPr>
                        <a:t>NRM (ZTE)</a:t>
                      </a:r>
                    </a:p>
                    <a:p>
                      <a:pPr marL="0" marR="0" lvl="0" indent="0" algn="ctr" defTabSz="1219170" rtl="0" eaLnBrk="1" fontAlgn="ctr" latinLnBrk="0" hangingPunct="1">
                        <a:lnSpc>
                          <a:spcPct val="100000"/>
                        </a:lnSpc>
                        <a:spcBef>
                          <a:spcPts val="0"/>
                        </a:spcBef>
                        <a:spcAft>
                          <a:spcPts val="0"/>
                        </a:spcAft>
                        <a:buClrTx/>
                        <a:buSzTx/>
                        <a:buFontTx/>
                        <a:buNone/>
                        <a:tabLst/>
                        <a:defRPr/>
                      </a:pPr>
                      <a:r>
                        <a:rPr lang="en-US" altLang="zh-CN" sz="900" dirty="0">
                          <a:solidFill>
                            <a:srgbClr val="FF0000"/>
                          </a:solidFill>
                          <a:latin typeface="+mn-lt"/>
                          <a:cs typeface="Calibri" panose="020F0502020204030204" pitchFamily="34" charset="0"/>
                        </a:rPr>
                        <a:t>+PM??</a:t>
                      </a:r>
                      <a:endParaRPr lang="en-US" sz="900" b="0" i="0" u="none" strike="noStrike" dirty="0">
                        <a:solidFill>
                          <a:srgbClr val="000000"/>
                        </a:solidFill>
                        <a:effectLst/>
                        <a:latin typeface="+mn-lt"/>
                        <a:ea typeface="等线" panose="02010600030101010101" pitchFamily="2" charset="-122"/>
                        <a:cs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noProof="0" dirty="0">
                          <a:ln>
                            <a:noFill/>
                          </a:ln>
                          <a:solidFill>
                            <a:srgbClr val="3333FF"/>
                          </a:solidFill>
                          <a:effectLst/>
                          <a:uLnTx/>
                          <a:uFillTx/>
                          <a:latin typeface="+mn-lt"/>
                          <a:ea typeface="+mn-ea"/>
                          <a:cs typeface="Calibri" panose="020F0502020204030204" pitchFamily="34" charset="0"/>
                        </a:rPr>
                        <a:t>(CH indicated in SA2 WID)</a:t>
                      </a:r>
                    </a:p>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noProof="0" dirty="0">
                          <a:ln>
                            <a:noFill/>
                          </a:ln>
                          <a:solidFill>
                            <a:srgbClr val="3333FF"/>
                          </a:solidFill>
                          <a:effectLst/>
                          <a:uLnTx/>
                          <a:uFillTx/>
                          <a:latin typeface="+mn-lt"/>
                          <a:ea typeface="+mn-ea"/>
                          <a:cs typeface="Calibri" panose="020F0502020204030204" pitchFamily="34" charset="0"/>
                        </a:rPr>
                        <a:t>-&gt; No need for extra CH support</a:t>
                      </a:r>
                      <a:endParaRPr lang="zh-CN" altLang="en-US" sz="900" b="0" i="0" u="none" strike="noStrike" kern="1200" dirty="0">
                        <a:solidFill>
                          <a:srgbClr val="3333FF"/>
                        </a:solidFill>
                        <a:effectLst/>
                        <a:latin typeface="+mn-lt"/>
                        <a:ea typeface="等线" panose="02010600030101010101" pitchFamily="2" charset="-122"/>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3264460159"/>
                  </a:ext>
                </a:extLst>
              </a:tr>
              <a:tr h="125307">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CN" sz="900" b="1" i="0" u="none" strike="noStrike" kern="1200" dirty="0">
                          <a:solidFill>
                            <a:srgbClr val="000000"/>
                          </a:solidFill>
                          <a:effectLst/>
                          <a:latin typeface="+mn-lt"/>
                          <a:ea typeface="+mn-ea"/>
                          <a:cs typeface="Calibri" panose="020F0502020204030204" pitchFamily="34" charset="0"/>
                        </a:rPr>
                        <a:t>5G_Femto</a:t>
                      </a:r>
                      <a:endParaRPr lang="en-US" sz="900" b="1" i="0" u="none" strike="noStrike" kern="1200" dirty="0">
                        <a:solidFill>
                          <a:srgbClr val="000000"/>
                        </a:solidFill>
                        <a:effectLst/>
                        <a:latin typeface="+mn-lt"/>
                        <a:ea typeface="+mn-ea"/>
                        <a:cs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altLang="zh-CN" sz="900" b="0" i="0" u="none" strike="noStrike" dirty="0">
                          <a:solidFill>
                            <a:srgbClr val="FF3300"/>
                          </a:solidFill>
                          <a:effectLst/>
                          <a:highlight>
                            <a:srgbClr val="FFFF00"/>
                          </a:highlight>
                          <a:latin typeface="+mn-lt"/>
                          <a:ea typeface="等线" panose="02010600030101010101" pitchFamily="2" charset="-122"/>
                        </a:rPr>
                        <a:t>NRM/PM potential to be discussed in Rel-20 (DCM)</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lvl="0" indent="0" algn="ctr" defTabSz="1219170" rtl="0" eaLnBrk="1" fontAlgn="ctr" latinLnBrk="0" hangingPunct="1">
                        <a:lnSpc>
                          <a:spcPct val="100000"/>
                        </a:lnSpc>
                        <a:spcBef>
                          <a:spcPts val="0"/>
                        </a:spcBef>
                        <a:spcAft>
                          <a:spcPts val="0"/>
                        </a:spcAft>
                        <a:buClrTx/>
                        <a:buSzTx/>
                        <a:buFontTx/>
                        <a:buNone/>
                        <a:tabLst/>
                        <a:defRPr/>
                      </a:pPr>
                      <a:r>
                        <a:rPr kumimoji="0" lang="en-US" altLang="zh-CN" sz="900" b="1" i="0" u="none" strike="noStrike" kern="1200" cap="none" spc="0" normalizeH="0" baseline="0" noProof="0" dirty="0">
                          <a:ln>
                            <a:noFill/>
                          </a:ln>
                          <a:solidFill>
                            <a:srgbClr val="3333FF"/>
                          </a:solidFill>
                          <a:effectLst/>
                          <a:uLnTx/>
                          <a:uFillTx/>
                          <a:latin typeface="Calibri"/>
                          <a:ea typeface="等线" panose="02010600030101010101" pitchFamily="2" charset="-122"/>
                          <a:cs typeface="+mn-cs"/>
                        </a:rPr>
                        <a:t>No need for extra CH support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291618250"/>
                  </a:ext>
                </a:extLst>
              </a:tr>
              <a:tr h="154546">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CN" sz="900" b="1" i="0" u="none" strike="noStrike" kern="1200" dirty="0">
                          <a:solidFill>
                            <a:srgbClr val="000000"/>
                          </a:solidFill>
                          <a:effectLst/>
                          <a:latin typeface="+mn-lt"/>
                          <a:ea typeface="+mn-ea"/>
                          <a:cs typeface="Calibri" panose="020F0502020204030204" pitchFamily="34" charset="0"/>
                        </a:rPr>
                        <a:t>MASSS</a:t>
                      </a:r>
                      <a:endParaRPr lang="en-US" sz="900" b="1" i="0" u="none" strike="noStrike" kern="1200" dirty="0">
                        <a:solidFill>
                          <a:srgbClr val="000000"/>
                        </a:solidFill>
                        <a:effectLst/>
                        <a:latin typeface="+mn-lt"/>
                        <a:ea typeface="+mn-ea"/>
                        <a:cs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altLang="zh-CN" sz="900" b="0" i="0" u="none" strike="noStrike" dirty="0">
                          <a:solidFill>
                            <a:srgbClr val="3333FF"/>
                          </a:solidFill>
                          <a:effectLst/>
                          <a:latin typeface="+mn-lt"/>
                          <a:ea typeface="等线" panose="02010600030101010101" pitchFamily="2" charset="-122"/>
                          <a:cs typeface="Calibri" panose="020F0502020204030204" pitchFamily="34" charset="0"/>
                        </a:rPr>
                        <a:t>PM_KPI_5G_Ph4(ATSSS)</a:t>
                      </a:r>
                    </a:p>
                    <a:p>
                      <a:pPr marL="0" marR="0" lvl="0" indent="0" algn="ctr" defTabSz="1219170" rtl="0" eaLnBrk="1" fontAlgn="ctr"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noProof="0" dirty="0">
                          <a:ln>
                            <a:noFill/>
                          </a:ln>
                          <a:solidFill>
                            <a:srgbClr val="FF0000"/>
                          </a:solidFill>
                          <a:effectLst/>
                          <a:uLnTx/>
                          <a:uFillTx/>
                          <a:latin typeface="+mn-lt"/>
                          <a:ea typeface="等线" panose="02010600030101010101" pitchFamily="2" charset="-122"/>
                          <a:cs typeface="Calibri" panose="020F0502020204030204" pitchFamily="34" charset="0"/>
                        </a:rPr>
                        <a:t>OAM (NRM)?? </a:t>
                      </a:r>
                      <a:endParaRPr lang="en-US" sz="900" b="0" i="0" u="none" strike="noStrike" dirty="0">
                        <a:solidFill>
                          <a:srgbClr val="3333FF"/>
                        </a:solidFill>
                        <a:effectLst/>
                        <a:latin typeface="+mn-lt"/>
                        <a:ea typeface="等线" panose="02010600030101010101" pitchFamily="2" charset="-122"/>
                        <a:cs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marR="0" lvl="0" indent="0" algn="ctr" defTabSz="1219170" rtl="0" eaLnBrk="1" fontAlgn="ctr" latinLnBrk="0" hangingPunct="1">
                        <a:lnSpc>
                          <a:spcPct val="100000"/>
                        </a:lnSpc>
                        <a:spcBef>
                          <a:spcPts val="0"/>
                        </a:spcBef>
                        <a:spcAft>
                          <a:spcPts val="0"/>
                        </a:spcAft>
                        <a:buClrTx/>
                        <a:buSzTx/>
                        <a:buFontTx/>
                        <a:buNone/>
                        <a:tabLst/>
                        <a:defRPr/>
                      </a:pPr>
                      <a:r>
                        <a:rPr kumimoji="0" lang="en-US" altLang="zh-CN" sz="900" b="1" i="0" u="none" strike="noStrike" kern="1200" cap="none" spc="0" normalizeH="0" baseline="0" noProof="0" dirty="0">
                          <a:ln>
                            <a:noFill/>
                          </a:ln>
                          <a:solidFill>
                            <a:srgbClr val="3333FF"/>
                          </a:solidFill>
                          <a:effectLst/>
                          <a:uLnTx/>
                          <a:uFillTx/>
                          <a:latin typeface="Calibri"/>
                          <a:ea typeface="等线" panose="02010600030101010101" pitchFamily="2" charset="-122"/>
                          <a:cs typeface="+mn-cs"/>
                        </a:rPr>
                        <a:t>No need for extra CH support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2842559770"/>
                  </a:ext>
                </a:extLst>
              </a:tr>
              <a:tr h="200492">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CN" sz="900" b="1" i="0" u="none" strike="noStrike" kern="1200" dirty="0">
                          <a:solidFill>
                            <a:srgbClr val="000000"/>
                          </a:solidFill>
                          <a:effectLst/>
                          <a:latin typeface="+mn-lt"/>
                          <a:ea typeface="+mn-ea"/>
                          <a:cs typeface="Calibri" panose="020F0502020204030204" pitchFamily="34" charset="0"/>
                        </a:rPr>
                        <a:t>AIML_CN</a:t>
                      </a:r>
                      <a:endParaRPr lang="en-US" sz="900" b="1" i="0" u="none" strike="noStrike" kern="1200" dirty="0">
                        <a:solidFill>
                          <a:srgbClr val="000000"/>
                        </a:solidFill>
                        <a:effectLst/>
                        <a:latin typeface="+mn-lt"/>
                        <a:ea typeface="+mn-ea"/>
                        <a:cs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900" b="0" i="0" u="none" strike="noStrike" dirty="0">
                          <a:solidFill>
                            <a:schemeClr val="tx1"/>
                          </a:solidFill>
                          <a:effectLst/>
                          <a:latin typeface="+mn-lt"/>
                          <a:ea typeface="等线" panose="02010600030101010101" pitchFamily="2" charset="-122"/>
                          <a:cs typeface="Calibri" panose="020F0502020204030204" pitchFamily="34" charset="0"/>
                        </a:rPr>
                        <a:t>AIML_MGT_Ph2 (NEC/Intel)</a:t>
                      </a:r>
                    </a:p>
                    <a:p>
                      <a:pPr algn="ctr" fontAlgn="ctr"/>
                      <a:r>
                        <a:rPr lang="en-US" sz="900" b="0" i="0" u="none" strike="noStrike" dirty="0">
                          <a:solidFill>
                            <a:schemeClr val="tx1"/>
                          </a:solidFill>
                          <a:effectLst/>
                          <a:latin typeface="+mn-lt"/>
                          <a:ea typeface="等线" panose="02010600030101010101" pitchFamily="2" charset="-122"/>
                          <a:cs typeface="Calibri" panose="020F0502020204030204" pitchFamily="34" charset="0"/>
                        </a:rPr>
                        <a:t>NWDAF_OAM_Ph2 (China Telecom)</a:t>
                      </a:r>
                      <a:endParaRPr lang="en-US" sz="900" b="0" i="0" u="none" strike="noStrike" dirty="0">
                        <a:solidFill>
                          <a:schemeClr val="tx1"/>
                        </a:solidFill>
                        <a:effectLst/>
                        <a:highlight>
                          <a:srgbClr val="00FFFF"/>
                        </a:highlight>
                        <a:latin typeface="+mn-lt"/>
                        <a:ea typeface="等线" panose="02010600030101010101" pitchFamily="2" charset="-122"/>
                        <a:cs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noProof="0" dirty="0">
                          <a:ln>
                            <a:noFill/>
                          </a:ln>
                          <a:solidFill>
                            <a:srgbClr val="FF0000"/>
                          </a:solidFill>
                          <a:effectLst/>
                          <a:uLnTx/>
                          <a:uFillTx/>
                          <a:latin typeface="+mn-lt"/>
                          <a:ea typeface="+mn-ea"/>
                          <a:cs typeface="Calibri" panose="020F0502020204030204" pitchFamily="34" charset="0"/>
                        </a:rPr>
                        <a:t>Potential Rel-20 topic</a:t>
                      </a:r>
                    </a:p>
                    <a:p>
                      <a:pPr algn="ctr"/>
                      <a:endParaRPr lang="zh-CN" altLang="en-US" sz="900" b="0" i="0" u="none" strike="noStrike" kern="1200" dirty="0">
                        <a:solidFill>
                          <a:srgbClr val="000000"/>
                        </a:solidFill>
                        <a:effectLst/>
                        <a:latin typeface="+mn-lt"/>
                        <a:ea typeface="等线" panose="02010600030101010101" pitchFamily="2" charset="-122"/>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1200387041"/>
                  </a:ext>
                </a:extLst>
              </a:tr>
              <a:tr h="154546">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CN" sz="900" b="1" i="0" u="none" strike="noStrike" kern="1200" dirty="0">
                          <a:solidFill>
                            <a:schemeClr val="tx1"/>
                          </a:solidFill>
                          <a:effectLst/>
                          <a:latin typeface="+mn-lt"/>
                          <a:ea typeface="+mn-ea"/>
                          <a:cs typeface="Calibri" panose="020F0502020204030204" pitchFamily="34" charset="0"/>
                        </a:rPr>
                        <a:t>EnergySys</a:t>
                      </a:r>
                      <a:endParaRPr lang="en-US" sz="900" b="1" i="0" u="none" strike="noStrike" kern="1200" dirty="0">
                        <a:solidFill>
                          <a:schemeClr val="tx1"/>
                        </a:solidFill>
                        <a:effectLst/>
                        <a:latin typeface="+mn-lt"/>
                        <a:ea typeface="+mn-ea"/>
                        <a:cs typeface="Calibri" panose="020F050202020403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nn-NO" sz="900" b="0" i="0" u="none" strike="noStrike" dirty="0">
                          <a:solidFill>
                            <a:srgbClr val="000000"/>
                          </a:solidFill>
                          <a:effectLst/>
                          <a:latin typeface="+mn-lt"/>
                          <a:ea typeface="等线" panose="02010600030101010101" pitchFamily="2" charset="-122"/>
                          <a:cs typeface="Calibri" panose="020F0502020204030204" pitchFamily="34" charset="0"/>
                        </a:rPr>
                        <a:t>Energy_OAM_Ph3 (Huawei)</a:t>
                      </a:r>
                    </a:p>
                    <a:p>
                      <a:pPr algn="ctr" fontAlgn="ctr"/>
                      <a:r>
                        <a:rPr lang="nn-NO" sz="900" b="0" i="0" u="none" strike="noStrike" dirty="0">
                          <a:solidFill>
                            <a:srgbClr val="000000"/>
                          </a:solidFill>
                          <a:effectLst/>
                          <a:latin typeface="+mn-lt"/>
                          <a:ea typeface="等线" panose="02010600030101010101" pitchFamily="2" charset="-122"/>
                          <a:cs typeface="Calibri" panose="020F0502020204030204" pitchFamily="34" charset="0"/>
                        </a:rPr>
                        <a:t>Mexpo (Nokia)</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lang="en-US" altLang="zh-CN" sz="900" b="0" i="0" u="none" strike="noStrike" kern="1200" dirty="0" err="1">
                          <a:solidFill>
                            <a:srgbClr val="000000"/>
                          </a:solidFill>
                          <a:effectLst/>
                          <a:latin typeface="+mn-lt"/>
                          <a:ea typeface="等线" panose="02010600030101010101" pitchFamily="2" charset="-122"/>
                          <a:cs typeface="Calibri" panose="020F0502020204030204" pitchFamily="34" charset="0"/>
                        </a:rPr>
                        <a:t>EnergySys_CH</a:t>
                      </a:r>
                      <a:r>
                        <a:rPr lang="en-US" altLang="zh-CN" sz="900" b="0" i="0" u="none" strike="noStrike" kern="1200" dirty="0">
                          <a:solidFill>
                            <a:srgbClr val="000000"/>
                          </a:solidFill>
                          <a:effectLst/>
                          <a:latin typeface="+mn-lt"/>
                          <a:ea typeface="等线" panose="02010600030101010101" pitchFamily="2" charset="-122"/>
                          <a:cs typeface="Calibri" panose="020F0502020204030204" pitchFamily="34" charset="0"/>
                        </a:rPr>
                        <a:t>(Huawei)</a:t>
                      </a:r>
                      <a:endParaRPr lang="zh-CN" altLang="en-US" sz="900" b="0" i="0" u="none" strike="noStrike" kern="1200" dirty="0">
                        <a:solidFill>
                          <a:srgbClr val="000000"/>
                        </a:solidFill>
                        <a:effectLst/>
                        <a:latin typeface="+mn-lt"/>
                        <a:ea typeface="等线" panose="02010600030101010101" pitchFamily="2" charset="-122"/>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3285866244"/>
                  </a:ext>
                </a:extLst>
              </a:tr>
              <a:tr h="154546">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900" b="1" i="0" u="none" strike="noStrike" kern="1200" dirty="0">
                          <a:solidFill>
                            <a:schemeClr val="tx1"/>
                          </a:solidFill>
                          <a:effectLst/>
                          <a:latin typeface="+mn-lt"/>
                          <a:ea typeface="+mn-ea"/>
                          <a:cs typeface="Calibri" panose="020F0502020204030204" pitchFamily="34" charset="0"/>
                        </a:rPr>
                        <a:t>TEI19_NetShare</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900" b="0" i="0" u="none" strike="noStrike" dirty="0">
                          <a:solidFill>
                            <a:schemeClr val="tx1"/>
                          </a:solidFill>
                          <a:effectLst/>
                          <a:latin typeface="+mn-lt"/>
                          <a:ea typeface="等线" panose="02010600030101010101" pitchFamily="2" charset="-122"/>
                          <a:cs typeface="Calibri" panose="020F0502020204030204" pitchFamily="34" charset="0"/>
                        </a:rPr>
                        <a:t>NetShare_OAM_Ph3 </a:t>
                      </a:r>
                    </a:p>
                    <a:p>
                      <a:pPr algn="ctr" fontAlgn="ctr"/>
                      <a:r>
                        <a:rPr lang="en-US" sz="900" b="0" i="0" u="none" strike="noStrike" dirty="0">
                          <a:solidFill>
                            <a:schemeClr val="tx1"/>
                          </a:solidFill>
                          <a:effectLst/>
                          <a:latin typeface="+mn-lt"/>
                          <a:ea typeface="等线" panose="02010600030101010101" pitchFamily="2" charset="-122"/>
                          <a:cs typeface="Calibri" panose="020F0502020204030204" pitchFamily="34" charset="0"/>
                        </a:rPr>
                        <a:t>(China Unicom)</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altLang="zh-CN" sz="900" b="0" i="0" u="none" strike="noStrike" kern="1200" dirty="0" err="1">
                          <a:solidFill>
                            <a:srgbClr val="000000"/>
                          </a:solidFill>
                          <a:effectLst/>
                          <a:latin typeface="+mn-lt"/>
                          <a:ea typeface="等线" panose="02010600030101010101" pitchFamily="2" charset="-122"/>
                          <a:cs typeface="Calibri" panose="020F0502020204030204" pitchFamily="34" charset="0"/>
                        </a:rPr>
                        <a:t>NetShare_CH</a:t>
                      </a:r>
                      <a:r>
                        <a:rPr lang="en-US" altLang="zh-CN" sz="900" b="0" i="0" u="none" strike="noStrike" kern="1200" dirty="0">
                          <a:solidFill>
                            <a:srgbClr val="000000"/>
                          </a:solidFill>
                          <a:effectLst/>
                          <a:latin typeface="+mn-lt"/>
                          <a:ea typeface="等线" panose="02010600030101010101" pitchFamily="2" charset="-122"/>
                          <a:cs typeface="Calibri" panose="020F0502020204030204" pitchFamily="34" charset="0"/>
                        </a:rPr>
                        <a:t> (Ericsson)</a:t>
                      </a:r>
                      <a:endParaRPr lang="zh-CN" altLang="en-US" sz="900" b="0" i="0" u="none" strike="noStrike" kern="1200" dirty="0">
                        <a:solidFill>
                          <a:srgbClr val="000000"/>
                        </a:solidFill>
                        <a:effectLst/>
                        <a:latin typeface="+mn-lt"/>
                        <a:ea typeface="等线" panose="02010600030101010101" pitchFamily="2" charset="-122"/>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4284343161"/>
                  </a:ext>
                </a:extLst>
              </a:tr>
              <a:tr h="154546">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CN" sz="900" b="1" i="0" u="none" strike="noStrike" kern="1200" dirty="0" err="1">
                          <a:solidFill>
                            <a:schemeClr val="tx1"/>
                          </a:solidFill>
                          <a:effectLst/>
                          <a:latin typeface="+mn-lt"/>
                          <a:ea typeface="+mn-ea"/>
                          <a:cs typeface="Calibri" panose="020F0502020204030204" pitchFamily="34" charset="0"/>
                        </a:rPr>
                        <a:t>AmbientIoT</a:t>
                      </a:r>
                      <a:endParaRPr lang="en-US" sz="900" b="1" i="0" u="none" strike="noStrike" kern="1200" dirty="0">
                        <a:solidFill>
                          <a:schemeClr val="tx1"/>
                        </a:solidFill>
                        <a:effectLst/>
                        <a:latin typeface="+mn-lt"/>
                        <a:ea typeface="+mn-ea"/>
                        <a:cs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marR="0" lvl="0" indent="0" algn="ctr" defTabSz="1219170" rtl="0" eaLnBrk="1" fontAlgn="ctr" latinLnBrk="0" hangingPunct="1">
                        <a:lnSpc>
                          <a:spcPct val="100000"/>
                        </a:lnSpc>
                        <a:spcBef>
                          <a:spcPts val="0"/>
                        </a:spcBef>
                        <a:spcAft>
                          <a:spcPts val="0"/>
                        </a:spcAft>
                        <a:buClrTx/>
                        <a:buSzTx/>
                        <a:buFontTx/>
                        <a:buNone/>
                        <a:tabLst/>
                        <a:defRPr/>
                      </a:pPr>
                      <a:r>
                        <a:rPr lang="en-US" sz="900" b="0" i="0" u="none" strike="noStrike" dirty="0">
                          <a:solidFill>
                            <a:schemeClr val="tx1"/>
                          </a:solidFill>
                          <a:effectLst/>
                          <a:latin typeface="+mn-lt"/>
                          <a:ea typeface="等线" panose="02010600030101010101" pitchFamily="2" charset="-122"/>
                          <a:cs typeface="Calibri" panose="020F0502020204030204" pitchFamily="34" charset="0"/>
                        </a:rPr>
                        <a:t>AdNRM_Ph3 (Huawei)</a:t>
                      </a:r>
                    </a:p>
                    <a:p>
                      <a:pPr marL="0" marR="0" lvl="0" indent="0" algn="ctr" defTabSz="1219170" rtl="0" eaLnBrk="1" fontAlgn="ctr" latinLnBrk="0" hangingPunct="1">
                        <a:lnSpc>
                          <a:spcPct val="100000"/>
                        </a:lnSpc>
                        <a:spcBef>
                          <a:spcPts val="0"/>
                        </a:spcBef>
                        <a:spcAft>
                          <a:spcPts val="0"/>
                        </a:spcAft>
                        <a:buClrTx/>
                        <a:buSzTx/>
                        <a:buFontTx/>
                        <a:buNone/>
                        <a:tabLst/>
                        <a:defRPr/>
                      </a:pPr>
                      <a:r>
                        <a:rPr lang="en-US" altLang="zh-CN" sz="900" dirty="0">
                          <a:solidFill>
                            <a:srgbClr val="FF3300"/>
                          </a:solidFill>
                          <a:latin typeface="+mn-lt"/>
                          <a:cs typeface="Calibri" panose="020F0502020204030204" pitchFamily="34" charset="0"/>
                        </a:rPr>
                        <a:t> </a:t>
                      </a:r>
                      <a:r>
                        <a:rPr lang="en-US" altLang="zh-CN" sz="900" dirty="0">
                          <a:solidFill>
                            <a:srgbClr val="FF3300"/>
                          </a:solidFill>
                          <a:highlight>
                            <a:srgbClr val="FFFF00"/>
                          </a:highlight>
                          <a:latin typeface="+mn-lt"/>
                          <a:cs typeface="Calibri" panose="020F0502020204030204" pitchFamily="34" charset="0"/>
                        </a:rPr>
                        <a:t>PM (potential to be discussed in Rel-20)</a:t>
                      </a:r>
                      <a:endParaRPr lang="en-US" sz="900" b="0" i="0" u="none" strike="noStrike" dirty="0">
                        <a:solidFill>
                          <a:srgbClr val="FF3300"/>
                        </a:solidFill>
                        <a:effectLst/>
                        <a:highlight>
                          <a:srgbClr val="FFFF00"/>
                        </a:highlight>
                        <a:latin typeface="+mn-lt"/>
                        <a:ea typeface="等线" panose="02010600030101010101" pitchFamily="2" charset="-122"/>
                        <a:cs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altLang="zh-CN" sz="900" b="0" i="0" u="none" strike="noStrike" kern="1200" dirty="0" err="1">
                          <a:solidFill>
                            <a:schemeClr val="tx1"/>
                          </a:solidFill>
                          <a:effectLst/>
                          <a:latin typeface="+mn-lt"/>
                          <a:ea typeface="等线" panose="02010600030101010101" pitchFamily="2" charset="-122"/>
                          <a:cs typeface="Calibri" panose="020F0502020204030204" pitchFamily="34" charset="0"/>
                        </a:rPr>
                        <a:t>AmbientIoT_CH</a:t>
                      </a:r>
                      <a:r>
                        <a:rPr lang="en-US" altLang="zh-CN" sz="900" b="0" i="0" u="none" strike="noStrike" kern="1200" dirty="0">
                          <a:solidFill>
                            <a:schemeClr val="tx1"/>
                          </a:solidFill>
                          <a:effectLst/>
                          <a:latin typeface="+mn-lt"/>
                          <a:ea typeface="等线" panose="02010600030101010101" pitchFamily="2" charset="-122"/>
                          <a:cs typeface="Calibri" panose="020F0502020204030204" pitchFamily="34" charset="0"/>
                        </a:rPr>
                        <a:t> (Huawei)</a:t>
                      </a:r>
                      <a:endParaRPr lang="zh-CN" altLang="en-US" sz="900" b="0" i="0" u="none" strike="noStrike" kern="1200" dirty="0">
                        <a:solidFill>
                          <a:schemeClr val="tx1"/>
                        </a:solidFill>
                        <a:effectLst/>
                        <a:highlight>
                          <a:srgbClr val="FFFF00"/>
                        </a:highlight>
                        <a:latin typeface="+mn-lt"/>
                        <a:ea typeface="等线" panose="02010600030101010101" pitchFamily="2" charset="-122"/>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2718552970"/>
                  </a:ext>
                </a:extLst>
              </a:tr>
            </a:tbl>
          </a:graphicData>
        </a:graphic>
      </p:graphicFrame>
      <p:sp>
        <p:nvSpPr>
          <p:cNvPr id="6" name="Title 3">
            <a:extLst>
              <a:ext uri="{FF2B5EF4-FFF2-40B4-BE49-F238E27FC236}">
                <a16:creationId xmlns:a16="http://schemas.microsoft.com/office/drawing/2014/main" id="{0D736D8B-F9F2-4855-8504-49FBDDB3AD5D}"/>
              </a:ext>
            </a:extLst>
          </p:cNvPr>
          <p:cNvSpPr txBox="1">
            <a:spLocks/>
          </p:cNvSpPr>
          <p:nvPr/>
        </p:nvSpPr>
        <p:spPr bwMode="auto">
          <a:xfrm>
            <a:off x="487679" y="22698"/>
            <a:ext cx="10843568" cy="600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200">
                <a:solidFill>
                  <a:srgbClr val="FF0000"/>
                </a:solidFill>
                <a:latin typeface="+mj-lt"/>
                <a:ea typeface="+mj-ea"/>
                <a:cs typeface="+mj-cs"/>
              </a:defRPr>
            </a:lvl1pPr>
            <a:lvl2pPr algn="ctr" rtl="0" eaLnBrk="0" fontAlgn="base" hangingPunct="0">
              <a:spcBef>
                <a:spcPct val="0"/>
              </a:spcBef>
              <a:spcAft>
                <a:spcPct val="0"/>
              </a:spcAft>
              <a:defRPr sz="4200">
                <a:solidFill>
                  <a:srgbClr val="FF0000"/>
                </a:solidFill>
                <a:latin typeface="Calibri" pitchFamily="34" charset="0"/>
              </a:defRPr>
            </a:lvl2pPr>
            <a:lvl3pPr algn="ctr" rtl="0" eaLnBrk="0" fontAlgn="base" hangingPunct="0">
              <a:spcBef>
                <a:spcPct val="0"/>
              </a:spcBef>
              <a:spcAft>
                <a:spcPct val="0"/>
              </a:spcAft>
              <a:defRPr sz="4200">
                <a:solidFill>
                  <a:srgbClr val="FF0000"/>
                </a:solidFill>
                <a:latin typeface="Calibri" pitchFamily="34" charset="0"/>
              </a:defRPr>
            </a:lvl3pPr>
            <a:lvl4pPr algn="ctr" rtl="0" eaLnBrk="0" fontAlgn="base" hangingPunct="0">
              <a:spcBef>
                <a:spcPct val="0"/>
              </a:spcBef>
              <a:spcAft>
                <a:spcPct val="0"/>
              </a:spcAft>
              <a:defRPr sz="4200">
                <a:solidFill>
                  <a:srgbClr val="FF0000"/>
                </a:solidFill>
                <a:latin typeface="Calibri" pitchFamily="34" charset="0"/>
              </a:defRPr>
            </a:lvl4pPr>
            <a:lvl5pPr algn="ctr" rtl="0" eaLnBrk="0" fontAlgn="base" hangingPunct="0">
              <a:spcBef>
                <a:spcPct val="0"/>
              </a:spcBef>
              <a:spcAft>
                <a:spcPct val="0"/>
              </a:spcAft>
              <a:defRPr sz="4200">
                <a:solidFill>
                  <a:srgbClr val="FF0000"/>
                </a:solidFill>
                <a:latin typeface="Calibri" pitchFamily="34" charset="0"/>
              </a:defRPr>
            </a:lvl5pPr>
            <a:lvl6pPr marL="609585" algn="ctr" rtl="0" eaLnBrk="0" fontAlgn="base" hangingPunct="0">
              <a:spcBef>
                <a:spcPct val="0"/>
              </a:spcBef>
              <a:spcAft>
                <a:spcPct val="0"/>
              </a:spcAft>
              <a:defRPr sz="4267">
                <a:solidFill>
                  <a:srgbClr val="FF0000"/>
                </a:solidFill>
                <a:latin typeface="Calibri" pitchFamily="34" charset="0"/>
              </a:defRPr>
            </a:lvl6pPr>
            <a:lvl7pPr marL="1219170" algn="ctr" rtl="0" eaLnBrk="0" fontAlgn="base" hangingPunct="0">
              <a:spcBef>
                <a:spcPct val="0"/>
              </a:spcBef>
              <a:spcAft>
                <a:spcPct val="0"/>
              </a:spcAft>
              <a:defRPr sz="4267">
                <a:solidFill>
                  <a:srgbClr val="FF0000"/>
                </a:solidFill>
                <a:latin typeface="Calibri" pitchFamily="34" charset="0"/>
              </a:defRPr>
            </a:lvl7pPr>
            <a:lvl8pPr marL="1828754" algn="ctr" rtl="0" eaLnBrk="0" fontAlgn="base" hangingPunct="0">
              <a:spcBef>
                <a:spcPct val="0"/>
              </a:spcBef>
              <a:spcAft>
                <a:spcPct val="0"/>
              </a:spcAft>
              <a:defRPr sz="4267">
                <a:solidFill>
                  <a:srgbClr val="FF0000"/>
                </a:solidFill>
                <a:latin typeface="Calibri" pitchFamily="34" charset="0"/>
              </a:defRPr>
            </a:lvl8pPr>
            <a:lvl9pPr marL="2438339" algn="ctr" rtl="0" eaLnBrk="0" fontAlgn="base" hangingPunct="0">
              <a:spcBef>
                <a:spcPct val="0"/>
              </a:spcBef>
              <a:spcAft>
                <a:spcPct val="0"/>
              </a:spcAft>
              <a:defRPr sz="4267">
                <a:solidFill>
                  <a:srgbClr val="FF0000"/>
                </a:solidFill>
                <a:latin typeface="Calibri" pitchFamily="34" charset="0"/>
              </a:defRPr>
            </a:lvl9pPr>
          </a:lstStyle>
          <a:p>
            <a:pPr lvl="0" algn="l"/>
            <a:r>
              <a:rPr kumimoji="0" lang="en-IE" sz="2800" b="0" i="0" u="none" strike="noStrike" kern="0" cap="none" spc="0" normalizeH="0" baseline="0" noProof="0" dirty="0">
                <a:ln>
                  <a:noFill/>
                </a:ln>
                <a:solidFill>
                  <a:srgbClr val="FF0000"/>
                </a:solidFill>
                <a:effectLst/>
                <a:uLnTx/>
                <a:uFillTx/>
                <a:latin typeface="Calibri"/>
                <a:ea typeface="+mj-ea"/>
                <a:cs typeface="+mj-cs"/>
              </a:rPr>
              <a:t>Summary of SA</a:t>
            </a:r>
            <a:r>
              <a:rPr kumimoji="0" lang="en-US" sz="2800" b="0" i="0" u="none" strike="noStrike" kern="0" cap="none" spc="0" normalizeH="0" baseline="0" noProof="0" dirty="0">
                <a:ln>
                  <a:noFill/>
                </a:ln>
                <a:solidFill>
                  <a:srgbClr val="FF0000"/>
                </a:solidFill>
                <a:effectLst/>
                <a:uLnTx/>
                <a:uFillTx/>
                <a:latin typeface="Calibri"/>
                <a:ea typeface="+mj-ea"/>
                <a:cs typeface="+mj-cs"/>
              </a:rPr>
              <a:t>5 Rel-19 management support to SA2 features</a:t>
            </a:r>
            <a:endParaRPr kumimoji="0" lang="en-IE" sz="2800" b="0" i="0" u="none" strike="noStrike" kern="0" cap="none" spc="0" normalizeH="0" baseline="0" noProof="0" dirty="0">
              <a:ln>
                <a:noFill/>
              </a:ln>
              <a:solidFill>
                <a:srgbClr val="FF0000"/>
              </a:solidFill>
              <a:effectLst/>
              <a:uLnTx/>
              <a:uFillTx/>
              <a:latin typeface="Calibri"/>
              <a:ea typeface="+mj-ea"/>
              <a:cs typeface="+mj-cs"/>
            </a:endParaRPr>
          </a:p>
        </p:txBody>
      </p:sp>
      <p:sp>
        <p:nvSpPr>
          <p:cNvPr id="9" name="TextBox 8">
            <a:extLst>
              <a:ext uri="{FF2B5EF4-FFF2-40B4-BE49-F238E27FC236}">
                <a16:creationId xmlns:a16="http://schemas.microsoft.com/office/drawing/2014/main" id="{6E35DDD6-785D-4CFE-8961-EA5C7289A2FC}"/>
              </a:ext>
            </a:extLst>
          </p:cNvPr>
          <p:cNvSpPr txBox="1"/>
          <p:nvPr/>
        </p:nvSpPr>
        <p:spPr>
          <a:xfrm rot="21008097">
            <a:off x="8831978" y="5478614"/>
            <a:ext cx="2851537" cy="600164"/>
          </a:xfrm>
          <a:prstGeom prst="rect">
            <a:avLst/>
          </a:prstGeom>
          <a:solidFill>
            <a:srgbClr val="FFFF00"/>
          </a:solidFill>
        </p:spPr>
        <p:txBody>
          <a:bodyPr wrap="square" rtlCol="0">
            <a:spAutoFit/>
          </a:bodyPr>
          <a:lstStyle>
            <a:defPPr>
              <a:defRPr lang="zh-CN"/>
            </a:defPPr>
            <a:lvl1pPr>
              <a:defRPr sz="1100" b="1">
                <a:latin typeface="Calibri" panose="020F0502020204030204" pitchFamily="34" charset="0"/>
                <a:cs typeface="Calibri" panose="020F0502020204030204" pitchFamily="34" charset="0"/>
              </a:defRPr>
            </a:lvl1pPr>
          </a:lstStyle>
          <a:p>
            <a:r>
              <a:rPr lang="en-US" altLang="zh-CN" dirty="0">
                <a:solidFill>
                  <a:srgbClr val="FF0000"/>
                </a:solidFill>
              </a:rPr>
              <a:t>The content of this slides is to be updated based on working progress, and to be finalized in SA#109</a:t>
            </a:r>
            <a:endParaRPr lang="zh-CN" altLang="en-US" dirty="0">
              <a:solidFill>
                <a:srgbClr val="FF0000"/>
              </a:solidFill>
              <a:highlight>
                <a:srgbClr val="00FFFF"/>
              </a:highlight>
            </a:endParaRPr>
          </a:p>
        </p:txBody>
      </p:sp>
      <p:sp>
        <p:nvSpPr>
          <p:cNvPr id="11" name="Rectangle 10">
            <a:extLst>
              <a:ext uri="{FF2B5EF4-FFF2-40B4-BE49-F238E27FC236}">
                <a16:creationId xmlns:a16="http://schemas.microsoft.com/office/drawing/2014/main" id="{6B174E52-7A19-40F3-93E5-F855EC102B9E}"/>
              </a:ext>
            </a:extLst>
          </p:cNvPr>
          <p:cNvSpPr/>
          <p:nvPr/>
        </p:nvSpPr>
        <p:spPr>
          <a:xfrm>
            <a:off x="162180" y="622772"/>
            <a:ext cx="9036530" cy="253916"/>
          </a:xfrm>
          <a:prstGeom prst="rect">
            <a:avLst/>
          </a:prstGeom>
        </p:spPr>
        <p:txBody>
          <a:bodyPr wrap="square">
            <a:spAutoFit/>
          </a:bodyPr>
          <a:lstStyle/>
          <a:p>
            <a:r>
              <a:rPr lang="en-US" altLang="zh-CN" sz="1050" dirty="0">
                <a:solidFill>
                  <a:srgbClr val="3333FF"/>
                </a:solidFill>
              </a:rPr>
              <a:t>Feedback are welcome in NWM link: https://nwm-trial.etsi.org/#/documents/9140 : SA5 Rel-19 management support to SA2 features mapping table </a:t>
            </a:r>
          </a:p>
        </p:txBody>
      </p:sp>
    </p:spTree>
    <p:extLst>
      <p:ext uri="{BB962C8B-B14F-4D97-AF65-F5344CB8AC3E}">
        <p14:creationId xmlns:p14="http://schemas.microsoft.com/office/powerpoint/2010/main" val="7624284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C50F354A-8651-4B35-866E-E3815311CA13}"/>
              </a:ext>
            </a:extLst>
          </p:cNvPr>
          <p:cNvGraphicFramePr>
            <a:graphicFrameLocks noGrp="1"/>
          </p:cNvGraphicFramePr>
          <p:nvPr>
            <p:extLst>
              <p:ext uri="{D42A27DB-BD31-4B8C-83A1-F6EECF244321}">
                <p14:modId xmlns:p14="http://schemas.microsoft.com/office/powerpoint/2010/main" val="4288651089"/>
              </p:ext>
            </p:extLst>
          </p:nvPr>
        </p:nvGraphicFramePr>
        <p:xfrm>
          <a:off x="1372541" y="1317133"/>
          <a:ext cx="4810961" cy="4821931"/>
        </p:xfrm>
        <a:graphic>
          <a:graphicData uri="http://schemas.openxmlformats.org/drawingml/2006/table">
            <a:tbl>
              <a:tblPr firstRow="1" bandRow="1">
                <a:tableStyleId>{72833802-FEF1-4C79-8D5D-14CF1EAF98D9}</a:tableStyleId>
              </a:tblPr>
              <a:tblGrid>
                <a:gridCol w="2908430">
                  <a:extLst>
                    <a:ext uri="{9D8B030D-6E8A-4147-A177-3AD203B41FA5}">
                      <a16:colId xmlns:a16="http://schemas.microsoft.com/office/drawing/2014/main" val="4071695017"/>
                    </a:ext>
                  </a:extLst>
                </a:gridCol>
                <a:gridCol w="1902531">
                  <a:extLst>
                    <a:ext uri="{9D8B030D-6E8A-4147-A177-3AD203B41FA5}">
                      <a16:colId xmlns:a16="http://schemas.microsoft.com/office/drawing/2014/main" val="3526857515"/>
                    </a:ext>
                  </a:extLst>
                </a:gridCol>
              </a:tblGrid>
              <a:tr h="240910">
                <a:tc>
                  <a:txBody>
                    <a:bodyPr/>
                    <a:lstStyle/>
                    <a:p>
                      <a:pPr algn="ctr"/>
                      <a:r>
                        <a:rPr lang="en-US" altLang="zh-CN" sz="1000" dirty="0">
                          <a:solidFill>
                            <a:schemeClr val="tx1"/>
                          </a:solidFill>
                          <a:latin typeface="+mn-lt"/>
                        </a:rPr>
                        <a:t>Acronym</a:t>
                      </a:r>
                      <a:endParaRPr lang="zh-CN" altLang="en-US" sz="1000" dirty="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marL="0" algn="ctr" defTabSz="914400" rtl="0" eaLnBrk="1" fontAlgn="ctr" latinLnBrk="0" hangingPunct="1"/>
                      <a:r>
                        <a:rPr lang="en-US" altLang="zh-CN" sz="1000" b="1" kern="1200" dirty="0">
                          <a:solidFill>
                            <a:schemeClr val="tx1"/>
                          </a:solidFill>
                          <a:latin typeface="+mn-lt"/>
                          <a:ea typeface="+mn-ea"/>
                          <a:cs typeface="+mn-cs"/>
                        </a:rPr>
                        <a:t>OAM</a:t>
                      </a:r>
                      <a:endParaRPr lang="en-GB" sz="1000" b="1" kern="1200" dirty="0">
                        <a:solidFill>
                          <a:schemeClr val="tx1"/>
                        </a:solidFill>
                        <a:latin typeface="+mn-lt"/>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extLst>
                  <a:ext uri="{0D108BD9-81ED-4DB2-BD59-A6C34878D82A}">
                    <a16:rowId xmlns:a16="http://schemas.microsoft.com/office/drawing/2014/main" val="2706751681"/>
                  </a:ext>
                </a:extLst>
              </a:tr>
              <a:tr h="110964">
                <a:tc>
                  <a:txBody>
                    <a:bodyPr/>
                    <a:lstStyle/>
                    <a:p>
                      <a:pPr marL="0" algn="ctr" defTabSz="1187798" rtl="0" eaLnBrk="1" fontAlgn="ctr" latinLnBrk="0" hangingPunct="1"/>
                      <a:r>
                        <a:rPr lang="en-US" sz="900" b="1" i="0" u="none" strike="noStrike" kern="1200" dirty="0">
                          <a:solidFill>
                            <a:srgbClr val="000000"/>
                          </a:solidFill>
                          <a:effectLst/>
                          <a:latin typeface="+mn-lt"/>
                          <a:ea typeface="等线" panose="02010600030101010101" pitchFamily="2" charset="-122"/>
                          <a:cs typeface="+mn-cs"/>
                        </a:rPr>
                        <a:t>NR_MIMO_Ph5</a:t>
                      </a:r>
                      <a:r>
                        <a:rPr lang="en-US" altLang="zh-CN" sz="900" b="1" i="0" u="none" strike="noStrike" dirty="0">
                          <a:solidFill>
                            <a:srgbClr val="000000"/>
                          </a:solidFill>
                          <a:effectLst/>
                          <a:latin typeface="+mn-lt"/>
                          <a:ea typeface="等线" panose="02010600030101010101" pitchFamily="2" charset="-122"/>
                        </a:rPr>
                        <a:t>-Core</a:t>
                      </a:r>
                      <a:endParaRPr lang="en-US" sz="900" b="1" i="0" u="none" strike="noStrike" kern="1200" dirty="0">
                        <a:solidFill>
                          <a:srgbClr val="000000"/>
                        </a:solidFill>
                        <a:effectLst/>
                        <a:latin typeface="+mn-lt"/>
                        <a:ea typeface="等线" panose="02010600030101010101" pitchFamily="2" charset="-122"/>
                        <a:cs typeface="+mn-cs"/>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altLang="zh-CN" sz="900" b="1" i="0" u="none" strike="noStrike" dirty="0">
                          <a:solidFill>
                            <a:srgbClr val="3333FF"/>
                          </a:solidFill>
                          <a:effectLst/>
                          <a:latin typeface="+mn-lt"/>
                          <a:ea typeface="等线" panose="02010600030101010101" pitchFamily="2" charset="-122"/>
                        </a:rPr>
                        <a:t>No need for extra OAM support</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2329452884"/>
                  </a:ext>
                </a:extLst>
              </a:tr>
              <a:tr h="110964">
                <a:tc>
                  <a:txBody>
                    <a:bodyPr/>
                    <a:lstStyle/>
                    <a:p>
                      <a:pPr marL="0" algn="ctr" defTabSz="1187798" rtl="0" eaLnBrk="1" fontAlgn="ctr" latinLnBrk="0" hangingPunct="1"/>
                      <a:r>
                        <a:rPr lang="en-US" sz="900" b="1" i="0" u="none" strike="noStrike" kern="1200" dirty="0" err="1">
                          <a:solidFill>
                            <a:srgbClr val="000000"/>
                          </a:solidFill>
                          <a:effectLst/>
                          <a:latin typeface="+mn-lt"/>
                          <a:ea typeface="等线" panose="02010600030101010101" pitchFamily="2" charset="-122"/>
                          <a:cs typeface="+mn-cs"/>
                        </a:rPr>
                        <a:t>Netw_Energy_NR_enh</a:t>
                      </a:r>
                      <a:r>
                        <a:rPr lang="en-US" sz="900" b="1" i="0" u="none" strike="noStrike" kern="1200" dirty="0">
                          <a:solidFill>
                            <a:srgbClr val="000000"/>
                          </a:solidFill>
                          <a:effectLst/>
                          <a:latin typeface="+mn-lt"/>
                          <a:ea typeface="等线" panose="02010600030101010101" pitchFamily="2" charset="-122"/>
                          <a:cs typeface="+mn-cs"/>
                        </a:rPr>
                        <a:t>-Core</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altLang="zh-CN" sz="900" b="1" i="0" u="none" strike="noStrike" dirty="0">
                          <a:solidFill>
                            <a:srgbClr val="3333FF"/>
                          </a:solidFill>
                          <a:effectLst/>
                          <a:latin typeface="+mn-lt"/>
                          <a:ea typeface="等线" panose="02010600030101010101" pitchFamily="2" charset="-122"/>
                        </a:rPr>
                        <a:t>No need for extra OAM support</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457615751"/>
                  </a:ext>
                </a:extLst>
              </a:tr>
              <a:tr h="151846">
                <a:tc>
                  <a:txBody>
                    <a:bodyPr/>
                    <a:lstStyle/>
                    <a:p>
                      <a:pPr marL="0" algn="ctr" defTabSz="1187798" rtl="0" eaLnBrk="1" fontAlgn="ctr" latinLnBrk="0" hangingPunct="1"/>
                      <a:r>
                        <a:rPr lang="en-US" sz="900" b="1" i="0" u="none" strike="noStrike" kern="1200" dirty="0" err="1">
                          <a:solidFill>
                            <a:srgbClr val="000000"/>
                          </a:solidFill>
                          <a:effectLst/>
                          <a:latin typeface="+mn-lt"/>
                          <a:ea typeface="等线" panose="02010600030101010101" pitchFamily="2" charset="-122"/>
                          <a:cs typeface="+mn-cs"/>
                        </a:rPr>
                        <a:t>NR_AIML_air</a:t>
                      </a:r>
                      <a:r>
                        <a:rPr lang="en-US" sz="900" b="1" i="0" u="none" strike="noStrike" kern="1200" dirty="0">
                          <a:solidFill>
                            <a:srgbClr val="000000"/>
                          </a:solidFill>
                          <a:effectLst/>
                          <a:latin typeface="+mn-lt"/>
                          <a:ea typeface="等线" panose="02010600030101010101" pitchFamily="2" charset="-122"/>
                          <a:cs typeface="+mn-cs"/>
                        </a:rPr>
                        <a:t>-Core</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lang="en-US" altLang="zh-CN" sz="900" b="1" dirty="0">
                          <a:solidFill>
                            <a:schemeClr val="tx1"/>
                          </a:solidFill>
                          <a:latin typeface="+mn-lt"/>
                        </a:rPr>
                        <a:t>AIML_MGT_Ph2 (NEC/Intel)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2157544183"/>
                  </a:ext>
                </a:extLst>
              </a:tr>
              <a:tr h="151846">
                <a:tc>
                  <a:txBody>
                    <a:bodyPr/>
                    <a:lstStyle/>
                    <a:p>
                      <a:pPr marL="0" algn="ctr" defTabSz="1187798" rtl="0" eaLnBrk="1" fontAlgn="ctr" latinLnBrk="0" hangingPunct="1"/>
                      <a:r>
                        <a:rPr lang="en-US" sz="900" b="1" i="0" u="none" strike="noStrike" kern="1200" dirty="0" err="1">
                          <a:solidFill>
                            <a:srgbClr val="000000"/>
                          </a:solidFill>
                          <a:effectLst/>
                          <a:latin typeface="+mn-lt"/>
                          <a:ea typeface="等线" panose="02010600030101010101" pitchFamily="2" charset="-122"/>
                          <a:cs typeface="+mn-cs"/>
                        </a:rPr>
                        <a:t>NR_duplex_evo</a:t>
                      </a:r>
                      <a:r>
                        <a:rPr lang="en-US" sz="900" b="1" i="0" u="none" strike="noStrike" kern="1200" dirty="0">
                          <a:solidFill>
                            <a:srgbClr val="000000"/>
                          </a:solidFill>
                          <a:effectLst/>
                          <a:latin typeface="+mn-lt"/>
                          <a:ea typeface="等线" panose="02010600030101010101" pitchFamily="2" charset="-122"/>
                          <a:cs typeface="+mn-cs"/>
                        </a:rPr>
                        <a:t>-Core</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altLang="zh-CN" sz="900" b="1" i="0" u="none" strike="noStrike" dirty="0">
                          <a:solidFill>
                            <a:schemeClr val="tx1"/>
                          </a:solidFill>
                          <a:effectLst/>
                          <a:latin typeface="+mn-lt"/>
                          <a:ea typeface="等线" panose="02010600030101010101" pitchFamily="2" charset="-122"/>
                        </a:rPr>
                        <a:t>No need for extra OAM support</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585299235"/>
                  </a:ext>
                </a:extLst>
              </a:tr>
              <a:tr h="119167">
                <a:tc>
                  <a:txBody>
                    <a:bodyPr/>
                    <a:lstStyle/>
                    <a:p>
                      <a:pPr algn="ctr" fontAlgn="ctr"/>
                      <a:r>
                        <a:rPr lang="en-US" sz="900" b="1" i="0" u="none" strike="noStrike" dirty="0">
                          <a:solidFill>
                            <a:srgbClr val="000000"/>
                          </a:solidFill>
                          <a:effectLst/>
                          <a:latin typeface="+mn-lt"/>
                          <a:ea typeface="等线" panose="02010600030101010101" pitchFamily="2" charset="-122"/>
                        </a:rPr>
                        <a:t>NR_LPWUS-Core</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900" b="1" i="0" u="none" strike="noStrike" dirty="0">
                          <a:solidFill>
                            <a:srgbClr val="3333FF"/>
                          </a:solidFill>
                          <a:effectLst/>
                          <a:latin typeface="+mn-lt"/>
                          <a:ea typeface="等线" panose="02010600030101010101" pitchFamily="2" charset="-122"/>
                        </a:rPr>
                        <a:t>No need for extra OAM support</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1601519020"/>
                  </a:ext>
                </a:extLst>
              </a:tr>
              <a:tr h="233609">
                <a:tc>
                  <a:txBody>
                    <a:bodyPr/>
                    <a:lstStyle/>
                    <a:p>
                      <a:pPr algn="ctr" fontAlgn="ctr"/>
                      <a:r>
                        <a:rPr lang="en-US" sz="900" b="1" i="0" u="none" strike="noStrike" dirty="0" err="1">
                          <a:solidFill>
                            <a:schemeClr val="tx1"/>
                          </a:solidFill>
                          <a:effectLst/>
                          <a:latin typeface="+mn-lt"/>
                          <a:ea typeface="等线" panose="02010600030101010101" pitchFamily="2" charset="-122"/>
                        </a:rPr>
                        <a:t>IoT_NTN_TDD</a:t>
                      </a:r>
                      <a:r>
                        <a:rPr lang="en-US" sz="900" b="1" i="0" u="none" strike="noStrike" dirty="0">
                          <a:solidFill>
                            <a:schemeClr val="tx1"/>
                          </a:solidFill>
                          <a:effectLst/>
                          <a:latin typeface="+mn-lt"/>
                          <a:ea typeface="等线" panose="02010600030101010101" pitchFamily="2" charset="-122"/>
                        </a:rPr>
                        <a:t>-Core</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900" b="1" i="0" u="none" strike="noStrike" dirty="0">
                          <a:solidFill>
                            <a:srgbClr val="3333FF"/>
                          </a:solidFill>
                          <a:effectLst/>
                          <a:latin typeface="+mn-lt"/>
                          <a:ea typeface="等线" panose="02010600030101010101" pitchFamily="2" charset="-122"/>
                        </a:rPr>
                        <a:t>No need for extra OAM support</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3545313309"/>
                  </a:ext>
                </a:extLst>
              </a:tr>
              <a:tr h="233609">
                <a:tc>
                  <a:txBody>
                    <a:bodyPr/>
                    <a:lstStyle/>
                    <a:p>
                      <a:pPr marL="0" marR="0" lvl="0" indent="0" algn="ctr" defTabSz="1219170" rtl="0" eaLnBrk="1" fontAlgn="ctr" latinLnBrk="0" hangingPunct="1">
                        <a:lnSpc>
                          <a:spcPct val="100000"/>
                        </a:lnSpc>
                        <a:spcBef>
                          <a:spcPts val="0"/>
                        </a:spcBef>
                        <a:spcAft>
                          <a:spcPts val="0"/>
                        </a:spcAft>
                        <a:buClrTx/>
                        <a:buSzTx/>
                        <a:buFontTx/>
                        <a:buNone/>
                        <a:tabLst/>
                        <a:defRPr/>
                      </a:pPr>
                      <a:r>
                        <a:rPr lang="en-US" altLang="zh-CN" sz="900" b="1" i="0" u="none" strike="noStrike" dirty="0">
                          <a:solidFill>
                            <a:schemeClr val="tx1"/>
                          </a:solidFill>
                          <a:effectLst/>
                          <a:latin typeface="+mn-lt"/>
                          <a:ea typeface="等线" panose="02010600030101010101" pitchFamily="2" charset="-122"/>
                        </a:rPr>
                        <a:t>NR_MC_enh2-Core</a:t>
                      </a:r>
                      <a:endParaRPr lang="en-US" sz="900" b="1" i="0" u="none" strike="noStrike" dirty="0">
                        <a:solidFill>
                          <a:schemeClr val="tx1"/>
                        </a:solidFill>
                        <a:effectLst/>
                        <a:latin typeface="+mn-lt"/>
                        <a:ea typeface="等线" panose="02010600030101010101" pitchFamily="2"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900" b="1" i="0" u="none" strike="noStrike" dirty="0">
                          <a:solidFill>
                            <a:srgbClr val="3333FF"/>
                          </a:solidFill>
                          <a:effectLst/>
                          <a:latin typeface="+mn-lt"/>
                          <a:ea typeface="等线" panose="02010600030101010101" pitchFamily="2" charset="-122"/>
                        </a:rPr>
                        <a:t>No need for extra OAM support</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1123289556"/>
                  </a:ext>
                </a:extLst>
              </a:tr>
              <a:tr h="233609">
                <a:tc>
                  <a:txBody>
                    <a:bodyPr/>
                    <a:lstStyle/>
                    <a:p>
                      <a:pPr marL="0" marR="0" lvl="0" indent="0" algn="ctr" defTabSz="1219170" rtl="0" eaLnBrk="1" fontAlgn="ctr" latinLnBrk="0" hangingPunct="1">
                        <a:lnSpc>
                          <a:spcPct val="100000"/>
                        </a:lnSpc>
                        <a:spcBef>
                          <a:spcPts val="0"/>
                        </a:spcBef>
                        <a:spcAft>
                          <a:spcPts val="0"/>
                        </a:spcAft>
                        <a:buClrTx/>
                        <a:buSzTx/>
                        <a:buFontTx/>
                        <a:buNone/>
                        <a:tabLst/>
                        <a:defRPr/>
                      </a:pPr>
                      <a:r>
                        <a:rPr lang="en-US" altLang="zh-CN" sz="900" b="1" i="0" u="none" strike="noStrike" dirty="0">
                          <a:solidFill>
                            <a:schemeClr val="tx1"/>
                          </a:solidFill>
                          <a:effectLst/>
                          <a:latin typeface="+mn-lt"/>
                          <a:ea typeface="等线" panose="02010600030101010101" pitchFamily="2" charset="-122"/>
                        </a:rPr>
                        <a:t>LTE_terr_bcast_Ph2-Core</a:t>
                      </a:r>
                      <a:endParaRPr lang="en-US" sz="900" b="1" i="0" u="none" strike="noStrike" dirty="0">
                        <a:solidFill>
                          <a:schemeClr val="tx1"/>
                        </a:solidFill>
                        <a:effectLst/>
                        <a:latin typeface="+mn-lt"/>
                        <a:ea typeface="等线" panose="02010600030101010101" pitchFamily="2"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900" b="1" i="0" u="none" strike="noStrike" dirty="0">
                          <a:solidFill>
                            <a:srgbClr val="3333FF"/>
                          </a:solidFill>
                          <a:effectLst/>
                          <a:latin typeface="+mn-lt"/>
                          <a:ea typeface="等线" panose="02010600030101010101" pitchFamily="2" charset="-122"/>
                        </a:rPr>
                        <a:t>No need for extra OAM support</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3746580323"/>
                  </a:ext>
                </a:extLst>
              </a:tr>
              <a:tr h="155865">
                <a:tc>
                  <a:txBody>
                    <a:bodyPr/>
                    <a:lstStyle/>
                    <a:p>
                      <a:pPr marL="0" marR="0" lvl="0" indent="0" algn="ctr" defTabSz="1219170" rtl="0" eaLnBrk="1" fontAlgn="ctr" latinLnBrk="0" hangingPunct="1">
                        <a:lnSpc>
                          <a:spcPct val="100000"/>
                        </a:lnSpc>
                        <a:spcBef>
                          <a:spcPts val="0"/>
                        </a:spcBef>
                        <a:spcAft>
                          <a:spcPts val="0"/>
                        </a:spcAft>
                        <a:buClrTx/>
                        <a:buSzTx/>
                        <a:buFontTx/>
                        <a:buNone/>
                        <a:tabLst/>
                        <a:defRPr/>
                      </a:pPr>
                      <a:r>
                        <a:rPr lang="en-US" altLang="zh-CN" sz="900" b="1" i="0" u="none" strike="noStrike" dirty="0" err="1">
                          <a:solidFill>
                            <a:srgbClr val="000000"/>
                          </a:solidFill>
                          <a:effectLst/>
                          <a:latin typeface="+mn-lt"/>
                          <a:ea typeface="等线" panose="02010600030101010101" pitchFamily="2" charset="-122"/>
                        </a:rPr>
                        <a:t>Ambient_IoT_Solutions</a:t>
                      </a:r>
                      <a:r>
                        <a:rPr lang="en-US" altLang="zh-CN" sz="900" b="1" i="0" u="none" strike="noStrike" dirty="0">
                          <a:solidFill>
                            <a:srgbClr val="000000"/>
                          </a:solidFill>
                          <a:effectLst/>
                          <a:latin typeface="+mn-lt"/>
                          <a:ea typeface="等线" panose="02010600030101010101" pitchFamily="2" charset="-122"/>
                        </a:rPr>
                        <a:t>-Core</a:t>
                      </a:r>
                      <a:endParaRPr lang="en-US" sz="900" b="1" i="0" u="none" strike="noStrike" dirty="0">
                        <a:solidFill>
                          <a:srgbClr val="000000"/>
                        </a:solidFill>
                        <a:effectLst/>
                        <a:latin typeface="+mn-lt"/>
                        <a:ea typeface="等线" panose="02010600030101010101" pitchFamily="2"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marR="0" lvl="0" indent="0" algn="ctr" defTabSz="1219170" rtl="0" eaLnBrk="1" fontAlgn="ctr" latinLnBrk="0" hangingPunct="1">
                        <a:lnSpc>
                          <a:spcPct val="100000"/>
                        </a:lnSpc>
                        <a:spcBef>
                          <a:spcPts val="0"/>
                        </a:spcBef>
                        <a:spcAft>
                          <a:spcPts val="0"/>
                        </a:spcAft>
                        <a:buClrTx/>
                        <a:buSzTx/>
                        <a:buFontTx/>
                        <a:buNone/>
                        <a:tabLst/>
                        <a:defRPr/>
                      </a:pPr>
                      <a:r>
                        <a:rPr lang="en-US" altLang="zh-CN" sz="900" b="0" i="0" u="none" strike="noStrike" dirty="0">
                          <a:solidFill>
                            <a:schemeClr val="tx1"/>
                          </a:solidFill>
                          <a:effectLst/>
                          <a:latin typeface="+mn-lt"/>
                          <a:ea typeface="等线" panose="02010600030101010101" pitchFamily="2" charset="-122"/>
                          <a:cs typeface="Calibri" panose="020F0502020204030204" pitchFamily="34" charset="0"/>
                        </a:rPr>
                        <a:t>AdNRM_Ph3 (Huawei)</a:t>
                      </a:r>
                      <a:endParaRPr lang="en-US" sz="900" b="1" i="0" u="none" strike="noStrike" dirty="0">
                        <a:solidFill>
                          <a:schemeClr val="tx1"/>
                        </a:solidFill>
                        <a:effectLst/>
                        <a:latin typeface="+mn-lt"/>
                        <a:ea typeface="等线" panose="02010600030101010101" pitchFamily="2"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2628276434"/>
                  </a:ext>
                </a:extLst>
              </a:tr>
              <a:tr h="155865">
                <a:tc>
                  <a:txBody>
                    <a:bodyPr/>
                    <a:lstStyle/>
                    <a:p>
                      <a:pPr marL="0" algn="ctr" defTabSz="1187798" rtl="0" eaLnBrk="1" fontAlgn="ctr" latinLnBrk="0" hangingPunct="1"/>
                      <a:r>
                        <a:rPr lang="en-US" sz="900" b="1" i="0" u="none" strike="noStrike" kern="1200" dirty="0">
                          <a:solidFill>
                            <a:srgbClr val="000000"/>
                          </a:solidFill>
                          <a:effectLst/>
                          <a:latin typeface="+mn-lt"/>
                          <a:ea typeface="等线" panose="02010600030101010101" pitchFamily="2" charset="-122"/>
                          <a:cs typeface="+mn-cs"/>
                        </a:rPr>
                        <a:t>FS_NR_7_24GHz_CHmod</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lang="en-US" altLang="zh-CN" sz="900" b="1" dirty="0">
                          <a:solidFill>
                            <a:srgbClr val="FF0000"/>
                          </a:solidFill>
                          <a:latin typeface="+mn-lt"/>
                        </a:rPr>
                        <a:t>OAM (TBD)</a:t>
                      </a:r>
                      <a:endParaRPr lang="en-US" altLang="zh-CN" sz="900" b="1" i="0" u="none" strike="noStrike" dirty="0">
                        <a:solidFill>
                          <a:srgbClr val="000000"/>
                        </a:solidFill>
                        <a:effectLst/>
                        <a:latin typeface="+mn-lt"/>
                        <a:ea typeface="等线" panose="02010600030101010101" pitchFamily="2"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1760046927"/>
                  </a:ext>
                </a:extLst>
              </a:tr>
              <a:tr h="155865">
                <a:tc>
                  <a:txBody>
                    <a:bodyPr/>
                    <a:lstStyle/>
                    <a:p>
                      <a:pPr marL="0" algn="ctr" defTabSz="1187798" rtl="0" eaLnBrk="1" fontAlgn="ctr" latinLnBrk="0" hangingPunct="1"/>
                      <a:r>
                        <a:rPr lang="en-US" sz="900" b="1" i="0" u="none" strike="noStrike" kern="1200" dirty="0" err="1">
                          <a:solidFill>
                            <a:srgbClr val="000000"/>
                          </a:solidFill>
                          <a:effectLst/>
                          <a:latin typeface="+mn-lt"/>
                          <a:ea typeface="等线" panose="02010600030101010101" pitchFamily="2" charset="-122"/>
                          <a:cs typeface="+mn-cs"/>
                        </a:rPr>
                        <a:t>FS_Sensing_NR</a:t>
                      </a:r>
                      <a:endParaRPr lang="en-US" sz="900" b="1" i="0" u="none" strike="noStrike" kern="1200" dirty="0">
                        <a:solidFill>
                          <a:srgbClr val="000000"/>
                        </a:solidFill>
                        <a:effectLst/>
                        <a:latin typeface="+mn-lt"/>
                        <a:ea typeface="等线" panose="02010600030101010101" pitchFamily="2" charset="-122"/>
                        <a:cs typeface="+mn-cs"/>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lang="en-US" altLang="zh-CN" sz="900" b="1" dirty="0">
                          <a:solidFill>
                            <a:srgbClr val="FF0000"/>
                          </a:solidFill>
                          <a:latin typeface="+mn-lt"/>
                        </a:rPr>
                        <a:t>OAM (TBD)</a:t>
                      </a:r>
                      <a:endParaRPr lang="en-US" sz="900" b="1" i="0" u="none" strike="noStrike" dirty="0">
                        <a:solidFill>
                          <a:srgbClr val="000000"/>
                        </a:solidFill>
                        <a:effectLst/>
                        <a:latin typeface="+mn-lt"/>
                        <a:ea typeface="等线" panose="02010600030101010101" pitchFamily="2"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1954370522"/>
                  </a:ext>
                </a:extLst>
              </a:tr>
              <a:tr h="151846">
                <a:tc>
                  <a:txBody>
                    <a:bodyPr/>
                    <a:lstStyle/>
                    <a:p>
                      <a:pPr algn="ctr" fontAlgn="ctr"/>
                      <a:r>
                        <a:rPr lang="en-US" sz="900" b="1" i="0" u="none" strike="noStrike" dirty="0" err="1">
                          <a:solidFill>
                            <a:srgbClr val="000000"/>
                          </a:solidFill>
                          <a:effectLst/>
                          <a:latin typeface="+mn-lt"/>
                          <a:ea typeface="等线" panose="02010600030101010101" pitchFamily="2" charset="-122"/>
                        </a:rPr>
                        <a:t>FS_NR_AIML_Mob</a:t>
                      </a:r>
                      <a:endParaRPr lang="en-US" sz="900" b="1" i="0" u="none" strike="noStrike" dirty="0">
                        <a:solidFill>
                          <a:srgbClr val="000000"/>
                        </a:solidFill>
                        <a:effectLst/>
                        <a:latin typeface="+mn-lt"/>
                        <a:ea typeface="等线" panose="02010600030101010101" pitchFamily="2"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CN" sz="900" b="1" kern="1200" dirty="0">
                          <a:solidFill>
                            <a:schemeClr val="tx1"/>
                          </a:solidFill>
                          <a:latin typeface="+mn-lt"/>
                          <a:ea typeface="+mn-ea"/>
                          <a:cs typeface="+mn-cs"/>
                        </a:rPr>
                        <a:t>AIML_MGT_Ph2 (NEC/intel)</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2266701964"/>
                  </a:ext>
                </a:extLst>
              </a:tr>
              <a:tr h="169367">
                <a:tc>
                  <a:txBody>
                    <a:bodyPr/>
                    <a:lstStyle/>
                    <a:p>
                      <a:pPr algn="ctr" fontAlgn="ctr"/>
                      <a:r>
                        <a:rPr lang="en-US" sz="900" b="1" i="0" u="none" strike="noStrike" dirty="0">
                          <a:solidFill>
                            <a:srgbClr val="000000"/>
                          </a:solidFill>
                          <a:effectLst/>
                          <a:latin typeface="+mn-lt"/>
                          <a:ea typeface="等线" panose="02010600030101010101" pitchFamily="2" charset="-122"/>
                        </a:rPr>
                        <a:t>NR_Mob_Ph4-Core</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fontAlgn="ctr"/>
                      <a:r>
                        <a:rPr lang="en-US" sz="900" b="1" i="0" u="none" strike="noStrike" dirty="0">
                          <a:solidFill>
                            <a:srgbClr val="000000"/>
                          </a:solidFill>
                          <a:effectLst/>
                          <a:latin typeface="+mn-lt"/>
                          <a:ea typeface="等线" panose="02010600030101010101" pitchFamily="2" charset="-122"/>
                        </a:rPr>
                        <a:t>PM_KPI_5G_Ph4</a:t>
                      </a:r>
                    </a:p>
                    <a:p>
                      <a:pPr algn="ctr" fontAlgn="ctr"/>
                      <a:r>
                        <a:rPr lang="en-US" sz="900" b="1" i="0" u="none" strike="noStrike" dirty="0">
                          <a:solidFill>
                            <a:srgbClr val="000000"/>
                          </a:solidFill>
                          <a:effectLst/>
                          <a:latin typeface="+mn-lt"/>
                          <a:ea typeface="等线" panose="02010600030101010101" pitchFamily="2" charset="-122"/>
                        </a:rPr>
                        <a:t>AdNRM_Ph3</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3264460159"/>
                  </a:ext>
                </a:extLst>
              </a:tr>
              <a:tr h="151846">
                <a:tc>
                  <a:txBody>
                    <a:bodyPr/>
                    <a:lstStyle/>
                    <a:p>
                      <a:pPr algn="ctr" fontAlgn="ctr"/>
                      <a:r>
                        <a:rPr lang="en-US" sz="900" b="1" i="0" u="none" strike="noStrike" dirty="0">
                          <a:solidFill>
                            <a:srgbClr val="000000"/>
                          </a:solidFill>
                          <a:effectLst/>
                          <a:latin typeface="+mn-lt"/>
                          <a:ea typeface="等线" panose="02010600030101010101" pitchFamily="2" charset="-122"/>
                        </a:rPr>
                        <a:t>NR_NTN_Ph3-Core</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fontAlgn="ctr"/>
                      <a:r>
                        <a:rPr lang="en-US" sz="900" b="1" i="0" u="none" strike="noStrike" dirty="0">
                          <a:solidFill>
                            <a:srgbClr val="000000"/>
                          </a:solidFill>
                          <a:effectLst/>
                          <a:latin typeface="+mn-lt"/>
                          <a:ea typeface="等线" panose="02010600030101010101" pitchFamily="2" charset="-122"/>
                        </a:rPr>
                        <a:t>NTN_OAM_Ph2</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3291618250"/>
                  </a:ext>
                </a:extLst>
              </a:tr>
              <a:tr h="151846">
                <a:tc>
                  <a:txBody>
                    <a:bodyPr/>
                    <a:lstStyle/>
                    <a:p>
                      <a:pPr algn="ctr" fontAlgn="ctr"/>
                      <a:r>
                        <a:rPr lang="en-US" sz="900" b="1" i="0" u="none" strike="noStrike" dirty="0">
                          <a:solidFill>
                            <a:srgbClr val="000000"/>
                          </a:solidFill>
                          <a:effectLst/>
                          <a:latin typeface="+mn-lt"/>
                          <a:ea typeface="等线" panose="02010600030101010101" pitchFamily="2" charset="-122"/>
                        </a:rPr>
                        <a:t>IoT_NTN_Ph3-Core</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0" marR="0" lvl="0" indent="0" algn="ctr" defTabSz="1219170" rtl="0" eaLnBrk="1" fontAlgn="ctr" latinLnBrk="0" hangingPunct="1">
                        <a:lnSpc>
                          <a:spcPct val="100000"/>
                        </a:lnSpc>
                        <a:spcBef>
                          <a:spcPts val="0"/>
                        </a:spcBef>
                        <a:spcAft>
                          <a:spcPts val="0"/>
                        </a:spcAft>
                        <a:buClrTx/>
                        <a:buSzTx/>
                        <a:buFontTx/>
                        <a:buNone/>
                        <a:tabLst/>
                        <a:defRPr/>
                      </a:pPr>
                      <a:r>
                        <a:rPr lang="en-US" altLang="zh-CN" sz="900" b="1" i="0" u="none" strike="noStrike" dirty="0">
                          <a:solidFill>
                            <a:srgbClr val="000000"/>
                          </a:solidFill>
                          <a:effectLst/>
                          <a:latin typeface="Calibri" panose="020F0502020204030204" pitchFamily="34" charset="0"/>
                          <a:ea typeface="等线" panose="02010600030101010101" pitchFamily="2" charset="-122"/>
                          <a:cs typeface="Calibri" panose="020F0502020204030204" pitchFamily="34" charset="0"/>
                        </a:rPr>
                        <a:t>NTN_OAM_Ph2</a:t>
                      </a:r>
                      <a:endParaRPr lang="en-US" sz="900" b="1" i="0" u="none" strike="noStrike" dirty="0">
                        <a:solidFill>
                          <a:srgbClr val="000000"/>
                        </a:solidFill>
                        <a:effectLst/>
                        <a:latin typeface="+mn-lt"/>
                        <a:ea typeface="等线" panose="02010600030101010101" pitchFamily="2"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2842559770"/>
                  </a:ext>
                </a:extLst>
              </a:tr>
              <a:tr h="151846">
                <a:tc>
                  <a:txBody>
                    <a:bodyPr/>
                    <a:lstStyle/>
                    <a:p>
                      <a:pPr algn="ctr" fontAlgn="ctr"/>
                      <a:r>
                        <a:rPr lang="en-US" sz="900" b="1" i="0" u="none" strike="noStrike" dirty="0">
                          <a:solidFill>
                            <a:srgbClr val="000000"/>
                          </a:solidFill>
                          <a:effectLst/>
                          <a:latin typeface="+mn-lt"/>
                          <a:ea typeface="等线" panose="02010600030101010101" pitchFamily="2" charset="-122"/>
                        </a:rPr>
                        <a:t>NR_XR_Ph3-Core</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fontAlgn="ctr"/>
                      <a:r>
                        <a:rPr lang="en-US" altLang="zh-CN" sz="900" b="1" i="0" u="none" strike="noStrike" dirty="0">
                          <a:solidFill>
                            <a:srgbClr val="3333FF"/>
                          </a:solidFill>
                          <a:effectLst/>
                          <a:latin typeface="+mn-lt"/>
                          <a:ea typeface="等线" panose="02010600030101010101" pitchFamily="2" charset="-122"/>
                        </a:rPr>
                        <a:t>No need for extra OAM support</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200387041"/>
                  </a:ext>
                </a:extLst>
              </a:tr>
              <a:tr h="151846">
                <a:tc>
                  <a:txBody>
                    <a:bodyPr/>
                    <a:lstStyle/>
                    <a:p>
                      <a:pPr algn="ctr" fontAlgn="ctr"/>
                      <a:r>
                        <a:rPr lang="nn-NO" sz="900" b="1" i="0" u="none" strike="noStrike" dirty="0">
                          <a:solidFill>
                            <a:srgbClr val="000000"/>
                          </a:solidFill>
                          <a:effectLst/>
                          <a:latin typeface="+mn-lt"/>
                          <a:ea typeface="等线" panose="02010600030101010101" pitchFamily="2" charset="-122"/>
                        </a:rPr>
                        <a:t>LTE_TN_NR_NTN_mob-Core</a:t>
                      </a:r>
                      <a:endParaRPr lang="en-US" sz="900" b="1" i="0" u="none" strike="noStrike" dirty="0">
                        <a:solidFill>
                          <a:srgbClr val="000000"/>
                        </a:solidFill>
                        <a:effectLst/>
                        <a:latin typeface="+mn-lt"/>
                        <a:ea typeface="等线" panose="02010600030101010101" pitchFamily="2"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fontAlgn="ctr"/>
                      <a:r>
                        <a:rPr lang="en-US" sz="900" b="1" i="0" u="none" strike="noStrike" dirty="0">
                          <a:solidFill>
                            <a:srgbClr val="000000"/>
                          </a:solidFill>
                          <a:effectLst/>
                          <a:latin typeface="+mn-lt"/>
                          <a:ea typeface="等线" panose="02010600030101010101" pitchFamily="2" charset="-122"/>
                        </a:rPr>
                        <a:t>NTN_OAM_Ph2</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2718552970"/>
                  </a:ext>
                </a:extLst>
              </a:tr>
              <a:tr h="233609">
                <a:tc>
                  <a:txBody>
                    <a:bodyPr/>
                    <a:lstStyle/>
                    <a:p>
                      <a:pPr algn="ctr" fontAlgn="ctr"/>
                      <a:r>
                        <a:rPr lang="en-US" sz="900" b="1" i="0" u="none" strike="noStrike" dirty="0" err="1">
                          <a:solidFill>
                            <a:schemeClr val="tx1"/>
                          </a:solidFill>
                          <a:effectLst/>
                          <a:latin typeface="+mn-lt"/>
                          <a:ea typeface="等线" panose="02010600030101010101" pitchFamily="2" charset="-122"/>
                        </a:rPr>
                        <a:t>NR_SL_relay_multihop</a:t>
                      </a:r>
                      <a:r>
                        <a:rPr lang="en-US" sz="900" b="1" i="0" u="none" strike="noStrike" dirty="0">
                          <a:solidFill>
                            <a:schemeClr val="tx1"/>
                          </a:solidFill>
                          <a:effectLst/>
                          <a:latin typeface="+mn-lt"/>
                          <a:ea typeface="等线" panose="02010600030101010101" pitchFamily="2" charset="-122"/>
                        </a:rPr>
                        <a:t>-Core</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fontAlgn="ctr"/>
                      <a:r>
                        <a:rPr lang="en-US" sz="900" b="1" i="0" u="none" strike="noStrike" dirty="0">
                          <a:solidFill>
                            <a:srgbClr val="3333FF"/>
                          </a:solidFill>
                          <a:effectLst/>
                          <a:latin typeface="+mn-lt"/>
                          <a:ea typeface="等线" panose="02010600030101010101" pitchFamily="2" charset="-122"/>
                        </a:rPr>
                        <a:t>No need for extra OAM support</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3146093505"/>
                  </a:ext>
                </a:extLst>
              </a:tr>
              <a:tr h="233609">
                <a:tc>
                  <a:txBody>
                    <a:bodyPr/>
                    <a:lstStyle/>
                    <a:p>
                      <a:pPr algn="ctr" fontAlgn="ctr"/>
                      <a:r>
                        <a:rPr lang="en-US" sz="900" b="1" i="0" u="none" strike="noStrike" dirty="0">
                          <a:solidFill>
                            <a:schemeClr val="tx1"/>
                          </a:solidFill>
                          <a:effectLst/>
                          <a:latin typeface="+mn-lt"/>
                          <a:ea typeface="等线" panose="02010600030101010101" pitchFamily="2" charset="-122"/>
                        </a:rPr>
                        <a:t>LCS_BDS_B2b_LTE_NR-Core</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fontAlgn="ctr"/>
                      <a:r>
                        <a:rPr lang="en-US" sz="900" b="1" i="0" u="none" strike="noStrike" dirty="0">
                          <a:solidFill>
                            <a:srgbClr val="3333FF"/>
                          </a:solidFill>
                          <a:effectLst/>
                          <a:latin typeface="+mn-lt"/>
                          <a:ea typeface="等线" panose="02010600030101010101" pitchFamily="2" charset="-122"/>
                        </a:rPr>
                        <a:t>No need for extra OAM support</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2191927076"/>
                  </a:ext>
                </a:extLst>
              </a:tr>
              <a:tr h="233609">
                <a:tc>
                  <a:txBody>
                    <a:bodyPr/>
                    <a:lstStyle/>
                    <a:p>
                      <a:pPr algn="ctr" fontAlgn="ctr"/>
                      <a:r>
                        <a:rPr lang="en-US" sz="900" b="1" i="0" u="none" strike="noStrike" dirty="0">
                          <a:solidFill>
                            <a:schemeClr val="tx1"/>
                          </a:solidFill>
                          <a:effectLst/>
                          <a:latin typeface="+mn-lt"/>
                          <a:ea typeface="等线" panose="02010600030101010101" pitchFamily="2" charset="-122"/>
                        </a:rPr>
                        <a:t>LCS_NAVIC_L1_SPS_NR_LTE-Core</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fontAlgn="ctr"/>
                      <a:r>
                        <a:rPr lang="en-US" sz="900" b="1" i="0" u="none" strike="noStrike" dirty="0">
                          <a:solidFill>
                            <a:srgbClr val="3333FF"/>
                          </a:solidFill>
                          <a:effectLst/>
                          <a:latin typeface="+mn-lt"/>
                          <a:ea typeface="等线" panose="02010600030101010101" pitchFamily="2" charset="-122"/>
                        </a:rPr>
                        <a:t>No need for extra OAM support</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1267789880"/>
                  </a:ext>
                </a:extLst>
              </a:tr>
              <a:tr h="251130">
                <a:tc>
                  <a:txBody>
                    <a:bodyPr/>
                    <a:lstStyle/>
                    <a:p>
                      <a:pPr algn="ctr" fontAlgn="ctr"/>
                      <a:r>
                        <a:rPr lang="en-US" sz="900" b="1" i="0" u="none" strike="noStrike" dirty="0">
                          <a:solidFill>
                            <a:srgbClr val="000000"/>
                          </a:solidFill>
                          <a:effectLst/>
                          <a:latin typeface="+mn-lt"/>
                          <a:ea typeface="等线" panose="02010600030101010101" pitchFamily="2" charset="-122"/>
                        </a:rPr>
                        <a:t>NR_ENDC_SON_MDT_Ph4-Core</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ctr"/>
                      <a:r>
                        <a:rPr lang="nn-NO" sz="900" b="1" i="0" u="none" strike="noStrike" dirty="0">
                          <a:solidFill>
                            <a:srgbClr val="000000"/>
                          </a:solidFill>
                          <a:effectLst/>
                          <a:latin typeface="+mn-lt"/>
                          <a:ea typeface="等线" panose="02010600030101010101" pitchFamily="2" charset="-122"/>
                        </a:rPr>
                        <a:t>PM_KPI_5G_Ph4</a:t>
                      </a:r>
                    </a:p>
                    <a:p>
                      <a:pPr algn="ctr" fontAlgn="ctr"/>
                      <a:r>
                        <a:rPr lang="nn-NO" sz="900" b="1" i="0" u="none" strike="noStrike" dirty="0">
                          <a:solidFill>
                            <a:srgbClr val="000000"/>
                          </a:solidFill>
                          <a:effectLst/>
                          <a:latin typeface="+mn-lt"/>
                          <a:ea typeface="等线" panose="02010600030101010101" pitchFamily="2" charset="-122"/>
                        </a:rPr>
                        <a:t>AdNRM_Ph3</a:t>
                      </a:r>
                    </a:p>
                    <a:p>
                      <a:pPr algn="ctr" fontAlgn="ctr"/>
                      <a:r>
                        <a:rPr lang="nn-NO" sz="900" b="1" i="0" u="none" strike="noStrike" dirty="0">
                          <a:solidFill>
                            <a:srgbClr val="000000"/>
                          </a:solidFill>
                          <a:effectLst/>
                          <a:latin typeface="+mn-lt"/>
                          <a:ea typeface="等线" panose="02010600030101010101" pitchFamily="2" charset="-122"/>
                        </a:rPr>
                        <a:t>TraceQoE_OAM</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67382115"/>
                  </a:ext>
                </a:extLst>
              </a:tr>
              <a:tr h="151846">
                <a:tc>
                  <a:txBody>
                    <a:bodyPr/>
                    <a:lstStyle/>
                    <a:p>
                      <a:pPr algn="ctr" fontAlgn="ctr"/>
                      <a:r>
                        <a:rPr lang="en-US" sz="900" b="1" i="0" u="none" strike="noStrike" dirty="0">
                          <a:solidFill>
                            <a:srgbClr val="000000"/>
                          </a:solidFill>
                          <a:effectLst/>
                          <a:latin typeface="+mn-lt"/>
                          <a:ea typeface="等线" panose="02010600030101010101" pitchFamily="2" charset="-122"/>
                        </a:rPr>
                        <a:t>NR_WAB_5GFemto</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ctr"/>
                      <a:r>
                        <a:rPr lang="en-US" sz="900" b="0" i="0" u="none" strike="noStrike" dirty="0">
                          <a:solidFill>
                            <a:schemeClr val="tx1"/>
                          </a:solidFill>
                          <a:effectLst/>
                          <a:latin typeface="+mn-lt"/>
                          <a:ea typeface="等线" panose="02010600030101010101" pitchFamily="2" charset="-122"/>
                        </a:rPr>
                        <a:t>AdNRM_Ph3 (Huawei)</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2245780545"/>
                  </a:ext>
                </a:extLst>
              </a:tr>
              <a:tr h="0">
                <a:tc>
                  <a:txBody>
                    <a:bodyPr/>
                    <a:lstStyle/>
                    <a:p>
                      <a:pPr algn="ctr" fontAlgn="ctr"/>
                      <a:r>
                        <a:rPr lang="en-US" sz="900" b="1" i="0" u="none" strike="noStrike" dirty="0" err="1">
                          <a:solidFill>
                            <a:srgbClr val="000000"/>
                          </a:solidFill>
                          <a:effectLst/>
                          <a:latin typeface="+mn-lt"/>
                          <a:ea typeface="等线" panose="02010600030101010101" pitchFamily="2" charset="-122"/>
                        </a:rPr>
                        <a:t>NR_AIML_NGRAN_enh</a:t>
                      </a:r>
                      <a:r>
                        <a:rPr lang="en-US" sz="900" b="1" i="0" u="none" strike="noStrike" dirty="0">
                          <a:solidFill>
                            <a:srgbClr val="000000"/>
                          </a:solidFill>
                          <a:effectLst/>
                          <a:latin typeface="+mn-lt"/>
                          <a:ea typeface="等线" panose="02010600030101010101" pitchFamily="2" charset="-122"/>
                        </a:rPr>
                        <a:t>-Core</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CN" sz="900" b="1" kern="1200" dirty="0">
                          <a:solidFill>
                            <a:schemeClr val="tx1"/>
                          </a:solidFill>
                          <a:latin typeface="+mn-lt"/>
                          <a:ea typeface="+mn-ea"/>
                          <a:cs typeface="+mn-cs"/>
                        </a:rPr>
                        <a:t>AIML_MGT_Ph2 </a:t>
                      </a:r>
                      <a:r>
                        <a:rPr lang="en-US" altLang="zh-CN" sz="900" b="0" kern="1200" dirty="0">
                          <a:solidFill>
                            <a:srgbClr val="3333FF"/>
                          </a:solidFill>
                          <a:latin typeface="+mn-lt"/>
                          <a:ea typeface="+mn-ea"/>
                          <a:cs typeface="+mn-cs"/>
                        </a:rPr>
                        <a:t>(Huawei)</a:t>
                      </a:r>
                    </a:p>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CN" sz="900" b="1" kern="1200" dirty="0">
                          <a:solidFill>
                            <a:schemeClr val="tx1"/>
                          </a:solidFill>
                          <a:latin typeface="+mn-lt"/>
                          <a:ea typeface="+mn-ea"/>
                          <a:cs typeface="+mn-cs"/>
                        </a:rPr>
                        <a:t>Energy_OAM_Ph3</a:t>
                      </a:r>
                      <a:endParaRPr lang="zh-CN" altLang="en-US" sz="900" b="1" kern="1200" dirty="0">
                        <a:solidFill>
                          <a:schemeClr val="tx1"/>
                        </a:solidFill>
                        <a:highlight>
                          <a:srgbClr val="00FFFF"/>
                        </a:highlight>
                        <a:latin typeface="+mn-lt"/>
                        <a:ea typeface="+mn-ea"/>
                        <a:cs typeface="+mn-cs"/>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160336468"/>
                  </a:ext>
                </a:extLst>
              </a:tr>
            </a:tbl>
          </a:graphicData>
        </a:graphic>
      </p:graphicFrame>
      <p:sp>
        <p:nvSpPr>
          <p:cNvPr id="6" name="Title 3">
            <a:extLst>
              <a:ext uri="{FF2B5EF4-FFF2-40B4-BE49-F238E27FC236}">
                <a16:creationId xmlns:a16="http://schemas.microsoft.com/office/drawing/2014/main" id="{C9C96E9A-4EB8-4417-9D5D-A165447E50AC}"/>
              </a:ext>
            </a:extLst>
          </p:cNvPr>
          <p:cNvSpPr txBox="1">
            <a:spLocks/>
          </p:cNvSpPr>
          <p:nvPr/>
        </p:nvSpPr>
        <p:spPr bwMode="auto">
          <a:xfrm>
            <a:off x="487679" y="63114"/>
            <a:ext cx="10843568" cy="600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200">
                <a:solidFill>
                  <a:srgbClr val="FF0000"/>
                </a:solidFill>
                <a:latin typeface="+mj-lt"/>
                <a:ea typeface="+mj-ea"/>
                <a:cs typeface="+mj-cs"/>
              </a:defRPr>
            </a:lvl1pPr>
            <a:lvl2pPr algn="ctr" rtl="0" eaLnBrk="0" fontAlgn="base" hangingPunct="0">
              <a:spcBef>
                <a:spcPct val="0"/>
              </a:spcBef>
              <a:spcAft>
                <a:spcPct val="0"/>
              </a:spcAft>
              <a:defRPr sz="4200">
                <a:solidFill>
                  <a:srgbClr val="FF0000"/>
                </a:solidFill>
                <a:latin typeface="Calibri" pitchFamily="34" charset="0"/>
              </a:defRPr>
            </a:lvl2pPr>
            <a:lvl3pPr algn="ctr" rtl="0" eaLnBrk="0" fontAlgn="base" hangingPunct="0">
              <a:spcBef>
                <a:spcPct val="0"/>
              </a:spcBef>
              <a:spcAft>
                <a:spcPct val="0"/>
              </a:spcAft>
              <a:defRPr sz="4200">
                <a:solidFill>
                  <a:srgbClr val="FF0000"/>
                </a:solidFill>
                <a:latin typeface="Calibri" pitchFamily="34" charset="0"/>
              </a:defRPr>
            </a:lvl3pPr>
            <a:lvl4pPr algn="ctr" rtl="0" eaLnBrk="0" fontAlgn="base" hangingPunct="0">
              <a:spcBef>
                <a:spcPct val="0"/>
              </a:spcBef>
              <a:spcAft>
                <a:spcPct val="0"/>
              </a:spcAft>
              <a:defRPr sz="4200">
                <a:solidFill>
                  <a:srgbClr val="FF0000"/>
                </a:solidFill>
                <a:latin typeface="Calibri" pitchFamily="34" charset="0"/>
              </a:defRPr>
            </a:lvl4pPr>
            <a:lvl5pPr algn="ctr" rtl="0" eaLnBrk="0" fontAlgn="base" hangingPunct="0">
              <a:spcBef>
                <a:spcPct val="0"/>
              </a:spcBef>
              <a:spcAft>
                <a:spcPct val="0"/>
              </a:spcAft>
              <a:defRPr sz="4200">
                <a:solidFill>
                  <a:srgbClr val="FF0000"/>
                </a:solidFill>
                <a:latin typeface="Calibri" pitchFamily="34" charset="0"/>
              </a:defRPr>
            </a:lvl5pPr>
            <a:lvl6pPr marL="609585" algn="ctr" rtl="0" eaLnBrk="0" fontAlgn="base" hangingPunct="0">
              <a:spcBef>
                <a:spcPct val="0"/>
              </a:spcBef>
              <a:spcAft>
                <a:spcPct val="0"/>
              </a:spcAft>
              <a:defRPr sz="4267">
                <a:solidFill>
                  <a:srgbClr val="FF0000"/>
                </a:solidFill>
                <a:latin typeface="Calibri" pitchFamily="34" charset="0"/>
              </a:defRPr>
            </a:lvl6pPr>
            <a:lvl7pPr marL="1219170" algn="ctr" rtl="0" eaLnBrk="0" fontAlgn="base" hangingPunct="0">
              <a:spcBef>
                <a:spcPct val="0"/>
              </a:spcBef>
              <a:spcAft>
                <a:spcPct val="0"/>
              </a:spcAft>
              <a:defRPr sz="4267">
                <a:solidFill>
                  <a:srgbClr val="FF0000"/>
                </a:solidFill>
                <a:latin typeface="Calibri" pitchFamily="34" charset="0"/>
              </a:defRPr>
            </a:lvl7pPr>
            <a:lvl8pPr marL="1828754" algn="ctr" rtl="0" eaLnBrk="0" fontAlgn="base" hangingPunct="0">
              <a:spcBef>
                <a:spcPct val="0"/>
              </a:spcBef>
              <a:spcAft>
                <a:spcPct val="0"/>
              </a:spcAft>
              <a:defRPr sz="4267">
                <a:solidFill>
                  <a:srgbClr val="FF0000"/>
                </a:solidFill>
                <a:latin typeface="Calibri" pitchFamily="34" charset="0"/>
              </a:defRPr>
            </a:lvl8pPr>
            <a:lvl9pPr marL="2438339" algn="ctr" rtl="0" eaLnBrk="0" fontAlgn="base" hangingPunct="0">
              <a:spcBef>
                <a:spcPct val="0"/>
              </a:spcBef>
              <a:spcAft>
                <a:spcPct val="0"/>
              </a:spcAft>
              <a:defRPr sz="4267">
                <a:solidFill>
                  <a:srgbClr val="FF0000"/>
                </a:solidFill>
                <a:latin typeface="Calibri" pitchFamily="34" charset="0"/>
              </a:defRPr>
            </a:lvl9pPr>
          </a:lstStyle>
          <a:p>
            <a:pPr lvl="0" algn="l"/>
            <a:r>
              <a:rPr kumimoji="0" lang="en-IE" sz="2800" b="0" i="0" u="none" strike="noStrike" kern="0" cap="none" spc="0" normalizeH="0" baseline="0" noProof="0" dirty="0">
                <a:ln>
                  <a:noFill/>
                </a:ln>
                <a:solidFill>
                  <a:srgbClr val="FF0000"/>
                </a:solidFill>
                <a:effectLst/>
                <a:uLnTx/>
                <a:uFillTx/>
                <a:latin typeface="Calibri"/>
                <a:ea typeface="+mj-ea"/>
                <a:cs typeface="+mj-cs"/>
              </a:rPr>
              <a:t>Summary of SA</a:t>
            </a:r>
            <a:r>
              <a:rPr kumimoji="0" lang="en-US" sz="2800" b="0" i="0" u="none" strike="noStrike" kern="0" cap="none" spc="0" normalizeH="0" baseline="0" noProof="0" dirty="0">
                <a:ln>
                  <a:noFill/>
                </a:ln>
                <a:solidFill>
                  <a:srgbClr val="FF0000"/>
                </a:solidFill>
                <a:effectLst/>
                <a:uLnTx/>
                <a:uFillTx/>
                <a:latin typeface="Calibri"/>
                <a:ea typeface="+mj-ea"/>
                <a:cs typeface="+mj-cs"/>
              </a:rPr>
              <a:t>5 Rel-19 management support to RAN1/2/3 features</a:t>
            </a:r>
            <a:endParaRPr kumimoji="0" lang="en-IE" sz="2800" b="0" i="0" u="none" strike="noStrike" kern="0" cap="none" spc="0" normalizeH="0" baseline="0" noProof="0" dirty="0">
              <a:ln>
                <a:noFill/>
              </a:ln>
              <a:solidFill>
                <a:srgbClr val="FF0000"/>
              </a:solidFill>
              <a:effectLst/>
              <a:uLnTx/>
              <a:uFillTx/>
              <a:latin typeface="Calibri"/>
              <a:ea typeface="+mj-ea"/>
              <a:cs typeface="+mj-cs"/>
            </a:endParaRPr>
          </a:p>
        </p:txBody>
      </p:sp>
      <p:sp>
        <p:nvSpPr>
          <p:cNvPr id="7" name="矩形 8">
            <a:extLst>
              <a:ext uri="{FF2B5EF4-FFF2-40B4-BE49-F238E27FC236}">
                <a16:creationId xmlns:a16="http://schemas.microsoft.com/office/drawing/2014/main" id="{CE671A2E-9E03-48D9-9003-246846EC5346}"/>
              </a:ext>
            </a:extLst>
          </p:cNvPr>
          <p:cNvSpPr/>
          <p:nvPr/>
        </p:nvSpPr>
        <p:spPr>
          <a:xfrm>
            <a:off x="6720335" y="5173569"/>
            <a:ext cx="654050" cy="184150"/>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100" dirty="0">
                <a:solidFill>
                  <a:schemeClr val="tx1"/>
                </a:solidFill>
              </a:rPr>
              <a:t>RAN1</a:t>
            </a:r>
            <a:endParaRPr lang="zh-CN" altLang="en-US" sz="1100" dirty="0">
              <a:solidFill>
                <a:schemeClr val="tx1"/>
              </a:solidFill>
            </a:endParaRPr>
          </a:p>
        </p:txBody>
      </p:sp>
      <p:sp>
        <p:nvSpPr>
          <p:cNvPr id="8" name="矩形 9">
            <a:extLst>
              <a:ext uri="{FF2B5EF4-FFF2-40B4-BE49-F238E27FC236}">
                <a16:creationId xmlns:a16="http://schemas.microsoft.com/office/drawing/2014/main" id="{CC4BA504-CA4E-49D7-A5F7-3FCF8F5A42FF}"/>
              </a:ext>
            </a:extLst>
          </p:cNvPr>
          <p:cNvSpPr/>
          <p:nvPr/>
        </p:nvSpPr>
        <p:spPr>
          <a:xfrm>
            <a:off x="6720335" y="5430776"/>
            <a:ext cx="654050" cy="18415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100" dirty="0">
                <a:solidFill>
                  <a:schemeClr val="tx1"/>
                </a:solidFill>
              </a:rPr>
              <a:t>RAN2</a:t>
            </a:r>
            <a:endParaRPr lang="zh-CN" altLang="en-US" sz="1100" dirty="0">
              <a:solidFill>
                <a:schemeClr val="tx1"/>
              </a:solidFill>
            </a:endParaRPr>
          </a:p>
        </p:txBody>
      </p:sp>
      <p:sp>
        <p:nvSpPr>
          <p:cNvPr id="9" name="矩形 10">
            <a:extLst>
              <a:ext uri="{FF2B5EF4-FFF2-40B4-BE49-F238E27FC236}">
                <a16:creationId xmlns:a16="http://schemas.microsoft.com/office/drawing/2014/main" id="{04B49E2E-C020-4537-A119-708623EB897C}"/>
              </a:ext>
            </a:extLst>
          </p:cNvPr>
          <p:cNvSpPr/>
          <p:nvPr/>
        </p:nvSpPr>
        <p:spPr>
          <a:xfrm>
            <a:off x="6720335" y="5687983"/>
            <a:ext cx="654050" cy="184150"/>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100" dirty="0">
                <a:solidFill>
                  <a:schemeClr val="tx1"/>
                </a:solidFill>
              </a:rPr>
              <a:t>RAN3</a:t>
            </a:r>
            <a:endParaRPr lang="zh-CN" altLang="en-US" sz="1100" dirty="0">
              <a:solidFill>
                <a:schemeClr val="tx1"/>
              </a:solidFill>
            </a:endParaRPr>
          </a:p>
        </p:txBody>
      </p:sp>
      <p:sp>
        <p:nvSpPr>
          <p:cNvPr id="11" name="TextBox 10">
            <a:extLst>
              <a:ext uri="{FF2B5EF4-FFF2-40B4-BE49-F238E27FC236}">
                <a16:creationId xmlns:a16="http://schemas.microsoft.com/office/drawing/2014/main" id="{CC4A3445-C098-462D-8D46-27F0F5AD387E}"/>
              </a:ext>
            </a:extLst>
          </p:cNvPr>
          <p:cNvSpPr txBox="1"/>
          <p:nvPr/>
        </p:nvSpPr>
        <p:spPr>
          <a:xfrm rot="21008097">
            <a:off x="7054915" y="3816768"/>
            <a:ext cx="3970820" cy="430887"/>
          </a:xfrm>
          <a:prstGeom prst="rect">
            <a:avLst/>
          </a:prstGeom>
          <a:solidFill>
            <a:srgbClr val="FFFF00"/>
          </a:solidFill>
        </p:spPr>
        <p:txBody>
          <a:bodyPr wrap="square" rtlCol="0">
            <a:spAutoFit/>
          </a:bodyPr>
          <a:lstStyle>
            <a:defPPr>
              <a:defRPr lang="zh-CN"/>
            </a:defPPr>
            <a:lvl1pPr>
              <a:defRPr sz="1100" b="1">
                <a:latin typeface="Calibri" panose="020F0502020204030204" pitchFamily="34" charset="0"/>
                <a:cs typeface="Calibri" panose="020F0502020204030204" pitchFamily="34" charset="0"/>
              </a:defRPr>
            </a:lvl1pPr>
          </a:lstStyle>
          <a:p>
            <a:r>
              <a:rPr lang="en-US" altLang="zh-CN" dirty="0">
                <a:solidFill>
                  <a:srgbClr val="FF0000"/>
                </a:solidFill>
              </a:rPr>
              <a:t>The content of this slides is to be updated based on working progress,</a:t>
            </a:r>
            <a:r>
              <a:rPr lang="zh-CN" altLang="en-US" dirty="0">
                <a:solidFill>
                  <a:srgbClr val="FF0000"/>
                </a:solidFill>
              </a:rPr>
              <a:t> </a:t>
            </a:r>
            <a:r>
              <a:rPr lang="en-US" altLang="zh-CN" dirty="0">
                <a:solidFill>
                  <a:srgbClr val="FF0000"/>
                </a:solidFill>
              </a:rPr>
              <a:t>and to be finalized in SA#109</a:t>
            </a:r>
            <a:endParaRPr lang="zh-CN" altLang="en-US" dirty="0">
              <a:solidFill>
                <a:srgbClr val="FF0000"/>
              </a:solidFill>
              <a:highlight>
                <a:srgbClr val="00FFFF"/>
              </a:highlight>
            </a:endParaRPr>
          </a:p>
        </p:txBody>
      </p:sp>
      <p:sp>
        <p:nvSpPr>
          <p:cNvPr id="12" name="Rectangle 11">
            <a:extLst>
              <a:ext uri="{FF2B5EF4-FFF2-40B4-BE49-F238E27FC236}">
                <a16:creationId xmlns:a16="http://schemas.microsoft.com/office/drawing/2014/main" id="{914BB705-E93F-4315-AF62-3CB860326EE1}"/>
              </a:ext>
            </a:extLst>
          </p:cNvPr>
          <p:cNvSpPr/>
          <p:nvPr/>
        </p:nvSpPr>
        <p:spPr>
          <a:xfrm>
            <a:off x="165601" y="736245"/>
            <a:ext cx="9648000" cy="507831"/>
          </a:xfrm>
          <a:prstGeom prst="rect">
            <a:avLst/>
          </a:prstGeom>
        </p:spPr>
        <p:txBody>
          <a:bodyPr wrap="square">
            <a:spAutoFit/>
          </a:bodyPr>
          <a:lstStyle/>
          <a:p>
            <a:r>
              <a:rPr lang="en-US" altLang="zh-CN" sz="1400" dirty="0">
                <a:solidFill>
                  <a:srgbClr val="3333FF"/>
                </a:solidFill>
              </a:rPr>
              <a:t>Feedback are welcome in NWM link: </a:t>
            </a:r>
            <a:r>
              <a:rPr lang="en-US" altLang="zh-CN" dirty="0">
                <a:solidFill>
                  <a:srgbClr val="3333FF"/>
                </a:solidFill>
              </a:rPr>
              <a:t>https://nwm-trial.etsi.org/#/documents/9141:SA5 Rel-19 management support to RAN1/RAN2/RAN3 feature</a:t>
            </a:r>
          </a:p>
        </p:txBody>
      </p:sp>
    </p:spTree>
    <p:extLst>
      <p:ext uri="{BB962C8B-B14F-4D97-AF65-F5344CB8AC3E}">
        <p14:creationId xmlns:p14="http://schemas.microsoft.com/office/powerpoint/2010/main" val="24140660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4"/>
          <p:cNvSpPr>
            <a:spLocks noChangeArrowheads="1"/>
          </p:cNvSpPr>
          <p:nvPr/>
        </p:nvSpPr>
        <p:spPr bwMode="auto">
          <a:xfrm>
            <a:off x="573206" y="260350"/>
            <a:ext cx="9253182" cy="790528"/>
          </a:xfrm>
          <a:prstGeom prst="rect">
            <a:avLst/>
          </a:prstGeom>
          <a:noFill/>
          <a:ln w="12700">
            <a:noFill/>
            <a:miter lim="800000"/>
            <a:headEnd/>
            <a:tailEnd/>
          </a:ln>
        </p:spPr>
        <p:txBody>
          <a:bodyPr lIns="90488" tIns="44450" rIns="90488" bIns="44450" anchor="ctr"/>
          <a:lstStyle/>
          <a:p>
            <a:pPr algn="ctr">
              <a:defRPr/>
            </a:pPr>
            <a:r>
              <a:rPr lang="en-US" altLang="zh-CN" sz="3200" kern="0" dirty="0">
                <a:solidFill>
                  <a:srgbClr val="FF0000"/>
                </a:solidFill>
                <a:latin typeface="Calibri"/>
                <a:cs typeface="+mj-cs"/>
              </a:rPr>
              <a:t>New Rel-20 Study / Work Items </a:t>
            </a:r>
            <a:r>
              <a:rPr lang="en-US" altLang="zh-CN" sz="3200" kern="0" dirty="0">
                <a:solidFill>
                  <a:srgbClr val="0000FF"/>
                </a:solidFill>
                <a:latin typeface="Calibri"/>
                <a:cs typeface="+mj-cs"/>
              </a:rPr>
              <a:t>(for SA approval)</a:t>
            </a:r>
          </a:p>
        </p:txBody>
      </p:sp>
      <p:graphicFrame>
        <p:nvGraphicFramePr>
          <p:cNvPr id="4" name="Table 3">
            <a:extLst>
              <a:ext uri="{FF2B5EF4-FFF2-40B4-BE49-F238E27FC236}">
                <a16:creationId xmlns:a16="http://schemas.microsoft.com/office/drawing/2014/main" id="{F02D49B5-36A5-4AF1-B4D4-A8F9348567E4}"/>
              </a:ext>
            </a:extLst>
          </p:cNvPr>
          <p:cNvGraphicFramePr>
            <a:graphicFrameLocks noGrp="1"/>
          </p:cNvGraphicFramePr>
          <p:nvPr>
            <p:extLst>
              <p:ext uri="{D42A27DB-BD31-4B8C-83A1-F6EECF244321}">
                <p14:modId xmlns:p14="http://schemas.microsoft.com/office/powerpoint/2010/main" val="3631665990"/>
              </p:ext>
            </p:extLst>
          </p:nvPr>
        </p:nvGraphicFramePr>
        <p:xfrm>
          <a:off x="451860" y="1418495"/>
          <a:ext cx="11009152" cy="3320900"/>
        </p:xfrm>
        <a:graphic>
          <a:graphicData uri="http://schemas.openxmlformats.org/drawingml/2006/table">
            <a:tbl>
              <a:tblPr firstRow="1" firstCol="1" bandRow="1"/>
              <a:tblGrid>
                <a:gridCol w="1078707">
                  <a:extLst>
                    <a:ext uri="{9D8B030D-6E8A-4147-A177-3AD203B41FA5}">
                      <a16:colId xmlns:a16="http://schemas.microsoft.com/office/drawing/2014/main" val="3092324856"/>
                    </a:ext>
                  </a:extLst>
                </a:gridCol>
                <a:gridCol w="4881316">
                  <a:extLst>
                    <a:ext uri="{9D8B030D-6E8A-4147-A177-3AD203B41FA5}">
                      <a16:colId xmlns:a16="http://schemas.microsoft.com/office/drawing/2014/main" val="2473753773"/>
                    </a:ext>
                  </a:extLst>
                </a:gridCol>
                <a:gridCol w="1001896">
                  <a:extLst>
                    <a:ext uri="{9D8B030D-6E8A-4147-A177-3AD203B41FA5}">
                      <a16:colId xmlns:a16="http://schemas.microsoft.com/office/drawing/2014/main" val="160253941"/>
                    </a:ext>
                  </a:extLst>
                </a:gridCol>
                <a:gridCol w="1096654">
                  <a:extLst>
                    <a:ext uri="{9D8B030D-6E8A-4147-A177-3AD203B41FA5}">
                      <a16:colId xmlns:a16="http://schemas.microsoft.com/office/drawing/2014/main" val="1825234608"/>
                    </a:ext>
                  </a:extLst>
                </a:gridCol>
                <a:gridCol w="2950579">
                  <a:extLst>
                    <a:ext uri="{9D8B030D-6E8A-4147-A177-3AD203B41FA5}">
                      <a16:colId xmlns:a16="http://schemas.microsoft.com/office/drawing/2014/main" val="1104305053"/>
                    </a:ext>
                  </a:extLst>
                </a:gridCol>
              </a:tblGrid>
              <a:tr h="280520">
                <a:tc>
                  <a:txBody>
                    <a:bodyPr/>
                    <a:lstStyle/>
                    <a:p>
                      <a:pPr>
                        <a:spcAft>
                          <a:spcPts val="0"/>
                        </a:spcAft>
                      </a:pPr>
                      <a:r>
                        <a:rPr lang="en-US" sz="1600" b="1" dirty="0" err="1">
                          <a:solidFill>
                            <a:srgbClr val="000000"/>
                          </a:solidFill>
                          <a:effectLst/>
                          <a:latin typeface="+mn-lt"/>
                          <a:ea typeface="PMingLiU"/>
                        </a:rPr>
                        <a:t>TDoc</a:t>
                      </a:r>
                      <a:endParaRPr lang="zh-CN" sz="2400" b="1" dirty="0">
                        <a:effectLst/>
                        <a:latin typeface="+mn-lt"/>
                        <a:ea typeface="PMingLiU"/>
                      </a:endParaRPr>
                    </a:p>
                  </a:txBody>
                  <a:tcPr marL="67178" marR="671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spcAft>
                          <a:spcPts val="0"/>
                        </a:spcAft>
                      </a:pPr>
                      <a:r>
                        <a:rPr lang="en-US" sz="1600" b="1">
                          <a:solidFill>
                            <a:srgbClr val="000000"/>
                          </a:solidFill>
                          <a:effectLst/>
                          <a:latin typeface="+mn-lt"/>
                          <a:ea typeface="PMingLiU"/>
                        </a:rPr>
                        <a:t>Title</a:t>
                      </a:r>
                      <a:endParaRPr lang="zh-CN" sz="2400" b="1">
                        <a:effectLst/>
                        <a:latin typeface="+mn-lt"/>
                        <a:ea typeface="PMingLiU"/>
                      </a:endParaRPr>
                    </a:p>
                  </a:txBody>
                  <a:tcPr marL="67178" marR="671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spcAft>
                          <a:spcPts val="0"/>
                        </a:spcAft>
                      </a:pPr>
                      <a:r>
                        <a:rPr lang="en-US" sz="1600" b="1">
                          <a:solidFill>
                            <a:srgbClr val="000000"/>
                          </a:solidFill>
                          <a:effectLst/>
                          <a:latin typeface="+mn-lt"/>
                          <a:ea typeface="PMingLiU"/>
                        </a:rPr>
                        <a:t>Type</a:t>
                      </a:r>
                      <a:endParaRPr lang="zh-CN" sz="2400" b="1">
                        <a:effectLst/>
                        <a:latin typeface="+mn-lt"/>
                        <a:ea typeface="PMingLiU"/>
                      </a:endParaRPr>
                    </a:p>
                  </a:txBody>
                  <a:tcPr marL="67178" marR="671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spcAft>
                          <a:spcPts val="0"/>
                        </a:spcAft>
                      </a:pPr>
                      <a:r>
                        <a:rPr lang="en-US" sz="1600" b="1" dirty="0">
                          <a:solidFill>
                            <a:srgbClr val="000000"/>
                          </a:solidFill>
                          <a:effectLst/>
                          <a:latin typeface="+mn-lt"/>
                          <a:ea typeface="PMingLiU"/>
                        </a:rPr>
                        <a:t>UID</a:t>
                      </a:r>
                      <a:endParaRPr lang="zh-CN" sz="2400" b="1" dirty="0">
                        <a:effectLst/>
                        <a:latin typeface="+mn-lt"/>
                        <a:ea typeface="PMingLiU"/>
                      </a:endParaRPr>
                    </a:p>
                  </a:txBody>
                  <a:tcPr marL="67178" marR="671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spcAft>
                          <a:spcPts val="0"/>
                        </a:spcAft>
                      </a:pPr>
                      <a:r>
                        <a:rPr lang="en-US" sz="1600" b="1" dirty="0">
                          <a:solidFill>
                            <a:srgbClr val="000000"/>
                          </a:solidFill>
                          <a:effectLst/>
                          <a:latin typeface="+mn-lt"/>
                          <a:ea typeface="PMingLiU"/>
                        </a:rPr>
                        <a:t>(Suggested) Acronym</a:t>
                      </a:r>
                      <a:endParaRPr lang="zh-CN" sz="2400" b="1" dirty="0">
                        <a:effectLst/>
                        <a:latin typeface="+mn-lt"/>
                        <a:ea typeface="PMingLiU"/>
                      </a:endParaRPr>
                    </a:p>
                  </a:txBody>
                  <a:tcPr marL="67178" marR="671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2041172156"/>
                  </a:ext>
                </a:extLst>
              </a:tr>
              <a:tr h="0">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mn-lt"/>
                          <a:ea typeface="+mn-ea"/>
                          <a:cs typeface="+mn-cs"/>
                        </a:rPr>
                        <a:t>SP-250496</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mn-lt"/>
                          <a:ea typeface="+mn-ea"/>
                          <a:cs typeface="+mn-cs"/>
                        </a:rPr>
                        <a:t>New SID Study on intent driven management services for mobile network phase 4</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a:ln>
                            <a:noFill/>
                          </a:ln>
                          <a:solidFill>
                            <a:prstClr val="black"/>
                          </a:solidFill>
                          <a:effectLst/>
                          <a:uLnTx/>
                          <a:uFillTx/>
                          <a:latin typeface="+mn-lt"/>
                          <a:ea typeface="宋体" panose="02010600030101010101" pitchFamily="2" charset="-122"/>
                          <a:cs typeface="+mn-cs"/>
                        </a:rPr>
                        <a:t>SID new</a:t>
                      </a:r>
                      <a:endParaRPr kumimoji="0" lang="en-DE" altLang="zh-CN" sz="1200" b="0" i="0" u="none" strike="noStrike" kern="1200" cap="none" spc="0" normalizeH="0" baseline="0" noProof="0" dirty="0">
                        <a:ln>
                          <a:noFill/>
                        </a:ln>
                        <a:solidFill>
                          <a:prstClr val="black"/>
                        </a:solidFill>
                        <a:effectLst/>
                        <a:uLnTx/>
                        <a:uFillTx/>
                        <a:latin typeface="+mn-lt"/>
                        <a:ea typeface="宋体" panose="02010600030101010101" pitchFamily="2" charset="-122"/>
                        <a:cs typeface="+mn-cs"/>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endParaRPr lang="en-GB" altLang="zh-CN" sz="1200" b="0" kern="1200" dirty="0">
                        <a:solidFill>
                          <a:schemeClr val="tx1"/>
                        </a:solidFill>
                        <a:effectLst/>
                        <a:latin typeface="+mn-lt"/>
                        <a:ea typeface="+mn-ea"/>
                        <a:cs typeface="+mn-cs"/>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GB" sz="1200" b="0" kern="1200" dirty="0">
                          <a:solidFill>
                            <a:schemeClr val="tx1"/>
                          </a:solidFill>
                          <a:effectLst/>
                          <a:latin typeface="+mn-lt"/>
                          <a:ea typeface="+mn-ea"/>
                          <a:cs typeface="+mn-cs"/>
                        </a:rPr>
                        <a:t>FS_IDMS_MN_Ph4</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08199974"/>
                  </a:ext>
                </a:extLst>
              </a:tr>
              <a:tr h="0">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mn-lt"/>
                          <a:ea typeface="+mn-ea"/>
                          <a:cs typeface="+mn-cs"/>
                        </a:rPr>
                        <a:t>SP-250502</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mn-lt"/>
                          <a:ea typeface="+mn-ea"/>
                          <a:cs typeface="+mn-cs"/>
                        </a:rPr>
                        <a:t>New Study on AI/ML management phase 3</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dirty="0">
                          <a:ln>
                            <a:noFill/>
                          </a:ln>
                          <a:solidFill>
                            <a:prstClr val="black"/>
                          </a:solidFill>
                          <a:effectLst/>
                          <a:uLnTx/>
                          <a:uFillTx/>
                          <a:latin typeface="+mn-lt"/>
                          <a:ea typeface="宋体" panose="02010600030101010101" pitchFamily="2" charset="-122"/>
                          <a:cs typeface="+mn-cs"/>
                        </a:rPr>
                        <a:t>SID new</a:t>
                      </a:r>
                      <a:endParaRPr kumimoji="0" lang="en-DE" altLang="zh-CN" sz="1200" b="0" i="0" u="none" strike="noStrike" kern="1200" cap="none" spc="0" normalizeH="0" baseline="0" noProof="0" dirty="0">
                        <a:ln>
                          <a:noFill/>
                        </a:ln>
                        <a:solidFill>
                          <a:prstClr val="black"/>
                        </a:solidFill>
                        <a:effectLst/>
                        <a:uLnTx/>
                        <a:uFillTx/>
                        <a:latin typeface="+mn-lt"/>
                        <a:ea typeface="宋体" panose="02010600030101010101" pitchFamily="2" charset="-122"/>
                        <a:cs typeface="+mn-cs"/>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endParaRPr lang="en-GB" altLang="zh-CN" sz="1200" b="0" kern="1200" dirty="0">
                        <a:solidFill>
                          <a:schemeClr val="tx1"/>
                        </a:solidFill>
                        <a:effectLst/>
                        <a:latin typeface="+mn-lt"/>
                        <a:ea typeface="+mn-ea"/>
                        <a:cs typeface="+mn-cs"/>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GB" sz="1200" b="0" kern="1200" dirty="0">
                          <a:solidFill>
                            <a:schemeClr val="tx1"/>
                          </a:solidFill>
                          <a:effectLst/>
                          <a:latin typeface="+mn-lt"/>
                          <a:ea typeface="+mn-ea"/>
                          <a:cs typeface="+mn-cs"/>
                        </a:rPr>
                        <a:t>FS_AIML_MGT_Ph3</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04433578"/>
                  </a:ext>
                </a:extLst>
              </a:tr>
              <a:tr h="149285">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mn-lt"/>
                          <a:ea typeface="+mn-ea"/>
                          <a:cs typeface="+mn-cs"/>
                        </a:rPr>
                        <a:t>SP-250501</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sz="1200" b="0" kern="1200">
                          <a:solidFill>
                            <a:schemeClr val="tx1"/>
                          </a:solidFill>
                          <a:effectLst/>
                          <a:latin typeface="+mn-lt"/>
                          <a:ea typeface="+mn-ea"/>
                          <a:cs typeface="+mn-cs"/>
                        </a:rPr>
                        <a:t>New SID on Management aspect of Network Digital Twins phase 2</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dirty="0">
                          <a:ln>
                            <a:noFill/>
                          </a:ln>
                          <a:solidFill>
                            <a:prstClr val="black"/>
                          </a:solidFill>
                          <a:effectLst/>
                          <a:uLnTx/>
                          <a:uFillTx/>
                          <a:latin typeface="+mn-lt"/>
                          <a:ea typeface="宋体" panose="02010600030101010101" pitchFamily="2" charset="-122"/>
                          <a:cs typeface="+mn-cs"/>
                        </a:rPr>
                        <a:t>SID new</a:t>
                      </a:r>
                      <a:endParaRPr kumimoji="0" lang="en-DE" altLang="zh-CN" sz="1200" b="0" i="0" u="none" strike="noStrike" kern="1200" cap="none" spc="0" normalizeH="0" baseline="0" noProof="0" dirty="0">
                        <a:ln>
                          <a:noFill/>
                        </a:ln>
                        <a:solidFill>
                          <a:prstClr val="black"/>
                        </a:solidFill>
                        <a:effectLst/>
                        <a:uLnTx/>
                        <a:uFillTx/>
                        <a:latin typeface="+mn-lt"/>
                        <a:ea typeface="宋体" panose="02010600030101010101" pitchFamily="2" charset="-122"/>
                        <a:cs typeface="+mn-cs"/>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GB" altLang="zh-CN" sz="1200" b="0" i="0" u="none" strike="noStrike" kern="1200" cap="none" spc="0" normalizeH="0" baseline="0" noProof="0" dirty="0">
                        <a:ln>
                          <a:noFill/>
                        </a:ln>
                        <a:solidFill>
                          <a:prstClr val="black"/>
                        </a:solidFill>
                        <a:effectLst/>
                        <a:highlight>
                          <a:srgbClr val="FFFF00"/>
                        </a:highlight>
                        <a:uLnTx/>
                        <a:uFillTx/>
                        <a:latin typeface="+mn-lt"/>
                        <a:ea typeface="宋体" panose="02010600030101010101" pitchFamily="2" charset="-122"/>
                        <a:cs typeface="+mn-cs"/>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GB" sz="1200" b="0" kern="1200" dirty="0">
                          <a:solidFill>
                            <a:schemeClr val="tx1"/>
                          </a:solidFill>
                          <a:effectLst/>
                          <a:latin typeface="+mn-lt"/>
                          <a:ea typeface="+mn-ea"/>
                          <a:cs typeface="+mn-cs"/>
                        </a:rPr>
                        <a:t>FS_NDT_</a:t>
                      </a:r>
                      <a:r>
                        <a:rPr lang="en-US" altLang="zh-CN" sz="1200" b="0" kern="1200" dirty="0">
                          <a:solidFill>
                            <a:schemeClr val="tx1"/>
                          </a:solidFill>
                          <a:effectLst/>
                          <a:latin typeface="+mn-lt"/>
                          <a:ea typeface="+mn-ea"/>
                          <a:cs typeface="+mn-cs"/>
                        </a:rPr>
                        <a:t>P</a:t>
                      </a:r>
                      <a:r>
                        <a:rPr lang="en-GB" sz="1200" b="0" kern="1200" dirty="0">
                          <a:solidFill>
                            <a:schemeClr val="tx1"/>
                          </a:solidFill>
                          <a:effectLst/>
                          <a:latin typeface="+mn-lt"/>
                          <a:ea typeface="+mn-ea"/>
                          <a:cs typeface="+mn-cs"/>
                        </a:rPr>
                        <a:t>h2</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58841796"/>
                  </a:ext>
                </a:extLst>
              </a:tr>
              <a:tr h="149285">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mn-lt"/>
                          <a:ea typeface="+mn-ea"/>
                          <a:cs typeface="+mn-cs"/>
                        </a:rPr>
                        <a:t>SP-250498</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mn-lt"/>
                          <a:ea typeface="+mn-ea"/>
                          <a:cs typeface="+mn-cs"/>
                        </a:rPr>
                        <a:t>New SID on SBMA enhancement phase 4</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dirty="0">
                          <a:ln>
                            <a:noFill/>
                          </a:ln>
                          <a:solidFill>
                            <a:prstClr val="black"/>
                          </a:solidFill>
                          <a:effectLst/>
                          <a:uLnTx/>
                          <a:uFillTx/>
                          <a:latin typeface="+mn-lt"/>
                          <a:ea typeface="宋体" panose="02010600030101010101" pitchFamily="2" charset="-122"/>
                          <a:cs typeface="+mn-cs"/>
                        </a:rPr>
                        <a:t>SID new</a:t>
                      </a:r>
                      <a:endParaRPr kumimoji="0" lang="en-DE" altLang="zh-CN" sz="1200" b="0" i="0" u="none" strike="noStrike" kern="1200" cap="none" spc="0" normalizeH="0" baseline="0" noProof="0" dirty="0">
                        <a:ln>
                          <a:noFill/>
                        </a:ln>
                        <a:solidFill>
                          <a:prstClr val="black"/>
                        </a:solidFill>
                        <a:effectLst/>
                        <a:uLnTx/>
                        <a:uFillTx/>
                        <a:latin typeface="+mn-lt"/>
                        <a:ea typeface="宋体" panose="02010600030101010101" pitchFamily="2" charset="-122"/>
                        <a:cs typeface="+mn-cs"/>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GB" altLang="zh-CN" sz="1200" b="0" i="0" u="none" strike="noStrike" kern="1200" cap="none" spc="0" normalizeH="0" baseline="0" noProof="0" dirty="0">
                        <a:ln>
                          <a:noFill/>
                        </a:ln>
                        <a:solidFill>
                          <a:prstClr val="black"/>
                        </a:solidFill>
                        <a:effectLst/>
                        <a:highlight>
                          <a:srgbClr val="FFFF00"/>
                        </a:highlight>
                        <a:uLnTx/>
                        <a:uFillTx/>
                        <a:latin typeface="+mn-lt"/>
                        <a:ea typeface="宋体" panose="02010600030101010101" pitchFamily="2" charset="-122"/>
                        <a:cs typeface="+mn-cs"/>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GB" sz="1200" b="0" kern="1200" dirty="0">
                          <a:solidFill>
                            <a:schemeClr val="tx1"/>
                          </a:solidFill>
                          <a:effectLst/>
                          <a:latin typeface="+mn-lt"/>
                          <a:ea typeface="+mn-ea"/>
                          <a:cs typeface="+mn-cs"/>
                        </a:rPr>
                        <a:t>FS_SBMA_Ph4</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40098965"/>
                  </a:ext>
                </a:extLst>
              </a:tr>
              <a:tr h="149285">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mn-lt"/>
                          <a:ea typeface="+mn-ea"/>
                          <a:cs typeface="+mn-cs"/>
                        </a:rPr>
                        <a:t>SP-250495</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mn-lt"/>
                          <a:ea typeface="+mn-ea"/>
                          <a:cs typeface="+mn-cs"/>
                        </a:rPr>
                        <a:t>New SID on energy efficiency and energy saving aspects of 5G Advanced</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lang="en-US" altLang="zh-CN" sz="1200" b="0" kern="1200" dirty="0">
                          <a:solidFill>
                            <a:schemeClr val="tx1"/>
                          </a:solidFill>
                          <a:effectLst/>
                          <a:latin typeface="+mn-lt"/>
                          <a:ea typeface="+mn-ea"/>
                          <a:cs typeface="+mn-cs"/>
                        </a:rPr>
                        <a:t>SID new</a:t>
                      </a:r>
                      <a:endParaRPr lang="en-DE" sz="1200" b="0" kern="1200" dirty="0">
                        <a:solidFill>
                          <a:schemeClr val="tx1"/>
                        </a:solidFill>
                        <a:effectLst/>
                        <a:latin typeface="+mn-lt"/>
                        <a:ea typeface="+mn-ea"/>
                        <a:cs typeface="+mn-cs"/>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GB" altLang="zh-CN" sz="1200" b="0" i="0" u="none" strike="noStrike" kern="1200" cap="none" spc="0" normalizeH="0" baseline="0" noProof="0" dirty="0">
                        <a:ln>
                          <a:noFill/>
                        </a:ln>
                        <a:solidFill>
                          <a:prstClr val="black"/>
                        </a:solidFill>
                        <a:effectLst/>
                        <a:highlight>
                          <a:srgbClr val="FFFF00"/>
                        </a:highlight>
                        <a:uLnTx/>
                        <a:uFillTx/>
                        <a:latin typeface="+mn-lt"/>
                        <a:ea typeface="宋体" panose="02010600030101010101" pitchFamily="2" charset="-122"/>
                        <a:cs typeface="+mn-cs"/>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GB" sz="1200" b="0" kern="1200" dirty="0">
                          <a:solidFill>
                            <a:schemeClr val="tx1"/>
                          </a:solidFill>
                          <a:effectLst/>
                          <a:latin typeface="+mn-lt"/>
                          <a:ea typeface="+mn-ea"/>
                          <a:cs typeface="+mn-cs"/>
                        </a:rPr>
                        <a:t>FS_Energy-OAM_Ph4</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28093450"/>
                  </a:ext>
                </a:extLst>
              </a:tr>
              <a:tr h="149285">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mn-lt"/>
                          <a:ea typeface="+mn-ea"/>
                          <a:cs typeface="+mn-cs"/>
                        </a:rPr>
                        <a:t>SP-250497</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mn-lt"/>
                          <a:ea typeface="+mn-ea"/>
                          <a:cs typeface="+mn-cs"/>
                        </a:rPr>
                        <a:t>New SID on Study on Management Data Analytics (MDA) – Phase 4</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dirty="0">
                          <a:ln>
                            <a:noFill/>
                          </a:ln>
                          <a:solidFill>
                            <a:prstClr val="black"/>
                          </a:solidFill>
                          <a:effectLst/>
                          <a:uLnTx/>
                          <a:uFillTx/>
                          <a:latin typeface="+mn-lt"/>
                          <a:ea typeface="宋体" panose="02010600030101010101" pitchFamily="2" charset="-122"/>
                          <a:cs typeface="+mn-cs"/>
                        </a:rPr>
                        <a:t>SID new</a:t>
                      </a:r>
                      <a:endParaRPr kumimoji="0" lang="en-DE" altLang="zh-CN" sz="1200" b="0" i="0" u="none" strike="noStrike" kern="1200" cap="none" spc="0" normalizeH="0" baseline="0" noProof="0" dirty="0">
                        <a:ln>
                          <a:noFill/>
                        </a:ln>
                        <a:solidFill>
                          <a:prstClr val="black"/>
                        </a:solidFill>
                        <a:effectLst/>
                        <a:uLnTx/>
                        <a:uFillTx/>
                        <a:latin typeface="+mn-lt"/>
                        <a:ea typeface="宋体" panose="02010600030101010101" pitchFamily="2" charset="-122"/>
                        <a:cs typeface="+mn-cs"/>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GB" altLang="zh-CN" sz="1200" b="0" i="0" u="none" strike="noStrike" kern="1200" cap="none" spc="0" normalizeH="0" baseline="0" noProof="0" dirty="0">
                        <a:ln>
                          <a:noFill/>
                        </a:ln>
                        <a:solidFill>
                          <a:prstClr val="black"/>
                        </a:solidFill>
                        <a:effectLst/>
                        <a:highlight>
                          <a:srgbClr val="FFFF00"/>
                        </a:highlight>
                        <a:uLnTx/>
                        <a:uFillTx/>
                        <a:latin typeface="+mn-lt"/>
                        <a:ea typeface="宋体" panose="02010600030101010101" pitchFamily="2" charset="-122"/>
                        <a:cs typeface="+mn-cs"/>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GB" sz="1200" b="0" kern="1200" dirty="0">
                          <a:solidFill>
                            <a:schemeClr val="tx1"/>
                          </a:solidFill>
                          <a:effectLst/>
                          <a:latin typeface="+mn-lt"/>
                          <a:ea typeface="+mn-ea"/>
                          <a:cs typeface="+mn-cs"/>
                        </a:rPr>
                        <a:t>FS_eMDAS_Ph4</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64952772"/>
                  </a:ext>
                </a:extLst>
              </a:tr>
              <a:tr h="149285">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mn-lt"/>
                          <a:ea typeface="+mn-ea"/>
                          <a:cs typeface="+mn-cs"/>
                        </a:rPr>
                        <a:t>SP-250500</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mn-lt"/>
                          <a:ea typeface="+mn-ea"/>
                          <a:cs typeface="+mn-cs"/>
                        </a:rPr>
                        <a:t>New SID on Study for Data management phase 3</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dirty="0">
                          <a:ln>
                            <a:noFill/>
                          </a:ln>
                          <a:solidFill>
                            <a:prstClr val="black"/>
                          </a:solidFill>
                          <a:effectLst/>
                          <a:uLnTx/>
                          <a:uFillTx/>
                          <a:latin typeface="+mn-lt"/>
                          <a:ea typeface="宋体" panose="02010600030101010101" pitchFamily="2" charset="-122"/>
                          <a:cs typeface="+mn-cs"/>
                        </a:rPr>
                        <a:t>SID new</a:t>
                      </a:r>
                      <a:endParaRPr kumimoji="0" lang="en-DE" altLang="zh-CN" sz="1200" b="0" i="0" u="none" strike="noStrike" kern="1200" cap="none" spc="0" normalizeH="0" baseline="0" noProof="0" dirty="0">
                        <a:ln>
                          <a:noFill/>
                        </a:ln>
                        <a:solidFill>
                          <a:prstClr val="black"/>
                        </a:solidFill>
                        <a:effectLst/>
                        <a:uLnTx/>
                        <a:uFillTx/>
                        <a:latin typeface="+mn-lt"/>
                        <a:ea typeface="宋体" panose="02010600030101010101" pitchFamily="2" charset="-122"/>
                        <a:cs typeface="+mn-cs"/>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GB" altLang="zh-CN" sz="1200" b="0" i="0" u="none" strike="noStrike" kern="1200" cap="none" spc="0" normalizeH="0" baseline="0" noProof="0" dirty="0">
                        <a:ln>
                          <a:noFill/>
                        </a:ln>
                        <a:solidFill>
                          <a:prstClr val="black"/>
                        </a:solidFill>
                        <a:effectLst/>
                        <a:highlight>
                          <a:srgbClr val="FFFF00"/>
                        </a:highlight>
                        <a:uLnTx/>
                        <a:uFillTx/>
                        <a:latin typeface="+mn-lt"/>
                        <a:ea typeface="宋体" panose="02010600030101010101" pitchFamily="2" charset="-122"/>
                        <a:cs typeface="+mn-cs"/>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altLang="zh-CN" sz="1200" b="0" kern="1200" dirty="0">
                          <a:solidFill>
                            <a:schemeClr val="tx1"/>
                          </a:solidFill>
                          <a:effectLst/>
                          <a:latin typeface="+mn-lt"/>
                          <a:ea typeface="+mn-ea"/>
                          <a:cs typeface="+mn-cs"/>
                        </a:rPr>
                        <a:t>FS_</a:t>
                      </a:r>
                      <a:r>
                        <a:rPr lang="en-GB" sz="1200" b="0" kern="1200" dirty="0">
                          <a:solidFill>
                            <a:schemeClr val="tx1"/>
                          </a:solidFill>
                          <a:effectLst/>
                          <a:latin typeface="+mn-lt"/>
                          <a:ea typeface="+mn-ea"/>
                          <a:cs typeface="+mn-cs"/>
                        </a:rPr>
                        <a:t>MADCOL_Ph3</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71547949"/>
                  </a:ext>
                </a:extLst>
              </a:tr>
              <a:tr h="149285">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mn-lt"/>
                          <a:ea typeface="+mn-ea"/>
                          <a:cs typeface="+mn-cs"/>
                        </a:rPr>
                        <a:t>SP-250499</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mn-lt"/>
                          <a:ea typeface="+mn-ea"/>
                          <a:cs typeface="+mn-cs"/>
                        </a:rPr>
                        <a:t>New SID on Enhanced exposure of management services</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dirty="0">
                          <a:ln>
                            <a:noFill/>
                          </a:ln>
                          <a:solidFill>
                            <a:prstClr val="black"/>
                          </a:solidFill>
                          <a:effectLst/>
                          <a:uLnTx/>
                          <a:uFillTx/>
                          <a:latin typeface="+mn-lt"/>
                          <a:ea typeface="宋体" panose="02010600030101010101" pitchFamily="2" charset="-122"/>
                          <a:cs typeface="+mn-cs"/>
                        </a:rPr>
                        <a:t>SID new</a:t>
                      </a:r>
                      <a:endParaRPr kumimoji="0" lang="en-DE" altLang="zh-CN" sz="1200" b="0" i="0" u="none" strike="noStrike" kern="1200" cap="none" spc="0" normalizeH="0" baseline="0" noProof="0" dirty="0">
                        <a:ln>
                          <a:noFill/>
                        </a:ln>
                        <a:solidFill>
                          <a:prstClr val="black"/>
                        </a:solidFill>
                        <a:effectLst/>
                        <a:uLnTx/>
                        <a:uFillTx/>
                        <a:latin typeface="+mn-lt"/>
                        <a:ea typeface="宋体" panose="02010600030101010101" pitchFamily="2" charset="-122"/>
                        <a:cs typeface="+mn-cs"/>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GB" altLang="zh-CN" sz="1200" b="0" i="0" u="none" strike="noStrike" kern="1200" cap="none" spc="0" normalizeH="0" baseline="0" noProof="0" dirty="0">
                        <a:ln>
                          <a:noFill/>
                        </a:ln>
                        <a:solidFill>
                          <a:prstClr val="black"/>
                        </a:solidFill>
                        <a:effectLst/>
                        <a:highlight>
                          <a:srgbClr val="FFFF00"/>
                        </a:highlight>
                        <a:uLnTx/>
                        <a:uFillTx/>
                        <a:latin typeface="+mn-lt"/>
                        <a:ea typeface="宋体" panose="02010600030101010101" pitchFamily="2" charset="-122"/>
                        <a:cs typeface="+mn-cs"/>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GB" sz="1200" b="0" kern="1200" dirty="0" err="1">
                          <a:solidFill>
                            <a:schemeClr val="tx1"/>
                          </a:solidFill>
                          <a:effectLst/>
                          <a:latin typeface="+mn-lt"/>
                          <a:ea typeface="+mn-ea"/>
                          <a:cs typeface="+mn-cs"/>
                        </a:rPr>
                        <a:t>FS_EnExpo</a:t>
                      </a:r>
                      <a:endParaRPr lang="en-GB" sz="1200" b="0" kern="1200" dirty="0">
                        <a:solidFill>
                          <a:schemeClr val="tx1"/>
                        </a:solidFill>
                        <a:effectLst/>
                        <a:latin typeface="+mn-lt"/>
                        <a:ea typeface="+mn-ea"/>
                        <a:cs typeface="+mn-cs"/>
                      </a:endParaRP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23982204"/>
                  </a:ext>
                </a:extLst>
              </a:tr>
              <a:tr h="149285">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mn-lt"/>
                          <a:ea typeface="+mn-ea"/>
                          <a:cs typeface="+mn-cs"/>
                        </a:rPr>
                        <a:t>SP-250503</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mn-lt"/>
                          <a:ea typeface="+mn-ea"/>
                          <a:cs typeface="+mn-cs"/>
                        </a:rPr>
                        <a:t>New SID on Closed Control Loop Management phase 2</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dirty="0">
                          <a:ln>
                            <a:noFill/>
                          </a:ln>
                          <a:solidFill>
                            <a:prstClr val="black"/>
                          </a:solidFill>
                          <a:effectLst/>
                          <a:uLnTx/>
                          <a:uFillTx/>
                          <a:latin typeface="+mn-lt"/>
                          <a:ea typeface="宋体" panose="02010600030101010101" pitchFamily="2" charset="-122"/>
                          <a:cs typeface="+mn-cs"/>
                        </a:rPr>
                        <a:t>SID new</a:t>
                      </a:r>
                      <a:endParaRPr kumimoji="0" lang="en-DE" altLang="zh-CN" sz="1200" b="0" i="0" u="none" strike="noStrike" kern="1200" cap="none" spc="0" normalizeH="0" baseline="0" noProof="0" dirty="0">
                        <a:ln>
                          <a:noFill/>
                        </a:ln>
                        <a:solidFill>
                          <a:prstClr val="black"/>
                        </a:solidFill>
                        <a:effectLst/>
                        <a:uLnTx/>
                        <a:uFillTx/>
                        <a:latin typeface="+mn-lt"/>
                        <a:ea typeface="宋体" panose="02010600030101010101" pitchFamily="2" charset="-122"/>
                        <a:cs typeface="+mn-cs"/>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GB" altLang="zh-CN" sz="1200" b="0" i="0" u="none" strike="noStrike" kern="1200" cap="none" spc="0" normalizeH="0" baseline="0" noProof="0" dirty="0">
                        <a:ln>
                          <a:noFill/>
                        </a:ln>
                        <a:solidFill>
                          <a:prstClr val="black"/>
                        </a:solidFill>
                        <a:effectLst/>
                        <a:highlight>
                          <a:srgbClr val="FFFF00"/>
                        </a:highlight>
                        <a:uLnTx/>
                        <a:uFillTx/>
                        <a:latin typeface="+mn-lt"/>
                        <a:ea typeface="宋体" panose="02010600030101010101" pitchFamily="2" charset="-122"/>
                        <a:cs typeface="+mn-cs"/>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GB" sz="1200" b="0" kern="1200" dirty="0">
                          <a:solidFill>
                            <a:schemeClr val="tx1"/>
                          </a:solidFill>
                          <a:effectLst/>
                          <a:latin typeface="+mn-lt"/>
                          <a:ea typeface="+mn-ea"/>
                          <a:cs typeface="+mn-cs"/>
                        </a:rPr>
                        <a:t>FS_CCLM_Ph2</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32169866"/>
                  </a:ext>
                </a:extLst>
              </a:tr>
              <a:tr h="149285">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mn-lt"/>
                          <a:ea typeface="+mn-ea"/>
                          <a:cs typeface="+mn-cs"/>
                        </a:rPr>
                        <a:t>SP-250508</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sz="1200" b="0" kern="1200">
                          <a:solidFill>
                            <a:schemeClr val="tx1"/>
                          </a:solidFill>
                          <a:effectLst/>
                          <a:latin typeface="+mn-lt"/>
                          <a:ea typeface="+mn-ea"/>
                          <a:cs typeface="+mn-cs"/>
                        </a:rPr>
                        <a:t>New WID on 5G Advanced NRM features phase 4</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dirty="0">
                          <a:ln>
                            <a:noFill/>
                          </a:ln>
                          <a:solidFill>
                            <a:prstClr val="black"/>
                          </a:solidFill>
                          <a:effectLst/>
                          <a:uLnTx/>
                          <a:uFillTx/>
                          <a:latin typeface="+mn-lt"/>
                          <a:ea typeface="宋体" panose="02010600030101010101" pitchFamily="2" charset="-122"/>
                          <a:cs typeface="+mn-cs"/>
                        </a:rPr>
                        <a:t>WID new</a:t>
                      </a:r>
                      <a:endParaRPr kumimoji="0" lang="en-DE" altLang="zh-CN" sz="1200" b="0" i="0" u="none" strike="noStrike" kern="1200" cap="none" spc="0" normalizeH="0" baseline="0" noProof="0" dirty="0">
                        <a:ln>
                          <a:noFill/>
                        </a:ln>
                        <a:solidFill>
                          <a:prstClr val="black"/>
                        </a:solidFill>
                        <a:effectLst/>
                        <a:uLnTx/>
                        <a:uFillTx/>
                        <a:latin typeface="+mn-lt"/>
                        <a:ea typeface="宋体" panose="02010600030101010101" pitchFamily="2" charset="-122"/>
                        <a:cs typeface="+mn-cs"/>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GB" altLang="zh-CN" sz="1200" b="0" i="0" u="none" strike="noStrike" kern="1200" cap="none" spc="0" normalizeH="0" baseline="0" noProof="0" dirty="0">
                        <a:ln>
                          <a:noFill/>
                        </a:ln>
                        <a:solidFill>
                          <a:prstClr val="black"/>
                        </a:solidFill>
                        <a:effectLst/>
                        <a:highlight>
                          <a:srgbClr val="FFFF00"/>
                        </a:highlight>
                        <a:uLnTx/>
                        <a:uFillTx/>
                        <a:latin typeface="+mn-lt"/>
                        <a:ea typeface="宋体" panose="02010600030101010101" pitchFamily="2" charset="-122"/>
                        <a:cs typeface="+mn-cs"/>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l" fontAlgn="b"/>
                      <a:r>
                        <a:rPr lang="en-GB" sz="1200" b="0" kern="1200" dirty="0">
                          <a:solidFill>
                            <a:schemeClr val="tx1"/>
                          </a:solidFill>
                          <a:effectLst/>
                          <a:latin typeface="+mn-lt"/>
                          <a:ea typeface="+mn-ea"/>
                          <a:cs typeface="+mn-cs"/>
                        </a:rPr>
                        <a:t>AdNRM_Ph4</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2374377086"/>
                  </a:ext>
                </a:extLst>
              </a:tr>
              <a:tr h="149285">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mn-lt"/>
                          <a:ea typeface="+mn-ea"/>
                          <a:cs typeface="+mn-cs"/>
                        </a:rPr>
                        <a:t>SP-250505</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mn-lt"/>
                          <a:ea typeface="+mn-ea"/>
                          <a:cs typeface="+mn-cs"/>
                        </a:rPr>
                        <a:t>New WID on 5G performance </a:t>
                      </a:r>
                      <a:r>
                        <a:rPr lang="en-US" sz="1200" b="0" kern="1200" dirty="0" err="1">
                          <a:solidFill>
                            <a:schemeClr val="tx1"/>
                          </a:solidFill>
                          <a:effectLst/>
                          <a:latin typeface="+mn-lt"/>
                          <a:ea typeface="+mn-ea"/>
                          <a:cs typeface="+mn-cs"/>
                        </a:rPr>
                        <a:t>measurements&amp;KPIs</a:t>
                      </a:r>
                      <a:r>
                        <a:rPr lang="en-US" sz="1200" b="0" kern="1200" dirty="0">
                          <a:solidFill>
                            <a:schemeClr val="tx1"/>
                          </a:solidFill>
                          <a:effectLst/>
                          <a:latin typeface="+mn-lt"/>
                          <a:ea typeface="+mn-ea"/>
                          <a:cs typeface="+mn-cs"/>
                        </a:rPr>
                        <a:t> and </a:t>
                      </a:r>
                      <a:r>
                        <a:rPr lang="en-US" sz="1200" b="0" kern="1200" dirty="0" err="1">
                          <a:solidFill>
                            <a:schemeClr val="tx1"/>
                          </a:solidFill>
                          <a:effectLst/>
                          <a:latin typeface="+mn-lt"/>
                          <a:ea typeface="+mn-ea"/>
                          <a:cs typeface="+mn-cs"/>
                        </a:rPr>
                        <a:t>Trace&amp;MDT&amp;QoE</a:t>
                      </a:r>
                      <a:endParaRPr lang="en-US" sz="1200" b="0" kern="1200" dirty="0">
                        <a:solidFill>
                          <a:schemeClr val="tx1"/>
                        </a:solidFill>
                        <a:effectLst/>
                        <a:latin typeface="+mn-lt"/>
                        <a:ea typeface="+mn-ea"/>
                        <a:cs typeface="+mn-cs"/>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dirty="0">
                          <a:ln>
                            <a:noFill/>
                          </a:ln>
                          <a:solidFill>
                            <a:prstClr val="black"/>
                          </a:solidFill>
                          <a:effectLst/>
                          <a:uLnTx/>
                          <a:uFillTx/>
                          <a:latin typeface="+mn-lt"/>
                          <a:ea typeface="宋体" panose="02010600030101010101" pitchFamily="2" charset="-122"/>
                          <a:cs typeface="+mn-cs"/>
                        </a:rPr>
                        <a:t>WID new</a:t>
                      </a:r>
                      <a:endParaRPr kumimoji="0" lang="en-DE" altLang="zh-CN" sz="1200" b="0" i="0" u="none" strike="noStrike" kern="1200" cap="none" spc="0" normalizeH="0" baseline="0" noProof="0" dirty="0">
                        <a:ln>
                          <a:noFill/>
                        </a:ln>
                        <a:solidFill>
                          <a:prstClr val="black"/>
                        </a:solidFill>
                        <a:effectLst/>
                        <a:uLnTx/>
                        <a:uFillTx/>
                        <a:latin typeface="+mn-lt"/>
                        <a:ea typeface="宋体" panose="02010600030101010101" pitchFamily="2" charset="-122"/>
                        <a:cs typeface="+mn-cs"/>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GB" altLang="zh-CN" sz="1200" b="0" i="0" u="none" strike="noStrike" kern="1200" cap="none" spc="0" normalizeH="0" baseline="0" noProof="0" dirty="0">
                        <a:ln>
                          <a:noFill/>
                        </a:ln>
                        <a:solidFill>
                          <a:prstClr val="black"/>
                        </a:solidFill>
                        <a:effectLst/>
                        <a:highlight>
                          <a:srgbClr val="FFFF00"/>
                        </a:highlight>
                        <a:uLnTx/>
                        <a:uFillTx/>
                        <a:latin typeface="+mn-lt"/>
                        <a:ea typeface="宋体" panose="02010600030101010101" pitchFamily="2" charset="-122"/>
                        <a:cs typeface="+mn-cs"/>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l" fontAlgn="b"/>
                      <a:r>
                        <a:rPr lang="en-GB" sz="1200" b="0" kern="1200" dirty="0" err="1">
                          <a:solidFill>
                            <a:schemeClr val="tx1"/>
                          </a:solidFill>
                          <a:effectLst/>
                          <a:latin typeface="+mn-lt"/>
                          <a:ea typeface="+mn-ea"/>
                          <a:cs typeface="+mn-cs"/>
                        </a:rPr>
                        <a:t>PM_KPI_Trace_MDT_QoE</a:t>
                      </a:r>
                      <a:r>
                        <a:rPr lang="en-GB" sz="1200" b="0" kern="1200" dirty="0">
                          <a:solidFill>
                            <a:schemeClr val="tx1"/>
                          </a:solidFill>
                          <a:effectLst/>
                          <a:latin typeface="+mn-lt"/>
                          <a:ea typeface="+mn-ea"/>
                          <a:cs typeface="+mn-cs"/>
                        </a:rPr>
                        <a:t>-OAM</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4170004857"/>
                  </a:ext>
                </a:extLst>
              </a:tr>
              <a:tr h="149285">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mn-lt"/>
                          <a:ea typeface="+mn-ea"/>
                          <a:cs typeface="+mn-cs"/>
                        </a:rPr>
                        <a:t>SP-250507</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mn-lt"/>
                          <a:ea typeface="+mn-ea"/>
                          <a:cs typeface="+mn-cs"/>
                        </a:rPr>
                        <a:t>New WID on Enhancement of Management Aspects related to NWDAF Phase 3</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dirty="0">
                          <a:ln>
                            <a:noFill/>
                          </a:ln>
                          <a:solidFill>
                            <a:prstClr val="black"/>
                          </a:solidFill>
                          <a:effectLst/>
                          <a:uLnTx/>
                          <a:uFillTx/>
                          <a:latin typeface="+mn-lt"/>
                          <a:ea typeface="宋体" panose="02010600030101010101" pitchFamily="2" charset="-122"/>
                          <a:cs typeface="+mn-cs"/>
                        </a:rPr>
                        <a:t>WID new</a:t>
                      </a:r>
                      <a:endParaRPr kumimoji="0" lang="en-DE" altLang="zh-CN" sz="1200" b="0" i="0" u="none" strike="noStrike" kern="1200" cap="none" spc="0" normalizeH="0" baseline="0" noProof="0" dirty="0">
                        <a:ln>
                          <a:noFill/>
                        </a:ln>
                        <a:solidFill>
                          <a:prstClr val="black"/>
                        </a:solidFill>
                        <a:effectLst/>
                        <a:uLnTx/>
                        <a:uFillTx/>
                        <a:latin typeface="+mn-lt"/>
                        <a:ea typeface="宋体" panose="02010600030101010101" pitchFamily="2" charset="-122"/>
                        <a:cs typeface="+mn-cs"/>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GB" altLang="zh-CN" sz="1200" b="0" i="0" u="none" strike="noStrike" kern="1200" cap="none" spc="0" normalizeH="0" baseline="0" noProof="0" dirty="0">
                        <a:ln>
                          <a:noFill/>
                        </a:ln>
                        <a:solidFill>
                          <a:prstClr val="black"/>
                        </a:solidFill>
                        <a:effectLst/>
                        <a:highlight>
                          <a:srgbClr val="FFFF00"/>
                        </a:highlight>
                        <a:uLnTx/>
                        <a:uFillTx/>
                        <a:latin typeface="+mn-lt"/>
                        <a:ea typeface="宋体" panose="02010600030101010101" pitchFamily="2" charset="-122"/>
                        <a:cs typeface="+mn-cs"/>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l" fontAlgn="b"/>
                      <a:r>
                        <a:rPr lang="en-GB" sz="1200" b="0" kern="1200" dirty="0">
                          <a:solidFill>
                            <a:schemeClr val="tx1"/>
                          </a:solidFill>
                          <a:effectLst/>
                          <a:latin typeface="+mn-lt"/>
                          <a:ea typeface="+mn-ea"/>
                          <a:cs typeface="+mn-cs"/>
                        </a:rPr>
                        <a:t>NWDAF-OAM_Ph3</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374792681"/>
                  </a:ext>
                </a:extLst>
              </a:tr>
              <a:tr h="149285">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mn-lt"/>
                          <a:ea typeface="+mn-ea"/>
                          <a:cs typeface="+mn-cs"/>
                        </a:rPr>
                        <a:t>SP-250506</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mn-lt"/>
                          <a:ea typeface="+mn-ea"/>
                          <a:cs typeface="+mn-cs"/>
                        </a:rPr>
                        <a:t>New WID on OAM for Extended Reality and Media service (XRM) Phase 2</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dirty="0">
                          <a:ln>
                            <a:noFill/>
                          </a:ln>
                          <a:solidFill>
                            <a:prstClr val="black"/>
                          </a:solidFill>
                          <a:effectLst/>
                          <a:uLnTx/>
                          <a:uFillTx/>
                          <a:latin typeface="+mn-lt"/>
                          <a:ea typeface="宋体" panose="02010600030101010101" pitchFamily="2" charset="-122"/>
                          <a:cs typeface="+mn-cs"/>
                        </a:rPr>
                        <a:t>WID new</a:t>
                      </a:r>
                      <a:endParaRPr kumimoji="0" lang="en-DE" altLang="zh-CN" sz="1200" b="0" i="0" u="none" strike="noStrike" kern="1200" cap="none" spc="0" normalizeH="0" baseline="0" noProof="0" dirty="0">
                        <a:ln>
                          <a:noFill/>
                        </a:ln>
                        <a:solidFill>
                          <a:prstClr val="black"/>
                        </a:solidFill>
                        <a:effectLst/>
                        <a:uLnTx/>
                        <a:uFillTx/>
                        <a:latin typeface="+mn-lt"/>
                        <a:ea typeface="宋体" panose="02010600030101010101" pitchFamily="2" charset="-122"/>
                        <a:cs typeface="+mn-cs"/>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GB" altLang="zh-CN" sz="1200" b="0" i="0" u="none" strike="noStrike" kern="1200" cap="none" spc="0" normalizeH="0" baseline="0" noProof="0" dirty="0">
                        <a:ln>
                          <a:noFill/>
                        </a:ln>
                        <a:solidFill>
                          <a:prstClr val="black"/>
                        </a:solidFill>
                        <a:effectLst/>
                        <a:highlight>
                          <a:srgbClr val="FFFF00"/>
                        </a:highlight>
                        <a:uLnTx/>
                        <a:uFillTx/>
                        <a:latin typeface="+mn-lt"/>
                        <a:ea typeface="宋体" panose="02010600030101010101" pitchFamily="2" charset="-122"/>
                        <a:cs typeface="+mn-cs"/>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l" fontAlgn="b"/>
                      <a:r>
                        <a:rPr lang="en-GB" sz="1200" b="0" kern="1200" dirty="0">
                          <a:solidFill>
                            <a:schemeClr val="tx1"/>
                          </a:solidFill>
                          <a:effectLst/>
                          <a:latin typeface="+mn-lt"/>
                          <a:ea typeface="+mn-ea"/>
                          <a:cs typeface="+mn-cs"/>
                        </a:rPr>
                        <a:t>XRM_Ph2-OAM</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3138195966"/>
                  </a:ext>
                </a:extLst>
              </a:tr>
              <a:tr h="149285">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mn-lt"/>
                          <a:ea typeface="+mn-ea"/>
                          <a:cs typeface="+mn-cs"/>
                        </a:rPr>
                        <a:t>SP-250504</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sz="1200" b="0" kern="1200" dirty="0">
                          <a:solidFill>
                            <a:schemeClr val="tx1"/>
                          </a:solidFill>
                          <a:effectLst/>
                          <a:highlight>
                            <a:srgbClr val="FFFF00"/>
                          </a:highlight>
                          <a:latin typeface="+mn-lt"/>
                          <a:ea typeface="+mn-ea"/>
                          <a:cs typeface="+mn-cs"/>
                        </a:rPr>
                        <a:t>New SID on Charging Aspects of CAPIF Phase 3</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dirty="0">
                          <a:ln>
                            <a:noFill/>
                          </a:ln>
                          <a:solidFill>
                            <a:prstClr val="black"/>
                          </a:solidFill>
                          <a:effectLst/>
                          <a:uLnTx/>
                          <a:uFillTx/>
                          <a:latin typeface="+mn-lt"/>
                          <a:ea typeface="宋体" panose="02010600030101010101" pitchFamily="2" charset="-122"/>
                          <a:cs typeface="+mn-cs"/>
                        </a:rPr>
                        <a:t>SID new</a:t>
                      </a:r>
                      <a:endParaRPr kumimoji="0" lang="en-DE" altLang="zh-CN" sz="1200" b="0" i="0" u="none" strike="noStrike" kern="1200" cap="none" spc="0" normalizeH="0" baseline="0" noProof="0" dirty="0">
                        <a:ln>
                          <a:noFill/>
                        </a:ln>
                        <a:solidFill>
                          <a:prstClr val="black"/>
                        </a:solidFill>
                        <a:effectLst/>
                        <a:uLnTx/>
                        <a:uFillTx/>
                        <a:latin typeface="+mn-lt"/>
                        <a:ea typeface="宋体" panose="02010600030101010101" pitchFamily="2" charset="-122"/>
                        <a:cs typeface="+mn-cs"/>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GB" altLang="zh-CN" sz="1200" b="0" i="0" u="none" strike="noStrike" kern="1200" cap="none" spc="0" normalizeH="0" baseline="0" noProof="0" dirty="0">
                        <a:ln>
                          <a:noFill/>
                        </a:ln>
                        <a:solidFill>
                          <a:prstClr val="black"/>
                        </a:solidFill>
                        <a:effectLst/>
                        <a:highlight>
                          <a:srgbClr val="FFFF00"/>
                        </a:highlight>
                        <a:uLnTx/>
                        <a:uFillTx/>
                        <a:latin typeface="+mn-lt"/>
                        <a:ea typeface="宋体" panose="02010600030101010101" pitchFamily="2" charset="-122"/>
                        <a:cs typeface="+mn-cs"/>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l" fontAlgn="b"/>
                      <a:r>
                        <a:rPr lang="en-GB" sz="1200" b="0" kern="1200" dirty="0">
                          <a:solidFill>
                            <a:schemeClr val="tx1"/>
                          </a:solidFill>
                          <a:effectLst/>
                          <a:latin typeface="+mn-lt"/>
                          <a:ea typeface="+mn-ea"/>
                          <a:cs typeface="+mn-cs"/>
                        </a:rPr>
                        <a:t>FS_CAPIF_Ph3-CH</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2022227273"/>
                  </a:ext>
                </a:extLst>
              </a:tr>
            </a:tbl>
          </a:graphicData>
        </a:graphic>
      </p:graphicFrame>
      <p:sp>
        <p:nvSpPr>
          <p:cNvPr id="2" name="TextBox 1">
            <a:extLst>
              <a:ext uri="{FF2B5EF4-FFF2-40B4-BE49-F238E27FC236}">
                <a16:creationId xmlns:a16="http://schemas.microsoft.com/office/drawing/2014/main" id="{1D8A4693-0347-4027-944C-6829379129BD}"/>
              </a:ext>
            </a:extLst>
          </p:cNvPr>
          <p:cNvSpPr txBox="1"/>
          <p:nvPr/>
        </p:nvSpPr>
        <p:spPr>
          <a:xfrm>
            <a:off x="573206" y="1019420"/>
            <a:ext cx="9240222" cy="292388"/>
          </a:xfrm>
          <a:prstGeom prst="rect">
            <a:avLst/>
          </a:prstGeom>
          <a:noFill/>
        </p:spPr>
        <p:txBody>
          <a:bodyPr wrap="none" rtlCol="0">
            <a:spAutoFit/>
          </a:bodyPr>
          <a:lstStyle/>
          <a:p>
            <a:r>
              <a:rPr lang="en-US" altLang="zh-CN" b="1" dirty="0">
                <a:solidFill>
                  <a:srgbClr val="FF0000"/>
                </a:solidFill>
                <a:latin typeface="+mn-lt"/>
              </a:rPr>
              <a:t>14</a:t>
            </a:r>
            <a:r>
              <a:rPr lang="en-US" altLang="zh-CN" b="1" dirty="0">
                <a:latin typeface="+mn-lt"/>
              </a:rPr>
              <a:t> new Rel-20 topics sent for SA approval, including </a:t>
            </a:r>
            <a:r>
              <a:rPr lang="en-US" altLang="zh-CN" b="1" dirty="0">
                <a:solidFill>
                  <a:srgbClr val="FF0000"/>
                </a:solidFill>
                <a:latin typeface="+mn-lt"/>
              </a:rPr>
              <a:t>9</a:t>
            </a:r>
            <a:r>
              <a:rPr lang="en-US" altLang="zh-CN" b="1" dirty="0">
                <a:latin typeface="+mn-lt"/>
              </a:rPr>
              <a:t> OAM prime study items, </a:t>
            </a:r>
            <a:r>
              <a:rPr lang="en-US" altLang="zh-CN" b="1" dirty="0">
                <a:solidFill>
                  <a:srgbClr val="FF0000"/>
                </a:solidFill>
                <a:latin typeface="+mn-lt"/>
              </a:rPr>
              <a:t>4</a:t>
            </a:r>
            <a:r>
              <a:rPr lang="en-US" altLang="zh-CN" b="1" dirty="0">
                <a:latin typeface="+mn-lt"/>
              </a:rPr>
              <a:t> OAM support work items, </a:t>
            </a:r>
            <a:r>
              <a:rPr lang="en-US" altLang="zh-CN" b="1" dirty="0">
                <a:solidFill>
                  <a:srgbClr val="FF0000"/>
                </a:solidFill>
                <a:latin typeface="+mn-lt"/>
              </a:rPr>
              <a:t>1</a:t>
            </a:r>
            <a:r>
              <a:rPr lang="en-US" altLang="zh-CN" b="1" dirty="0">
                <a:latin typeface="+mn-lt"/>
              </a:rPr>
              <a:t> CH support study item</a:t>
            </a:r>
            <a:endParaRPr lang="zh-CN" altLang="en-US" b="1" dirty="0">
              <a:latin typeface="+mn-lt"/>
            </a:endParaRPr>
          </a:p>
        </p:txBody>
      </p:sp>
    </p:spTree>
    <p:extLst>
      <p:ext uri="{BB962C8B-B14F-4D97-AF65-F5344CB8AC3E}">
        <p14:creationId xmlns:p14="http://schemas.microsoft.com/office/powerpoint/2010/main" val="3116804330"/>
      </p:ext>
    </p:extLst>
  </p:cSld>
  <p:clrMapOvr>
    <a:masterClrMapping/>
  </p:clrMapOvr>
  <p:transition spd="slow"/>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8D6C5-B2B9-4A08-B64D-D31BFA433E1D}"/>
              </a:ext>
            </a:extLst>
          </p:cNvPr>
          <p:cNvSpPr>
            <a:spLocks noGrp="1"/>
          </p:cNvSpPr>
          <p:nvPr>
            <p:ph type="title"/>
          </p:nvPr>
        </p:nvSpPr>
        <p:spPr/>
        <p:txBody>
          <a:bodyPr/>
          <a:lstStyle/>
          <a:p>
            <a:r>
              <a:rPr lang="en-US" altLang="zh-CN" sz="4000" dirty="0"/>
              <a:t>SA5 Liaisons to SA</a:t>
            </a:r>
            <a:endParaRPr lang="zh-CN" altLang="en-US" sz="4000" dirty="0"/>
          </a:p>
        </p:txBody>
      </p:sp>
      <p:graphicFrame>
        <p:nvGraphicFramePr>
          <p:cNvPr id="5" name="表格 8">
            <a:extLst>
              <a:ext uri="{FF2B5EF4-FFF2-40B4-BE49-F238E27FC236}">
                <a16:creationId xmlns:a16="http://schemas.microsoft.com/office/drawing/2014/main" id="{778399BB-476D-437C-B47C-E52D92B23EB6}"/>
              </a:ext>
            </a:extLst>
          </p:cNvPr>
          <p:cNvGraphicFramePr>
            <a:graphicFrameLocks noGrp="1"/>
          </p:cNvGraphicFramePr>
          <p:nvPr>
            <p:extLst>
              <p:ext uri="{D42A27DB-BD31-4B8C-83A1-F6EECF244321}">
                <p14:modId xmlns:p14="http://schemas.microsoft.com/office/powerpoint/2010/main" val="4051124715"/>
              </p:ext>
            </p:extLst>
          </p:nvPr>
        </p:nvGraphicFramePr>
        <p:xfrm>
          <a:off x="256800" y="1489320"/>
          <a:ext cx="11678400" cy="1676400"/>
        </p:xfrm>
        <a:graphic>
          <a:graphicData uri="http://schemas.openxmlformats.org/drawingml/2006/table">
            <a:tbl>
              <a:tblPr firstRow="1" firstCol="1" bandRow="1">
                <a:tableStyleId>{F5AB1C69-6EDB-4FF4-983F-18BD219EF322}</a:tableStyleId>
              </a:tblPr>
              <a:tblGrid>
                <a:gridCol w="1079974">
                  <a:extLst>
                    <a:ext uri="{9D8B030D-6E8A-4147-A177-3AD203B41FA5}">
                      <a16:colId xmlns:a16="http://schemas.microsoft.com/office/drawing/2014/main" val="1050790511"/>
                    </a:ext>
                  </a:extLst>
                </a:gridCol>
                <a:gridCol w="1057670">
                  <a:extLst>
                    <a:ext uri="{9D8B030D-6E8A-4147-A177-3AD203B41FA5}">
                      <a16:colId xmlns:a16="http://schemas.microsoft.com/office/drawing/2014/main" val="3496033843"/>
                    </a:ext>
                  </a:extLst>
                </a:gridCol>
                <a:gridCol w="2880715">
                  <a:extLst>
                    <a:ext uri="{9D8B030D-6E8A-4147-A177-3AD203B41FA5}">
                      <a16:colId xmlns:a16="http://schemas.microsoft.com/office/drawing/2014/main" val="1721966559"/>
                    </a:ext>
                  </a:extLst>
                </a:gridCol>
                <a:gridCol w="938802">
                  <a:extLst>
                    <a:ext uri="{9D8B030D-6E8A-4147-A177-3AD203B41FA5}">
                      <a16:colId xmlns:a16="http://schemas.microsoft.com/office/drawing/2014/main" val="3101015917"/>
                    </a:ext>
                  </a:extLst>
                </a:gridCol>
                <a:gridCol w="1185461">
                  <a:extLst>
                    <a:ext uri="{9D8B030D-6E8A-4147-A177-3AD203B41FA5}">
                      <a16:colId xmlns:a16="http://schemas.microsoft.com/office/drawing/2014/main" val="3854183205"/>
                    </a:ext>
                  </a:extLst>
                </a:gridCol>
                <a:gridCol w="1646678">
                  <a:extLst>
                    <a:ext uri="{9D8B030D-6E8A-4147-A177-3AD203B41FA5}">
                      <a16:colId xmlns:a16="http://schemas.microsoft.com/office/drawing/2014/main" val="520188439"/>
                    </a:ext>
                  </a:extLst>
                </a:gridCol>
                <a:gridCol w="1444550">
                  <a:extLst>
                    <a:ext uri="{9D8B030D-6E8A-4147-A177-3AD203B41FA5}">
                      <a16:colId xmlns:a16="http://schemas.microsoft.com/office/drawing/2014/main" val="2501763921"/>
                    </a:ext>
                  </a:extLst>
                </a:gridCol>
                <a:gridCol w="1444550">
                  <a:extLst>
                    <a:ext uri="{9D8B030D-6E8A-4147-A177-3AD203B41FA5}">
                      <a16:colId xmlns:a16="http://schemas.microsoft.com/office/drawing/2014/main" val="2160464347"/>
                    </a:ext>
                  </a:extLst>
                </a:gridCol>
              </a:tblGrid>
              <a:tr h="209383">
                <a:tc>
                  <a:txBody>
                    <a:bodyPr/>
                    <a:lstStyle/>
                    <a:p>
                      <a:pPr algn="ctr">
                        <a:spcAft>
                          <a:spcPts val="0"/>
                        </a:spcAft>
                      </a:pPr>
                      <a:r>
                        <a:rPr lang="en-US" sz="1400" dirty="0" err="1">
                          <a:solidFill>
                            <a:schemeClr val="tx1"/>
                          </a:solidFill>
                          <a:effectLst/>
                          <a:latin typeface="+mn-lt"/>
                        </a:rPr>
                        <a:t>Tdoc</a:t>
                      </a:r>
                      <a:endParaRPr lang="en-US" sz="1400" dirty="0">
                        <a:solidFill>
                          <a:schemeClr val="tx1"/>
                        </a:solidFill>
                        <a:effectLst/>
                        <a:latin typeface="+mn-lt"/>
                        <a:ea typeface="PMingLiU"/>
                      </a:endParaRPr>
                    </a:p>
                  </a:txBody>
                  <a:tcPr marL="68580" marR="68580" marT="0" marB="0" anchor="b">
                    <a:solidFill>
                      <a:srgbClr val="92D050"/>
                    </a:solidFill>
                  </a:tcPr>
                </a:tc>
                <a:tc>
                  <a:txBody>
                    <a:bodyPr/>
                    <a:lstStyle/>
                    <a:p>
                      <a:pPr algn="ctr">
                        <a:spcAft>
                          <a:spcPts val="0"/>
                        </a:spcAft>
                      </a:pPr>
                      <a:r>
                        <a:rPr lang="en-US" sz="1400" dirty="0">
                          <a:solidFill>
                            <a:schemeClr val="tx1"/>
                          </a:solidFill>
                          <a:effectLst/>
                          <a:latin typeface="+mn-lt"/>
                        </a:rPr>
                        <a:t>Reply To</a:t>
                      </a:r>
                      <a:endParaRPr lang="en-US" sz="1400" dirty="0">
                        <a:solidFill>
                          <a:schemeClr val="tx1"/>
                        </a:solidFill>
                        <a:effectLst/>
                        <a:latin typeface="+mn-lt"/>
                        <a:ea typeface="PMingLiU"/>
                      </a:endParaRPr>
                    </a:p>
                  </a:txBody>
                  <a:tcPr marL="68580" marR="68580" marT="0" marB="0" anchor="b">
                    <a:solidFill>
                      <a:srgbClr val="92D050"/>
                    </a:solidFill>
                  </a:tcPr>
                </a:tc>
                <a:tc>
                  <a:txBody>
                    <a:bodyPr/>
                    <a:lstStyle/>
                    <a:p>
                      <a:pPr algn="ctr">
                        <a:spcAft>
                          <a:spcPts val="0"/>
                        </a:spcAft>
                      </a:pPr>
                      <a:r>
                        <a:rPr lang="en-US" sz="1400" dirty="0">
                          <a:solidFill>
                            <a:schemeClr val="tx1"/>
                          </a:solidFill>
                          <a:effectLst/>
                          <a:latin typeface="+mn-lt"/>
                        </a:rPr>
                        <a:t>Title</a:t>
                      </a:r>
                      <a:endParaRPr lang="en-US" sz="1400" dirty="0">
                        <a:solidFill>
                          <a:schemeClr val="tx1"/>
                        </a:solidFill>
                        <a:effectLst/>
                        <a:latin typeface="+mn-lt"/>
                        <a:ea typeface="PMingLiU"/>
                      </a:endParaRPr>
                    </a:p>
                  </a:txBody>
                  <a:tcPr marL="68580" marR="68580" marT="0" marB="0" anchor="b">
                    <a:solidFill>
                      <a:srgbClr val="92D050"/>
                    </a:solidFill>
                  </a:tcPr>
                </a:tc>
                <a:tc>
                  <a:txBody>
                    <a:bodyPr/>
                    <a:lstStyle/>
                    <a:p>
                      <a:pPr algn="ctr">
                        <a:spcAft>
                          <a:spcPts val="0"/>
                        </a:spcAft>
                      </a:pPr>
                      <a:r>
                        <a:rPr lang="en-US" sz="1400" dirty="0">
                          <a:solidFill>
                            <a:schemeClr val="tx1"/>
                          </a:solidFill>
                          <a:effectLst/>
                          <a:latin typeface="+mn-lt"/>
                        </a:rPr>
                        <a:t>Doc-type</a:t>
                      </a:r>
                      <a:endParaRPr lang="en-US" sz="1400" dirty="0">
                        <a:solidFill>
                          <a:schemeClr val="tx1"/>
                        </a:solidFill>
                        <a:effectLst/>
                        <a:latin typeface="+mn-lt"/>
                        <a:ea typeface="PMingLiU"/>
                      </a:endParaRPr>
                    </a:p>
                  </a:txBody>
                  <a:tcPr marL="68580" marR="68580" marT="0" marB="0" anchor="b">
                    <a:solidFill>
                      <a:srgbClr val="92D050"/>
                    </a:solidFill>
                  </a:tcPr>
                </a:tc>
                <a:tc>
                  <a:txBody>
                    <a:bodyPr/>
                    <a:lstStyle/>
                    <a:p>
                      <a:pPr algn="ctr">
                        <a:spcAft>
                          <a:spcPts val="0"/>
                        </a:spcAft>
                      </a:pPr>
                      <a:r>
                        <a:rPr lang="en-US" sz="1400" dirty="0">
                          <a:solidFill>
                            <a:schemeClr val="tx1"/>
                          </a:solidFill>
                          <a:effectLst/>
                          <a:latin typeface="+mn-lt"/>
                        </a:rPr>
                        <a:t>Source</a:t>
                      </a:r>
                      <a:endParaRPr lang="en-US" sz="1400" dirty="0">
                        <a:solidFill>
                          <a:schemeClr val="tx1"/>
                        </a:solidFill>
                        <a:effectLst/>
                        <a:latin typeface="+mn-lt"/>
                        <a:ea typeface="PMingLiU"/>
                      </a:endParaRPr>
                    </a:p>
                  </a:txBody>
                  <a:tcPr marL="68580" marR="68580" marT="0" marB="0" anchor="b">
                    <a:solidFill>
                      <a:srgbClr val="92D050"/>
                    </a:solidFill>
                  </a:tcPr>
                </a:tc>
                <a:tc>
                  <a:txBody>
                    <a:bodyPr/>
                    <a:lstStyle/>
                    <a:p>
                      <a:pPr algn="ctr">
                        <a:spcAft>
                          <a:spcPts val="0"/>
                        </a:spcAft>
                      </a:pPr>
                      <a:r>
                        <a:rPr lang="en-US" sz="1400" dirty="0">
                          <a:solidFill>
                            <a:schemeClr val="tx1"/>
                          </a:solidFill>
                          <a:effectLst/>
                          <a:latin typeface="+mn-lt"/>
                        </a:rPr>
                        <a:t>To</a:t>
                      </a:r>
                      <a:endParaRPr lang="en-US" sz="1400" dirty="0">
                        <a:solidFill>
                          <a:schemeClr val="tx1"/>
                        </a:solidFill>
                        <a:effectLst/>
                        <a:latin typeface="+mn-lt"/>
                        <a:ea typeface="PMingLiU"/>
                      </a:endParaRPr>
                    </a:p>
                  </a:txBody>
                  <a:tcPr marL="68580" marR="68580" marT="0" marB="0" anchor="b">
                    <a:solidFill>
                      <a:srgbClr val="92D050"/>
                    </a:solidFill>
                  </a:tcPr>
                </a:tc>
                <a:tc>
                  <a:txBody>
                    <a:bodyPr/>
                    <a:lstStyle/>
                    <a:p>
                      <a:pPr algn="ctr">
                        <a:spcAft>
                          <a:spcPts val="0"/>
                        </a:spcAft>
                      </a:pPr>
                      <a:r>
                        <a:rPr lang="en-US" sz="1400" dirty="0">
                          <a:solidFill>
                            <a:schemeClr val="tx1"/>
                          </a:solidFill>
                          <a:effectLst/>
                          <a:latin typeface="+mn-lt"/>
                        </a:rPr>
                        <a:t>Cc</a:t>
                      </a:r>
                      <a:endParaRPr lang="en-US" sz="1400" dirty="0">
                        <a:solidFill>
                          <a:schemeClr val="tx1"/>
                        </a:solidFill>
                        <a:effectLst/>
                        <a:latin typeface="+mn-lt"/>
                        <a:ea typeface="PMingLiU"/>
                      </a:endParaRPr>
                    </a:p>
                  </a:txBody>
                  <a:tcPr marL="68580" marR="68580" marT="0" marB="0" anchor="b">
                    <a:solidFill>
                      <a:srgbClr val="92D050"/>
                    </a:solidFill>
                  </a:tcPr>
                </a:tc>
                <a:tc>
                  <a:txBody>
                    <a:bodyPr/>
                    <a:lstStyle/>
                    <a:p>
                      <a:pPr algn="ctr">
                        <a:spcAft>
                          <a:spcPts val="0"/>
                        </a:spcAft>
                      </a:pPr>
                      <a:r>
                        <a:rPr lang="en-US" altLang="zh-CN" sz="1400" dirty="0">
                          <a:solidFill>
                            <a:schemeClr val="tx1"/>
                          </a:solidFill>
                          <a:effectLst/>
                          <a:latin typeface="+mn-lt"/>
                          <a:ea typeface="PMingLiU"/>
                        </a:rPr>
                        <a:t>Action from SA</a:t>
                      </a:r>
                      <a:endParaRPr lang="en-US" sz="1400" dirty="0">
                        <a:solidFill>
                          <a:schemeClr val="tx1"/>
                        </a:solidFill>
                        <a:effectLst/>
                        <a:latin typeface="+mn-lt"/>
                        <a:ea typeface="PMingLiU"/>
                      </a:endParaRPr>
                    </a:p>
                  </a:txBody>
                  <a:tcPr marL="68580" marR="68580" marT="0" marB="0" anchor="b">
                    <a:solidFill>
                      <a:srgbClr val="92D050"/>
                    </a:solidFill>
                  </a:tcPr>
                </a:tc>
                <a:extLst>
                  <a:ext uri="{0D108BD9-81ED-4DB2-BD59-A6C34878D82A}">
                    <a16:rowId xmlns:a16="http://schemas.microsoft.com/office/drawing/2014/main" val="3003159646"/>
                  </a:ext>
                </a:extLst>
              </a:tr>
              <a:tr h="1435769">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1200" b="0" i="0" u="none" strike="noStrike" kern="1200" dirty="0">
                          <a:solidFill>
                            <a:srgbClr val="000000"/>
                          </a:solidFill>
                          <a:effectLst/>
                          <a:latin typeface="+mn-lt"/>
                          <a:ea typeface="+mn-ea"/>
                          <a:cs typeface="+mn-cs"/>
                        </a:rPr>
                        <a:t>SP-250432</a:t>
                      </a:r>
                      <a:endParaRPr lang="en-US" sz="1200" b="1" i="0" u="sng" strike="noStrike" dirty="0">
                        <a:solidFill>
                          <a:srgbClr val="0000FF"/>
                        </a:solidFill>
                        <a:effectLst/>
                        <a:highlight>
                          <a:srgbClr val="FFFF00"/>
                        </a:highlight>
                        <a:latin typeface="+mn-lt"/>
                        <a:ea typeface="宋体" panose="02010600030101010101" pitchFamily="2" charset="-122"/>
                      </a:endParaRPr>
                    </a:p>
                  </a:txBody>
                  <a:tcPr marL="0" marR="0" marT="0" marB="0">
                    <a:solidFill>
                      <a:srgbClr val="92D050"/>
                    </a:solidFill>
                  </a:tcPr>
                </a:tc>
                <a:tc>
                  <a:txBody>
                    <a:bodyPr/>
                    <a:lstStyle/>
                    <a:p>
                      <a:pPr marL="0" algn="l" defTabSz="1219170" rtl="0" eaLnBrk="1" fontAlgn="t" latinLnBrk="0" hangingPunct="1"/>
                      <a:endParaRPr lang="en-US" sz="1200" b="0" i="0" u="none" strike="noStrike" kern="1200" dirty="0">
                        <a:solidFill>
                          <a:srgbClr val="000000"/>
                        </a:solidFill>
                        <a:effectLst/>
                        <a:latin typeface="+mn-lt"/>
                        <a:ea typeface="宋体" panose="02010600030101010101" pitchFamily="2" charset="-122"/>
                        <a:cs typeface="+mn-cs"/>
                      </a:endParaRPr>
                    </a:p>
                  </a:txBody>
                  <a:tcPr marL="0" marR="0" marT="0" marB="0"/>
                </a:tc>
                <a:tc>
                  <a:txBody>
                    <a:bodyPr/>
                    <a:lstStyle/>
                    <a:p>
                      <a:pPr marL="0" algn="l" defTabSz="1219170" rtl="0" eaLnBrk="1" fontAlgn="t" latinLnBrk="0" hangingPunct="1"/>
                      <a:r>
                        <a:rPr lang="en-US" sz="1200" b="0" i="0" u="none" strike="noStrike" kern="1200" dirty="0">
                          <a:solidFill>
                            <a:srgbClr val="000000"/>
                          </a:solidFill>
                          <a:effectLst/>
                          <a:latin typeface="+mn-lt"/>
                          <a:ea typeface="宋体" panose="02010600030101010101" pitchFamily="2" charset="-122"/>
                          <a:cs typeface="+mn-cs"/>
                        </a:rPr>
                        <a:t>LS to SA for guidance of maintenance of specifications</a:t>
                      </a:r>
                    </a:p>
                  </a:txBody>
                  <a:tcPr marL="0" marR="0" marT="0" marB="0"/>
                </a:tc>
                <a:tc>
                  <a:txBody>
                    <a:bodyPr/>
                    <a:lstStyle/>
                    <a:p>
                      <a:pPr marL="0" algn="l" defTabSz="1219170" rtl="0" eaLnBrk="1" fontAlgn="t" latinLnBrk="0" hangingPunct="1">
                        <a:spcAft>
                          <a:spcPts val="0"/>
                        </a:spcAft>
                      </a:pPr>
                      <a:r>
                        <a:rPr lang="en-US" sz="1200" b="0" i="0" u="none" strike="noStrike" kern="1200" dirty="0">
                          <a:solidFill>
                            <a:srgbClr val="000000"/>
                          </a:solidFill>
                          <a:effectLst/>
                          <a:latin typeface="+mn-lt"/>
                          <a:ea typeface="宋体" panose="02010600030101010101" pitchFamily="2" charset="-122"/>
                          <a:cs typeface="+mn-cs"/>
                        </a:rPr>
                        <a:t>LS in</a:t>
                      </a:r>
                    </a:p>
                  </a:txBody>
                  <a:tcPr marL="68580" marR="68580" marT="0" marB="0" anchor="b"/>
                </a:tc>
                <a:tc>
                  <a:txBody>
                    <a:bodyPr/>
                    <a:lstStyle/>
                    <a:p>
                      <a:pPr marL="0" algn="l" defTabSz="1219170" rtl="0" eaLnBrk="1" fontAlgn="t" latinLnBrk="0" hangingPunct="1">
                        <a:spcAft>
                          <a:spcPts val="0"/>
                        </a:spcAft>
                      </a:pPr>
                      <a:r>
                        <a:rPr lang="en-US" sz="1200" b="0" i="0" u="none" strike="noStrike" kern="1200" dirty="0">
                          <a:solidFill>
                            <a:srgbClr val="000000"/>
                          </a:solidFill>
                          <a:effectLst/>
                          <a:latin typeface="+mn-lt"/>
                          <a:ea typeface="宋体" panose="02010600030101010101" pitchFamily="2" charset="-122"/>
                          <a:cs typeface="+mn-cs"/>
                        </a:rPr>
                        <a:t>SA5</a:t>
                      </a:r>
                    </a:p>
                  </a:txBody>
                  <a:tcPr marL="68580" marR="68580" marT="0" marB="0" anchor="b"/>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nn-NO" altLang="zh-CN" sz="1200" b="0" i="0" u="none" strike="noStrike" kern="1200" dirty="0">
                          <a:solidFill>
                            <a:srgbClr val="000000"/>
                          </a:solidFill>
                          <a:effectLst/>
                          <a:latin typeface="+mn-lt"/>
                          <a:ea typeface="宋体" panose="02010600030101010101" pitchFamily="2" charset="-122"/>
                          <a:cs typeface="+mn-cs"/>
                        </a:rPr>
                        <a:t>SA</a:t>
                      </a:r>
                      <a:endParaRPr lang="en-US" sz="1200" b="0" i="0" u="none" strike="noStrike" kern="1200" dirty="0">
                        <a:solidFill>
                          <a:srgbClr val="000000"/>
                        </a:solidFill>
                        <a:effectLst/>
                        <a:latin typeface="+mn-lt"/>
                        <a:ea typeface="宋体" panose="02010600030101010101" pitchFamily="2" charset="-122"/>
                        <a:cs typeface="+mn-cs"/>
                      </a:endParaRPr>
                    </a:p>
                  </a:txBody>
                  <a:tcPr marL="68580" marR="68580" marT="0" marB="0" anchor="b"/>
                </a:tc>
                <a:tc>
                  <a:txBody>
                    <a:bodyPr/>
                    <a:lstStyle/>
                    <a:p>
                      <a:pPr>
                        <a:spcAft>
                          <a:spcPts val="0"/>
                        </a:spcAft>
                      </a:pPr>
                      <a:endParaRPr lang="en-US" sz="1200" dirty="0">
                        <a:effectLst/>
                        <a:latin typeface="+mn-lt"/>
                        <a:ea typeface="PMingLiU"/>
                      </a:endParaRPr>
                    </a:p>
                  </a:txBody>
                  <a:tcPr marL="68580" marR="68580" marT="0" marB="0" anchor="b"/>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1200" dirty="0">
                          <a:effectLst/>
                          <a:latin typeface="+mn-lt"/>
                          <a:ea typeface="PMingLiU"/>
                        </a:rPr>
                        <a:t>SA5 asks SA for guidance on whether it is possible to reduce the number of CRs on old releases without violating the FASMO criteria.</a:t>
                      </a:r>
                      <a:endParaRPr lang="en-US" sz="1200" dirty="0">
                        <a:effectLst/>
                        <a:latin typeface="+mn-lt"/>
                        <a:ea typeface="PMingLiU"/>
                      </a:endParaRPr>
                    </a:p>
                  </a:txBody>
                  <a:tcPr marL="68580" marR="68580" marT="0" marB="0" anchor="b"/>
                </a:tc>
                <a:extLst>
                  <a:ext uri="{0D108BD9-81ED-4DB2-BD59-A6C34878D82A}">
                    <a16:rowId xmlns:a16="http://schemas.microsoft.com/office/drawing/2014/main" val="3824035094"/>
                  </a:ext>
                </a:extLst>
              </a:tr>
            </a:tbl>
          </a:graphicData>
        </a:graphic>
      </p:graphicFrame>
    </p:spTree>
    <p:extLst>
      <p:ext uri="{BB962C8B-B14F-4D97-AF65-F5344CB8AC3E}">
        <p14:creationId xmlns:p14="http://schemas.microsoft.com/office/powerpoint/2010/main" val="550894939"/>
      </p:ext>
    </p:extLst>
  </p:cSld>
  <p:clrMapOvr>
    <a:masterClrMapping/>
  </p:clrMapOvr>
  <p:transition spd="slow"/>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0805" y="494278"/>
            <a:ext cx="9112251" cy="1143000"/>
          </a:xfrm>
        </p:spPr>
        <p:txBody>
          <a:bodyPr/>
          <a:lstStyle/>
          <a:p>
            <a:r>
              <a:rPr lang="sv-SE" sz="3600" dirty="0"/>
              <a:t>TRs / TSs to SA#108 for information/approval</a:t>
            </a:r>
            <a:br>
              <a:rPr lang="sv-SE" sz="3600" dirty="0"/>
            </a:br>
            <a:endParaRPr lang="sv-SE" sz="3600" dirty="0"/>
          </a:p>
        </p:txBody>
      </p:sp>
      <p:graphicFrame>
        <p:nvGraphicFramePr>
          <p:cNvPr id="5" name="Table Placeholder 4"/>
          <p:cNvGraphicFramePr>
            <a:graphicFrameLocks noGrp="1"/>
          </p:cNvGraphicFramePr>
          <p:nvPr>
            <p:ph type="tbl" idx="1"/>
            <p:extLst>
              <p:ext uri="{D42A27DB-BD31-4B8C-83A1-F6EECF244321}">
                <p14:modId xmlns:p14="http://schemas.microsoft.com/office/powerpoint/2010/main" val="3006400952"/>
              </p:ext>
            </p:extLst>
          </p:nvPr>
        </p:nvGraphicFramePr>
        <p:xfrm>
          <a:off x="213360" y="1637279"/>
          <a:ext cx="11643360" cy="994410"/>
        </p:xfrm>
        <a:graphic>
          <a:graphicData uri="http://schemas.openxmlformats.org/drawingml/2006/table">
            <a:tbl>
              <a:tblPr firstRow="1" bandRow="1">
                <a:tableStyleId>{5C22544A-7EE6-4342-B048-85BDC9FD1C3A}</a:tableStyleId>
              </a:tblPr>
              <a:tblGrid>
                <a:gridCol w="1347642">
                  <a:extLst>
                    <a:ext uri="{9D8B030D-6E8A-4147-A177-3AD203B41FA5}">
                      <a16:colId xmlns:a16="http://schemas.microsoft.com/office/drawing/2014/main" val="570476699"/>
                    </a:ext>
                  </a:extLst>
                </a:gridCol>
                <a:gridCol w="8015814">
                  <a:extLst>
                    <a:ext uri="{9D8B030D-6E8A-4147-A177-3AD203B41FA5}">
                      <a16:colId xmlns:a16="http://schemas.microsoft.com/office/drawing/2014/main" val="2618836924"/>
                    </a:ext>
                  </a:extLst>
                </a:gridCol>
                <a:gridCol w="2279904">
                  <a:extLst>
                    <a:ext uri="{9D8B030D-6E8A-4147-A177-3AD203B41FA5}">
                      <a16:colId xmlns:a16="http://schemas.microsoft.com/office/drawing/2014/main" val="3016348962"/>
                    </a:ext>
                  </a:extLst>
                </a:gridCol>
              </a:tblGrid>
              <a:tr h="187870">
                <a:tc>
                  <a:txBody>
                    <a:bodyPr/>
                    <a:lstStyle/>
                    <a:p>
                      <a:pPr algn="ctr">
                        <a:spcAft>
                          <a:spcPts val="0"/>
                        </a:spcAft>
                      </a:pPr>
                      <a:r>
                        <a:rPr lang="sv-SE" sz="1600" b="1" kern="1200" dirty="0">
                          <a:solidFill>
                            <a:schemeClr val="tx1"/>
                          </a:solidFill>
                          <a:effectLst/>
                          <a:latin typeface="+mn-lt"/>
                          <a:ea typeface="+mn-ea"/>
                          <a:cs typeface="+mn-cs"/>
                        </a:rPr>
                        <a:t>Tdoc</a:t>
                      </a: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spcAft>
                          <a:spcPts val="0"/>
                        </a:spcAft>
                      </a:pPr>
                      <a:r>
                        <a:rPr lang="sv-SE" sz="1600" b="1" kern="1200" dirty="0">
                          <a:solidFill>
                            <a:schemeClr val="tx1"/>
                          </a:solidFill>
                          <a:effectLst/>
                          <a:latin typeface="+mn-lt"/>
                          <a:ea typeface="+mn-ea"/>
                          <a:cs typeface="+mn-cs"/>
                        </a:rPr>
                        <a:t>Title</a:t>
                      </a: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spcAft>
                          <a:spcPts val="0"/>
                        </a:spcAft>
                      </a:pPr>
                      <a:r>
                        <a:rPr lang="sv-SE" sz="1600" b="1" kern="1200" dirty="0">
                          <a:solidFill>
                            <a:schemeClr val="tx1"/>
                          </a:solidFill>
                          <a:effectLst/>
                          <a:latin typeface="+mn-lt"/>
                          <a:ea typeface="+mn-ea"/>
                          <a:cs typeface="+mn-cs"/>
                        </a:rPr>
                        <a:t>For</a:t>
                      </a: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4283687663"/>
                  </a:ext>
                </a:extLst>
              </a:tr>
              <a:tr h="134990">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200" b="0" i="0" u="none" strike="noStrike" kern="1200">
                          <a:solidFill>
                            <a:srgbClr val="000000"/>
                          </a:solidFill>
                          <a:effectLst/>
                          <a:latin typeface="+mn-lt"/>
                          <a:ea typeface="宋体" panose="02010600030101010101" pitchFamily="2" charset="-122"/>
                          <a:cs typeface="+mn-cs"/>
                        </a:rPr>
                        <a:t>SP-250493</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rgbClr val="000000"/>
                          </a:solidFill>
                          <a:effectLst/>
                          <a:latin typeface="+mn-lt"/>
                          <a:ea typeface="宋体" panose="02010600030101010101" pitchFamily="2" charset="-122"/>
                          <a:cs typeface="+mn-cs"/>
                        </a:rPr>
                        <a:t>Presentation of TS 28.561 </a:t>
                      </a:r>
                      <a:r>
                        <a:rPr lang="en-US" sz="1200" b="0" i="0" u="none" strike="noStrike" kern="1200" dirty="0">
                          <a:solidFill>
                            <a:srgbClr val="0000FF"/>
                          </a:solidFill>
                          <a:effectLst/>
                          <a:latin typeface="+mn-lt"/>
                          <a:ea typeface="宋体" panose="02010600030101010101" pitchFamily="2" charset="-122"/>
                          <a:cs typeface="+mn-cs"/>
                        </a:rPr>
                        <a:t>Management and orchestration; Management aspects of Network Digital Twins</a:t>
                      </a:r>
                      <a:r>
                        <a:rPr lang="en-US" sz="1200" b="0" i="0" u="none" strike="noStrike" kern="1200" dirty="0">
                          <a:solidFill>
                            <a:srgbClr val="000000"/>
                          </a:solidFill>
                          <a:effectLst/>
                          <a:latin typeface="+mn-lt"/>
                          <a:ea typeface="宋体" panose="02010600030101010101" pitchFamily="2" charset="-122"/>
                          <a:cs typeface="+mn-cs"/>
                        </a:rPr>
                        <a:t> to TSG SA for Information</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a:ea typeface="宋体" panose="02010600030101010101" pitchFamily="2" charset="-122"/>
                          <a:cs typeface="+mn-cs"/>
                        </a:rPr>
                        <a:t>For </a:t>
                      </a:r>
                      <a:r>
                        <a:rPr kumimoji="0" lang="en-US" altLang="zh-CN" sz="1200" b="0" i="0" u="none" strike="noStrike" kern="1200" cap="none" spc="0" normalizeH="0" baseline="0" noProof="0" dirty="0">
                          <a:ln>
                            <a:noFill/>
                          </a:ln>
                          <a:solidFill>
                            <a:srgbClr val="000000"/>
                          </a:solidFill>
                          <a:effectLst/>
                          <a:uLnTx/>
                          <a:uFillTx/>
                          <a:latin typeface="Calibri"/>
                          <a:ea typeface="宋体" panose="02010600030101010101" pitchFamily="2" charset="-122"/>
                          <a:cs typeface="+mn-cs"/>
                        </a:rPr>
                        <a:t>information</a:t>
                      </a:r>
                      <a:endParaRPr kumimoji="0" lang="en-US" sz="1200" b="0" i="0" u="none" strike="noStrike" kern="1200" cap="none" spc="0" normalizeH="0" baseline="0" noProof="0" dirty="0">
                        <a:ln>
                          <a:noFill/>
                        </a:ln>
                        <a:solidFill>
                          <a:srgbClr val="000000"/>
                        </a:solidFill>
                        <a:effectLst/>
                        <a:uLnTx/>
                        <a:uFillTx/>
                        <a:latin typeface="Calibri"/>
                        <a:ea typeface="宋体" panose="02010600030101010101" pitchFamily="2" charset="-122"/>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96608218"/>
                  </a:ext>
                </a:extLst>
              </a:tr>
              <a:tr h="179988">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rgbClr val="000000"/>
                          </a:solidFill>
                          <a:effectLst/>
                          <a:latin typeface="+mn-lt"/>
                          <a:ea typeface="宋体" panose="02010600030101010101" pitchFamily="2" charset="-122"/>
                          <a:cs typeface="+mn-cs"/>
                        </a:rPr>
                        <a:t>SP-250494</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rgbClr val="000000"/>
                          </a:solidFill>
                          <a:effectLst/>
                          <a:latin typeface="+mn-lt"/>
                          <a:ea typeface="宋体" panose="02010600030101010101" pitchFamily="2" charset="-122"/>
                          <a:cs typeface="+mn-cs"/>
                        </a:rPr>
                        <a:t>Presentation of TS 28.579 </a:t>
                      </a:r>
                      <a:r>
                        <a:rPr lang="en-US" sz="1200" b="0" i="0" u="none" strike="noStrike" kern="1200" dirty="0">
                          <a:solidFill>
                            <a:srgbClr val="0000FF"/>
                          </a:solidFill>
                          <a:effectLst/>
                          <a:latin typeface="+mn-lt"/>
                          <a:ea typeface="宋体" panose="02010600030101010101" pitchFamily="2" charset="-122"/>
                          <a:cs typeface="+mn-cs"/>
                        </a:rPr>
                        <a:t>Management and orchestration; Management services exposure to external consumers through CAPIF </a:t>
                      </a:r>
                      <a:r>
                        <a:rPr lang="en-US" sz="1200" b="0" i="0" u="none" strike="noStrike" kern="1200" dirty="0">
                          <a:solidFill>
                            <a:srgbClr val="000000"/>
                          </a:solidFill>
                          <a:effectLst/>
                          <a:latin typeface="+mn-lt"/>
                          <a:ea typeface="宋体" panose="02010600030101010101" pitchFamily="2" charset="-122"/>
                          <a:cs typeface="+mn-cs"/>
                        </a:rPr>
                        <a:t>to TSG SA for Information</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a:ea typeface="宋体" panose="02010600030101010101" pitchFamily="2" charset="-122"/>
                          <a:cs typeface="+mn-cs"/>
                        </a:rPr>
                        <a:t>For information</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09499145"/>
                  </a:ext>
                </a:extLst>
              </a:tr>
            </a:tbl>
          </a:graphicData>
        </a:graphic>
      </p:graphicFrame>
      <p:sp>
        <p:nvSpPr>
          <p:cNvPr id="3" name="Rectangle 2">
            <a:extLst>
              <a:ext uri="{FF2B5EF4-FFF2-40B4-BE49-F238E27FC236}">
                <a16:creationId xmlns:a16="http://schemas.microsoft.com/office/drawing/2014/main" id="{9F316D8D-B3FF-4FBE-910D-07A3BD1B23C8}"/>
              </a:ext>
            </a:extLst>
          </p:cNvPr>
          <p:cNvSpPr/>
          <p:nvPr/>
        </p:nvSpPr>
        <p:spPr>
          <a:xfrm>
            <a:off x="480805" y="1163314"/>
            <a:ext cx="9869424" cy="307777"/>
          </a:xfrm>
          <a:prstGeom prst="rect">
            <a:avLst/>
          </a:prstGeom>
        </p:spPr>
        <p:txBody>
          <a:bodyPr wrap="square">
            <a:spAutoFit/>
          </a:bodyPr>
          <a:lstStyle/>
          <a:p>
            <a:r>
              <a:rPr lang="en-US" altLang="zh-CN" sz="1400" b="1" kern="0" dirty="0">
                <a:latin typeface="+mn-lt"/>
              </a:rPr>
              <a:t>2 TSs send to SA for information</a:t>
            </a:r>
          </a:p>
        </p:txBody>
      </p:sp>
    </p:spTree>
    <p:extLst>
      <p:ext uri="{BB962C8B-B14F-4D97-AF65-F5344CB8AC3E}">
        <p14:creationId xmlns:p14="http://schemas.microsoft.com/office/powerpoint/2010/main" val="7204993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7C381F-9197-410C-88E3-281EE8ED5AC1}"/>
              </a:ext>
            </a:extLst>
          </p:cNvPr>
          <p:cNvSpPr>
            <a:spLocks noGrp="1"/>
          </p:cNvSpPr>
          <p:nvPr>
            <p:ph type="title"/>
          </p:nvPr>
        </p:nvSpPr>
        <p:spPr/>
        <p:txBody>
          <a:bodyPr/>
          <a:lstStyle/>
          <a:p>
            <a:r>
              <a:rPr lang="en-US" altLang="zh-CN" sz="4400" dirty="0"/>
              <a:t>List of SA5 CR pack to SA#108</a:t>
            </a:r>
            <a:endParaRPr lang="zh-CN" altLang="en-US" dirty="0"/>
          </a:p>
        </p:txBody>
      </p:sp>
      <p:sp>
        <p:nvSpPr>
          <p:cNvPr id="6" name="Rectangle 5">
            <a:extLst>
              <a:ext uri="{FF2B5EF4-FFF2-40B4-BE49-F238E27FC236}">
                <a16:creationId xmlns:a16="http://schemas.microsoft.com/office/drawing/2014/main" id="{53621B01-DCC0-4E0A-9448-41643B62CA38}"/>
              </a:ext>
            </a:extLst>
          </p:cNvPr>
          <p:cNvSpPr/>
          <p:nvPr/>
        </p:nvSpPr>
        <p:spPr>
          <a:xfrm>
            <a:off x="5803392" y="1307478"/>
            <a:ext cx="5382768" cy="4962897"/>
          </a:xfrm>
          <a:prstGeom prst="rect">
            <a:avLst/>
          </a:prstGeom>
          <a:ln w="3175">
            <a:solidFill>
              <a:schemeClr val="tx1"/>
            </a:solidFill>
          </a:ln>
        </p:spPr>
        <p:txBody>
          <a:bodyPr wrap="square">
            <a:spAutoFit/>
          </a:bodyPr>
          <a:lstStyle/>
          <a:p>
            <a:r>
              <a:rPr lang="en-US" altLang="zh-CN" sz="1050" b="1" dirty="0"/>
              <a:t>List of Rel-19 CRs:</a:t>
            </a:r>
            <a:endParaRPr lang="en-US" altLang="zh-CN" sz="1000" dirty="0"/>
          </a:p>
          <a:p>
            <a:pPr marL="171450" indent="-171450">
              <a:buFont typeface="Wingdings" panose="05000000000000000000" pitchFamily="2" charset="2"/>
              <a:buChar char="Ø"/>
            </a:pPr>
            <a:r>
              <a:rPr lang="en-US" altLang="zh-CN" sz="900" dirty="0"/>
              <a:t>SP-250516	CR pack on 5G_ProSe_Ph3_CH</a:t>
            </a:r>
          </a:p>
          <a:p>
            <a:pPr marL="171450" indent="-171450">
              <a:buFont typeface="Wingdings" panose="05000000000000000000" pitchFamily="2" charset="2"/>
              <a:buChar char="Ø"/>
            </a:pPr>
            <a:r>
              <a:rPr lang="en-US" altLang="zh-CN" sz="900" dirty="0"/>
              <a:t>SP-250517	CR pack on 5GMDT_Ph2</a:t>
            </a:r>
          </a:p>
          <a:p>
            <a:pPr marL="171450" indent="-171450">
              <a:buFont typeface="Wingdings" panose="05000000000000000000" pitchFamily="2" charset="2"/>
              <a:buChar char="Ø"/>
            </a:pPr>
            <a:r>
              <a:rPr lang="en-US" altLang="zh-CN" sz="900" dirty="0"/>
              <a:t>SP-250518	CR pack on 5GSAT_Ph3-CH</a:t>
            </a:r>
          </a:p>
          <a:p>
            <a:pPr marL="171450" indent="-171450">
              <a:buFont typeface="Wingdings" panose="05000000000000000000" pitchFamily="2" charset="2"/>
              <a:buChar char="Ø"/>
            </a:pPr>
            <a:r>
              <a:rPr lang="en-US" altLang="zh-CN" sz="900" dirty="0"/>
              <a:t>SP-250520	CR pack on AdNRM_Ph3</a:t>
            </a:r>
          </a:p>
          <a:p>
            <a:pPr marL="171450" indent="-171450">
              <a:buFont typeface="Wingdings" panose="05000000000000000000" pitchFamily="2" charset="2"/>
              <a:buChar char="Ø"/>
            </a:pPr>
            <a:r>
              <a:rPr lang="en-US" altLang="zh-CN" sz="900" dirty="0"/>
              <a:t>SP-250521	CR pack on AIML_MGT_Ph2</a:t>
            </a:r>
          </a:p>
          <a:p>
            <a:pPr marL="171450" indent="-171450">
              <a:buFont typeface="Wingdings" panose="05000000000000000000" pitchFamily="2" charset="2"/>
              <a:buChar char="Ø"/>
            </a:pPr>
            <a:r>
              <a:rPr lang="en-US" altLang="zh-CN" sz="900" dirty="0"/>
              <a:t>SP-250522	CR pack on </a:t>
            </a:r>
            <a:r>
              <a:rPr lang="en-US" altLang="zh-CN" sz="900" dirty="0" err="1"/>
              <a:t>AmbientIoT</a:t>
            </a:r>
            <a:r>
              <a:rPr lang="en-US" altLang="zh-CN" sz="900" dirty="0"/>
              <a:t>-CH</a:t>
            </a:r>
          </a:p>
          <a:p>
            <a:pPr marL="171450" indent="-171450">
              <a:buFont typeface="Wingdings" panose="05000000000000000000" pitchFamily="2" charset="2"/>
              <a:buChar char="Ø"/>
            </a:pPr>
            <a:r>
              <a:rPr lang="en-US" altLang="zh-CN" sz="900" dirty="0"/>
              <a:t>SP-250523	CR pack on CH_5G_eLCS_Ph3</a:t>
            </a:r>
          </a:p>
          <a:p>
            <a:pPr marL="171450" indent="-171450">
              <a:buFont typeface="Wingdings" panose="05000000000000000000" pitchFamily="2" charset="2"/>
              <a:buChar char="Ø"/>
            </a:pPr>
            <a:r>
              <a:rPr lang="en-US" altLang="zh-CN" sz="900" dirty="0"/>
              <a:t>SP-250524	CR pack on CH_CAPIF_EXT</a:t>
            </a:r>
          </a:p>
          <a:p>
            <a:pPr marL="171450" indent="-171450">
              <a:buFont typeface="Wingdings" panose="05000000000000000000" pitchFamily="2" charset="2"/>
              <a:buChar char="Ø"/>
            </a:pPr>
            <a:r>
              <a:rPr lang="en-US" altLang="zh-CN" sz="900" dirty="0"/>
              <a:t>SP-250525	CR pack on </a:t>
            </a:r>
            <a:r>
              <a:rPr lang="en-US" altLang="zh-CN" sz="900" dirty="0" err="1"/>
              <a:t>CH_MOCN_NetShare</a:t>
            </a:r>
            <a:endParaRPr lang="en-US" altLang="zh-CN" sz="900" dirty="0"/>
          </a:p>
          <a:p>
            <a:pPr marL="171450" indent="-171450">
              <a:buFont typeface="Wingdings" panose="05000000000000000000" pitchFamily="2" charset="2"/>
              <a:buChar char="Ø"/>
            </a:pPr>
            <a:r>
              <a:rPr lang="en-US" altLang="zh-CN" sz="900" dirty="0"/>
              <a:t>SP-250526	CR pack on </a:t>
            </a:r>
            <a:r>
              <a:rPr lang="en-US" altLang="zh-CN" sz="900" dirty="0" err="1"/>
              <a:t>CHFSeg</a:t>
            </a:r>
            <a:endParaRPr lang="en-US" altLang="zh-CN" sz="900" dirty="0"/>
          </a:p>
          <a:p>
            <a:pPr marL="171450" indent="-171450">
              <a:buFont typeface="Wingdings" panose="05000000000000000000" pitchFamily="2" charset="2"/>
              <a:buChar char="Ø"/>
            </a:pPr>
            <a:r>
              <a:rPr lang="en-US" altLang="zh-CN" sz="900" dirty="0"/>
              <a:t>SP-250527	CR pack on </a:t>
            </a:r>
            <a:r>
              <a:rPr lang="en-US" altLang="zh-CN" sz="900" dirty="0" err="1"/>
              <a:t>Data_SREP</a:t>
            </a:r>
            <a:endParaRPr lang="en-US" altLang="zh-CN" sz="900" dirty="0"/>
          </a:p>
          <a:p>
            <a:pPr marL="171450" indent="-171450">
              <a:buFont typeface="Wingdings" panose="05000000000000000000" pitchFamily="2" charset="2"/>
              <a:buChar char="Ø"/>
            </a:pPr>
            <a:r>
              <a:rPr lang="en-US" altLang="zh-CN" sz="900" dirty="0"/>
              <a:t>SP-250528	CR pack on eMDAS_Ph3 (1/2)</a:t>
            </a:r>
          </a:p>
          <a:p>
            <a:pPr marL="171450" indent="-171450">
              <a:buFont typeface="Wingdings" panose="05000000000000000000" pitchFamily="2" charset="2"/>
              <a:buChar char="Ø"/>
            </a:pPr>
            <a:r>
              <a:rPr lang="en-US" altLang="zh-CN" sz="900" dirty="0"/>
              <a:t>SP-250529	CR pack on eMDAS_Ph3 (2/2)</a:t>
            </a:r>
          </a:p>
          <a:p>
            <a:pPr marL="171450" indent="-171450">
              <a:buFont typeface="Wingdings" panose="05000000000000000000" pitchFamily="2" charset="2"/>
              <a:buChar char="Ø"/>
            </a:pPr>
            <a:r>
              <a:rPr lang="en-US" altLang="zh-CN" sz="900" dirty="0"/>
              <a:t>SP-250530	CR pack on Energy_OAM_Ph3</a:t>
            </a:r>
          </a:p>
          <a:p>
            <a:pPr marL="171450" indent="-171450">
              <a:buFont typeface="Wingdings" panose="05000000000000000000" pitchFamily="2" charset="2"/>
              <a:buChar char="Ø"/>
            </a:pPr>
            <a:r>
              <a:rPr lang="en-US" altLang="zh-CN" sz="900" dirty="0"/>
              <a:t>SP-250532	CR pack on FS_CAPIF_Ph2_CH</a:t>
            </a:r>
          </a:p>
          <a:p>
            <a:pPr marL="171450" indent="-171450">
              <a:buFont typeface="Wingdings" panose="05000000000000000000" pitchFamily="2" charset="2"/>
              <a:buChar char="Ø"/>
            </a:pPr>
            <a:r>
              <a:rPr lang="en-US" altLang="zh-CN" sz="900" dirty="0"/>
              <a:t>SP-250533	CR pack on FS_NG_RTC_Ph2_CH</a:t>
            </a:r>
          </a:p>
          <a:p>
            <a:pPr marL="171450" indent="-171450">
              <a:buFont typeface="Wingdings" panose="05000000000000000000" pitchFamily="2" charset="2"/>
              <a:buChar char="Ø"/>
            </a:pPr>
            <a:r>
              <a:rPr lang="en-US" altLang="zh-CN" sz="900" dirty="0"/>
              <a:t>SP-250534	CR pack on FS_UAS_CH</a:t>
            </a:r>
          </a:p>
          <a:p>
            <a:pPr marL="171450" indent="-171450">
              <a:buFont typeface="Wingdings" panose="05000000000000000000" pitchFamily="2" charset="2"/>
              <a:buChar char="Ø"/>
            </a:pPr>
            <a:r>
              <a:rPr lang="en-US" altLang="zh-CN" sz="900" dirty="0"/>
              <a:t>SP-250536	CR pack on IDMS_MN_Ph3 (1/2)</a:t>
            </a:r>
          </a:p>
          <a:p>
            <a:pPr marL="171450" indent="-171450">
              <a:buFont typeface="Wingdings" panose="05000000000000000000" pitchFamily="2" charset="2"/>
              <a:buChar char="Ø"/>
            </a:pPr>
            <a:r>
              <a:rPr lang="en-US" altLang="zh-CN" sz="900" dirty="0"/>
              <a:t>SP-250537	CR pack on IDMS_MN_Ph3 (2/2)</a:t>
            </a:r>
          </a:p>
          <a:p>
            <a:pPr marL="171450" indent="-171450">
              <a:buFont typeface="Wingdings" panose="05000000000000000000" pitchFamily="2" charset="2"/>
              <a:buChar char="Ø"/>
            </a:pPr>
            <a:r>
              <a:rPr lang="en-US" altLang="zh-CN" sz="900" dirty="0"/>
              <a:t>SP-250538	CR pack on MADCOL_Ph2</a:t>
            </a:r>
          </a:p>
          <a:p>
            <a:pPr marL="171450" indent="-171450">
              <a:buFont typeface="Wingdings" panose="05000000000000000000" pitchFamily="2" charset="2"/>
              <a:buChar char="Ø"/>
            </a:pPr>
            <a:r>
              <a:rPr lang="en-US" altLang="zh-CN" sz="900" dirty="0"/>
              <a:t>SP-250539	CR pack on </a:t>
            </a:r>
            <a:r>
              <a:rPr lang="en-US" altLang="zh-CN" sz="900" dirty="0" err="1"/>
              <a:t>Monstra</a:t>
            </a:r>
            <a:r>
              <a:rPr lang="en-US" altLang="zh-CN" sz="900" dirty="0"/>
              <a:t>-OAM</a:t>
            </a:r>
          </a:p>
          <a:p>
            <a:pPr marL="171450" indent="-171450">
              <a:buFont typeface="Wingdings" panose="05000000000000000000" pitchFamily="2" charset="2"/>
              <a:buChar char="Ø"/>
            </a:pPr>
            <a:r>
              <a:rPr lang="en-US" altLang="zh-CN" sz="900" dirty="0"/>
              <a:t>SP-250540	CR pack on </a:t>
            </a:r>
            <a:r>
              <a:rPr lang="en-US" altLang="zh-CN" sz="900" dirty="0" err="1"/>
              <a:t>NetShare_CH</a:t>
            </a:r>
            <a:endParaRPr lang="en-US" altLang="zh-CN" sz="900" dirty="0"/>
          </a:p>
          <a:p>
            <a:pPr marL="171450" indent="-171450">
              <a:buFont typeface="Wingdings" panose="05000000000000000000" pitchFamily="2" charset="2"/>
              <a:buChar char="Ø"/>
            </a:pPr>
            <a:r>
              <a:rPr lang="en-US" altLang="zh-CN" sz="900" dirty="0"/>
              <a:t>SP-250541	CR pack on NetShare_OAM_Ph3</a:t>
            </a:r>
          </a:p>
          <a:p>
            <a:pPr marL="171450" indent="-171450">
              <a:buFont typeface="Wingdings" panose="05000000000000000000" pitchFamily="2" charset="2"/>
              <a:buChar char="Ø"/>
            </a:pPr>
            <a:r>
              <a:rPr lang="en-US" altLang="zh-CN" sz="900" dirty="0"/>
              <a:t>SP-250542	CR pack on NG_RTC_Ph2-CH</a:t>
            </a:r>
          </a:p>
          <a:p>
            <a:pPr marL="171450" indent="-171450">
              <a:buFont typeface="Wingdings" panose="05000000000000000000" pitchFamily="2" charset="2"/>
              <a:buChar char="Ø"/>
            </a:pPr>
            <a:r>
              <a:rPr lang="en-US" altLang="zh-CN" sz="900" dirty="0"/>
              <a:t>SP-250543	CR pack on NR_MOBILE_IAB_OAM</a:t>
            </a:r>
          </a:p>
          <a:p>
            <a:pPr marL="171450" indent="-171450">
              <a:buFont typeface="Wingdings" panose="05000000000000000000" pitchFamily="2" charset="2"/>
              <a:buChar char="Ø"/>
            </a:pPr>
            <a:r>
              <a:rPr lang="en-US" altLang="zh-CN" sz="900" dirty="0"/>
              <a:t>SP-250544	CR pack on </a:t>
            </a:r>
            <a:r>
              <a:rPr lang="en-US" altLang="zh-CN" sz="900" dirty="0" err="1"/>
              <a:t>NR_RedCap_OAM</a:t>
            </a:r>
            <a:endParaRPr lang="en-US" altLang="zh-CN" sz="900" dirty="0"/>
          </a:p>
          <a:p>
            <a:pPr marL="171450" indent="-171450">
              <a:buFont typeface="Wingdings" panose="05000000000000000000" pitchFamily="2" charset="2"/>
              <a:buChar char="Ø"/>
            </a:pPr>
            <a:r>
              <a:rPr lang="en-US" altLang="zh-CN" sz="900" dirty="0"/>
              <a:t>SP-250546	CR pack on NTN_OAM_Ph2</a:t>
            </a:r>
          </a:p>
          <a:p>
            <a:pPr marL="171450" indent="-171450">
              <a:buFont typeface="Wingdings" panose="05000000000000000000" pitchFamily="2" charset="2"/>
              <a:buChar char="Ø"/>
            </a:pPr>
            <a:r>
              <a:rPr lang="en-US" altLang="zh-CN" sz="900" dirty="0"/>
              <a:t>SP-250547	CR pack on NWDAF_OAM_Ph2</a:t>
            </a:r>
          </a:p>
          <a:p>
            <a:pPr marL="171450" indent="-171450">
              <a:buFont typeface="Wingdings" panose="05000000000000000000" pitchFamily="2" charset="2"/>
              <a:buChar char="Ø"/>
            </a:pPr>
            <a:r>
              <a:rPr lang="en-US" altLang="zh-CN" sz="900" dirty="0"/>
              <a:t>SP-250551	CR pack on PM_KPI_5G_Ph4</a:t>
            </a:r>
          </a:p>
          <a:p>
            <a:pPr marL="171450" indent="-171450">
              <a:buFont typeface="Wingdings" panose="05000000000000000000" pitchFamily="2" charset="2"/>
              <a:buChar char="Ø"/>
            </a:pPr>
            <a:r>
              <a:rPr lang="en-US" altLang="zh-CN" sz="900" dirty="0"/>
              <a:t>SP-250553	CR pack on SBMA_Ph3</a:t>
            </a:r>
          </a:p>
          <a:p>
            <a:pPr marL="171450" indent="-171450">
              <a:buFont typeface="Wingdings" panose="05000000000000000000" pitchFamily="2" charset="2"/>
              <a:buChar char="Ø"/>
            </a:pPr>
            <a:r>
              <a:rPr lang="en-US" altLang="zh-CN" sz="900" dirty="0"/>
              <a:t>SP-250558	CR pack on TEI19 (1/2)</a:t>
            </a:r>
          </a:p>
          <a:p>
            <a:pPr marL="171450" indent="-171450">
              <a:buFont typeface="Wingdings" panose="05000000000000000000" pitchFamily="2" charset="2"/>
              <a:buChar char="Ø"/>
            </a:pPr>
            <a:r>
              <a:rPr lang="en-US" altLang="zh-CN" sz="900" dirty="0"/>
              <a:t>SP-250559	CR pack on TEI19 (2/2)</a:t>
            </a:r>
          </a:p>
          <a:p>
            <a:pPr marL="171450" indent="-171450">
              <a:buFont typeface="Wingdings" panose="05000000000000000000" pitchFamily="2" charset="2"/>
              <a:buChar char="Ø"/>
            </a:pPr>
            <a:r>
              <a:rPr lang="en-US" altLang="zh-CN" sz="900" dirty="0"/>
              <a:t>SP-250560	CR pack on </a:t>
            </a:r>
            <a:r>
              <a:rPr lang="en-US" altLang="zh-CN" sz="900" dirty="0" err="1"/>
              <a:t>TraceQoE_OAM</a:t>
            </a:r>
            <a:endParaRPr lang="en-US" altLang="zh-CN" sz="900" dirty="0"/>
          </a:p>
          <a:p>
            <a:pPr marL="171450" indent="-171450">
              <a:buFont typeface="Wingdings" panose="05000000000000000000" pitchFamily="2" charset="2"/>
              <a:buChar char="Ø"/>
            </a:pPr>
            <a:r>
              <a:rPr lang="en-US" altLang="zh-CN" sz="900" dirty="0"/>
              <a:t>SP-250561	CR pack on UAS_Ph3-CH</a:t>
            </a:r>
          </a:p>
        </p:txBody>
      </p:sp>
      <p:sp>
        <p:nvSpPr>
          <p:cNvPr id="7" name="Rectangle 6">
            <a:extLst>
              <a:ext uri="{FF2B5EF4-FFF2-40B4-BE49-F238E27FC236}">
                <a16:creationId xmlns:a16="http://schemas.microsoft.com/office/drawing/2014/main" id="{371BFD78-0F9A-48E7-8771-FDD93B9A069B}"/>
              </a:ext>
            </a:extLst>
          </p:cNvPr>
          <p:cNvSpPr/>
          <p:nvPr/>
        </p:nvSpPr>
        <p:spPr>
          <a:xfrm>
            <a:off x="927600" y="1307478"/>
            <a:ext cx="4557792" cy="2508379"/>
          </a:xfrm>
          <a:prstGeom prst="rect">
            <a:avLst/>
          </a:prstGeom>
          <a:ln w="3175">
            <a:solidFill>
              <a:schemeClr val="tx1"/>
            </a:solidFill>
          </a:ln>
        </p:spPr>
        <p:txBody>
          <a:bodyPr wrap="square">
            <a:spAutoFit/>
          </a:bodyPr>
          <a:lstStyle/>
          <a:p>
            <a:r>
              <a:rPr lang="en-US" altLang="zh-CN" sz="1400" b="1" dirty="0"/>
              <a:t>List of Rel-16/Rel-17/Rel-18 CRs:</a:t>
            </a:r>
          </a:p>
          <a:p>
            <a:pPr marL="171450" indent="-171450">
              <a:buFont typeface="Wingdings" panose="05000000000000000000" pitchFamily="2" charset="2"/>
              <a:buChar char="Ø"/>
            </a:pPr>
            <a:r>
              <a:rPr lang="en-US" altLang="zh-CN" sz="1100" dirty="0"/>
              <a:t>SP-250515	CR pack on 5G_ProSe</a:t>
            </a:r>
          </a:p>
          <a:p>
            <a:pPr marL="171450" indent="-171450">
              <a:buFont typeface="Wingdings" panose="05000000000000000000" pitchFamily="2" charset="2"/>
              <a:buChar char="Ø"/>
            </a:pPr>
            <a:r>
              <a:rPr lang="en-US" altLang="zh-CN" sz="1100" dirty="0"/>
              <a:t>SP-250519	CR pack on AdNRM_ph2</a:t>
            </a:r>
          </a:p>
          <a:p>
            <a:pPr marL="171450" indent="-171450">
              <a:buFont typeface="Wingdings" panose="05000000000000000000" pitchFamily="2" charset="2"/>
              <a:buChar char="Ø"/>
            </a:pPr>
            <a:r>
              <a:rPr lang="en-US" altLang="zh-CN" sz="1100" dirty="0"/>
              <a:t>SP-250531	CR pack on </a:t>
            </a:r>
            <a:r>
              <a:rPr lang="en-US" altLang="zh-CN" sz="1100" dirty="0" err="1"/>
              <a:t>eSBMA</a:t>
            </a:r>
            <a:endParaRPr lang="en-US" altLang="zh-CN" sz="1100" dirty="0"/>
          </a:p>
          <a:p>
            <a:pPr marL="171450" indent="-171450">
              <a:buFont typeface="Wingdings" panose="05000000000000000000" pitchFamily="2" charset="2"/>
              <a:buChar char="Ø"/>
            </a:pPr>
            <a:r>
              <a:rPr lang="en-US" altLang="zh-CN" sz="1100" dirty="0"/>
              <a:t>SP-250535	CR pack on IDMS_MN_ph2</a:t>
            </a:r>
          </a:p>
          <a:p>
            <a:pPr marL="171450" indent="-171450">
              <a:buFont typeface="Wingdings" panose="05000000000000000000" pitchFamily="2" charset="2"/>
              <a:buChar char="Ø"/>
            </a:pPr>
            <a:r>
              <a:rPr lang="en-US" altLang="zh-CN" sz="1100" dirty="0"/>
              <a:t>SP-250545	CR pack on NSOEU</a:t>
            </a:r>
          </a:p>
          <a:p>
            <a:pPr marL="171450" indent="-171450">
              <a:buFont typeface="Wingdings" panose="05000000000000000000" pitchFamily="2" charset="2"/>
              <a:buChar char="Ø"/>
            </a:pPr>
            <a:r>
              <a:rPr lang="en-US" altLang="zh-CN" sz="1100" dirty="0"/>
              <a:t>SP-250548	CR pack on OAM_NPN_Ph2</a:t>
            </a:r>
          </a:p>
          <a:p>
            <a:pPr marL="171450" indent="-171450">
              <a:buFont typeface="Wingdings" panose="05000000000000000000" pitchFamily="2" charset="2"/>
              <a:buChar char="Ø"/>
            </a:pPr>
            <a:r>
              <a:rPr lang="en-US" altLang="zh-CN" sz="1100" dirty="0"/>
              <a:t>SP-250549	CR pack on OAM_NTN</a:t>
            </a:r>
          </a:p>
          <a:p>
            <a:pPr marL="171450" indent="-171450">
              <a:buFont typeface="Wingdings" panose="05000000000000000000" pitchFamily="2" charset="2"/>
              <a:buChar char="Ø"/>
            </a:pPr>
            <a:r>
              <a:rPr lang="en-US" altLang="zh-CN" sz="1100" dirty="0"/>
              <a:t>SP-250550	CR pack on PM_KPI_5G_Ph3</a:t>
            </a:r>
          </a:p>
          <a:p>
            <a:pPr marL="171450" indent="-171450">
              <a:buFont typeface="Wingdings" panose="05000000000000000000" pitchFamily="2" charset="2"/>
              <a:buChar char="Ø"/>
            </a:pPr>
            <a:r>
              <a:rPr lang="en-US" altLang="zh-CN" sz="1100" dirty="0"/>
              <a:t>SP-250552	CR pack on RANSC</a:t>
            </a:r>
          </a:p>
          <a:p>
            <a:pPr marL="171450" indent="-171450">
              <a:buFont typeface="Wingdings" panose="05000000000000000000" pitchFamily="2" charset="2"/>
              <a:buChar char="Ø"/>
            </a:pPr>
            <a:r>
              <a:rPr lang="en-US" altLang="zh-CN" sz="1100" dirty="0"/>
              <a:t>SP-250554	CR pack on TEI16 (1/2)</a:t>
            </a:r>
          </a:p>
          <a:p>
            <a:pPr marL="171450" indent="-171450">
              <a:buFont typeface="Wingdings" panose="05000000000000000000" pitchFamily="2" charset="2"/>
              <a:buChar char="Ø"/>
            </a:pPr>
            <a:r>
              <a:rPr lang="en-US" altLang="zh-CN" sz="1100" dirty="0"/>
              <a:t>SP-250555	CR pack on TEI16 (2/2)</a:t>
            </a:r>
          </a:p>
          <a:p>
            <a:pPr marL="171450" indent="-171450">
              <a:buFont typeface="Wingdings" panose="05000000000000000000" pitchFamily="2" charset="2"/>
              <a:buChar char="Ø"/>
            </a:pPr>
            <a:r>
              <a:rPr lang="en-US" altLang="zh-CN" sz="1100" dirty="0"/>
              <a:t>SP-250556	CR pack on TEI17</a:t>
            </a:r>
          </a:p>
          <a:p>
            <a:pPr marL="171450" indent="-171450">
              <a:buFont typeface="Wingdings" panose="05000000000000000000" pitchFamily="2" charset="2"/>
              <a:buChar char="Ø"/>
            </a:pPr>
            <a:r>
              <a:rPr lang="en-US" altLang="zh-CN" sz="1100" dirty="0"/>
              <a:t>SP-250557	CR pack on TEI18</a:t>
            </a:r>
          </a:p>
        </p:txBody>
      </p:sp>
    </p:spTree>
    <p:extLst>
      <p:ext uri="{BB962C8B-B14F-4D97-AF65-F5344CB8AC3E}">
        <p14:creationId xmlns:p14="http://schemas.microsoft.com/office/powerpoint/2010/main" val="18414443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D52F67-58EF-48F1-908C-7766662891EE}"/>
              </a:ext>
            </a:extLst>
          </p:cNvPr>
          <p:cNvSpPr>
            <a:spLocks noGrp="1"/>
          </p:cNvSpPr>
          <p:nvPr>
            <p:ph type="title"/>
          </p:nvPr>
        </p:nvSpPr>
        <p:spPr>
          <a:xfrm>
            <a:off x="1161346" y="2286000"/>
            <a:ext cx="9102725" cy="1143000"/>
          </a:xfrm>
        </p:spPr>
        <p:txBody>
          <a:bodyPr/>
          <a:lstStyle/>
          <a:p>
            <a:r>
              <a:rPr lang="en-GB" altLang="zh-CN" sz="4400" b="1" dirty="0"/>
              <a:t>Management and Orchestration</a:t>
            </a:r>
            <a:endParaRPr lang="zh-CN" altLang="en-US" dirty="0"/>
          </a:p>
        </p:txBody>
      </p:sp>
    </p:spTree>
    <p:extLst>
      <p:ext uri="{BB962C8B-B14F-4D97-AF65-F5344CB8AC3E}">
        <p14:creationId xmlns:p14="http://schemas.microsoft.com/office/powerpoint/2010/main" val="2521486079"/>
      </p:ext>
    </p:extLst>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3"/>
          <p:cNvSpPr>
            <a:spLocks noGrp="1"/>
          </p:cNvSpPr>
          <p:nvPr>
            <p:ph type="body" idx="1"/>
          </p:nvPr>
        </p:nvSpPr>
        <p:spPr>
          <a:xfrm>
            <a:off x="861848" y="1325091"/>
            <a:ext cx="10229764" cy="3259101"/>
          </a:xfrm>
        </p:spPr>
        <p:txBody>
          <a:bodyPr/>
          <a:lstStyle/>
          <a:p>
            <a:pPr>
              <a:lnSpc>
                <a:spcPct val="90000"/>
              </a:lnSpc>
              <a:spcBef>
                <a:spcPct val="10000"/>
              </a:spcBef>
            </a:pPr>
            <a:r>
              <a:rPr lang="en-GB" altLang="zh-CN" sz="2000" dirty="0">
                <a:cs typeface="Times New Roman" pitchFamily="18" charset="0"/>
              </a:rPr>
              <a:t>SA5		</a:t>
            </a:r>
            <a:endParaRPr lang="en-GB" altLang="zh-CN" sz="2000" dirty="0">
              <a:solidFill>
                <a:srgbClr val="FF0000"/>
              </a:solidFill>
              <a:cs typeface="Times New Roman" pitchFamily="18" charset="0"/>
            </a:endParaRPr>
          </a:p>
          <a:p>
            <a:pPr>
              <a:lnSpc>
                <a:spcPct val="90000"/>
              </a:lnSpc>
              <a:buNone/>
            </a:pPr>
            <a:r>
              <a:rPr lang="en-GB" altLang="zh-CN" sz="2000" dirty="0">
                <a:cs typeface="Times New Roman" pitchFamily="18" charset="0"/>
              </a:rPr>
              <a:t>	</a:t>
            </a:r>
            <a:r>
              <a:rPr lang="de-DE" altLang="de-DE" sz="2000" dirty="0"/>
              <a:t>Zou Lan (Huawei)	</a:t>
            </a:r>
            <a:r>
              <a:rPr lang="en-GB" altLang="zh-CN" sz="2000" dirty="0">
                <a:cs typeface="Times New Roman" pitchFamily="18" charset="0"/>
              </a:rPr>
              <a:t> 			Chair			s</a:t>
            </a:r>
            <a:r>
              <a:rPr lang="en-GB" sz="2000" dirty="0">
                <a:ea typeface="宋体" pitchFamily="2" charset="-122"/>
                <a:cs typeface="Times New Roman" pitchFamily="18" charset="0"/>
              </a:rPr>
              <a:t>ince 0</a:t>
            </a:r>
            <a:r>
              <a:rPr lang="en-GB" altLang="zh-CN" sz="2000" dirty="0">
                <a:cs typeface="Times New Roman" pitchFamily="18" charset="0"/>
              </a:rPr>
              <a:t>8/2023</a:t>
            </a:r>
            <a:r>
              <a:rPr lang="en-GB" altLang="zh-CN" sz="2000" b="1" dirty="0">
                <a:solidFill>
                  <a:srgbClr val="FF0000"/>
                </a:solidFill>
                <a:cs typeface="Times New Roman" pitchFamily="18" charset="0"/>
              </a:rPr>
              <a:t> </a:t>
            </a:r>
          </a:p>
          <a:p>
            <a:pPr>
              <a:lnSpc>
                <a:spcPct val="90000"/>
              </a:lnSpc>
              <a:buNone/>
            </a:pPr>
            <a:r>
              <a:rPr lang="en-GB" altLang="zh-CN" sz="2000" dirty="0">
                <a:cs typeface="Times New Roman" pitchFamily="18" charset="0"/>
              </a:rPr>
              <a:t>	Thomas Tovinger (Ericsson) 			Vice Chair 	 	since 08/2023</a:t>
            </a:r>
            <a:br>
              <a:rPr lang="en-GB" altLang="zh-CN" sz="2000" dirty="0">
                <a:cs typeface="Times New Roman" pitchFamily="18" charset="0"/>
              </a:rPr>
            </a:br>
            <a:r>
              <a:rPr lang="en-GB" altLang="zh-CN" sz="2000" dirty="0">
                <a:cs typeface="Times New Roman" pitchFamily="18" charset="0"/>
              </a:rPr>
              <a:t>Anatoly Andrianov (</a:t>
            </a:r>
            <a:r>
              <a:rPr lang="en-GB" sz="2000" dirty="0">
                <a:cs typeface="Times New Roman" pitchFamily="18" charset="0"/>
              </a:rPr>
              <a:t>Nokia</a:t>
            </a:r>
            <a:r>
              <a:rPr lang="en-GB" altLang="zh-CN" sz="2000" dirty="0">
                <a:cs typeface="Times New Roman" pitchFamily="18" charset="0"/>
              </a:rPr>
              <a:t>) 			Vice Chair 		s</a:t>
            </a:r>
            <a:r>
              <a:rPr lang="en-GB" sz="2000" dirty="0">
                <a:ea typeface="宋体" pitchFamily="2" charset="-122"/>
                <a:cs typeface="Times New Roman" pitchFamily="18" charset="0"/>
              </a:rPr>
              <a:t>ince 0</a:t>
            </a:r>
            <a:r>
              <a:rPr lang="en-GB" altLang="zh-CN" sz="2000" dirty="0">
                <a:cs typeface="Times New Roman" pitchFamily="18" charset="0"/>
              </a:rPr>
              <a:t>8/2023</a:t>
            </a:r>
          </a:p>
          <a:p>
            <a:pPr>
              <a:lnSpc>
                <a:spcPct val="90000"/>
              </a:lnSpc>
              <a:buNone/>
            </a:pPr>
            <a:r>
              <a:rPr lang="fi-FI" sz="2000" kern="0" dirty="0"/>
              <a:t>	</a:t>
            </a:r>
            <a:r>
              <a:rPr lang="fi-FI" altLang="zh-CN" sz="2000" dirty="0"/>
              <a:t>Antoine Mouquet 				</a:t>
            </a:r>
            <a:r>
              <a:rPr lang="en-US" altLang="zh-CN" sz="2000" dirty="0"/>
              <a:t>MCC</a:t>
            </a:r>
            <a:r>
              <a:rPr lang="fi-FI" altLang="zh-CN" sz="2000" dirty="0"/>
              <a:t>			since 11/2023</a:t>
            </a:r>
            <a:endParaRPr lang="en-GB" altLang="zh-CN" sz="2000" dirty="0">
              <a:cs typeface="Times New Roman" pitchFamily="18" charset="0"/>
            </a:endParaRPr>
          </a:p>
          <a:p>
            <a:pPr lvl="1">
              <a:lnSpc>
                <a:spcPct val="90000"/>
              </a:lnSpc>
            </a:pPr>
            <a:endParaRPr lang="en-GB" altLang="zh-CN" sz="2000" dirty="0">
              <a:cs typeface="Times New Roman" pitchFamily="18" charset="0"/>
            </a:endParaRPr>
          </a:p>
          <a:p>
            <a:pPr lvl="1">
              <a:lnSpc>
                <a:spcPct val="90000"/>
              </a:lnSpc>
            </a:pPr>
            <a:r>
              <a:rPr lang="en-GB" altLang="zh-CN" sz="2000" dirty="0">
                <a:cs typeface="Times New Roman" pitchFamily="18" charset="0"/>
              </a:rPr>
              <a:t>Charging Sub-Working Group (SWG)</a:t>
            </a:r>
          </a:p>
          <a:p>
            <a:pPr>
              <a:lnSpc>
                <a:spcPct val="90000"/>
              </a:lnSpc>
              <a:buFontTx/>
              <a:buNone/>
            </a:pPr>
            <a:r>
              <a:rPr lang="en-GB" altLang="zh-CN" sz="2000" dirty="0">
                <a:cs typeface="Times New Roman" pitchFamily="18" charset="0"/>
              </a:rPr>
              <a:t>	Gerald Görmer (</a:t>
            </a:r>
            <a:r>
              <a:rPr lang="en-GB" sz="2000" dirty="0">
                <a:cs typeface="Times New Roman" pitchFamily="18" charset="0"/>
              </a:rPr>
              <a:t>MATRIXX Software</a:t>
            </a:r>
            <a:r>
              <a:rPr lang="en-GB" altLang="zh-CN" sz="2000" dirty="0">
                <a:cs typeface="Times New Roman" pitchFamily="18" charset="0"/>
              </a:rPr>
              <a:t>) 		</a:t>
            </a:r>
            <a:r>
              <a:rPr lang="en-US" altLang="zh-CN" sz="2000" dirty="0">
                <a:cs typeface="Times New Roman" pitchFamily="18" charset="0"/>
              </a:rPr>
              <a:t>SWG </a:t>
            </a:r>
            <a:r>
              <a:rPr lang="en-GB" altLang="zh-CN" sz="2000" dirty="0">
                <a:cs typeface="Times New Roman" pitchFamily="18" charset="0"/>
              </a:rPr>
              <a:t>Chair 		s</a:t>
            </a:r>
            <a:r>
              <a:rPr lang="en-GB" sz="2000" dirty="0">
                <a:ea typeface="宋体" pitchFamily="2" charset="-122"/>
                <a:cs typeface="Times New Roman" pitchFamily="18" charset="0"/>
              </a:rPr>
              <a:t>ince 0</a:t>
            </a:r>
            <a:r>
              <a:rPr lang="en-GB" altLang="zh-CN" sz="2000" dirty="0">
                <a:cs typeface="Times New Roman" pitchFamily="18" charset="0"/>
              </a:rPr>
              <a:t>8/2021</a:t>
            </a:r>
            <a:br>
              <a:rPr lang="en-GB" altLang="zh-CN" sz="2000" dirty="0">
                <a:cs typeface="Times New Roman" pitchFamily="18" charset="0"/>
              </a:rPr>
            </a:br>
            <a:r>
              <a:rPr lang="en-GB" altLang="zh-CN" sz="2000" dirty="0">
                <a:cs typeface="Times New Roman" pitchFamily="18" charset="0"/>
              </a:rPr>
              <a:t>Chen Shan (Huawei)				</a:t>
            </a:r>
            <a:r>
              <a:rPr lang="en-US" altLang="zh-CN" sz="2000" dirty="0">
                <a:cs typeface="Times New Roman" pitchFamily="18" charset="0"/>
              </a:rPr>
              <a:t>SWG </a:t>
            </a:r>
            <a:r>
              <a:rPr lang="en-GB" altLang="zh-CN" sz="2000" dirty="0">
                <a:cs typeface="Times New Roman" pitchFamily="18" charset="0"/>
              </a:rPr>
              <a:t>Vice Chair		since 05/2016</a:t>
            </a:r>
          </a:p>
          <a:p>
            <a:pPr>
              <a:lnSpc>
                <a:spcPct val="90000"/>
              </a:lnSpc>
              <a:buFontTx/>
              <a:buNone/>
            </a:pPr>
            <a:endParaRPr lang="en-GB" altLang="zh-CN" sz="2000" dirty="0">
              <a:solidFill>
                <a:srgbClr val="FF0000"/>
              </a:solidFill>
              <a:cs typeface="Times New Roman" pitchFamily="18" charset="0"/>
            </a:endParaRPr>
          </a:p>
          <a:p>
            <a:pPr marL="609600" lvl="1" indent="0">
              <a:lnSpc>
                <a:spcPct val="90000"/>
              </a:lnSpc>
              <a:buNone/>
            </a:pPr>
            <a:endParaRPr lang="en-GB" altLang="zh-CN" sz="2000" dirty="0">
              <a:cs typeface="Times New Roman" pitchFamily="18" charset="0"/>
            </a:endParaRPr>
          </a:p>
          <a:p>
            <a:pPr marL="0" indent="0">
              <a:lnSpc>
                <a:spcPct val="90000"/>
              </a:lnSpc>
              <a:buNone/>
            </a:pPr>
            <a:br>
              <a:rPr lang="en-GB" altLang="zh-CN" sz="2000" dirty="0">
                <a:cs typeface="Times New Roman" pitchFamily="18" charset="0"/>
              </a:rPr>
            </a:br>
            <a:endParaRPr lang="en-AU" sz="2000" dirty="0">
              <a:solidFill>
                <a:srgbClr val="FF3300"/>
              </a:solidFill>
              <a:ea typeface="宋体" pitchFamily="2" charset="-122"/>
              <a:cs typeface="Times New Roman" pitchFamily="18" charset="0"/>
            </a:endParaRPr>
          </a:p>
        </p:txBody>
      </p:sp>
      <p:sp>
        <p:nvSpPr>
          <p:cNvPr id="9219" name="Rectangle 4"/>
          <p:cNvSpPr>
            <a:spLocks noGrp="1"/>
          </p:cNvSpPr>
          <p:nvPr>
            <p:ph type="title"/>
          </p:nvPr>
        </p:nvSpPr>
        <p:spPr>
          <a:xfrm>
            <a:off x="127136" y="186200"/>
            <a:ext cx="10229764" cy="692150"/>
          </a:xfrm>
        </p:spPr>
        <p:txBody>
          <a:bodyPr/>
          <a:lstStyle/>
          <a:p>
            <a:r>
              <a:rPr lang="en-GB" sz="4000" dirty="0"/>
              <a:t>SA5 leadership</a:t>
            </a:r>
          </a:p>
        </p:txBody>
      </p:sp>
    </p:spTree>
    <p:extLst>
      <p:ext uri="{BB962C8B-B14F-4D97-AF65-F5344CB8AC3E}">
        <p14:creationId xmlns:p14="http://schemas.microsoft.com/office/powerpoint/2010/main" val="1070063465"/>
      </p:ext>
    </p:extLst>
  </p:cSld>
  <p:clrMapOvr>
    <a:masterClrMapping/>
  </p:clrMapOvr>
  <p:transition spd="slow"/>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96221DFE-BF72-4AC7-BB51-3BFEB65732D9}"/>
              </a:ext>
            </a:extLst>
          </p:cNvPr>
          <p:cNvSpPr>
            <a:spLocks noGrp="1"/>
          </p:cNvSpPr>
          <p:nvPr>
            <p:ph type="title"/>
          </p:nvPr>
        </p:nvSpPr>
        <p:spPr/>
        <p:txBody>
          <a:bodyPr/>
          <a:lstStyle/>
          <a:p>
            <a:r>
              <a:rPr lang="en-GB" altLang="en-US" sz="3200" b="1" dirty="0"/>
              <a:t>1. </a:t>
            </a:r>
            <a:r>
              <a:rPr lang="en-US" altLang="zh-CN" sz="3200" b="1" dirty="0"/>
              <a:t>AIML</a:t>
            </a:r>
            <a:r>
              <a:rPr lang="zh-CN" altLang="en-US" sz="3200" b="1" dirty="0"/>
              <a:t>：</a:t>
            </a:r>
            <a:r>
              <a:rPr lang="en-US" altLang="en-US" sz="3200" b="1" dirty="0"/>
              <a:t>AI/ML management - phase 2</a:t>
            </a:r>
            <a:endParaRPr lang="en-GB" altLang="en-US" sz="3200" b="1" dirty="0"/>
          </a:p>
        </p:txBody>
      </p:sp>
      <p:graphicFrame>
        <p:nvGraphicFramePr>
          <p:cNvPr id="5" name="Table 4">
            <a:extLst>
              <a:ext uri="{FF2B5EF4-FFF2-40B4-BE49-F238E27FC236}">
                <a16:creationId xmlns:a16="http://schemas.microsoft.com/office/drawing/2014/main" id="{7A68B1DF-7499-467E-9AB1-C9EAA9992FED}"/>
              </a:ext>
            </a:extLst>
          </p:cNvPr>
          <p:cNvGraphicFramePr>
            <a:graphicFrameLocks noGrp="1"/>
          </p:cNvGraphicFramePr>
          <p:nvPr>
            <p:extLst>
              <p:ext uri="{D42A27DB-BD31-4B8C-83A1-F6EECF244321}">
                <p14:modId xmlns:p14="http://schemas.microsoft.com/office/powerpoint/2010/main" val="2451476856"/>
              </p:ext>
            </p:extLst>
          </p:nvPr>
        </p:nvGraphicFramePr>
        <p:xfrm>
          <a:off x="451093" y="1110784"/>
          <a:ext cx="11192989" cy="521632"/>
        </p:xfrm>
        <a:graphic>
          <a:graphicData uri="http://schemas.openxmlformats.org/drawingml/2006/table">
            <a:tbl>
              <a:tblPr firstRow="1" firstCol="1" bandRow="1">
                <a:tableStyleId>{F5AB1C69-6EDB-4FF4-983F-18BD219EF322}</a:tableStyleId>
              </a:tblPr>
              <a:tblGrid>
                <a:gridCol w="668037">
                  <a:extLst>
                    <a:ext uri="{9D8B030D-6E8A-4147-A177-3AD203B41FA5}">
                      <a16:colId xmlns:a16="http://schemas.microsoft.com/office/drawing/2014/main" val="20000"/>
                    </a:ext>
                  </a:extLst>
                </a:gridCol>
                <a:gridCol w="3727191">
                  <a:extLst>
                    <a:ext uri="{9D8B030D-6E8A-4147-A177-3AD203B41FA5}">
                      <a16:colId xmlns:a16="http://schemas.microsoft.com/office/drawing/2014/main" val="20001"/>
                    </a:ext>
                  </a:extLst>
                </a:gridCol>
                <a:gridCol w="1280160">
                  <a:extLst>
                    <a:ext uri="{9D8B030D-6E8A-4147-A177-3AD203B41FA5}">
                      <a16:colId xmlns:a16="http://schemas.microsoft.com/office/drawing/2014/main" val="20002"/>
                    </a:ext>
                  </a:extLst>
                </a:gridCol>
                <a:gridCol w="1525534">
                  <a:extLst>
                    <a:ext uri="{9D8B030D-6E8A-4147-A177-3AD203B41FA5}">
                      <a16:colId xmlns:a16="http://schemas.microsoft.com/office/drawing/2014/main" val="20003"/>
                    </a:ext>
                  </a:extLst>
                </a:gridCol>
                <a:gridCol w="661880">
                  <a:extLst>
                    <a:ext uri="{9D8B030D-6E8A-4147-A177-3AD203B41FA5}">
                      <a16:colId xmlns:a16="http://schemas.microsoft.com/office/drawing/2014/main" val="20004"/>
                    </a:ext>
                  </a:extLst>
                </a:gridCol>
                <a:gridCol w="737283">
                  <a:extLst>
                    <a:ext uri="{9D8B030D-6E8A-4147-A177-3AD203B41FA5}">
                      <a16:colId xmlns:a16="http://schemas.microsoft.com/office/drawing/2014/main" val="20005"/>
                    </a:ext>
                  </a:extLst>
                </a:gridCol>
                <a:gridCol w="762418">
                  <a:extLst>
                    <a:ext uri="{9D8B030D-6E8A-4147-A177-3AD203B41FA5}">
                      <a16:colId xmlns:a16="http://schemas.microsoft.com/office/drawing/2014/main" val="20006"/>
                    </a:ext>
                  </a:extLst>
                </a:gridCol>
                <a:gridCol w="1830486">
                  <a:extLst>
                    <a:ext uri="{9D8B030D-6E8A-4147-A177-3AD203B41FA5}">
                      <a16:colId xmlns:a16="http://schemas.microsoft.com/office/drawing/2014/main" val="20007"/>
                    </a:ext>
                  </a:extLst>
                </a:gridCol>
              </a:tblGrid>
              <a:tr h="113378">
                <a:tc>
                  <a:txBody>
                    <a:bodyPr/>
                    <a:lstStyle/>
                    <a:p>
                      <a:pPr algn="ctr">
                        <a:lnSpc>
                          <a:spcPct val="107000"/>
                        </a:lnSpc>
                        <a:spcAft>
                          <a:spcPts val="800"/>
                        </a:spcAft>
                      </a:pPr>
                      <a:r>
                        <a:rPr lang="en-GB" sz="1200" i="0" dirty="0"/>
                        <a:t>UID</a:t>
                      </a:r>
                    </a:p>
                  </a:txBody>
                  <a:tcPr marL="48004" marR="48004" marT="0" marB="0" anchor="ctr"/>
                </a:tc>
                <a:tc>
                  <a:txBody>
                    <a:bodyPr/>
                    <a:lstStyle/>
                    <a:p>
                      <a:pPr algn="ctr">
                        <a:lnSpc>
                          <a:spcPct val="107000"/>
                        </a:lnSpc>
                        <a:spcAft>
                          <a:spcPts val="800"/>
                        </a:spcAft>
                      </a:pPr>
                      <a:r>
                        <a:rPr lang="en-GB" sz="1200" i="0" dirty="0"/>
                        <a:t>Name</a:t>
                      </a:r>
                    </a:p>
                  </a:txBody>
                  <a:tcPr marL="48004" marR="48004" marT="0" marB="0" anchor="ctr"/>
                </a:tc>
                <a:tc>
                  <a:txBody>
                    <a:bodyPr/>
                    <a:lstStyle/>
                    <a:p>
                      <a:pPr algn="ctr">
                        <a:lnSpc>
                          <a:spcPct val="107000"/>
                        </a:lnSpc>
                        <a:spcAft>
                          <a:spcPts val="800"/>
                        </a:spcAft>
                      </a:pPr>
                      <a:r>
                        <a:rPr lang="en-GB" sz="1200" i="0" dirty="0"/>
                        <a:t>Acronym</a:t>
                      </a:r>
                    </a:p>
                  </a:txBody>
                  <a:tcPr marL="48004" marR="48004" marT="0" marB="0" anchor="ctr"/>
                </a:tc>
                <a:tc>
                  <a:txBody>
                    <a:bodyPr/>
                    <a:lstStyle/>
                    <a:p>
                      <a:pPr algn="ctr">
                        <a:lnSpc>
                          <a:spcPct val="107000"/>
                        </a:lnSpc>
                        <a:spcAft>
                          <a:spcPts val="800"/>
                        </a:spcAft>
                      </a:pPr>
                      <a:r>
                        <a:rPr lang="en-GB" sz="1200" i="0" dirty="0"/>
                        <a:t>Target </a:t>
                      </a:r>
                      <a:r>
                        <a:rPr lang="en-GB" sz="900" i="0" dirty="0"/>
                        <a:t>(dd/mm/</a:t>
                      </a:r>
                      <a:r>
                        <a:rPr lang="en-GB" sz="900" i="0" dirty="0" err="1"/>
                        <a:t>yyyy</a:t>
                      </a:r>
                      <a:r>
                        <a:rPr lang="en-GB" sz="900" i="0" dirty="0"/>
                        <a:t>)</a:t>
                      </a:r>
                      <a:endParaRPr lang="en-GB" sz="1200" i="0" dirty="0"/>
                    </a:p>
                  </a:txBody>
                  <a:tcPr marL="48004" marR="48004" marT="0" marB="0" anchor="ctr"/>
                </a:tc>
                <a:tc>
                  <a:txBody>
                    <a:bodyPr/>
                    <a:lstStyle/>
                    <a:p>
                      <a:pPr algn="ctr">
                        <a:lnSpc>
                          <a:spcPct val="107000"/>
                        </a:lnSpc>
                        <a:spcAft>
                          <a:spcPts val="800"/>
                        </a:spcAft>
                      </a:pPr>
                      <a:r>
                        <a:rPr lang="en-GB" sz="1200" i="0" dirty="0"/>
                        <a:t>Old %</a:t>
                      </a:r>
                    </a:p>
                  </a:txBody>
                  <a:tcPr marL="48004" marR="48004" marT="0" marB="0" anchor="ctr"/>
                </a:tc>
                <a:tc>
                  <a:txBody>
                    <a:bodyPr/>
                    <a:lstStyle/>
                    <a:p>
                      <a:pPr algn="ctr">
                        <a:lnSpc>
                          <a:spcPct val="107000"/>
                        </a:lnSpc>
                        <a:spcAft>
                          <a:spcPts val="800"/>
                        </a:spcAft>
                      </a:pPr>
                      <a:r>
                        <a:rPr lang="en-GB" sz="1200" b="1" i="0" kern="1200" dirty="0">
                          <a:solidFill>
                            <a:schemeClr val="lt1"/>
                          </a:solidFill>
                          <a:latin typeface="+mn-lt"/>
                          <a:ea typeface="+mn-ea"/>
                          <a:cs typeface="+mn-cs"/>
                        </a:rPr>
                        <a:t>WID</a:t>
                      </a:r>
                      <a:endParaRPr lang="en-GB" sz="1200" i="0" dirty="0">
                        <a:solidFill>
                          <a:srgbClr val="FF0000"/>
                        </a:solidFill>
                      </a:endParaRPr>
                    </a:p>
                  </a:txBody>
                  <a:tcPr marL="48004" marR="48004" marT="0" marB="0" anchor="ctr"/>
                </a:tc>
                <a:tc>
                  <a:txBody>
                    <a:bodyPr/>
                    <a:lstStyle/>
                    <a:p>
                      <a:pPr algn="ctr">
                        <a:lnSpc>
                          <a:spcPct val="107000"/>
                        </a:lnSpc>
                        <a:spcAft>
                          <a:spcPts val="800"/>
                        </a:spcAft>
                      </a:pPr>
                      <a:r>
                        <a:rPr lang="en-GB" sz="1200" i="0" dirty="0">
                          <a:solidFill>
                            <a:srgbClr val="FF0000"/>
                          </a:solidFill>
                        </a:rPr>
                        <a:t>New %</a:t>
                      </a:r>
                      <a:endParaRPr lang="en-GB" sz="1200" b="1" i="0" kern="1200" dirty="0">
                        <a:solidFill>
                          <a:schemeClr val="lt1"/>
                        </a:solidFill>
                        <a:latin typeface="+mn-lt"/>
                        <a:ea typeface="+mn-ea"/>
                        <a:cs typeface="+mn-cs"/>
                      </a:endParaRPr>
                    </a:p>
                  </a:txBody>
                  <a:tcPr marL="48004" marR="48004" marT="0" marB="0" anchor="ctr"/>
                </a:tc>
                <a:tc>
                  <a:txBody>
                    <a:bodyPr/>
                    <a:lstStyle/>
                    <a:p>
                      <a:pPr algn="ctr">
                        <a:lnSpc>
                          <a:spcPct val="107000"/>
                        </a:lnSpc>
                        <a:spcAft>
                          <a:spcPts val="800"/>
                        </a:spcAft>
                      </a:pPr>
                      <a:r>
                        <a:rPr lang="en-GB" sz="1200" i="0" dirty="0">
                          <a:solidFill>
                            <a:srgbClr val="FF0000"/>
                          </a:solidFill>
                        </a:rPr>
                        <a:t>Change or comment</a:t>
                      </a:r>
                    </a:p>
                  </a:txBody>
                  <a:tcPr marL="48004" marR="48004" marT="0" marB="0" anchor="ctr"/>
                </a:tc>
                <a:extLst>
                  <a:ext uri="{0D108BD9-81ED-4DB2-BD59-A6C34878D82A}">
                    <a16:rowId xmlns:a16="http://schemas.microsoft.com/office/drawing/2014/main" val="10000"/>
                  </a:ext>
                </a:extLst>
              </a:tr>
              <a:tr h="89505">
                <a:tc>
                  <a:txBody>
                    <a:bodyPr/>
                    <a:lstStyle/>
                    <a:p>
                      <a:pPr algn="just" fontAlgn="b"/>
                      <a:r>
                        <a:rPr lang="en-US" altLang="zh-CN" sz="1050" b="0" i="0" u="none" strike="noStrike" dirty="0">
                          <a:solidFill>
                            <a:srgbClr val="000000"/>
                          </a:solidFill>
                          <a:effectLst/>
                          <a:latin typeface="+mn-lt"/>
                          <a:ea typeface="等线" panose="02010600030101010101" pitchFamily="2" charset="-122"/>
                          <a:cs typeface="Arial" panose="020B0604020202020204" pitchFamily="34" charset="0"/>
                        </a:rPr>
                        <a:t>1020007</a:t>
                      </a:r>
                    </a:p>
                  </a:txBody>
                  <a:tcPr marL="7620" marR="7620" marT="7620" marB="0" anchor="b"/>
                </a:tc>
                <a:tc>
                  <a:txBody>
                    <a:bodyPr/>
                    <a:lstStyle/>
                    <a:p>
                      <a:pPr algn="just" fontAlgn="b"/>
                      <a:r>
                        <a:rPr lang="en-US" sz="1050" b="0" i="0" u="none" strike="noStrike" dirty="0">
                          <a:solidFill>
                            <a:srgbClr val="000000"/>
                          </a:solidFill>
                          <a:effectLst/>
                          <a:latin typeface="+mn-lt"/>
                          <a:ea typeface="等线" panose="02010600030101010101" pitchFamily="2" charset="-122"/>
                          <a:cs typeface="Arial" panose="020B0604020202020204" pitchFamily="34" charset="0"/>
                        </a:rPr>
                        <a:t>Study on AI/ML management - phase 2 </a:t>
                      </a:r>
                    </a:p>
                  </a:txBody>
                  <a:tcPr marL="7620" marR="7620" marT="7620" marB="0" anchor="b"/>
                </a:tc>
                <a:tc>
                  <a:txBody>
                    <a:bodyPr/>
                    <a:lstStyle/>
                    <a:p>
                      <a:pPr algn="just" fontAlgn="b"/>
                      <a:r>
                        <a:rPr lang="en-US" sz="1050" b="0" i="0" u="none" strike="noStrike" dirty="0">
                          <a:solidFill>
                            <a:srgbClr val="000000"/>
                          </a:solidFill>
                          <a:effectLst/>
                          <a:latin typeface="+mn-lt"/>
                          <a:ea typeface="等线" panose="02010600030101010101" pitchFamily="2" charset="-122"/>
                          <a:cs typeface="Arial" panose="020B0604020202020204" pitchFamily="34" charset="0"/>
                        </a:rPr>
                        <a:t>FS_AIML_MGT_Ph2</a:t>
                      </a:r>
                    </a:p>
                  </a:txBody>
                  <a:tcPr marL="7620" marR="7620" marT="7620" marB="0" anchor="b"/>
                </a:tc>
                <a:tc>
                  <a:txBody>
                    <a:bodyPr/>
                    <a:lstStyle/>
                    <a:p>
                      <a:pPr marL="0" marR="0" lvl="0" indent="0" algn="just" defTabSz="1219170" rtl="0" eaLnBrk="1" fontAlgn="t" latinLnBrk="0" hangingPunct="1">
                        <a:lnSpc>
                          <a:spcPct val="100000"/>
                        </a:lnSpc>
                        <a:spcBef>
                          <a:spcPts val="0"/>
                        </a:spcBef>
                        <a:spcAft>
                          <a:spcPts val="0"/>
                        </a:spcAft>
                        <a:buClrTx/>
                        <a:buSzTx/>
                        <a:buFontTx/>
                        <a:buNone/>
                        <a:tabLst/>
                        <a:defRPr/>
                      </a:pPr>
                      <a:r>
                        <a:rPr kumimoji="0" lang="en-US" altLang="zh-CN" sz="1050" b="0" i="0" u="none" strike="noStrike" kern="1200" cap="none" spc="0" normalizeH="0" baseline="0" noProof="0" dirty="0">
                          <a:ln>
                            <a:noFill/>
                          </a:ln>
                          <a:solidFill>
                            <a:srgbClr val="0000FF"/>
                          </a:solidFill>
                          <a:effectLst/>
                          <a:uLnTx/>
                          <a:uFillTx/>
                          <a:latin typeface="+mn-lt"/>
                          <a:ea typeface="等线" panose="02010600030101010101" pitchFamily="2" charset="-122"/>
                          <a:cs typeface="+mn-cs"/>
                        </a:rPr>
                        <a:t>12/12/2024</a:t>
                      </a:r>
                    </a:p>
                  </a:txBody>
                  <a:tcPr marL="7620" marR="7620" marT="7620" marB="0"/>
                </a:tc>
                <a:tc>
                  <a:txBody>
                    <a:bodyPr/>
                    <a:lstStyle/>
                    <a:p>
                      <a:pPr algn="just" fontAlgn="t"/>
                      <a:r>
                        <a:rPr lang="en-US" altLang="zh-CN" sz="1050" b="0" i="0" u="none" strike="noStrike" dirty="0">
                          <a:solidFill>
                            <a:srgbClr val="FF0000"/>
                          </a:solidFill>
                          <a:effectLst/>
                          <a:latin typeface="+mn-lt"/>
                          <a:ea typeface="等线" panose="02010600030101010101" pitchFamily="2" charset="-122"/>
                          <a:cs typeface="Arial" panose="020B0604020202020204" pitchFamily="34" charset="0"/>
                        </a:rPr>
                        <a:t>55%</a:t>
                      </a:r>
                      <a:endParaRPr lang="en-US" altLang="zh-CN" sz="1050" b="0" i="0" u="none" strike="noStrike" dirty="0">
                        <a:solidFill>
                          <a:srgbClr val="000000"/>
                        </a:solidFill>
                        <a:effectLst/>
                        <a:latin typeface="+mn-lt"/>
                        <a:ea typeface="等线" panose="02010600030101010101" pitchFamily="2" charset="-122"/>
                      </a:endParaRPr>
                    </a:p>
                  </a:txBody>
                  <a:tcPr marL="7620" marR="7620" marT="7620" marB="0"/>
                </a:tc>
                <a:tc>
                  <a:txBody>
                    <a:bodyPr/>
                    <a:lstStyle/>
                    <a:p>
                      <a:pPr algn="just" fontAlgn="t"/>
                      <a:r>
                        <a:rPr lang="en-US" sz="1050" b="0" i="0" u="sng" strike="noStrike" dirty="0">
                          <a:solidFill>
                            <a:srgbClr val="0563C1"/>
                          </a:solidFill>
                          <a:effectLst/>
                          <a:latin typeface="+mn-lt"/>
                          <a:ea typeface="等线" panose="02010600030101010101" pitchFamily="2" charset="-122"/>
                          <a:hlinkClick r:id="rId2"/>
                        </a:rPr>
                        <a:t>SP-240965</a:t>
                      </a:r>
                      <a:endParaRPr lang="en-US" sz="1050" b="0" i="0" u="sng" strike="noStrike" dirty="0">
                        <a:solidFill>
                          <a:srgbClr val="0563C1"/>
                        </a:solidFill>
                        <a:effectLst/>
                        <a:latin typeface="+mn-lt"/>
                        <a:ea typeface="等线" panose="02010600030101010101" pitchFamily="2" charset="-122"/>
                      </a:endParaRPr>
                    </a:p>
                  </a:txBody>
                  <a:tcPr marL="7620" marR="7620" marT="7620" marB="0"/>
                </a:tc>
                <a:tc>
                  <a:txBody>
                    <a:bodyPr/>
                    <a:lstStyle/>
                    <a:p>
                      <a:pPr algn="just" fontAlgn="b"/>
                      <a:r>
                        <a:rPr lang="en-US" altLang="zh-CN" sz="1050" b="0" i="0" u="none" strike="noStrike" dirty="0">
                          <a:solidFill>
                            <a:srgbClr val="FF0000"/>
                          </a:solidFill>
                          <a:effectLst/>
                          <a:highlight>
                            <a:srgbClr val="B2B2B2"/>
                          </a:highlight>
                          <a:latin typeface="+mn-lt"/>
                          <a:ea typeface="等线" panose="02010600030101010101" pitchFamily="2" charset="-122"/>
                          <a:cs typeface="Arial" panose="020B0604020202020204" pitchFamily="34" charset="0"/>
                        </a:rPr>
                        <a:t>100%</a:t>
                      </a:r>
                    </a:p>
                  </a:txBody>
                  <a:tcPr marL="7620" marR="7620" marT="7620" marB="0" anchor="b"/>
                </a:tc>
                <a:tc>
                  <a:txBody>
                    <a:bodyPr/>
                    <a:lstStyle/>
                    <a:p>
                      <a:pPr marL="0" marR="0" lvl="0" indent="0" algn="just" defTabSz="1219170" rtl="0" eaLnBrk="1" fontAlgn="t" latinLnBrk="0" hangingPunct="1">
                        <a:lnSpc>
                          <a:spcPct val="100000"/>
                        </a:lnSpc>
                        <a:spcBef>
                          <a:spcPts val="0"/>
                        </a:spcBef>
                        <a:spcAft>
                          <a:spcPts val="0"/>
                        </a:spcAft>
                        <a:buClrTx/>
                        <a:buSzTx/>
                        <a:buFontTx/>
                        <a:buNone/>
                        <a:tabLst/>
                        <a:defRPr/>
                      </a:pPr>
                      <a:endParaRPr lang="en-US" sz="1050" b="0" i="0" u="none" strike="noStrike" kern="1200" dirty="0">
                        <a:solidFill>
                          <a:srgbClr val="0563C1"/>
                        </a:solidFill>
                        <a:effectLst/>
                        <a:latin typeface="+mn-lt"/>
                        <a:ea typeface="等线" panose="02010600030101010101" pitchFamily="2" charset="-122"/>
                        <a:cs typeface="+mn-cs"/>
                      </a:endParaRPr>
                    </a:p>
                  </a:txBody>
                  <a:tcPr marL="4294" marR="4294" marT="4294" marB="0"/>
                </a:tc>
                <a:extLst>
                  <a:ext uri="{0D108BD9-81ED-4DB2-BD59-A6C34878D82A}">
                    <a16:rowId xmlns:a16="http://schemas.microsoft.com/office/drawing/2014/main" val="10001"/>
                  </a:ext>
                </a:extLst>
              </a:tr>
              <a:tr h="89505">
                <a:tc>
                  <a:txBody>
                    <a:bodyPr/>
                    <a:lstStyle/>
                    <a:p>
                      <a:pPr marL="0" algn="just" defTabSz="1219170" rtl="0" eaLnBrk="1" fontAlgn="b" latinLnBrk="0" hangingPunct="1"/>
                      <a:r>
                        <a:rPr lang="en-US" altLang="zh-CN" sz="1050" b="0" i="0" u="none" strike="noStrike" kern="1200" dirty="0">
                          <a:solidFill>
                            <a:srgbClr val="000000"/>
                          </a:solidFill>
                          <a:effectLst/>
                          <a:latin typeface="+mn-lt"/>
                          <a:ea typeface="等线" panose="02010600030101010101" pitchFamily="2" charset="-122"/>
                          <a:cs typeface="Arial" panose="020B0604020202020204" pitchFamily="34" charset="0"/>
                        </a:rPr>
                        <a:t>1060011</a:t>
                      </a:r>
                    </a:p>
                  </a:txBody>
                  <a:tcPr marL="6901" marR="6901" marT="6901" marB="0"/>
                </a:tc>
                <a:tc>
                  <a:txBody>
                    <a:bodyPr/>
                    <a:lstStyle/>
                    <a:p>
                      <a:pPr marL="0" algn="just" defTabSz="1219170" rtl="0" eaLnBrk="1" fontAlgn="b" latinLnBrk="0" hangingPunct="1"/>
                      <a:r>
                        <a:rPr lang="en-US" sz="1050" b="0" i="0" u="none" strike="noStrike" kern="1200" dirty="0">
                          <a:solidFill>
                            <a:srgbClr val="000000"/>
                          </a:solidFill>
                          <a:effectLst/>
                          <a:latin typeface="+mn-lt"/>
                          <a:ea typeface="等线" panose="02010600030101010101" pitchFamily="2" charset="-122"/>
                          <a:cs typeface="Arial" panose="020B0604020202020204" pitchFamily="34" charset="0"/>
                        </a:rPr>
                        <a:t>AI/ML Management Phase 2 </a:t>
                      </a:r>
                    </a:p>
                  </a:txBody>
                  <a:tcPr marL="6901" marR="6901" marT="6901" marB="0"/>
                </a:tc>
                <a:tc>
                  <a:txBody>
                    <a:bodyPr/>
                    <a:lstStyle/>
                    <a:p>
                      <a:pPr marL="0" algn="just" defTabSz="1219170" rtl="0" eaLnBrk="1" fontAlgn="b" latinLnBrk="0" hangingPunct="1"/>
                      <a:r>
                        <a:rPr lang="en-US" sz="1050" b="0" i="0" u="none" strike="noStrike" kern="1200" dirty="0">
                          <a:solidFill>
                            <a:srgbClr val="000000"/>
                          </a:solidFill>
                          <a:effectLst/>
                          <a:latin typeface="+mn-lt"/>
                          <a:ea typeface="等线" panose="02010600030101010101" pitchFamily="2" charset="-122"/>
                          <a:cs typeface="Arial" panose="020B0604020202020204" pitchFamily="34" charset="0"/>
                        </a:rPr>
                        <a:t>AIML_MGT_Ph2</a:t>
                      </a:r>
                    </a:p>
                  </a:txBody>
                  <a:tcPr marL="6901" marR="6901" marT="6901" marB="0"/>
                </a:tc>
                <a:tc>
                  <a:txBody>
                    <a:bodyPr/>
                    <a:lstStyle/>
                    <a:p>
                      <a:pPr marL="0" algn="just" defTabSz="1219170" rtl="0" eaLnBrk="1" fontAlgn="b" latinLnBrk="0" hangingPunct="1"/>
                      <a:r>
                        <a:rPr lang="en-US" altLang="zh-CN" sz="1050" b="0" i="0" u="none" strike="noStrike" kern="1200" dirty="0">
                          <a:solidFill>
                            <a:srgbClr val="000000"/>
                          </a:solidFill>
                          <a:effectLst/>
                          <a:latin typeface="+mn-lt"/>
                          <a:ea typeface="等线" panose="02010600030101010101" pitchFamily="2" charset="-122"/>
                          <a:cs typeface="Arial" panose="020B0604020202020204" pitchFamily="34" charset="0"/>
                        </a:rPr>
                        <a:t>09/09/2025</a:t>
                      </a:r>
                    </a:p>
                  </a:txBody>
                  <a:tcPr marL="6901" marR="6901" marT="6901" marB="0"/>
                </a:tc>
                <a:tc>
                  <a:txBody>
                    <a:bodyPr/>
                    <a:lstStyle/>
                    <a:p>
                      <a:pPr marL="0" algn="just" defTabSz="1219170" rtl="0" eaLnBrk="1" fontAlgn="b" latinLnBrk="0" hangingPunct="1"/>
                      <a:r>
                        <a:rPr lang="en-US" altLang="zh-CN" sz="1050" b="0" i="0" u="none" strike="noStrike" kern="1200" dirty="0">
                          <a:solidFill>
                            <a:srgbClr val="000000"/>
                          </a:solidFill>
                          <a:effectLst/>
                          <a:latin typeface="+mn-lt"/>
                          <a:ea typeface="等线" panose="02010600030101010101" pitchFamily="2" charset="-122"/>
                          <a:cs typeface="Arial" panose="020B0604020202020204" pitchFamily="34" charset="0"/>
                        </a:rPr>
                        <a:t>15%</a:t>
                      </a:r>
                    </a:p>
                  </a:txBody>
                  <a:tcPr marL="6901" marR="6901" marT="6901" marB="0"/>
                </a:tc>
                <a:tc>
                  <a:txBody>
                    <a:bodyPr/>
                    <a:lstStyle/>
                    <a:p>
                      <a:pPr marL="0" algn="just" defTabSz="1219170" rtl="0" eaLnBrk="1" fontAlgn="t" latinLnBrk="0" hangingPunct="1"/>
                      <a:r>
                        <a:rPr lang="en-US" sz="1050" b="0" i="0" u="sng" strike="noStrike" kern="1200" dirty="0">
                          <a:solidFill>
                            <a:srgbClr val="0563C1"/>
                          </a:solidFill>
                          <a:effectLst/>
                          <a:latin typeface="+mn-lt"/>
                          <a:ea typeface="等线" panose="02010600030101010101" pitchFamily="2" charset="-122"/>
                          <a:cs typeface="+mn-cs"/>
                          <a:hlinkClick r:id="rId3">
                            <a:extLst>
                              <a:ext uri="{A12FA001-AC4F-418D-AE19-62706E023703}">
                                <ahyp:hlinkClr xmlns:ahyp="http://schemas.microsoft.com/office/drawing/2018/hyperlinkcolor" val="tx"/>
                              </a:ext>
                            </a:extLst>
                          </a:hlinkClick>
                        </a:rPr>
                        <a:t>SP-241944</a:t>
                      </a:r>
                      <a:endParaRPr lang="en-US" sz="1050" b="0" i="0" u="sng" strike="noStrike" kern="1200" dirty="0">
                        <a:solidFill>
                          <a:srgbClr val="0563C1"/>
                        </a:solidFill>
                        <a:effectLst/>
                        <a:latin typeface="+mn-lt"/>
                        <a:ea typeface="等线" panose="02010600030101010101" pitchFamily="2" charset="-122"/>
                        <a:cs typeface="+mn-cs"/>
                      </a:endParaRPr>
                    </a:p>
                  </a:txBody>
                  <a:tcPr marL="6901" marR="6901" marT="6901" marB="0"/>
                </a:tc>
                <a:tc>
                  <a:txBody>
                    <a:bodyPr/>
                    <a:lstStyle/>
                    <a:p>
                      <a:pPr marL="0" algn="just" defTabSz="1219170" rtl="0" eaLnBrk="1" fontAlgn="t" latinLnBrk="0" hangingPunct="1"/>
                      <a:r>
                        <a:rPr lang="en-US" sz="1050" b="0" i="0" u="none" strike="noStrike" kern="1200" dirty="0">
                          <a:solidFill>
                            <a:srgbClr val="FF0000"/>
                          </a:solidFill>
                          <a:effectLst/>
                          <a:latin typeface="+mn-lt"/>
                          <a:ea typeface="等线" panose="02010600030101010101" pitchFamily="2" charset="-122"/>
                          <a:cs typeface="Arial" panose="020B0604020202020204" pitchFamily="34" charset="0"/>
                        </a:rPr>
                        <a:t>52%</a:t>
                      </a:r>
                    </a:p>
                  </a:txBody>
                  <a:tcPr marL="6901" marR="6901" marT="6901" marB="0"/>
                </a:tc>
                <a:tc>
                  <a:txBody>
                    <a:bodyPr/>
                    <a:lstStyle/>
                    <a:p>
                      <a:pPr algn="r" fontAlgn="t"/>
                      <a:endParaRPr lang="en-US" altLang="zh-CN" sz="800" b="0" i="0" u="none" strike="noStrike" dirty="0">
                        <a:solidFill>
                          <a:srgbClr val="000000"/>
                        </a:solidFill>
                        <a:effectLst/>
                        <a:latin typeface="+mn-lt"/>
                        <a:ea typeface="微软雅黑" panose="020B0503020204020204" pitchFamily="34" charset="-122"/>
                      </a:endParaRPr>
                    </a:p>
                  </a:txBody>
                  <a:tcPr marL="6901" marR="6901" marT="6901" marB="0"/>
                </a:tc>
                <a:extLst>
                  <a:ext uri="{0D108BD9-81ED-4DB2-BD59-A6C34878D82A}">
                    <a16:rowId xmlns:a16="http://schemas.microsoft.com/office/drawing/2014/main" val="2577458797"/>
                  </a:ext>
                </a:extLst>
              </a:tr>
            </a:tbl>
          </a:graphicData>
        </a:graphic>
      </p:graphicFrame>
      <p:sp>
        <p:nvSpPr>
          <p:cNvPr id="6" name="矩形 5">
            <a:extLst>
              <a:ext uri="{FF2B5EF4-FFF2-40B4-BE49-F238E27FC236}">
                <a16:creationId xmlns:a16="http://schemas.microsoft.com/office/drawing/2014/main" id="{258CB148-EB78-4F52-B4DA-88CC8C58B74F}"/>
              </a:ext>
            </a:extLst>
          </p:cNvPr>
          <p:cNvSpPr/>
          <p:nvPr/>
        </p:nvSpPr>
        <p:spPr>
          <a:xfrm>
            <a:off x="8684704" y="0"/>
            <a:ext cx="1614545" cy="292388"/>
          </a:xfrm>
          <a:prstGeom prst="rect">
            <a:avLst/>
          </a:prstGeom>
        </p:spPr>
        <p:txBody>
          <a:bodyPr wrap="none">
            <a:spAutoFit/>
          </a:bodyPr>
          <a:lstStyle/>
          <a:p>
            <a:r>
              <a:rPr lang="en-US" altLang="zh-CN" dirty="0">
                <a:solidFill>
                  <a:schemeClr val="bg1"/>
                </a:solidFill>
                <a:highlight>
                  <a:srgbClr val="800080"/>
                </a:highlight>
              </a:rPr>
              <a:t>OAM Prime feature</a:t>
            </a:r>
            <a:endParaRPr lang="zh-CN" altLang="en-US" dirty="0">
              <a:solidFill>
                <a:schemeClr val="bg1"/>
              </a:solidFill>
              <a:highlight>
                <a:srgbClr val="800080"/>
              </a:highlight>
            </a:endParaRPr>
          </a:p>
        </p:txBody>
      </p:sp>
      <p:sp>
        <p:nvSpPr>
          <p:cNvPr id="3" name="Rectangle 2">
            <a:extLst>
              <a:ext uri="{FF2B5EF4-FFF2-40B4-BE49-F238E27FC236}">
                <a16:creationId xmlns:a16="http://schemas.microsoft.com/office/drawing/2014/main" id="{0F2BEA4D-2829-4C33-A2A8-E8077B417A49}"/>
              </a:ext>
            </a:extLst>
          </p:cNvPr>
          <p:cNvSpPr/>
          <p:nvPr/>
        </p:nvSpPr>
        <p:spPr>
          <a:xfrm>
            <a:off x="263605" y="5823806"/>
            <a:ext cx="11567963" cy="507831"/>
          </a:xfrm>
          <a:prstGeom prst="rect">
            <a:avLst/>
          </a:prstGeom>
          <a:solidFill>
            <a:schemeClr val="bg1"/>
          </a:solidFill>
        </p:spPr>
        <p:txBody>
          <a:bodyPr wrap="square">
            <a:spAutoFit/>
          </a:bodyPr>
          <a:lstStyle/>
          <a:p>
            <a:pPr marL="341313" lvl="1" indent="-341313">
              <a:spcBef>
                <a:spcPts val="0"/>
              </a:spcBef>
              <a:spcAft>
                <a:spcPts val="0"/>
              </a:spcAft>
              <a:buBlip>
                <a:blip r:embed="rId4"/>
              </a:buBlip>
              <a:defRPr/>
            </a:pPr>
            <a:r>
              <a:rPr lang="en-US" altLang="zh-CN" sz="900" b="1" kern="0" dirty="0">
                <a:latin typeface="+mn-lt"/>
              </a:rPr>
              <a:t>Impacts and dependencies on other WGs:</a:t>
            </a:r>
            <a:endParaRPr lang="de-DE" altLang="zh-CN" sz="900" b="1" kern="0" dirty="0">
              <a:latin typeface="+mn-lt"/>
            </a:endParaRPr>
          </a:p>
          <a:p>
            <a:pPr lvl="1">
              <a:spcBef>
                <a:spcPts val="0"/>
              </a:spcBef>
              <a:spcAft>
                <a:spcPts val="0"/>
              </a:spcAft>
              <a:defRPr/>
            </a:pPr>
            <a:r>
              <a:rPr lang="en-US" altLang="zh-CN" sz="900" kern="0" dirty="0">
                <a:latin typeface="+mn-lt"/>
              </a:rPr>
              <a:t>Collaboration with SA1 on AI/ML related requirements, SA2 on 5GC AIML, SA3 on AIML security, SA6 on Application enablement layer AIML and RAN WGs for related requirements.</a:t>
            </a:r>
            <a:endParaRPr lang="de-DE" altLang="zh-CN" sz="900" kern="0" dirty="0">
              <a:latin typeface="+mn-lt"/>
            </a:endParaRPr>
          </a:p>
          <a:p>
            <a:pPr marL="341313" lvl="1" indent="-341313">
              <a:spcBef>
                <a:spcPts val="0"/>
              </a:spcBef>
              <a:spcAft>
                <a:spcPts val="0"/>
              </a:spcAft>
              <a:buBlip>
                <a:blip r:embed="rId4"/>
              </a:buBlip>
              <a:defRPr/>
            </a:pPr>
            <a:r>
              <a:rPr lang="de-DE" altLang="zh-CN" sz="900" b="1" kern="0" dirty="0">
                <a:latin typeface="+mn-lt"/>
              </a:rPr>
              <a:t>Next steps:</a:t>
            </a:r>
            <a:r>
              <a:rPr lang="en-US" altLang="zh-CN" sz="900" b="1" dirty="0">
                <a:latin typeface="+mn-lt"/>
              </a:rPr>
              <a:t> </a:t>
            </a:r>
            <a:r>
              <a:rPr lang="en-US" altLang="zh-CN" sz="900" dirty="0">
                <a:latin typeface="+mn-lt"/>
              </a:rPr>
              <a:t>The group plans to hold a number of conference calls in the lead-up to SA5#162 (August) to address these topics and accelerate progress. Agenda planning and logistical arrangements will be initiated by the rapporteur.</a:t>
            </a:r>
            <a:endParaRPr lang="en-US" altLang="zh-CN" sz="900" kern="0" dirty="0">
              <a:highlight>
                <a:srgbClr val="00FF00"/>
              </a:highlight>
              <a:latin typeface="+mn-lt"/>
            </a:endParaRPr>
          </a:p>
        </p:txBody>
      </p:sp>
      <p:sp>
        <p:nvSpPr>
          <p:cNvPr id="8" name="Content Placeholder 7">
            <a:extLst>
              <a:ext uri="{FF2B5EF4-FFF2-40B4-BE49-F238E27FC236}">
                <a16:creationId xmlns:a16="http://schemas.microsoft.com/office/drawing/2014/main" id="{49434604-F99B-48BF-BD4F-A21C2B257B07}"/>
              </a:ext>
            </a:extLst>
          </p:cNvPr>
          <p:cNvSpPr txBox="1">
            <a:spLocks/>
          </p:cNvSpPr>
          <p:nvPr/>
        </p:nvSpPr>
        <p:spPr>
          <a:xfrm>
            <a:off x="6888480" y="1706474"/>
            <a:ext cx="4432145" cy="4114800"/>
          </a:xfrm>
          <a:prstGeom prst="rect">
            <a:avLst/>
          </a:prstGeom>
          <a:solidFill>
            <a:schemeClr val="bg1"/>
          </a:solidFill>
        </p:spPr>
        <p:txBody>
          <a:bodyPr/>
          <a:lstStyle>
            <a:lvl1pPr marL="341313" indent="-341313" algn="l" rtl="0" eaLnBrk="0" fontAlgn="base" hangingPunct="0">
              <a:spcBef>
                <a:spcPct val="20000"/>
              </a:spcBef>
              <a:spcAft>
                <a:spcPct val="0"/>
              </a:spcAft>
              <a:buBlip>
                <a:blip r:embed="rId4"/>
              </a:buBlip>
              <a:defRPr sz="2800">
                <a:solidFill>
                  <a:schemeClr val="tx1"/>
                </a:solidFill>
                <a:latin typeface="+mn-lt"/>
                <a:ea typeface="MS PGothic" panose="020B0600070205080204" pitchFamily="34" charset="-128"/>
                <a:cs typeface="ＭＳ Ｐゴシック" charset="0"/>
              </a:defRPr>
            </a:lvl1pPr>
            <a:lvl2pPr marL="741363" indent="-284163" algn="l" rtl="0" eaLnBrk="0" fontAlgn="base" hangingPunct="0">
              <a:spcBef>
                <a:spcPct val="20000"/>
              </a:spcBef>
              <a:spcAft>
                <a:spcPct val="0"/>
              </a:spcAft>
              <a:buClr>
                <a:srgbClr val="C00000"/>
              </a:buClr>
              <a:buFont typeface="Arial" panose="020B0604020202020204" pitchFamily="34" charset="0"/>
              <a:buChar char="•"/>
              <a:defRPr sz="2400">
                <a:solidFill>
                  <a:schemeClr val="tx1"/>
                </a:solidFill>
                <a:latin typeface="+mn-lt"/>
                <a:ea typeface="MS PGothic" panose="020B0600070205080204" pitchFamily="34" charset="-128"/>
              </a:defRPr>
            </a:lvl2pPr>
            <a:lvl3pPr marL="11414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3pPr>
            <a:lvl4pPr marL="15986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4pPr>
            <a:lvl5pPr marL="2055813" indent="-227013"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S PGothic" panose="020B0600070205080204" pitchFamily="34" charset="-128"/>
              </a:defRPr>
            </a:lvl5pPr>
            <a:lvl6pPr marL="2514314" indent="-228574" algn="l" rtl="0" eaLnBrk="0" fontAlgn="base" hangingPunct="0">
              <a:spcBef>
                <a:spcPct val="20000"/>
              </a:spcBef>
              <a:spcAft>
                <a:spcPct val="0"/>
              </a:spcAft>
              <a:buFont typeface="Arial" charset="0"/>
              <a:buChar char="»"/>
              <a:defRPr sz="1600">
                <a:solidFill>
                  <a:schemeClr val="tx1"/>
                </a:solidFill>
                <a:latin typeface="+mn-lt"/>
              </a:defRPr>
            </a:lvl6pPr>
            <a:lvl7pPr marL="2971462" indent="-228574" algn="l" rtl="0" eaLnBrk="0" fontAlgn="base" hangingPunct="0">
              <a:spcBef>
                <a:spcPct val="20000"/>
              </a:spcBef>
              <a:spcAft>
                <a:spcPct val="0"/>
              </a:spcAft>
              <a:buFont typeface="Arial" charset="0"/>
              <a:buChar char="»"/>
              <a:defRPr sz="1600">
                <a:solidFill>
                  <a:schemeClr val="tx1"/>
                </a:solidFill>
                <a:latin typeface="+mn-lt"/>
              </a:defRPr>
            </a:lvl7pPr>
            <a:lvl8pPr marL="3428610" indent="-228574" algn="l" rtl="0" eaLnBrk="0" fontAlgn="base" hangingPunct="0">
              <a:spcBef>
                <a:spcPct val="20000"/>
              </a:spcBef>
              <a:spcAft>
                <a:spcPct val="0"/>
              </a:spcAft>
              <a:buFont typeface="Arial" charset="0"/>
              <a:buChar char="»"/>
              <a:defRPr sz="1600">
                <a:solidFill>
                  <a:schemeClr val="tx1"/>
                </a:solidFill>
                <a:latin typeface="+mn-lt"/>
              </a:defRPr>
            </a:lvl8pPr>
            <a:lvl9pPr marL="3885758" indent="-228574" algn="l" rtl="0" eaLnBrk="0" fontAlgn="base" hangingPunct="0">
              <a:spcBef>
                <a:spcPct val="20000"/>
              </a:spcBef>
              <a:spcAft>
                <a:spcPct val="0"/>
              </a:spcAft>
              <a:buFont typeface="Arial" charset="0"/>
              <a:buChar char="»"/>
              <a:defRPr sz="1600">
                <a:solidFill>
                  <a:schemeClr val="tx1"/>
                </a:solidFill>
                <a:latin typeface="+mn-lt"/>
              </a:defRPr>
            </a:lvl9pPr>
          </a:lstStyle>
          <a:p>
            <a:pPr lvl="1"/>
            <a:r>
              <a:rPr lang="en-US" altLang="zh-CN" sz="800" dirty="0"/>
              <a:t>Other Enhancements </a:t>
            </a:r>
          </a:p>
          <a:p>
            <a:pPr lvl="2"/>
            <a:r>
              <a:rPr lang="en-US" altLang="zh-CN" sz="800" dirty="0"/>
              <a:t>AI/ML capabilities management for RAN, 5GC, and MDA</a:t>
            </a:r>
          </a:p>
          <a:p>
            <a:pPr lvl="1"/>
            <a:r>
              <a:rPr lang="en-US" altLang="zh-CN" sz="800" dirty="0"/>
              <a:t>ML Model Delivery and Transfer </a:t>
            </a:r>
          </a:p>
          <a:p>
            <a:pPr lvl="2"/>
            <a:r>
              <a:rPr lang="en-US" altLang="zh-CN" sz="800" dirty="0"/>
              <a:t>Enhancements to ML model loading use case</a:t>
            </a:r>
          </a:p>
          <a:p>
            <a:pPr marL="457200" lvl="1" indent="0">
              <a:buNone/>
            </a:pPr>
            <a:endParaRPr lang="en-US" altLang="zh-CN" sz="800" b="1" dirty="0"/>
          </a:p>
          <a:p>
            <a:pPr marL="457200" lvl="1" indent="0">
              <a:buNone/>
            </a:pPr>
            <a:endParaRPr lang="en-US" altLang="zh-CN" sz="800" b="1" dirty="0"/>
          </a:p>
          <a:p>
            <a:pPr marL="341313" lvl="1" indent="-341313">
              <a:spcBef>
                <a:spcPts val="0"/>
              </a:spcBef>
              <a:spcAft>
                <a:spcPts val="0"/>
              </a:spcAft>
              <a:buBlip>
                <a:blip r:embed="rId4"/>
              </a:buBlip>
              <a:defRPr/>
            </a:pPr>
            <a:r>
              <a:rPr lang="en-US" altLang="zh-CN" sz="900" b="1" kern="0" dirty="0"/>
              <a:t>Topics Requiring Further Discussion</a:t>
            </a:r>
          </a:p>
          <a:p>
            <a:pPr lvl="1"/>
            <a:r>
              <a:rPr lang="en-US" altLang="zh-CN" sz="800" dirty="0"/>
              <a:t>Model confidence – use cases and solutions</a:t>
            </a:r>
          </a:p>
          <a:p>
            <a:pPr lvl="1"/>
            <a:r>
              <a:rPr lang="en-US" altLang="zh-CN" sz="800" dirty="0"/>
              <a:t>Sustainable AI/ML training and inference</a:t>
            </a:r>
          </a:p>
          <a:p>
            <a:pPr lvl="1"/>
            <a:r>
              <a:rPr lang="en-US" altLang="zh-CN" sz="800" dirty="0"/>
              <a:t>Coordination between ML capabilities</a:t>
            </a:r>
          </a:p>
          <a:p>
            <a:pPr lvl="1"/>
            <a:r>
              <a:rPr lang="en-US" altLang="zh-CN" sz="800" dirty="0"/>
              <a:t>Emulation use cases &amp; solutions (NRMs)</a:t>
            </a:r>
          </a:p>
          <a:p>
            <a:pPr lvl="1"/>
            <a:r>
              <a:rPr lang="en-US" altLang="zh-CN" sz="800" dirty="0"/>
              <a:t>AI/ML prediction latency during training and inference</a:t>
            </a:r>
          </a:p>
          <a:p>
            <a:pPr lvl="1"/>
            <a:r>
              <a:rPr lang="en-US" altLang="zh-CN" sz="800" dirty="0"/>
              <a:t>Use cases and solutions for </a:t>
            </a:r>
            <a:r>
              <a:rPr lang="en-US" altLang="zh-CN" sz="800" dirty="0" err="1"/>
              <a:t>Explainability</a:t>
            </a:r>
            <a:r>
              <a:rPr lang="en-US" altLang="zh-CN" sz="800" dirty="0"/>
              <a:t> management in AI/ML training</a:t>
            </a:r>
          </a:p>
          <a:p>
            <a:pPr lvl="1"/>
            <a:r>
              <a:rPr lang="en-US" altLang="zh-CN" sz="800" dirty="0"/>
              <a:t>Solutions (NRMs) for Lifecycle Management in Federated Learning</a:t>
            </a:r>
          </a:p>
          <a:p>
            <a:pPr lvl="1"/>
            <a:r>
              <a:rPr lang="en-US" altLang="zh-CN" sz="800" dirty="0"/>
              <a:t>Procedures to support AI/ML capabilities</a:t>
            </a:r>
          </a:p>
          <a:p>
            <a:pPr lvl="1"/>
            <a:endParaRPr lang="it-IT" altLang="zh-CN" sz="800" dirty="0"/>
          </a:p>
        </p:txBody>
      </p:sp>
      <p:sp>
        <p:nvSpPr>
          <p:cNvPr id="9" name="Content Placeholder 7">
            <a:extLst>
              <a:ext uri="{FF2B5EF4-FFF2-40B4-BE49-F238E27FC236}">
                <a16:creationId xmlns:a16="http://schemas.microsoft.com/office/drawing/2014/main" id="{27FA8785-0297-4AE2-A447-E7A94588EE68}"/>
              </a:ext>
            </a:extLst>
          </p:cNvPr>
          <p:cNvSpPr txBox="1">
            <a:spLocks/>
          </p:cNvSpPr>
          <p:nvPr/>
        </p:nvSpPr>
        <p:spPr>
          <a:xfrm>
            <a:off x="246877" y="1703706"/>
            <a:ext cx="6453643" cy="4073584"/>
          </a:xfrm>
          <a:prstGeom prst="rect">
            <a:avLst/>
          </a:prstGeom>
          <a:solidFill>
            <a:schemeClr val="bg1"/>
          </a:solidFill>
        </p:spPr>
        <p:txBody>
          <a:bodyPr/>
          <a:lstStyle>
            <a:lvl1pPr marL="341313" indent="-341313" algn="l" rtl="0" eaLnBrk="0" fontAlgn="base" hangingPunct="0">
              <a:spcBef>
                <a:spcPct val="20000"/>
              </a:spcBef>
              <a:spcAft>
                <a:spcPct val="0"/>
              </a:spcAft>
              <a:buBlip>
                <a:blip r:embed="rId4"/>
              </a:buBlip>
              <a:defRPr sz="2800">
                <a:solidFill>
                  <a:schemeClr val="tx1"/>
                </a:solidFill>
                <a:latin typeface="+mn-lt"/>
                <a:ea typeface="MS PGothic" panose="020B0600070205080204" pitchFamily="34" charset="-128"/>
                <a:cs typeface="ＭＳ Ｐゴシック" charset="0"/>
              </a:defRPr>
            </a:lvl1pPr>
            <a:lvl2pPr marL="741363" indent="-284163" algn="l" rtl="0" eaLnBrk="0" fontAlgn="base" hangingPunct="0">
              <a:spcBef>
                <a:spcPct val="20000"/>
              </a:spcBef>
              <a:spcAft>
                <a:spcPct val="0"/>
              </a:spcAft>
              <a:buClr>
                <a:srgbClr val="C00000"/>
              </a:buClr>
              <a:buFont typeface="Arial" panose="020B0604020202020204" pitchFamily="34" charset="0"/>
              <a:buChar char="•"/>
              <a:defRPr sz="2400">
                <a:solidFill>
                  <a:schemeClr val="tx1"/>
                </a:solidFill>
                <a:latin typeface="+mn-lt"/>
                <a:ea typeface="MS PGothic" panose="020B0600070205080204" pitchFamily="34" charset="-128"/>
              </a:defRPr>
            </a:lvl2pPr>
            <a:lvl3pPr marL="11414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3pPr>
            <a:lvl4pPr marL="15986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4pPr>
            <a:lvl5pPr marL="2055813" indent="-227013"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S PGothic" panose="020B0600070205080204" pitchFamily="34" charset="-128"/>
              </a:defRPr>
            </a:lvl5pPr>
            <a:lvl6pPr marL="2514314" indent="-228574" algn="l" rtl="0" eaLnBrk="0" fontAlgn="base" hangingPunct="0">
              <a:spcBef>
                <a:spcPct val="20000"/>
              </a:spcBef>
              <a:spcAft>
                <a:spcPct val="0"/>
              </a:spcAft>
              <a:buFont typeface="Arial" charset="0"/>
              <a:buChar char="»"/>
              <a:defRPr sz="1600">
                <a:solidFill>
                  <a:schemeClr val="tx1"/>
                </a:solidFill>
                <a:latin typeface="+mn-lt"/>
              </a:defRPr>
            </a:lvl6pPr>
            <a:lvl7pPr marL="2971462" indent="-228574" algn="l" rtl="0" eaLnBrk="0" fontAlgn="base" hangingPunct="0">
              <a:spcBef>
                <a:spcPct val="20000"/>
              </a:spcBef>
              <a:spcAft>
                <a:spcPct val="0"/>
              </a:spcAft>
              <a:buFont typeface="Arial" charset="0"/>
              <a:buChar char="»"/>
              <a:defRPr sz="1600">
                <a:solidFill>
                  <a:schemeClr val="tx1"/>
                </a:solidFill>
                <a:latin typeface="+mn-lt"/>
              </a:defRPr>
            </a:lvl7pPr>
            <a:lvl8pPr marL="3428610" indent="-228574" algn="l" rtl="0" eaLnBrk="0" fontAlgn="base" hangingPunct="0">
              <a:spcBef>
                <a:spcPct val="20000"/>
              </a:spcBef>
              <a:spcAft>
                <a:spcPct val="0"/>
              </a:spcAft>
              <a:buFont typeface="Arial" charset="0"/>
              <a:buChar char="»"/>
              <a:defRPr sz="1600">
                <a:solidFill>
                  <a:schemeClr val="tx1"/>
                </a:solidFill>
                <a:latin typeface="+mn-lt"/>
              </a:defRPr>
            </a:lvl8pPr>
            <a:lvl9pPr marL="3885758" indent="-228574" algn="l" rtl="0" eaLnBrk="0" fontAlgn="base" hangingPunct="0">
              <a:spcBef>
                <a:spcPct val="20000"/>
              </a:spcBef>
              <a:spcAft>
                <a:spcPct val="0"/>
              </a:spcAft>
              <a:buFont typeface="Arial" charset="0"/>
              <a:buChar char="»"/>
              <a:defRPr sz="1600">
                <a:solidFill>
                  <a:schemeClr val="tx1"/>
                </a:solidFill>
                <a:latin typeface="+mn-lt"/>
              </a:defRPr>
            </a:lvl9pPr>
          </a:lstStyle>
          <a:p>
            <a:pPr>
              <a:spcBef>
                <a:spcPts val="0"/>
              </a:spcBef>
              <a:spcAft>
                <a:spcPts val="0"/>
              </a:spcAft>
              <a:defRPr/>
            </a:pPr>
            <a:r>
              <a:rPr lang="de-DE" altLang="de-DE" sz="900" b="1" kern="0" dirty="0"/>
              <a:t>Progress since SA#107: The following topics were approved:</a:t>
            </a:r>
          </a:p>
          <a:p>
            <a:pPr lvl="1"/>
            <a:r>
              <a:rPr lang="en-US" altLang="zh-CN" sz="800" dirty="0"/>
              <a:t>Support of 5GC</a:t>
            </a:r>
            <a:r>
              <a:rPr lang="zh-CN" altLang="en-US" sz="800" dirty="0"/>
              <a:t>，</a:t>
            </a:r>
            <a:r>
              <a:rPr lang="en-US" altLang="zh-CN" sz="800" dirty="0"/>
              <a:t>the following contributions were agreed, and a liaison statement (LS) was sent to SA2:</a:t>
            </a:r>
          </a:p>
          <a:p>
            <a:pPr lvl="2"/>
            <a:r>
              <a:rPr lang="en-US" altLang="zh-CN" sz="800" dirty="0"/>
              <a:t>Enhancement of </a:t>
            </a:r>
            <a:r>
              <a:rPr lang="en-US" altLang="zh-CN" sz="800" dirty="0" err="1"/>
              <a:t>AIMLSupportedFunction</a:t>
            </a:r>
            <a:r>
              <a:rPr lang="en-US" altLang="zh-CN" sz="800" dirty="0"/>
              <a:t> to support inference in the LMF.</a:t>
            </a:r>
          </a:p>
          <a:p>
            <a:pPr lvl="2"/>
            <a:r>
              <a:rPr lang="en-US" altLang="zh-CN" sz="800" dirty="0"/>
              <a:t>Enhancement of the LMF NRM to support inference functionality.</a:t>
            </a:r>
          </a:p>
          <a:p>
            <a:pPr lvl="1"/>
            <a:r>
              <a:rPr lang="en-US" altLang="zh-CN" sz="800" dirty="0" err="1"/>
              <a:t>Explainability</a:t>
            </a:r>
            <a:r>
              <a:rPr lang="en-US" altLang="zh-CN" sz="800" dirty="0"/>
              <a:t> Management</a:t>
            </a:r>
          </a:p>
          <a:p>
            <a:pPr lvl="2"/>
            <a:r>
              <a:rPr lang="en-US" altLang="zh-CN" sz="800" dirty="0"/>
              <a:t>Explanation of inference outputs was introduced through new use cases and supported by NRM solutions.</a:t>
            </a:r>
          </a:p>
          <a:p>
            <a:pPr lvl="1"/>
            <a:r>
              <a:rPr lang="en-US" altLang="zh-CN" sz="800" dirty="0"/>
              <a:t>Model Lifecycle and Training Across Multiple Contexts</a:t>
            </a:r>
          </a:p>
          <a:p>
            <a:pPr lvl="2"/>
            <a:r>
              <a:rPr lang="en-US" altLang="zh-CN" sz="800" dirty="0"/>
              <a:t>Model training across contexts.</a:t>
            </a:r>
          </a:p>
          <a:p>
            <a:pPr lvl="2"/>
            <a:r>
              <a:rPr lang="en-US" altLang="zh-CN" sz="800" dirty="0"/>
              <a:t>Performance monitoring of Network Functions with ML trained models in live networks.</a:t>
            </a:r>
          </a:p>
          <a:p>
            <a:pPr lvl="2"/>
            <a:r>
              <a:rPr lang="en-US" altLang="zh-CN" sz="800" dirty="0"/>
              <a:t>Lifecycle clarifications and updates on transfer learning.</a:t>
            </a:r>
          </a:p>
          <a:p>
            <a:pPr lvl="1"/>
            <a:r>
              <a:rPr lang="en-US" altLang="zh-CN" sz="800" dirty="0"/>
              <a:t>ML Model Training Approaches </a:t>
            </a:r>
          </a:p>
          <a:p>
            <a:pPr lvl="2"/>
            <a:r>
              <a:rPr lang="en-US" altLang="zh-CN" sz="800" dirty="0"/>
              <a:t>Pre-</a:t>
            </a:r>
            <a:r>
              <a:rPr lang="en-US" altLang="zh-CN" sz="800" dirty="0" err="1"/>
              <a:t>specialised</a:t>
            </a:r>
            <a:r>
              <a:rPr lang="en-US" altLang="zh-CN" sz="800" dirty="0"/>
              <a:t> Training &amp; Fine-tuning</a:t>
            </a:r>
          </a:p>
          <a:p>
            <a:pPr lvl="3"/>
            <a:r>
              <a:rPr lang="en-US" altLang="zh-CN" sz="800" dirty="0"/>
              <a:t>Use cases and requirements for fine-tuning were approved.</a:t>
            </a:r>
          </a:p>
          <a:p>
            <a:pPr lvl="3"/>
            <a:r>
              <a:rPr lang="en-US" altLang="zh-CN" sz="800" dirty="0"/>
              <a:t>Related terminology and NRM solutions were approved.</a:t>
            </a:r>
          </a:p>
          <a:p>
            <a:pPr lvl="2"/>
            <a:r>
              <a:rPr lang="en-US" altLang="zh-CN" sz="800" dirty="0"/>
              <a:t>Reinforcement Learning (RL) </a:t>
            </a:r>
          </a:p>
          <a:p>
            <a:pPr lvl="3"/>
            <a:r>
              <a:rPr lang="en-US" altLang="zh-CN" sz="800" dirty="0"/>
              <a:t>Use case enhancements and clarifications were approved, including complementary flow diagrams explaining the online and offline RL processes.</a:t>
            </a:r>
          </a:p>
          <a:p>
            <a:pPr lvl="3"/>
            <a:r>
              <a:rPr lang="en-US" altLang="zh-CN" sz="800" dirty="0"/>
              <a:t>NRM solutions for RL were agreed.</a:t>
            </a:r>
          </a:p>
          <a:p>
            <a:pPr lvl="2"/>
            <a:r>
              <a:rPr lang="en-US" altLang="zh-CN" sz="800" dirty="0"/>
              <a:t>Federated Learning (FL)</a:t>
            </a:r>
          </a:p>
          <a:p>
            <a:pPr lvl="3"/>
            <a:r>
              <a:rPr lang="en-US" altLang="zh-CN" sz="800" dirty="0"/>
              <a:t>Agreement on the NRM for FL could not be reached due to ongoing debate regarding the inclusion of energy-related attributes in the RL client selection criteria data type.</a:t>
            </a:r>
          </a:p>
          <a:p>
            <a:pPr lvl="3"/>
            <a:r>
              <a:rPr lang="en-US" altLang="zh-CN" sz="800" dirty="0"/>
              <a:t>Some proposals suggest deferring energy-related aspects to Rel-20.</a:t>
            </a:r>
          </a:p>
          <a:p>
            <a:pPr lvl="3"/>
            <a:r>
              <a:rPr lang="en-US" altLang="zh-CN" sz="800" dirty="0"/>
              <a:t>Further discussions are planned for the August meeting or through dedicated conference calls arranged by the rapporteurs.</a:t>
            </a:r>
          </a:p>
          <a:p>
            <a:pPr lvl="2"/>
            <a:r>
              <a:rPr lang="en-US" altLang="zh-CN" sz="800" dirty="0"/>
              <a:t>Distributed Training</a:t>
            </a:r>
          </a:p>
          <a:p>
            <a:pPr lvl="3"/>
            <a:r>
              <a:rPr lang="en-US" altLang="zh-CN" sz="800" dirty="0"/>
              <a:t>Solution allowing a consumer to suggest nodes which are involved in distributed training was approved.</a:t>
            </a:r>
          </a:p>
          <a:p>
            <a:pPr lvl="2"/>
            <a:r>
              <a:rPr lang="en-US" altLang="zh-CN" sz="800" dirty="0"/>
              <a:t>Knowledge-Based Transfer Learning</a:t>
            </a:r>
          </a:p>
          <a:p>
            <a:pPr lvl="1"/>
            <a:endParaRPr lang="en-US" altLang="zh-CN" sz="800" dirty="0">
              <a:solidFill>
                <a:srgbClr val="0000FF"/>
              </a:solidFill>
            </a:endParaRPr>
          </a:p>
        </p:txBody>
      </p:sp>
    </p:spTree>
    <p:extLst>
      <p:ext uri="{BB962C8B-B14F-4D97-AF65-F5344CB8AC3E}">
        <p14:creationId xmlns:p14="http://schemas.microsoft.com/office/powerpoint/2010/main" val="4173520624"/>
      </p:ext>
    </p:extLst>
  </p:cSld>
  <p:clrMapOvr>
    <a:masterClrMapping/>
  </p:clrMapOvr>
  <p:transition spd="slow"/>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96221DFE-BF72-4AC7-BB51-3BFEB65732D9}"/>
              </a:ext>
            </a:extLst>
          </p:cNvPr>
          <p:cNvSpPr>
            <a:spLocks noGrp="1"/>
          </p:cNvSpPr>
          <p:nvPr>
            <p:ph type="title"/>
          </p:nvPr>
        </p:nvSpPr>
        <p:spPr>
          <a:xfrm>
            <a:off x="323088" y="228600"/>
            <a:ext cx="9753599" cy="1143000"/>
          </a:xfrm>
        </p:spPr>
        <p:txBody>
          <a:bodyPr/>
          <a:lstStyle/>
          <a:p>
            <a:r>
              <a:rPr lang="en-GB" altLang="en-US" sz="2800" b="1" dirty="0"/>
              <a:t>2. </a:t>
            </a:r>
            <a:r>
              <a:rPr lang="en-US" altLang="zh-CN" sz="2800" b="1" dirty="0"/>
              <a:t>MDA</a:t>
            </a:r>
            <a:r>
              <a:rPr lang="zh-CN" altLang="en-US" sz="2800" b="1" dirty="0"/>
              <a:t>：</a:t>
            </a:r>
            <a:r>
              <a:rPr lang="en-US" altLang="en-US" sz="2800" b="1" dirty="0"/>
              <a:t>Management Data Analytics (MDA) – Phase 3</a:t>
            </a:r>
            <a:endParaRPr lang="en-GB" altLang="en-US" sz="2800" b="1" dirty="0"/>
          </a:p>
        </p:txBody>
      </p:sp>
      <p:graphicFrame>
        <p:nvGraphicFramePr>
          <p:cNvPr id="5" name="Table 4">
            <a:extLst>
              <a:ext uri="{FF2B5EF4-FFF2-40B4-BE49-F238E27FC236}">
                <a16:creationId xmlns:a16="http://schemas.microsoft.com/office/drawing/2014/main" id="{7A68B1DF-7499-467E-9AB1-C9EAA9992FED}"/>
              </a:ext>
            </a:extLst>
          </p:cNvPr>
          <p:cNvGraphicFramePr>
            <a:graphicFrameLocks noGrp="1"/>
          </p:cNvGraphicFramePr>
          <p:nvPr>
            <p:extLst>
              <p:ext uri="{D42A27DB-BD31-4B8C-83A1-F6EECF244321}">
                <p14:modId xmlns:p14="http://schemas.microsoft.com/office/powerpoint/2010/main" val="410009758"/>
              </p:ext>
            </p:extLst>
          </p:nvPr>
        </p:nvGraphicFramePr>
        <p:xfrm>
          <a:off x="427812" y="1060944"/>
          <a:ext cx="11192989" cy="715880"/>
        </p:xfrm>
        <a:graphic>
          <a:graphicData uri="http://schemas.openxmlformats.org/drawingml/2006/table">
            <a:tbl>
              <a:tblPr firstRow="1" firstCol="1" bandRow="1">
                <a:tableStyleId>{F5AB1C69-6EDB-4FF4-983F-18BD219EF322}</a:tableStyleId>
              </a:tblPr>
              <a:tblGrid>
                <a:gridCol w="668037">
                  <a:extLst>
                    <a:ext uri="{9D8B030D-6E8A-4147-A177-3AD203B41FA5}">
                      <a16:colId xmlns:a16="http://schemas.microsoft.com/office/drawing/2014/main" val="20000"/>
                    </a:ext>
                  </a:extLst>
                </a:gridCol>
                <a:gridCol w="3868611">
                  <a:extLst>
                    <a:ext uri="{9D8B030D-6E8A-4147-A177-3AD203B41FA5}">
                      <a16:colId xmlns:a16="http://schemas.microsoft.com/office/drawing/2014/main" val="20001"/>
                    </a:ext>
                  </a:extLst>
                </a:gridCol>
                <a:gridCol w="1013765">
                  <a:extLst>
                    <a:ext uri="{9D8B030D-6E8A-4147-A177-3AD203B41FA5}">
                      <a16:colId xmlns:a16="http://schemas.microsoft.com/office/drawing/2014/main" val="20002"/>
                    </a:ext>
                  </a:extLst>
                </a:gridCol>
                <a:gridCol w="1650509">
                  <a:extLst>
                    <a:ext uri="{9D8B030D-6E8A-4147-A177-3AD203B41FA5}">
                      <a16:colId xmlns:a16="http://schemas.microsoft.com/office/drawing/2014/main" val="20003"/>
                    </a:ext>
                  </a:extLst>
                </a:gridCol>
                <a:gridCol w="661880">
                  <a:extLst>
                    <a:ext uri="{9D8B030D-6E8A-4147-A177-3AD203B41FA5}">
                      <a16:colId xmlns:a16="http://schemas.microsoft.com/office/drawing/2014/main" val="20004"/>
                    </a:ext>
                  </a:extLst>
                </a:gridCol>
                <a:gridCol w="737283">
                  <a:extLst>
                    <a:ext uri="{9D8B030D-6E8A-4147-A177-3AD203B41FA5}">
                      <a16:colId xmlns:a16="http://schemas.microsoft.com/office/drawing/2014/main" val="20005"/>
                    </a:ext>
                  </a:extLst>
                </a:gridCol>
                <a:gridCol w="762418">
                  <a:extLst>
                    <a:ext uri="{9D8B030D-6E8A-4147-A177-3AD203B41FA5}">
                      <a16:colId xmlns:a16="http://schemas.microsoft.com/office/drawing/2014/main" val="20006"/>
                    </a:ext>
                  </a:extLst>
                </a:gridCol>
                <a:gridCol w="1830486">
                  <a:extLst>
                    <a:ext uri="{9D8B030D-6E8A-4147-A177-3AD203B41FA5}">
                      <a16:colId xmlns:a16="http://schemas.microsoft.com/office/drawing/2014/main" val="20007"/>
                    </a:ext>
                  </a:extLst>
                </a:gridCol>
              </a:tblGrid>
              <a:tr h="277594">
                <a:tc>
                  <a:txBody>
                    <a:bodyPr/>
                    <a:lstStyle/>
                    <a:p>
                      <a:pPr algn="ctr">
                        <a:lnSpc>
                          <a:spcPct val="107000"/>
                        </a:lnSpc>
                        <a:spcAft>
                          <a:spcPts val="800"/>
                        </a:spcAft>
                      </a:pPr>
                      <a:r>
                        <a:rPr lang="en-GB" sz="1400" dirty="0"/>
                        <a:t>UID</a:t>
                      </a:r>
                    </a:p>
                  </a:txBody>
                  <a:tcPr marL="48004" marR="48004" marT="0" marB="0" anchor="ctr"/>
                </a:tc>
                <a:tc>
                  <a:txBody>
                    <a:bodyPr/>
                    <a:lstStyle/>
                    <a:p>
                      <a:pPr algn="ctr">
                        <a:lnSpc>
                          <a:spcPct val="107000"/>
                        </a:lnSpc>
                        <a:spcAft>
                          <a:spcPts val="800"/>
                        </a:spcAft>
                      </a:pPr>
                      <a:r>
                        <a:rPr lang="en-GB" sz="1400" dirty="0"/>
                        <a:t>Name</a:t>
                      </a:r>
                    </a:p>
                  </a:txBody>
                  <a:tcPr marL="48004" marR="48004" marT="0" marB="0" anchor="ctr"/>
                </a:tc>
                <a:tc>
                  <a:txBody>
                    <a:bodyPr/>
                    <a:lstStyle/>
                    <a:p>
                      <a:pPr algn="ctr">
                        <a:lnSpc>
                          <a:spcPct val="107000"/>
                        </a:lnSpc>
                        <a:spcAft>
                          <a:spcPts val="800"/>
                        </a:spcAft>
                      </a:pPr>
                      <a:r>
                        <a:rPr lang="en-GB" sz="1400" dirty="0"/>
                        <a:t>Acronym</a:t>
                      </a:r>
                    </a:p>
                  </a:txBody>
                  <a:tcPr marL="48004" marR="48004" marT="0" marB="0" anchor="ctr"/>
                </a:tc>
                <a:tc>
                  <a:txBody>
                    <a:bodyPr/>
                    <a:lstStyle/>
                    <a:p>
                      <a:pPr algn="ctr">
                        <a:lnSpc>
                          <a:spcPct val="107000"/>
                        </a:lnSpc>
                        <a:spcAft>
                          <a:spcPts val="800"/>
                        </a:spcAft>
                      </a:pPr>
                      <a:r>
                        <a:rPr lang="en-GB" sz="1400" dirty="0"/>
                        <a:t>Target </a:t>
                      </a:r>
                      <a:r>
                        <a:rPr lang="en-GB" sz="1000" dirty="0"/>
                        <a:t>(dd/mm/</a:t>
                      </a:r>
                      <a:r>
                        <a:rPr lang="en-GB" sz="1000" dirty="0" err="1"/>
                        <a:t>yyyy</a:t>
                      </a:r>
                      <a:r>
                        <a:rPr lang="en-GB" sz="1000" dirty="0"/>
                        <a:t>)</a:t>
                      </a:r>
                      <a:endParaRPr lang="en-GB" sz="1400" dirty="0"/>
                    </a:p>
                  </a:txBody>
                  <a:tcPr marL="48004" marR="48004" marT="0" marB="0" anchor="ctr"/>
                </a:tc>
                <a:tc>
                  <a:txBody>
                    <a:bodyPr/>
                    <a:lstStyle/>
                    <a:p>
                      <a:pPr algn="ctr">
                        <a:lnSpc>
                          <a:spcPct val="107000"/>
                        </a:lnSpc>
                        <a:spcAft>
                          <a:spcPts val="800"/>
                        </a:spcAft>
                      </a:pPr>
                      <a:r>
                        <a:rPr lang="en-GB" sz="1400" dirty="0"/>
                        <a:t>Old %</a:t>
                      </a:r>
                    </a:p>
                  </a:txBody>
                  <a:tcPr marL="48004" marR="48004" marT="0" marB="0" anchor="ctr"/>
                </a:tc>
                <a:tc>
                  <a:txBody>
                    <a:bodyPr/>
                    <a:lstStyle/>
                    <a:p>
                      <a:pPr algn="ctr">
                        <a:lnSpc>
                          <a:spcPct val="107000"/>
                        </a:lnSpc>
                        <a:spcAft>
                          <a:spcPts val="800"/>
                        </a:spcAft>
                      </a:pPr>
                      <a:r>
                        <a:rPr lang="en-GB" sz="1400" b="1" kern="1200" dirty="0">
                          <a:solidFill>
                            <a:schemeClr val="lt1"/>
                          </a:solidFill>
                          <a:latin typeface="+mn-lt"/>
                          <a:ea typeface="+mn-ea"/>
                          <a:cs typeface="+mn-cs"/>
                        </a:rPr>
                        <a:t>WID</a:t>
                      </a:r>
                      <a:endParaRPr lang="en-GB" sz="1400" dirty="0">
                        <a:solidFill>
                          <a:srgbClr val="FF0000"/>
                        </a:solidFill>
                      </a:endParaRPr>
                    </a:p>
                  </a:txBody>
                  <a:tcPr marL="48004" marR="48004" marT="0" marB="0" anchor="ctr"/>
                </a:tc>
                <a:tc>
                  <a:txBody>
                    <a:bodyPr/>
                    <a:lstStyle/>
                    <a:p>
                      <a:pPr algn="ctr">
                        <a:lnSpc>
                          <a:spcPct val="107000"/>
                        </a:lnSpc>
                        <a:spcAft>
                          <a:spcPts val="800"/>
                        </a:spcAft>
                      </a:pPr>
                      <a:r>
                        <a:rPr lang="en-GB" sz="1400" dirty="0">
                          <a:solidFill>
                            <a:srgbClr val="FF0000"/>
                          </a:solidFill>
                        </a:rPr>
                        <a:t>New %</a:t>
                      </a:r>
                      <a:endParaRPr lang="en-GB" sz="1400" b="1" kern="1200" dirty="0">
                        <a:solidFill>
                          <a:schemeClr val="lt1"/>
                        </a:solidFill>
                        <a:latin typeface="+mn-lt"/>
                        <a:ea typeface="+mn-ea"/>
                        <a:cs typeface="+mn-cs"/>
                      </a:endParaRPr>
                    </a:p>
                  </a:txBody>
                  <a:tcPr marL="48004" marR="48004" marT="0" marB="0" anchor="ctr"/>
                </a:tc>
                <a:tc>
                  <a:txBody>
                    <a:bodyPr/>
                    <a:lstStyle/>
                    <a:p>
                      <a:pPr algn="ctr">
                        <a:lnSpc>
                          <a:spcPct val="107000"/>
                        </a:lnSpc>
                        <a:spcAft>
                          <a:spcPts val="800"/>
                        </a:spcAft>
                      </a:pPr>
                      <a:r>
                        <a:rPr lang="en-GB" sz="1400" dirty="0">
                          <a:solidFill>
                            <a:srgbClr val="FF0000"/>
                          </a:solidFill>
                        </a:rPr>
                        <a:t>Change or comment</a:t>
                      </a:r>
                    </a:p>
                  </a:txBody>
                  <a:tcPr marL="48004" marR="48004" marT="0" marB="0" anchor="ctr"/>
                </a:tc>
                <a:extLst>
                  <a:ext uri="{0D108BD9-81ED-4DB2-BD59-A6C34878D82A}">
                    <a16:rowId xmlns:a16="http://schemas.microsoft.com/office/drawing/2014/main" val="10000"/>
                  </a:ext>
                </a:extLst>
              </a:tr>
              <a:tr h="219143">
                <a:tc>
                  <a:txBody>
                    <a:bodyPr/>
                    <a:lstStyle/>
                    <a:p>
                      <a:pPr algn="l" fontAlgn="t"/>
                      <a:r>
                        <a:rPr lang="en-US" altLang="zh-CN" sz="1000" b="0" i="0" u="none" strike="noStrike" dirty="0">
                          <a:solidFill>
                            <a:srgbClr val="000000"/>
                          </a:solidFill>
                          <a:effectLst/>
                          <a:latin typeface="+mn-lt"/>
                          <a:ea typeface="等线" panose="02010600030101010101" pitchFamily="2" charset="-122"/>
                        </a:rPr>
                        <a:t>1020019</a:t>
                      </a:r>
                    </a:p>
                  </a:txBody>
                  <a:tcPr marL="5799" marR="5799" marT="5799" marB="0"/>
                </a:tc>
                <a:tc>
                  <a:txBody>
                    <a:bodyPr/>
                    <a:lstStyle/>
                    <a:p>
                      <a:pPr algn="l" fontAlgn="t"/>
                      <a:r>
                        <a:rPr lang="en-US" sz="1000" b="0" i="1" u="none" strike="noStrike" dirty="0">
                          <a:solidFill>
                            <a:srgbClr val="000000"/>
                          </a:solidFill>
                          <a:effectLst/>
                          <a:latin typeface="+mn-lt"/>
                          <a:ea typeface="等线" panose="02010600030101010101" pitchFamily="2" charset="-122"/>
                        </a:rPr>
                        <a:t>Study on Management Data Analytics (MDA) Phase 3 </a:t>
                      </a:r>
                    </a:p>
                  </a:txBody>
                  <a:tcPr marL="5799" marR="5799" marT="5799" marB="0"/>
                </a:tc>
                <a:tc>
                  <a:txBody>
                    <a:bodyPr/>
                    <a:lstStyle/>
                    <a:p>
                      <a:pPr algn="l" fontAlgn="t"/>
                      <a:r>
                        <a:rPr lang="en-US" sz="1000" b="0" i="0" u="none" strike="noStrike">
                          <a:solidFill>
                            <a:srgbClr val="000000"/>
                          </a:solidFill>
                          <a:effectLst/>
                          <a:latin typeface="+mn-lt"/>
                          <a:ea typeface="等线" panose="02010600030101010101" pitchFamily="2" charset="-122"/>
                        </a:rPr>
                        <a:t>FS_eMDAS_Ph3</a:t>
                      </a:r>
                    </a:p>
                  </a:txBody>
                  <a:tcPr marL="5799" marR="5799" marT="5799" marB="0"/>
                </a:tc>
                <a:tc>
                  <a:txBody>
                    <a:bodyPr/>
                    <a:lstStyle/>
                    <a:p>
                      <a:pPr algn="l" fontAlgn="t"/>
                      <a:r>
                        <a:rPr lang="en-US" altLang="zh-CN" sz="1000" b="0" i="0" u="none" strike="noStrike">
                          <a:solidFill>
                            <a:srgbClr val="000000"/>
                          </a:solidFill>
                          <a:effectLst/>
                          <a:latin typeface="+mn-lt"/>
                          <a:ea typeface="等线" panose="02010600030101010101" pitchFamily="2" charset="-122"/>
                        </a:rPr>
                        <a:t>12/12/2024</a:t>
                      </a:r>
                    </a:p>
                  </a:txBody>
                  <a:tcPr marL="5799" marR="5799" marT="5799" marB="0"/>
                </a:tc>
                <a:tc>
                  <a:txBody>
                    <a:bodyPr/>
                    <a:lstStyle/>
                    <a:p>
                      <a:pPr algn="l" fontAlgn="t"/>
                      <a:r>
                        <a:rPr lang="en-US" altLang="zh-CN" sz="1000" b="0" i="0" u="none" strike="noStrike">
                          <a:solidFill>
                            <a:srgbClr val="000000"/>
                          </a:solidFill>
                          <a:effectLst/>
                          <a:latin typeface="+mn-lt"/>
                          <a:ea typeface="等线" panose="02010600030101010101" pitchFamily="2" charset="-122"/>
                        </a:rPr>
                        <a:t>90%</a:t>
                      </a:r>
                    </a:p>
                  </a:txBody>
                  <a:tcPr marL="5799" marR="5799" marT="5799" marB="0"/>
                </a:tc>
                <a:tc>
                  <a:txBody>
                    <a:bodyPr/>
                    <a:lstStyle/>
                    <a:p>
                      <a:pPr algn="l" fontAlgn="t"/>
                      <a:r>
                        <a:rPr lang="en-US" sz="1000" b="0" i="0" u="sng" strike="noStrike" dirty="0">
                          <a:solidFill>
                            <a:srgbClr val="0563C1"/>
                          </a:solidFill>
                          <a:effectLst/>
                          <a:latin typeface="+mn-lt"/>
                          <a:ea typeface="等线" panose="02010600030101010101" pitchFamily="2" charset="-122"/>
                          <a:hlinkClick r:id="rId2"/>
                        </a:rPr>
                        <a:t>SP-241157</a:t>
                      </a:r>
                      <a:endParaRPr lang="en-US" sz="1000" b="0" i="0" u="sng" strike="noStrike" dirty="0">
                        <a:solidFill>
                          <a:srgbClr val="0563C1"/>
                        </a:solidFill>
                        <a:effectLst/>
                        <a:latin typeface="+mn-lt"/>
                        <a:ea typeface="等线" panose="02010600030101010101" pitchFamily="2" charset="-122"/>
                      </a:endParaRPr>
                    </a:p>
                  </a:txBody>
                  <a:tcPr marL="5799" marR="5799" marT="5799" marB="0"/>
                </a:tc>
                <a:tc>
                  <a:txBody>
                    <a:bodyPr/>
                    <a:lstStyle/>
                    <a:p>
                      <a:pPr marL="0" marR="0" lvl="0" indent="0" algn="r" defTabSz="1219170" rtl="0" eaLnBrk="1" fontAlgn="b" latinLnBrk="0" hangingPunct="1">
                        <a:lnSpc>
                          <a:spcPct val="100000"/>
                        </a:lnSpc>
                        <a:spcBef>
                          <a:spcPts val="0"/>
                        </a:spcBef>
                        <a:spcAft>
                          <a:spcPts val="0"/>
                        </a:spcAft>
                        <a:buClrTx/>
                        <a:buSzTx/>
                        <a:buFontTx/>
                        <a:buNone/>
                        <a:tabLst/>
                        <a:defRPr/>
                      </a:pPr>
                      <a:r>
                        <a:rPr lang="en-US" altLang="zh-CN" sz="1000" b="0" i="0" u="none" strike="noStrike" dirty="0">
                          <a:solidFill>
                            <a:srgbClr val="FF0000"/>
                          </a:solidFill>
                          <a:effectLst/>
                          <a:highlight>
                            <a:srgbClr val="B2B2B2"/>
                          </a:highlight>
                          <a:latin typeface="+mn-lt"/>
                          <a:ea typeface="等线" panose="02010600030101010101" pitchFamily="2" charset="-122"/>
                          <a:cs typeface="Arial" panose="020B0604020202020204" pitchFamily="34" charset="0"/>
                        </a:rPr>
                        <a:t>100%</a:t>
                      </a:r>
                      <a:endParaRPr lang="en-US" altLang="zh-CN" sz="1000" b="0" i="0" u="none" strike="noStrike" dirty="0">
                        <a:solidFill>
                          <a:srgbClr val="00B050"/>
                        </a:solidFill>
                        <a:effectLst/>
                        <a:highlight>
                          <a:srgbClr val="B2B2B2"/>
                        </a:highlight>
                        <a:latin typeface="+mn-lt"/>
                        <a:ea typeface="等线" panose="02010600030101010101" pitchFamily="2" charset="-122"/>
                        <a:cs typeface="Arial" panose="020B0604020202020204" pitchFamily="34" charset="0"/>
                      </a:endParaRPr>
                    </a:p>
                  </a:txBody>
                  <a:tcPr marL="7620" marR="7620" marT="7620" marB="0" anchor="b"/>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endParaRPr lang="en-US" sz="1000" b="0" i="0" u="none" strike="noStrike" kern="1200" dirty="0">
                        <a:solidFill>
                          <a:srgbClr val="0563C1"/>
                        </a:solidFill>
                        <a:effectLst/>
                        <a:latin typeface="+mn-lt"/>
                        <a:ea typeface="等线" panose="02010600030101010101" pitchFamily="2" charset="-122"/>
                        <a:cs typeface="+mn-cs"/>
                      </a:endParaRPr>
                    </a:p>
                  </a:txBody>
                  <a:tcPr marL="4294" marR="4294" marT="4294" marB="0"/>
                </a:tc>
                <a:extLst>
                  <a:ext uri="{0D108BD9-81ED-4DB2-BD59-A6C34878D82A}">
                    <a16:rowId xmlns:a16="http://schemas.microsoft.com/office/drawing/2014/main" val="10001"/>
                  </a:ext>
                </a:extLst>
              </a:tr>
              <a:tr h="219143">
                <a:tc>
                  <a:txBody>
                    <a:bodyPr/>
                    <a:lstStyle/>
                    <a:p>
                      <a:pPr marL="0" algn="l" defTabSz="1219170" rtl="0" eaLnBrk="1" fontAlgn="t" latinLnBrk="0" hangingPunct="1"/>
                      <a:r>
                        <a:rPr lang="en-US" altLang="zh-CN" sz="1000" b="0" i="0" u="none" strike="noStrike" kern="1200" dirty="0">
                          <a:solidFill>
                            <a:srgbClr val="000000"/>
                          </a:solidFill>
                          <a:effectLst/>
                          <a:latin typeface="+mn-lt"/>
                          <a:ea typeface="等线" panose="02010600030101010101" pitchFamily="2" charset="-122"/>
                          <a:cs typeface="+mn-cs"/>
                        </a:rPr>
                        <a:t>1060014</a:t>
                      </a:r>
                    </a:p>
                  </a:txBody>
                  <a:tcPr marL="6901" marR="6901" marT="6901" marB="0"/>
                </a:tc>
                <a:tc>
                  <a:txBody>
                    <a:bodyPr/>
                    <a:lstStyle/>
                    <a:p>
                      <a:pPr marL="0" algn="l" defTabSz="1219170" rtl="0" eaLnBrk="1" fontAlgn="t" latinLnBrk="0" hangingPunct="1"/>
                      <a:r>
                        <a:rPr lang="en-US" sz="1000" b="0" i="0" u="none" strike="noStrike" kern="1200" dirty="0">
                          <a:solidFill>
                            <a:srgbClr val="000000"/>
                          </a:solidFill>
                          <a:effectLst/>
                          <a:latin typeface="+mn-lt"/>
                          <a:ea typeface="等线" panose="02010600030101010101" pitchFamily="2" charset="-122"/>
                          <a:cs typeface="+mn-cs"/>
                        </a:rPr>
                        <a:t>Management Data Analytics phase 3 </a:t>
                      </a:r>
                    </a:p>
                  </a:txBody>
                  <a:tcPr marL="6901" marR="6901" marT="6901" marB="0"/>
                </a:tc>
                <a:tc>
                  <a:txBody>
                    <a:bodyPr/>
                    <a:lstStyle/>
                    <a:p>
                      <a:pPr marL="0" algn="l" defTabSz="1219170" rtl="0" eaLnBrk="1" fontAlgn="t" latinLnBrk="0" hangingPunct="1"/>
                      <a:r>
                        <a:rPr lang="en-US" sz="1000" b="0" i="0" u="none" strike="noStrike" kern="1200" dirty="0">
                          <a:solidFill>
                            <a:srgbClr val="000000"/>
                          </a:solidFill>
                          <a:effectLst/>
                          <a:latin typeface="+mn-lt"/>
                          <a:ea typeface="等线" panose="02010600030101010101" pitchFamily="2" charset="-122"/>
                          <a:cs typeface="+mn-cs"/>
                        </a:rPr>
                        <a:t>eMDAS_Ph3</a:t>
                      </a:r>
                    </a:p>
                  </a:txBody>
                  <a:tcPr marL="6901" marR="6901" marT="6901" marB="0"/>
                </a:tc>
                <a:tc>
                  <a:txBody>
                    <a:bodyPr/>
                    <a:lstStyle/>
                    <a:p>
                      <a:pPr marL="0" algn="l" defTabSz="1219170" rtl="0" eaLnBrk="1" fontAlgn="t" latinLnBrk="0" hangingPunct="1"/>
                      <a:r>
                        <a:rPr lang="en-US" altLang="zh-CN" sz="1000" b="0" i="0" u="none" strike="noStrike" kern="1200" dirty="0">
                          <a:solidFill>
                            <a:srgbClr val="000000"/>
                          </a:solidFill>
                          <a:effectLst/>
                          <a:latin typeface="+mn-lt"/>
                          <a:ea typeface="等线" panose="02010600030101010101" pitchFamily="2" charset="-122"/>
                          <a:cs typeface="+mn-cs"/>
                        </a:rPr>
                        <a:t>09/09/2025</a:t>
                      </a:r>
                    </a:p>
                  </a:txBody>
                  <a:tcPr marL="6901" marR="6901" marT="6901" marB="0"/>
                </a:tc>
                <a:tc>
                  <a:txBody>
                    <a:bodyPr/>
                    <a:lstStyle/>
                    <a:p>
                      <a:pPr marL="0" algn="l" defTabSz="1219170" rtl="0" eaLnBrk="1" fontAlgn="t" latinLnBrk="0" hangingPunct="1"/>
                      <a:r>
                        <a:rPr lang="en-US" altLang="zh-CN" sz="1000" b="0" i="0" u="none" strike="noStrike" kern="1200" dirty="0">
                          <a:solidFill>
                            <a:srgbClr val="000000"/>
                          </a:solidFill>
                          <a:effectLst/>
                          <a:latin typeface="+mn-lt"/>
                          <a:ea typeface="等线" panose="02010600030101010101" pitchFamily="2" charset="-122"/>
                          <a:cs typeface="+mn-cs"/>
                        </a:rPr>
                        <a:t>30%</a:t>
                      </a:r>
                    </a:p>
                  </a:txBody>
                  <a:tcPr marL="6901" marR="6901" marT="6901" marB="0"/>
                </a:tc>
                <a:tc>
                  <a:txBody>
                    <a:bodyPr/>
                    <a:lstStyle/>
                    <a:p>
                      <a:pPr marL="0" algn="l" defTabSz="1219170" rtl="0" eaLnBrk="1" fontAlgn="t" latinLnBrk="0" hangingPunct="1"/>
                      <a:r>
                        <a:rPr lang="en-US" sz="1000" b="0" i="0" u="sng" strike="noStrike" kern="1200" dirty="0">
                          <a:solidFill>
                            <a:srgbClr val="0563C1"/>
                          </a:solidFill>
                          <a:effectLst/>
                          <a:latin typeface="+mn-lt"/>
                          <a:ea typeface="等线" panose="02010600030101010101" pitchFamily="2" charset="-122"/>
                          <a:cs typeface="+mn-cs"/>
                          <a:hlinkClick r:id="rId3">
                            <a:extLst>
                              <a:ext uri="{A12FA001-AC4F-418D-AE19-62706E023703}">
                                <ahyp:hlinkClr xmlns:ahyp="http://schemas.microsoft.com/office/drawing/2018/hyperlinkcolor" val="tx"/>
                              </a:ext>
                            </a:extLst>
                          </a:hlinkClick>
                        </a:rPr>
                        <a:t>SP-241947</a:t>
                      </a:r>
                      <a:endParaRPr lang="en-US" sz="1000" b="0" i="0" u="sng" strike="noStrike" kern="1200" dirty="0">
                        <a:solidFill>
                          <a:srgbClr val="0563C1"/>
                        </a:solidFill>
                        <a:effectLst/>
                        <a:latin typeface="+mn-lt"/>
                        <a:ea typeface="等线" panose="02010600030101010101" pitchFamily="2" charset="-122"/>
                        <a:cs typeface="+mn-cs"/>
                      </a:endParaRPr>
                    </a:p>
                  </a:txBody>
                  <a:tcPr marL="6901" marR="6901" marT="6901" marB="0"/>
                </a:tc>
                <a:tc>
                  <a:txBody>
                    <a:bodyPr/>
                    <a:lstStyle/>
                    <a:p>
                      <a:pPr algn="r" fontAlgn="t"/>
                      <a:r>
                        <a:rPr lang="en-US" sz="900" b="0" i="0" u="sng" strike="noStrike" dirty="0">
                          <a:solidFill>
                            <a:srgbClr val="FF0000"/>
                          </a:solidFill>
                          <a:effectLst/>
                          <a:latin typeface="+mn-lt"/>
                          <a:ea typeface="微软雅黑" panose="020B0503020204020204" pitchFamily="34" charset="-122"/>
                        </a:rPr>
                        <a:t>85%</a:t>
                      </a:r>
                    </a:p>
                  </a:txBody>
                  <a:tcPr marL="6901" marR="6901" marT="6901" marB="0"/>
                </a:tc>
                <a:tc>
                  <a:txBody>
                    <a:bodyPr/>
                    <a:lstStyle/>
                    <a:p>
                      <a:pPr algn="l" fontAlgn="t"/>
                      <a:endParaRPr lang="en-US" sz="900" b="0" i="0" u="sng" strike="noStrike" dirty="0">
                        <a:solidFill>
                          <a:srgbClr val="0563C1"/>
                        </a:solidFill>
                        <a:effectLst/>
                        <a:latin typeface="+mn-lt"/>
                        <a:ea typeface="微软雅黑" panose="020B0503020204020204" pitchFamily="34" charset="-122"/>
                      </a:endParaRPr>
                    </a:p>
                  </a:txBody>
                  <a:tcPr marL="6901" marR="6901" marT="6901" marB="0"/>
                </a:tc>
                <a:extLst>
                  <a:ext uri="{0D108BD9-81ED-4DB2-BD59-A6C34878D82A}">
                    <a16:rowId xmlns:a16="http://schemas.microsoft.com/office/drawing/2014/main" val="1244098239"/>
                  </a:ext>
                </a:extLst>
              </a:tr>
            </a:tbl>
          </a:graphicData>
        </a:graphic>
      </p:graphicFrame>
      <p:sp>
        <p:nvSpPr>
          <p:cNvPr id="6" name="矩形 5">
            <a:extLst>
              <a:ext uri="{FF2B5EF4-FFF2-40B4-BE49-F238E27FC236}">
                <a16:creationId xmlns:a16="http://schemas.microsoft.com/office/drawing/2014/main" id="{258CB148-EB78-4F52-B4DA-88CC8C58B74F}"/>
              </a:ext>
            </a:extLst>
          </p:cNvPr>
          <p:cNvSpPr/>
          <p:nvPr/>
        </p:nvSpPr>
        <p:spPr>
          <a:xfrm>
            <a:off x="8684704" y="0"/>
            <a:ext cx="1614545" cy="292388"/>
          </a:xfrm>
          <a:prstGeom prst="rect">
            <a:avLst/>
          </a:prstGeom>
        </p:spPr>
        <p:txBody>
          <a:bodyPr wrap="none">
            <a:spAutoFit/>
          </a:bodyPr>
          <a:lstStyle/>
          <a:p>
            <a:r>
              <a:rPr lang="en-US" altLang="zh-CN" dirty="0">
                <a:solidFill>
                  <a:schemeClr val="bg1"/>
                </a:solidFill>
                <a:highlight>
                  <a:srgbClr val="800080"/>
                </a:highlight>
              </a:rPr>
              <a:t>OAM Prime feature</a:t>
            </a:r>
            <a:endParaRPr lang="zh-CN" altLang="en-US" dirty="0">
              <a:solidFill>
                <a:schemeClr val="bg1"/>
              </a:solidFill>
              <a:highlight>
                <a:srgbClr val="800080"/>
              </a:highlight>
            </a:endParaRPr>
          </a:p>
        </p:txBody>
      </p:sp>
      <p:sp>
        <p:nvSpPr>
          <p:cNvPr id="7" name="Content Placeholder 7">
            <a:extLst>
              <a:ext uri="{FF2B5EF4-FFF2-40B4-BE49-F238E27FC236}">
                <a16:creationId xmlns:a16="http://schemas.microsoft.com/office/drawing/2014/main" id="{CBAF4231-342A-4B09-99EE-578D6C7A1A6E}"/>
              </a:ext>
            </a:extLst>
          </p:cNvPr>
          <p:cNvSpPr txBox="1">
            <a:spLocks/>
          </p:cNvSpPr>
          <p:nvPr/>
        </p:nvSpPr>
        <p:spPr>
          <a:xfrm>
            <a:off x="427812" y="1837136"/>
            <a:ext cx="10953749" cy="4304463"/>
          </a:xfrm>
          <a:prstGeom prst="rect">
            <a:avLst/>
          </a:prstGeom>
          <a:solidFill>
            <a:schemeClr val="bg1"/>
          </a:solidFill>
        </p:spPr>
        <p:txBody>
          <a:bodyPr/>
          <a:lstStyle>
            <a:lvl1pPr marL="341313" indent="-341313" algn="l" rtl="0" eaLnBrk="0" fontAlgn="base" hangingPunct="0">
              <a:spcBef>
                <a:spcPct val="20000"/>
              </a:spcBef>
              <a:spcAft>
                <a:spcPct val="0"/>
              </a:spcAft>
              <a:buBlip>
                <a:blip r:embed="rId4"/>
              </a:buBlip>
              <a:defRPr sz="2800">
                <a:solidFill>
                  <a:schemeClr val="tx1"/>
                </a:solidFill>
                <a:latin typeface="+mn-lt"/>
                <a:ea typeface="MS PGothic" panose="020B0600070205080204" pitchFamily="34" charset="-128"/>
                <a:cs typeface="ＭＳ Ｐゴシック" charset="0"/>
              </a:defRPr>
            </a:lvl1pPr>
            <a:lvl2pPr marL="741363" indent="-284163" algn="l" rtl="0" eaLnBrk="0" fontAlgn="base" hangingPunct="0">
              <a:spcBef>
                <a:spcPct val="20000"/>
              </a:spcBef>
              <a:spcAft>
                <a:spcPct val="0"/>
              </a:spcAft>
              <a:buClr>
                <a:srgbClr val="C00000"/>
              </a:buClr>
              <a:buFont typeface="Arial" panose="020B0604020202020204" pitchFamily="34" charset="0"/>
              <a:buChar char="•"/>
              <a:defRPr sz="2400">
                <a:solidFill>
                  <a:schemeClr val="tx1"/>
                </a:solidFill>
                <a:latin typeface="+mn-lt"/>
                <a:ea typeface="MS PGothic" panose="020B0600070205080204" pitchFamily="34" charset="-128"/>
              </a:defRPr>
            </a:lvl2pPr>
            <a:lvl3pPr marL="11414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3pPr>
            <a:lvl4pPr marL="15986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4pPr>
            <a:lvl5pPr marL="2055813" indent="-227013"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S PGothic" panose="020B0600070205080204" pitchFamily="34" charset="-128"/>
              </a:defRPr>
            </a:lvl5pPr>
            <a:lvl6pPr marL="2514314" indent="-228574" algn="l" rtl="0" eaLnBrk="0" fontAlgn="base" hangingPunct="0">
              <a:spcBef>
                <a:spcPct val="20000"/>
              </a:spcBef>
              <a:spcAft>
                <a:spcPct val="0"/>
              </a:spcAft>
              <a:buFont typeface="Arial" charset="0"/>
              <a:buChar char="»"/>
              <a:defRPr sz="1600">
                <a:solidFill>
                  <a:schemeClr val="tx1"/>
                </a:solidFill>
                <a:latin typeface="+mn-lt"/>
              </a:defRPr>
            </a:lvl6pPr>
            <a:lvl7pPr marL="2971462" indent="-228574" algn="l" rtl="0" eaLnBrk="0" fontAlgn="base" hangingPunct="0">
              <a:spcBef>
                <a:spcPct val="20000"/>
              </a:spcBef>
              <a:spcAft>
                <a:spcPct val="0"/>
              </a:spcAft>
              <a:buFont typeface="Arial" charset="0"/>
              <a:buChar char="»"/>
              <a:defRPr sz="1600">
                <a:solidFill>
                  <a:schemeClr val="tx1"/>
                </a:solidFill>
                <a:latin typeface="+mn-lt"/>
              </a:defRPr>
            </a:lvl7pPr>
            <a:lvl8pPr marL="3428610" indent="-228574" algn="l" rtl="0" eaLnBrk="0" fontAlgn="base" hangingPunct="0">
              <a:spcBef>
                <a:spcPct val="20000"/>
              </a:spcBef>
              <a:spcAft>
                <a:spcPct val="0"/>
              </a:spcAft>
              <a:buFont typeface="Arial" charset="0"/>
              <a:buChar char="»"/>
              <a:defRPr sz="1600">
                <a:solidFill>
                  <a:schemeClr val="tx1"/>
                </a:solidFill>
                <a:latin typeface="+mn-lt"/>
              </a:defRPr>
            </a:lvl8pPr>
            <a:lvl9pPr marL="3885758" indent="-228574" algn="l" rtl="0" eaLnBrk="0" fontAlgn="base" hangingPunct="0">
              <a:spcBef>
                <a:spcPct val="20000"/>
              </a:spcBef>
              <a:spcAft>
                <a:spcPct val="0"/>
              </a:spcAft>
              <a:buFont typeface="Arial" charset="0"/>
              <a:buChar char="»"/>
              <a:defRPr sz="1600">
                <a:solidFill>
                  <a:schemeClr val="tx1"/>
                </a:solidFill>
                <a:latin typeface="+mn-lt"/>
              </a:defRPr>
            </a:lvl9pPr>
          </a:lstStyle>
          <a:p>
            <a:pPr>
              <a:spcBef>
                <a:spcPts val="0"/>
              </a:spcBef>
              <a:spcAft>
                <a:spcPts val="0"/>
              </a:spcAft>
              <a:defRPr/>
            </a:pPr>
            <a:r>
              <a:rPr lang="de-DE" altLang="de-DE" sz="1600" kern="0" dirty="0"/>
              <a:t>Progress since SA#107:</a:t>
            </a:r>
          </a:p>
          <a:p>
            <a:pPr lvl="1">
              <a:spcBef>
                <a:spcPts val="0"/>
              </a:spcBef>
              <a:spcAft>
                <a:spcPts val="0"/>
              </a:spcAft>
              <a:defRPr/>
            </a:pPr>
            <a:r>
              <a:rPr lang="en-US" altLang="de-DE" sz="1100" kern="0" dirty="0"/>
              <a:t>Data correlation analytics</a:t>
            </a:r>
          </a:p>
          <a:p>
            <a:pPr lvl="2">
              <a:spcBef>
                <a:spcPts val="0"/>
              </a:spcBef>
              <a:spcAft>
                <a:spcPts val="0"/>
              </a:spcAft>
              <a:defRPr/>
            </a:pPr>
            <a:r>
              <a:rPr lang="en-US" altLang="zh-CN" sz="1000" kern="0" dirty="0"/>
              <a:t>Adding n</a:t>
            </a:r>
            <a:r>
              <a:rPr lang="en-US" altLang="de-DE" sz="1000" kern="0" dirty="0"/>
              <a:t>ew capability to perform analysis and provide recommendations related to data correlation.</a:t>
            </a:r>
          </a:p>
          <a:p>
            <a:pPr lvl="2">
              <a:spcBef>
                <a:spcPts val="0"/>
              </a:spcBef>
              <a:spcAft>
                <a:spcPts val="0"/>
              </a:spcAft>
              <a:defRPr/>
            </a:pPr>
            <a:r>
              <a:rPr lang="en-US" altLang="de-DE" sz="1000" kern="0" dirty="0"/>
              <a:t>Enhancing the existing MDA capability for handover optimization analysis.</a:t>
            </a:r>
          </a:p>
          <a:p>
            <a:pPr lvl="1">
              <a:spcBef>
                <a:spcPts val="0"/>
              </a:spcBef>
              <a:spcAft>
                <a:spcPts val="0"/>
              </a:spcAft>
              <a:defRPr/>
            </a:pPr>
            <a:r>
              <a:rPr lang="en-US" altLang="de-DE" sz="1100" kern="0" dirty="0"/>
              <a:t>ATSSS performance analytics</a:t>
            </a:r>
          </a:p>
          <a:p>
            <a:pPr lvl="2">
              <a:spcBef>
                <a:spcPts val="0"/>
              </a:spcBef>
              <a:spcAft>
                <a:spcPts val="0"/>
              </a:spcAft>
              <a:defRPr/>
            </a:pPr>
            <a:r>
              <a:rPr lang="en-US" altLang="de-DE" sz="1000" kern="0" dirty="0"/>
              <a:t>Adding new capability to perform analysis and provide recommendations related to traffic steering.</a:t>
            </a:r>
          </a:p>
          <a:p>
            <a:pPr lvl="1">
              <a:spcBef>
                <a:spcPts val="0"/>
              </a:spcBef>
              <a:spcAft>
                <a:spcPts val="0"/>
              </a:spcAft>
              <a:defRPr/>
            </a:pPr>
            <a:r>
              <a:rPr lang="en-US" altLang="de-DE" sz="1100" kern="0" dirty="0"/>
              <a:t>UE throughput analytics</a:t>
            </a:r>
          </a:p>
          <a:p>
            <a:pPr lvl="2">
              <a:spcBef>
                <a:spcPts val="0"/>
              </a:spcBef>
              <a:spcAft>
                <a:spcPts val="0"/>
              </a:spcAft>
              <a:defRPr/>
            </a:pPr>
            <a:r>
              <a:rPr lang="en-US" altLang="de-DE" sz="1000" kern="0" dirty="0"/>
              <a:t>Adding new capability to perform analysis and provide recommendations related to traffic congestion.</a:t>
            </a:r>
          </a:p>
          <a:p>
            <a:pPr lvl="1">
              <a:spcBef>
                <a:spcPts val="0"/>
              </a:spcBef>
              <a:spcAft>
                <a:spcPts val="0"/>
              </a:spcAft>
              <a:defRPr/>
            </a:pPr>
            <a:r>
              <a:rPr lang="en-US" altLang="de-DE" sz="1100" kern="0" dirty="0"/>
              <a:t>Fault management related analytics</a:t>
            </a:r>
          </a:p>
          <a:p>
            <a:pPr lvl="2">
              <a:spcBef>
                <a:spcPts val="0"/>
              </a:spcBef>
              <a:spcAft>
                <a:spcPts val="0"/>
              </a:spcAft>
              <a:defRPr/>
            </a:pPr>
            <a:r>
              <a:rPr lang="en-US" altLang="de-DE" sz="1000" kern="0" dirty="0"/>
              <a:t>Adding new capability to perform analysis and provide report related to threshold crossing events.</a:t>
            </a:r>
          </a:p>
          <a:p>
            <a:pPr lvl="2">
              <a:spcBef>
                <a:spcPts val="0"/>
              </a:spcBef>
              <a:spcAft>
                <a:spcPts val="0"/>
              </a:spcAft>
              <a:defRPr/>
            </a:pPr>
            <a:r>
              <a:rPr lang="en-US" altLang="de-DE" sz="1000" kern="0" dirty="0"/>
              <a:t>Adding new capability to perform analysis and provide recommendations related to service failure recovery.</a:t>
            </a:r>
          </a:p>
          <a:p>
            <a:pPr lvl="2">
              <a:spcBef>
                <a:spcPts val="0"/>
              </a:spcBef>
              <a:spcAft>
                <a:spcPts val="0"/>
              </a:spcAft>
              <a:defRPr/>
            </a:pPr>
            <a:r>
              <a:rPr lang="en-US" altLang="de-DE" sz="1000" kern="0" dirty="0"/>
              <a:t>Enhancing the existing MDA capability for failure prediction.</a:t>
            </a:r>
          </a:p>
          <a:p>
            <a:pPr lvl="1">
              <a:spcBef>
                <a:spcPts val="0"/>
              </a:spcBef>
              <a:spcAft>
                <a:spcPts val="0"/>
              </a:spcAft>
              <a:defRPr/>
            </a:pPr>
            <a:r>
              <a:rPr lang="en-US" altLang="de-DE" sz="1100" kern="0" dirty="0"/>
              <a:t>Software upgrade validation</a:t>
            </a:r>
          </a:p>
          <a:p>
            <a:pPr lvl="2">
              <a:spcBef>
                <a:spcPts val="0"/>
              </a:spcBef>
              <a:spcAft>
                <a:spcPts val="0"/>
              </a:spcAft>
              <a:defRPr/>
            </a:pPr>
            <a:r>
              <a:rPr lang="en-US" altLang="de-DE" sz="1000" kern="0" dirty="0"/>
              <a:t>Adding new capability to perform analysis and provide recommendations related to validating a software upgrade.</a:t>
            </a:r>
          </a:p>
          <a:p>
            <a:pPr lvl="1">
              <a:spcBef>
                <a:spcPts val="0"/>
              </a:spcBef>
              <a:spcAft>
                <a:spcPts val="0"/>
              </a:spcAft>
              <a:defRPr/>
            </a:pPr>
            <a:r>
              <a:rPr lang="en-US" altLang="de-DE" sz="1100" kern="0" dirty="0"/>
              <a:t>Control plane congestion analytics</a:t>
            </a:r>
          </a:p>
          <a:p>
            <a:pPr lvl="2">
              <a:spcBef>
                <a:spcPts val="0"/>
              </a:spcBef>
              <a:spcAft>
                <a:spcPts val="0"/>
              </a:spcAft>
              <a:defRPr/>
            </a:pPr>
            <a:r>
              <a:rPr lang="en-US" altLang="de-DE" sz="1000" kern="0" dirty="0"/>
              <a:t>Enhancing the existing MDA capability for 5GC Control plane congestion analysis.</a:t>
            </a:r>
          </a:p>
          <a:p>
            <a:pPr lvl="1">
              <a:spcBef>
                <a:spcPts val="0"/>
              </a:spcBef>
              <a:spcAft>
                <a:spcPts val="0"/>
              </a:spcAft>
              <a:defRPr/>
            </a:pPr>
            <a:r>
              <a:rPr lang="en-US" altLang="zh-CN" sz="1100" kern="0" dirty="0"/>
              <a:t>Corrections to technical issues.</a:t>
            </a:r>
          </a:p>
          <a:p>
            <a:pPr lvl="1">
              <a:spcBef>
                <a:spcPts val="0"/>
              </a:spcBef>
              <a:spcAft>
                <a:spcPts val="0"/>
              </a:spcAft>
              <a:defRPr/>
            </a:pPr>
            <a:r>
              <a:rPr lang="en-US" altLang="zh-CN" sz="1100" kern="0" dirty="0"/>
              <a:t>Corrections to editorial issues.</a:t>
            </a:r>
          </a:p>
          <a:p>
            <a:pPr lvl="1">
              <a:spcBef>
                <a:spcPts val="0"/>
              </a:spcBef>
              <a:spcAft>
                <a:spcPts val="0"/>
              </a:spcAft>
              <a:defRPr/>
            </a:pPr>
            <a:r>
              <a:rPr lang="en-US" altLang="zh-CN" sz="1100" kern="0" dirty="0"/>
              <a:t>Improvements to stage 3 solution set.</a:t>
            </a:r>
          </a:p>
          <a:p>
            <a:pPr marL="341313" lvl="1" indent="-341313">
              <a:spcBef>
                <a:spcPts val="0"/>
              </a:spcBef>
              <a:spcAft>
                <a:spcPts val="0"/>
              </a:spcAft>
              <a:buBlip>
                <a:blip r:embed="rId4"/>
              </a:buBlip>
              <a:defRPr/>
            </a:pPr>
            <a:r>
              <a:rPr lang="en-US" sz="1600" kern="0" dirty="0"/>
              <a:t>Impacts and dependencies on other WGs:</a:t>
            </a:r>
            <a:endParaRPr lang="de-DE" sz="1600" kern="0" dirty="0"/>
          </a:p>
          <a:p>
            <a:pPr lvl="1">
              <a:spcBef>
                <a:spcPts val="0"/>
              </a:spcBef>
              <a:spcAft>
                <a:spcPts val="0"/>
              </a:spcAft>
              <a:defRPr/>
            </a:pPr>
            <a:r>
              <a:rPr lang="en-US" sz="1100" kern="0" dirty="0"/>
              <a:t>Coordination with SA1 on service requirements, SA2 on NWDAF, RAN3 on data collection.</a:t>
            </a:r>
            <a:endParaRPr lang="de-DE" sz="1100" kern="0" dirty="0"/>
          </a:p>
          <a:p>
            <a:pPr>
              <a:spcBef>
                <a:spcPts val="0"/>
              </a:spcBef>
              <a:spcAft>
                <a:spcPts val="0"/>
              </a:spcAft>
              <a:defRPr/>
            </a:pPr>
            <a:r>
              <a:rPr lang="de-DE" sz="1600" kern="0" dirty="0"/>
              <a:t>Next steps:</a:t>
            </a:r>
          </a:p>
          <a:p>
            <a:pPr lvl="1">
              <a:defRPr/>
            </a:pPr>
            <a:r>
              <a:rPr lang="en-US" altLang="zh-CN" sz="1100" dirty="0"/>
              <a:t>Provide WT-1 use cases, requirements and solutions.</a:t>
            </a:r>
          </a:p>
        </p:txBody>
      </p:sp>
    </p:spTree>
    <p:extLst>
      <p:ext uri="{BB962C8B-B14F-4D97-AF65-F5344CB8AC3E}">
        <p14:creationId xmlns:p14="http://schemas.microsoft.com/office/powerpoint/2010/main" val="797037244"/>
      </p:ext>
    </p:extLst>
  </p:cSld>
  <p:clrMapOvr>
    <a:masterClrMapping/>
  </p:clrMapOvr>
  <p:transition spd="slow"/>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96221DFE-BF72-4AC7-BB51-3BFEB65732D9}"/>
              </a:ext>
            </a:extLst>
          </p:cNvPr>
          <p:cNvSpPr>
            <a:spLocks noGrp="1"/>
          </p:cNvSpPr>
          <p:nvPr>
            <p:ph type="title"/>
          </p:nvPr>
        </p:nvSpPr>
        <p:spPr/>
        <p:txBody>
          <a:bodyPr/>
          <a:lstStyle/>
          <a:p>
            <a:r>
              <a:rPr lang="en-GB" altLang="en-US" sz="3200" b="1" dirty="0">
                <a:solidFill>
                  <a:srgbClr val="00B050"/>
                </a:solidFill>
              </a:rPr>
              <a:t>3. </a:t>
            </a:r>
            <a:r>
              <a:rPr lang="en-US" altLang="zh-CN" sz="3200" b="1" dirty="0">
                <a:solidFill>
                  <a:srgbClr val="00B050"/>
                </a:solidFill>
              </a:rPr>
              <a:t>IDM: </a:t>
            </a:r>
            <a:r>
              <a:rPr lang="en-US" altLang="en-US" sz="3200" b="1" dirty="0">
                <a:solidFill>
                  <a:srgbClr val="00B050"/>
                </a:solidFill>
              </a:rPr>
              <a:t>intent driven management services for mobile network phase 3</a:t>
            </a:r>
            <a:endParaRPr lang="en-GB" altLang="en-US" sz="3200" b="1" dirty="0">
              <a:solidFill>
                <a:srgbClr val="00B050"/>
              </a:solidFill>
            </a:endParaRPr>
          </a:p>
        </p:txBody>
      </p:sp>
      <p:graphicFrame>
        <p:nvGraphicFramePr>
          <p:cNvPr id="5" name="Table 4">
            <a:extLst>
              <a:ext uri="{FF2B5EF4-FFF2-40B4-BE49-F238E27FC236}">
                <a16:creationId xmlns:a16="http://schemas.microsoft.com/office/drawing/2014/main" id="{7A68B1DF-7499-467E-9AB1-C9EAA9992FED}"/>
              </a:ext>
            </a:extLst>
          </p:cNvPr>
          <p:cNvGraphicFramePr>
            <a:graphicFrameLocks noGrp="1"/>
          </p:cNvGraphicFramePr>
          <p:nvPr>
            <p:extLst>
              <p:ext uri="{D42A27DB-BD31-4B8C-83A1-F6EECF244321}">
                <p14:modId xmlns:p14="http://schemas.microsoft.com/office/powerpoint/2010/main" val="3098725940"/>
              </p:ext>
            </p:extLst>
          </p:nvPr>
        </p:nvGraphicFramePr>
        <p:xfrm>
          <a:off x="420612" y="1242260"/>
          <a:ext cx="11192989" cy="715880"/>
        </p:xfrm>
        <a:graphic>
          <a:graphicData uri="http://schemas.openxmlformats.org/drawingml/2006/table">
            <a:tbl>
              <a:tblPr firstRow="1" firstCol="1" bandRow="1">
                <a:tableStyleId>{F5AB1C69-6EDB-4FF4-983F-18BD219EF322}</a:tableStyleId>
              </a:tblPr>
              <a:tblGrid>
                <a:gridCol w="668037">
                  <a:extLst>
                    <a:ext uri="{9D8B030D-6E8A-4147-A177-3AD203B41FA5}">
                      <a16:colId xmlns:a16="http://schemas.microsoft.com/office/drawing/2014/main" val="20000"/>
                    </a:ext>
                  </a:extLst>
                </a:gridCol>
                <a:gridCol w="3868611">
                  <a:extLst>
                    <a:ext uri="{9D8B030D-6E8A-4147-A177-3AD203B41FA5}">
                      <a16:colId xmlns:a16="http://schemas.microsoft.com/office/drawing/2014/main" val="20001"/>
                    </a:ext>
                  </a:extLst>
                </a:gridCol>
                <a:gridCol w="1013765">
                  <a:extLst>
                    <a:ext uri="{9D8B030D-6E8A-4147-A177-3AD203B41FA5}">
                      <a16:colId xmlns:a16="http://schemas.microsoft.com/office/drawing/2014/main" val="20002"/>
                    </a:ext>
                  </a:extLst>
                </a:gridCol>
                <a:gridCol w="1650509">
                  <a:extLst>
                    <a:ext uri="{9D8B030D-6E8A-4147-A177-3AD203B41FA5}">
                      <a16:colId xmlns:a16="http://schemas.microsoft.com/office/drawing/2014/main" val="20003"/>
                    </a:ext>
                  </a:extLst>
                </a:gridCol>
                <a:gridCol w="661880">
                  <a:extLst>
                    <a:ext uri="{9D8B030D-6E8A-4147-A177-3AD203B41FA5}">
                      <a16:colId xmlns:a16="http://schemas.microsoft.com/office/drawing/2014/main" val="20004"/>
                    </a:ext>
                  </a:extLst>
                </a:gridCol>
                <a:gridCol w="737283">
                  <a:extLst>
                    <a:ext uri="{9D8B030D-6E8A-4147-A177-3AD203B41FA5}">
                      <a16:colId xmlns:a16="http://schemas.microsoft.com/office/drawing/2014/main" val="20005"/>
                    </a:ext>
                  </a:extLst>
                </a:gridCol>
                <a:gridCol w="762418">
                  <a:extLst>
                    <a:ext uri="{9D8B030D-6E8A-4147-A177-3AD203B41FA5}">
                      <a16:colId xmlns:a16="http://schemas.microsoft.com/office/drawing/2014/main" val="20006"/>
                    </a:ext>
                  </a:extLst>
                </a:gridCol>
                <a:gridCol w="1830486">
                  <a:extLst>
                    <a:ext uri="{9D8B030D-6E8A-4147-A177-3AD203B41FA5}">
                      <a16:colId xmlns:a16="http://schemas.microsoft.com/office/drawing/2014/main" val="20007"/>
                    </a:ext>
                  </a:extLst>
                </a:gridCol>
              </a:tblGrid>
              <a:tr h="277594">
                <a:tc>
                  <a:txBody>
                    <a:bodyPr/>
                    <a:lstStyle/>
                    <a:p>
                      <a:pPr algn="ctr">
                        <a:lnSpc>
                          <a:spcPct val="107000"/>
                        </a:lnSpc>
                        <a:spcAft>
                          <a:spcPts val="800"/>
                        </a:spcAft>
                      </a:pPr>
                      <a:r>
                        <a:rPr lang="en-GB" sz="1400" dirty="0"/>
                        <a:t>UID</a:t>
                      </a:r>
                    </a:p>
                  </a:txBody>
                  <a:tcPr marL="48004" marR="48004" marT="0" marB="0" anchor="ctr"/>
                </a:tc>
                <a:tc>
                  <a:txBody>
                    <a:bodyPr/>
                    <a:lstStyle/>
                    <a:p>
                      <a:pPr algn="ctr">
                        <a:lnSpc>
                          <a:spcPct val="107000"/>
                        </a:lnSpc>
                        <a:spcAft>
                          <a:spcPts val="800"/>
                        </a:spcAft>
                      </a:pPr>
                      <a:r>
                        <a:rPr lang="en-GB" sz="1400" dirty="0"/>
                        <a:t>Name</a:t>
                      </a:r>
                    </a:p>
                  </a:txBody>
                  <a:tcPr marL="48004" marR="48004" marT="0" marB="0" anchor="ctr"/>
                </a:tc>
                <a:tc>
                  <a:txBody>
                    <a:bodyPr/>
                    <a:lstStyle/>
                    <a:p>
                      <a:pPr algn="ctr">
                        <a:lnSpc>
                          <a:spcPct val="107000"/>
                        </a:lnSpc>
                        <a:spcAft>
                          <a:spcPts val="800"/>
                        </a:spcAft>
                      </a:pPr>
                      <a:r>
                        <a:rPr lang="en-GB" sz="1400" dirty="0"/>
                        <a:t>Acronym</a:t>
                      </a:r>
                    </a:p>
                  </a:txBody>
                  <a:tcPr marL="48004" marR="48004" marT="0" marB="0" anchor="ctr"/>
                </a:tc>
                <a:tc>
                  <a:txBody>
                    <a:bodyPr/>
                    <a:lstStyle/>
                    <a:p>
                      <a:pPr algn="ctr">
                        <a:lnSpc>
                          <a:spcPct val="107000"/>
                        </a:lnSpc>
                        <a:spcAft>
                          <a:spcPts val="800"/>
                        </a:spcAft>
                      </a:pPr>
                      <a:r>
                        <a:rPr lang="en-GB" sz="1400" dirty="0"/>
                        <a:t>Target </a:t>
                      </a:r>
                      <a:r>
                        <a:rPr lang="en-GB" sz="1000" dirty="0"/>
                        <a:t>(dd/mm/</a:t>
                      </a:r>
                      <a:r>
                        <a:rPr lang="en-GB" sz="1000" dirty="0" err="1"/>
                        <a:t>yyyy</a:t>
                      </a:r>
                      <a:r>
                        <a:rPr lang="en-GB" sz="1000" dirty="0"/>
                        <a:t>)</a:t>
                      </a:r>
                      <a:endParaRPr lang="en-GB" sz="1400" dirty="0"/>
                    </a:p>
                  </a:txBody>
                  <a:tcPr marL="48004" marR="48004" marT="0" marB="0" anchor="ctr"/>
                </a:tc>
                <a:tc>
                  <a:txBody>
                    <a:bodyPr/>
                    <a:lstStyle/>
                    <a:p>
                      <a:pPr algn="ctr">
                        <a:lnSpc>
                          <a:spcPct val="107000"/>
                        </a:lnSpc>
                        <a:spcAft>
                          <a:spcPts val="800"/>
                        </a:spcAft>
                      </a:pPr>
                      <a:r>
                        <a:rPr lang="en-GB" sz="1400" dirty="0"/>
                        <a:t>Old %</a:t>
                      </a:r>
                    </a:p>
                  </a:txBody>
                  <a:tcPr marL="48004" marR="48004" marT="0" marB="0" anchor="ctr"/>
                </a:tc>
                <a:tc>
                  <a:txBody>
                    <a:bodyPr/>
                    <a:lstStyle/>
                    <a:p>
                      <a:pPr algn="ctr">
                        <a:lnSpc>
                          <a:spcPct val="107000"/>
                        </a:lnSpc>
                        <a:spcAft>
                          <a:spcPts val="800"/>
                        </a:spcAft>
                      </a:pPr>
                      <a:r>
                        <a:rPr lang="en-GB" sz="1400" b="1" kern="1200" dirty="0">
                          <a:solidFill>
                            <a:schemeClr val="lt1"/>
                          </a:solidFill>
                          <a:latin typeface="+mn-lt"/>
                          <a:ea typeface="+mn-ea"/>
                          <a:cs typeface="+mn-cs"/>
                        </a:rPr>
                        <a:t>WID</a:t>
                      </a:r>
                      <a:endParaRPr lang="en-GB" sz="1400" dirty="0">
                        <a:solidFill>
                          <a:srgbClr val="FF0000"/>
                        </a:solidFill>
                      </a:endParaRPr>
                    </a:p>
                  </a:txBody>
                  <a:tcPr marL="48004" marR="48004" marT="0" marB="0" anchor="ctr"/>
                </a:tc>
                <a:tc>
                  <a:txBody>
                    <a:bodyPr/>
                    <a:lstStyle/>
                    <a:p>
                      <a:pPr algn="ctr">
                        <a:lnSpc>
                          <a:spcPct val="107000"/>
                        </a:lnSpc>
                        <a:spcAft>
                          <a:spcPts val="800"/>
                        </a:spcAft>
                      </a:pPr>
                      <a:r>
                        <a:rPr lang="en-GB" sz="1400" dirty="0">
                          <a:solidFill>
                            <a:srgbClr val="FF0000"/>
                          </a:solidFill>
                        </a:rPr>
                        <a:t>New %</a:t>
                      </a:r>
                      <a:endParaRPr lang="en-GB" sz="1400" b="1" kern="1200" dirty="0">
                        <a:solidFill>
                          <a:schemeClr val="lt1"/>
                        </a:solidFill>
                        <a:latin typeface="+mn-lt"/>
                        <a:ea typeface="+mn-ea"/>
                        <a:cs typeface="+mn-cs"/>
                      </a:endParaRPr>
                    </a:p>
                  </a:txBody>
                  <a:tcPr marL="48004" marR="48004" marT="0" marB="0" anchor="ctr"/>
                </a:tc>
                <a:tc>
                  <a:txBody>
                    <a:bodyPr/>
                    <a:lstStyle/>
                    <a:p>
                      <a:pPr algn="ctr">
                        <a:lnSpc>
                          <a:spcPct val="107000"/>
                        </a:lnSpc>
                        <a:spcAft>
                          <a:spcPts val="800"/>
                        </a:spcAft>
                      </a:pPr>
                      <a:r>
                        <a:rPr lang="en-GB" sz="1400" dirty="0">
                          <a:solidFill>
                            <a:srgbClr val="FF0000"/>
                          </a:solidFill>
                        </a:rPr>
                        <a:t>Change or comment</a:t>
                      </a:r>
                    </a:p>
                  </a:txBody>
                  <a:tcPr marL="48004" marR="48004" marT="0" marB="0" anchor="ctr"/>
                </a:tc>
                <a:extLst>
                  <a:ext uri="{0D108BD9-81ED-4DB2-BD59-A6C34878D82A}">
                    <a16:rowId xmlns:a16="http://schemas.microsoft.com/office/drawing/2014/main" val="10000"/>
                  </a:ext>
                </a:extLst>
              </a:tr>
              <a:tr h="219143">
                <a:tc>
                  <a:txBody>
                    <a:bodyPr/>
                    <a:lstStyle/>
                    <a:p>
                      <a:pPr algn="l" fontAlgn="t"/>
                      <a:r>
                        <a:rPr lang="en-US" altLang="zh-CN" sz="1000" b="0" i="0" u="none" strike="noStrike" dirty="0">
                          <a:solidFill>
                            <a:srgbClr val="000000"/>
                          </a:solidFill>
                          <a:effectLst/>
                          <a:latin typeface="+mn-lt"/>
                          <a:ea typeface="等线" panose="02010600030101010101" pitchFamily="2" charset="-122"/>
                        </a:rPr>
                        <a:t>1020008</a:t>
                      </a:r>
                    </a:p>
                  </a:txBody>
                  <a:tcPr marL="5799" marR="5799" marT="5799" marB="0"/>
                </a:tc>
                <a:tc>
                  <a:txBody>
                    <a:bodyPr/>
                    <a:lstStyle/>
                    <a:p>
                      <a:pPr algn="l" fontAlgn="t"/>
                      <a:r>
                        <a:rPr lang="en-US" sz="1000" b="0" i="1" u="none" strike="noStrike" dirty="0">
                          <a:solidFill>
                            <a:srgbClr val="000000"/>
                          </a:solidFill>
                          <a:effectLst/>
                          <a:latin typeface="+mn-lt"/>
                          <a:ea typeface="等线" panose="02010600030101010101" pitchFamily="2" charset="-122"/>
                        </a:rPr>
                        <a:t>Study on intent driven management services for mobile network phase 3 </a:t>
                      </a:r>
                    </a:p>
                  </a:txBody>
                  <a:tcPr marL="5799" marR="5799" marT="5799" marB="0"/>
                </a:tc>
                <a:tc>
                  <a:txBody>
                    <a:bodyPr/>
                    <a:lstStyle/>
                    <a:p>
                      <a:pPr algn="l" fontAlgn="t"/>
                      <a:r>
                        <a:rPr lang="en-US" sz="1000" b="0" i="0" u="none" strike="noStrike">
                          <a:solidFill>
                            <a:srgbClr val="000000"/>
                          </a:solidFill>
                          <a:effectLst/>
                          <a:latin typeface="+mn-lt"/>
                          <a:ea typeface="等线" panose="02010600030101010101" pitchFamily="2" charset="-122"/>
                        </a:rPr>
                        <a:t>FS_IDMS_MN_Ph3</a:t>
                      </a:r>
                    </a:p>
                  </a:txBody>
                  <a:tcPr marL="5799" marR="5799" marT="5799" marB="0"/>
                </a:tc>
                <a:tc>
                  <a:txBody>
                    <a:bodyPr/>
                    <a:lstStyle/>
                    <a:p>
                      <a:pPr algn="l" fontAlgn="t"/>
                      <a:r>
                        <a:rPr lang="en-US" altLang="zh-CN" sz="1000" b="0" i="0" u="none" strike="noStrike">
                          <a:solidFill>
                            <a:srgbClr val="000000"/>
                          </a:solidFill>
                          <a:effectLst/>
                          <a:latin typeface="+mn-lt"/>
                          <a:ea typeface="等线" panose="02010600030101010101" pitchFamily="2" charset="-122"/>
                        </a:rPr>
                        <a:t>12/12/2024</a:t>
                      </a:r>
                    </a:p>
                  </a:txBody>
                  <a:tcPr marL="5799" marR="5799" marT="5799" marB="0"/>
                </a:tc>
                <a:tc>
                  <a:txBody>
                    <a:bodyPr/>
                    <a:lstStyle/>
                    <a:p>
                      <a:pPr algn="l" fontAlgn="t"/>
                      <a:r>
                        <a:rPr lang="en-US" altLang="zh-CN" sz="1000" b="0" i="0" u="none" strike="noStrike">
                          <a:solidFill>
                            <a:srgbClr val="000000"/>
                          </a:solidFill>
                          <a:effectLst/>
                          <a:latin typeface="+mn-lt"/>
                          <a:ea typeface="等线" panose="02010600030101010101" pitchFamily="2" charset="-122"/>
                        </a:rPr>
                        <a:t>95%</a:t>
                      </a:r>
                    </a:p>
                  </a:txBody>
                  <a:tcPr marL="5799" marR="5799" marT="5799" marB="0"/>
                </a:tc>
                <a:tc>
                  <a:txBody>
                    <a:bodyPr/>
                    <a:lstStyle/>
                    <a:p>
                      <a:pPr algn="l" fontAlgn="t"/>
                      <a:r>
                        <a:rPr lang="en-US" sz="1000" b="0" i="0" u="sng" strike="noStrike">
                          <a:solidFill>
                            <a:srgbClr val="0563C1"/>
                          </a:solidFill>
                          <a:effectLst/>
                          <a:latin typeface="+mn-lt"/>
                          <a:ea typeface="等线" panose="02010600030101010101" pitchFamily="2" charset="-122"/>
                          <a:hlinkClick r:id="rId2"/>
                        </a:rPr>
                        <a:t>SP-231737</a:t>
                      </a:r>
                      <a:endParaRPr lang="en-US" sz="1000" b="0" i="0" u="sng" strike="noStrike">
                        <a:solidFill>
                          <a:srgbClr val="0563C1"/>
                        </a:solidFill>
                        <a:effectLst/>
                        <a:latin typeface="+mn-lt"/>
                        <a:ea typeface="等线" panose="02010600030101010101" pitchFamily="2" charset="-122"/>
                      </a:endParaRPr>
                    </a:p>
                  </a:txBody>
                  <a:tcPr marL="5799" marR="5799" marT="5799" marB="0"/>
                </a:tc>
                <a:tc>
                  <a:txBody>
                    <a:bodyPr/>
                    <a:lstStyle/>
                    <a:p>
                      <a:pPr marL="0" marR="0" lvl="0" indent="0" algn="r" defTabSz="1219170" rtl="0" eaLnBrk="1" fontAlgn="b" latinLnBrk="0" hangingPunct="1">
                        <a:lnSpc>
                          <a:spcPct val="100000"/>
                        </a:lnSpc>
                        <a:spcBef>
                          <a:spcPts val="0"/>
                        </a:spcBef>
                        <a:spcAft>
                          <a:spcPts val="0"/>
                        </a:spcAft>
                        <a:buClrTx/>
                        <a:buSzTx/>
                        <a:buFontTx/>
                        <a:buNone/>
                        <a:tabLst/>
                        <a:defRPr/>
                      </a:pPr>
                      <a:r>
                        <a:rPr lang="en-US" altLang="zh-CN" sz="1000" b="0" i="0" u="none" strike="noStrike" dirty="0">
                          <a:solidFill>
                            <a:srgbClr val="FF0000"/>
                          </a:solidFill>
                          <a:effectLst/>
                          <a:highlight>
                            <a:srgbClr val="B2B2B2"/>
                          </a:highlight>
                          <a:latin typeface="+mn-lt"/>
                          <a:ea typeface="等线" panose="02010600030101010101" pitchFamily="2" charset="-122"/>
                          <a:cs typeface="Arial" panose="020B0604020202020204" pitchFamily="34" charset="0"/>
                        </a:rPr>
                        <a:t>100%</a:t>
                      </a:r>
                    </a:p>
                  </a:txBody>
                  <a:tcPr marL="7620" marR="7620" marT="7620" marB="0" anchor="b"/>
                </a:tc>
                <a:tc>
                  <a:txBody>
                    <a:bodyPr/>
                    <a:lstStyle/>
                    <a:p>
                      <a:pPr algn="l" fontAlgn="t"/>
                      <a:endParaRPr lang="en-US" sz="1000" b="0" i="0" u="none" strike="noStrike" kern="1200" dirty="0">
                        <a:solidFill>
                          <a:schemeClr val="tx1"/>
                        </a:solidFill>
                        <a:effectLst/>
                        <a:highlight>
                          <a:srgbClr val="00FFFF"/>
                        </a:highlight>
                        <a:latin typeface="+mn-lt"/>
                        <a:ea typeface="等线" panose="02010600030101010101" pitchFamily="2" charset="-122"/>
                        <a:cs typeface="+mn-cs"/>
                      </a:endParaRPr>
                    </a:p>
                  </a:txBody>
                  <a:tcPr marL="4294" marR="4294" marT="4294" marB="0"/>
                </a:tc>
                <a:extLst>
                  <a:ext uri="{0D108BD9-81ED-4DB2-BD59-A6C34878D82A}">
                    <a16:rowId xmlns:a16="http://schemas.microsoft.com/office/drawing/2014/main" val="10001"/>
                  </a:ext>
                </a:extLst>
              </a:tr>
              <a:tr h="219143">
                <a:tc>
                  <a:txBody>
                    <a:bodyPr/>
                    <a:lstStyle/>
                    <a:p>
                      <a:pPr marL="0" algn="l" defTabSz="1219170" rtl="0" eaLnBrk="1" fontAlgn="t" latinLnBrk="0" hangingPunct="1"/>
                      <a:r>
                        <a:rPr lang="en-US" altLang="zh-CN" sz="1000" b="0" i="0" u="none" strike="noStrike" kern="1200" dirty="0">
                          <a:solidFill>
                            <a:srgbClr val="000000"/>
                          </a:solidFill>
                          <a:effectLst/>
                          <a:latin typeface="+mn-lt"/>
                          <a:ea typeface="等线" panose="02010600030101010101" pitchFamily="2" charset="-122"/>
                          <a:cs typeface="+mn-cs"/>
                        </a:rPr>
                        <a:t>1060013</a:t>
                      </a:r>
                    </a:p>
                  </a:txBody>
                  <a:tcPr marL="6901" marR="6901" marT="6901" marB="0"/>
                </a:tc>
                <a:tc>
                  <a:txBody>
                    <a:bodyPr/>
                    <a:lstStyle/>
                    <a:p>
                      <a:pPr marL="0" algn="l" defTabSz="1219170" rtl="0" eaLnBrk="1" fontAlgn="t" latinLnBrk="0" hangingPunct="1"/>
                      <a:r>
                        <a:rPr lang="en-US" sz="1000" b="0" i="0" u="none" strike="noStrike" kern="1200" dirty="0">
                          <a:solidFill>
                            <a:srgbClr val="000000"/>
                          </a:solidFill>
                          <a:effectLst/>
                          <a:latin typeface="+mn-lt"/>
                          <a:ea typeface="等线" panose="02010600030101010101" pitchFamily="2" charset="-122"/>
                          <a:cs typeface="+mn-cs"/>
                        </a:rPr>
                        <a:t>Intent driven management services for mobile network phase 3 </a:t>
                      </a:r>
                    </a:p>
                  </a:txBody>
                  <a:tcPr marL="6901" marR="6901" marT="6901" marB="0"/>
                </a:tc>
                <a:tc>
                  <a:txBody>
                    <a:bodyPr/>
                    <a:lstStyle/>
                    <a:p>
                      <a:pPr marL="0" algn="l" defTabSz="1219170" rtl="0" eaLnBrk="1" fontAlgn="t" latinLnBrk="0" hangingPunct="1"/>
                      <a:r>
                        <a:rPr lang="en-US" sz="1000" b="0" i="0" u="none" strike="noStrike" kern="1200" dirty="0">
                          <a:solidFill>
                            <a:srgbClr val="000000"/>
                          </a:solidFill>
                          <a:effectLst/>
                          <a:latin typeface="+mn-lt"/>
                          <a:ea typeface="等线" panose="02010600030101010101" pitchFamily="2" charset="-122"/>
                          <a:cs typeface="+mn-cs"/>
                        </a:rPr>
                        <a:t>IDMS_MN_Ph3</a:t>
                      </a:r>
                    </a:p>
                  </a:txBody>
                  <a:tcPr marL="6901" marR="6901" marT="6901" marB="0"/>
                </a:tc>
                <a:tc>
                  <a:txBody>
                    <a:bodyPr/>
                    <a:lstStyle/>
                    <a:p>
                      <a:pPr marL="0" algn="l" defTabSz="1219170" rtl="0" eaLnBrk="1" fontAlgn="t" latinLnBrk="0" hangingPunct="1"/>
                      <a:r>
                        <a:rPr lang="en-US" altLang="zh-CN" sz="1000" b="0" i="0" u="none" strike="noStrike" kern="1200" dirty="0">
                          <a:solidFill>
                            <a:srgbClr val="000000"/>
                          </a:solidFill>
                          <a:effectLst/>
                          <a:latin typeface="+mn-lt"/>
                          <a:ea typeface="等线" panose="02010600030101010101" pitchFamily="2" charset="-122"/>
                          <a:cs typeface="+mn-cs"/>
                        </a:rPr>
                        <a:t>06/06/2025</a:t>
                      </a:r>
                    </a:p>
                  </a:txBody>
                  <a:tcPr marL="6901" marR="6901" marT="6901" marB="0"/>
                </a:tc>
                <a:tc>
                  <a:txBody>
                    <a:bodyPr/>
                    <a:lstStyle/>
                    <a:p>
                      <a:pPr marL="0" algn="l" defTabSz="1219170" rtl="0" eaLnBrk="1" fontAlgn="t" latinLnBrk="0" hangingPunct="1"/>
                      <a:r>
                        <a:rPr lang="en-US" altLang="zh-CN" sz="1000" b="0" i="0" u="none" strike="noStrike" kern="1200" dirty="0">
                          <a:solidFill>
                            <a:srgbClr val="000000"/>
                          </a:solidFill>
                          <a:effectLst/>
                          <a:latin typeface="+mn-lt"/>
                          <a:ea typeface="等线" panose="02010600030101010101" pitchFamily="2" charset="-122"/>
                          <a:cs typeface="+mn-cs"/>
                        </a:rPr>
                        <a:t>65%</a:t>
                      </a:r>
                    </a:p>
                  </a:txBody>
                  <a:tcPr marL="6901" marR="6901" marT="6901" marB="0"/>
                </a:tc>
                <a:tc>
                  <a:txBody>
                    <a:bodyPr/>
                    <a:lstStyle/>
                    <a:p>
                      <a:pPr algn="l" fontAlgn="t"/>
                      <a:r>
                        <a:rPr lang="en-US" sz="1000" b="0" i="0" u="sng" strike="noStrike">
                          <a:solidFill>
                            <a:srgbClr val="0563C1"/>
                          </a:solidFill>
                          <a:effectLst/>
                          <a:latin typeface="+mn-lt"/>
                          <a:ea typeface="微软雅黑" panose="020B0503020204020204" pitchFamily="34" charset="-122"/>
                          <a:hlinkClick r:id="rId3"/>
                        </a:rPr>
                        <a:t>SP-241946</a:t>
                      </a:r>
                      <a:endParaRPr lang="en-US" sz="1000" b="0" i="0" u="sng" strike="noStrike">
                        <a:solidFill>
                          <a:srgbClr val="0563C1"/>
                        </a:solidFill>
                        <a:effectLst/>
                        <a:latin typeface="+mn-lt"/>
                        <a:ea typeface="微软雅黑" panose="020B0503020204020204" pitchFamily="34" charset="-122"/>
                      </a:endParaRPr>
                    </a:p>
                  </a:txBody>
                  <a:tcPr marL="6901" marR="6901" marT="6901" marB="0"/>
                </a:tc>
                <a:tc>
                  <a:txBody>
                    <a:bodyPr/>
                    <a:lstStyle/>
                    <a:p>
                      <a:pPr algn="r" fontAlgn="t"/>
                      <a:r>
                        <a:rPr lang="en-US" sz="1000" b="0" i="0" u="sng" strike="noStrike" dirty="0">
                          <a:solidFill>
                            <a:srgbClr val="FF0000"/>
                          </a:solidFill>
                          <a:effectLst/>
                          <a:highlight>
                            <a:srgbClr val="00FF00"/>
                          </a:highlight>
                          <a:latin typeface="+mn-lt"/>
                          <a:ea typeface="微软雅黑" panose="020B0503020204020204" pitchFamily="34" charset="-122"/>
                        </a:rPr>
                        <a:t>100%</a:t>
                      </a:r>
                    </a:p>
                  </a:txBody>
                  <a:tcPr marL="6901" marR="6901" marT="6901" marB="0"/>
                </a:tc>
                <a:tc>
                  <a:txBody>
                    <a:bodyPr/>
                    <a:lstStyle/>
                    <a:p>
                      <a:pPr algn="l" fontAlgn="t"/>
                      <a:endParaRPr lang="en-US" sz="1000" b="0" i="0" u="sng" strike="noStrike" dirty="0">
                        <a:solidFill>
                          <a:srgbClr val="0563C1"/>
                        </a:solidFill>
                        <a:effectLst/>
                        <a:latin typeface="+mn-lt"/>
                        <a:ea typeface="微软雅黑" panose="020B0503020204020204" pitchFamily="34" charset="-122"/>
                      </a:endParaRPr>
                    </a:p>
                  </a:txBody>
                  <a:tcPr marL="6901" marR="6901" marT="6901" marB="0"/>
                </a:tc>
                <a:extLst>
                  <a:ext uri="{0D108BD9-81ED-4DB2-BD59-A6C34878D82A}">
                    <a16:rowId xmlns:a16="http://schemas.microsoft.com/office/drawing/2014/main" val="3800700725"/>
                  </a:ext>
                </a:extLst>
              </a:tr>
            </a:tbl>
          </a:graphicData>
        </a:graphic>
      </p:graphicFrame>
      <p:sp>
        <p:nvSpPr>
          <p:cNvPr id="6" name="矩形 5">
            <a:extLst>
              <a:ext uri="{FF2B5EF4-FFF2-40B4-BE49-F238E27FC236}">
                <a16:creationId xmlns:a16="http://schemas.microsoft.com/office/drawing/2014/main" id="{258CB148-EB78-4F52-B4DA-88CC8C58B74F}"/>
              </a:ext>
            </a:extLst>
          </p:cNvPr>
          <p:cNvSpPr/>
          <p:nvPr/>
        </p:nvSpPr>
        <p:spPr>
          <a:xfrm>
            <a:off x="8684704" y="0"/>
            <a:ext cx="1614545" cy="292388"/>
          </a:xfrm>
          <a:prstGeom prst="rect">
            <a:avLst/>
          </a:prstGeom>
        </p:spPr>
        <p:txBody>
          <a:bodyPr wrap="none">
            <a:spAutoFit/>
          </a:bodyPr>
          <a:lstStyle/>
          <a:p>
            <a:r>
              <a:rPr lang="en-US" altLang="zh-CN" dirty="0">
                <a:solidFill>
                  <a:schemeClr val="bg1"/>
                </a:solidFill>
                <a:highlight>
                  <a:srgbClr val="800080"/>
                </a:highlight>
              </a:rPr>
              <a:t>OAM Prime feature</a:t>
            </a:r>
            <a:endParaRPr lang="zh-CN" altLang="en-US" dirty="0">
              <a:solidFill>
                <a:schemeClr val="bg1"/>
              </a:solidFill>
              <a:highlight>
                <a:srgbClr val="800080"/>
              </a:highlight>
            </a:endParaRPr>
          </a:p>
        </p:txBody>
      </p:sp>
      <p:sp>
        <p:nvSpPr>
          <p:cNvPr id="7" name="Content Placeholder 7">
            <a:extLst>
              <a:ext uri="{FF2B5EF4-FFF2-40B4-BE49-F238E27FC236}">
                <a16:creationId xmlns:a16="http://schemas.microsoft.com/office/drawing/2014/main" id="{23BB9BDA-4AD8-48CC-9509-FE4C27464F2E}"/>
              </a:ext>
            </a:extLst>
          </p:cNvPr>
          <p:cNvSpPr txBox="1">
            <a:spLocks/>
          </p:cNvSpPr>
          <p:nvPr/>
        </p:nvSpPr>
        <p:spPr>
          <a:xfrm>
            <a:off x="420612" y="1988337"/>
            <a:ext cx="11265420" cy="4184114"/>
          </a:xfrm>
          <a:prstGeom prst="rect">
            <a:avLst/>
          </a:prstGeom>
          <a:solidFill>
            <a:schemeClr val="bg1"/>
          </a:solidFill>
        </p:spPr>
        <p:txBody>
          <a:bodyPr/>
          <a:lstStyle>
            <a:lvl1pPr marL="341313" indent="-341313" algn="l" rtl="0" eaLnBrk="0" fontAlgn="base" hangingPunct="0">
              <a:spcBef>
                <a:spcPct val="20000"/>
              </a:spcBef>
              <a:spcAft>
                <a:spcPct val="0"/>
              </a:spcAft>
              <a:buBlip>
                <a:blip r:embed="rId4"/>
              </a:buBlip>
              <a:defRPr sz="2800">
                <a:solidFill>
                  <a:schemeClr val="tx1"/>
                </a:solidFill>
                <a:latin typeface="+mn-lt"/>
                <a:ea typeface="MS PGothic" panose="020B0600070205080204" pitchFamily="34" charset="-128"/>
                <a:cs typeface="ＭＳ Ｐゴシック" charset="0"/>
              </a:defRPr>
            </a:lvl1pPr>
            <a:lvl2pPr marL="741363" indent="-284163" algn="l" rtl="0" eaLnBrk="0" fontAlgn="base" hangingPunct="0">
              <a:spcBef>
                <a:spcPct val="20000"/>
              </a:spcBef>
              <a:spcAft>
                <a:spcPct val="0"/>
              </a:spcAft>
              <a:buClr>
                <a:srgbClr val="C00000"/>
              </a:buClr>
              <a:buFont typeface="Arial" panose="020B0604020202020204" pitchFamily="34" charset="0"/>
              <a:buChar char="•"/>
              <a:defRPr sz="2400">
                <a:solidFill>
                  <a:schemeClr val="tx1"/>
                </a:solidFill>
                <a:latin typeface="+mn-lt"/>
                <a:ea typeface="MS PGothic" panose="020B0600070205080204" pitchFamily="34" charset="-128"/>
              </a:defRPr>
            </a:lvl2pPr>
            <a:lvl3pPr marL="11414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3pPr>
            <a:lvl4pPr marL="15986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4pPr>
            <a:lvl5pPr marL="2055813" indent="-227013"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S PGothic" panose="020B0600070205080204" pitchFamily="34" charset="-128"/>
              </a:defRPr>
            </a:lvl5pPr>
            <a:lvl6pPr marL="2514314" indent="-228574" algn="l" rtl="0" eaLnBrk="0" fontAlgn="base" hangingPunct="0">
              <a:spcBef>
                <a:spcPct val="20000"/>
              </a:spcBef>
              <a:spcAft>
                <a:spcPct val="0"/>
              </a:spcAft>
              <a:buFont typeface="Arial" charset="0"/>
              <a:buChar char="»"/>
              <a:defRPr sz="1600">
                <a:solidFill>
                  <a:schemeClr val="tx1"/>
                </a:solidFill>
                <a:latin typeface="+mn-lt"/>
              </a:defRPr>
            </a:lvl6pPr>
            <a:lvl7pPr marL="2971462" indent="-228574" algn="l" rtl="0" eaLnBrk="0" fontAlgn="base" hangingPunct="0">
              <a:spcBef>
                <a:spcPct val="20000"/>
              </a:spcBef>
              <a:spcAft>
                <a:spcPct val="0"/>
              </a:spcAft>
              <a:buFont typeface="Arial" charset="0"/>
              <a:buChar char="»"/>
              <a:defRPr sz="1600">
                <a:solidFill>
                  <a:schemeClr val="tx1"/>
                </a:solidFill>
                <a:latin typeface="+mn-lt"/>
              </a:defRPr>
            </a:lvl7pPr>
            <a:lvl8pPr marL="3428610" indent="-228574" algn="l" rtl="0" eaLnBrk="0" fontAlgn="base" hangingPunct="0">
              <a:spcBef>
                <a:spcPct val="20000"/>
              </a:spcBef>
              <a:spcAft>
                <a:spcPct val="0"/>
              </a:spcAft>
              <a:buFont typeface="Arial" charset="0"/>
              <a:buChar char="»"/>
              <a:defRPr sz="1600">
                <a:solidFill>
                  <a:schemeClr val="tx1"/>
                </a:solidFill>
                <a:latin typeface="+mn-lt"/>
              </a:defRPr>
            </a:lvl8pPr>
            <a:lvl9pPr marL="3885758" indent="-228574" algn="l" rtl="0" eaLnBrk="0" fontAlgn="base" hangingPunct="0">
              <a:spcBef>
                <a:spcPct val="20000"/>
              </a:spcBef>
              <a:spcAft>
                <a:spcPct val="0"/>
              </a:spcAft>
              <a:buFont typeface="Arial" charset="0"/>
              <a:buChar char="»"/>
              <a:defRPr sz="1600">
                <a:solidFill>
                  <a:schemeClr val="tx1"/>
                </a:solidFill>
                <a:latin typeface="+mn-lt"/>
              </a:defRPr>
            </a:lvl9pPr>
          </a:lstStyle>
          <a:p>
            <a:pPr>
              <a:spcBef>
                <a:spcPts val="0"/>
              </a:spcBef>
              <a:spcAft>
                <a:spcPts val="0"/>
              </a:spcAft>
              <a:defRPr/>
            </a:pPr>
            <a:r>
              <a:rPr lang="de-DE" altLang="de-DE" sz="1800" kern="0" dirty="0"/>
              <a:t>Progress since SA#107:</a:t>
            </a:r>
          </a:p>
          <a:p>
            <a:pPr lvl="1">
              <a:spcBef>
                <a:spcPts val="0"/>
              </a:spcBef>
              <a:spcAft>
                <a:spcPts val="0"/>
              </a:spcAft>
              <a:defRPr/>
            </a:pPr>
            <a:r>
              <a:rPr lang="en-US" altLang="zh-CN" sz="1600" kern="0" dirty="0"/>
              <a:t>New scenarios solution (including information model and </a:t>
            </a:r>
            <a:r>
              <a:rPr lang="en-US" altLang="zh-CN" sz="1600" kern="0" dirty="0" err="1"/>
              <a:t>openAPI</a:t>
            </a:r>
            <a:r>
              <a:rPr lang="en-US" altLang="zh-CN" sz="1600" kern="0" dirty="0"/>
              <a:t> definition), including:</a:t>
            </a:r>
          </a:p>
          <a:p>
            <a:pPr lvl="2">
              <a:spcBef>
                <a:spcPts val="0"/>
              </a:spcBef>
              <a:spcAft>
                <a:spcPts val="0"/>
              </a:spcAft>
              <a:defRPr/>
            </a:pPr>
            <a:r>
              <a:rPr lang="en-US" altLang="zh-CN" sz="1200" kern="0" dirty="0"/>
              <a:t>Enhance the </a:t>
            </a:r>
            <a:r>
              <a:rPr lang="en-US" altLang="zh-CN" sz="1200" kern="0" dirty="0" err="1"/>
              <a:t>RadioNetworkExpectation</a:t>
            </a:r>
            <a:r>
              <a:rPr lang="en-US" altLang="zh-CN" sz="1200" kern="0" dirty="0"/>
              <a:t> to support radio network support for UAV pre-flight preparation</a:t>
            </a:r>
          </a:p>
          <a:p>
            <a:pPr lvl="2">
              <a:spcBef>
                <a:spcPts val="0"/>
              </a:spcBef>
              <a:spcAft>
                <a:spcPts val="0"/>
              </a:spcAft>
              <a:defRPr/>
            </a:pPr>
            <a:r>
              <a:rPr lang="en-US" altLang="zh-CN" sz="1200" kern="0" dirty="0"/>
              <a:t>Enhance the </a:t>
            </a:r>
            <a:r>
              <a:rPr lang="en-US" altLang="zh-CN" sz="1200" kern="0" dirty="0" err="1"/>
              <a:t>RadioNetworkExpectation</a:t>
            </a:r>
            <a:r>
              <a:rPr lang="en-US" altLang="zh-CN" sz="1200" kern="0" dirty="0"/>
              <a:t> to support MOCN undifferentiated radio service in a specified area</a:t>
            </a:r>
          </a:p>
          <a:p>
            <a:pPr lvl="2">
              <a:spcBef>
                <a:spcPts val="0"/>
              </a:spcBef>
              <a:spcAft>
                <a:spcPts val="0"/>
              </a:spcAft>
              <a:defRPr/>
            </a:pPr>
            <a:r>
              <a:rPr lang="en-US" altLang="zh-CN" sz="1200" kern="0" dirty="0"/>
              <a:t>Enhance the </a:t>
            </a:r>
            <a:r>
              <a:rPr lang="en-US" altLang="zh-CN" sz="1200" kern="0" dirty="0" err="1"/>
              <a:t>RadioServiceExpectation</a:t>
            </a:r>
            <a:r>
              <a:rPr lang="en-US" altLang="zh-CN" sz="1200" kern="0" dirty="0"/>
              <a:t> to support radio service delivering and assurance for specific UE group and area</a:t>
            </a:r>
          </a:p>
          <a:p>
            <a:pPr lvl="2">
              <a:spcBef>
                <a:spcPts val="0"/>
              </a:spcBef>
              <a:spcAft>
                <a:spcPts val="0"/>
              </a:spcAft>
              <a:defRPr/>
            </a:pPr>
            <a:r>
              <a:rPr lang="en-US" altLang="zh-CN" sz="1200" kern="0" dirty="0"/>
              <a:t>Introduce the </a:t>
            </a:r>
            <a:r>
              <a:rPr lang="en-US" altLang="zh-CN" sz="1200" kern="0" dirty="0" err="1"/>
              <a:t>MaintenanceExpectation</a:t>
            </a:r>
            <a:r>
              <a:rPr lang="en-US" altLang="zh-CN" sz="1200" kern="0" dirty="0"/>
              <a:t> for network maintenance (e.g. network upgrade)</a:t>
            </a:r>
          </a:p>
          <a:p>
            <a:pPr lvl="1">
              <a:spcBef>
                <a:spcPts val="0"/>
              </a:spcBef>
              <a:spcAft>
                <a:spcPts val="0"/>
              </a:spcAft>
              <a:defRPr/>
            </a:pPr>
            <a:r>
              <a:rPr lang="en-US" altLang="zh-CN" sz="1600" kern="0" dirty="0"/>
              <a:t>New intent driven management functionalities(including information model and </a:t>
            </a:r>
            <a:r>
              <a:rPr lang="en-US" altLang="zh-CN" sz="1600" kern="0" dirty="0" err="1"/>
              <a:t>openAPI</a:t>
            </a:r>
            <a:r>
              <a:rPr lang="en-US" altLang="zh-CN" sz="1600" kern="0" dirty="0"/>
              <a:t> definition), including:</a:t>
            </a:r>
          </a:p>
          <a:p>
            <a:pPr lvl="2">
              <a:spcBef>
                <a:spcPts val="0"/>
              </a:spcBef>
              <a:spcAft>
                <a:spcPts val="0"/>
              </a:spcAft>
              <a:defRPr/>
            </a:pPr>
            <a:r>
              <a:rPr lang="en-US" altLang="zh-CN" sz="1200" kern="0" dirty="0"/>
              <a:t>Intent utility function to allow the consumer express preference for the intent </a:t>
            </a:r>
            <a:r>
              <a:rPr lang="en-US" altLang="zh-CN" sz="1200" kern="0" dirty="0" err="1"/>
              <a:t>fulfulment</a:t>
            </a:r>
            <a:r>
              <a:rPr lang="en-US" altLang="zh-CN" sz="1200" kern="0" dirty="0"/>
              <a:t>.</a:t>
            </a:r>
          </a:p>
          <a:p>
            <a:pPr lvl="2">
              <a:spcBef>
                <a:spcPts val="0"/>
              </a:spcBef>
              <a:spcAft>
                <a:spcPts val="0"/>
              </a:spcAft>
              <a:defRPr/>
            </a:pPr>
            <a:r>
              <a:rPr lang="en-US" altLang="zh-CN" sz="1200" kern="0" dirty="0"/>
              <a:t>Intent negotiation during fulfilment phase to enable the </a:t>
            </a:r>
            <a:r>
              <a:rPr lang="en-US" altLang="zh-CN" sz="1200" kern="0" dirty="0" err="1"/>
              <a:t>MnS</a:t>
            </a:r>
            <a:r>
              <a:rPr lang="en-US" altLang="zh-CN" sz="1200" kern="0" dirty="0"/>
              <a:t> producer and the </a:t>
            </a:r>
            <a:r>
              <a:rPr lang="en-US" altLang="zh-CN" sz="1200" kern="0" dirty="0" err="1"/>
              <a:t>MnS</a:t>
            </a:r>
            <a:r>
              <a:rPr lang="en-US" altLang="zh-CN" sz="1200" kern="0" dirty="0"/>
              <a:t> consumer to agree on the best way to fulfil an intent</a:t>
            </a:r>
          </a:p>
          <a:p>
            <a:pPr lvl="2">
              <a:spcBef>
                <a:spcPts val="0"/>
              </a:spcBef>
              <a:spcAft>
                <a:spcPts val="0"/>
              </a:spcAft>
              <a:defRPr/>
            </a:pPr>
            <a:r>
              <a:rPr lang="en-US" altLang="zh-CN" sz="1200" kern="0" dirty="0"/>
              <a:t>Procedures for intent exploration, intent fulfilment negotiation, intent feasibility check and implicit intent report subscription with customized requirements.</a:t>
            </a:r>
          </a:p>
          <a:p>
            <a:pPr lvl="1">
              <a:spcBef>
                <a:spcPts val="0"/>
              </a:spcBef>
              <a:spcAft>
                <a:spcPts val="0"/>
              </a:spcAft>
              <a:defRPr/>
            </a:pPr>
            <a:endParaRPr lang="en-US" altLang="zh-CN" sz="1400" dirty="0"/>
          </a:p>
          <a:p>
            <a:pPr marL="341313" lvl="1" indent="-341313">
              <a:spcBef>
                <a:spcPts val="0"/>
              </a:spcBef>
              <a:spcAft>
                <a:spcPts val="0"/>
              </a:spcAft>
              <a:buBlip>
                <a:blip r:embed="rId4"/>
              </a:buBlip>
              <a:defRPr/>
            </a:pPr>
            <a:r>
              <a:rPr lang="en-US" sz="1800" kern="0" dirty="0"/>
              <a:t>Impacts and dependencies on other WGs:</a:t>
            </a:r>
          </a:p>
          <a:p>
            <a:pPr lvl="1">
              <a:spcBef>
                <a:spcPts val="0"/>
              </a:spcBef>
              <a:spcAft>
                <a:spcPts val="0"/>
              </a:spcAft>
              <a:defRPr/>
            </a:pPr>
            <a:r>
              <a:rPr lang="en-US" sz="1600" kern="0" dirty="0"/>
              <a:t>Provide radio network management support to SA1 on UAV pre-flight preparation requirements </a:t>
            </a:r>
            <a:endParaRPr lang="de-DE" sz="1600" kern="0" dirty="0"/>
          </a:p>
          <a:p>
            <a:pPr>
              <a:spcBef>
                <a:spcPts val="0"/>
              </a:spcBef>
              <a:spcAft>
                <a:spcPts val="0"/>
              </a:spcAft>
              <a:defRPr/>
            </a:pPr>
            <a:endParaRPr lang="de-DE" sz="1800" kern="0" dirty="0"/>
          </a:p>
          <a:p>
            <a:pPr>
              <a:spcBef>
                <a:spcPts val="0"/>
              </a:spcBef>
              <a:spcAft>
                <a:spcPts val="0"/>
              </a:spcAft>
              <a:defRPr/>
            </a:pPr>
            <a:r>
              <a:rPr lang="de-DE" sz="1800" kern="0" dirty="0"/>
              <a:t>Next steps:</a:t>
            </a:r>
          </a:p>
          <a:p>
            <a:pPr lvl="1">
              <a:spcBef>
                <a:spcPts val="0"/>
              </a:spcBef>
              <a:spcAft>
                <a:spcPts val="0"/>
              </a:spcAft>
              <a:defRPr/>
            </a:pPr>
            <a:r>
              <a:rPr lang="en-US" altLang="zh-CN" sz="1600" kern="0" dirty="0">
                <a:highlight>
                  <a:srgbClr val="00FF00"/>
                </a:highlight>
              </a:rPr>
              <a:t>R19 IDMS_MN_Ph3 WI is completed.</a:t>
            </a:r>
            <a:endParaRPr lang="de-DE" sz="1600" kern="0" dirty="0">
              <a:highlight>
                <a:srgbClr val="00FF00"/>
              </a:highlight>
            </a:endParaRPr>
          </a:p>
        </p:txBody>
      </p:sp>
    </p:spTree>
    <p:extLst>
      <p:ext uri="{BB962C8B-B14F-4D97-AF65-F5344CB8AC3E}">
        <p14:creationId xmlns:p14="http://schemas.microsoft.com/office/powerpoint/2010/main" val="1563951513"/>
      </p:ext>
    </p:extLst>
  </p:cSld>
  <p:clrMapOvr>
    <a:masterClrMapping/>
  </p:clrMapOvr>
  <p:transition spd="slow"/>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96221DFE-BF72-4AC7-BB51-3BFEB65732D9}"/>
              </a:ext>
            </a:extLst>
          </p:cNvPr>
          <p:cNvSpPr>
            <a:spLocks noGrp="1"/>
          </p:cNvSpPr>
          <p:nvPr>
            <p:ph type="title"/>
          </p:nvPr>
        </p:nvSpPr>
        <p:spPr/>
        <p:txBody>
          <a:bodyPr/>
          <a:lstStyle/>
          <a:p>
            <a:r>
              <a:rPr lang="en-GB" altLang="en-US" sz="3733" b="1" dirty="0"/>
              <a:t>4. CCL: </a:t>
            </a:r>
            <a:r>
              <a:rPr lang="en-US" altLang="en-US" sz="3733" b="1" dirty="0"/>
              <a:t>closed control loop management</a:t>
            </a:r>
            <a:endParaRPr lang="en-GB" altLang="en-US" sz="3733" b="1" dirty="0"/>
          </a:p>
        </p:txBody>
      </p:sp>
      <p:graphicFrame>
        <p:nvGraphicFramePr>
          <p:cNvPr id="5" name="Table 4">
            <a:extLst>
              <a:ext uri="{FF2B5EF4-FFF2-40B4-BE49-F238E27FC236}">
                <a16:creationId xmlns:a16="http://schemas.microsoft.com/office/drawing/2014/main" id="{7A68B1DF-7499-467E-9AB1-C9EAA9992FED}"/>
              </a:ext>
            </a:extLst>
          </p:cNvPr>
          <p:cNvGraphicFramePr>
            <a:graphicFrameLocks noGrp="1"/>
          </p:cNvGraphicFramePr>
          <p:nvPr>
            <p:extLst>
              <p:ext uri="{D42A27DB-BD31-4B8C-83A1-F6EECF244321}">
                <p14:modId xmlns:p14="http://schemas.microsoft.com/office/powerpoint/2010/main" val="3545101146"/>
              </p:ext>
            </p:extLst>
          </p:nvPr>
        </p:nvGraphicFramePr>
        <p:xfrm>
          <a:off x="443894" y="1103463"/>
          <a:ext cx="10907183" cy="715880"/>
        </p:xfrm>
        <a:graphic>
          <a:graphicData uri="http://schemas.openxmlformats.org/drawingml/2006/table">
            <a:tbl>
              <a:tblPr firstRow="1" firstCol="1" bandRow="1">
                <a:tableStyleId>{F5AB1C69-6EDB-4FF4-983F-18BD219EF322}</a:tableStyleId>
              </a:tblPr>
              <a:tblGrid>
                <a:gridCol w="650979">
                  <a:extLst>
                    <a:ext uri="{9D8B030D-6E8A-4147-A177-3AD203B41FA5}">
                      <a16:colId xmlns:a16="http://schemas.microsoft.com/office/drawing/2014/main" val="20000"/>
                    </a:ext>
                  </a:extLst>
                </a:gridCol>
                <a:gridCol w="3769829">
                  <a:extLst>
                    <a:ext uri="{9D8B030D-6E8A-4147-A177-3AD203B41FA5}">
                      <a16:colId xmlns:a16="http://schemas.microsoft.com/office/drawing/2014/main" val="20001"/>
                    </a:ext>
                  </a:extLst>
                </a:gridCol>
                <a:gridCol w="987879">
                  <a:extLst>
                    <a:ext uri="{9D8B030D-6E8A-4147-A177-3AD203B41FA5}">
                      <a16:colId xmlns:a16="http://schemas.microsoft.com/office/drawing/2014/main" val="20002"/>
                    </a:ext>
                  </a:extLst>
                </a:gridCol>
                <a:gridCol w="1608364">
                  <a:extLst>
                    <a:ext uri="{9D8B030D-6E8A-4147-A177-3AD203B41FA5}">
                      <a16:colId xmlns:a16="http://schemas.microsoft.com/office/drawing/2014/main" val="20003"/>
                    </a:ext>
                  </a:extLst>
                </a:gridCol>
                <a:gridCol w="644979">
                  <a:extLst>
                    <a:ext uri="{9D8B030D-6E8A-4147-A177-3AD203B41FA5}">
                      <a16:colId xmlns:a16="http://schemas.microsoft.com/office/drawing/2014/main" val="20004"/>
                    </a:ext>
                  </a:extLst>
                </a:gridCol>
                <a:gridCol w="718457">
                  <a:extLst>
                    <a:ext uri="{9D8B030D-6E8A-4147-A177-3AD203B41FA5}">
                      <a16:colId xmlns:a16="http://schemas.microsoft.com/office/drawing/2014/main" val="20005"/>
                    </a:ext>
                  </a:extLst>
                </a:gridCol>
                <a:gridCol w="742950">
                  <a:extLst>
                    <a:ext uri="{9D8B030D-6E8A-4147-A177-3AD203B41FA5}">
                      <a16:colId xmlns:a16="http://schemas.microsoft.com/office/drawing/2014/main" val="20006"/>
                    </a:ext>
                  </a:extLst>
                </a:gridCol>
                <a:gridCol w="1783746">
                  <a:extLst>
                    <a:ext uri="{9D8B030D-6E8A-4147-A177-3AD203B41FA5}">
                      <a16:colId xmlns:a16="http://schemas.microsoft.com/office/drawing/2014/main" val="20007"/>
                    </a:ext>
                  </a:extLst>
                </a:gridCol>
              </a:tblGrid>
              <a:tr h="277594">
                <a:tc>
                  <a:txBody>
                    <a:bodyPr/>
                    <a:lstStyle/>
                    <a:p>
                      <a:pPr algn="ctr">
                        <a:lnSpc>
                          <a:spcPct val="107000"/>
                        </a:lnSpc>
                        <a:spcAft>
                          <a:spcPts val="800"/>
                        </a:spcAft>
                      </a:pPr>
                      <a:r>
                        <a:rPr lang="en-GB" sz="1400" dirty="0"/>
                        <a:t>UID</a:t>
                      </a:r>
                    </a:p>
                  </a:txBody>
                  <a:tcPr marL="48004" marR="48004" marT="0" marB="0" anchor="ctr"/>
                </a:tc>
                <a:tc>
                  <a:txBody>
                    <a:bodyPr/>
                    <a:lstStyle/>
                    <a:p>
                      <a:pPr algn="ctr">
                        <a:lnSpc>
                          <a:spcPct val="107000"/>
                        </a:lnSpc>
                        <a:spcAft>
                          <a:spcPts val="800"/>
                        </a:spcAft>
                      </a:pPr>
                      <a:r>
                        <a:rPr lang="en-GB" sz="1400" dirty="0"/>
                        <a:t>Name</a:t>
                      </a:r>
                    </a:p>
                  </a:txBody>
                  <a:tcPr marL="48004" marR="48004" marT="0" marB="0" anchor="ctr"/>
                </a:tc>
                <a:tc>
                  <a:txBody>
                    <a:bodyPr/>
                    <a:lstStyle/>
                    <a:p>
                      <a:pPr algn="ctr">
                        <a:lnSpc>
                          <a:spcPct val="107000"/>
                        </a:lnSpc>
                        <a:spcAft>
                          <a:spcPts val="800"/>
                        </a:spcAft>
                      </a:pPr>
                      <a:r>
                        <a:rPr lang="en-GB" sz="1400" dirty="0"/>
                        <a:t>Acronym</a:t>
                      </a:r>
                    </a:p>
                  </a:txBody>
                  <a:tcPr marL="48004" marR="48004" marT="0" marB="0" anchor="ctr"/>
                </a:tc>
                <a:tc>
                  <a:txBody>
                    <a:bodyPr/>
                    <a:lstStyle/>
                    <a:p>
                      <a:pPr algn="ctr">
                        <a:lnSpc>
                          <a:spcPct val="107000"/>
                        </a:lnSpc>
                        <a:spcAft>
                          <a:spcPts val="800"/>
                        </a:spcAft>
                      </a:pPr>
                      <a:r>
                        <a:rPr lang="en-GB" sz="1400" dirty="0"/>
                        <a:t>Target </a:t>
                      </a:r>
                      <a:r>
                        <a:rPr lang="en-GB" sz="1000" dirty="0"/>
                        <a:t>(dd/mm/</a:t>
                      </a:r>
                      <a:r>
                        <a:rPr lang="en-GB" sz="1000" dirty="0" err="1"/>
                        <a:t>yyyy</a:t>
                      </a:r>
                      <a:r>
                        <a:rPr lang="en-GB" sz="1000" dirty="0"/>
                        <a:t>)</a:t>
                      </a:r>
                      <a:endParaRPr lang="en-GB" sz="1400" dirty="0"/>
                    </a:p>
                  </a:txBody>
                  <a:tcPr marL="48004" marR="48004" marT="0" marB="0" anchor="ctr"/>
                </a:tc>
                <a:tc>
                  <a:txBody>
                    <a:bodyPr/>
                    <a:lstStyle/>
                    <a:p>
                      <a:pPr algn="ctr">
                        <a:lnSpc>
                          <a:spcPct val="107000"/>
                        </a:lnSpc>
                        <a:spcAft>
                          <a:spcPts val="800"/>
                        </a:spcAft>
                      </a:pPr>
                      <a:r>
                        <a:rPr lang="en-GB" sz="1400" dirty="0"/>
                        <a:t>Old %</a:t>
                      </a:r>
                    </a:p>
                  </a:txBody>
                  <a:tcPr marL="48004" marR="48004" marT="0" marB="0" anchor="ctr"/>
                </a:tc>
                <a:tc>
                  <a:txBody>
                    <a:bodyPr/>
                    <a:lstStyle/>
                    <a:p>
                      <a:pPr algn="ctr">
                        <a:lnSpc>
                          <a:spcPct val="107000"/>
                        </a:lnSpc>
                        <a:spcAft>
                          <a:spcPts val="800"/>
                        </a:spcAft>
                      </a:pPr>
                      <a:r>
                        <a:rPr lang="en-GB" sz="1400" b="1" kern="1200" dirty="0">
                          <a:solidFill>
                            <a:schemeClr val="lt1"/>
                          </a:solidFill>
                          <a:latin typeface="+mn-lt"/>
                          <a:ea typeface="+mn-ea"/>
                          <a:cs typeface="+mn-cs"/>
                        </a:rPr>
                        <a:t>WID</a:t>
                      </a:r>
                      <a:endParaRPr lang="en-GB" sz="1400" dirty="0">
                        <a:solidFill>
                          <a:srgbClr val="FF0000"/>
                        </a:solidFill>
                      </a:endParaRPr>
                    </a:p>
                  </a:txBody>
                  <a:tcPr marL="48004" marR="48004" marT="0" marB="0" anchor="ctr"/>
                </a:tc>
                <a:tc>
                  <a:txBody>
                    <a:bodyPr/>
                    <a:lstStyle/>
                    <a:p>
                      <a:pPr algn="ctr">
                        <a:lnSpc>
                          <a:spcPct val="107000"/>
                        </a:lnSpc>
                        <a:spcAft>
                          <a:spcPts val="800"/>
                        </a:spcAft>
                      </a:pPr>
                      <a:r>
                        <a:rPr lang="en-GB" sz="1400" dirty="0">
                          <a:solidFill>
                            <a:srgbClr val="FF0000"/>
                          </a:solidFill>
                        </a:rPr>
                        <a:t>New %</a:t>
                      </a:r>
                      <a:endParaRPr lang="en-GB" sz="1400" b="1" kern="1200" dirty="0">
                        <a:solidFill>
                          <a:schemeClr val="lt1"/>
                        </a:solidFill>
                        <a:latin typeface="+mn-lt"/>
                        <a:ea typeface="+mn-ea"/>
                        <a:cs typeface="+mn-cs"/>
                      </a:endParaRPr>
                    </a:p>
                  </a:txBody>
                  <a:tcPr marL="48004" marR="48004" marT="0" marB="0" anchor="ctr"/>
                </a:tc>
                <a:tc>
                  <a:txBody>
                    <a:bodyPr/>
                    <a:lstStyle/>
                    <a:p>
                      <a:pPr algn="ctr">
                        <a:lnSpc>
                          <a:spcPct val="107000"/>
                        </a:lnSpc>
                        <a:spcAft>
                          <a:spcPts val="800"/>
                        </a:spcAft>
                      </a:pPr>
                      <a:r>
                        <a:rPr lang="en-GB" sz="1400" dirty="0">
                          <a:solidFill>
                            <a:srgbClr val="FF0000"/>
                          </a:solidFill>
                        </a:rPr>
                        <a:t>Change or comment</a:t>
                      </a:r>
                    </a:p>
                  </a:txBody>
                  <a:tcPr marL="48004" marR="48004" marT="0" marB="0" anchor="ctr"/>
                </a:tc>
                <a:extLst>
                  <a:ext uri="{0D108BD9-81ED-4DB2-BD59-A6C34878D82A}">
                    <a16:rowId xmlns:a16="http://schemas.microsoft.com/office/drawing/2014/main" val="10000"/>
                  </a:ext>
                </a:extLst>
              </a:tr>
              <a:tr h="219143">
                <a:tc>
                  <a:txBody>
                    <a:bodyPr/>
                    <a:lstStyle/>
                    <a:p>
                      <a:pPr algn="l" fontAlgn="t"/>
                      <a:r>
                        <a:rPr lang="en-US" altLang="zh-CN" sz="1000" b="0" i="0" u="none" strike="noStrike" dirty="0">
                          <a:solidFill>
                            <a:srgbClr val="000000"/>
                          </a:solidFill>
                          <a:effectLst/>
                          <a:latin typeface="+mn-lt"/>
                          <a:ea typeface="等线" panose="02010600030101010101" pitchFamily="2" charset="-122"/>
                        </a:rPr>
                        <a:t>1020009</a:t>
                      </a:r>
                    </a:p>
                  </a:txBody>
                  <a:tcPr marL="5799" marR="5799" marT="5799" marB="0"/>
                </a:tc>
                <a:tc>
                  <a:txBody>
                    <a:bodyPr/>
                    <a:lstStyle/>
                    <a:p>
                      <a:pPr algn="l" fontAlgn="t"/>
                      <a:r>
                        <a:rPr lang="en-US" sz="1000" b="0" i="1" u="none" strike="noStrike">
                          <a:solidFill>
                            <a:srgbClr val="000000"/>
                          </a:solidFill>
                          <a:effectLst/>
                          <a:latin typeface="+mn-lt"/>
                          <a:ea typeface="等线" panose="02010600030101010101" pitchFamily="2" charset="-122"/>
                        </a:rPr>
                        <a:t>Study on closed control loop management </a:t>
                      </a:r>
                    </a:p>
                  </a:txBody>
                  <a:tcPr marL="5799" marR="5799" marT="5799" marB="0"/>
                </a:tc>
                <a:tc>
                  <a:txBody>
                    <a:bodyPr/>
                    <a:lstStyle/>
                    <a:p>
                      <a:pPr algn="l" fontAlgn="t"/>
                      <a:r>
                        <a:rPr lang="en-US" sz="1000" b="0" i="0" u="none" strike="noStrike" dirty="0">
                          <a:solidFill>
                            <a:srgbClr val="000000"/>
                          </a:solidFill>
                          <a:effectLst/>
                          <a:latin typeface="+mn-lt"/>
                          <a:ea typeface="等线" panose="02010600030101010101" pitchFamily="2" charset="-122"/>
                        </a:rPr>
                        <a:t>FS_CCLM</a:t>
                      </a:r>
                    </a:p>
                  </a:txBody>
                  <a:tcPr marL="5799" marR="5799" marT="5799" marB="0"/>
                </a:tc>
                <a:tc>
                  <a:txBody>
                    <a:bodyPr/>
                    <a:lstStyle/>
                    <a:p>
                      <a:pPr algn="l" fontAlgn="t"/>
                      <a:r>
                        <a:rPr lang="en-US" altLang="zh-CN" sz="1000" b="0" i="0" u="none" strike="noStrike">
                          <a:solidFill>
                            <a:srgbClr val="000000"/>
                          </a:solidFill>
                          <a:effectLst/>
                          <a:latin typeface="+mn-lt"/>
                          <a:ea typeface="等线" panose="02010600030101010101" pitchFamily="2" charset="-122"/>
                        </a:rPr>
                        <a:t>12/12/2024</a:t>
                      </a:r>
                    </a:p>
                  </a:txBody>
                  <a:tcPr marL="5799" marR="5799" marT="5799" marB="0"/>
                </a:tc>
                <a:tc>
                  <a:txBody>
                    <a:bodyPr/>
                    <a:lstStyle/>
                    <a:p>
                      <a:pPr algn="l" fontAlgn="t"/>
                      <a:r>
                        <a:rPr lang="en-US" altLang="zh-CN" sz="1000" b="0" i="0" u="none" strike="noStrike">
                          <a:solidFill>
                            <a:srgbClr val="000000"/>
                          </a:solidFill>
                          <a:effectLst/>
                          <a:latin typeface="+mn-lt"/>
                          <a:ea typeface="等线" panose="02010600030101010101" pitchFamily="2" charset="-122"/>
                        </a:rPr>
                        <a:t>90%</a:t>
                      </a:r>
                    </a:p>
                  </a:txBody>
                  <a:tcPr marL="5799" marR="5799" marT="5799" marB="0"/>
                </a:tc>
                <a:tc>
                  <a:txBody>
                    <a:bodyPr/>
                    <a:lstStyle/>
                    <a:p>
                      <a:pPr algn="l" fontAlgn="t"/>
                      <a:r>
                        <a:rPr lang="en-US" sz="1000" b="0" i="0" u="sng" strike="noStrike">
                          <a:solidFill>
                            <a:srgbClr val="0563C1"/>
                          </a:solidFill>
                          <a:effectLst/>
                          <a:latin typeface="+mn-lt"/>
                          <a:ea typeface="等线" panose="02010600030101010101" pitchFamily="2" charset="-122"/>
                          <a:hlinkClick r:id="rId2"/>
                        </a:rPr>
                        <a:t>SP-231735</a:t>
                      </a:r>
                      <a:endParaRPr lang="en-US" sz="1000" b="0" i="0" u="sng" strike="noStrike">
                        <a:solidFill>
                          <a:srgbClr val="0563C1"/>
                        </a:solidFill>
                        <a:effectLst/>
                        <a:latin typeface="+mn-lt"/>
                        <a:ea typeface="等线" panose="02010600030101010101" pitchFamily="2" charset="-122"/>
                      </a:endParaRPr>
                    </a:p>
                  </a:txBody>
                  <a:tcPr marL="5799" marR="5799" marT="5799" marB="0"/>
                </a:tc>
                <a:tc>
                  <a:txBody>
                    <a:bodyPr/>
                    <a:lstStyle/>
                    <a:p>
                      <a:pPr marL="0" marR="0" lvl="0" indent="0" algn="r" defTabSz="1219170" rtl="0" eaLnBrk="1" fontAlgn="b" latinLnBrk="0" hangingPunct="1">
                        <a:lnSpc>
                          <a:spcPct val="100000"/>
                        </a:lnSpc>
                        <a:spcBef>
                          <a:spcPts val="0"/>
                        </a:spcBef>
                        <a:spcAft>
                          <a:spcPts val="0"/>
                        </a:spcAft>
                        <a:buClrTx/>
                        <a:buSzTx/>
                        <a:buFontTx/>
                        <a:buNone/>
                        <a:tabLst/>
                        <a:defRPr/>
                      </a:pPr>
                      <a:r>
                        <a:rPr lang="en-US" altLang="zh-CN" sz="1000" b="0" i="0" u="none" strike="noStrike" dirty="0">
                          <a:solidFill>
                            <a:srgbClr val="FF0000"/>
                          </a:solidFill>
                          <a:effectLst/>
                          <a:highlight>
                            <a:srgbClr val="B2B2B2"/>
                          </a:highlight>
                          <a:latin typeface="+mn-lt"/>
                          <a:ea typeface="等线" panose="02010600030101010101" pitchFamily="2" charset="-122"/>
                          <a:cs typeface="Arial" panose="020B0604020202020204" pitchFamily="34" charset="0"/>
                        </a:rPr>
                        <a:t>100%</a:t>
                      </a:r>
                    </a:p>
                  </a:txBody>
                  <a:tcPr marL="7620" marR="7620" marT="7620" marB="0" anchor="b"/>
                </a:tc>
                <a:tc>
                  <a:txBody>
                    <a:bodyPr/>
                    <a:lstStyle/>
                    <a:p>
                      <a:pPr algn="l" fontAlgn="t"/>
                      <a:endParaRPr lang="en-US" sz="1000" b="0" i="0" u="none" strike="noStrike" kern="1200" dirty="0">
                        <a:solidFill>
                          <a:srgbClr val="0563C1"/>
                        </a:solidFill>
                        <a:effectLst/>
                        <a:highlight>
                          <a:srgbClr val="00FFFF"/>
                        </a:highlight>
                        <a:latin typeface="+mn-lt"/>
                        <a:ea typeface="等线" panose="02010600030101010101" pitchFamily="2" charset="-122"/>
                        <a:cs typeface="+mn-cs"/>
                      </a:endParaRPr>
                    </a:p>
                  </a:txBody>
                  <a:tcPr marL="4294" marR="4294" marT="4294" marB="0"/>
                </a:tc>
                <a:extLst>
                  <a:ext uri="{0D108BD9-81ED-4DB2-BD59-A6C34878D82A}">
                    <a16:rowId xmlns:a16="http://schemas.microsoft.com/office/drawing/2014/main" val="10001"/>
                  </a:ext>
                </a:extLst>
              </a:tr>
              <a:tr h="219143">
                <a:tc>
                  <a:txBody>
                    <a:bodyPr/>
                    <a:lstStyle/>
                    <a:p>
                      <a:pPr marL="0" algn="l" defTabSz="1219170" rtl="0" eaLnBrk="1" fontAlgn="t" latinLnBrk="0" hangingPunct="1"/>
                      <a:r>
                        <a:rPr lang="en-US" altLang="zh-CN" sz="1000" b="0" i="0" u="none" strike="noStrike" kern="1200" dirty="0">
                          <a:solidFill>
                            <a:srgbClr val="000000"/>
                          </a:solidFill>
                          <a:effectLst/>
                          <a:latin typeface="+mn-lt"/>
                          <a:ea typeface="等线" panose="02010600030101010101" pitchFamily="2" charset="-122"/>
                          <a:cs typeface="+mn-cs"/>
                        </a:rPr>
                        <a:t>1060010</a:t>
                      </a:r>
                    </a:p>
                  </a:txBody>
                  <a:tcPr marL="6901" marR="6901" marT="6901" marB="0"/>
                </a:tc>
                <a:tc>
                  <a:txBody>
                    <a:bodyPr/>
                    <a:lstStyle/>
                    <a:p>
                      <a:pPr marL="0" algn="l" defTabSz="1219170" rtl="0" eaLnBrk="1" fontAlgn="t" latinLnBrk="0" hangingPunct="1"/>
                      <a:r>
                        <a:rPr lang="en-US" sz="1000" b="0" i="0" u="none" strike="noStrike" kern="1200" dirty="0">
                          <a:solidFill>
                            <a:srgbClr val="000000"/>
                          </a:solidFill>
                          <a:effectLst/>
                          <a:latin typeface="+mn-lt"/>
                          <a:ea typeface="等线" panose="02010600030101010101" pitchFamily="2" charset="-122"/>
                          <a:cs typeface="+mn-cs"/>
                        </a:rPr>
                        <a:t>Closed Control Loop Management </a:t>
                      </a:r>
                    </a:p>
                  </a:txBody>
                  <a:tcPr marL="6901" marR="6901" marT="6901" marB="0"/>
                </a:tc>
                <a:tc>
                  <a:txBody>
                    <a:bodyPr/>
                    <a:lstStyle/>
                    <a:p>
                      <a:pPr marL="0" algn="l" defTabSz="1219170" rtl="0" eaLnBrk="1" fontAlgn="t" latinLnBrk="0" hangingPunct="1"/>
                      <a:r>
                        <a:rPr lang="en-US" sz="1000" b="0" i="0" u="none" strike="noStrike" kern="1200" dirty="0">
                          <a:solidFill>
                            <a:srgbClr val="000000"/>
                          </a:solidFill>
                          <a:effectLst/>
                          <a:latin typeface="+mn-lt"/>
                          <a:ea typeface="等线" panose="02010600030101010101" pitchFamily="2" charset="-122"/>
                          <a:cs typeface="+mn-cs"/>
                        </a:rPr>
                        <a:t>CCLM</a:t>
                      </a:r>
                    </a:p>
                  </a:txBody>
                  <a:tcPr marL="6901" marR="6901" marT="6901" marB="0"/>
                </a:tc>
                <a:tc>
                  <a:txBody>
                    <a:bodyPr/>
                    <a:lstStyle/>
                    <a:p>
                      <a:pPr marL="0" algn="l" defTabSz="1219170" rtl="0" eaLnBrk="1" fontAlgn="t" latinLnBrk="0" hangingPunct="1"/>
                      <a:r>
                        <a:rPr lang="en-US" altLang="zh-CN" sz="1000" b="0" i="0" u="none" strike="noStrike" kern="1200" dirty="0">
                          <a:solidFill>
                            <a:srgbClr val="000000"/>
                          </a:solidFill>
                          <a:effectLst/>
                          <a:latin typeface="+mn-lt"/>
                          <a:ea typeface="等线" panose="02010600030101010101" pitchFamily="2" charset="-122"/>
                          <a:cs typeface="+mn-cs"/>
                        </a:rPr>
                        <a:t>09/09/2025</a:t>
                      </a:r>
                    </a:p>
                  </a:txBody>
                  <a:tcPr marL="6901" marR="6901" marT="6901" marB="0"/>
                </a:tc>
                <a:tc>
                  <a:txBody>
                    <a:bodyPr/>
                    <a:lstStyle/>
                    <a:p>
                      <a:pPr marL="0" algn="l" defTabSz="1219170" rtl="0" eaLnBrk="1" fontAlgn="t" latinLnBrk="0" hangingPunct="1"/>
                      <a:r>
                        <a:rPr lang="en-US" altLang="zh-CN" sz="1000" b="0" i="0" u="none" strike="noStrike" kern="1200" dirty="0">
                          <a:solidFill>
                            <a:srgbClr val="000000"/>
                          </a:solidFill>
                          <a:effectLst/>
                          <a:latin typeface="+mn-lt"/>
                          <a:ea typeface="等线" panose="02010600030101010101" pitchFamily="2" charset="-122"/>
                          <a:cs typeface="+mn-cs"/>
                        </a:rPr>
                        <a:t>10%</a:t>
                      </a:r>
                    </a:p>
                  </a:txBody>
                  <a:tcPr marL="6901" marR="6901" marT="6901" marB="0"/>
                </a:tc>
                <a:tc>
                  <a:txBody>
                    <a:bodyPr/>
                    <a:lstStyle/>
                    <a:p>
                      <a:pPr algn="l" fontAlgn="t"/>
                      <a:r>
                        <a:rPr lang="en-US" sz="1000" b="0" i="0" u="sng" strike="noStrike" dirty="0">
                          <a:solidFill>
                            <a:srgbClr val="0563C1"/>
                          </a:solidFill>
                          <a:effectLst/>
                          <a:latin typeface="+mn-lt"/>
                          <a:ea typeface="微软雅黑" panose="020B0503020204020204" pitchFamily="34" charset="-122"/>
                          <a:hlinkClick r:id="rId3"/>
                        </a:rPr>
                        <a:t>SP-241943</a:t>
                      </a:r>
                      <a:endParaRPr lang="en-US" sz="1000" b="0" i="0" u="sng" strike="noStrike" dirty="0">
                        <a:solidFill>
                          <a:srgbClr val="0563C1"/>
                        </a:solidFill>
                        <a:effectLst/>
                        <a:latin typeface="+mn-lt"/>
                        <a:ea typeface="微软雅黑" panose="020B0503020204020204" pitchFamily="34" charset="-122"/>
                      </a:endParaRPr>
                    </a:p>
                  </a:txBody>
                  <a:tcPr marL="6901" marR="6901" marT="6901" marB="0"/>
                </a:tc>
                <a:tc>
                  <a:txBody>
                    <a:bodyPr/>
                    <a:lstStyle/>
                    <a:p>
                      <a:pPr algn="r" fontAlgn="t"/>
                      <a:r>
                        <a:rPr lang="en-US" sz="1000" b="0" i="0" u="sng" strike="noStrike" dirty="0">
                          <a:solidFill>
                            <a:srgbClr val="FF0000"/>
                          </a:solidFill>
                          <a:effectLst/>
                          <a:latin typeface="+mn-lt"/>
                          <a:ea typeface="微软雅黑" panose="020B0503020204020204" pitchFamily="34" charset="-122"/>
                        </a:rPr>
                        <a:t>80%</a:t>
                      </a:r>
                    </a:p>
                  </a:txBody>
                  <a:tcPr marL="6901" marR="6901" marT="6901" marB="0"/>
                </a:tc>
                <a:tc>
                  <a:txBody>
                    <a:bodyPr/>
                    <a:lstStyle/>
                    <a:p>
                      <a:pPr algn="l" fontAlgn="t"/>
                      <a:endParaRPr lang="en-US" sz="1000" b="0" i="0" u="sng" strike="noStrike" dirty="0">
                        <a:solidFill>
                          <a:srgbClr val="0563C1"/>
                        </a:solidFill>
                        <a:effectLst/>
                        <a:latin typeface="+mn-lt"/>
                        <a:ea typeface="微软雅黑" panose="020B0503020204020204" pitchFamily="34" charset="-122"/>
                      </a:endParaRPr>
                    </a:p>
                  </a:txBody>
                  <a:tcPr marL="6901" marR="6901" marT="6901" marB="0"/>
                </a:tc>
                <a:extLst>
                  <a:ext uri="{0D108BD9-81ED-4DB2-BD59-A6C34878D82A}">
                    <a16:rowId xmlns:a16="http://schemas.microsoft.com/office/drawing/2014/main" val="3075191084"/>
                  </a:ext>
                </a:extLst>
              </a:tr>
            </a:tbl>
          </a:graphicData>
        </a:graphic>
      </p:graphicFrame>
      <p:sp>
        <p:nvSpPr>
          <p:cNvPr id="6" name="矩形 5">
            <a:extLst>
              <a:ext uri="{FF2B5EF4-FFF2-40B4-BE49-F238E27FC236}">
                <a16:creationId xmlns:a16="http://schemas.microsoft.com/office/drawing/2014/main" id="{258CB148-EB78-4F52-B4DA-88CC8C58B74F}"/>
              </a:ext>
            </a:extLst>
          </p:cNvPr>
          <p:cNvSpPr/>
          <p:nvPr/>
        </p:nvSpPr>
        <p:spPr>
          <a:xfrm>
            <a:off x="8684704" y="0"/>
            <a:ext cx="1614545" cy="292388"/>
          </a:xfrm>
          <a:prstGeom prst="rect">
            <a:avLst/>
          </a:prstGeom>
        </p:spPr>
        <p:txBody>
          <a:bodyPr wrap="none">
            <a:spAutoFit/>
          </a:bodyPr>
          <a:lstStyle/>
          <a:p>
            <a:r>
              <a:rPr lang="en-US" altLang="zh-CN" dirty="0">
                <a:solidFill>
                  <a:schemeClr val="bg1"/>
                </a:solidFill>
                <a:highlight>
                  <a:srgbClr val="800080"/>
                </a:highlight>
              </a:rPr>
              <a:t>OAM Prime feature</a:t>
            </a:r>
            <a:endParaRPr lang="zh-CN" altLang="en-US" dirty="0">
              <a:solidFill>
                <a:schemeClr val="bg1"/>
              </a:solidFill>
              <a:highlight>
                <a:srgbClr val="800080"/>
              </a:highlight>
            </a:endParaRPr>
          </a:p>
        </p:txBody>
      </p:sp>
      <p:sp>
        <p:nvSpPr>
          <p:cNvPr id="7" name="Content Placeholder 7">
            <a:extLst>
              <a:ext uri="{FF2B5EF4-FFF2-40B4-BE49-F238E27FC236}">
                <a16:creationId xmlns:a16="http://schemas.microsoft.com/office/drawing/2014/main" id="{A385EB9F-CE15-4A84-A157-6AE76416E450}"/>
              </a:ext>
            </a:extLst>
          </p:cNvPr>
          <p:cNvSpPr txBox="1">
            <a:spLocks/>
          </p:cNvSpPr>
          <p:nvPr/>
        </p:nvSpPr>
        <p:spPr>
          <a:xfrm>
            <a:off x="420612" y="1988337"/>
            <a:ext cx="10953749" cy="4060800"/>
          </a:xfrm>
          <a:prstGeom prst="rect">
            <a:avLst/>
          </a:prstGeom>
          <a:solidFill>
            <a:schemeClr val="bg1"/>
          </a:solidFill>
        </p:spPr>
        <p:txBody>
          <a:bodyPr/>
          <a:lstStyle>
            <a:lvl1pPr marL="341313" indent="-341313" algn="l" rtl="0" eaLnBrk="0" fontAlgn="base" hangingPunct="0">
              <a:spcBef>
                <a:spcPct val="20000"/>
              </a:spcBef>
              <a:spcAft>
                <a:spcPct val="0"/>
              </a:spcAft>
              <a:buBlip>
                <a:blip r:embed="rId4"/>
              </a:buBlip>
              <a:defRPr sz="2800">
                <a:solidFill>
                  <a:schemeClr val="tx1"/>
                </a:solidFill>
                <a:latin typeface="+mn-lt"/>
                <a:ea typeface="MS PGothic" panose="020B0600070205080204" pitchFamily="34" charset="-128"/>
                <a:cs typeface="ＭＳ Ｐゴシック" charset="0"/>
              </a:defRPr>
            </a:lvl1pPr>
            <a:lvl2pPr marL="741363" indent="-284163" algn="l" rtl="0" eaLnBrk="0" fontAlgn="base" hangingPunct="0">
              <a:spcBef>
                <a:spcPct val="20000"/>
              </a:spcBef>
              <a:spcAft>
                <a:spcPct val="0"/>
              </a:spcAft>
              <a:buClr>
                <a:srgbClr val="C00000"/>
              </a:buClr>
              <a:buFont typeface="Arial" panose="020B0604020202020204" pitchFamily="34" charset="0"/>
              <a:buChar char="•"/>
              <a:defRPr sz="2400">
                <a:solidFill>
                  <a:schemeClr val="tx1"/>
                </a:solidFill>
                <a:latin typeface="+mn-lt"/>
                <a:ea typeface="MS PGothic" panose="020B0600070205080204" pitchFamily="34" charset="-128"/>
              </a:defRPr>
            </a:lvl2pPr>
            <a:lvl3pPr marL="11414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3pPr>
            <a:lvl4pPr marL="15986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4pPr>
            <a:lvl5pPr marL="2055813" indent="-227013"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S PGothic" panose="020B0600070205080204" pitchFamily="34" charset="-128"/>
              </a:defRPr>
            </a:lvl5pPr>
            <a:lvl6pPr marL="2514314" indent="-228574" algn="l" rtl="0" eaLnBrk="0" fontAlgn="base" hangingPunct="0">
              <a:spcBef>
                <a:spcPct val="20000"/>
              </a:spcBef>
              <a:spcAft>
                <a:spcPct val="0"/>
              </a:spcAft>
              <a:buFont typeface="Arial" charset="0"/>
              <a:buChar char="»"/>
              <a:defRPr sz="1600">
                <a:solidFill>
                  <a:schemeClr val="tx1"/>
                </a:solidFill>
                <a:latin typeface="+mn-lt"/>
              </a:defRPr>
            </a:lvl6pPr>
            <a:lvl7pPr marL="2971462" indent="-228574" algn="l" rtl="0" eaLnBrk="0" fontAlgn="base" hangingPunct="0">
              <a:spcBef>
                <a:spcPct val="20000"/>
              </a:spcBef>
              <a:spcAft>
                <a:spcPct val="0"/>
              </a:spcAft>
              <a:buFont typeface="Arial" charset="0"/>
              <a:buChar char="»"/>
              <a:defRPr sz="1600">
                <a:solidFill>
                  <a:schemeClr val="tx1"/>
                </a:solidFill>
                <a:latin typeface="+mn-lt"/>
              </a:defRPr>
            </a:lvl7pPr>
            <a:lvl8pPr marL="3428610" indent="-228574" algn="l" rtl="0" eaLnBrk="0" fontAlgn="base" hangingPunct="0">
              <a:spcBef>
                <a:spcPct val="20000"/>
              </a:spcBef>
              <a:spcAft>
                <a:spcPct val="0"/>
              </a:spcAft>
              <a:buFont typeface="Arial" charset="0"/>
              <a:buChar char="»"/>
              <a:defRPr sz="1600">
                <a:solidFill>
                  <a:schemeClr val="tx1"/>
                </a:solidFill>
                <a:latin typeface="+mn-lt"/>
              </a:defRPr>
            </a:lvl8pPr>
            <a:lvl9pPr marL="3885758" indent="-228574" algn="l" rtl="0" eaLnBrk="0" fontAlgn="base" hangingPunct="0">
              <a:spcBef>
                <a:spcPct val="20000"/>
              </a:spcBef>
              <a:spcAft>
                <a:spcPct val="0"/>
              </a:spcAft>
              <a:buFont typeface="Arial" charset="0"/>
              <a:buChar char="»"/>
              <a:defRPr sz="1600">
                <a:solidFill>
                  <a:schemeClr val="tx1"/>
                </a:solidFill>
                <a:latin typeface="+mn-lt"/>
              </a:defRPr>
            </a:lvl9pPr>
          </a:lstStyle>
          <a:p>
            <a:pPr>
              <a:spcBef>
                <a:spcPts val="0"/>
              </a:spcBef>
              <a:spcAft>
                <a:spcPts val="0"/>
              </a:spcAft>
              <a:defRPr/>
            </a:pPr>
            <a:r>
              <a:rPr lang="de-DE" altLang="de-DE" sz="1800" kern="0" dirty="0"/>
              <a:t>Progress since SA#107:</a:t>
            </a:r>
          </a:p>
          <a:p>
            <a:pPr lvl="1">
              <a:defRPr/>
            </a:pPr>
            <a:r>
              <a:rPr lang="en-US" altLang="de-DE" sz="1400" dirty="0"/>
              <a:t>Agreed TS structure.</a:t>
            </a:r>
          </a:p>
          <a:p>
            <a:pPr lvl="1">
              <a:defRPr/>
            </a:pPr>
            <a:r>
              <a:rPr lang="en-US" altLang="de-DE" sz="1400" dirty="0"/>
              <a:t>Agreed UC and Requirements for Dynamic composition of CCL, Historical CCL, CCL performance management.</a:t>
            </a:r>
          </a:p>
          <a:p>
            <a:pPr lvl="1">
              <a:defRPr/>
            </a:pPr>
            <a:r>
              <a:rPr lang="en-US" altLang="de-DE" sz="1400" dirty="0"/>
              <a:t>Discussed basic NRM with considering backward compatibility. WG could not reach consensus. Discussion will continue</a:t>
            </a:r>
          </a:p>
          <a:p>
            <a:pPr lvl="1">
              <a:defRPr/>
            </a:pPr>
            <a:r>
              <a:rPr lang="en-US" altLang="de-DE" sz="1400" dirty="0"/>
              <a:t>The contributions were agreed on the functionality of conflict management, coordination management. No consensus reached on CCL having concept of Goals/Targets. </a:t>
            </a:r>
          </a:p>
          <a:p>
            <a:pPr lvl="1">
              <a:spcBef>
                <a:spcPts val="0"/>
              </a:spcBef>
              <a:spcAft>
                <a:spcPts val="0"/>
              </a:spcAft>
              <a:defRPr/>
            </a:pPr>
            <a:endParaRPr lang="en-US" altLang="de-DE" sz="1100" dirty="0"/>
          </a:p>
          <a:p>
            <a:pPr marL="341313" lvl="1" indent="-341313">
              <a:spcBef>
                <a:spcPts val="0"/>
              </a:spcBef>
              <a:spcAft>
                <a:spcPts val="0"/>
              </a:spcAft>
              <a:buBlip>
                <a:blip r:embed="rId4"/>
              </a:buBlip>
              <a:defRPr/>
            </a:pPr>
            <a:r>
              <a:rPr lang="en-US" sz="1800" kern="0" dirty="0"/>
              <a:t>Impacts and dependencies on other WGs:</a:t>
            </a:r>
          </a:p>
          <a:p>
            <a:pPr lvl="1">
              <a:spcBef>
                <a:spcPts val="0"/>
              </a:spcBef>
              <a:spcAft>
                <a:spcPts val="0"/>
              </a:spcAft>
              <a:defRPr/>
            </a:pPr>
            <a:r>
              <a:rPr lang="en-US" sz="1400" kern="0" dirty="0"/>
              <a:t>None</a:t>
            </a:r>
          </a:p>
          <a:p>
            <a:pPr lvl="1">
              <a:spcBef>
                <a:spcPts val="0"/>
              </a:spcBef>
              <a:spcAft>
                <a:spcPts val="0"/>
              </a:spcAft>
              <a:defRPr/>
            </a:pPr>
            <a:endParaRPr lang="de-DE" sz="1400" kern="0" dirty="0"/>
          </a:p>
          <a:p>
            <a:pPr>
              <a:spcBef>
                <a:spcPts val="0"/>
              </a:spcBef>
              <a:spcAft>
                <a:spcPts val="0"/>
              </a:spcAft>
              <a:defRPr/>
            </a:pPr>
            <a:r>
              <a:rPr lang="de-DE" sz="1800" kern="0" dirty="0"/>
              <a:t>Next steps:</a:t>
            </a:r>
          </a:p>
          <a:p>
            <a:pPr lvl="1">
              <a:defRPr/>
            </a:pPr>
            <a:r>
              <a:rPr lang="en-US" altLang="de-DE" sz="1400" dirty="0"/>
              <a:t>Make progress on the remaining solutions. Finish the work in next meeting. WT will be removed if it will not be possible to finish them by next meeting</a:t>
            </a:r>
            <a:endParaRPr lang="en-US" altLang="zh-CN" sz="1400" kern="0" dirty="0">
              <a:highlight>
                <a:srgbClr val="00FF00"/>
              </a:highlight>
            </a:endParaRPr>
          </a:p>
        </p:txBody>
      </p:sp>
    </p:spTree>
    <p:extLst>
      <p:ext uri="{BB962C8B-B14F-4D97-AF65-F5344CB8AC3E}">
        <p14:creationId xmlns:p14="http://schemas.microsoft.com/office/powerpoint/2010/main" val="2149256146"/>
      </p:ext>
    </p:extLst>
  </p:cSld>
  <p:clrMapOvr>
    <a:masterClrMapping/>
  </p:clrMapOvr>
  <p:transition spd="slow"/>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96221DFE-BF72-4AC7-BB51-3BFEB65732D9}"/>
              </a:ext>
            </a:extLst>
          </p:cNvPr>
          <p:cNvSpPr>
            <a:spLocks noGrp="1"/>
          </p:cNvSpPr>
          <p:nvPr>
            <p:ph type="title"/>
          </p:nvPr>
        </p:nvSpPr>
        <p:spPr>
          <a:xfrm>
            <a:off x="652463" y="228600"/>
            <a:ext cx="9314497" cy="1143000"/>
          </a:xfrm>
        </p:spPr>
        <p:txBody>
          <a:bodyPr/>
          <a:lstStyle/>
          <a:p>
            <a:r>
              <a:rPr lang="en-GB" altLang="en-US" sz="3200" b="1" dirty="0"/>
              <a:t>5. NDT: </a:t>
            </a:r>
            <a:r>
              <a:rPr lang="en-US" altLang="en-US" sz="3200" b="1" dirty="0"/>
              <a:t>management aspects of Network Digital Twin</a:t>
            </a:r>
            <a:endParaRPr lang="en-GB" altLang="en-US" sz="3200" b="1" dirty="0"/>
          </a:p>
        </p:txBody>
      </p:sp>
      <p:graphicFrame>
        <p:nvGraphicFramePr>
          <p:cNvPr id="5" name="Table 4">
            <a:extLst>
              <a:ext uri="{FF2B5EF4-FFF2-40B4-BE49-F238E27FC236}">
                <a16:creationId xmlns:a16="http://schemas.microsoft.com/office/drawing/2014/main" id="{7A68B1DF-7499-467E-9AB1-C9EAA9992FED}"/>
              </a:ext>
            </a:extLst>
          </p:cNvPr>
          <p:cNvGraphicFramePr>
            <a:graphicFrameLocks noGrp="1"/>
          </p:cNvGraphicFramePr>
          <p:nvPr>
            <p:extLst>
              <p:ext uri="{D42A27DB-BD31-4B8C-83A1-F6EECF244321}">
                <p14:modId xmlns:p14="http://schemas.microsoft.com/office/powerpoint/2010/main" val="2034422661"/>
              </p:ext>
            </p:extLst>
          </p:nvPr>
        </p:nvGraphicFramePr>
        <p:xfrm>
          <a:off x="420612" y="1057232"/>
          <a:ext cx="10907183" cy="715880"/>
        </p:xfrm>
        <a:graphic>
          <a:graphicData uri="http://schemas.openxmlformats.org/drawingml/2006/table">
            <a:tbl>
              <a:tblPr firstRow="1" firstCol="1" bandRow="1">
                <a:tableStyleId>{F5AB1C69-6EDB-4FF4-983F-18BD219EF322}</a:tableStyleId>
              </a:tblPr>
              <a:tblGrid>
                <a:gridCol w="650979">
                  <a:extLst>
                    <a:ext uri="{9D8B030D-6E8A-4147-A177-3AD203B41FA5}">
                      <a16:colId xmlns:a16="http://schemas.microsoft.com/office/drawing/2014/main" val="20000"/>
                    </a:ext>
                  </a:extLst>
                </a:gridCol>
                <a:gridCol w="3769829">
                  <a:extLst>
                    <a:ext uri="{9D8B030D-6E8A-4147-A177-3AD203B41FA5}">
                      <a16:colId xmlns:a16="http://schemas.microsoft.com/office/drawing/2014/main" val="20001"/>
                    </a:ext>
                  </a:extLst>
                </a:gridCol>
                <a:gridCol w="987879">
                  <a:extLst>
                    <a:ext uri="{9D8B030D-6E8A-4147-A177-3AD203B41FA5}">
                      <a16:colId xmlns:a16="http://schemas.microsoft.com/office/drawing/2014/main" val="20002"/>
                    </a:ext>
                  </a:extLst>
                </a:gridCol>
                <a:gridCol w="1608364">
                  <a:extLst>
                    <a:ext uri="{9D8B030D-6E8A-4147-A177-3AD203B41FA5}">
                      <a16:colId xmlns:a16="http://schemas.microsoft.com/office/drawing/2014/main" val="20003"/>
                    </a:ext>
                  </a:extLst>
                </a:gridCol>
                <a:gridCol w="644979">
                  <a:extLst>
                    <a:ext uri="{9D8B030D-6E8A-4147-A177-3AD203B41FA5}">
                      <a16:colId xmlns:a16="http://schemas.microsoft.com/office/drawing/2014/main" val="20004"/>
                    </a:ext>
                  </a:extLst>
                </a:gridCol>
                <a:gridCol w="718457">
                  <a:extLst>
                    <a:ext uri="{9D8B030D-6E8A-4147-A177-3AD203B41FA5}">
                      <a16:colId xmlns:a16="http://schemas.microsoft.com/office/drawing/2014/main" val="20005"/>
                    </a:ext>
                  </a:extLst>
                </a:gridCol>
                <a:gridCol w="742950">
                  <a:extLst>
                    <a:ext uri="{9D8B030D-6E8A-4147-A177-3AD203B41FA5}">
                      <a16:colId xmlns:a16="http://schemas.microsoft.com/office/drawing/2014/main" val="20006"/>
                    </a:ext>
                  </a:extLst>
                </a:gridCol>
                <a:gridCol w="1783746">
                  <a:extLst>
                    <a:ext uri="{9D8B030D-6E8A-4147-A177-3AD203B41FA5}">
                      <a16:colId xmlns:a16="http://schemas.microsoft.com/office/drawing/2014/main" val="20007"/>
                    </a:ext>
                  </a:extLst>
                </a:gridCol>
              </a:tblGrid>
              <a:tr h="277594">
                <a:tc>
                  <a:txBody>
                    <a:bodyPr/>
                    <a:lstStyle/>
                    <a:p>
                      <a:pPr algn="ctr">
                        <a:lnSpc>
                          <a:spcPct val="107000"/>
                        </a:lnSpc>
                        <a:spcAft>
                          <a:spcPts val="800"/>
                        </a:spcAft>
                      </a:pPr>
                      <a:r>
                        <a:rPr lang="en-GB" sz="1400" dirty="0"/>
                        <a:t>UID</a:t>
                      </a:r>
                    </a:p>
                  </a:txBody>
                  <a:tcPr marL="48004" marR="48004" marT="0" marB="0" anchor="ctr"/>
                </a:tc>
                <a:tc>
                  <a:txBody>
                    <a:bodyPr/>
                    <a:lstStyle/>
                    <a:p>
                      <a:pPr algn="ctr">
                        <a:lnSpc>
                          <a:spcPct val="107000"/>
                        </a:lnSpc>
                        <a:spcAft>
                          <a:spcPts val="800"/>
                        </a:spcAft>
                      </a:pPr>
                      <a:r>
                        <a:rPr lang="en-GB" sz="1400" dirty="0"/>
                        <a:t>Name</a:t>
                      </a:r>
                    </a:p>
                  </a:txBody>
                  <a:tcPr marL="48004" marR="48004" marT="0" marB="0" anchor="ctr"/>
                </a:tc>
                <a:tc>
                  <a:txBody>
                    <a:bodyPr/>
                    <a:lstStyle/>
                    <a:p>
                      <a:pPr algn="ctr">
                        <a:lnSpc>
                          <a:spcPct val="107000"/>
                        </a:lnSpc>
                        <a:spcAft>
                          <a:spcPts val="800"/>
                        </a:spcAft>
                      </a:pPr>
                      <a:r>
                        <a:rPr lang="en-GB" sz="1400" dirty="0"/>
                        <a:t>Acronym</a:t>
                      </a:r>
                    </a:p>
                  </a:txBody>
                  <a:tcPr marL="48004" marR="48004" marT="0" marB="0" anchor="ctr"/>
                </a:tc>
                <a:tc>
                  <a:txBody>
                    <a:bodyPr/>
                    <a:lstStyle/>
                    <a:p>
                      <a:pPr algn="ctr">
                        <a:lnSpc>
                          <a:spcPct val="107000"/>
                        </a:lnSpc>
                        <a:spcAft>
                          <a:spcPts val="800"/>
                        </a:spcAft>
                      </a:pPr>
                      <a:r>
                        <a:rPr lang="en-GB" sz="1400" dirty="0"/>
                        <a:t>Target </a:t>
                      </a:r>
                      <a:r>
                        <a:rPr lang="en-GB" sz="1000" dirty="0"/>
                        <a:t>(dd/mm/</a:t>
                      </a:r>
                      <a:r>
                        <a:rPr lang="en-GB" sz="1000" dirty="0" err="1"/>
                        <a:t>yyyy</a:t>
                      </a:r>
                      <a:r>
                        <a:rPr lang="en-GB" sz="1000" dirty="0"/>
                        <a:t>)</a:t>
                      </a:r>
                      <a:endParaRPr lang="en-GB" sz="1400" dirty="0"/>
                    </a:p>
                  </a:txBody>
                  <a:tcPr marL="48004" marR="48004" marT="0" marB="0" anchor="ctr"/>
                </a:tc>
                <a:tc>
                  <a:txBody>
                    <a:bodyPr/>
                    <a:lstStyle/>
                    <a:p>
                      <a:pPr algn="ctr">
                        <a:lnSpc>
                          <a:spcPct val="107000"/>
                        </a:lnSpc>
                        <a:spcAft>
                          <a:spcPts val="800"/>
                        </a:spcAft>
                      </a:pPr>
                      <a:r>
                        <a:rPr lang="en-GB" sz="1400" dirty="0"/>
                        <a:t>Old %</a:t>
                      </a:r>
                    </a:p>
                  </a:txBody>
                  <a:tcPr marL="48004" marR="48004" marT="0" marB="0" anchor="ctr"/>
                </a:tc>
                <a:tc>
                  <a:txBody>
                    <a:bodyPr/>
                    <a:lstStyle/>
                    <a:p>
                      <a:pPr algn="ctr">
                        <a:lnSpc>
                          <a:spcPct val="107000"/>
                        </a:lnSpc>
                        <a:spcAft>
                          <a:spcPts val="800"/>
                        </a:spcAft>
                      </a:pPr>
                      <a:r>
                        <a:rPr lang="en-GB" sz="1400" b="1" kern="1200" dirty="0">
                          <a:solidFill>
                            <a:schemeClr val="lt1"/>
                          </a:solidFill>
                          <a:latin typeface="+mn-lt"/>
                          <a:ea typeface="+mn-ea"/>
                          <a:cs typeface="+mn-cs"/>
                        </a:rPr>
                        <a:t>WID</a:t>
                      </a:r>
                      <a:endParaRPr lang="en-GB" sz="1400" dirty="0">
                        <a:solidFill>
                          <a:srgbClr val="FF0000"/>
                        </a:solidFill>
                      </a:endParaRPr>
                    </a:p>
                  </a:txBody>
                  <a:tcPr marL="48004" marR="48004" marT="0" marB="0" anchor="ctr"/>
                </a:tc>
                <a:tc>
                  <a:txBody>
                    <a:bodyPr/>
                    <a:lstStyle/>
                    <a:p>
                      <a:pPr algn="ctr">
                        <a:lnSpc>
                          <a:spcPct val="107000"/>
                        </a:lnSpc>
                        <a:spcAft>
                          <a:spcPts val="800"/>
                        </a:spcAft>
                      </a:pPr>
                      <a:r>
                        <a:rPr lang="en-GB" sz="1400" dirty="0">
                          <a:solidFill>
                            <a:srgbClr val="FF0000"/>
                          </a:solidFill>
                        </a:rPr>
                        <a:t>New %</a:t>
                      </a:r>
                      <a:endParaRPr lang="en-GB" sz="1400" b="1" kern="1200" dirty="0">
                        <a:solidFill>
                          <a:schemeClr val="lt1"/>
                        </a:solidFill>
                        <a:latin typeface="+mn-lt"/>
                        <a:ea typeface="+mn-ea"/>
                        <a:cs typeface="+mn-cs"/>
                      </a:endParaRPr>
                    </a:p>
                  </a:txBody>
                  <a:tcPr marL="48004" marR="48004" marT="0" marB="0" anchor="ctr"/>
                </a:tc>
                <a:tc>
                  <a:txBody>
                    <a:bodyPr/>
                    <a:lstStyle/>
                    <a:p>
                      <a:pPr algn="ctr">
                        <a:lnSpc>
                          <a:spcPct val="107000"/>
                        </a:lnSpc>
                        <a:spcAft>
                          <a:spcPts val="800"/>
                        </a:spcAft>
                      </a:pPr>
                      <a:r>
                        <a:rPr lang="en-GB" sz="1400" dirty="0">
                          <a:solidFill>
                            <a:srgbClr val="FF0000"/>
                          </a:solidFill>
                        </a:rPr>
                        <a:t>Change or comment</a:t>
                      </a:r>
                    </a:p>
                  </a:txBody>
                  <a:tcPr marL="48004" marR="48004" marT="0" marB="0" anchor="ctr"/>
                </a:tc>
                <a:extLst>
                  <a:ext uri="{0D108BD9-81ED-4DB2-BD59-A6C34878D82A}">
                    <a16:rowId xmlns:a16="http://schemas.microsoft.com/office/drawing/2014/main" val="10000"/>
                  </a:ext>
                </a:extLst>
              </a:tr>
              <a:tr h="219143">
                <a:tc>
                  <a:txBody>
                    <a:bodyPr/>
                    <a:lstStyle/>
                    <a:p>
                      <a:pPr algn="l" fontAlgn="t"/>
                      <a:r>
                        <a:rPr lang="en-US" altLang="zh-CN" sz="1000" b="0" i="0" u="none" strike="noStrike" dirty="0">
                          <a:solidFill>
                            <a:srgbClr val="000000"/>
                          </a:solidFill>
                          <a:effectLst/>
                          <a:latin typeface="+mn-lt"/>
                          <a:ea typeface="等线" panose="02010600030101010101" pitchFamily="2" charset="-122"/>
                        </a:rPr>
                        <a:t>1020018</a:t>
                      </a:r>
                    </a:p>
                  </a:txBody>
                  <a:tcPr marL="5799" marR="5799" marT="5799" marB="0"/>
                </a:tc>
                <a:tc>
                  <a:txBody>
                    <a:bodyPr/>
                    <a:lstStyle/>
                    <a:p>
                      <a:pPr algn="l" fontAlgn="t"/>
                      <a:r>
                        <a:rPr lang="en-US" sz="1000" b="0" i="1" u="none" strike="noStrike" dirty="0">
                          <a:solidFill>
                            <a:srgbClr val="000000"/>
                          </a:solidFill>
                          <a:effectLst/>
                          <a:latin typeface="+mn-lt"/>
                          <a:ea typeface="等线" panose="02010600030101010101" pitchFamily="2" charset="-122"/>
                        </a:rPr>
                        <a:t>Study on management aspects of Network Digital Twin </a:t>
                      </a:r>
                    </a:p>
                  </a:txBody>
                  <a:tcPr marL="5799" marR="5799" marT="5799" marB="0"/>
                </a:tc>
                <a:tc>
                  <a:txBody>
                    <a:bodyPr/>
                    <a:lstStyle/>
                    <a:p>
                      <a:pPr algn="l" fontAlgn="t"/>
                      <a:r>
                        <a:rPr lang="en-US" sz="1000" b="0" i="0" u="none" strike="noStrike">
                          <a:solidFill>
                            <a:srgbClr val="000000"/>
                          </a:solidFill>
                          <a:effectLst/>
                          <a:latin typeface="+mn-lt"/>
                          <a:ea typeface="等线" panose="02010600030101010101" pitchFamily="2" charset="-122"/>
                        </a:rPr>
                        <a:t>FS_NDT</a:t>
                      </a:r>
                    </a:p>
                  </a:txBody>
                  <a:tcPr marL="5799" marR="5799" marT="5799" marB="0"/>
                </a:tc>
                <a:tc>
                  <a:txBody>
                    <a:bodyPr/>
                    <a:lstStyle/>
                    <a:p>
                      <a:pPr algn="l" fontAlgn="t"/>
                      <a:r>
                        <a:rPr lang="en-US" altLang="zh-CN" sz="1000" b="0" i="0" u="none" strike="noStrike">
                          <a:solidFill>
                            <a:srgbClr val="000000"/>
                          </a:solidFill>
                          <a:effectLst/>
                          <a:latin typeface="+mn-lt"/>
                          <a:ea typeface="等线" panose="02010600030101010101" pitchFamily="2" charset="-122"/>
                        </a:rPr>
                        <a:t>12/12/2024</a:t>
                      </a:r>
                    </a:p>
                  </a:txBody>
                  <a:tcPr marL="5799" marR="5799" marT="5799" marB="0"/>
                </a:tc>
                <a:tc>
                  <a:txBody>
                    <a:bodyPr/>
                    <a:lstStyle/>
                    <a:p>
                      <a:pPr algn="l" fontAlgn="t"/>
                      <a:r>
                        <a:rPr lang="en-US" altLang="zh-CN" sz="1000" b="0" i="0" u="none" strike="noStrike">
                          <a:solidFill>
                            <a:srgbClr val="000000"/>
                          </a:solidFill>
                          <a:effectLst/>
                          <a:latin typeface="+mn-lt"/>
                          <a:ea typeface="等线" panose="02010600030101010101" pitchFamily="2" charset="-122"/>
                        </a:rPr>
                        <a:t>95%</a:t>
                      </a:r>
                    </a:p>
                  </a:txBody>
                  <a:tcPr marL="5799" marR="5799" marT="5799" marB="0"/>
                </a:tc>
                <a:tc>
                  <a:txBody>
                    <a:bodyPr/>
                    <a:lstStyle/>
                    <a:p>
                      <a:pPr algn="l" fontAlgn="t"/>
                      <a:r>
                        <a:rPr lang="en-US" sz="1000" b="0" i="0" u="sng" strike="noStrike">
                          <a:solidFill>
                            <a:srgbClr val="0563C1"/>
                          </a:solidFill>
                          <a:effectLst/>
                          <a:latin typeface="+mn-lt"/>
                          <a:ea typeface="等线" panose="02010600030101010101" pitchFamily="2" charset="-122"/>
                          <a:hlinkClick r:id="rId2"/>
                        </a:rPr>
                        <a:t>SP-231727</a:t>
                      </a:r>
                      <a:endParaRPr lang="en-US" sz="1000" b="0" i="0" u="sng" strike="noStrike">
                        <a:solidFill>
                          <a:srgbClr val="0563C1"/>
                        </a:solidFill>
                        <a:effectLst/>
                        <a:latin typeface="+mn-lt"/>
                        <a:ea typeface="等线" panose="02010600030101010101" pitchFamily="2" charset="-122"/>
                      </a:endParaRPr>
                    </a:p>
                  </a:txBody>
                  <a:tcPr marL="5799" marR="5799" marT="5799" marB="0"/>
                </a:tc>
                <a:tc>
                  <a:txBody>
                    <a:bodyPr/>
                    <a:lstStyle/>
                    <a:p>
                      <a:pPr marL="0" marR="0" lvl="0" indent="0" algn="r" defTabSz="1219170" rtl="0" eaLnBrk="1" fontAlgn="b" latinLnBrk="0" hangingPunct="1">
                        <a:lnSpc>
                          <a:spcPct val="100000"/>
                        </a:lnSpc>
                        <a:spcBef>
                          <a:spcPts val="0"/>
                        </a:spcBef>
                        <a:spcAft>
                          <a:spcPts val="0"/>
                        </a:spcAft>
                        <a:buClrTx/>
                        <a:buSzTx/>
                        <a:buFontTx/>
                        <a:buNone/>
                        <a:tabLst/>
                        <a:defRPr/>
                      </a:pPr>
                      <a:r>
                        <a:rPr lang="en-US" altLang="zh-CN" sz="1000" b="0" i="0" u="none" strike="noStrike" dirty="0">
                          <a:solidFill>
                            <a:srgbClr val="FF0000"/>
                          </a:solidFill>
                          <a:effectLst/>
                          <a:highlight>
                            <a:srgbClr val="B2B2B2"/>
                          </a:highlight>
                          <a:latin typeface="+mn-lt"/>
                          <a:ea typeface="等线" panose="02010600030101010101" pitchFamily="2" charset="-122"/>
                          <a:cs typeface="Arial" panose="020B0604020202020204" pitchFamily="34" charset="0"/>
                        </a:rPr>
                        <a:t>100%</a:t>
                      </a:r>
                    </a:p>
                  </a:txBody>
                  <a:tcPr marL="7620" marR="7620" marT="7620" marB="0" anchor="b"/>
                </a:tc>
                <a:tc>
                  <a:txBody>
                    <a:bodyPr/>
                    <a:lstStyle/>
                    <a:p>
                      <a:pPr algn="l" fontAlgn="t"/>
                      <a:endParaRPr lang="en-US" sz="1000" b="0" i="0" u="none" strike="noStrike" kern="1200" dirty="0">
                        <a:solidFill>
                          <a:srgbClr val="0563C1"/>
                        </a:solidFill>
                        <a:effectLst/>
                        <a:highlight>
                          <a:srgbClr val="B2B2B2"/>
                        </a:highlight>
                        <a:latin typeface="+mn-lt"/>
                        <a:ea typeface="等线" panose="02010600030101010101" pitchFamily="2" charset="-122"/>
                        <a:cs typeface="+mn-cs"/>
                      </a:endParaRPr>
                    </a:p>
                  </a:txBody>
                  <a:tcPr marL="4294" marR="4294" marT="4294" marB="0"/>
                </a:tc>
                <a:extLst>
                  <a:ext uri="{0D108BD9-81ED-4DB2-BD59-A6C34878D82A}">
                    <a16:rowId xmlns:a16="http://schemas.microsoft.com/office/drawing/2014/main" val="10001"/>
                  </a:ext>
                </a:extLst>
              </a:tr>
              <a:tr h="219143">
                <a:tc>
                  <a:txBody>
                    <a:bodyPr/>
                    <a:lstStyle/>
                    <a:p>
                      <a:pPr marL="0" algn="l" defTabSz="1219170" rtl="0" eaLnBrk="1" fontAlgn="t" latinLnBrk="0" hangingPunct="1"/>
                      <a:r>
                        <a:rPr lang="en-US" altLang="zh-CN" sz="1000" b="0" i="0" u="none" strike="noStrike" kern="1200" dirty="0">
                          <a:solidFill>
                            <a:srgbClr val="000000"/>
                          </a:solidFill>
                          <a:effectLst/>
                          <a:latin typeface="+mn-lt"/>
                          <a:ea typeface="等线" panose="02010600030101010101" pitchFamily="2" charset="-122"/>
                          <a:cs typeface="+mn-cs"/>
                        </a:rPr>
                        <a:t>1060005</a:t>
                      </a:r>
                    </a:p>
                  </a:txBody>
                  <a:tcPr marL="6901" marR="6901" marT="6901" marB="0"/>
                </a:tc>
                <a:tc>
                  <a:txBody>
                    <a:bodyPr/>
                    <a:lstStyle/>
                    <a:p>
                      <a:pPr marL="0" algn="l" defTabSz="1219170" rtl="0" eaLnBrk="1" fontAlgn="t" latinLnBrk="0" hangingPunct="1"/>
                      <a:r>
                        <a:rPr lang="en-US" sz="1000" b="0" i="0" u="none" strike="noStrike" kern="1200" dirty="0">
                          <a:solidFill>
                            <a:srgbClr val="000000"/>
                          </a:solidFill>
                          <a:effectLst/>
                          <a:latin typeface="+mn-lt"/>
                          <a:ea typeface="等线" panose="02010600030101010101" pitchFamily="2" charset="-122"/>
                          <a:cs typeface="+mn-cs"/>
                        </a:rPr>
                        <a:t>Management aspects of Network Digital Twins </a:t>
                      </a:r>
                    </a:p>
                  </a:txBody>
                  <a:tcPr marL="6901" marR="6901" marT="6901" marB="0"/>
                </a:tc>
                <a:tc>
                  <a:txBody>
                    <a:bodyPr/>
                    <a:lstStyle/>
                    <a:p>
                      <a:pPr marL="0" algn="l" defTabSz="1219170" rtl="0" eaLnBrk="1" fontAlgn="t" latinLnBrk="0" hangingPunct="1"/>
                      <a:r>
                        <a:rPr lang="en-US" sz="1000" b="0" i="0" u="none" strike="noStrike" kern="1200" dirty="0">
                          <a:solidFill>
                            <a:srgbClr val="000000"/>
                          </a:solidFill>
                          <a:effectLst/>
                          <a:latin typeface="+mn-lt"/>
                          <a:ea typeface="等线" panose="02010600030101010101" pitchFamily="2" charset="-122"/>
                          <a:cs typeface="+mn-cs"/>
                        </a:rPr>
                        <a:t>NDT</a:t>
                      </a:r>
                    </a:p>
                  </a:txBody>
                  <a:tcPr marL="6901" marR="6901" marT="6901" marB="0"/>
                </a:tc>
                <a:tc>
                  <a:txBody>
                    <a:bodyPr/>
                    <a:lstStyle/>
                    <a:p>
                      <a:pPr marL="0" algn="l" defTabSz="1219170" rtl="0" eaLnBrk="1" fontAlgn="t" latinLnBrk="0" hangingPunct="1"/>
                      <a:r>
                        <a:rPr lang="en-US" altLang="zh-CN" sz="1000" b="0" i="0" u="none" strike="noStrike" kern="1200" dirty="0">
                          <a:solidFill>
                            <a:srgbClr val="000000"/>
                          </a:solidFill>
                          <a:effectLst/>
                          <a:latin typeface="+mn-lt"/>
                          <a:ea typeface="等线" panose="02010600030101010101" pitchFamily="2" charset="-122"/>
                          <a:cs typeface="+mn-cs"/>
                        </a:rPr>
                        <a:t>09/09/2025</a:t>
                      </a:r>
                    </a:p>
                  </a:txBody>
                  <a:tcPr marL="6901" marR="6901" marT="6901" marB="0"/>
                </a:tc>
                <a:tc>
                  <a:txBody>
                    <a:bodyPr/>
                    <a:lstStyle/>
                    <a:p>
                      <a:pPr marL="0" algn="l" defTabSz="1219170" rtl="0" eaLnBrk="1" fontAlgn="t" latinLnBrk="0" hangingPunct="1"/>
                      <a:r>
                        <a:rPr lang="en-US" altLang="zh-CN" sz="1000" b="0" i="0" u="none" strike="noStrike" kern="1200" dirty="0">
                          <a:solidFill>
                            <a:srgbClr val="000000"/>
                          </a:solidFill>
                          <a:effectLst/>
                          <a:latin typeface="+mn-lt"/>
                          <a:ea typeface="等线" panose="02010600030101010101" pitchFamily="2" charset="-122"/>
                          <a:cs typeface="+mn-cs"/>
                        </a:rPr>
                        <a:t>10%</a:t>
                      </a:r>
                    </a:p>
                  </a:txBody>
                  <a:tcPr marL="6901" marR="6901" marT="6901" marB="0"/>
                </a:tc>
                <a:tc>
                  <a:txBody>
                    <a:bodyPr/>
                    <a:lstStyle/>
                    <a:p>
                      <a:pPr algn="l" fontAlgn="t"/>
                      <a:r>
                        <a:rPr lang="en-US" sz="1000" b="0" i="0" u="sng" strike="noStrike">
                          <a:solidFill>
                            <a:srgbClr val="0563C1"/>
                          </a:solidFill>
                          <a:effectLst/>
                          <a:latin typeface="+mn-lt"/>
                          <a:ea typeface="微软雅黑" panose="020B0503020204020204" pitchFamily="34" charset="-122"/>
                          <a:hlinkClick r:id="rId3"/>
                        </a:rPr>
                        <a:t>SP-241938</a:t>
                      </a:r>
                      <a:endParaRPr lang="en-US" sz="1000" b="0" i="0" u="sng" strike="noStrike">
                        <a:solidFill>
                          <a:srgbClr val="0563C1"/>
                        </a:solidFill>
                        <a:effectLst/>
                        <a:latin typeface="+mn-lt"/>
                        <a:ea typeface="微软雅黑" panose="020B0503020204020204" pitchFamily="34" charset="-122"/>
                      </a:endParaRPr>
                    </a:p>
                  </a:txBody>
                  <a:tcPr marL="6901" marR="6901" marT="6901" marB="0"/>
                </a:tc>
                <a:tc>
                  <a:txBody>
                    <a:bodyPr/>
                    <a:lstStyle/>
                    <a:p>
                      <a:pPr algn="r" fontAlgn="t"/>
                      <a:r>
                        <a:rPr lang="en-US" sz="1000" b="0" i="0" u="sng" strike="noStrike" dirty="0">
                          <a:solidFill>
                            <a:srgbClr val="FF0000"/>
                          </a:solidFill>
                          <a:effectLst/>
                          <a:latin typeface="+mn-lt"/>
                          <a:ea typeface="微软雅黑" panose="020B0503020204020204" pitchFamily="34" charset="-122"/>
                        </a:rPr>
                        <a:t>95%</a:t>
                      </a:r>
                    </a:p>
                  </a:txBody>
                  <a:tcPr marL="6901" marR="6901" marT="6901" marB="0"/>
                </a:tc>
                <a:tc>
                  <a:txBody>
                    <a:bodyPr/>
                    <a:lstStyle/>
                    <a:p>
                      <a:pPr algn="l" fontAlgn="t"/>
                      <a:endParaRPr lang="en-US" sz="900" b="0" i="0" u="sng" strike="noStrike" dirty="0">
                        <a:solidFill>
                          <a:srgbClr val="0563C1"/>
                        </a:solidFill>
                        <a:effectLst/>
                        <a:latin typeface="+mn-lt"/>
                        <a:ea typeface="微软雅黑" panose="020B0503020204020204" pitchFamily="34" charset="-122"/>
                      </a:endParaRPr>
                    </a:p>
                  </a:txBody>
                  <a:tcPr marL="6901" marR="6901" marT="6901" marB="0"/>
                </a:tc>
                <a:extLst>
                  <a:ext uri="{0D108BD9-81ED-4DB2-BD59-A6C34878D82A}">
                    <a16:rowId xmlns:a16="http://schemas.microsoft.com/office/drawing/2014/main" val="1435264409"/>
                  </a:ext>
                </a:extLst>
              </a:tr>
            </a:tbl>
          </a:graphicData>
        </a:graphic>
      </p:graphicFrame>
      <p:sp>
        <p:nvSpPr>
          <p:cNvPr id="6" name="矩形 5">
            <a:extLst>
              <a:ext uri="{FF2B5EF4-FFF2-40B4-BE49-F238E27FC236}">
                <a16:creationId xmlns:a16="http://schemas.microsoft.com/office/drawing/2014/main" id="{258CB148-EB78-4F52-B4DA-88CC8C58B74F}"/>
              </a:ext>
            </a:extLst>
          </p:cNvPr>
          <p:cNvSpPr/>
          <p:nvPr/>
        </p:nvSpPr>
        <p:spPr>
          <a:xfrm>
            <a:off x="8684704" y="0"/>
            <a:ext cx="1614545" cy="292388"/>
          </a:xfrm>
          <a:prstGeom prst="rect">
            <a:avLst/>
          </a:prstGeom>
        </p:spPr>
        <p:txBody>
          <a:bodyPr wrap="none">
            <a:spAutoFit/>
          </a:bodyPr>
          <a:lstStyle/>
          <a:p>
            <a:r>
              <a:rPr lang="en-US" altLang="zh-CN" dirty="0">
                <a:solidFill>
                  <a:schemeClr val="bg1"/>
                </a:solidFill>
                <a:highlight>
                  <a:srgbClr val="800080"/>
                </a:highlight>
              </a:rPr>
              <a:t>OAM Prime feature</a:t>
            </a:r>
            <a:endParaRPr lang="zh-CN" altLang="en-US" dirty="0">
              <a:solidFill>
                <a:schemeClr val="bg1"/>
              </a:solidFill>
              <a:highlight>
                <a:srgbClr val="800080"/>
              </a:highlight>
            </a:endParaRPr>
          </a:p>
        </p:txBody>
      </p:sp>
      <p:sp>
        <p:nvSpPr>
          <p:cNvPr id="8" name="Content Placeholder 7">
            <a:extLst>
              <a:ext uri="{FF2B5EF4-FFF2-40B4-BE49-F238E27FC236}">
                <a16:creationId xmlns:a16="http://schemas.microsoft.com/office/drawing/2014/main" id="{4D0A6CF8-15BE-4D5E-BB4F-8B7CACEB7C18}"/>
              </a:ext>
            </a:extLst>
          </p:cNvPr>
          <p:cNvSpPr txBox="1">
            <a:spLocks/>
          </p:cNvSpPr>
          <p:nvPr/>
        </p:nvSpPr>
        <p:spPr>
          <a:xfrm>
            <a:off x="420612" y="1852361"/>
            <a:ext cx="11502588" cy="4121719"/>
          </a:xfrm>
          <a:prstGeom prst="rect">
            <a:avLst/>
          </a:prstGeom>
          <a:solidFill>
            <a:schemeClr val="bg1"/>
          </a:solidFill>
        </p:spPr>
        <p:txBody>
          <a:bodyPr/>
          <a:lstStyle>
            <a:lvl1pPr marL="341313" indent="-341313" algn="l" rtl="0" eaLnBrk="0" fontAlgn="base" hangingPunct="0">
              <a:spcBef>
                <a:spcPct val="20000"/>
              </a:spcBef>
              <a:spcAft>
                <a:spcPct val="0"/>
              </a:spcAft>
              <a:buBlip>
                <a:blip r:embed="rId4"/>
              </a:buBlip>
              <a:defRPr sz="2800">
                <a:solidFill>
                  <a:schemeClr val="tx1"/>
                </a:solidFill>
                <a:latin typeface="+mn-lt"/>
                <a:ea typeface="MS PGothic" panose="020B0600070205080204" pitchFamily="34" charset="-128"/>
                <a:cs typeface="ＭＳ Ｐゴシック" charset="0"/>
              </a:defRPr>
            </a:lvl1pPr>
            <a:lvl2pPr marL="741363" indent="-284163" algn="l" rtl="0" eaLnBrk="0" fontAlgn="base" hangingPunct="0">
              <a:spcBef>
                <a:spcPct val="20000"/>
              </a:spcBef>
              <a:spcAft>
                <a:spcPct val="0"/>
              </a:spcAft>
              <a:buClr>
                <a:srgbClr val="C00000"/>
              </a:buClr>
              <a:buFont typeface="Arial" panose="020B0604020202020204" pitchFamily="34" charset="0"/>
              <a:buChar char="•"/>
              <a:defRPr sz="2400">
                <a:solidFill>
                  <a:schemeClr val="tx1"/>
                </a:solidFill>
                <a:latin typeface="+mn-lt"/>
                <a:ea typeface="MS PGothic" panose="020B0600070205080204" pitchFamily="34" charset="-128"/>
              </a:defRPr>
            </a:lvl2pPr>
            <a:lvl3pPr marL="11414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3pPr>
            <a:lvl4pPr marL="15986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4pPr>
            <a:lvl5pPr marL="2055813" indent="-227013"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S PGothic" panose="020B0600070205080204" pitchFamily="34" charset="-128"/>
              </a:defRPr>
            </a:lvl5pPr>
            <a:lvl6pPr marL="2514314" indent="-228574" algn="l" rtl="0" eaLnBrk="0" fontAlgn="base" hangingPunct="0">
              <a:spcBef>
                <a:spcPct val="20000"/>
              </a:spcBef>
              <a:spcAft>
                <a:spcPct val="0"/>
              </a:spcAft>
              <a:buFont typeface="Arial" charset="0"/>
              <a:buChar char="»"/>
              <a:defRPr sz="1600">
                <a:solidFill>
                  <a:schemeClr val="tx1"/>
                </a:solidFill>
                <a:latin typeface="+mn-lt"/>
              </a:defRPr>
            </a:lvl6pPr>
            <a:lvl7pPr marL="2971462" indent="-228574" algn="l" rtl="0" eaLnBrk="0" fontAlgn="base" hangingPunct="0">
              <a:spcBef>
                <a:spcPct val="20000"/>
              </a:spcBef>
              <a:spcAft>
                <a:spcPct val="0"/>
              </a:spcAft>
              <a:buFont typeface="Arial" charset="0"/>
              <a:buChar char="»"/>
              <a:defRPr sz="1600">
                <a:solidFill>
                  <a:schemeClr val="tx1"/>
                </a:solidFill>
                <a:latin typeface="+mn-lt"/>
              </a:defRPr>
            </a:lvl7pPr>
            <a:lvl8pPr marL="3428610" indent="-228574" algn="l" rtl="0" eaLnBrk="0" fontAlgn="base" hangingPunct="0">
              <a:spcBef>
                <a:spcPct val="20000"/>
              </a:spcBef>
              <a:spcAft>
                <a:spcPct val="0"/>
              </a:spcAft>
              <a:buFont typeface="Arial" charset="0"/>
              <a:buChar char="»"/>
              <a:defRPr sz="1600">
                <a:solidFill>
                  <a:schemeClr val="tx1"/>
                </a:solidFill>
                <a:latin typeface="+mn-lt"/>
              </a:defRPr>
            </a:lvl8pPr>
            <a:lvl9pPr marL="3885758" indent="-228574" algn="l" rtl="0" eaLnBrk="0" fontAlgn="base" hangingPunct="0">
              <a:spcBef>
                <a:spcPct val="20000"/>
              </a:spcBef>
              <a:spcAft>
                <a:spcPct val="0"/>
              </a:spcAft>
              <a:buFont typeface="Arial" charset="0"/>
              <a:buChar char="»"/>
              <a:defRPr sz="1600">
                <a:solidFill>
                  <a:schemeClr val="tx1"/>
                </a:solidFill>
                <a:latin typeface="+mn-lt"/>
              </a:defRPr>
            </a:lvl9pPr>
          </a:lstStyle>
          <a:p>
            <a:pPr>
              <a:spcBef>
                <a:spcPts val="0"/>
              </a:spcBef>
              <a:spcAft>
                <a:spcPts val="0"/>
              </a:spcAft>
              <a:defRPr/>
            </a:pPr>
            <a:r>
              <a:rPr lang="de-DE" altLang="de-DE" sz="1800" kern="0" dirty="0"/>
              <a:t>Progress since SA#107:</a:t>
            </a:r>
          </a:p>
          <a:p>
            <a:pPr lvl="1">
              <a:spcBef>
                <a:spcPts val="0"/>
              </a:spcBef>
              <a:spcAft>
                <a:spcPts val="0"/>
              </a:spcAft>
              <a:defRPr/>
            </a:pPr>
            <a:r>
              <a:rPr lang="en-US" altLang="zh-CN" sz="1400" dirty="0"/>
              <a:t>WT-1: The terms and concepts of Network Digital Twin in the 3GPP management system are agreed, capabilities of NDT, deployment scenario of NDT function, and NDT life-cycle management were approved. The relationship between NDT and existing network automation functions needs more discussion. </a:t>
            </a:r>
          </a:p>
          <a:p>
            <a:pPr lvl="1">
              <a:spcBef>
                <a:spcPts val="0"/>
              </a:spcBef>
              <a:spcAft>
                <a:spcPts val="0"/>
              </a:spcAft>
              <a:defRPr/>
            </a:pPr>
            <a:r>
              <a:rPr lang="en-US" altLang="zh-CN" sz="1400" dirty="0"/>
              <a:t>WT2: NDT UCs are categorized into 5 categories: Control and lifecycle Management, Network Automation, Verification, Data generation and Advanced NDT capabilities.</a:t>
            </a:r>
          </a:p>
          <a:p>
            <a:pPr lvl="1">
              <a:spcBef>
                <a:spcPts val="0"/>
              </a:spcBef>
              <a:spcAft>
                <a:spcPts val="0"/>
              </a:spcAft>
              <a:defRPr/>
            </a:pPr>
            <a:r>
              <a:rPr lang="en-US" altLang="zh-CN" sz="1400" dirty="0"/>
              <a:t>WT3: The generic and use case specific solutions have been approved. These solutions are based on a new NDT management service and associated information model, including: NDT jobs, NDT functions, NDT reports, and supported NDT capabilities.</a:t>
            </a:r>
          </a:p>
          <a:p>
            <a:pPr lvl="1">
              <a:spcBef>
                <a:spcPts val="0"/>
              </a:spcBef>
              <a:spcAft>
                <a:spcPts val="0"/>
              </a:spcAft>
              <a:defRPr/>
            </a:pPr>
            <a:endParaRPr lang="en-US" altLang="zh-CN" sz="1400" dirty="0"/>
          </a:p>
          <a:p>
            <a:pPr marL="341313" lvl="1" indent="-341313">
              <a:spcBef>
                <a:spcPts val="0"/>
              </a:spcBef>
              <a:spcAft>
                <a:spcPts val="0"/>
              </a:spcAft>
              <a:buBlip>
                <a:blip r:embed="rId4"/>
              </a:buBlip>
              <a:defRPr/>
            </a:pPr>
            <a:r>
              <a:rPr lang="en-US" sz="1800" kern="0" dirty="0"/>
              <a:t>Impacts and dependencies on other WGs:</a:t>
            </a:r>
            <a:endParaRPr lang="en-US" sz="1200" kern="0" dirty="0"/>
          </a:p>
          <a:p>
            <a:pPr lvl="1">
              <a:spcBef>
                <a:spcPts val="0"/>
              </a:spcBef>
              <a:spcAft>
                <a:spcPts val="0"/>
              </a:spcAft>
              <a:defRPr/>
            </a:pPr>
            <a:r>
              <a:rPr lang="en-US" sz="1400" kern="0" dirty="0"/>
              <a:t>Coordination with SA1 on terminology.</a:t>
            </a:r>
            <a:endParaRPr lang="de-DE" sz="1400" kern="0" dirty="0"/>
          </a:p>
          <a:p>
            <a:pPr>
              <a:spcBef>
                <a:spcPts val="0"/>
              </a:spcBef>
              <a:spcAft>
                <a:spcPts val="0"/>
              </a:spcAft>
              <a:defRPr/>
            </a:pPr>
            <a:r>
              <a:rPr lang="de-DE" sz="1800" kern="0" dirty="0"/>
              <a:t>Next steps:</a:t>
            </a:r>
          </a:p>
          <a:p>
            <a:pPr lvl="1">
              <a:spcBef>
                <a:spcPts val="0"/>
              </a:spcBef>
              <a:spcAft>
                <a:spcPts val="0"/>
              </a:spcAft>
              <a:defRPr/>
            </a:pPr>
            <a:r>
              <a:rPr lang="en-US" altLang="zh-CN" sz="1400" dirty="0"/>
              <a:t>The relation with existing network automation functions need to reach the final consensus</a:t>
            </a:r>
          </a:p>
          <a:p>
            <a:pPr lvl="1">
              <a:spcBef>
                <a:spcPts val="0"/>
              </a:spcBef>
              <a:spcAft>
                <a:spcPts val="0"/>
              </a:spcAft>
              <a:defRPr/>
            </a:pPr>
            <a:r>
              <a:rPr lang="en-US" altLang="zh-CN" sz="1400" dirty="0"/>
              <a:t>Stage 3 of NDT need to be complete based on the progress of Stage 2</a:t>
            </a:r>
          </a:p>
        </p:txBody>
      </p:sp>
    </p:spTree>
    <p:extLst>
      <p:ext uri="{BB962C8B-B14F-4D97-AF65-F5344CB8AC3E}">
        <p14:creationId xmlns:p14="http://schemas.microsoft.com/office/powerpoint/2010/main" val="1584103546"/>
      </p:ext>
    </p:extLst>
  </p:cSld>
  <p:clrMapOvr>
    <a:masterClrMapping/>
  </p:clrMapOvr>
  <p:transition spd="slow"/>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96221DFE-BF72-4AC7-BB51-3BFEB65732D9}"/>
              </a:ext>
            </a:extLst>
          </p:cNvPr>
          <p:cNvSpPr>
            <a:spLocks noGrp="1"/>
          </p:cNvSpPr>
          <p:nvPr>
            <p:ph type="title"/>
          </p:nvPr>
        </p:nvSpPr>
        <p:spPr/>
        <p:txBody>
          <a:bodyPr/>
          <a:lstStyle/>
          <a:p>
            <a:r>
              <a:rPr lang="en-GB" altLang="en-US" sz="3200" b="1" dirty="0"/>
              <a:t>6. CMO: </a:t>
            </a:r>
            <a:r>
              <a:rPr lang="en-US" altLang="en-US" sz="3200" b="1" dirty="0"/>
              <a:t>Study on Cloud Aspects of Management and Orchestration</a:t>
            </a:r>
            <a:endParaRPr lang="en-GB" altLang="en-US" sz="3200" b="1" dirty="0"/>
          </a:p>
        </p:txBody>
      </p:sp>
      <p:graphicFrame>
        <p:nvGraphicFramePr>
          <p:cNvPr id="5" name="Table 4">
            <a:extLst>
              <a:ext uri="{FF2B5EF4-FFF2-40B4-BE49-F238E27FC236}">
                <a16:creationId xmlns:a16="http://schemas.microsoft.com/office/drawing/2014/main" id="{7A68B1DF-7499-467E-9AB1-C9EAA9992FED}"/>
              </a:ext>
            </a:extLst>
          </p:cNvPr>
          <p:cNvGraphicFramePr>
            <a:graphicFrameLocks noGrp="1"/>
          </p:cNvGraphicFramePr>
          <p:nvPr>
            <p:extLst>
              <p:ext uri="{D42A27DB-BD31-4B8C-83A1-F6EECF244321}">
                <p14:modId xmlns:p14="http://schemas.microsoft.com/office/powerpoint/2010/main" val="1560868929"/>
              </p:ext>
            </p:extLst>
          </p:nvPr>
        </p:nvGraphicFramePr>
        <p:xfrm>
          <a:off x="420612" y="1431600"/>
          <a:ext cx="10907183" cy="496737"/>
        </p:xfrm>
        <a:graphic>
          <a:graphicData uri="http://schemas.openxmlformats.org/drawingml/2006/table">
            <a:tbl>
              <a:tblPr firstRow="1" firstCol="1" bandRow="1">
                <a:tableStyleId>{F5AB1C69-6EDB-4FF4-983F-18BD219EF322}</a:tableStyleId>
              </a:tblPr>
              <a:tblGrid>
                <a:gridCol w="650979">
                  <a:extLst>
                    <a:ext uri="{9D8B030D-6E8A-4147-A177-3AD203B41FA5}">
                      <a16:colId xmlns:a16="http://schemas.microsoft.com/office/drawing/2014/main" val="20000"/>
                    </a:ext>
                  </a:extLst>
                </a:gridCol>
                <a:gridCol w="3769829">
                  <a:extLst>
                    <a:ext uri="{9D8B030D-6E8A-4147-A177-3AD203B41FA5}">
                      <a16:colId xmlns:a16="http://schemas.microsoft.com/office/drawing/2014/main" val="20001"/>
                    </a:ext>
                  </a:extLst>
                </a:gridCol>
                <a:gridCol w="987879">
                  <a:extLst>
                    <a:ext uri="{9D8B030D-6E8A-4147-A177-3AD203B41FA5}">
                      <a16:colId xmlns:a16="http://schemas.microsoft.com/office/drawing/2014/main" val="20002"/>
                    </a:ext>
                  </a:extLst>
                </a:gridCol>
                <a:gridCol w="1608364">
                  <a:extLst>
                    <a:ext uri="{9D8B030D-6E8A-4147-A177-3AD203B41FA5}">
                      <a16:colId xmlns:a16="http://schemas.microsoft.com/office/drawing/2014/main" val="20003"/>
                    </a:ext>
                  </a:extLst>
                </a:gridCol>
                <a:gridCol w="644979">
                  <a:extLst>
                    <a:ext uri="{9D8B030D-6E8A-4147-A177-3AD203B41FA5}">
                      <a16:colId xmlns:a16="http://schemas.microsoft.com/office/drawing/2014/main" val="20004"/>
                    </a:ext>
                  </a:extLst>
                </a:gridCol>
                <a:gridCol w="718457">
                  <a:extLst>
                    <a:ext uri="{9D8B030D-6E8A-4147-A177-3AD203B41FA5}">
                      <a16:colId xmlns:a16="http://schemas.microsoft.com/office/drawing/2014/main" val="20005"/>
                    </a:ext>
                  </a:extLst>
                </a:gridCol>
                <a:gridCol w="742950">
                  <a:extLst>
                    <a:ext uri="{9D8B030D-6E8A-4147-A177-3AD203B41FA5}">
                      <a16:colId xmlns:a16="http://schemas.microsoft.com/office/drawing/2014/main" val="20006"/>
                    </a:ext>
                  </a:extLst>
                </a:gridCol>
                <a:gridCol w="1783746">
                  <a:extLst>
                    <a:ext uri="{9D8B030D-6E8A-4147-A177-3AD203B41FA5}">
                      <a16:colId xmlns:a16="http://schemas.microsoft.com/office/drawing/2014/main" val="20007"/>
                    </a:ext>
                  </a:extLst>
                </a:gridCol>
              </a:tblGrid>
              <a:tr h="277594">
                <a:tc>
                  <a:txBody>
                    <a:bodyPr/>
                    <a:lstStyle/>
                    <a:p>
                      <a:pPr algn="ctr">
                        <a:lnSpc>
                          <a:spcPct val="107000"/>
                        </a:lnSpc>
                        <a:spcAft>
                          <a:spcPts val="800"/>
                        </a:spcAft>
                      </a:pPr>
                      <a:r>
                        <a:rPr lang="en-GB" sz="1400" dirty="0"/>
                        <a:t>UID</a:t>
                      </a:r>
                    </a:p>
                  </a:txBody>
                  <a:tcPr marL="48004" marR="48004" marT="0" marB="0" anchor="ctr"/>
                </a:tc>
                <a:tc>
                  <a:txBody>
                    <a:bodyPr/>
                    <a:lstStyle/>
                    <a:p>
                      <a:pPr algn="ctr">
                        <a:lnSpc>
                          <a:spcPct val="107000"/>
                        </a:lnSpc>
                        <a:spcAft>
                          <a:spcPts val="800"/>
                        </a:spcAft>
                      </a:pPr>
                      <a:r>
                        <a:rPr lang="en-GB" sz="1400" dirty="0"/>
                        <a:t>Name</a:t>
                      </a:r>
                    </a:p>
                  </a:txBody>
                  <a:tcPr marL="48004" marR="48004" marT="0" marB="0" anchor="ctr"/>
                </a:tc>
                <a:tc>
                  <a:txBody>
                    <a:bodyPr/>
                    <a:lstStyle/>
                    <a:p>
                      <a:pPr algn="ctr">
                        <a:lnSpc>
                          <a:spcPct val="107000"/>
                        </a:lnSpc>
                        <a:spcAft>
                          <a:spcPts val="800"/>
                        </a:spcAft>
                      </a:pPr>
                      <a:r>
                        <a:rPr lang="en-GB" sz="1400" dirty="0"/>
                        <a:t>Acronym</a:t>
                      </a:r>
                    </a:p>
                  </a:txBody>
                  <a:tcPr marL="48004" marR="48004" marT="0" marB="0" anchor="ctr"/>
                </a:tc>
                <a:tc>
                  <a:txBody>
                    <a:bodyPr/>
                    <a:lstStyle/>
                    <a:p>
                      <a:pPr algn="ctr">
                        <a:lnSpc>
                          <a:spcPct val="107000"/>
                        </a:lnSpc>
                        <a:spcAft>
                          <a:spcPts val="800"/>
                        </a:spcAft>
                      </a:pPr>
                      <a:r>
                        <a:rPr lang="en-GB" sz="1400" dirty="0"/>
                        <a:t>Target </a:t>
                      </a:r>
                      <a:r>
                        <a:rPr lang="en-GB" sz="1000" dirty="0"/>
                        <a:t>(dd/mm/</a:t>
                      </a:r>
                      <a:r>
                        <a:rPr lang="en-GB" sz="1000" dirty="0" err="1"/>
                        <a:t>yyyy</a:t>
                      </a:r>
                      <a:r>
                        <a:rPr lang="en-GB" sz="1000" dirty="0"/>
                        <a:t>)</a:t>
                      </a:r>
                      <a:endParaRPr lang="en-GB" sz="1400" dirty="0"/>
                    </a:p>
                  </a:txBody>
                  <a:tcPr marL="48004" marR="48004" marT="0" marB="0" anchor="ctr"/>
                </a:tc>
                <a:tc>
                  <a:txBody>
                    <a:bodyPr/>
                    <a:lstStyle/>
                    <a:p>
                      <a:pPr algn="ctr">
                        <a:lnSpc>
                          <a:spcPct val="107000"/>
                        </a:lnSpc>
                        <a:spcAft>
                          <a:spcPts val="800"/>
                        </a:spcAft>
                      </a:pPr>
                      <a:r>
                        <a:rPr lang="en-GB" sz="1400" dirty="0"/>
                        <a:t>Old %</a:t>
                      </a:r>
                    </a:p>
                  </a:txBody>
                  <a:tcPr marL="48004" marR="48004" marT="0" marB="0" anchor="ctr"/>
                </a:tc>
                <a:tc>
                  <a:txBody>
                    <a:bodyPr/>
                    <a:lstStyle/>
                    <a:p>
                      <a:pPr algn="ctr">
                        <a:lnSpc>
                          <a:spcPct val="107000"/>
                        </a:lnSpc>
                        <a:spcAft>
                          <a:spcPts val="800"/>
                        </a:spcAft>
                      </a:pPr>
                      <a:r>
                        <a:rPr lang="en-GB" sz="1400" b="1" kern="1200" dirty="0">
                          <a:solidFill>
                            <a:schemeClr val="lt1"/>
                          </a:solidFill>
                          <a:latin typeface="+mn-lt"/>
                          <a:ea typeface="+mn-ea"/>
                          <a:cs typeface="+mn-cs"/>
                        </a:rPr>
                        <a:t>WID</a:t>
                      </a:r>
                      <a:endParaRPr lang="en-GB" sz="1400" dirty="0">
                        <a:solidFill>
                          <a:srgbClr val="FF0000"/>
                        </a:solidFill>
                      </a:endParaRPr>
                    </a:p>
                  </a:txBody>
                  <a:tcPr marL="48004" marR="48004" marT="0" marB="0" anchor="ctr"/>
                </a:tc>
                <a:tc>
                  <a:txBody>
                    <a:bodyPr/>
                    <a:lstStyle/>
                    <a:p>
                      <a:pPr algn="ctr">
                        <a:lnSpc>
                          <a:spcPct val="107000"/>
                        </a:lnSpc>
                        <a:spcAft>
                          <a:spcPts val="800"/>
                        </a:spcAft>
                      </a:pPr>
                      <a:r>
                        <a:rPr lang="en-GB" sz="1400" dirty="0">
                          <a:solidFill>
                            <a:srgbClr val="FF0000"/>
                          </a:solidFill>
                        </a:rPr>
                        <a:t>New %</a:t>
                      </a:r>
                      <a:endParaRPr lang="en-GB" sz="1400" b="1" kern="1200" dirty="0">
                        <a:solidFill>
                          <a:schemeClr val="lt1"/>
                        </a:solidFill>
                        <a:latin typeface="+mn-lt"/>
                        <a:ea typeface="+mn-ea"/>
                        <a:cs typeface="+mn-cs"/>
                      </a:endParaRPr>
                    </a:p>
                  </a:txBody>
                  <a:tcPr marL="48004" marR="48004" marT="0" marB="0" anchor="ctr"/>
                </a:tc>
                <a:tc>
                  <a:txBody>
                    <a:bodyPr/>
                    <a:lstStyle/>
                    <a:p>
                      <a:pPr algn="ctr">
                        <a:lnSpc>
                          <a:spcPct val="107000"/>
                        </a:lnSpc>
                        <a:spcAft>
                          <a:spcPts val="800"/>
                        </a:spcAft>
                      </a:pPr>
                      <a:r>
                        <a:rPr lang="en-GB" sz="1400" dirty="0">
                          <a:solidFill>
                            <a:srgbClr val="FF0000"/>
                          </a:solidFill>
                        </a:rPr>
                        <a:t>Change or comment</a:t>
                      </a:r>
                    </a:p>
                  </a:txBody>
                  <a:tcPr marL="48004" marR="48004" marT="0" marB="0" anchor="ctr"/>
                </a:tc>
                <a:extLst>
                  <a:ext uri="{0D108BD9-81ED-4DB2-BD59-A6C34878D82A}">
                    <a16:rowId xmlns:a16="http://schemas.microsoft.com/office/drawing/2014/main" val="10000"/>
                  </a:ext>
                </a:extLst>
              </a:tr>
              <a:tr h="219143">
                <a:tc>
                  <a:txBody>
                    <a:bodyPr/>
                    <a:lstStyle/>
                    <a:p>
                      <a:pPr algn="l" fontAlgn="t"/>
                      <a:r>
                        <a:rPr lang="en-US" altLang="zh-CN" sz="1000" b="0" i="0" u="none" strike="noStrike" dirty="0">
                          <a:solidFill>
                            <a:srgbClr val="000000"/>
                          </a:solidFill>
                          <a:effectLst/>
                          <a:latin typeface="+mn-lt"/>
                          <a:ea typeface="等线" panose="02010600030101010101" pitchFamily="2" charset="-122"/>
                        </a:rPr>
                        <a:t>1020010</a:t>
                      </a:r>
                    </a:p>
                  </a:txBody>
                  <a:tcPr marL="5799" marR="5799" marT="5799" marB="0"/>
                </a:tc>
                <a:tc>
                  <a:txBody>
                    <a:bodyPr/>
                    <a:lstStyle/>
                    <a:p>
                      <a:pPr algn="l" fontAlgn="t"/>
                      <a:r>
                        <a:rPr lang="en-US" sz="1000" b="0" i="1" u="none" strike="noStrike">
                          <a:solidFill>
                            <a:srgbClr val="000000"/>
                          </a:solidFill>
                          <a:effectLst/>
                          <a:latin typeface="+mn-lt"/>
                          <a:ea typeface="等线" panose="02010600030101010101" pitchFamily="2" charset="-122"/>
                        </a:rPr>
                        <a:t>Study on Cloud Aspects of Management and Orchestration </a:t>
                      </a:r>
                    </a:p>
                  </a:txBody>
                  <a:tcPr marL="5799" marR="5799" marT="5799" marB="0"/>
                </a:tc>
                <a:tc>
                  <a:txBody>
                    <a:bodyPr/>
                    <a:lstStyle/>
                    <a:p>
                      <a:pPr algn="l" fontAlgn="t"/>
                      <a:r>
                        <a:rPr lang="en-US" sz="1000" b="0" i="0" u="none" strike="noStrike">
                          <a:solidFill>
                            <a:srgbClr val="000000"/>
                          </a:solidFill>
                          <a:effectLst/>
                          <a:latin typeface="+mn-lt"/>
                          <a:ea typeface="等线" panose="02010600030101010101" pitchFamily="2" charset="-122"/>
                        </a:rPr>
                        <a:t>FS_Cloud_OAM</a:t>
                      </a:r>
                    </a:p>
                  </a:txBody>
                  <a:tcPr marL="5799" marR="5799" marT="5799" marB="0"/>
                </a:tc>
                <a:tc>
                  <a:txBody>
                    <a:bodyPr/>
                    <a:lstStyle/>
                    <a:p>
                      <a:pPr algn="l" fontAlgn="t"/>
                      <a:r>
                        <a:rPr lang="en-US" altLang="zh-CN" sz="1000" b="0" i="0" u="none" strike="noStrike">
                          <a:solidFill>
                            <a:srgbClr val="000000"/>
                          </a:solidFill>
                          <a:effectLst/>
                          <a:latin typeface="+mn-lt"/>
                          <a:ea typeface="等线" panose="02010600030101010101" pitchFamily="2" charset="-122"/>
                        </a:rPr>
                        <a:t>12/12/2024</a:t>
                      </a:r>
                    </a:p>
                  </a:txBody>
                  <a:tcPr marL="5799" marR="5799" marT="5799" marB="0"/>
                </a:tc>
                <a:tc>
                  <a:txBody>
                    <a:bodyPr/>
                    <a:lstStyle/>
                    <a:p>
                      <a:pPr algn="l" fontAlgn="t"/>
                      <a:r>
                        <a:rPr lang="en-US" altLang="zh-CN" sz="1000" b="0" i="0" u="none" strike="noStrike" dirty="0">
                          <a:solidFill>
                            <a:srgbClr val="000000"/>
                          </a:solidFill>
                          <a:effectLst/>
                          <a:latin typeface="+mn-lt"/>
                          <a:ea typeface="等线" panose="02010600030101010101" pitchFamily="2" charset="-122"/>
                        </a:rPr>
                        <a:t>85%</a:t>
                      </a:r>
                    </a:p>
                  </a:txBody>
                  <a:tcPr marL="5799" marR="5799" marT="5799" marB="0"/>
                </a:tc>
                <a:tc>
                  <a:txBody>
                    <a:bodyPr/>
                    <a:lstStyle/>
                    <a:p>
                      <a:pPr algn="l" fontAlgn="t"/>
                      <a:r>
                        <a:rPr lang="en-US" sz="1000" b="0" i="0" u="sng" strike="noStrike">
                          <a:solidFill>
                            <a:srgbClr val="0563C1"/>
                          </a:solidFill>
                          <a:effectLst/>
                          <a:latin typeface="+mn-lt"/>
                          <a:ea typeface="等线" panose="02010600030101010101" pitchFamily="2" charset="-122"/>
                          <a:hlinkClick r:id="rId2"/>
                        </a:rPr>
                        <a:t>SP-231781</a:t>
                      </a:r>
                      <a:endParaRPr lang="en-US" sz="1000" b="0" i="0" u="sng" strike="noStrike">
                        <a:solidFill>
                          <a:srgbClr val="0563C1"/>
                        </a:solidFill>
                        <a:effectLst/>
                        <a:latin typeface="+mn-lt"/>
                        <a:ea typeface="等线" panose="02010600030101010101" pitchFamily="2" charset="-122"/>
                      </a:endParaRPr>
                    </a:p>
                  </a:txBody>
                  <a:tcPr marL="5799" marR="5799" marT="5799" marB="0"/>
                </a:tc>
                <a:tc>
                  <a:txBody>
                    <a:bodyPr/>
                    <a:lstStyle/>
                    <a:p>
                      <a:pPr algn="r" fontAlgn="b"/>
                      <a:r>
                        <a:rPr lang="en-US" altLang="zh-CN" sz="1000" b="0" i="0" u="none" strike="noStrike" dirty="0">
                          <a:solidFill>
                            <a:srgbClr val="FF0000"/>
                          </a:solidFill>
                          <a:effectLst/>
                          <a:latin typeface="+mn-lt"/>
                          <a:ea typeface="等线" panose="02010600030101010101" pitchFamily="2" charset="-122"/>
                          <a:cs typeface="Arial" panose="020B0604020202020204" pitchFamily="34" charset="0"/>
                        </a:rPr>
                        <a:t>90%</a:t>
                      </a:r>
                    </a:p>
                  </a:txBody>
                  <a:tcPr marL="7620" marR="7620" marT="7620" marB="0" anchor="b"/>
                </a:tc>
                <a:tc>
                  <a:txBody>
                    <a:bodyPr/>
                    <a:lstStyle/>
                    <a:p>
                      <a:pPr algn="l" fontAlgn="t"/>
                      <a:endParaRPr lang="en-US" sz="1000" b="0" i="0" u="none" strike="noStrike" kern="1200" dirty="0">
                        <a:solidFill>
                          <a:srgbClr val="00B050"/>
                        </a:solidFill>
                        <a:effectLst/>
                        <a:latin typeface="+mn-lt"/>
                        <a:ea typeface="等线" panose="02010600030101010101" pitchFamily="2" charset="-122"/>
                        <a:cs typeface="+mn-cs"/>
                      </a:endParaRPr>
                    </a:p>
                  </a:txBody>
                  <a:tcPr marL="4294" marR="4294" marT="4294" marB="0"/>
                </a:tc>
                <a:extLst>
                  <a:ext uri="{0D108BD9-81ED-4DB2-BD59-A6C34878D82A}">
                    <a16:rowId xmlns:a16="http://schemas.microsoft.com/office/drawing/2014/main" val="10001"/>
                  </a:ext>
                </a:extLst>
              </a:tr>
            </a:tbl>
          </a:graphicData>
        </a:graphic>
      </p:graphicFrame>
      <p:sp>
        <p:nvSpPr>
          <p:cNvPr id="6" name="矩形 5">
            <a:extLst>
              <a:ext uri="{FF2B5EF4-FFF2-40B4-BE49-F238E27FC236}">
                <a16:creationId xmlns:a16="http://schemas.microsoft.com/office/drawing/2014/main" id="{258CB148-EB78-4F52-B4DA-88CC8C58B74F}"/>
              </a:ext>
            </a:extLst>
          </p:cNvPr>
          <p:cNvSpPr/>
          <p:nvPr/>
        </p:nvSpPr>
        <p:spPr>
          <a:xfrm>
            <a:off x="8684704" y="0"/>
            <a:ext cx="1614545" cy="292388"/>
          </a:xfrm>
          <a:prstGeom prst="rect">
            <a:avLst/>
          </a:prstGeom>
        </p:spPr>
        <p:txBody>
          <a:bodyPr wrap="none">
            <a:spAutoFit/>
          </a:bodyPr>
          <a:lstStyle/>
          <a:p>
            <a:r>
              <a:rPr lang="en-US" altLang="zh-CN" dirty="0">
                <a:solidFill>
                  <a:schemeClr val="bg1"/>
                </a:solidFill>
                <a:highlight>
                  <a:srgbClr val="800080"/>
                </a:highlight>
              </a:rPr>
              <a:t>OAM Prime feature</a:t>
            </a:r>
            <a:endParaRPr lang="zh-CN" altLang="en-US" dirty="0">
              <a:solidFill>
                <a:schemeClr val="bg1"/>
              </a:solidFill>
              <a:highlight>
                <a:srgbClr val="800080"/>
              </a:highlight>
            </a:endParaRPr>
          </a:p>
        </p:txBody>
      </p:sp>
      <p:sp>
        <p:nvSpPr>
          <p:cNvPr id="7" name="Content Placeholder 7">
            <a:extLst>
              <a:ext uri="{FF2B5EF4-FFF2-40B4-BE49-F238E27FC236}">
                <a16:creationId xmlns:a16="http://schemas.microsoft.com/office/drawing/2014/main" id="{F5191DBB-48F8-4173-8D56-1F467F3BB1A6}"/>
              </a:ext>
            </a:extLst>
          </p:cNvPr>
          <p:cNvSpPr txBox="1"/>
          <p:nvPr/>
        </p:nvSpPr>
        <p:spPr>
          <a:xfrm>
            <a:off x="420612" y="2080800"/>
            <a:ext cx="10953749" cy="4060800"/>
          </a:xfrm>
          <a:prstGeom prst="rect">
            <a:avLst/>
          </a:prstGeom>
          <a:solidFill>
            <a:schemeClr val="bg1"/>
          </a:solidFill>
        </p:spPr>
        <p:txBody>
          <a:bodyPr/>
          <a:lstStyle>
            <a:lvl1pPr marL="341630" indent="-341630" algn="l" rtl="0" eaLnBrk="0" fontAlgn="base" hangingPunct="0">
              <a:spcBef>
                <a:spcPct val="20000"/>
              </a:spcBef>
              <a:spcAft>
                <a:spcPct val="0"/>
              </a:spcAft>
              <a:buBlip>
                <a:blip r:embed="rId3"/>
              </a:buBlip>
              <a:defRPr sz="2800">
                <a:solidFill>
                  <a:schemeClr val="tx1"/>
                </a:solidFill>
                <a:latin typeface="+mn-lt"/>
                <a:ea typeface="MS PGothic" panose="020B0600070205080204" pitchFamily="34" charset="-128"/>
                <a:cs typeface="MS PGothic" panose="020B0600070205080204" pitchFamily="34" charset="-128"/>
              </a:defRPr>
            </a:lvl1pPr>
            <a:lvl2pPr marL="741680" indent="-284480" algn="l" rtl="0" eaLnBrk="0" fontAlgn="base" hangingPunct="0">
              <a:spcBef>
                <a:spcPct val="20000"/>
              </a:spcBef>
              <a:spcAft>
                <a:spcPct val="0"/>
              </a:spcAft>
              <a:buClr>
                <a:srgbClr val="C00000"/>
              </a:buClr>
              <a:buFont typeface="Arial" panose="020B0604020202020204" pitchFamily="34" charset="0"/>
              <a:buChar char="•"/>
              <a:defRPr sz="2400">
                <a:solidFill>
                  <a:schemeClr val="tx1"/>
                </a:solidFill>
                <a:latin typeface="+mn-lt"/>
                <a:ea typeface="MS PGothic" panose="020B0600070205080204" pitchFamily="34" charset="-128"/>
              </a:defRPr>
            </a:lvl2pPr>
            <a:lvl3pPr marL="1141730" indent="-22733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3pPr>
            <a:lvl4pPr marL="1598930" indent="-22733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4pPr>
            <a:lvl5pPr marL="2056130" indent="-227330"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S PGothic" panose="020B0600070205080204" pitchFamily="34" charset="-128"/>
              </a:defRPr>
            </a:lvl5pPr>
            <a:lvl6pPr marL="2514600" indent="-228600" algn="l" rtl="0" eaLnBrk="0" fontAlgn="base" hangingPunct="0">
              <a:spcBef>
                <a:spcPct val="20000"/>
              </a:spcBef>
              <a:spcAft>
                <a:spcPct val="0"/>
              </a:spcAft>
              <a:buFont typeface="Arial" panose="020B0604020202020204" pitchFamily="34" charset="0"/>
              <a:buChar char="»"/>
              <a:defRPr sz="1600">
                <a:solidFill>
                  <a:schemeClr val="tx1"/>
                </a:solidFill>
                <a:latin typeface="+mn-lt"/>
              </a:defRPr>
            </a:lvl6pPr>
            <a:lvl7pPr marL="2971165" indent="-228600" algn="l" rtl="0" eaLnBrk="0" fontAlgn="base" hangingPunct="0">
              <a:spcBef>
                <a:spcPct val="20000"/>
              </a:spcBef>
              <a:spcAft>
                <a:spcPct val="0"/>
              </a:spcAft>
              <a:buFont typeface="Arial" panose="020B0604020202020204" pitchFamily="34" charset="0"/>
              <a:buChar char="»"/>
              <a:defRPr sz="1600">
                <a:solidFill>
                  <a:schemeClr val="tx1"/>
                </a:solidFill>
                <a:latin typeface="+mn-lt"/>
              </a:defRPr>
            </a:lvl7pPr>
            <a:lvl8pPr marL="3428365" indent="-228600" algn="l" rtl="0" eaLnBrk="0" fontAlgn="base" hangingPunct="0">
              <a:spcBef>
                <a:spcPct val="20000"/>
              </a:spcBef>
              <a:spcAft>
                <a:spcPct val="0"/>
              </a:spcAft>
              <a:buFont typeface="Arial" panose="020B0604020202020204" pitchFamily="34" charset="0"/>
              <a:buChar char="»"/>
              <a:defRPr sz="1600">
                <a:solidFill>
                  <a:schemeClr val="tx1"/>
                </a:solidFill>
                <a:latin typeface="+mn-lt"/>
              </a:defRPr>
            </a:lvl8pPr>
            <a:lvl9pPr marL="3885565" indent="-228600" algn="l" rtl="0" eaLnBrk="0" fontAlgn="base" hangingPunct="0">
              <a:spcBef>
                <a:spcPct val="20000"/>
              </a:spcBef>
              <a:spcAft>
                <a:spcPct val="0"/>
              </a:spcAft>
              <a:buFont typeface="Arial" panose="020B0604020202020204" pitchFamily="34" charset="0"/>
              <a:buChar char="»"/>
              <a:defRPr sz="1600">
                <a:solidFill>
                  <a:schemeClr val="tx1"/>
                </a:solidFill>
                <a:latin typeface="+mn-lt"/>
              </a:defRPr>
            </a:lvl9pPr>
          </a:lstStyle>
          <a:p>
            <a:pPr>
              <a:spcBef>
                <a:spcPts val="0"/>
              </a:spcBef>
              <a:spcAft>
                <a:spcPts val="0"/>
              </a:spcAft>
              <a:defRPr/>
            </a:pPr>
            <a:r>
              <a:rPr lang="de-DE" altLang="de-DE" sz="1800" kern="0" dirty="0"/>
              <a:t>Progress since SA#107:</a:t>
            </a:r>
          </a:p>
          <a:p>
            <a:pPr lvl="1">
              <a:spcBef>
                <a:spcPts val="0"/>
              </a:spcBef>
              <a:spcAft>
                <a:spcPts val="0"/>
              </a:spcAft>
              <a:defRPr/>
            </a:pPr>
            <a:r>
              <a:rPr lang="en-US" altLang="zh-CN" sz="1100" dirty="0"/>
              <a:t>WT-1: </a:t>
            </a:r>
          </a:p>
          <a:p>
            <a:pPr lvl="2">
              <a:spcBef>
                <a:spcPts val="0"/>
              </a:spcBef>
              <a:spcAft>
                <a:spcPts val="0"/>
              </a:spcAft>
              <a:defRPr/>
            </a:pPr>
            <a:r>
              <a:rPr lang="en-US" altLang="zh-CN" sz="1050" dirty="0"/>
              <a:t>Add another potential solution for cloud native VNF configuration to use the existing 3GPP </a:t>
            </a:r>
            <a:r>
              <a:rPr lang="en-US" altLang="zh-CN" sz="1050" dirty="0" err="1"/>
              <a:t>MnS</a:t>
            </a:r>
            <a:r>
              <a:rPr lang="en-US" altLang="zh-CN" sz="1050" dirty="0"/>
              <a:t> with vendor extension mechanism.</a:t>
            </a:r>
          </a:p>
          <a:p>
            <a:pPr lvl="2">
              <a:spcBef>
                <a:spcPts val="0"/>
              </a:spcBef>
              <a:spcAft>
                <a:spcPts val="0"/>
              </a:spcAft>
              <a:defRPr/>
            </a:pPr>
            <a:r>
              <a:rPr lang="en-US" altLang="zh-CN" sz="1050" dirty="0"/>
              <a:t>Add an explanation of the relationship between VNF generic OAM functions and PaaS Services.</a:t>
            </a:r>
          </a:p>
          <a:p>
            <a:pPr lvl="1">
              <a:spcBef>
                <a:spcPts val="0"/>
              </a:spcBef>
              <a:spcAft>
                <a:spcPts val="0"/>
              </a:spcAft>
              <a:defRPr/>
            </a:pPr>
            <a:r>
              <a:rPr lang="en-US" altLang="zh-CN" sz="1100" dirty="0"/>
              <a:t>WT2: </a:t>
            </a:r>
          </a:p>
          <a:p>
            <a:pPr lvl="2">
              <a:spcBef>
                <a:spcPts val="0"/>
              </a:spcBef>
              <a:spcAft>
                <a:spcPts val="0"/>
              </a:spcAft>
              <a:defRPr/>
            </a:pPr>
            <a:r>
              <a:rPr lang="en-US" altLang="zh-CN" sz="1050" dirty="0"/>
              <a:t>Update the Annex related example implementations using management data streaming solution based on message bus and add evaluation for the data streaming use case.</a:t>
            </a:r>
          </a:p>
          <a:p>
            <a:pPr lvl="2">
              <a:spcBef>
                <a:spcPts val="0"/>
              </a:spcBef>
              <a:spcAft>
                <a:spcPts val="0"/>
              </a:spcAft>
              <a:defRPr/>
            </a:pPr>
            <a:r>
              <a:rPr lang="en-US" altLang="zh-CN" sz="1050" dirty="0"/>
              <a:t>Add Annex related example implementation of LCM for NF Deployments using Kubernetes Custom Resource Definitions.</a:t>
            </a:r>
          </a:p>
          <a:p>
            <a:pPr lvl="2">
              <a:spcBef>
                <a:spcPts val="0"/>
              </a:spcBef>
              <a:spcAft>
                <a:spcPts val="0"/>
              </a:spcAft>
              <a:defRPr/>
            </a:pPr>
            <a:r>
              <a:rPr lang="en-US" altLang="zh-CN" sz="1050" dirty="0"/>
              <a:t>Update the requirements and add potential solution for observability </a:t>
            </a:r>
            <a:r>
              <a:rPr lang="en-US" altLang="zh-CN" sz="1050" dirty="0" err="1"/>
              <a:t>usecase</a:t>
            </a:r>
            <a:r>
              <a:rPr lang="en-US" altLang="zh-CN" sz="1050" dirty="0"/>
              <a:t>.</a:t>
            </a:r>
          </a:p>
          <a:p>
            <a:pPr lvl="1">
              <a:spcBef>
                <a:spcPts val="0"/>
              </a:spcBef>
              <a:spcAft>
                <a:spcPts val="0"/>
              </a:spcAft>
              <a:defRPr/>
            </a:pPr>
            <a:r>
              <a:rPr lang="en-US" altLang="zh-CN" sz="1100" dirty="0"/>
              <a:t>WT3: </a:t>
            </a:r>
          </a:p>
          <a:p>
            <a:pPr lvl="2">
              <a:spcBef>
                <a:spcPts val="0"/>
              </a:spcBef>
              <a:spcAft>
                <a:spcPts val="0"/>
              </a:spcAft>
              <a:defRPr/>
            </a:pPr>
            <a:r>
              <a:rPr lang="en-US" altLang="zh-CN" sz="1050" dirty="0"/>
              <a:t>The solutions for different cloud deployment use case submitted at several meetings were not approved after many discussions, so add statement of there is no solution on that.</a:t>
            </a:r>
          </a:p>
          <a:p>
            <a:pPr lvl="1">
              <a:spcBef>
                <a:spcPts val="0"/>
              </a:spcBef>
              <a:spcAft>
                <a:spcPts val="0"/>
              </a:spcAft>
              <a:defRPr/>
            </a:pPr>
            <a:r>
              <a:rPr lang="en-US" altLang="zh-CN" sz="1100" dirty="0"/>
              <a:t>General</a:t>
            </a:r>
            <a:r>
              <a:rPr lang="zh-CN" altLang="en-US" sz="1100" dirty="0"/>
              <a:t>：</a:t>
            </a:r>
          </a:p>
          <a:p>
            <a:pPr lvl="2">
              <a:spcBef>
                <a:spcPts val="0"/>
              </a:spcBef>
              <a:spcAft>
                <a:spcPts val="0"/>
              </a:spcAft>
              <a:defRPr/>
            </a:pPr>
            <a:r>
              <a:rPr lang="en-US" altLang="zh-CN" sz="1050" dirty="0"/>
              <a:t>Add a general summary conclusion on this TR, while some evaluations and recommendations are missing.</a:t>
            </a:r>
          </a:p>
          <a:p>
            <a:pPr marL="341630" lvl="1" indent="-341630">
              <a:spcBef>
                <a:spcPts val="0"/>
              </a:spcBef>
              <a:spcAft>
                <a:spcPts val="0"/>
              </a:spcAft>
              <a:buBlip>
                <a:blip r:embed="rId3"/>
              </a:buBlip>
              <a:defRPr/>
            </a:pPr>
            <a:endParaRPr lang="en-US" sz="1800" kern="0" dirty="0"/>
          </a:p>
          <a:p>
            <a:pPr marL="341630" lvl="1" indent="-341630">
              <a:spcBef>
                <a:spcPts val="0"/>
              </a:spcBef>
              <a:spcAft>
                <a:spcPts val="0"/>
              </a:spcAft>
              <a:buBlip>
                <a:blip r:embed="rId3"/>
              </a:buBlip>
              <a:defRPr/>
            </a:pPr>
            <a:r>
              <a:rPr lang="en-US" sz="1800" kern="0" dirty="0"/>
              <a:t>Impacts and dependencies on other WGs:</a:t>
            </a:r>
            <a:endParaRPr lang="de-DE" sz="1800" kern="0" dirty="0"/>
          </a:p>
          <a:p>
            <a:pPr lvl="1">
              <a:spcBef>
                <a:spcPts val="0"/>
              </a:spcBef>
              <a:spcAft>
                <a:spcPts val="0"/>
              </a:spcAft>
              <a:defRPr/>
            </a:pPr>
            <a:endParaRPr lang="en-US" sz="1200" kern="0" dirty="0"/>
          </a:p>
          <a:p>
            <a:pPr lvl="1">
              <a:spcBef>
                <a:spcPts val="0"/>
              </a:spcBef>
              <a:spcAft>
                <a:spcPts val="0"/>
              </a:spcAft>
              <a:defRPr/>
            </a:pPr>
            <a:r>
              <a:rPr lang="en-US" sz="1200" kern="0" dirty="0"/>
              <a:t>None</a:t>
            </a:r>
            <a:endParaRPr lang="de-DE" sz="1200" kern="0" dirty="0"/>
          </a:p>
          <a:p>
            <a:pPr marL="457200" lvl="1" indent="0">
              <a:spcBef>
                <a:spcPts val="0"/>
              </a:spcBef>
              <a:spcAft>
                <a:spcPts val="0"/>
              </a:spcAft>
              <a:buNone/>
              <a:defRPr/>
            </a:pPr>
            <a:endParaRPr lang="de-DE" sz="1200" kern="0" dirty="0"/>
          </a:p>
          <a:p>
            <a:pPr>
              <a:spcBef>
                <a:spcPts val="0"/>
              </a:spcBef>
              <a:spcAft>
                <a:spcPts val="0"/>
              </a:spcAft>
              <a:defRPr/>
            </a:pPr>
            <a:r>
              <a:rPr lang="de-DE" sz="1800" kern="0" dirty="0"/>
              <a:t>Next steps:</a:t>
            </a:r>
          </a:p>
          <a:p>
            <a:pPr lvl="1">
              <a:defRPr/>
            </a:pPr>
            <a:r>
              <a:rPr lang="en-US" altLang="zh-CN" sz="1200" dirty="0"/>
              <a:t>Supplement the missing evaluations and conclusions for the TR 28.869.</a:t>
            </a:r>
            <a:endParaRPr lang="en-US" sz="1200" kern="0" dirty="0"/>
          </a:p>
        </p:txBody>
      </p:sp>
    </p:spTree>
    <p:extLst>
      <p:ext uri="{BB962C8B-B14F-4D97-AF65-F5344CB8AC3E}">
        <p14:creationId xmlns:p14="http://schemas.microsoft.com/office/powerpoint/2010/main" val="560211228"/>
      </p:ext>
    </p:extLst>
  </p:cSld>
  <p:clrMapOvr>
    <a:masterClrMapping/>
  </p:clrMapOvr>
  <p:transition spd="slow"/>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96221DFE-BF72-4AC7-BB51-3BFEB65732D9}"/>
              </a:ext>
            </a:extLst>
          </p:cNvPr>
          <p:cNvSpPr>
            <a:spLocks noGrp="1"/>
          </p:cNvSpPr>
          <p:nvPr>
            <p:ph type="title"/>
          </p:nvPr>
        </p:nvSpPr>
        <p:spPr/>
        <p:txBody>
          <a:bodyPr/>
          <a:lstStyle/>
          <a:p>
            <a:r>
              <a:rPr lang="en-GB" altLang="en-US" sz="3200" b="1" dirty="0">
                <a:solidFill>
                  <a:srgbClr val="00B050"/>
                </a:solidFill>
              </a:rPr>
              <a:t>7. MSEC: </a:t>
            </a:r>
            <a:r>
              <a:rPr lang="en-US" altLang="en-US" sz="3200" b="1" dirty="0">
                <a:solidFill>
                  <a:srgbClr val="00B050"/>
                </a:solidFill>
              </a:rPr>
              <a:t>Study on Enablers for Security Monitoring </a:t>
            </a:r>
            <a:endParaRPr lang="en-GB" altLang="en-US" sz="3200" b="1" dirty="0">
              <a:solidFill>
                <a:srgbClr val="00B050"/>
              </a:solidFill>
            </a:endParaRPr>
          </a:p>
        </p:txBody>
      </p:sp>
      <p:sp>
        <p:nvSpPr>
          <p:cNvPr id="4" name="Content Placeholder 7">
            <a:extLst>
              <a:ext uri="{FF2B5EF4-FFF2-40B4-BE49-F238E27FC236}">
                <a16:creationId xmlns:a16="http://schemas.microsoft.com/office/drawing/2014/main" id="{8A759812-87D4-4AB6-81FE-DCDAFD93C018}"/>
              </a:ext>
            </a:extLst>
          </p:cNvPr>
          <p:cNvSpPr txBox="1">
            <a:spLocks/>
          </p:cNvSpPr>
          <p:nvPr/>
        </p:nvSpPr>
        <p:spPr>
          <a:xfrm>
            <a:off x="420612" y="2080800"/>
            <a:ext cx="10953749" cy="4060800"/>
          </a:xfrm>
          <a:prstGeom prst="rect">
            <a:avLst/>
          </a:prstGeom>
          <a:solidFill>
            <a:schemeClr val="bg1"/>
          </a:solidFill>
        </p:spPr>
        <p:txBody>
          <a:bodyPr/>
          <a:lstStyle>
            <a:lvl1pPr marL="341313" indent="-341313" algn="l" rtl="0" eaLnBrk="0" fontAlgn="base" hangingPunct="0">
              <a:spcBef>
                <a:spcPct val="20000"/>
              </a:spcBef>
              <a:spcAft>
                <a:spcPct val="0"/>
              </a:spcAft>
              <a:buBlip>
                <a:blip r:embed="rId2"/>
              </a:buBlip>
              <a:defRPr sz="2800">
                <a:solidFill>
                  <a:schemeClr val="tx1"/>
                </a:solidFill>
                <a:latin typeface="+mn-lt"/>
                <a:ea typeface="MS PGothic" panose="020B0600070205080204" pitchFamily="34" charset="-128"/>
                <a:cs typeface="ＭＳ Ｐゴシック" charset="0"/>
              </a:defRPr>
            </a:lvl1pPr>
            <a:lvl2pPr marL="741363" indent="-284163" algn="l" rtl="0" eaLnBrk="0" fontAlgn="base" hangingPunct="0">
              <a:spcBef>
                <a:spcPct val="20000"/>
              </a:spcBef>
              <a:spcAft>
                <a:spcPct val="0"/>
              </a:spcAft>
              <a:buClr>
                <a:srgbClr val="C00000"/>
              </a:buClr>
              <a:buFont typeface="Arial" panose="020B0604020202020204" pitchFamily="34" charset="0"/>
              <a:buChar char="•"/>
              <a:defRPr sz="2400">
                <a:solidFill>
                  <a:schemeClr val="tx1"/>
                </a:solidFill>
                <a:latin typeface="+mn-lt"/>
                <a:ea typeface="MS PGothic" panose="020B0600070205080204" pitchFamily="34" charset="-128"/>
              </a:defRPr>
            </a:lvl2pPr>
            <a:lvl3pPr marL="11414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3pPr>
            <a:lvl4pPr marL="15986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4pPr>
            <a:lvl5pPr marL="2055813" indent="-227013"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S PGothic" panose="020B0600070205080204" pitchFamily="34" charset="-128"/>
              </a:defRPr>
            </a:lvl5pPr>
            <a:lvl6pPr marL="2514314" indent="-228574" algn="l" rtl="0" eaLnBrk="0" fontAlgn="base" hangingPunct="0">
              <a:spcBef>
                <a:spcPct val="20000"/>
              </a:spcBef>
              <a:spcAft>
                <a:spcPct val="0"/>
              </a:spcAft>
              <a:buFont typeface="Arial" charset="0"/>
              <a:buChar char="»"/>
              <a:defRPr sz="1600">
                <a:solidFill>
                  <a:schemeClr val="tx1"/>
                </a:solidFill>
                <a:latin typeface="+mn-lt"/>
              </a:defRPr>
            </a:lvl6pPr>
            <a:lvl7pPr marL="2971462" indent="-228574" algn="l" rtl="0" eaLnBrk="0" fontAlgn="base" hangingPunct="0">
              <a:spcBef>
                <a:spcPct val="20000"/>
              </a:spcBef>
              <a:spcAft>
                <a:spcPct val="0"/>
              </a:spcAft>
              <a:buFont typeface="Arial" charset="0"/>
              <a:buChar char="»"/>
              <a:defRPr sz="1600">
                <a:solidFill>
                  <a:schemeClr val="tx1"/>
                </a:solidFill>
                <a:latin typeface="+mn-lt"/>
              </a:defRPr>
            </a:lvl7pPr>
            <a:lvl8pPr marL="3428610" indent="-228574" algn="l" rtl="0" eaLnBrk="0" fontAlgn="base" hangingPunct="0">
              <a:spcBef>
                <a:spcPct val="20000"/>
              </a:spcBef>
              <a:spcAft>
                <a:spcPct val="0"/>
              </a:spcAft>
              <a:buFont typeface="Arial" charset="0"/>
              <a:buChar char="»"/>
              <a:defRPr sz="1600">
                <a:solidFill>
                  <a:schemeClr val="tx1"/>
                </a:solidFill>
                <a:latin typeface="+mn-lt"/>
              </a:defRPr>
            </a:lvl8pPr>
            <a:lvl9pPr marL="3885758" indent="-228574" algn="l" rtl="0" eaLnBrk="0" fontAlgn="base" hangingPunct="0">
              <a:spcBef>
                <a:spcPct val="20000"/>
              </a:spcBef>
              <a:spcAft>
                <a:spcPct val="0"/>
              </a:spcAft>
              <a:buFont typeface="Arial" charset="0"/>
              <a:buChar char="»"/>
              <a:defRPr sz="1600">
                <a:solidFill>
                  <a:schemeClr val="tx1"/>
                </a:solidFill>
                <a:latin typeface="+mn-lt"/>
              </a:defRPr>
            </a:lvl9pPr>
          </a:lstStyle>
          <a:p>
            <a:pPr>
              <a:spcBef>
                <a:spcPts val="0"/>
              </a:spcBef>
              <a:spcAft>
                <a:spcPts val="0"/>
              </a:spcAft>
              <a:defRPr/>
            </a:pPr>
            <a:r>
              <a:rPr lang="de-DE" altLang="de-DE" sz="1800" kern="0" dirty="0"/>
              <a:t>Progress since SA#107:</a:t>
            </a:r>
          </a:p>
          <a:p>
            <a:pPr lvl="1">
              <a:spcBef>
                <a:spcPts val="0"/>
              </a:spcBef>
              <a:spcAft>
                <a:spcPts val="0"/>
              </a:spcAft>
              <a:defRPr/>
            </a:pPr>
            <a:r>
              <a:rPr lang="en-US" altLang="zh-CN" sz="1200" kern="0" dirty="0"/>
              <a:t>None.</a:t>
            </a:r>
          </a:p>
          <a:p>
            <a:pPr lvl="1">
              <a:spcBef>
                <a:spcPts val="0"/>
              </a:spcBef>
              <a:spcAft>
                <a:spcPts val="0"/>
              </a:spcAft>
              <a:defRPr/>
            </a:pPr>
            <a:endParaRPr lang="en-US" altLang="zh-CN" sz="1200" kern="0" dirty="0"/>
          </a:p>
          <a:p>
            <a:pPr marL="341313" lvl="1" indent="-341313">
              <a:spcBef>
                <a:spcPts val="0"/>
              </a:spcBef>
              <a:spcAft>
                <a:spcPts val="0"/>
              </a:spcAft>
              <a:buBlip>
                <a:blip r:embed="rId2"/>
              </a:buBlip>
              <a:defRPr/>
            </a:pPr>
            <a:r>
              <a:rPr lang="en-US" sz="1800" kern="0" dirty="0"/>
              <a:t>Impacts and dependencies on other WGs:</a:t>
            </a:r>
            <a:endParaRPr lang="de-DE" sz="1800" kern="0" dirty="0"/>
          </a:p>
          <a:p>
            <a:pPr lvl="1">
              <a:spcBef>
                <a:spcPts val="0"/>
              </a:spcBef>
              <a:spcAft>
                <a:spcPts val="0"/>
              </a:spcAft>
              <a:defRPr/>
            </a:pPr>
            <a:endParaRPr lang="en-US" sz="1200" kern="0" dirty="0"/>
          </a:p>
          <a:p>
            <a:pPr lvl="1">
              <a:spcBef>
                <a:spcPts val="0"/>
              </a:spcBef>
              <a:spcAft>
                <a:spcPts val="0"/>
              </a:spcAft>
              <a:defRPr/>
            </a:pPr>
            <a:r>
              <a:rPr lang="en-US" sz="1200" kern="0" dirty="0"/>
              <a:t>The events/use cases which can lead to security risks/threats and the related data that needs to be exposed need to be primarily defined by SA3</a:t>
            </a:r>
            <a:endParaRPr lang="de-DE" sz="1200" kern="0" dirty="0"/>
          </a:p>
          <a:p>
            <a:pPr marL="457200" lvl="1" indent="0">
              <a:spcBef>
                <a:spcPts val="0"/>
              </a:spcBef>
              <a:spcAft>
                <a:spcPts val="0"/>
              </a:spcAft>
              <a:buNone/>
              <a:defRPr/>
            </a:pPr>
            <a:endParaRPr lang="de-DE" sz="1200" kern="0" dirty="0"/>
          </a:p>
          <a:p>
            <a:pPr>
              <a:spcBef>
                <a:spcPts val="0"/>
              </a:spcBef>
              <a:spcAft>
                <a:spcPts val="0"/>
              </a:spcAft>
              <a:defRPr/>
            </a:pPr>
            <a:r>
              <a:rPr lang="de-DE" sz="1800" kern="0" dirty="0"/>
              <a:t>Next steps:</a:t>
            </a:r>
          </a:p>
          <a:p>
            <a:pPr lvl="1">
              <a:defRPr/>
            </a:pPr>
            <a:r>
              <a:rPr lang="en-US" altLang="zh-CN" sz="1200" dirty="0">
                <a:highlight>
                  <a:srgbClr val="B2B2B2"/>
                </a:highlight>
              </a:rPr>
              <a:t>This study is completed in SA#106, no normative Rel-19 work is planned so far.</a:t>
            </a:r>
            <a:endParaRPr lang="en-US" sz="1200" kern="0" dirty="0">
              <a:highlight>
                <a:srgbClr val="B2B2B2"/>
              </a:highlight>
            </a:endParaRPr>
          </a:p>
        </p:txBody>
      </p:sp>
      <p:graphicFrame>
        <p:nvGraphicFramePr>
          <p:cNvPr id="5" name="Table 4">
            <a:extLst>
              <a:ext uri="{FF2B5EF4-FFF2-40B4-BE49-F238E27FC236}">
                <a16:creationId xmlns:a16="http://schemas.microsoft.com/office/drawing/2014/main" id="{7A68B1DF-7499-467E-9AB1-C9EAA9992FED}"/>
              </a:ext>
            </a:extLst>
          </p:cNvPr>
          <p:cNvGraphicFramePr>
            <a:graphicFrameLocks noGrp="1"/>
          </p:cNvGraphicFramePr>
          <p:nvPr>
            <p:extLst>
              <p:ext uri="{D42A27DB-BD31-4B8C-83A1-F6EECF244321}">
                <p14:modId xmlns:p14="http://schemas.microsoft.com/office/powerpoint/2010/main" val="1117897172"/>
              </p:ext>
            </p:extLst>
          </p:nvPr>
        </p:nvGraphicFramePr>
        <p:xfrm>
          <a:off x="420612" y="1431600"/>
          <a:ext cx="10907183" cy="496737"/>
        </p:xfrm>
        <a:graphic>
          <a:graphicData uri="http://schemas.openxmlformats.org/drawingml/2006/table">
            <a:tbl>
              <a:tblPr firstRow="1" firstCol="1" bandRow="1">
                <a:tableStyleId>{F5AB1C69-6EDB-4FF4-983F-18BD219EF322}</a:tableStyleId>
              </a:tblPr>
              <a:tblGrid>
                <a:gridCol w="650979">
                  <a:extLst>
                    <a:ext uri="{9D8B030D-6E8A-4147-A177-3AD203B41FA5}">
                      <a16:colId xmlns:a16="http://schemas.microsoft.com/office/drawing/2014/main" val="20000"/>
                    </a:ext>
                  </a:extLst>
                </a:gridCol>
                <a:gridCol w="3769829">
                  <a:extLst>
                    <a:ext uri="{9D8B030D-6E8A-4147-A177-3AD203B41FA5}">
                      <a16:colId xmlns:a16="http://schemas.microsoft.com/office/drawing/2014/main" val="20001"/>
                    </a:ext>
                  </a:extLst>
                </a:gridCol>
                <a:gridCol w="987879">
                  <a:extLst>
                    <a:ext uri="{9D8B030D-6E8A-4147-A177-3AD203B41FA5}">
                      <a16:colId xmlns:a16="http://schemas.microsoft.com/office/drawing/2014/main" val="20002"/>
                    </a:ext>
                  </a:extLst>
                </a:gridCol>
                <a:gridCol w="1608364">
                  <a:extLst>
                    <a:ext uri="{9D8B030D-6E8A-4147-A177-3AD203B41FA5}">
                      <a16:colId xmlns:a16="http://schemas.microsoft.com/office/drawing/2014/main" val="20003"/>
                    </a:ext>
                  </a:extLst>
                </a:gridCol>
                <a:gridCol w="644979">
                  <a:extLst>
                    <a:ext uri="{9D8B030D-6E8A-4147-A177-3AD203B41FA5}">
                      <a16:colId xmlns:a16="http://schemas.microsoft.com/office/drawing/2014/main" val="20004"/>
                    </a:ext>
                  </a:extLst>
                </a:gridCol>
                <a:gridCol w="718457">
                  <a:extLst>
                    <a:ext uri="{9D8B030D-6E8A-4147-A177-3AD203B41FA5}">
                      <a16:colId xmlns:a16="http://schemas.microsoft.com/office/drawing/2014/main" val="20005"/>
                    </a:ext>
                  </a:extLst>
                </a:gridCol>
                <a:gridCol w="742950">
                  <a:extLst>
                    <a:ext uri="{9D8B030D-6E8A-4147-A177-3AD203B41FA5}">
                      <a16:colId xmlns:a16="http://schemas.microsoft.com/office/drawing/2014/main" val="20006"/>
                    </a:ext>
                  </a:extLst>
                </a:gridCol>
                <a:gridCol w="1783746">
                  <a:extLst>
                    <a:ext uri="{9D8B030D-6E8A-4147-A177-3AD203B41FA5}">
                      <a16:colId xmlns:a16="http://schemas.microsoft.com/office/drawing/2014/main" val="20007"/>
                    </a:ext>
                  </a:extLst>
                </a:gridCol>
              </a:tblGrid>
              <a:tr h="277594">
                <a:tc>
                  <a:txBody>
                    <a:bodyPr/>
                    <a:lstStyle/>
                    <a:p>
                      <a:pPr algn="ctr">
                        <a:lnSpc>
                          <a:spcPct val="107000"/>
                        </a:lnSpc>
                        <a:spcAft>
                          <a:spcPts val="800"/>
                        </a:spcAft>
                      </a:pPr>
                      <a:r>
                        <a:rPr lang="en-GB" sz="1400" dirty="0"/>
                        <a:t>UID</a:t>
                      </a:r>
                    </a:p>
                  </a:txBody>
                  <a:tcPr marL="48004" marR="48004" marT="0" marB="0" anchor="ctr"/>
                </a:tc>
                <a:tc>
                  <a:txBody>
                    <a:bodyPr/>
                    <a:lstStyle/>
                    <a:p>
                      <a:pPr algn="ctr">
                        <a:lnSpc>
                          <a:spcPct val="107000"/>
                        </a:lnSpc>
                        <a:spcAft>
                          <a:spcPts val="800"/>
                        </a:spcAft>
                      </a:pPr>
                      <a:r>
                        <a:rPr lang="en-GB" sz="1400" dirty="0"/>
                        <a:t>Name</a:t>
                      </a:r>
                    </a:p>
                  </a:txBody>
                  <a:tcPr marL="48004" marR="48004" marT="0" marB="0" anchor="ctr"/>
                </a:tc>
                <a:tc>
                  <a:txBody>
                    <a:bodyPr/>
                    <a:lstStyle/>
                    <a:p>
                      <a:pPr algn="ctr">
                        <a:lnSpc>
                          <a:spcPct val="107000"/>
                        </a:lnSpc>
                        <a:spcAft>
                          <a:spcPts val="800"/>
                        </a:spcAft>
                      </a:pPr>
                      <a:r>
                        <a:rPr lang="en-GB" sz="1400" dirty="0"/>
                        <a:t>Acronym</a:t>
                      </a:r>
                    </a:p>
                  </a:txBody>
                  <a:tcPr marL="48004" marR="48004" marT="0" marB="0" anchor="ctr"/>
                </a:tc>
                <a:tc>
                  <a:txBody>
                    <a:bodyPr/>
                    <a:lstStyle/>
                    <a:p>
                      <a:pPr algn="ctr">
                        <a:lnSpc>
                          <a:spcPct val="107000"/>
                        </a:lnSpc>
                        <a:spcAft>
                          <a:spcPts val="800"/>
                        </a:spcAft>
                      </a:pPr>
                      <a:r>
                        <a:rPr lang="en-GB" sz="1400" dirty="0"/>
                        <a:t>Target </a:t>
                      </a:r>
                      <a:r>
                        <a:rPr lang="en-GB" sz="1000" dirty="0"/>
                        <a:t>(dd/mm/</a:t>
                      </a:r>
                      <a:r>
                        <a:rPr lang="en-GB" sz="1000" dirty="0" err="1"/>
                        <a:t>yyyy</a:t>
                      </a:r>
                      <a:r>
                        <a:rPr lang="en-GB" sz="1000" dirty="0"/>
                        <a:t>)</a:t>
                      </a:r>
                      <a:endParaRPr lang="en-GB" sz="1400" dirty="0"/>
                    </a:p>
                  </a:txBody>
                  <a:tcPr marL="48004" marR="48004" marT="0" marB="0" anchor="ctr"/>
                </a:tc>
                <a:tc>
                  <a:txBody>
                    <a:bodyPr/>
                    <a:lstStyle/>
                    <a:p>
                      <a:pPr algn="ctr">
                        <a:lnSpc>
                          <a:spcPct val="107000"/>
                        </a:lnSpc>
                        <a:spcAft>
                          <a:spcPts val="800"/>
                        </a:spcAft>
                      </a:pPr>
                      <a:r>
                        <a:rPr lang="en-GB" sz="1400" dirty="0"/>
                        <a:t>Old %</a:t>
                      </a:r>
                    </a:p>
                  </a:txBody>
                  <a:tcPr marL="48004" marR="48004" marT="0" marB="0" anchor="ctr"/>
                </a:tc>
                <a:tc>
                  <a:txBody>
                    <a:bodyPr/>
                    <a:lstStyle/>
                    <a:p>
                      <a:pPr algn="ctr">
                        <a:lnSpc>
                          <a:spcPct val="107000"/>
                        </a:lnSpc>
                        <a:spcAft>
                          <a:spcPts val="800"/>
                        </a:spcAft>
                      </a:pPr>
                      <a:r>
                        <a:rPr lang="en-GB" sz="1400" b="1" kern="1200" dirty="0">
                          <a:solidFill>
                            <a:schemeClr val="lt1"/>
                          </a:solidFill>
                          <a:latin typeface="+mn-lt"/>
                          <a:ea typeface="+mn-ea"/>
                          <a:cs typeface="+mn-cs"/>
                        </a:rPr>
                        <a:t>WID</a:t>
                      </a:r>
                      <a:endParaRPr lang="en-GB" sz="1400" dirty="0">
                        <a:solidFill>
                          <a:srgbClr val="FF0000"/>
                        </a:solidFill>
                      </a:endParaRPr>
                    </a:p>
                  </a:txBody>
                  <a:tcPr marL="48004" marR="48004" marT="0" marB="0" anchor="ctr"/>
                </a:tc>
                <a:tc>
                  <a:txBody>
                    <a:bodyPr/>
                    <a:lstStyle/>
                    <a:p>
                      <a:pPr algn="ctr">
                        <a:lnSpc>
                          <a:spcPct val="107000"/>
                        </a:lnSpc>
                        <a:spcAft>
                          <a:spcPts val="800"/>
                        </a:spcAft>
                      </a:pPr>
                      <a:r>
                        <a:rPr lang="en-GB" sz="1400" dirty="0">
                          <a:solidFill>
                            <a:srgbClr val="FF0000"/>
                          </a:solidFill>
                        </a:rPr>
                        <a:t>New %</a:t>
                      </a:r>
                      <a:endParaRPr lang="en-GB" sz="1400" b="1" kern="1200" dirty="0">
                        <a:solidFill>
                          <a:schemeClr val="lt1"/>
                        </a:solidFill>
                        <a:latin typeface="+mn-lt"/>
                        <a:ea typeface="+mn-ea"/>
                        <a:cs typeface="+mn-cs"/>
                      </a:endParaRPr>
                    </a:p>
                  </a:txBody>
                  <a:tcPr marL="48004" marR="48004" marT="0" marB="0" anchor="ctr"/>
                </a:tc>
                <a:tc>
                  <a:txBody>
                    <a:bodyPr/>
                    <a:lstStyle/>
                    <a:p>
                      <a:pPr algn="ctr">
                        <a:lnSpc>
                          <a:spcPct val="107000"/>
                        </a:lnSpc>
                        <a:spcAft>
                          <a:spcPts val="800"/>
                        </a:spcAft>
                      </a:pPr>
                      <a:r>
                        <a:rPr lang="en-GB" sz="1400" dirty="0">
                          <a:solidFill>
                            <a:srgbClr val="FF0000"/>
                          </a:solidFill>
                        </a:rPr>
                        <a:t>Change or comment</a:t>
                      </a:r>
                    </a:p>
                  </a:txBody>
                  <a:tcPr marL="48004" marR="48004" marT="0" marB="0" anchor="ctr"/>
                </a:tc>
                <a:extLst>
                  <a:ext uri="{0D108BD9-81ED-4DB2-BD59-A6C34878D82A}">
                    <a16:rowId xmlns:a16="http://schemas.microsoft.com/office/drawing/2014/main" val="10000"/>
                  </a:ext>
                </a:extLst>
              </a:tr>
              <a:tr h="219143">
                <a:tc>
                  <a:txBody>
                    <a:bodyPr/>
                    <a:lstStyle/>
                    <a:p>
                      <a:pPr algn="l" fontAlgn="t"/>
                      <a:r>
                        <a:rPr lang="en-US" altLang="zh-CN" sz="1000" b="0" i="0" u="none" strike="noStrike" dirty="0">
                          <a:solidFill>
                            <a:srgbClr val="000000"/>
                          </a:solidFill>
                          <a:effectLst/>
                          <a:latin typeface="+mn-lt"/>
                          <a:ea typeface="等线" panose="02010600030101010101" pitchFamily="2" charset="-122"/>
                        </a:rPr>
                        <a:t>1020016</a:t>
                      </a:r>
                    </a:p>
                  </a:txBody>
                  <a:tcPr marL="5799" marR="5799" marT="5799" marB="0"/>
                </a:tc>
                <a:tc>
                  <a:txBody>
                    <a:bodyPr/>
                    <a:lstStyle/>
                    <a:p>
                      <a:pPr algn="l" fontAlgn="t"/>
                      <a:r>
                        <a:rPr lang="en-US" sz="1000" b="0" i="1" u="none" strike="noStrike">
                          <a:solidFill>
                            <a:srgbClr val="000000"/>
                          </a:solidFill>
                          <a:effectLst/>
                          <a:latin typeface="+mn-lt"/>
                          <a:ea typeface="等线" panose="02010600030101010101" pitchFamily="2" charset="-122"/>
                        </a:rPr>
                        <a:t>Study on Enablers for Security Monitoring </a:t>
                      </a:r>
                    </a:p>
                  </a:txBody>
                  <a:tcPr marL="5799" marR="5799" marT="5799" marB="0"/>
                </a:tc>
                <a:tc>
                  <a:txBody>
                    <a:bodyPr/>
                    <a:lstStyle/>
                    <a:p>
                      <a:pPr algn="l" fontAlgn="t"/>
                      <a:r>
                        <a:rPr lang="en-US" sz="1000" b="0" i="0" u="none" strike="noStrike">
                          <a:solidFill>
                            <a:srgbClr val="000000"/>
                          </a:solidFill>
                          <a:effectLst/>
                          <a:latin typeface="+mn-lt"/>
                          <a:ea typeface="等线" panose="02010600030101010101" pitchFamily="2" charset="-122"/>
                        </a:rPr>
                        <a:t>FS_SECM</a:t>
                      </a:r>
                    </a:p>
                  </a:txBody>
                  <a:tcPr marL="5799" marR="5799" marT="5799" marB="0"/>
                </a:tc>
                <a:tc>
                  <a:txBody>
                    <a:bodyPr/>
                    <a:lstStyle/>
                    <a:p>
                      <a:pPr algn="l" fontAlgn="t"/>
                      <a:r>
                        <a:rPr lang="en-US" altLang="zh-CN" sz="1000" b="0" i="0" u="none" strike="noStrike">
                          <a:solidFill>
                            <a:srgbClr val="000000"/>
                          </a:solidFill>
                          <a:effectLst/>
                          <a:latin typeface="+mn-lt"/>
                          <a:ea typeface="等线" panose="02010600030101010101" pitchFamily="2" charset="-122"/>
                        </a:rPr>
                        <a:t>12/12/2024</a:t>
                      </a:r>
                    </a:p>
                  </a:txBody>
                  <a:tcPr marL="5799" marR="5799" marT="5799" marB="0"/>
                </a:tc>
                <a:tc>
                  <a:txBody>
                    <a:bodyPr/>
                    <a:lstStyle/>
                    <a:p>
                      <a:pPr algn="l" fontAlgn="t"/>
                      <a:r>
                        <a:rPr lang="en-US" altLang="zh-CN" sz="1000" b="0" i="0" u="none" strike="noStrike">
                          <a:solidFill>
                            <a:srgbClr val="000000"/>
                          </a:solidFill>
                          <a:effectLst/>
                          <a:latin typeface="+mn-lt"/>
                          <a:ea typeface="等线" panose="02010600030101010101" pitchFamily="2" charset="-122"/>
                        </a:rPr>
                        <a:t>90%</a:t>
                      </a:r>
                    </a:p>
                  </a:txBody>
                  <a:tcPr marL="5799" marR="5799" marT="5799" marB="0"/>
                </a:tc>
                <a:tc>
                  <a:txBody>
                    <a:bodyPr/>
                    <a:lstStyle/>
                    <a:p>
                      <a:pPr algn="l" fontAlgn="t"/>
                      <a:r>
                        <a:rPr lang="en-US" sz="1000" b="0" i="0" u="sng" strike="noStrike">
                          <a:solidFill>
                            <a:srgbClr val="0563C1"/>
                          </a:solidFill>
                          <a:effectLst/>
                          <a:latin typeface="+mn-lt"/>
                          <a:ea typeface="等线" panose="02010600030101010101" pitchFamily="2" charset="-122"/>
                          <a:hlinkClick r:id="rId3"/>
                        </a:rPr>
                        <a:t>SP-231736</a:t>
                      </a:r>
                      <a:endParaRPr lang="en-US" sz="1000" b="0" i="0" u="sng" strike="noStrike">
                        <a:solidFill>
                          <a:srgbClr val="0563C1"/>
                        </a:solidFill>
                        <a:effectLst/>
                        <a:latin typeface="+mn-lt"/>
                        <a:ea typeface="等线" panose="02010600030101010101" pitchFamily="2" charset="-122"/>
                      </a:endParaRPr>
                    </a:p>
                  </a:txBody>
                  <a:tcPr marL="5799" marR="5799" marT="5799" marB="0"/>
                </a:tc>
                <a:tc>
                  <a:txBody>
                    <a:bodyPr/>
                    <a:lstStyle/>
                    <a:p>
                      <a:pPr marL="0" marR="0" lvl="0" indent="0" algn="r" defTabSz="1219170" rtl="0" eaLnBrk="1" fontAlgn="b" latinLnBrk="0" hangingPunct="1">
                        <a:lnSpc>
                          <a:spcPct val="100000"/>
                        </a:lnSpc>
                        <a:spcBef>
                          <a:spcPts val="0"/>
                        </a:spcBef>
                        <a:spcAft>
                          <a:spcPts val="0"/>
                        </a:spcAft>
                        <a:buClrTx/>
                        <a:buSzTx/>
                        <a:buFontTx/>
                        <a:buNone/>
                        <a:tabLst/>
                        <a:defRPr/>
                      </a:pPr>
                      <a:r>
                        <a:rPr lang="en-US" altLang="zh-CN" sz="1000" b="0" i="0" u="none" strike="noStrike" dirty="0">
                          <a:solidFill>
                            <a:srgbClr val="FF0000"/>
                          </a:solidFill>
                          <a:effectLst/>
                          <a:highlight>
                            <a:srgbClr val="B2B2B2"/>
                          </a:highlight>
                          <a:latin typeface="+mn-lt"/>
                          <a:ea typeface="等线" panose="02010600030101010101" pitchFamily="2" charset="-122"/>
                          <a:cs typeface="Arial" panose="020B0604020202020204" pitchFamily="34" charset="0"/>
                        </a:rPr>
                        <a:t>100%</a:t>
                      </a:r>
                      <a:endParaRPr lang="en-US" altLang="zh-CN" sz="1000" b="0" i="0" u="none" strike="noStrike" dirty="0">
                        <a:solidFill>
                          <a:schemeClr val="tx1"/>
                        </a:solidFill>
                        <a:effectLst/>
                        <a:highlight>
                          <a:srgbClr val="B2B2B2"/>
                        </a:highlight>
                        <a:latin typeface="+mn-lt"/>
                        <a:ea typeface="等线" panose="02010600030101010101" pitchFamily="2" charset="-122"/>
                        <a:cs typeface="Arial" panose="020B0604020202020204" pitchFamily="34" charset="0"/>
                      </a:endParaRPr>
                    </a:p>
                  </a:txBody>
                  <a:tcPr marL="7620" marR="7620" marT="7620" marB="0" anchor="b"/>
                </a:tc>
                <a:tc>
                  <a:txBody>
                    <a:bodyPr/>
                    <a:lstStyle/>
                    <a:p>
                      <a:pPr algn="l" fontAlgn="t"/>
                      <a:endParaRPr lang="en-US" sz="1000" b="0" i="0" u="none" strike="noStrike" kern="1200" dirty="0">
                        <a:solidFill>
                          <a:srgbClr val="0563C1"/>
                        </a:solidFill>
                        <a:effectLst/>
                        <a:highlight>
                          <a:srgbClr val="B2B2B2"/>
                        </a:highlight>
                        <a:latin typeface="+mn-lt"/>
                        <a:ea typeface="等线" panose="02010600030101010101" pitchFamily="2" charset="-122"/>
                        <a:cs typeface="+mn-cs"/>
                      </a:endParaRPr>
                    </a:p>
                  </a:txBody>
                  <a:tcPr marL="4294" marR="4294" marT="4294" marB="0"/>
                </a:tc>
                <a:extLst>
                  <a:ext uri="{0D108BD9-81ED-4DB2-BD59-A6C34878D82A}">
                    <a16:rowId xmlns:a16="http://schemas.microsoft.com/office/drawing/2014/main" val="10001"/>
                  </a:ext>
                </a:extLst>
              </a:tr>
            </a:tbl>
          </a:graphicData>
        </a:graphic>
      </p:graphicFrame>
      <p:sp>
        <p:nvSpPr>
          <p:cNvPr id="6" name="矩形 5">
            <a:extLst>
              <a:ext uri="{FF2B5EF4-FFF2-40B4-BE49-F238E27FC236}">
                <a16:creationId xmlns:a16="http://schemas.microsoft.com/office/drawing/2014/main" id="{258CB148-EB78-4F52-B4DA-88CC8C58B74F}"/>
              </a:ext>
            </a:extLst>
          </p:cNvPr>
          <p:cNvSpPr/>
          <p:nvPr/>
        </p:nvSpPr>
        <p:spPr>
          <a:xfrm>
            <a:off x="8684704" y="0"/>
            <a:ext cx="1614545" cy="292388"/>
          </a:xfrm>
          <a:prstGeom prst="rect">
            <a:avLst/>
          </a:prstGeom>
        </p:spPr>
        <p:txBody>
          <a:bodyPr wrap="none">
            <a:spAutoFit/>
          </a:bodyPr>
          <a:lstStyle/>
          <a:p>
            <a:r>
              <a:rPr lang="en-US" altLang="zh-CN" dirty="0">
                <a:solidFill>
                  <a:schemeClr val="bg1"/>
                </a:solidFill>
                <a:highlight>
                  <a:srgbClr val="800080"/>
                </a:highlight>
              </a:rPr>
              <a:t>OAM Prime feature</a:t>
            </a:r>
            <a:endParaRPr lang="zh-CN" altLang="en-US" dirty="0">
              <a:solidFill>
                <a:schemeClr val="bg1"/>
              </a:solidFill>
              <a:highlight>
                <a:srgbClr val="800080"/>
              </a:highlight>
            </a:endParaRPr>
          </a:p>
        </p:txBody>
      </p:sp>
    </p:spTree>
    <p:extLst>
      <p:ext uri="{BB962C8B-B14F-4D97-AF65-F5344CB8AC3E}">
        <p14:creationId xmlns:p14="http://schemas.microsoft.com/office/powerpoint/2010/main" val="2764154319"/>
      </p:ext>
    </p:extLst>
  </p:cSld>
  <p:clrMapOvr>
    <a:masterClrMapping/>
  </p:clrMapOvr>
  <p:transition spd="slow"/>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96221DFE-BF72-4AC7-BB51-3BFEB65732D9}"/>
              </a:ext>
            </a:extLst>
          </p:cNvPr>
          <p:cNvSpPr>
            <a:spLocks noGrp="1"/>
          </p:cNvSpPr>
          <p:nvPr>
            <p:ph type="title"/>
          </p:nvPr>
        </p:nvSpPr>
        <p:spPr/>
        <p:txBody>
          <a:bodyPr/>
          <a:lstStyle/>
          <a:p>
            <a:r>
              <a:rPr lang="en-GB" altLang="en-US" sz="3200" b="1" dirty="0"/>
              <a:t>8. SBMA: </a:t>
            </a:r>
            <a:r>
              <a:rPr lang="en-US" altLang="en-US" sz="3200" b="1" dirty="0"/>
              <a:t>Service Based Management Architecture enhancement phase 3 </a:t>
            </a:r>
            <a:endParaRPr lang="en-GB" altLang="en-US" sz="3200" b="1" dirty="0"/>
          </a:p>
        </p:txBody>
      </p:sp>
      <p:graphicFrame>
        <p:nvGraphicFramePr>
          <p:cNvPr id="5" name="Table 4">
            <a:extLst>
              <a:ext uri="{FF2B5EF4-FFF2-40B4-BE49-F238E27FC236}">
                <a16:creationId xmlns:a16="http://schemas.microsoft.com/office/drawing/2014/main" id="{7A68B1DF-7499-467E-9AB1-C9EAA9992FED}"/>
              </a:ext>
            </a:extLst>
          </p:cNvPr>
          <p:cNvGraphicFramePr>
            <a:graphicFrameLocks noGrp="1"/>
          </p:cNvGraphicFramePr>
          <p:nvPr>
            <p:extLst>
              <p:ext uri="{D42A27DB-BD31-4B8C-83A1-F6EECF244321}">
                <p14:modId xmlns:p14="http://schemas.microsoft.com/office/powerpoint/2010/main" val="398197378"/>
              </p:ext>
            </p:extLst>
          </p:nvPr>
        </p:nvGraphicFramePr>
        <p:xfrm>
          <a:off x="420612" y="1242260"/>
          <a:ext cx="10907183" cy="715880"/>
        </p:xfrm>
        <a:graphic>
          <a:graphicData uri="http://schemas.openxmlformats.org/drawingml/2006/table">
            <a:tbl>
              <a:tblPr firstRow="1" firstCol="1" bandRow="1">
                <a:tableStyleId>{F5AB1C69-6EDB-4FF4-983F-18BD219EF322}</a:tableStyleId>
              </a:tblPr>
              <a:tblGrid>
                <a:gridCol w="650979">
                  <a:extLst>
                    <a:ext uri="{9D8B030D-6E8A-4147-A177-3AD203B41FA5}">
                      <a16:colId xmlns:a16="http://schemas.microsoft.com/office/drawing/2014/main" val="20000"/>
                    </a:ext>
                  </a:extLst>
                </a:gridCol>
                <a:gridCol w="3769829">
                  <a:extLst>
                    <a:ext uri="{9D8B030D-6E8A-4147-A177-3AD203B41FA5}">
                      <a16:colId xmlns:a16="http://schemas.microsoft.com/office/drawing/2014/main" val="20001"/>
                    </a:ext>
                  </a:extLst>
                </a:gridCol>
                <a:gridCol w="987879">
                  <a:extLst>
                    <a:ext uri="{9D8B030D-6E8A-4147-A177-3AD203B41FA5}">
                      <a16:colId xmlns:a16="http://schemas.microsoft.com/office/drawing/2014/main" val="20002"/>
                    </a:ext>
                  </a:extLst>
                </a:gridCol>
                <a:gridCol w="1608364">
                  <a:extLst>
                    <a:ext uri="{9D8B030D-6E8A-4147-A177-3AD203B41FA5}">
                      <a16:colId xmlns:a16="http://schemas.microsoft.com/office/drawing/2014/main" val="20003"/>
                    </a:ext>
                  </a:extLst>
                </a:gridCol>
                <a:gridCol w="644979">
                  <a:extLst>
                    <a:ext uri="{9D8B030D-6E8A-4147-A177-3AD203B41FA5}">
                      <a16:colId xmlns:a16="http://schemas.microsoft.com/office/drawing/2014/main" val="20004"/>
                    </a:ext>
                  </a:extLst>
                </a:gridCol>
                <a:gridCol w="718457">
                  <a:extLst>
                    <a:ext uri="{9D8B030D-6E8A-4147-A177-3AD203B41FA5}">
                      <a16:colId xmlns:a16="http://schemas.microsoft.com/office/drawing/2014/main" val="20005"/>
                    </a:ext>
                  </a:extLst>
                </a:gridCol>
                <a:gridCol w="742950">
                  <a:extLst>
                    <a:ext uri="{9D8B030D-6E8A-4147-A177-3AD203B41FA5}">
                      <a16:colId xmlns:a16="http://schemas.microsoft.com/office/drawing/2014/main" val="20006"/>
                    </a:ext>
                  </a:extLst>
                </a:gridCol>
                <a:gridCol w="1783746">
                  <a:extLst>
                    <a:ext uri="{9D8B030D-6E8A-4147-A177-3AD203B41FA5}">
                      <a16:colId xmlns:a16="http://schemas.microsoft.com/office/drawing/2014/main" val="20007"/>
                    </a:ext>
                  </a:extLst>
                </a:gridCol>
              </a:tblGrid>
              <a:tr h="277594">
                <a:tc>
                  <a:txBody>
                    <a:bodyPr/>
                    <a:lstStyle/>
                    <a:p>
                      <a:pPr algn="ctr">
                        <a:lnSpc>
                          <a:spcPct val="107000"/>
                        </a:lnSpc>
                        <a:spcAft>
                          <a:spcPts val="800"/>
                        </a:spcAft>
                      </a:pPr>
                      <a:r>
                        <a:rPr lang="en-GB" sz="1400" dirty="0"/>
                        <a:t>UID</a:t>
                      </a:r>
                    </a:p>
                  </a:txBody>
                  <a:tcPr marL="48004" marR="48004" marT="0" marB="0" anchor="ctr"/>
                </a:tc>
                <a:tc>
                  <a:txBody>
                    <a:bodyPr/>
                    <a:lstStyle/>
                    <a:p>
                      <a:pPr algn="ctr">
                        <a:lnSpc>
                          <a:spcPct val="107000"/>
                        </a:lnSpc>
                        <a:spcAft>
                          <a:spcPts val="800"/>
                        </a:spcAft>
                      </a:pPr>
                      <a:r>
                        <a:rPr lang="en-GB" sz="1400" dirty="0"/>
                        <a:t>Name</a:t>
                      </a:r>
                    </a:p>
                  </a:txBody>
                  <a:tcPr marL="48004" marR="48004" marT="0" marB="0" anchor="ctr"/>
                </a:tc>
                <a:tc>
                  <a:txBody>
                    <a:bodyPr/>
                    <a:lstStyle/>
                    <a:p>
                      <a:pPr algn="ctr">
                        <a:lnSpc>
                          <a:spcPct val="107000"/>
                        </a:lnSpc>
                        <a:spcAft>
                          <a:spcPts val="800"/>
                        </a:spcAft>
                      </a:pPr>
                      <a:r>
                        <a:rPr lang="en-GB" sz="1400" dirty="0"/>
                        <a:t>Acronym</a:t>
                      </a:r>
                    </a:p>
                  </a:txBody>
                  <a:tcPr marL="48004" marR="48004" marT="0" marB="0" anchor="ctr"/>
                </a:tc>
                <a:tc>
                  <a:txBody>
                    <a:bodyPr/>
                    <a:lstStyle/>
                    <a:p>
                      <a:pPr algn="ctr">
                        <a:lnSpc>
                          <a:spcPct val="107000"/>
                        </a:lnSpc>
                        <a:spcAft>
                          <a:spcPts val="800"/>
                        </a:spcAft>
                      </a:pPr>
                      <a:r>
                        <a:rPr lang="en-GB" sz="1400" dirty="0"/>
                        <a:t>Target </a:t>
                      </a:r>
                      <a:r>
                        <a:rPr lang="en-GB" sz="1000" dirty="0"/>
                        <a:t>(dd/mm/</a:t>
                      </a:r>
                      <a:r>
                        <a:rPr lang="en-GB" sz="1000" dirty="0" err="1"/>
                        <a:t>yyyy</a:t>
                      </a:r>
                      <a:r>
                        <a:rPr lang="en-GB" sz="1000" dirty="0"/>
                        <a:t>)</a:t>
                      </a:r>
                      <a:endParaRPr lang="en-GB" sz="1400" dirty="0"/>
                    </a:p>
                  </a:txBody>
                  <a:tcPr marL="48004" marR="48004" marT="0" marB="0" anchor="ctr"/>
                </a:tc>
                <a:tc>
                  <a:txBody>
                    <a:bodyPr/>
                    <a:lstStyle/>
                    <a:p>
                      <a:pPr algn="ctr">
                        <a:lnSpc>
                          <a:spcPct val="107000"/>
                        </a:lnSpc>
                        <a:spcAft>
                          <a:spcPts val="800"/>
                        </a:spcAft>
                      </a:pPr>
                      <a:r>
                        <a:rPr lang="en-GB" sz="1400" dirty="0"/>
                        <a:t>Old %</a:t>
                      </a:r>
                    </a:p>
                  </a:txBody>
                  <a:tcPr marL="48004" marR="48004" marT="0" marB="0" anchor="ctr"/>
                </a:tc>
                <a:tc>
                  <a:txBody>
                    <a:bodyPr/>
                    <a:lstStyle/>
                    <a:p>
                      <a:pPr algn="ctr">
                        <a:lnSpc>
                          <a:spcPct val="107000"/>
                        </a:lnSpc>
                        <a:spcAft>
                          <a:spcPts val="800"/>
                        </a:spcAft>
                      </a:pPr>
                      <a:r>
                        <a:rPr lang="en-GB" sz="1400" b="1" kern="1200" dirty="0">
                          <a:solidFill>
                            <a:schemeClr val="lt1"/>
                          </a:solidFill>
                          <a:latin typeface="+mn-lt"/>
                          <a:ea typeface="+mn-ea"/>
                          <a:cs typeface="+mn-cs"/>
                        </a:rPr>
                        <a:t>WID</a:t>
                      </a:r>
                      <a:endParaRPr lang="en-GB" sz="1400" dirty="0">
                        <a:solidFill>
                          <a:srgbClr val="FF0000"/>
                        </a:solidFill>
                      </a:endParaRPr>
                    </a:p>
                  </a:txBody>
                  <a:tcPr marL="48004" marR="48004" marT="0" marB="0" anchor="ctr"/>
                </a:tc>
                <a:tc>
                  <a:txBody>
                    <a:bodyPr/>
                    <a:lstStyle/>
                    <a:p>
                      <a:pPr algn="ctr">
                        <a:lnSpc>
                          <a:spcPct val="107000"/>
                        </a:lnSpc>
                        <a:spcAft>
                          <a:spcPts val="800"/>
                        </a:spcAft>
                      </a:pPr>
                      <a:r>
                        <a:rPr lang="en-GB" sz="1400" dirty="0">
                          <a:solidFill>
                            <a:srgbClr val="FF0000"/>
                          </a:solidFill>
                        </a:rPr>
                        <a:t>New %</a:t>
                      </a:r>
                      <a:endParaRPr lang="en-GB" sz="1400" b="1" kern="1200" dirty="0">
                        <a:solidFill>
                          <a:schemeClr val="lt1"/>
                        </a:solidFill>
                        <a:latin typeface="+mn-lt"/>
                        <a:ea typeface="+mn-ea"/>
                        <a:cs typeface="+mn-cs"/>
                      </a:endParaRPr>
                    </a:p>
                  </a:txBody>
                  <a:tcPr marL="48004" marR="48004" marT="0" marB="0" anchor="ctr"/>
                </a:tc>
                <a:tc>
                  <a:txBody>
                    <a:bodyPr/>
                    <a:lstStyle/>
                    <a:p>
                      <a:pPr algn="ctr">
                        <a:lnSpc>
                          <a:spcPct val="107000"/>
                        </a:lnSpc>
                        <a:spcAft>
                          <a:spcPts val="800"/>
                        </a:spcAft>
                      </a:pPr>
                      <a:r>
                        <a:rPr lang="en-GB" sz="1400" dirty="0">
                          <a:solidFill>
                            <a:srgbClr val="FF0000"/>
                          </a:solidFill>
                        </a:rPr>
                        <a:t>Change or comment</a:t>
                      </a:r>
                    </a:p>
                  </a:txBody>
                  <a:tcPr marL="48004" marR="48004" marT="0" marB="0" anchor="ctr"/>
                </a:tc>
                <a:extLst>
                  <a:ext uri="{0D108BD9-81ED-4DB2-BD59-A6C34878D82A}">
                    <a16:rowId xmlns:a16="http://schemas.microsoft.com/office/drawing/2014/main" val="10000"/>
                  </a:ext>
                </a:extLst>
              </a:tr>
              <a:tr h="219143">
                <a:tc>
                  <a:txBody>
                    <a:bodyPr/>
                    <a:lstStyle/>
                    <a:p>
                      <a:pPr algn="l" fontAlgn="t"/>
                      <a:r>
                        <a:rPr lang="en-US" altLang="zh-CN" sz="1000" b="0" i="0" u="none" strike="noStrike" dirty="0">
                          <a:solidFill>
                            <a:srgbClr val="000000"/>
                          </a:solidFill>
                          <a:effectLst/>
                          <a:latin typeface="+mn-lt"/>
                          <a:ea typeface="等线" panose="02010600030101010101" pitchFamily="2" charset="-122"/>
                        </a:rPr>
                        <a:t>1020011</a:t>
                      </a:r>
                    </a:p>
                  </a:txBody>
                  <a:tcPr marL="5799" marR="5799" marT="5799" marB="0"/>
                </a:tc>
                <a:tc>
                  <a:txBody>
                    <a:bodyPr/>
                    <a:lstStyle/>
                    <a:p>
                      <a:pPr algn="l" fontAlgn="t"/>
                      <a:r>
                        <a:rPr lang="en-US" sz="1000" b="0" i="1" u="none" strike="noStrike">
                          <a:solidFill>
                            <a:srgbClr val="000000"/>
                          </a:solidFill>
                          <a:effectLst/>
                          <a:latin typeface="+mn-lt"/>
                          <a:ea typeface="等线" panose="02010600030101010101" pitchFamily="2" charset="-122"/>
                        </a:rPr>
                        <a:t>Study on Service Based Management Architecture enhancement phase 3 </a:t>
                      </a:r>
                    </a:p>
                  </a:txBody>
                  <a:tcPr marL="5799" marR="5799" marT="5799" marB="0"/>
                </a:tc>
                <a:tc>
                  <a:txBody>
                    <a:bodyPr/>
                    <a:lstStyle/>
                    <a:p>
                      <a:pPr algn="l" fontAlgn="t"/>
                      <a:r>
                        <a:rPr lang="en-US" sz="1000" b="0" i="0" u="none" strike="noStrike">
                          <a:solidFill>
                            <a:srgbClr val="000000"/>
                          </a:solidFill>
                          <a:effectLst/>
                          <a:latin typeface="+mn-lt"/>
                          <a:ea typeface="等线" panose="02010600030101010101" pitchFamily="2" charset="-122"/>
                        </a:rPr>
                        <a:t>FS_SBMA_Ph3</a:t>
                      </a:r>
                    </a:p>
                  </a:txBody>
                  <a:tcPr marL="5799" marR="5799" marT="5799" marB="0"/>
                </a:tc>
                <a:tc>
                  <a:txBody>
                    <a:bodyPr/>
                    <a:lstStyle/>
                    <a:p>
                      <a:pPr algn="l" fontAlgn="t"/>
                      <a:r>
                        <a:rPr lang="en-US" altLang="zh-CN" sz="1000" b="0" i="0" u="none" strike="noStrike" dirty="0">
                          <a:solidFill>
                            <a:srgbClr val="000000"/>
                          </a:solidFill>
                          <a:effectLst/>
                          <a:latin typeface="+mn-lt"/>
                          <a:ea typeface="等线" panose="02010600030101010101" pitchFamily="2" charset="-122"/>
                        </a:rPr>
                        <a:t>12/12/2024</a:t>
                      </a:r>
                    </a:p>
                  </a:txBody>
                  <a:tcPr marL="5799" marR="5799" marT="5799" marB="0"/>
                </a:tc>
                <a:tc>
                  <a:txBody>
                    <a:bodyPr/>
                    <a:lstStyle/>
                    <a:p>
                      <a:pPr algn="l" fontAlgn="t"/>
                      <a:r>
                        <a:rPr lang="en-US" altLang="zh-CN" sz="1000" b="0" i="0" u="none" strike="noStrike">
                          <a:solidFill>
                            <a:srgbClr val="000000"/>
                          </a:solidFill>
                          <a:effectLst/>
                          <a:latin typeface="+mn-lt"/>
                          <a:ea typeface="等线" panose="02010600030101010101" pitchFamily="2" charset="-122"/>
                        </a:rPr>
                        <a:t>75%</a:t>
                      </a:r>
                    </a:p>
                  </a:txBody>
                  <a:tcPr marL="5799" marR="5799" marT="5799" marB="0"/>
                </a:tc>
                <a:tc>
                  <a:txBody>
                    <a:bodyPr/>
                    <a:lstStyle/>
                    <a:p>
                      <a:pPr algn="l" fontAlgn="t"/>
                      <a:r>
                        <a:rPr lang="en-US" sz="1000" b="0" i="0" u="sng" strike="noStrike">
                          <a:solidFill>
                            <a:srgbClr val="0563C1"/>
                          </a:solidFill>
                          <a:effectLst/>
                          <a:latin typeface="+mn-lt"/>
                          <a:ea typeface="等线" panose="02010600030101010101" pitchFamily="2" charset="-122"/>
                          <a:hlinkClick r:id="rId2"/>
                        </a:rPr>
                        <a:t>SP-231725</a:t>
                      </a:r>
                      <a:endParaRPr lang="en-US" sz="1000" b="0" i="0" u="sng" strike="noStrike">
                        <a:solidFill>
                          <a:srgbClr val="0563C1"/>
                        </a:solidFill>
                        <a:effectLst/>
                        <a:latin typeface="+mn-lt"/>
                        <a:ea typeface="等线" panose="02010600030101010101" pitchFamily="2" charset="-122"/>
                      </a:endParaRPr>
                    </a:p>
                  </a:txBody>
                  <a:tcPr marL="5799" marR="5799" marT="5799" marB="0"/>
                </a:tc>
                <a:tc>
                  <a:txBody>
                    <a:bodyPr/>
                    <a:lstStyle/>
                    <a:p>
                      <a:pPr marL="0" marR="0" lvl="0" indent="0" algn="r" defTabSz="1219170" rtl="0" eaLnBrk="1" fontAlgn="b" latinLnBrk="0" hangingPunct="1">
                        <a:lnSpc>
                          <a:spcPct val="100000"/>
                        </a:lnSpc>
                        <a:spcBef>
                          <a:spcPts val="0"/>
                        </a:spcBef>
                        <a:spcAft>
                          <a:spcPts val="0"/>
                        </a:spcAft>
                        <a:buClrTx/>
                        <a:buSzTx/>
                        <a:buFontTx/>
                        <a:buNone/>
                        <a:tabLst/>
                        <a:defRPr/>
                      </a:pPr>
                      <a:r>
                        <a:rPr lang="en-US" altLang="zh-CN" sz="1000" b="0" i="0" u="none" strike="noStrike" dirty="0">
                          <a:solidFill>
                            <a:srgbClr val="FF0000"/>
                          </a:solidFill>
                          <a:effectLst/>
                          <a:highlight>
                            <a:srgbClr val="B2B2B2"/>
                          </a:highlight>
                          <a:latin typeface="+mn-lt"/>
                          <a:ea typeface="等线" panose="02010600030101010101" pitchFamily="2" charset="-122"/>
                          <a:cs typeface="Arial" panose="020B0604020202020204" pitchFamily="34" charset="0"/>
                        </a:rPr>
                        <a:t>100%</a:t>
                      </a:r>
                      <a:endParaRPr lang="en-US" altLang="zh-CN" sz="1000" b="0" i="0" u="none" strike="noStrike" dirty="0">
                        <a:solidFill>
                          <a:schemeClr val="tx1"/>
                        </a:solidFill>
                        <a:effectLst/>
                        <a:highlight>
                          <a:srgbClr val="B2B2B2"/>
                        </a:highlight>
                        <a:latin typeface="+mn-lt"/>
                        <a:ea typeface="等线" panose="02010600030101010101" pitchFamily="2" charset="-122"/>
                        <a:cs typeface="Arial" panose="020B0604020202020204" pitchFamily="34" charset="0"/>
                      </a:endParaRPr>
                    </a:p>
                  </a:txBody>
                  <a:tcPr marL="7620" marR="7620" marT="7620" marB="0" anchor="b"/>
                </a:tc>
                <a:tc>
                  <a:txBody>
                    <a:bodyPr/>
                    <a:lstStyle/>
                    <a:p>
                      <a:pPr algn="l" fontAlgn="t"/>
                      <a:endParaRPr lang="en-US" sz="1000" b="0" i="0" u="none" strike="noStrike" kern="1200" dirty="0">
                        <a:solidFill>
                          <a:schemeClr val="tx1"/>
                        </a:solidFill>
                        <a:effectLst/>
                        <a:highlight>
                          <a:srgbClr val="00FFFF"/>
                        </a:highlight>
                        <a:latin typeface="+mn-lt"/>
                        <a:ea typeface="等线" panose="02010600030101010101" pitchFamily="2" charset="-122"/>
                        <a:cs typeface="+mn-cs"/>
                      </a:endParaRPr>
                    </a:p>
                  </a:txBody>
                  <a:tcPr marL="4294" marR="4294" marT="4294" marB="0"/>
                </a:tc>
                <a:extLst>
                  <a:ext uri="{0D108BD9-81ED-4DB2-BD59-A6C34878D82A}">
                    <a16:rowId xmlns:a16="http://schemas.microsoft.com/office/drawing/2014/main" val="10001"/>
                  </a:ext>
                </a:extLst>
              </a:tr>
              <a:tr h="219143">
                <a:tc>
                  <a:txBody>
                    <a:bodyPr/>
                    <a:lstStyle/>
                    <a:p>
                      <a:pPr marL="0" algn="l" defTabSz="1219170" rtl="0" eaLnBrk="1" fontAlgn="t" latinLnBrk="0" hangingPunct="1"/>
                      <a:r>
                        <a:rPr lang="en-US" altLang="zh-CN" sz="1000" b="0" i="0" u="none" strike="noStrike" kern="1200" dirty="0">
                          <a:solidFill>
                            <a:srgbClr val="000000"/>
                          </a:solidFill>
                          <a:effectLst/>
                          <a:latin typeface="+mn-lt"/>
                          <a:ea typeface="等线" panose="02010600030101010101" pitchFamily="2" charset="-122"/>
                          <a:cs typeface="+mn-cs"/>
                        </a:rPr>
                        <a:t>1060006</a:t>
                      </a:r>
                    </a:p>
                  </a:txBody>
                  <a:tcPr marL="6901" marR="6901" marT="6901" marB="0"/>
                </a:tc>
                <a:tc>
                  <a:txBody>
                    <a:bodyPr/>
                    <a:lstStyle/>
                    <a:p>
                      <a:pPr marL="0" algn="l" defTabSz="1219170" rtl="0" eaLnBrk="1" fontAlgn="t" latinLnBrk="0" hangingPunct="1"/>
                      <a:r>
                        <a:rPr lang="en-US" sz="1000" b="0" i="0" u="none" strike="noStrike" kern="1200" dirty="0">
                          <a:solidFill>
                            <a:srgbClr val="000000"/>
                          </a:solidFill>
                          <a:effectLst/>
                          <a:latin typeface="+mn-lt"/>
                          <a:ea typeface="等线" panose="02010600030101010101" pitchFamily="2" charset="-122"/>
                          <a:cs typeface="+mn-cs"/>
                        </a:rPr>
                        <a:t>Service Based Management Architecture enhancement phase 3 </a:t>
                      </a:r>
                    </a:p>
                  </a:txBody>
                  <a:tcPr marL="6901" marR="6901" marT="6901" marB="0"/>
                </a:tc>
                <a:tc>
                  <a:txBody>
                    <a:bodyPr/>
                    <a:lstStyle/>
                    <a:p>
                      <a:pPr marL="0" algn="l" defTabSz="1219170" rtl="0" eaLnBrk="1" fontAlgn="t" latinLnBrk="0" hangingPunct="1"/>
                      <a:r>
                        <a:rPr lang="en-US" sz="1000" b="0" i="0" u="none" strike="noStrike" kern="1200" dirty="0">
                          <a:solidFill>
                            <a:srgbClr val="000000"/>
                          </a:solidFill>
                          <a:effectLst/>
                          <a:latin typeface="+mn-lt"/>
                          <a:ea typeface="等线" panose="02010600030101010101" pitchFamily="2" charset="-122"/>
                          <a:cs typeface="+mn-cs"/>
                        </a:rPr>
                        <a:t>SBMA_Ph3</a:t>
                      </a:r>
                    </a:p>
                  </a:txBody>
                  <a:tcPr marL="6901" marR="6901" marT="6901" marB="0"/>
                </a:tc>
                <a:tc>
                  <a:txBody>
                    <a:bodyPr/>
                    <a:lstStyle/>
                    <a:p>
                      <a:pPr marL="0" algn="l" defTabSz="1219170" rtl="0" eaLnBrk="1" fontAlgn="t" latinLnBrk="0" hangingPunct="1"/>
                      <a:r>
                        <a:rPr lang="en-US" altLang="zh-CN" sz="1000" b="0" i="0" u="none" strike="noStrike" kern="1200" dirty="0">
                          <a:solidFill>
                            <a:srgbClr val="000000"/>
                          </a:solidFill>
                          <a:effectLst/>
                          <a:latin typeface="+mn-lt"/>
                          <a:ea typeface="等线" panose="02010600030101010101" pitchFamily="2" charset="-122"/>
                          <a:cs typeface="+mn-cs"/>
                        </a:rPr>
                        <a:t>09/09/2025</a:t>
                      </a:r>
                    </a:p>
                  </a:txBody>
                  <a:tcPr marL="6901" marR="6901" marT="6901" marB="0"/>
                </a:tc>
                <a:tc>
                  <a:txBody>
                    <a:bodyPr/>
                    <a:lstStyle/>
                    <a:p>
                      <a:pPr marL="0" algn="l" defTabSz="1219170" rtl="0" eaLnBrk="1" fontAlgn="t" latinLnBrk="0" hangingPunct="1"/>
                      <a:r>
                        <a:rPr lang="en-US" altLang="zh-CN" sz="1000" b="0" i="0" u="none" strike="noStrike" kern="1200" dirty="0">
                          <a:solidFill>
                            <a:srgbClr val="000000"/>
                          </a:solidFill>
                          <a:effectLst/>
                          <a:latin typeface="+mn-lt"/>
                          <a:ea typeface="等线" panose="02010600030101010101" pitchFamily="2" charset="-122"/>
                          <a:cs typeface="+mn-cs"/>
                        </a:rPr>
                        <a:t>40%</a:t>
                      </a:r>
                    </a:p>
                  </a:txBody>
                  <a:tcPr marL="6901" marR="6901" marT="6901" marB="0"/>
                </a:tc>
                <a:tc>
                  <a:txBody>
                    <a:bodyPr/>
                    <a:lstStyle/>
                    <a:p>
                      <a:pPr algn="l" fontAlgn="t"/>
                      <a:r>
                        <a:rPr lang="en-US" sz="1000" b="0" i="0" u="sng" strike="noStrike">
                          <a:solidFill>
                            <a:srgbClr val="0563C1"/>
                          </a:solidFill>
                          <a:effectLst/>
                          <a:latin typeface="+mn-lt"/>
                          <a:ea typeface="微软雅黑" panose="020B0503020204020204" pitchFamily="34" charset="-122"/>
                          <a:hlinkClick r:id="rId3"/>
                        </a:rPr>
                        <a:t>SP-241939</a:t>
                      </a:r>
                      <a:endParaRPr lang="en-US" sz="1000" b="0" i="0" u="sng" strike="noStrike">
                        <a:solidFill>
                          <a:srgbClr val="0563C1"/>
                        </a:solidFill>
                        <a:effectLst/>
                        <a:latin typeface="+mn-lt"/>
                        <a:ea typeface="微软雅黑" panose="020B0503020204020204" pitchFamily="34" charset="-122"/>
                      </a:endParaRPr>
                    </a:p>
                  </a:txBody>
                  <a:tcPr marL="6901" marR="6901" marT="6901" marB="0"/>
                </a:tc>
                <a:tc>
                  <a:txBody>
                    <a:bodyPr/>
                    <a:lstStyle/>
                    <a:p>
                      <a:pPr algn="r" fontAlgn="t"/>
                      <a:r>
                        <a:rPr lang="en-US" sz="1000" b="0" i="0" u="sng" strike="noStrike" dirty="0">
                          <a:solidFill>
                            <a:srgbClr val="FF0000"/>
                          </a:solidFill>
                          <a:effectLst/>
                          <a:latin typeface="+mn-lt"/>
                          <a:ea typeface="微软雅黑" panose="020B0503020204020204" pitchFamily="34" charset="-122"/>
                        </a:rPr>
                        <a:t>90%</a:t>
                      </a:r>
                    </a:p>
                  </a:txBody>
                  <a:tcPr marL="6901" marR="6901" marT="6901" marB="0"/>
                </a:tc>
                <a:tc>
                  <a:txBody>
                    <a:bodyPr/>
                    <a:lstStyle/>
                    <a:p>
                      <a:pPr algn="l" fontAlgn="t"/>
                      <a:endParaRPr lang="en-US" sz="900" b="0" i="0" u="sng" strike="noStrike" dirty="0">
                        <a:solidFill>
                          <a:srgbClr val="0563C1"/>
                        </a:solidFill>
                        <a:effectLst/>
                        <a:latin typeface="+mn-lt"/>
                        <a:ea typeface="微软雅黑" panose="020B0503020204020204" pitchFamily="34" charset="-122"/>
                      </a:endParaRPr>
                    </a:p>
                  </a:txBody>
                  <a:tcPr marL="6901" marR="6901" marT="6901" marB="0"/>
                </a:tc>
                <a:extLst>
                  <a:ext uri="{0D108BD9-81ED-4DB2-BD59-A6C34878D82A}">
                    <a16:rowId xmlns:a16="http://schemas.microsoft.com/office/drawing/2014/main" val="3207738176"/>
                  </a:ext>
                </a:extLst>
              </a:tr>
            </a:tbl>
          </a:graphicData>
        </a:graphic>
      </p:graphicFrame>
      <p:sp>
        <p:nvSpPr>
          <p:cNvPr id="6" name="矩形 5">
            <a:extLst>
              <a:ext uri="{FF2B5EF4-FFF2-40B4-BE49-F238E27FC236}">
                <a16:creationId xmlns:a16="http://schemas.microsoft.com/office/drawing/2014/main" id="{258CB148-EB78-4F52-B4DA-88CC8C58B74F}"/>
              </a:ext>
            </a:extLst>
          </p:cNvPr>
          <p:cNvSpPr/>
          <p:nvPr/>
        </p:nvSpPr>
        <p:spPr>
          <a:xfrm>
            <a:off x="8684704" y="0"/>
            <a:ext cx="1614545" cy="292388"/>
          </a:xfrm>
          <a:prstGeom prst="rect">
            <a:avLst/>
          </a:prstGeom>
        </p:spPr>
        <p:txBody>
          <a:bodyPr wrap="none">
            <a:spAutoFit/>
          </a:bodyPr>
          <a:lstStyle/>
          <a:p>
            <a:r>
              <a:rPr lang="en-US" altLang="zh-CN" dirty="0">
                <a:solidFill>
                  <a:schemeClr val="bg1"/>
                </a:solidFill>
                <a:highlight>
                  <a:srgbClr val="800080"/>
                </a:highlight>
              </a:rPr>
              <a:t>OAM Prime feature</a:t>
            </a:r>
            <a:endParaRPr lang="zh-CN" altLang="en-US" dirty="0">
              <a:solidFill>
                <a:schemeClr val="bg1"/>
              </a:solidFill>
              <a:highlight>
                <a:srgbClr val="800080"/>
              </a:highlight>
            </a:endParaRPr>
          </a:p>
        </p:txBody>
      </p:sp>
      <p:sp>
        <p:nvSpPr>
          <p:cNvPr id="7" name="Content Placeholder 7">
            <a:extLst>
              <a:ext uri="{FF2B5EF4-FFF2-40B4-BE49-F238E27FC236}">
                <a16:creationId xmlns:a16="http://schemas.microsoft.com/office/drawing/2014/main" id="{167C0742-D34A-4F83-AE35-18068235C653}"/>
              </a:ext>
            </a:extLst>
          </p:cNvPr>
          <p:cNvSpPr txBox="1">
            <a:spLocks/>
          </p:cNvSpPr>
          <p:nvPr/>
        </p:nvSpPr>
        <p:spPr>
          <a:xfrm>
            <a:off x="420612" y="2080800"/>
            <a:ext cx="10953749" cy="4009104"/>
          </a:xfrm>
          <a:prstGeom prst="rect">
            <a:avLst/>
          </a:prstGeom>
          <a:solidFill>
            <a:schemeClr val="bg1"/>
          </a:solidFill>
        </p:spPr>
        <p:txBody>
          <a:bodyPr/>
          <a:lstStyle>
            <a:lvl1pPr marL="341313" indent="-341313" algn="l" rtl="0" eaLnBrk="0" fontAlgn="base" hangingPunct="0">
              <a:spcBef>
                <a:spcPct val="20000"/>
              </a:spcBef>
              <a:spcAft>
                <a:spcPct val="0"/>
              </a:spcAft>
              <a:buBlip>
                <a:blip r:embed="rId4"/>
              </a:buBlip>
              <a:defRPr sz="2800">
                <a:solidFill>
                  <a:schemeClr val="tx1"/>
                </a:solidFill>
                <a:latin typeface="+mn-lt"/>
                <a:ea typeface="MS PGothic" panose="020B0600070205080204" pitchFamily="34" charset="-128"/>
                <a:cs typeface="ＭＳ Ｐゴシック" charset="0"/>
              </a:defRPr>
            </a:lvl1pPr>
            <a:lvl2pPr marL="741363" indent="-284163" algn="l" rtl="0" eaLnBrk="0" fontAlgn="base" hangingPunct="0">
              <a:spcBef>
                <a:spcPct val="20000"/>
              </a:spcBef>
              <a:spcAft>
                <a:spcPct val="0"/>
              </a:spcAft>
              <a:buClr>
                <a:srgbClr val="C00000"/>
              </a:buClr>
              <a:buFont typeface="Arial" panose="020B0604020202020204" pitchFamily="34" charset="0"/>
              <a:buChar char="•"/>
              <a:defRPr sz="2400">
                <a:solidFill>
                  <a:schemeClr val="tx1"/>
                </a:solidFill>
                <a:latin typeface="+mn-lt"/>
                <a:ea typeface="MS PGothic" panose="020B0600070205080204" pitchFamily="34" charset="-128"/>
              </a:defRPr>
            </a:lvl2pPr>
            <a:lvl3pPr marL="11414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3pPr>
            <a:lvl4pPr marL="15986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4pPr>
            <a:lvl5pPr marL="2055813" indent="-227013"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S PGothic" panose="020B0600070205080204" pitchFamily="34" charset="-128"/>
              </a:defRPr>
            </a:lvl5pPr>
            <a:lvl6pPr marL="2514314" indent="-228574" algn="l" rtl="0" eaLnBrk="0" fontAlgn="base" hangingPunct="0">
              <a:spcBef>
                <a:spcPct val="20000"/>
              </a:spcBef>
              <a:spcAft>
                <a:spcPct val="0"/>
              </a:spcAft>
              <a:buFont typeface="Arial" charset="0"/>
              <a:buChar char="»"/>
              <a:defRPr sz="1600">
                <a:solidFill>
                  <a:schemeClr val="tx1"/>
                </a:solidFill>
                <a:latin typeface="+mn-lt"/>
              </a:defRPr>
            </a:lvl6pPr>
            <a:lvl7pPr marL="2971462" indent="-228574" algn="l" rtl="0" eaLnBrk="0" fontAlgn="base" hangingPunct="0">
              <a:spcBef>
                <a:spcPct val="20000"/>
              </a:spcBef>
              <a:spcAft>
                <a:spcPct val="0"/>
              </a:spcAft>
              <a:buFont typeface="Arial" charset="0"/>
              <a:buChar char="»"/>
              <a:defRPr sz="1600">
                <a:solidFill>
                  <a:schemeClr val="tx1"/>
                </a:solidFill>
                <a:latin typeface="+mn-lt"/>
              </a:defRPr>
            </a:lvl7pPr>
            <a:lvl8pPr marL="3428610" indent="-228574" algn="l" rtl="0" eaLnBrk="0" fontAlgn="base" hangingPunct="0">
              <a:spcBef>
                <a:spcPct val="20000"/>
              </a:spcBef>
              <a:spcAft>
                <a:spcPct val="0"/>
              </a:spcAft>
              <a:buFont typeface="Arial" charset="0"/>
              <a:buChar char="»"/>
              <a:defRPr sz="1600">
                <a:solidFill>
                  <a:schemeClr val="tx1"/>
                </a:solidFill>
                <a:latin typeface="+mn-lt"/>
              </a:defRPr>
            </a:lvl8pPr>
            <a:lvl9pPr marL="3885758" indent="-228574" algn="l" rtl="0" eaLnBrk="0" fontAlgn="base" hangingPunct="0">
              <a:spcBef>
                <a:spcPct val="20000"/>
              </a:spcBef>
              <a:spcAft>
                <a:spcPct val="0"/>
              </a:spcAft>
              <a:buFont typeface="Arial" charset="0"/>
              <a:buChar char="»"/>
              <a:defRPr sz="1600">
                <a:solidFill>
                  <a:schemeClr val="tx1"/>
                </a:solidFill>
                <a:latin typeface="+mn-lt"/>
              </a:defRPr>
            </a:lvl9pPr>
          </a:lstStyle>
          <a:p>
            <a:pPr>
              <a:spcBef>
                <a:spcPts val="0"/>
              </a:spcBef>
              <a:spcAft>
                <a:spcPts val="0"/>
              </a:spcAft>
              <a:defRPr/>
            </a:pPr>
            <a:r>
              <a:rPr lang="de-DE" altLang="de-DE" sz="1800" kern="0" dirty="0"/>
              <a:t>Progress since SA#107:</a:t>
            </a:r>
          </a:p>
          <a:p>
            <a:pPr marL="457200" lvl="1" indent="0">
              <a:buNone/>
            </a:pPr>
            <a:r>
              <a:rPr lang="en-US" altLang="zh-CN" sz="1200" dirty="0"/>
              <a:t>The following topics were approved:</a:t>
            </a:r>
          </a:p>
          <a:p>
            <a:pPr lvl="1"/>
            <a:r>
              <a:rPr lang="en-US" altLang="zh-CN" sz="1200" dirty="0"/>
              <a:t>Update table in annex E of TS 28.533 to capture the overall 5G management features, supporting management capabilities and related specification information</a:t>
            </a:r>
          </a:p>
          <a:p>
            <a:pPr lvl="1"/>
            <a:r>
              <a:rPr lang="en-US" altLang="zh-CN" sz="1200" dirty="0"/>
              <a:t>Enhancing 3GPP TS 28.537 and 3GPP TS 28.622 to improve the overview information for each generic management capability </a:t>
            </a:r>
          </a:p>
          <a:p>
            <a:pPr lvl="1"/>
            <a:r>
              <a:rPr lang="en-US" altLang="zh-CN" sz="1200" dirty="0"/>
              <a:t>Enhancing </a:t>
            </a:r>
            <a:r>
              <a:rPr lang="en-US" altLang="zh-CN" sz="1200" dirty="0" err="1"/>
              <a:t>MnSInfo</a:t>
            </a:r>
            <a:r>
              <a:rPr lang="en-US" altLang="zh-CN" sz="1200" dirty="0"/>
              <a:t> IOC to provide capabilities allowing </a:t>
            </a:r>
            <a:r>
              <a:rPr lang="en-US" altLang="zh-CN" sz="1200" dirty="0" err="1"/>
              <a:t>MnS</a:t>
            </a:r>
            <a:r>
              <a:rPr lang="en-US" altLang="zh-CN" sz="1200" dirty="0"/>
              <a:t> consumers to retrieve the </a:t>
            </a:r>
            <a:r>
              <a:rPr lang="en-US" altLang="zh-CN" sz="1200" dirty="0" err="1"/>
              <a:t>MnS</a:t>
            </a:r>
            <a:r>
              <a:rPr lang="en-US" altLang="zh-CN" sz="1200" dirty="0"/>
              <a:t> information for </a:t>
            </a:r>
            <a:r>
              <a:rPr lang="en-US" altLang="zh-CN" sz="1200" dirty="0" err="1"/>
              <a:t>MnS</a:t>
            </a:r>
            <a:r>
              <a:rPr lang="en-US" altLang="zh-CN" sz="1200" dirty="0"/>
              <a:t> instances based on specified areas </a:t>
            </a:r>
          </a:p>
          <a:p>
            <a:pPr lvl="1"/>
            <a:r>
              <a:rPr lang="en-US" altLang="zh-CN" sz="1200" dirty="0"/>
              <a:t>Addition of definition of the common notification header</a:t>
            </a:r>
          </a:p>
          <a:p>
            <a:pPr lvl="1"/>
            <a:r>
              <a:rPr lang="en-US" altLang="zh-CN" sz="1200" dirty="0"/>
              <a:t>Addition of entry point information for enhancing NRM TSs and PM TSs </a:t>
            </a:r>
          </a:p>
          <a:p>
            <a:pPr lvl="1"/>
            <a:r>
              <a:rPr lang="en-US" altLang="zh-CN" sz="1200" dirty="0"/>
              <a:t>Addition of new notifications for reliability and description of reliable notification transfer to </a:t>
            </a:r>
            <a:r>
              <a:rPr lang="en-US" altLang="zh-CN" sz="1200" dirty="0" err="1"/>
              <a:t>NtfSubscriptionControl</a:t>
            </a:r>
            <a:endParaRPr lang="en-US" altLang="zh-CN" sz="1200" dirty="0"/>
          </a:p>
          <a:p>
            <a:pPr lvl="1"/>
            <a:r>
              <a:rPr lang="en-US" altLang="zh-CN" sz="1200" dirty="0"/>
              <a:t>Only use the "</a:t>
            </a:r>
            <a:r>
              <a:rPr lang="en-US" altLang="zh-CN" sz="1200" dirty="0" err="1"/>
              <a:t>allowedValues</a:t>
            </a:r>
            <a:r>
              <a:rPr lang="en-US" altLang="zh-CN" sz="1200" dirty="0"/>
              <a:t>" property if it represents a real restriction beyond the basic definition of a data type.</a:t>
            </a:r>
          </a:p>
          <a:p>
            <a:pPr marL="457200" lvl="1" indent="0">
              <a:buNone/>
            </a:pPr>
            <a:r>
              <a:rPr lang="en-US" altLang="zh-CN" sz="1200" dirty="0"/>
              <a:t>The following topics need more discussion:</a:t>
            </a:r>
          </a:p>
          <a:p>
            <a:pPr lvl="1"/>
            <a:r>
              <a:rPr lang="en-US" altLang="zh-CN" sz="1200" dirty="0"/>
              <a:t>WT-8: Addition of generic </a:t>
            </a:r>
            <a:r>
              <a:rPr lang="en-US" altLang="zh-CN" sz="1200" dirty="0" err="1"/>
              <a:t>MnS</a:t>
            </a:r>
            <a:r>
              <a:rPr lang="en-US" altLang="zh-CN" sz="1200" dirty="0"/>
              <a:t> version handling </a:t>
            </a:r>
            <a:br>
              <a:rPr lang="en-US" altLang="zh-CN" sz="1200" dirty="0"/>
            </a:br>
            <a:br>
              <a:rPr lang="en-US" altLang="zh-CN" sz="1000" dirty="0"/>
            </a:br>
            <a:endParaRPr lang="en-US" altLang="zh-CN" sz="600" kern="0" dirty="0"/>
          </a:p>
          <a:p>
            <a:pPr marL="341313" lvl="1" indent="-341313">
              <a:spcBef>
                <a:spcPts val="0"/>
              </a:spcBef>
              <a:spcAft>
                <a:spcPts val="0"/>
              </a:spcAft>
              <a:buBlip>
                <a:blip r:embed="rId4"/>
              </a:buBlip>
              <a:defRPr/>
            </a:pPr>
            <a:r>
              <a:rPr lang="en-US" sz="1800" kern="0" dirty="0"/>
              <a:t>Impacts and dependencies on other WGs:</a:t>
            </a:r>
            <a:endParaRPr lang="de-DE" sz="1800" kern="0" dirty="0"/>
          </a:p>
          <a:p>
            <a:pPr lvl="1">
              <a:spcBef>
                <a:spcPts val="0"/>
              </a:spcBef>
              <a:spcAft>
                <a:spcPts val="0"/>
              </a:spcAft>
              <a:defRPr/>
            </a:pPr>
            <a:r>
              <a:rPr lang="en-US" sz="1200" kern="0" dirty="0"/>
              <a:t>None</a:t>
            </a:r>
            <a:endParaRPr lang="de-DE" sz="1200" kern="0" dirty="0"/>
          </a:p>
          <a:p>
            <a:pPr marL="457200" lvl="1" indent="0">
              <a:spcBef>
                <a:spcPts val="0"/>
              </a:spcBef>
              <a:spcAft>
                <a:spcPts val="0"/>
              </a:spcAft>
              <a:buNone/>
              <a:defRPr/>
            </a:pPr>
            <a:endParaRPr lang="de-DE" sz="1200" kern="0" dirty="0"/>
          </a:p>
          <a:p>
            <a:pPr>
              <a:spcBef>
                <a:spcPts val="0"/>
              </a:spcBef>
              <a:spcAft>
                <a:spcPts val="0"/>
              </a:spcAft>
              <a:defRPr/>
            </a:pPr>
            <a:r>
              <a:rPr lang="de-DE" sz="1800" kern="0" dirty="0"/>
              <a:t>Next steps:</a:t>
            </a:r>
          </a:p>
          <a:p>
            <a:pPr lvl="1">
              <a:defRPr/>
            </a:pPr>
            <a:r>
              <a:rPr lang="en-US" altLang="zh-CN" sz="1200" dirty="0"/>
              <a:t>WT-8: Addition of generic </a:t>
            </a:r>
            <a:r>
              <a:rPr lang="en-US" altLang="zh-CN" sz="1200" dirty="0" err="1"/>
              <a:t>MnS</a:t>
            </a:r>
            <a:r>
              <a:rPr lang="en-US" altLang="zh-CN" sz="1200" dirty="0"/>
              <a:t> version handling.</a:t>
            </a:r>
            <a:endParaRPr lang="en-US" altLang="zh-CN" sz="1200" kern="0" dirty="0"/>
          </a:p>
          <a:p>
            <a:pPr lvl="1">
              <a:defRPr/>
            </a:pPr>
            <a:endParaRPr lang="en-US" sz="1200" kern="0" dirty="0"/>
          </a:p>
        </p:txBody>
      </p:sp>
    </p:spTree>
    <p:extLst>
      <p:ext uri="{BB962C8B-B14F-4D97-AF65-F5344CB8AC3E}">
        <p14:creationId xmlns:p14="http://schemas.microsoft.com/office/powerpoint/2010/main" val="323955651"/>
      </p:ext>
    </p:extLst>
  </p:cSld>
  <p:clrMapOvr>
    <a:masterClrMapping/>
  </p:clrMapOvr>
  <p:transition spd="slow"/>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96221DFE-BF72-4AC7-BB51-3BFEB65732D9}"/>
              </a:ext>
            </a:extLst>
          </p:cNvPr>
          <p:cNvSpPr>
            <a:spLocks noGrp="1"/>
          </p:cNvSpPr>
          <p:nvPr>
            <p:ph type="title"/>
          </p:nvPr>
        </p:nvSpPr>
        <p:spPr/>
        <p:txBody>
          <a:bodyPr/>
          <a:lstStyle/>
          <a:p>
            <a:r>
              <a:rPr lang="en-GB" altLang="en-US" sz="3200" b="1" dirty="0"/>
              <a:t>9. PTM: </a:t>
            </a:r>
            <a:r>
              <a:rPr lang="en-US" altLang="en-US" sz="3200" b="1" dirty="0"/>
              <a:t>Management of planned configurations  </a:t>
            </a:r>
            <a:endParaRPr lang="en-GB" altLang="en-US" sz="3200" b="1" dirty="0"/>
          </a:p>
        </p:txBody>
      </p:sp>
      <p:graphicFrame>
        <p:nvGraphicFramePr>
          <p:cNvPr id="5" name="Table 4">
            <a:extLst>
              <a:ext uri="{FF2B5EF4-FFF2-40B4-BE49-F238E27FC236}">
                <a16:creationId xmlns:a16="http://schemas.microsoft.com/office/drawing/2014/main" id="{7A68B1DF-7499-467E-9AB1-C9EAA9992FED}"/>
              </a:ext>
            </a:extLst>
          </p:cNvPr>
          <p:cNvGraphicFramePr>
            <a:graphicFrameLocks noGrp="1"/>
          </p:cNvGraphicFramePr>
          <p:nvPr>
            <p:extLst>
              <p:ext uri="{D42A27DB-BD31-4B8C-83A1-F6EECF244321}">
                <p14:modId xmlns:p14="http://schemas.microsoft.com/office/powerpoint/2010/main" val="2118116752"/>
              </p:ext>
            </p:extLst>
          </p:nvPr>
        </p:nvGraphicFramePr>
        <p:xfrm>
          <a:off x="420612" y="1431600"/>
          <a:ext cx="10907183" cy="715880"/>
        </p:xfrm>
        <a:graphic>
          <a:graphicData uri="http://schemas.openxmlformats.org/drawingml/2006/table">
            <a:tbl>
              <a:tblPr firstRow="1" firstCol="1" bandRow="1">
                <a:tableStyleId>{F5AB1C69-6EDB-4FF4-983F-18BD219EF322}</a:tableStyleId>
              </a:tblPr>
              <a:tblGrid>
                <a:gridCol w="650979">
                  <a:extLst>
                    <a:ext uri="{9D8B030D-6E8A-4147-A177-3AD203B41FA5}">
                      <a16:colId xmlns:a16="http://schemas.microsoft.com/office/drawing/2014/main" val="20000"/>
                    </a:ext>
                  </a:extLst>
                </a:gridCol>
                <a:gridCol w="3769829">
                  <a:extLst>
                    <a:ext uri="{9D8B030D-6E8A-4147-A177-3AD203B41FA5}">
                      <a16:colId xmlns:a16="http://schemas.microsoft.com/office/drawing/2014/main" val="20001"/>
                    </a:ext>
                  </a:extLst>
                </a:gridCol>
                <a:gridCol w="987879">
                  <a:extLst>
                    <a:ext uri="{9D8B030D-6E8A-4147-A177-3AD203B41FA5}">
                      <a16:colId xmlns:a16="http://schemas.microsoft.com/office/drawing/2014/main" val="20002"/>
                    </a:ext>
                  </a:extLst>
                </a:gridCol>
                <a:gridCol w="1608364">
                  <a:extLst>
                    <a:ext uri="{9D8B030D-6E8A-4147-A177-3AD203B41FA5}">
                      <a16:colId xmlns:a16="http://schemas.microsoft.com/office/drawing/2014/main" val="20003"/>
                    </a:ext>
                  </a:extLst>
                </a:gridCol>
                <a:gridCol w="644979">
                  <a:extLst>
                    <a:ext uri="{9D8B030D-6E8A-4147-A177-3AD203B41FA5}">
                      <a16:colId xmlns:a16="http://schemas.microsoft.com/office/drawing/2014/main" val="20004"/>
                    </a:ext>
                  </a:extLst>
                </a:gridCol>
                <a:gridCol w="718457">
                  <a:extLst>
                    <a:ext uri="{9D8B030D-6E8A-4147-A177-3AD203B41FA5}">
                      <a16:colId xmlns:a16="http://schemas.microsoft.com/office/drawing/2014/main" val="20005"/>
                    </a:ext>
                  </a:extLst>
                </a:gridCol>
                <a:gridCol w="742950">
                  <a:extLst>
                    <a:ext uri="{9D8B030D-6E8A-4147-A177-3AD203B41FA5}">
                      <a16:colId xmlns:a16="http://schemas.microsoft.com/office/drawing/2014/main" val="20006"/>
                    </a:ext>
                  </a:extLst>
                </a:gridCol>
                <a:gridCol w="1783746">
                  <a:extLst>
                    <a:ext uri="{9D8B030D-6E8A-4147-A177-3AD203B41FA5}">
                      <a16:colId xmlns:a16="http://schemas.microsoft.com/office/drawing/2014/main" val="20007"/>
                    </a:ext>
                  </a:extLst>
                </a:gridCol>
              </a:tblGrid>
              <a:tr h="277594">
                <a:tc>
                  <a:txBody>
                    <a:bodyPr/>
                    <a:lstStyle/>
                    <a:p>
                      <a:pPr algn="ctr">
                        <a:lnSpc>
                          <a:spcPct val="107000"/>
                        </a:lnSpc>
                        <a:spcAft>
                          <a:spcPts val="800"/>
                        </a:spcAft>
                      </a:pPr>
                      <a:r>
                        <a:rPr lang="en-GB" sz="1400" dirty="0"/>
                        <a:t>UID</a:t>
                      </a:r>
                    </a:p>
                  </a:txBody>
                  <a:tcPr marL="48004" marR="48004" marT="0" marB="0" anchor="ctr"/>
                </a:tc>
                <a:tc>
                  <a:txBody>
                    <a:bodyPr/>
                    <a:lstStyle/>
                    <a:p>
                      <a:pPr algn="ctr">
                        <a:lnSpc>
                          <a:spcPct val="107000"/>
                        </a:lnSpc>
                        <a:spcAft>
                          <a:spcPts val="800"/>
                        </a:spcAft>
                      </a:pPr>
                      <a:r>
                        <a:rPr lang="en-GB" sz="1400" dirty="0"/>
                        <a:t>Name</a:t>
                      </a:r>
                    </a:p>
                  </a:txBody>
                  <a:tcPr marL="48004" marR="48004" marT="0" marB="0" anchor="ctr"/>
                </a:tc>
                <a:tc>
                  <a:txBody>
                    <a:bodyPr/>
                    <a:lstStyle/>
                    <a:p>
                      <a:pPr algn="ctr">
                        <a:lnSpc>
                          <a:spcPct val="107000"/>
                        </a:lnSpc>
                        <a:spcAft>
                          <a:spcPts val="800"/>
                        </a:spcAft>
                      </a:pPr>
                      <a:r>
                        <a:rPr lang="en-GB" sz="1400" dirty="0"/>
                        <a:t>Acronym</a:t>
                      </a:r>
                    </a:p>
                  </a:txBody>
                  <a:tcPr marL="48004" marR="48004" marT="0" marB="0" anchor="ctr"/>
                </a:tc>
                <a:tc>
                  <a:txBody>
                    <a:bodyPr/>
                    <a:lstStyle/>
                    <a:p>
                      <a:pPr algn="ctr">
                        <a:lnSpc>
                          <a:spcPct val="107000"/>
                        </a:lnSpc>
                        <a:spcAft>
                          <a:spcPts val="800"/>
                        </a:spcAft>
                      </a:pPr>
                      <a:r>
                        <a:rPr lang="en-GB" sz="1400" dirty="0"/>
                        <a:t>Target </a:t>
                      </a:r>
                      <a:r>
                        <a:rPr lang="en-GB" sz="1000" dirty="0"/>
                        <a:t>(dd/mm/</a:t>
                      </a:r>
                      <a:r>
                        <a:rPr lang="en-GB" sz="1000" dirty="0" err="1"/>
                        <a:t>yyyy</a:t>
                      </a:r>
                      <a:r>
                        <a:rPr lang="en-GB" sz="1000" dirty="0"/>
                        <a:t>)</a:t>
                      </a:r>
                      <a:endParaRPr lang="en-GB" sz="1400" dirty="0"/>
                    </a:p>
                  </a:txBody>
                  <a:tcPr marL="48004" marR="48004" marT="0" marB="0" anchor="ctr"/>
                </a:tc>
                <a:tc>
                  <a:txBody>
                    <a:bodyPr/>
                    <a:lstStyle/>
                    <a:p>
                      <a:pPr algn="ctr">
                        <a:lnSpc>
                          <a:spcPct val="107000"/>
                        </a:lnSpc>
                        <a:spcAft>
                          <a:spcPts val="800"/>
                        </a:spcAft>
                      </a:pPr>
                      <a:r>
                        <a:rPr lang="en-GB" sz="1400" dirty="0"/>
                        <a:t>Old %</a:t>
                      </a:r>
                    </a:p>
                  </a:txBody>
                  <a:tcPr marL="48004" marR="48004" marT="0" marB="0" anchor="ctr"/>
                </a:tc>
                <a:tc>
                  <a:txBody>
                    <a:bodyPr/>
                    <a:lstStyle/>
                    <a:p>
                      <a:pPr algn="ctr">
                        <a:lnSpc>
                          <a:spcPct val="107000"/>
                        </a:lnSpc>
                        <a:spcAft>
                          <a:spcPts val="800"/>
                        </a:spcAft>
                      </a:pPr>
                      <a:r>
                        <a:rPr lang="en-GB" sz="1400" b="1" kern="1200" dirty="0">
                          <a:solidFill>
                            <a:schemeClr val="lt1"/>
                          </a:solidFill>
                          <a:latin typeface="+mn-lt"/>
                          <a:ea typeface="+mn-ea"/>
                          <a:cs typeface="+mn-cs"/>
                        </a:rPr>
                        <a:t>WID</a:t>
                      </a:r>
                      <a:endParaRPr lang="en-GB" sz="1400" dirty="0">
                        <a:solidFill>
                          <a:srgbClr val="FF0000"/>
                        </a:solidFill>
                      </a:endParaRPr>
                    </a:p>
                  </a:txBody>
                  <a:tcPr marL="48004" marR="48004" marT="0" marB="0" anchor="ctr"/>
                </a:tc>
                <a:tc>
                  <a:txBody>
                    <a:bodyPr/>
                    <a:lstStyle/>
                    <a:p>
                      <a:pPr algn="ctr">
                        <a:lnSpc>
                          <a:spcPct val="107000"/>
                        </a:lnSpc>
                        <a:spcAft>
                          <a:spcPts val="800"/>
                        </a:spcAft>
                      </a:pPr>
                      <a:r>
                        <a:rPr lang="en-GB" sz="1400" dirty="0">
                          <a:solidFill>
                            <a:srgbClr val="FF0000"/>
                          </a:solidFill>
                        </a:rPr>
                        <a:t>New %</a:t>
                      </a:r>
                      <a:endParaRPr lang="en-GB" sz="1400" b="1" kern="1200" dirty="0">
                        <a:solidFill>
                          <a:schemeClr val="lt1"/>
                        </a:solidFill>
                        <a:latin typeface="+mn-lt"/>
                        <a:ea typeface="+mn-ea"/>
                        <a:cs typeface="+mn-cs"/>
                      </a:endParaRPr>
                    </a:p>
                  </a:txBody>
                  <a:tcPr marL="48004" marR="48004" marT="0" marB="0" anchor="ctr"/>
                </a:tc>
                <a:tc>
                  <a:txBody>
                    <a:bodyPr/>
                    <a:lstStyle/>
                    <a:p>
                      <a:pPr algn="ctr">
                        <a:lnSpc>
                          <a:spcPct val="107000"/>
                        </a:lnSpc>
                        <a:spcAft>
                          <a:spcPts val="800"/>
                        </a:spcAft>
                      </a:pPr>
                      <a:r>
                        <a:rPr lang="en-GB" sz="1400" dirty="0">
                          <a:solidFill>
                            <a:srgbClr val="FF0000"/>
                          </a:solidFill>
                        </a:rPr>
                        <a:t>Change or comment</a:t>
                      </a:r>
                    </a:p>
                  </a:txBody>
                  <a:tcPr marL="48004" marR="48004" marT="0" marB="0" anchor="ctr"/>
                </a:tc>
                <a:extLst>
                  <a:ext uri="{0D108BD9-81ED-4DB2-BD59-A6C34878D82A}">
                    <a16:rowId xmlns:a16="http://schemas.microsoft.com/office/drawing/2014/main" val="10000"/>
                  </a:ext>
                </a:extLst>
              </a:tr>
              <a:tr h="219143">
                <a:tc>
                  <a:txBody>
                    <a:bodyPr/>
                    <a:lstStyle/>
                    <a:p>
                      <a:pPr algn="l" fontAlgn="b"/>
                      <a:r>
                        <a:rPr lang="en-US" altLang="zh-CN" sz="1100" b="0" i="0" u="none" strike="noStrike" kern="1200" dirty="0">
                          <a:solidFill>
                            <a:srgbClr val="000000"/>
                          </a:solidFill>
                          <a:effectLst/>
                          <a:latin typeface="+mn-lt"/>
                          <a:ea typeface="等线" panose="02010600030101010101" pitchFamily="2" charset="-122"/>
                          <a:cs typeface="Arial" panose="020B0604020202020204" pitchFamily="34" charset="0"/>
                        </a:rPr>
                        <a:t>1020033</a:t>
                      </a:r>
                    </a:p>
                  </a:txBody>
                  <a:tcPr marL="7620" marR="7620" marT="7620" marB="0" anchor="b"/>
                </a:tc>
                <a:tc>
                  <a:txBody>
                    <a:bodyPr/>
                    <a:lstStyle/>
                    <a:p>
                      <a:pPr algn="l" fontAlgn="b"/>
                      <a:r>
                        <a:rPr lang="en-US" sz="1100" b="0" i="0" u="none" strike="noStrike" kern="1200" dirty="0">
                          <a:solidFill>
                            <a:srgbClr val="000000"/>
                          </a:solidFill>
                          <a:effectLst/>
                          <a:latin typeface="+mn-lt"/>
                          <a:ea typeface="等线" panose="02010600030101010101" pitchFamily="2" charset="-122"/>
                          <a:cs typeface="Arial" panose="020B0604020202020204" pitchFamily="34" charset="0"/>
                        </a:rPr>
                        <a:t>Study on Management of planned configurations </a:t>
                      </a:r>
                    </a:p>
                  </a:txBody>
                  <a:tcPr marL="7620" marR="7620" marT="7620" marB="0" anchor="b"/>
                </a:tc>
                <a:tc>
                  <a:txBody>
                    <a:bodyPr/>
                    <a:lstStyle/>
                    <a:p>
                      <a:pPr algn="l" fontAlgn="b"/>
                      <a:r>
                        <a:rPr lang="en-US" sz="1100" b="0" i="0" u="none" strike="noStrike" kern="1200">
                          <a:solidFill>
                            <a:srgbClr val="000000"/>
                          </a:solidFill>
                          <a:effectLst/>
                          <a:latin typeface="+mn-lt"/>
                          <a:ea typeface="等线" panose="02010600030101010101" pitchFamily="2" charset="-122"/>
                          <a:cs typeface="Arial" panose="020B0604020202020204" pitchFamily="34" charset="0"/>
                        </a:rPr>
                        <a:t>FS_PlanM</a:t>
                      </a:r>
                    </a:p>
                  </a:txBody>
                  <a:tcPr marL="7620" marR="7620" marT="7620" marB="0" anchor="b"/>
                </a:tc>
                <a:tc>
                  <a:txBody>
                    <a:bodyPr/>
                    <a:lstStyle/>
                    <a:p>
                      <a:pPr algn="l" fontAlgn="t"/>
                      <a:r>
                        <a:rPr lang="en-US" altLang="zh-CN" sz="1100" b="0" i="0" u="none" strike="noStrike" kern="1200" dirty="0">
                          <a:solidFill>
                            <a:srgbClr val="000000"/>
                          </a:solidFill>
                          <a:effectLst/>
                          <a:latin typeface="+mn-lt"/>
                          <a:ea typeface="等线" panose="02010600030101010101" pitchFamily="2" charset="-122"/>
                          <a:cs typeface="Arial" panose="020B0604020202020204" pitchFamily="34" charset="0"/>
                        </a:rPr>
                        <a:t>09/09/2024</a:t>
                      </a:r>
                    </a:p>
                  </a:txBody>
                  <a:tcPr marL="7620" marR="7620" marT="7620" marB="0"/>
                </a:tc>
                <a:tc>
                  <a:txBody>
                    <a:bodyPr/>
                    <a:lstStyle/>
                    <a:p>
                      <a:pPr algn="l" fontAlgn="t"/>
                      <a:r>
                        <a:rPr lang="en-US" altLang="zh-CN" sz="1100" b="0" i="0" u="none" strike="noStrike" kern="1200">
                          <a:solidFill>
                            <a:srgbClr val="000000"/>
                          </a:solidFill>
                          <a:effectLst/>
                          <a:latin typeface="+mn-lt"/>
                          <a:ea typeface="等线" panose="02010600030101010101" pitchFamily="2" charset="-122"/>
                          <a:cs typeface="Arial" panose="020B0604020202020204" pitchFamily="34" charset="0"/>
                        </a:rPr>
                        <a:t>60%</a:t>
                      </a:r>
                    </a:p>
                  </a:txBody>
                  <a:tcPr marL="7620" marR="7620" marT="7620" marB="0"/>
                </a:tc>
                <a:tc>
                  <a:txBody>
                    <a:bodyPr/>
                    <a:lstStyle/>
                    <a:p>
                      <a:pPr algn="l" fontAlgn="t"/>
                      <a:r>
                        <a:rPr lang="en-US" sz="1100" b="0" i="0" u="sng" strike="noStrike" dirty="0">
                          <a:solidFill>
                            <a:srgbClr val="0563C1"/>
                          </a:solidFill>
                          <a:effectLst/>
                          <a:latin typeface="+mn-lt"/>
                          <a:ea typeface="等线" panose="02010600030101010101" pitchFamily="2" charset="-122"/>
                          <a:hlinkClick r:id="rId2"/>
                        </a:rPr>
                        <a:t>SP-231721</a:t>
                      </a:r>
                      <a:endParaRPr lang="en-US" sz="1100" b="0" i="0" u="sng" strike="noStrike" dirty="0">
                        <a:solidFill>
                          <a:srgbClr val="0563C1"/>
                        </a:solidFill>
                        <a:effectLst/>
                        <a:latin typeface="+mn-lt"/>
                        <a:ea typeface="等线" panose="02010600030101010101" pitchFamily="2" charset="-122"/>
                      </a:endParaRPr>
                    </a:p>
                  </a:txBody>
                  <a:tcPr marL="7620" marR="7620" marT="7620" marB="0"/>
                </a:tc>
                <a:tc>
                  <a:txBody>
                    <a:bodyPr/>
                    <a:lstStyle/>
                    <a:p>
                      <a:pPr algn="r" fontAlgn="b"/>
                      <a:r>
                        <a:rPr lang="en-US" altLang="zh-CN" sz="1100" b="0" i="0" u="none" strike="noStrike" dirty="0">
                          <a:solidFill>
                            <a:schemeClr val="tx1"/>
                          </a:solidFill>
                          <a:effectLst/>
                          <a:highlight>
                            <a:srgbClr val="B2B2B2"/>
                          </a:highlight>
                          <a:latin typeface="+mn-lt"/>
                          <a:ea typeface="等线" panose="02010600030101010101" pitchFamily="2" charset="-122"/>
                          <a:cs typeface="Arial" panose="020B0604020202020204" pitchFamily="34" charset="0"/>
                        </a:rPr>
                        <a:t>100%</a:t>
                      </a:r>
                    </a:p>
                  </a:txBody>
                  <a:tcPr marL="7620" marR="7620" marT="7620" marB="0" anchor="b"/>
                </a:tc>
                <a:tc>
                  <a:txBody>
                    <a:bodyPr/>
                    <a:lstStyle/>
                    <a:p>
                      <a:pPr algn="l" fontAlgn="t"/>
                      <a:endParaRPr lang="en-US" sz="1100" b="0" i="0" u="none" strike="noStrike" kern="1200" dirty="0">
                        <a:solidFill>
                          <a:srgbClr val="0563C1"/>
                        </a:solidFill>
                        <a:effectLst/>
                        <a:latin typeface="+mn-lt"/>
                        <a:ea typeface="等线" panose="02010600030101010101" pitchFamily="2" charset="-122"/>
                        <a:cs typeface="+mn-cs"/>
                      </a:endParaRPr>
                    </a:p>
                  </a:txBody>
                  <a:tcPr marL="4294" marR="4294" marT="4294" marB="0"/>
                </a:tc>
                <a:extLst>
                  <a:ext uri="{0D108BD9-81ED-4DB2-BD59-A6C34878D82A}">
                    <a16:rowId xmlns:a16="http://schemas.microsoft.com/office/drawing/2014/main" val="10001"/>
                  </a:ext>
                </a:extLst>
              </a:tr>
              <a:tr h="219143">
                <a:tc>
                  <a:txBody>
                    <a:bodyPr/>
                    <a:lstStyle/>
                    <a:p>
                      <a:pPr algn="l" fontAlgn="t"/>
                      <a:r>
                        <a:rPr lang="en-US" altLang="zh-CN" sz="1100" b="0" i="0" u="none" strike="noStrike" kern="1200" dirty="0">
                          <a:solidFill>
                            <a:srgbClr val="000000"/>
                          </a:solidFill>
                          <a:effectLst/>
                          <a:latin typeface="+mn-lt"/>
                          <a:ea typeface="等线" panose="02010600030101010101" pitchFamily="2" charset="-122"/>
                          <a:cs typeface="Arial" panose="020B0604020202020204" pitchFamily="34" charset="0"/>
                        </a:rPr>
                        <a:t>1050032</a:t>
                      </a:r>
                    </a:p>
                  </a:txBody>
                  <a:tcPr marL="5799" marR="5799" marT="5799" marB="0"/>
                </a:tc>
                <a:tc>
                  <a:txBody>
                    <a:bodyPr/>
                    <a:lstStyle/>
                    <a:p>
                      <a:pPr algn="l" fontAlgn="t"/>
                      <a:r>
                        <a:rPr lang="en-US" sz="1100" b="0" i="0" u="none" strike="noStrike" kern="1200" dirty="0">
                          <a:solidFill>
                            <a:srgbClr val="000000"/>
                          </a:solidFill>
                          <a:effectLst/>
                          <a:latin typeface="+mn-lt"/>
                          <a:ea typeface="等线" panose="02010600030101010101" pitchFamily="2" charset="-122"/>
                          <a:cs typeface="Arial" panose="020B0604020202020204" pitchFamily="34" charset="0"/>
                        </a:rPr>
                        <a:t>Management of planned configurations </a:t>
                      </a:r>
                    </a:p>
                  </a:txBody>
                  <a:tcPr marL="5799" marR="5799" marT="5799" marB="0"/>
                </a:tc>
                <a:tc>
                  <a:txBody>
                    <a:bodyPr/>
                    <a:lstStyle/>
                    <a:p>
                      <a:pPr algn="l" fontAlgn="t"/>
                      <a:r>
                        <a:rPr lang="en-US" sz="1100" b="0" i="0" u="none" strike="noStrike" kern="1200" dirty="0" err="1">
                          <a:solidFill>
                            <a:srgbClr val="000000"/>
                          </a:solidFill>
                          <a:effectLst/>
                          <a:latin typeface="+mn-lt"/>
                          <a:ea typeface="等线" panose="02010600030101010101" pitchFamily="2" charset="-122"/>
                          <a:cs typeface="Arial" panose="020B0604020202020204" pitchFamily="34" charset="0"/>
                        </a:rPr>
                        <a:t>PlanM</a:t>
                      </a:r>
                      <a:endParaRPr lang="en-US" sz="1100" b="0" i="0" u="none" strike="noStrike" kern="1200" dirty="0">
                        <a:solidFill>
                          <a:srgbClr val="000000"/>
                        </a:solidFill>
                        <a:effectLst/>
                        <a:latin typeface="+mn-lt"/>
                        <a:ea typeface="等线" panose="02010600030101010101" pitchFamily="2" charset="-122"/>
                        <a:cs typeface="Arial" panose="020B0604020202020204" pitchFamily="34" charset="0"/>
                      </a:endParaRPr>
                    </a:p>
                  </a:txBody>
                  <a:tcPr marL="5799" marR="5799" marT="5799" marB="0"/>
                </a:tc>
                <a:tc>
                  <a:txBody>
                    <a:bodyPr/>
                    <a:lstStyle/>
                    <a:p>
                      <a:pPr algn="l" fontAlgn="t"/>
                      <a:r>
                        <a:rPr lang="en-US" altLang="zh-CN" sz="1100" b="0" i="0" u="none" strike="noStrike" kern="1200" dirty="0">
                          <a:solidFill>
                            <a:srgbClr val="000000"/>
                          </a:solidFill>
                          <a:effectLst/>
                          <a:latin typeface="+mn-lt"/>
                          <a:ea typeface="等线" panose="02010600030101010101" pitchFamily="2" charset="-122"/>
                          <a:cs typeface="Arial" panose="020B0604020202020204" pitchFamily="34" charset="0"/>
                        </a:rPr>
                        <a:t>09/09/2025</a:t>
                      </a:r>
                    </a:p>
                  </a:txBody>
                  <a:tcPr marL="5799" marR="5799" marT="5799" marB="0"/>
                </a:tc>
                <a:tc>
                  <a:txBody>
                    <a:bodyPr/>
                    <a:lstStyle/>
                    <a:p>
                      <a:pPr algn="l" fontAlgn="t"/>
                      <a:r>
                        <a:rPr lang="en-US" altLang="zh-CN" sz="1100" b="0" i="0" u="none" strike="noStrike" kern="1200" dirty="0">
                          <a:solidFill>
                            <a:srgbClr val="000000"/>
                          </a:solidFill>
                          <a:effectLst/>
                          <a:latin typeface="+mn-lt"/>
                          <a:ea typeface="等线" panose="02010600030101010101" pitchFamily="2" charset="-122"/>
                          <a:cs typeface="Arial" panose="020B0604020202020204" pitchFamily="34" charset="0"/>
                        </a:rPr>
                        <a:t>75%</a:t>
                      </a:r>
                    </a:p>
                  </a:txBody>
                  <a:tcPr marL="5799" marR="5799" marT="5799" marB="0"/>
                </a:tc>
                <a:tc>
                  <a:txBody>
                    <a:bodyPr/>
                    <a:lstStyle/>
                    <a:p>
                      <a:pPr marL="0" algn="l" defTabSz="1219170" rtl="0" eaLnBrk="1" fontAlgn="t" latinLnBrk="0" hangingPunct="1"/>
                      <a:r>
                        <a:rPr lang="en-US" sz="1100" b="0" i="0" u="sng" strike="noStrike" kern="1200" dirty="0">
                          <a:solidFill>
                            <a:srgbClr val="0563C1"/>
                          </a:solidFill>
                          <a:effectLst/>
                          <a:latin typeface="+mn-lt"/>
                          <a:ea typeface="等线" panose="02010600030101010101" pitchFamily="2" charset="-122"/>
                          <a:cs typeface="+mn-cs"/>
                          <a:hlinkClick r:id="rId3">
                            <a:extLst>
                              <a:ext uri="{A12FA001-AC4F-418D-AE19-62706E023703}">
                                <ahyp:hlinkClr xmlns:ahyp="http://schemas.microsoft.com/office/drawing/2018/hyperlinkcolor" val="tx"/>
                              </a:ext>
                            </a:extLst>
                          </a:hlinkClick>
                        </a:rPr>
                        <a:t>SP-241379</a:t>
                      </a:r>
                      <a:endParaRPr lang="en-US" sz="1100" b="0" i="0" u="sng" strike="noStrike" kern="1200" dirty="0">
                        <a:solidFill>
                          <a:srgbClr val="0563C1"/>
                        </a:solidFill>
                        <a:effectLst/>
                        <a:latin typeface="+mn-lt"/>
                        <a:ea typeface="等线" panose="02010600030101010101" pitchFamily="2" charset="-122"/>
                        <a:cs typeface="+mn-cs"/>
                      </a:endParaRPr>
                    </a:p>
                  </a:txBody>
                  <a:tcPr marL="5799" marR="5799" marT="5799" marB="0"/>
                </a:tc>
                <a:tc>
                  <a:txBody>
                    <a:bodyPr/>
                    <a:lstStyle/>
                    <a:p>
                      <a:pPr algn="r" fontAlgn="b"/>
                      <a:r>
                        <a:rPr lang="en-US" altLang="zh-CN" sz="1000" b="0" i="0" u="none" strike="noStrike" dirty="0">
                          <a:solidFill>
                            <a:srgbClr val="FF0000"/>
                          </a:solidFill>
                          <a:effectLst/>
                          <a:latin typeface="+mn-lt"/>
                          <a:ea typeface="等线" panose="02010600030101010101" pitchFamily="2" charset="-122"/>
                          <a:cs typeface="Arial" panose="020B0604020202020204" pitchFamily="34" charset="0"/>
                        </a:rPr>
                        <a:t>75%</a:t>
                      </a:r>
                    </a:p>
                  </a:txBody>
                  <a:tcPr marL="7620" marR="7620" marT="7620" marB="0" anchor="b"/>
                </a:tc>
                <a:tc>
                  <a:txBody>
                    <a:bodyPr/>
                    <a:lstStyle/>
                    <a:p>
                      <a:pPr algn="l" fontAlgn="t"/>
                      <a:endParaRPr lang="en-US" sz="1000" b="0" i="0" u="none" strike="noStrike" kern="1200" dirty="0">
                        <a:solidFill>
                          <a:srgbClr val="0563C1"/>
                        </a:solidFill>
                        <a:effectLst/>
                        <a:latin typeface="+mn-lt"/>
                        <a:ea typeface="等线" panose="02010600030101010101" pitchFamily="2" charset="-122"/>
                        <a:cs typeface="+mn-cs"/>
                      </a:endParaRPr>
                    </a:p>
                  </a:txBody>
                  <a:tcPr marL="4294" marR="4294" marT="4294" marB="0"/>
                </a:tc>
                <a:extLst>
                  <a:ext uri="{0D108BD9-81ED-4DB2-BD59-A6C34878D82A}">
                    <a16:rowId xmlns:a16="http://schemas.microsoft.com/office/drawing/2014/main" val="702956629"/>
                  </a:ext>
                </a:extLst>
              </a:tr>
            </a:tbl>
          </a:graphicData>
        </a:graphic>
      </p:graphicFrame>
      <p:sp>
        <p:nvSpPr>
          <p:cNvPr id="6" name="矩形 5">
            <a:extLst>
              <a:ext uri="{FF2B5EF4-FFF2-40B4-BE49-F238E27FC236}">
                <a16:creationId xmlns:a16="http://schemas.microsoft.com/office/drawing/2014/main" id="{258CB148-EB78-4F52-B4DA-88CC8C58B74F}"/>
              </a:ext>
            </a:extLst>
          </p:cNvPr>
          <p:cNvSpPr/>
          <p:nvPr/>
        </p:nvSpPr>
        <p:spPr>
          <a:xfrm>
            <a:off x="8684704" y="0"/>
            <a:ext cx="1614545" cy="292388"/>
          </a:xfrm>
          <a:prstGeom prst="rect">
            <a:avLst/>
          </a:prstGeom>
        </p:spPr>
        <p:txBody>
          <a:bodyPr wrap="none">
            <a:spAutoFit/>
          </a:bodyPr>
          <a:lstStyle/>
          <a:p>
            <a:r>
              <a:rPr lang="en-US" altLang="zh-CN" dirty="0">
                <a:solidFill>
                  <a:schemeClr val="bg1"/>
                </a:solidFill>
                <a:highlight>
                  <a:srgbClr val="800080"/>
                </a:highlight>
              </a:rPr>
              <a:t>OAM Prime feature</a:t>
            </a:r>
            <a:endParaRPr lang="zh-CN" altLang="en-US" dirty="0">
              <a:solidFill>
                <a:schemeClr val="bg1"/>
              </a:solidFill>
              <a:highlight>
                <a:srgbClr val="800080"/>
              </a:highlight>
            </a:endParaRPr>
          </a:p>
        </p:txBody>
      </p:sp>
      <p:sp>
        <p:nvSpPr>
          <p:cNvPr id="7" name="Content Placeholder 7">
            <a:extLst>
              <a:ext uri="{FF2B5EF4-FFF2-40B4-BE49-F238E27FC236}">
                <a16:creationId xmlns:a16="http://schemas.microsoft.com/office/drawing/2014/main" id="{15A52699-E709-4988-8B00-FEE7254D6A24}"/>
              </a:ext>
            </a:extLst>
          </p:cNvPr>
          <p:cNvSpPr txBox="1">
            <a:spLocks/>
          </p:cNvSpPr>
          <p:nvPr/>
        </p:nvSpPr>
        <p:spPr>
          <a:xfrm>
            <a:off x="420612" y="2336832"/>
            <a:ext cx="10953749" cy="4060800"/>
          </a:xfrm>
          <a:prstGeom prst="rect">
            <a:avLst/>
          </a:prstGeom>
          <a:solidFill>
            <a:schemeClr val="bg1"/>
          </a:solidFill>
        </p:spPr>
        <p:txBody>
          <a:bodyPr/>
          <a:lstStyle>
            <a:lvl1pPr marL="341313" indent="-341313" algn="l" rtl="0" eaLnBrk="0" fontAlgn="base" hangingPunct="0">
              <a:spcBef>
                <a:spcPct val="20000"/>
              </a:spcBef>
              <a:spcAft>
                <a:spcPct val="0"/>
              </a:spcAft>
              <a:buBlip>
                <a:blip r:embed="rId4"/>
              </a:buBlip>
              <a:defRPr sz="2800">
                <a:solidFill>
                  <a:schemeClr val="tx1"/>
                </a:solidFill>
                <a:latin typeface="+mn-lt"/>
                <a:ea typeface="MS PGothic" panose="020B0600070205080204" pitchFamily="34" charset="-128"/>
                <a:cs typeface="ＭＳ Ｐゴシック" charset="0"/>
              </a:defRPr>
            </a:lvl1pPr>
            <a:lvl2pPr marL="741363" indent="-284163" algn="l" rtl="0" eaLnBrk="0" fontAlgn="base" hangingPunct="0">
              <a:spcBef>
                <a:spcPct val="20000"/>
              </a:spcBef>
              <a:spcAft>
                <a:spcPct val="0"/>
              </a:spcAft>
              <a:buClr>
                <a:srgbClr val="C00000"/>
              </a:buClr>
              <a:buFont typeface="Arial" panose="020B0604020202020204" pitchFamily="34" charset="0"/>
              <a:buChar char="•"/>
              <a:defRPr sz="2400">
                <a:solidFill>
                  <a:schemeClr val="tx1"/>
                </a:solidFill>
                <a:latin typeface="+mn-lt"/>
                <a:ea typeface="MS PGothic" panose="020B0600070205080204" pitchFamily="34" charset="-128"/>
              </a:defRPr>
            </a:lvl2pPr>
            <a:lvl3pPr marL="11414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3pPr>
            <a:lvl4pPr marL="15986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4pPr>
            <a:lvl5pPr marL="2055813" indent="-227013"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S PGothic" panose="020B0600070205080204" pitchFamily="34" charset="-128"/>
              </a:defRPr>
            </a:lvl5pPr>
            <a:lvl6pPr marL="2514314" indent="-228574" algn="l" rtl="0" eaLnBrk="0" fontAlgn="base" hangingPunct="0">
              <a:spcBef>
                <a:spcPct val="20000"/>
              </a:spcBef>
              <a:spcAft>
                <a:spcPct val="0"/>
              </a:spcAft>
              <a:buFont typeface="Arial" charset="0"/>
              <a:buChar char="»"/>
              <a:defRPr sz="1600">
                <a:solidFill>
                  <a:schemeClr val="tx1"/>
                </a:solidFill>
                <a:latin typeface="+mn-lt"/>
              </a:defRPr>
            </a:lvl6pPr>
            <a:lvl7pPr marL="2971462" indent="-228574" algn="l" rtl="0" eaLnBrk="0" fontAlgn="base" hangingPunct="0">
              <a:spcBef>
                <a:spcPct val="20000"/>
              </a:spcBef>
              <a:spcAft>
                <a:spcPct val="0"/>
              </a:spcAft>
              <a:buFont typeface="Arial" charset="0"/>
              <a:buChar char="»"/>
              <a:defRPr sz="1600">
                <a:solidFill>
                  <a:schemeClr val="tx1"/>
                </a:solidFill>
                <a:latin typeface="+mn-lt"/>
              </a:defRPr>
            </a:lvl7pPr>
            <a:lvl8pPr marL="3428610" indent="-228574" algn="l" rtl="0" eaLnBrk="0" fontAlgn="base" hangingPunct="0">
              <a:spcBef>
                <a:spcPct val="20000"/>
              </a:spcBef>
              <a:spcAft>
                <a:spcPct val="0"/>
              </a:spcAft>
              <a:buFont typeface="Arial" charset="0"/>
              <a:buChar char="»"/>
              <a:defRPr sz="1600">
                <a:solidFill>
                  <a:schemeClr val="tx1"/>
                </a:solidFill>
                <a:latin typeface="+mn-lt"/>
              </a:defRPr>
            </a:lvl8pPr>
            <a:lvl9pPr marL="3885758" indent="-228574" algn="l" rtl="0" eaLnBrk="0" fontAlgn="base" hangingPunct="0">
              <a:spcBef>
                <a:spcPct val="20000"/>
              </a:spcBef>
              <a:spcAft>
                <a:spcPct val="0"/>
              </a:spcAft>
              <a:buFont typeface="Arial" charset="0"/>
              <a:buChar char="»"/>
              <a:defRPr sz="1600">
                <a:solidFill>
                  <a:schemeClr val="tx1"/>
                </a:solidFill>
                <a:latin typeface="+mn-lt"/>
              </a:defRPr>
            </a:lvl9pPr>
          </a:lstStyle>
          <a:p>
            <a:pPr>
              <a:spcBef>
                <a:spcPts val="0"/>
              </a:spcBef>
              <a:spcAft>
                <a:spcPts val="0"/>
              </a:spcAft>
              <a:defRPr/>
            </a:pPr>
            <a:r>
              <a:rPr lang="de-DE" altLang="de-DE" sz="1800" kern="0" dirty="0"/>
              <a:t>Progress since SA#107:</a:t>
            </a:r>
          </a:p>
          <a:p>
            <a:pPr marL="457200" lvl="1" indent="0">
              <a:buNone/>
            </a:pPr>
            <a:r>
              <a:rPr lang="en-US" altLang="zh-CN" sz="1200" dirty="0"/>
              <a:t>Improvements were agreed for stage 2 of: </a:t>
            </a:r>
            <a:endParaRPr lang="zh-CN" altLang="zh-CN" sz="1200" dirty="0"/>
          </a:p>
          <a:p>
            <a:pPr lvl="1"/>
            <a:r>
              <a:rPr lang="en-US" altLang="zh-CN" sz="1200" dirty="0"/>
              <a:t>planned configurations.</a:t>
            </a:r>
            <a:endParaRPr lang="zh-CN" altLang="zh-CN" sz="1200" dirty="0"/>
          </a:p>
          <a:p>
            <a:pPr lvl="1"/>
            <a:r>
              <a:rPr lang="en-US" altLang="zh-CN" sz="1200" dirty="0"/>
              <a:t>planned configuration groups.</a:t>
            </a:r>
            <a:endParaRPr lang="zh-CN" altLang="zh-CN" sz="1200" dirty="0"/>
          </a:p>
          <a:p>
            <a:pPr lvl="1"/>
            <a:r>
              <a:rPr lang="en-US" altLang="zh-CN" sz="1200" dirty="0"/>
              <a:t>fallback configurations</a:t>
            </a:r>
            <a:endParaRPr lang="zh-CN" altLang="zh-CN" sz="1200" dirty="0"/>
          </a:p>
          <a:p>
            <a:pPr lvl="1"/>
            <a:r>
              <a:rPr lang="en-US" altLang="zh-CN" sz="1200" dirty="0"/>
              <a:t>trigger conditions</a:t>
            </a:r>
            <a:endParaRPr lang="zh-CN" altLang="zh-CN" sz="1200" dirty="0"/>
          </a:p>
          <a:p>
            <a:pPr lvl="1"/>
            <a:r>
              <a:rPr lang="en-US" altLang="zh-CN" sz="1200" dirty="0"/>
              <a:t>validating planned configurations.</a:t>
            </a:r>
            <a:endParaRPr lang="zh-CN" altLang="zh-CN" sz="1200" dirty="0"/>
          </a:p>
          <a:p>
            <a:pPr lvl="1"/>
            <a:r>
              <a:rPr lang="en-US" altLang="zh-CN" sz="1200" dirty="0"/>
              <a:t>activating planned configurations.</a:t>
            </a:r>
            <a:endParaRPr lang="en-US" altLang="zh-CN" sz="1200" kern="0" dirty="0"/>
          </a:p>
          <a:p>
            <a:pPr lvl="1">
              <a:spcBef>
                <a:spcPts val="0"/>
              </a:spcBef>
              <a:spcAft>
                <a:spcPts val="0"/>
              </a:spcAft>
              <a:defRPr/>
            </a:pPr>
            <a:r>
              <a:rPr lang="en-US" altLang="zh-CN" sz="1200" dirty="0"/>
              <a:t>Many improvements were agreed for stage 2 information model</a:t>
            </a:r>
          </a:p>
          <a:p>
            <a:pPr lvl="1">
              <a:spcBef>
                <a:spcPts val="0"/>
              </a:spcBef>
              <a:spcAft>
                <a:spcPts val="0"/>
              </a:spcAft>
              <a:defRPr/>
            </a:pPr>
            <a:r>
              <a:rPr lang="en-US" altLang="zh-CN" sz="1200" dirty="0"/>
              <a:t>New stage 3 examples were added</a:t>
            </a:r>
          </a:p>
          <a:p>
            <a:pPr marL="341313" lvl="1" indent="-341313">
              <a:spcBef>
                <a:spcPts val="0"/>
              </a:spcBef>
              <a:spcAft>
                <a:spcPts val="0"/>
              </a:spcAft>
              <a:buBlip>
                <a:blip r:embed="rId4"/>
              </a:buBlip>
              <a:defRPr/>
            </a:pPr>
            <a:r>
              <a:rPr lang="en-US" sz="1800" kern="0" dirty="0"/>
              <a:t>Impacts and dependencies on other WGs:</a:t>
            </a:r>
            <a:endParaRPr lang="de-DE" sz="1800" kern="0" dirty="0"/>
          </a:p>
          <a:p>
            <a:pPr lvl="1">
              <a:spcBef>
                <a:spcPts val="0"/>
              </a:spcBef>
              <a:spcAft>
                <a:spcPts val="0"/>
              </a:spcAft>
              <a:defRPr/>
            </a:pPr>
            <a:endParaRPr lang="en-US" sz="1200" kern="0" dirty="0"/>
          </a:p>
          <a:p>
            <a:pPr lvl="1">
              <a:spcBef>
                <a:spcPts val="0"/>
              </a:spcBef>
              <a:spcAft>
                <a:spcPts val="0"/>
              </a:spcAft>
              <a:defRPr/>
            </a:pPr>
            <a:r>
              <a:rPr lang="en-US" sz="1400" kern="0" dirty="0"/>
              <a:t>None</a:t>
            </a:r>
            <a:endParaRPr lang="de-DE" sz="1400" kern="0" dirty="0"/>
          </a:p>
          <a:p>
            <a:pPr marL="457200" lvl="1" indent="0">
              <a:spcBef>
                <a:spcPts val="0"/>
              </a:spcBef>
              <a:spcAft>
                <a:spcPts val="0"/>
              </a:spcAft>
              <a:buNone/>
              <a:defRPr/>
            </a:pPr>
            <a:endParaRPr lang="de-DE" sz="1200" kern="0" dirty="0"/>
          </a:p>
          <a:p>
            <a:pPr>
              <a:spcBef>
                <a:spcPts val="0"/>
              </a:spcBef>
              <a:spcAft>
                <a:spcPts val="0"/>
              </a:spcAft>
              <a:defRPr/>
            </a:pPr>
            <a:r>
              <a:rPr lang="de-DE" sz="1800" kern="0" dirty="0"/>
              <a:t>Next steps:</a:t>
            </a:r>
          </a:p>
          <a:p>
            <a:pPr lvl="1">
              <a:defRPr/>
            </a:pPr>
            <a:r>
              <a:rPr lang="en-US" altLang="zh-CN" sz="1200" dirty="0"/>
              <a:t>Continue according to the plan</a:t>
            </a:r>
            <a:endParaRPr lang="en-US" sz="1200" kern="0" dirty="0"/>
          </a:p>
        </p:txBody>
      </p:sp>
    </p:spTree>
    <p:extLst>
      <p:ext uri="{BB962C8B-B14F-4D97-AF65-F5344CB8AC3E}">
        <p14:creationId xmlns:p14="http://schemas.microsoft.com/office/powerpoint/2010/main" val="4250701417"/>
      </p:ext>
    </p:extLst>
  </p:cSld>
  <p:clrMapOvr>
    <a:masterClrMapping/>
  </p:clrMapOvr>
  <p:transition spd="slow"/>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96221DFE-BF72-4AC7-BB51-3BFEB65732D9}"/>
              </a:ext>
            </a:extLst>
          </p:cNvPr>
          <p:cNvSpPr>
            <a:spLocks noGrp="1"/>
          </p:cNvSpPr>
          <p:nvPr>
            <p:ph type="title"/>
          </p:nvPr>
        </p:nvSpPr>
        <p:spPr/>
        <p:txBody>
          <a:bodyPr/>
          <a:lstStyle/>
          <a:p>
            <a:r>
              <a:rPr lang="en-GB" altLang="en-US" sz="3200" b="1" dirty="0"/>
              <a:t>10. MADCOL: </a:t>
            </a:r>
            <a:r>
              <a:rPr lang="en-US" altLang="en-US" sz="3200" b="1" dirty="0"/>
              <a:t>Data management phase 2 </a:t>
            </a:r>
            <a:endParaRPr lang="en-GB" altLang="en-US" sz="3200" b="1" dirty="0"/>
          </a:p>
        </p:txBody>
      </p:sp>
      <p:graphicFrame>
        <p:nvGraphicFramePr>
          <p:cNvPr id="5" name="Table 4">
            <a:extLst>
              <a:ext uri="{FF2B5EF4-FFF2-40B4-BE49-F238E27FC236}">
                <a16:creationId xmlns:a16="http://schemas.microsoft.com/office/drawing/2014/main" id="{7A68B1DF-7499-467E-9AB1-C9EAA9992FED}"/>
              </a:ext>
            </a:extLst>
          </p:cNvPr>
          <p:cNvGraphicFramePr>
            <a:graphicFrameLocks noGrp="1"/>
          </p:cNvGraphicFramePr>
          <p:nvPr>
            <p:extLst>
              <p:ext uri="{D42A27DB-BD31-4B8C-83A1-F6EECF244321}">
                <p14:modId xmlns:p14="http://schemas.microsoft.com/office/powerpoint/2010/main" val="906650195"/>
              </p:ext>
            </p:extLst>
          </p:nvPr>
        </p:nvGraphicFramePr>
        <p:xfrm>
          <a:off x="420612" y="1431600"/>
          <a:ext cx="10907183" cy="496737"/>
        </p:xfrm>
        <a:graphic>
          <a:graphicData uri="http://schemas.openxmlformats.org/drawingml/2006/table">
            <a:tbl>
              <a:tblPr firstRow="1" firstCol="1" bandRow="1">
                <a:tableStyleId>{F5AB1C69-6EDB-4FF4-983F-18BD219EF322}</a:tableStyleId>
              </a:tblPr>
              <a:tblGrid>
                <a:gridCol w="650979">
                  <a:extLst>
                    <a:ext uri="{9D8B030D-6E8A-4147-A177-3AD203B41FA5}">
                      <a16:colId xmlns:a16="http://schemas.microsoft.com/office/drawing/2014/main" val="20000"/>
                    </a:ext>
                  </a:extLst>
                </a:gridCol>
                <a:gridCol w="3769829">
                  <a:extLst>
                    <a:ext uri="{9D8B030D-6E8A-4147-A177-3AD203B41FA5}">
                      <a16:colId xmlns:a16="http://schemas.microsoft.com/office/drawing/2014/main" val="20001"/>
                    </a:ext>
                  </a:extLst>
                </a:gridCol>
                <a:gridCol w="987879">
                  <a:extLst>
                    <a:ext uri="{9D8B030D-6E8A-4147-A177-3AD203B41FA5}">
                      <a16:colId xmlns:a16="http://schemas.microsoft.com/office/drawing/2014/main" val="20002"/>
                    </a:ext>
                  </a:extLst>
                </a:gridCol>
                <a:gridCol w="1608364">
                  <a:extLst>
                    <a:ext uri="{9D8B030D-6E8A-4147-A177-3AD203B41FA5}">
                      <a16:colId xmlns:a16="http://schemas.microsoft.com/office/drawing/2014/main" val="20003"/>
                    </a:ext>
                  </a:extLst>
                </a:gridCol>
                <a:gridCol w="644979">
                  <a:extLst>
                    <a:ext uri="{9D8B030D-6E8A-4147-A177-3AD203B41FA5}">
                      <a16:colId xmlns:a16="http://schemas.microsoft.com/office/drawing/2014/main" val="20004"/>
                    </a:ext>
                  </a:extLst>
                </a:gridCol>
                <a:gridCol w="718457">
                  <a:extLst>
                    <a:ext uri="{9D8B030D-6E8A-4147-A177-3AD203B41FA5}">
                      <a16:colId xmlns:a16="http://schemas.microsoft.com/office/drawing/2014/main" val="20005"/>
                    </a:ext>
                  </a:extLst>
                </a:gridCol>
                <a:gridCol w="742950">
                  <a:extLst>
                    <a:ext uri="{9D8B030D-6E8A-4147-A177-3AD203B41FA5}">
                      <a16:colId xmlns:a16="http://schemas.microsoft.com/office/drawing/2014/main" val="20006"/>
                    </a:ext>
                  </a:extLst>
                </a:gridCol>
                <a:gridCol w="1783746">
                  <a:extLst>
                    <a:ext uri="{9D8B030D-6E8A-4147-A177-3AD203B41FA5}">
                      <a16:colId xmlns:a16="http://schemas.microsoft.com/office/drawing/2014/main" val="20007"/>
                    </a:ext>
                  </a:extLst>
                </a:gridCol>
              </a:tblGrid>
              <a:tr h="277594">
                <a:tc>
                  <a:txBody>
                    <a:bodyPr/>
                    <a:lstStyle/>
                    <a:p>
                      <a:pPr algn="ctr">
                        <a:lnSpc>
                          <a:spcPct val="107000"/>
                        </a:lnSpc>
                        <a:spcAft>
                          <a:spcPts val="800"/>
                        </a:spcAft>
                      </a:pPr>
                      <a:r>
                        <a:rPr lang="en-GB" sz="1400" dirty="0"/>
                        <a:t>UID</a:t>
                      </a:r>
                    </a:p>
                  </a:txBody>
                  <a:tcPr marL="48004" marR="48004" marT="0" marB="0" anchor="ctr"/>
                </a:tc>
                <a:tc>
                  <a:txBody>
                    <a:bodyPr/>
                    <a:lstStyle/>
                    <a:p>
                      <a:pPr algn="ctr">
                        <a:lnSpc>
                          <a:spcPct val="107000"/>
                        </a:lnSpc>
                        <a:spcAft>
                          <a:spcPts val="800"/>
                        </a:spcAft>
                      </a:pPr>
                      <a:r>
                        <a:rPr lang="en-GB" sz="1400" dirty="0"/>
                        <a:t>Name</a:t>
                      </a:r>
                    </a:p>
                  </a:txBody>
                  <a:tcPr marL="48004" marR="48004" marT="0" marB="0" anchor="ctr"/>
                </a:tc>
                <a:tc>
                  <a:txBody>
                    <a:bodyPr/>
                    <a:lstStyle/>
                    <a:p>
                      <a:pPr algn="ctr">
                        <a:lnSpc>
                          <a:spcPct val="107000"/>
                        </a:lnSpc>
                        <a:spcAft>
                          <a:spcPts val="800"/>
                        </a:spcAft>
                      </a:pPr>
                      <a:r>
                        <a:rPr lang="en-GB" sz="1400" dirty="0"/>
                        <a:t>Acronym</a:t>
                      </a:r>
                    </a:p>
                  </a:txBody>
                  <a:tcPr marL="48004" marR="48004" marT="0" marB="0" anchor="ctr"/>
                </a:tc>
                <a:tc>
                  <a:txBody>
                    <a:bodyPr/>
                    <a:lstStyle/>
                    <a:p>
                      <a:pPr algn="ctr">
                        <a:lnSpc>
                          <a:spcPct val="107000"/>
                        </a:lnSpc>
                        <a:spcAft>
                          <a:spcPts val="800"/>
                        </a:spcAft>
                      </a:pPr>
                      <a:r>
                        <a:rPr lang="en-GB" sz="1400" dirty="0"/>
                        <a:t>Target </a:t>
                      </a:r>
                      <a:r>
                        <a:rPr lang="en-GB" sz="1000" dirty="0"/>
                        <a:t>(dd/mm/</a:t>
                      </a:r>
                      <a:r>
                        <a:rPr lang="en-GB" sz="1000" dirty="0" err="1"/>
                        <a:t>yyyy</a:t>
                      </a:r>
                      <a:r>
                        <a:rPr lang="en-GB" sz="1000" dirty="0"/>
                        <a:t>)</a:t>
                      </a:r>
                      <a:endParaRPr lang="en-GB" sz="1400" dirty="0"/>
                    </a:p>
                  </a:txBody>
                  <a:tcPr marL="48004" marR="48004" marT="0" marB="0" anchor="ctr"/>
                </a:tc>
                <a:tc>
                  <a:txBody>
                    <a:bodyPr/>
                    <a:lstStyle/>
                    <a:p>
                      <a:pPr algn="ctr">
                        <a:lnSpc>
                          <a:spcPct val="107000"/>
                        </a:lnSpc>
                        <a:spcAft>
                          <a:spcPts val="800"/>
                        </a:spcAft>
                      </a:pPr>
                      <a:r>
                        <a:rPr lang="en-GB" sz="1400" dirty="0"/>
                        <a:t>Old %</a:t>
                      </a:r>
                    </a:p>
                  </a:txBody>
                  <a:tcPr marL="48004" marR="48004" marT="0" marB="0" anchor="ctr"/>
                </a:tc>
                <a:tc>
                  <a:txBody>
                    <a:bodyPr/>
                    <a:lstStyle/>
                    <a:p>
                      <a:pPr algn="ctr">
                        <a:lnSpc>
                          <a:spcPct val="107000"/>
                        </a:lnSpc>
                        <a:spcAft>
                          <a:spcPts val="800"/>
                        </a:spcAft>
                      </a:pPr>
                      <a:r>
                        <a:rPr lang="en-GB" sz="1400" b="1" kern="1200" dirty="0">
                          <a:solidFill>
                            <a:schemeClr val="lt1"/>
                          </a:solidFill>
                          <a:latin typeface="+mn-lt"/>
                          <a:ea typeface="+mn-ea"/>
                          <a:cs typeface="+mn-cs"/>
                        </a:rPr>
                        <a:t>WID</a:t>
                      </a:r>
                      <a:endParaRPr lang="en-GB" sz="1400" dirty="0">
                        <a:solidFill>
                          <a:srgbClr val="FF0000"/>
                        </a:solidFill>
                      </a:endParaRPr>
                    </a:p>
                  </a:txBody>
                  <a:tcPr marL="48004" marR="48004" marT="0" marB="0" anchor="ctr"/>
                </a:tc>
                <a:tc>
                  <a:txBody>
                    <a:bodyPr/>
                    <a:lstStyle/>
                    <a:p>
                      <a:pPr algn="ctr">
                        <a:lnSpc>
                          <a:spcPct val="107000"/>
                        </a:lnSpc>
                        <a:spcAft>
                          <a:spcPts val="800"/>
                        </a:spcAft>
                      </a:pPr>
                      <a:r>
                        <a:rPr lang="en-GB" sz="1400" dirty="0">
                          <a:solidFill>
                            <a:srgbClr val="FF0000"/>
                          </a:solidFill>
                        </a:rPr>
                        <a:t>New %</a:t>
                      </a:r>
                      <a:endParaRPr lang="en-GB" sz="1400" b="1" kern="1200" dirty="0">
                        <a:solidFill>
                          <a:schemeClr val="lt1"/>
                        </a:solidFill>
                        <a:latin typeface="+mn-lt"/>
                        <a:ea typeface="+mn-ea"/>
                        <a:cs typeface="+mn-cs"/>
                      </a:endParaRPr>
                    </a:p>
                  </a:txBody>
                  <a:tcPr marL="48004" marR="48004" marT="0" marB="0" anchor="ctr"/>
                </a:tc>
                <a:tc>
                  <a:txBody>
                    <a:bodyPr/>
                    <a:lstStyle/>
                    <a:p>
                      <a:pPr algn="ctr">
                        <a:lnSpc>
                          <a:spcPct val="107000"/>
                        </a:lnSpc>
                        <a:spcAft>
                          <a:spcPts val="800"/>
                        </a:spcAft>
                      </a:pPr>
                      <a:r>
                        <a:rPr lang="en-GB" sz="1400" dirty="0">
                          <a:solidFill>
                            <a:srgbClr val="FF0000"/>
                          </a:solidFill>
                        </a:rPr>
                        <a:t>Change or comment</a:t>
                      </a:r>
                    </a:p>
                  </a:txBody>
                  <a:tcPr marL="48004" marR="48004" marT="0" marB="0" anchor="ctr"/>
                </a:tc>
                <a:extLst>
                  <a:ext uri="{0D108BD9-81ED-4DB2-BD59-A6C34878D82A}">
                    <a16:rowId xmlns:a16="http://schemas.microsoft.com/office/drawing/2014/main" val="10000"/>
                  </a:ext>
                </a:extLst>
              </a:tr>
              <a:tr h="219143">
                <a:tc>
                  <a:txBody>
                    <a:bodyPr/>
                    <a:lstStyle/>
                    <a:p>
                      <a:pPr algn="l" fontAlgn="t"/>
                      <a:r>
                        <a:rPr lang="en-US" altLang="zh-CN" sz="1000" b="0" i="0" u="none" strike="noStrike" dirty="0">
                          <a:solidFill>
                            <a:srgbClr val="000000"/>
                          </a:solidFill>
                          <a:effectLst/>
                          <a:latin typeface="+mn-lt"/>
                          <a:ea typeface="等线" panose="02010600030101010101" pitchFamily="2" charset="-122"/>
                        </a:rPr>
                        <a:t>1020025</a:t>
                      </a:r>
                    </a:p>
                  </a:txBody>
                  <a:tcPr marL="5799" marR="5799" marT="5799" marB="0"/>
                </a:tc>
                <a:tc>
                  <a:txBody>
                    <a:bodyPr/>
                    <a:lstStyle/>
                    <a:p>
                      <a:pPr algn="l" fontAlgn="t"/>
                      <a:r>
                        <a:rPr lang="en-US" sz="1000" b="0" i="0" u="none" strike="noStrike">
                          <a:solidFill>
                            <a:srgbClr val="0000FF"/>
                          </a:solidFill>
                          <a:effectLst/>
                          <a:latin typeface="+mn-lt"/>
                          <a:ea typeface="等线" panose="02010600030101010101" pitchFamily="2" charset="-122"/>
                        </a:rPr>
                        <a:t>Data management phase 2 </a:t>
                      </a:r>
                    </a:p>
                  </a:txBody>
                  <a:tcPr marL="5799" marR="5799" marT="5799" marB="0"/>
                </a:tc>
                <a:tc>
                  <a:txBody>
                    <a:bodyPr/>
                    <a:lstStyle/>
                    <a:p>
                      <a:pPr algn="l" fontAlgn="t"/>
                      <a:r>
                        <a:rPr lang="en-US" sz="1000" b="0" i="0" u="none" strike="noStrike">
                          <a:solidFill>
                            <a:srgbClr val="000000"/>
                          </a:solidFill>
                          <a:effectLst/>
                          <a:latin typeface="+mn-lt"/>
                          <a:ea typeface="等线" panose="02010600030101010101" pitchFamily="2" charset="-122"/>
                        </a:rPr>
                        <a:t>MADCOL_Ph2</a:t>
                      </a:r>
                    </a:p>
                  </a:txBody>
                  <a:tcPr marL="5799" marR="5799" marT="5799" marB="0"/>
                </a:tc>
                <a:tc>
                  <a:txBody>
                    <a:bodyPr/>
                    <a:lstStyle/>
                    <a:p>
                      <a:pPr algn="l" fontAlgn="t"/>
                      <a:r>
                        <a:rPr lang="en-US" altLang="zh-CN" sz="1000" b="0" i="0" u="none" strike="noStrike">
                          <a:solidFill>
                            <a:srgbClr val="000000"/>
                          </a:solidFill>
                          <a:effectLst/>
                          <a:latin typeface="+mn-lt"/>
                          <a:ea typeface="等线" panose="02010600030101010101" pitchFamily="2" charset="-122"/>
                        </a:rPr>
                        <a:t>06/06/2025</a:t>
                      </a:r>
                    </a:p>
                  </a:txBody>
                  <a:tcPr marL="5799" marR="5799" marT="5799" marB="0"/>
                </a:tc>
                <a:tc>
                  <a:txBody>
                    <a:bodyPr/>
                    <a:lstStyle/>
                    <a:p>
                      <a:pPr algn="l" fontAlgn="t"/>
                      <a:r>
                        <a:rPr lang="en-US" altLang="zh-CN" sz="1000" b="0" i="0" u="none" strike="noStrike" dirty="0">
                          <a:solidFill>
                            <a:srgbClr val="000000"/>
                          </a:solidFill>
                          <a:effectLst/>
                          <a:latin typeface="+mn-lt"/>
                          <a:ea typeface="等线" panose="02010600030101010101" pitchFamily="2" charset="-122"/>
                        </a:rPr>
                        <a:t>88%</a:t>
                      </a:r>
                    </a:p>
                  </a:txBody>
                  <a:tcPr marL="5799" marR="5799" marT="5799" marB="0"/>
                </a:tc>
                <a:tc>
                  <a:txBody>
                    <a:bodyPr/>
                    <a:lstStyle/>
                    <a:p>
                      <a:pPr algn="l" fontAlgn="t"/>
                      <a:r>
                        <a:rPr lang="en-US" sz="1000" b="0" i="0" u="sng" strike="noStrike">
                          <a:solidFill>
                            <a:srgbClr val="0563C1"/>
                          </a:solidFill>
                          <a:effectLst/>
                          <a:latin typeface="+mn-lt"/>
                          <a:ea typeface="等线" panose="02010600030101010101" pitchFamily="2" charset="-122"/>
                          <a:hlinkClick r:id="rId2"/>
                        </a:rPr>
                        <a:t>SP-240877</a:t>
                      </a:r>
                      <a:endParaRPr lang="en-US" sz="1000" b="0" i="0" u="sng" strike="noStrike">
                        <a:solidFill>
                          <a:srgbClr val="0563C1"/>
                        </a:solidFill>
                        <a:effectLst/>
                        <a:latin typeface="+mn-lt"/>
                        <a:ea typeface="等线" panose="02010600030101010101" pitchFamily="2" charset="-122"/>
                      </a:endParaRPr>
                    </a:p>
                  </a:txBody>
                  <a:tcPr marL="5799" marR="5799" marT="5799" marB="0"/>
                </a:tc>
                <a:tc>
                  <a:txBody>
                    <a:bodyPr/>
                    <a:lstStyle/>
                    <a:p>
                      <a:pPr algn="r" fontAlgn="b"/>
                      <a:r>
                        <a:rPr lang="en-US" altLang="zh-CN" sz="1000" b="0" i="0" u="none" strike="noStrike" dirty="0">
                          <a:solidFill>
                            <a:srgbClr val="FF0000"/>
                          </a:solidFill>
                          <a:effectLst/>
                          <a:latin typeface="+mn-lt"/>
                          <a:ea typeface="等线" panose="02010600030101010101" pitchFamily="2" charset="-122"/>
                          <a:cs typeface="Arial" panose="020B0604020202020204" pitchFamily="34" charset="0"/>
                        </a:rPr>
                        <a:t>98%</a:t>
                      </a:r>
                    </a:p>
                  </a:txBody>
                  <a:tcPr marL="7620" marR="7620" marT="7620" marB="0" anchor="b"/>
                </a:tc>
                <a:tc>
                  <a:txBody>
                    <a:bodyPr/>
                    <a:lstStyle/>
                    <a:p>
                      <a:pPr algn="l" fontAlgn="t"/>
                      <a:endParaRPr lang="en-US" sz="1000" b="0" i="0" u="none" strike="noStrike" kern="1200" dirty="0">
                        <a:solidFill>
                          <a:schemeClr val="tx1"/>
                        </a:solidFill>
                        <a:effectLst/>
                        <a:highlight>
                          <a:srgbClr val="00FFFF"/>
                        </a:highlight>
                        <a:latin typeface="+mn-lt"/>
                        <a:ea typeface="等线" panose="02010600030101010101" pitchFamily="2" charset="-122"/>
                        <a:cs typeface="+mn-cs"/>
                      </a:endParaRPr>
                    </a:p>
                  </a:txBody>
                  <a:tcPr marL="4294" marR="4294" marT="4294" marB="0"/>
                </a:tc>
                <a:extLst>
                  <a:ext uri="{0D108BD9-81ED-4DB2-BD59-A6C34878D82A}">
                    <a16:rowId xmlns:a16="http://schemas.microsoft.com/office/drawing/2014/main" val="10001"/>
                  </a:ext>
                </a:extLst>
              </a:tr>
            </a:tbl>
          </a:graphicData>
        </a:graphic>
      </p:graphicFrame>
      <p:sp>
        <p:nvSpPr>
          <p:cNvPr id="6" name="矩形 5">
            <a:extLst>
              <a:ext uri="{FF2B5EF4-FFF2-40B4-BE49-F238E27FC236}">
                <a16:creationId xmlns:a16="http://schemas.microsoft.com/office/drawing/2014/main" id="{258CB148-EB78-4F52-B4DA-88CC8C58B74F}"/>
              </a:ext>
            </a:extLst>
          </p:cNvPr>
          <p:cNvSpPr/>
          <p:nvPr/>
        </p:nvSpPr>
        <p:spPr>
          <a:xfrm>
            <a:off x="8684704" y="0"/>
            <a:ext cx="1614545" cy="292388"/>
          </a:xfrm>
          <a:prstGeom prst="rect">
            <a:avLst/>
          </a:prstGeom>
        </p:spPr>
        <p:txBody>
          <a:bodyPr wrap="none">
            <a:spAutoFit/>
          </a:bodyPr>
          <a:lstStyle/>
          <a:p>
            <a:r>
              <a:rPr lang="en-US" altLang="zh-CN" dirty="0">
                <a:solidFill>
                  <a:schemeClr val="bg1"/>
                </a:solidFill>
                <a:highlight>
                  <a:srgbClr val="800080"/>
                </a:highlight>
              </a:rPr>
              <a:t>OAM Prime feature</a:t>
            </a:r>
            <a:endParaRPr lang="zh-CN" altLang="en-US" dirty="0">
              <a:solidFill>
                <a:schemeClr val="bg1"/>
              </a:solidFill>
              <a:highlight>
                <a:srgbClr val="800080"/>
              </a:highlight>
            </a:endParaRPr>
          </a:p>
        </p:txBody>
      </p:sp>
      <p:sp>
        <p:nvSpPr>
          <p:cNvPr id="7" name="Content Placeholder 7">
            <a:extLst>
              <a:ext uri="{FF2B5EF4-FFF2-40B4-BE49-F238E27FC236}">
                <a16:creationId xmlns:a16="http://schemas.microsoft.com/office/drawing/2014/main" id="{11CECFDC-61C4-4CAD-8620-528B53F86998}"/>
              </a:ext>
            </a:extLst>
          </p:cNvPr>
          <p:cNvSpPr txBox="1">
            <a:spLocks/>
          </p:cNvSpPr>
          <p:nvPr/>
        </p:nvSpPr>
        <p:spPr>
          <a:xfrm>
            <a:off x="420612" y="2080800"/>
            <a:ext cx="10953749" cy="4060800"/>
          </a:xfrm>
          <a:prstGeom prst="rect">
            <a:avLst/>
          </a:prstGeom>
          <a:solidFill>
            <a:schemeClr val="bg1"/>
          </a:solidFill>
        </p:spPr>
        <p:txBody>
          <a:bodyPr/>
          <a:lstStyle>
            <a:lvl1pPr marL="341313" indent="-341313" algn="l" rtl="0" eaLnBrk="0" fontAlgn="base" hangingPunct="0">
              <a:spcBef>
                <a:spcPct val="20000"/>
              </a:spcBef>
              <a:spcAft>
                <a:spcPct val="0"/>
              </a:spcAft>
              <a:buBlip>
                <a:blip r:embed="rId3"/>
              </a:buBlip>
              <a:defRPr sz="2800">
                <a:solidFill>
                  <a:schemeClr val="tx1"/>
                </a:solidFill>
                <a:latin typeface="+mn-lt"/>
                <a:ea typeface="MS PGothic" panose="020B0600070205080204" pitchFamily="34" charset="-128"/>
                <a:cs typeface="ＭＳ Ｐゴシック" charset="0"/>
              </a:defRPr>
            </a:lvl1pPr>
            <a:lvl2pPr marL="741363" indent="-284163" algn="l" rtl="0" eaLnBrk="0" fontAlgn="base" hangingPunct="0">
              <a:spcBef>
                <a:spcPct val="20000"/>
              </a:spcBef>
              <a:spcAft>
                <a:spcPct val="0"/>
              </a:spcAft>
              <a:buClr>
                <a:srgbClr val="C00000"/>
              </a:buClr>
              <a:buFont typeface="Arial" panose="020B0604020202020204" pitchFamily="34" charset="0"/>
              <a:buChar char="•"/>
              <a:defRPr sz="2400">
                <a:solidFill>
                  <a:schemeClr val="tx1"/>
                </a:solidFill>
                <a:latin typeface="+mn-lt"/>
                <a:ea typeface="MS PGothic" panose="020B0600070205080204" pitchFamily="34" charset="-128"/>
              </a:defRPr>
            </a:lvl2pPr>
            <a:lvl3pPr marL="11414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3pPr>
            <a:lvl4pPr marL="15986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4pPr>
            <a:lvl5pPr marL="2055813" indent="-227013"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S PGothic" panose="020B0600070205080204" pitchFamily="34" charset="-128"/>
              </a:defRPr>
            </a:lvl5pPr>
            <a:lvl6pPr marL="2514314" indent="-228574" algn="l" rtl="0" eaLnBrk="0" fontAlgn="base" hangingPunct="0">
              <a:spcBef>
                <a:spcPct val="20000"/>
              </a:spcBef>
              <a:spcAft>
                <a:spcPct val="0"/>
              </a:spcAft>
              <a:buFont typeface="Arial" charset="0"/>
              <a:buChar char="»"/>
              <a:defRPr sz="1600">
                <a:solidFill>
                  <a:schemeClr val="tx1"/>
                </a:solidFill>
                <a:latin typeface="+mn-lt"/>
              </a:defRPr>
            </a:lvl6pPr>
            <a:lvl7pPr marL="2971462" indent="-228574" algn="l" rtl="0" eaLnBrk="0" fontAlgn="base" hangingPunct="0">
              <a:spcBef>
                <a:spcPct val="20000"/>
              </a:spcBef>
              <a:spcAft>
                <a:spcPct val="0"/>
              </a:spcAft>
              <a:buFont typeface="Arial" charset="0"/>
              <a:buChar char="»"/>
              <a:defRPr sz="1600">
                <a:solidFill>
                  <a:schemeClr val="tx1"/>
                </a:solidFill>
                <a:latin typeface="+mn-lt"/>
              </a:defRPr>
            </a:lvl7pPr>
            <a:lvl8pPr marL="3428610" indent="-228574" algn="l" rtl="0" eaLnBrk="0" fontAlgn="base" hangingPunct="0">
              <a:spcBef>
                <a:spcPct val="20000"/>
              </a:spcBef>
              <a:spcAft>
                <a:spcPct val="0"/>
              </a:spcAft>
              <a:buFont typeface="Arial" charset="0"/>
              <a:buChar char="»"/>
              <a:defRPr sz="1600">
                <a:solidFill>
                  <a:schemeClr val="tx1"/>
                </a:solidFill>
                <a:latin typeface="+mn-lt"/>
              </a:defRPr>
            </a:lvl8pPr>
            <a:lvl9pPr marL="3885758" indent="-228574" algn="l" rtl="0" eaLnBrk="0" fontAlgn="base" hangingPunct="0">
              <a:spcBef>
                <a:spcPct val="20000"/>
              </a:spcBef>
              <a:spcAft>
                <a:spcPct val="0"/>
              </a:spcAft>
              <a:buFont typeface="Arial" charset="0"/>
              <a:buChar char="»"/>
              <a:defRPr sz="1600">
                <a:solidFill>
                  <a:schemeClr val="tx1"/>
                </a:solidFill>
                <a:latin typeface="+mn-lt"/>
              </a:defRPr>
            </a:lvl9pPr>
          </a:lstStyle>
          <a:p>
            <a:pPr>
              <a:spcBef>
                <a:spcPts val="0"/>
              </a:spcBef>
              <a:spcAft>
                <a:spcPts val="0"/>
              </a:spcAft>
              <a:defRPr/>
            </a:pPr>
            <a:r>
              <a:rPr lang="de-DE" altLang="de-DE" sz="1800" kern="0" dirty="0"/>
              <a:t>Progress since SA#107:</a:t>
            </a:r>
          </a:p>
          <a:p>
            <a:pPr lvl="1">
              <a:spcBef>
                <a:spcPts val="0"/>
              </a:spcBef>
              <a:spcAft>
                <a:spcPts val="0"/>
              </a:spcAft>
              <a:defRPr/>
            </a:pPr>
            <a:r>
              <a:rPr lang="en-US" altLang="zh-CN" sz="1200" dirty="0"/>
              <a:t>Add use cases description for “</a:t>
            </a:r>
            <a:r>
              <a:rPr lang="en-US" altLang="zh-CN" sz="1200" dirty="0" err="1"/>
              <a:t>ExternalDataType</a:t>
            </a:r>
            <a:r>
              <a:rPr lang="en-US" altLang="zh-CN" sz="1200" dirty="0"/>
              <a:t>” to support external management data, and “</a:t>
            </a:r>
            <a:r>
              <a:rPr lang="en-US" altLang="zh-CN" sz="1200" dirty="0" err="1"/>
              <a:t>ExternalDataType</a:t>
            </a:r>
            <a:r>
              <a:rPr lang="en-US" altLang="zh-CN" sz="1200" dirty="0"/>
              <a:t>” changes from a data type to an IOC to express the interface configuration more appropriately</a:t>
            </a:r>
          </a:p>
          <a:p>
            <a:pPr lvl="1">
              <a:spcBef>
                <a:spcPts val="0"/>
              </a:spcBef>
              <a:spcAft>
                <a:spcPts val="0"/>
              </a:spcAft>
              <a:defRPr/>
            </a:pPr>
            <a:r>
              <a:rPr lang="en-US" altLang="zh-CN" sz="1200" dirty="0"/>
              <a:t>Add Management data information in usage of </a:t>
            </a:r>
            <a:r>
              <a:rPr lang="en-US" altLang="zh-CN" sz="1200" dirty="0" err="1"/>
              <a:t>MnS</a:t>
            </a:r>
            <a:r>
              <a:rPr lang="en-US" altLang="zh-CN" sz="1200" dirty="0"/>
              <a:t> Registry for different deployment scenarios</a:t>
            </a:r>
          </a:p>
          <a:p>
            <a:pPr lvl="1">
              <a:spcBef>
                <a:spcPts val="0"/>
              </a:spcBef>
              <a:spcAft>
                <a:spcPts val="0"/>
              </a:spcAft>
              <a:defRPr/>
            </a:pPr>
            <a:r>
              <a:rPr lang="en-US" altLang="zh-CN" sz="1200" dirty="0"/>
              <a:t>Add solution description including Stage 2 definition and Stage 3 definition for discovery of management data</a:t>
            </a:r>
            <a:r>
              <a:rPr lang="en-US" altLang="zh-CN" sz="1200" kern="0" dirty="0"/>
              <a:t> </a:t>
            </a:r>
          </a:p>
          <a:p>
            <a:pPr marL="341313" lvl="1" indent="-341313">
              <a:spcBef>
                <a:spcPts val="0"/>
              </a:spcBef>
              <a:spcAft>
                <a:spcPts val="0"/>
              </a:spcAft>
              <a:buBlip>
                <a:blip r:embed="rId3"/>
              </a:buBlip>
              <a:defRPr/>
            </a:pPr>
            <a:endParaRPr lang="en-US" sz="1800" kern="0" dirty="0"/>
          </a:p>
          <a:p>
            <a:pPr marL="341313" lvl="1" indent="-341313">
              <a:spcBef>
                <a:spcPts val="0"/>
              </a:spcBef>
              <a:spcAft>
                <a:spcPts val="0"/>
              </a:spcAft>
              <a:buBlip>
                <a:blip r:embed="rId3"/>
              </a:buBlip>
              <a:defRPr/>
            </a:pPr>
            <a:r>
              <a:rPr lang="en-US" sz="1800" kern="0" dirty="0"/>
              <a:t>Impacts and dependencies on other WGs:</a:t>
            </a:r>
            <a:endParaRPr lang="de-DE" sz="1800" kern="0" dirty="0"/>
          </a:p>
          <a:p>
            <a:pPr lvl="1">
              <a:spcBef>
                <a:spcPts val="0"/>
              </a:spcBef>
              <a:spcAft>
                <a:spcPts val="0"/>
              </a:spcAft>
              <a:defRPr/>
            </a:pPr>
            <a:r>
              <a:rPr lang="en-US" sz="1200" kern="0" dirty="0"/>
              <a:t>None</a:t>
            </a:r>
            <a:endParaRPr lang="de-DE" sz="1200" kern="0" dirty="0"/>
          </a:p>
          <a:p>
            <a:pPr marL="457200" lvl="1" indent="0">
              <a:spcBef>
                <a:spcPts val="0"/>
              </a:spcBef>
              <a:spcAft>
                <a:spcPts val="0"/>
              </a:spcAft>
              <a:buNone/>
              <a:defRPr/>
            </a:pPr>
            <a:endParaRPr lang="de-DE" sz="1200" kern="0" dirty="0"/>
          </a:p>
          <a:p>
            <a:pPr>
              <a:spcBef>
                <a:spcPts val="0"/>
              </a:spcBef>
              <a:spcAft>
                <a:spcPts val="0"/>
              </a:spcAft>
              <a:defRPr/>
            </a:pPr>
            <a:r>
              <a:rPr lang="de-DE" sz="1800" kern="0" dirty="0"/>
              <a:t>Next steps:</a:t>
            </a:r>
          </a:p>
          <a:p>
            <a:pPr lvl="1">
              <a:defRPr/>
            </a:pPr>
            <a:r>
              <a:rPr lang="en-US" altLang="zh-CN" sz="1200" dirty="0"/>
              <a:t>continue according to the plan.</a:t>
            </a:r>
            <a:endParaRPr lang="en-US" sz="1200" kern="0" dirty="0"/>
          </a:p>
        </p:txBody>
      </p:sp>
    </p:spTree>
    <p:extLst>
      <p:ext uri="{BB962C8B-B14F-4D97-AF65-F5344CB8AC3E}">
        <p14:creationId xmlns:p14="http://schemas.microsoft.com/office/powerpoint/2010/main" val="1947226874"/>
      </p:ext>
    </p:extLst>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p:cNvSpPr>
          <p:nvPr>
            <p:ph type="title"/>
          </p:nvPr>
        </p:nvSpPr>
        <p:spPr/>
        <p:txBody>
          <a:bodyPr rtlCol="0">
            <a:normAutofit/>
          </a:bodyPr>
          <a:lstStyle/>
          <a:p>
            <a:pPr eaLnBrk="1" hangingPunct="1">
              <a:defRPr/>
            </a:pPr>
            <a:r>
              <a:rPr lang="en-US" dirty="0">
                <a:effectLst>
                  <a:outerShdw blurRad="38100" dist="38100" dir="2700000" algn="tl">
                    <a:srgbClr val="C0C0C0"/>
                  </a:outerShdw>
                </a:effectLst>
              </a:rPr>
              <a:t>Contents</a:t>
            </a:r>
          </a:p>
        </p:txBody>
      </p:sp>
      <p:sp>
        <p:nvSpPr>
          <p:cNvPr id="57347" name="Rectangle 3"/>
          <p:cNvSpPr>
            <a:spLocks noGrp="1"/>
          </p:cNvSpPr>
          <p:nvPr>
            <p:ph type="body" idx="1"/>
          </p:nvPr>
        </p:nvSpPr>
        <p:spPr>
          <a:xfrm>
            <a:off x="1981200" y="1409701"/>
            <a:ext cx="8229600" cy="4826976"/>
          </a:xfrm>
        </p:spPr>
        <p:txBody>
          <a:bodyPr/>
          <a:lstStyle/>
          <a:p>
            <a:pPr eaLnBrk="1" hangingPunct="1">
              <a:defRPr/>
            </a:pPr>
            <a:r>
              <a:rPr lang="en-GB" sz="2400" dirty="0"/>
              <a:t>General aspects of SA5</a:t>
            </a:r>
          </a:p>
          <a:p>
            <a:pPr eaLnBrk="1" hangingPunct="1">
              <a:defRPr/>
            </a:pPr>
            <a:r>
              <a:rPr lang="en-GB" sz="2400" dirty="0"/>
              <a:t>SA5 </a:t>
            </a:r>
            <a:r>
              <a:rPr lang="en-GB" altLang="zh-CN" sz="2400" dirty="0"/>
              <a:t>overall progress since SA#107</a:t>
            </a:r>
          </a:p>
          <a:p>
            <a:pPr eaLnBrk="1" hangingPunct="1">
              <a:defRPr/>
            </a:pPr>
            <a:r>
              <a:rPr lang="en-GB" altLang="zh-CN" sz="2400" dirty="0"/>
              <a:t>Management Feature relations with other WGs</a:t>
            </a:r>
          </a:p>
          <a:p>
            <a:pPr eaLnBrk="1" hangingPunct="1">
              <a:defRPr/>
            </a:pPr>
            <a:r>
              <a:rPr lang="en-GB" sz="2400" dirty="0"/>
              <a:t>Management and Orchestration  </a:t>
            </a:r>
          </a:p>
          <a:p>
            <a:pPr eaLnBrk="1" hangingPunct="1">
              <a:defRPr/>
            </a:pPr>
            <a:r>
              <a:rPr lang="en-GB" sz="2400" dirty="0"/>
              <a:t>Charging</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96221DFE-BF72-4AC7-BB51-3BFEB65732D9}"/>
              </a:ext>
            </a:extLst>
          </p:cNvPr>
          <p:cNvSpPr>
            <a:spLocks noGrp="1"/>
          </p:cNvSpPr>
          <p:nvPr>
            <p:ph type="title"/>
          </p:nvPr>
        </p:nvSpPr>
        <p:spPr/>
        <p:txBody>
          <a:bodyPr/>
          <a:lstStyle/>
          <a:p>
            <a:r>
              <a:rPr lang="en-GB" altLang="en-US" sz="3200" b="1" dirty="0"/>
              <a:t>11. SREP: D</a:t>
            </a:r>
            <a:r>
              <a:rPr lang="en-US" altLang="en-US" sz="3200" b="1" dirty="0" err="1"/>
              <a:t>ata</a:t>
            </a:r>
            <a:r>
              <a:rPr lang="en-US" altLang="en-US" sz="3200" b="1" dirty="0"/>
              <a:t> management regarding subscriptions and reporting</a:t>
            </a:r>
            <a:endParaRPr lang="en-GB" altLang="en-US" sz="3200" b="1" dirty="0"/>
          </a:p>
        </p:txBody>
      </p:sp>
      <p:graphicFrame>
        <p:nvGraphicFramePr>
          <p:cNvPr id="5" name="Table 4">
            <a:extLst>
              <a:ext uri="{FF2B5EF4-FFF2-40B4-BE49-F238E27FC236}">
                <a16:creationId xmlns:a16="http://schemas.microsoft.com/office/drawing/2014/main" id="{7A68B1DF-7499-467E-9AB1-C9EAA9992FED}"/>
              </a:ext>
            </a:extLst>
          </p:cNvPr>
          <p:cNvGraphicFramePr>
            <a:graphicFrameLocks noGrp="1"/>
          </p:cNvGraphicFramePr>
          <p:nvPr>
            <p:extLst>
              <p:ext uri="{D42A27DB-BD31-4B8C-83A1-F6EECF244321}">
                <p14:modId xmlns:p14="http://schemas.microsoft.com/office/powerpoint/2010/main" val="2319523983"/>
              </p:ext>
            </p:extLst>
          </p:nvPr>
        </p:nvGraphicFramePr>
        <p:xfrm>
          <a:off x="420612" y="1431600"/>
          <a:ext cx="10907183" cy="715880"/>
        </p:xfrm>
        <a:graphic>
          <a:graphicData uri="http://schemas.openxmlformats.org/drawingml/2006/table">
            <a:tbl>
              <a:tblPr firstRow="1" firstCol="1" bandRow="1">
                <a:tableStyleId>{F5AB1C69-6EDB-4FF4-983F-18BD219EF322}</a:tableStyleId>
              </a:tblPr>
              <a:tblGrid>
                <a:gridCol w="650979">
                  <a:extLst>
                    <a:ext uri="{9D8B030D-6E8A-4147-A177-3AD203B41FA5}">
                      <a16:colId xmlns:a16="http://schemas.microsoft.com/office/drawing/2014/main" val="20000"/>
                    </a:ext>
                  </a:extLst>
                </a:gridCol>
                <a:gridCol w="3769829">
                  <a:extLst>
                    <a:ext uri="{9D8B030D-6E8A-4147-A177-3AD203B41FA5}">
                      <a16:colId xmlns:a16="http://schemas.microsoft.com/office/drawing/2014/main" val="20001"/>
                    </a:ext>
                  </a:extLst>
                </a:gridCol>
                <a:gridCol w="987879">
                  <a:extLst>
                    <a:ext uri="{9D8B030D-6E8A-4147-A177-3AD203B41FA5}">
                      <a16:colId xmlns:a16="http://schemas.microsoft.com/office/drawing/2014/main" val="20002"/>
                    </a:ext>
                  </a:extLst>
                </a:gridCol>
                <a:gridCol w="1608364">
                  <a:extLst>
                    <a:ext uri="{9D8B030D-6E8A-4147-A177-3AD203B41FA5}">
                      <a16:colId xmlns:a16="http://schemas.microsoft.com/office/drawing/2014/main" val="20003"/>
                    </a:ext>
                  </a:extLst>
                </a:gridCol>
                <a:gridCol w="644979">
                  <a:extLst>
                    <a:ext uri="{9D8B030D-6E8A-4147-A177-3AD203B41FA5}">
                      <a16:colId xmlns:a16="http://schemas.microsoft.com/office/drawing/2014/main" val="20004"/>
                    </a:ext>
                  </a:extLst>
                </a:gridCol>
                <a:gridCol w="718457">
                  <a:extLst>
                    <a:ext uri="{9D8B030D-6E8A-4147-A177-3AD203B41FA5}">
                      <a16:colId xmlns:a16="http://schemas.microsoft.com/office/drawing/2014/main" val="20005"/>
                    </a:ext>
                  </a:extLst>
                </a:gridCol>
                <a:gridCol w="742950">
                  <a:extLst>
                    <a:ext uri="{9D8B030D-6E8A-4147-A177-3AD203B41FA5}">
                      <a16:colId xmlns:a16="http://schemas.microsoft.com/office/drawing/2014/main" val="20006"/>
                    </a:ext>
                  </a:extLst>
                </a:gridCol>
                <a:gridCol w="1783746">
                  <a:extLst>
                    <a:ext uri="{9D8B030D-6E8A-4147-A177-3AD203B41FA5}">
                      <a16:colId xmlns:a16="http://schemas.microsoft.com/office/drawing/2014/main" val="20007"/>
                    </a:ext>
                  </a:extLst>
                </a:gridCol>
              </a:tblGrid>
              <a:tr h="277594">
                <a:tc>
                  <a:txBody>
                    <a:bodyPr/>
                    <a:lstStyle/>
                    <a:p>
                      <a:pPr algn="ctr">
                        <a:lnSpc>
                          <a:spcPct val="107000"/>
                        </a:lnSpc>
                        <a:spcAft>
                          <a:spcPts val="800"/>
                        </a:spcAft>
                      </a:pPr>
                      <a:r>
                        <a:rPr lang="en-GB" sz="1400" dirty="0"/>
                        <a:t>UID</a:t>
                      </a:r>
                    </a:p>
                  </a:txBody>
                  <a:tcPr marL="48004" marR="48004" marT="0" marB="0" anchor="ctr"/>
                </a:tc>
                <a:tc>
                  <a:txBody>
                    <a:bodyPr/>
                    <a:lstStyle/>
                    <a:p>
                      <a:pPr algn="ctr">
                        <a:lnSpc>
                          <a:spcPct val="107000"/>
                        </a:lnSpc>
                        <a:spcAft>
                          <a:spcPts val="800"/>
                        </a:spcAft>
                      </a:pPr>
                      <a:r>
                        <a:rPr lang="en-GB" sz="1400" dirty="0"/>
                        <a:t>Name</a:t>
                      </a:r>
                    </a:p>
                  </a:txBody>
                  <a:tcPr marL="48004" marR="48004" marT="0" marB="0" anchor="ctr"/>
                </a:tc>
                <a:tc>
                  <a:txBody>
                    <a:bodyPr/>
                    <a:lstStyle/>
                    <a:p>
                      <a:pPr algn="ctr">
                        <a:lnSpc>
                          <a:spcPct val="107000"/>
                        </a:lnSpc>
                        <a:spcAft>
                          <a:spcPts val="800"/>
                        </a:spcAft>
                      </a:pPr>
                      <a:r>
                        <a:rPr lang="en-GB" sz="1400" dirty="0"/>
                        <a:t>Acronym</a:t>
                      </a:r>
                    </a:p>
                  </a:txBody>
                  <a:tcPr marL="48004" marR="48004" marT="0" marB="0" anchor="ctr"/>
                </a:tc>
                <a:tc>
                  <a:txBody>
                    <a:bodyPr/>
                    <a:lstStyle/>
                    <a:p>
                      <a:pPr algn="ctr">
                        <a:lnSpc>
                          <a:spcPct val="107000"/>
                        </a:lnSpc>
                        <a:spcAft>
                          <a:spcPts val="800"/>
                        </a:spcAft>
                      </a:pPr>
                      <a:r>
                        <a:rPr lang="en-GB" sz="1400" dirty="0"/>
                        <a:t>Target </a:t>
                      </a:r>
                      <a:r>
                        <a:rPr lang="en-GB" sz="1000" dirty="0"/>
                        <a:t>(dd/mm/</a:t>
                      </a:r>
                      <a:r>
                        <a:rPr lang="en-GB" sz="1000" dirty="0" err="1"/>
                        <a:t>yyyy</a:t>
                      </a:r>
                      <a:r>
                        <a:rPr lang="en-GB" sz="1000" dirty="0"/>
                        <a:t>)</a:t>
                      </a:r>
                      <a:endParaRPr lang="en-GB" sz="1400" dirty="0"/>
                    </a:p>
                  </a:txBody>
                  <a:tcPr marL="48004" marR="48004" marT="0" marB="0" anchor="ctr"/>
                </a:tc>
                <a:tc>
                  <a:txBody>
                    <a:bodyPr/>
                    <a:lstStyle/>
                    <a:p>
                      <a:pPr algn="ctr">
                        <a:lnSpc>
                          <a:spcPct val="107000"/>
                        </a:lnSpc>
                        <a:spcAft>
                          <a:spcPts val="800"/>
                        </a:spcAft>
                      </a:pPr>
                      <a:r>
                        <a:rPr lang="en-GB" sz="1400" dirty="0"/>
                        <a:t>Old %</a:t>
                      </a:r>
                    </a:p>
                  </a:txBody>
                  <a:tcPr marL="48004" marR="48004" marT="0" marB="0" anchor="ctr"/>
                </a:tc>
                <a:tc>
                  <a:txBody>
                    <a:bodyPr/>
                    <a:lstStyle/>
                    <a:p>
                      <a:pPr algn="ctr">
                        <a:lnSpc>
                          <a:spcPct val="107000"/>
                        </a:lnSpc>
                        <a:spcAft>
                          <a:spcPts val="800"/>
                        </a:spcAft>
                      </a:pPr>
                      <a:r>
                        <a:rPr lang="en-GB" sz="1400" b="1" kern="1200" dirty="0">
                          <a:solidFill>
                            <a:schemeClr val="lt1"/>
                          </a:solidFill>
                          <a:latin typeface="+mn-lt"/>
                          <a:ea typeface="+mn-ea"/>
                          <a:cs typeface="+mn-cs"/>
                        </a:rPr>
                        <a:t>WID</a:t>
                      </a:r>
                      <a:endParaRPr lang="en-GB" sz="1400" dirty="0">
                        <a:solidFill>
                          <a:srgbClr val="FF0000"/>
                        </a:solidFill>
                      </a:endParaRPr>
                    </a:p>
                  </a:txBody>
                  <a:tcPr marL="48004" marR="48004" marT="0" marB="0" anchor="ctr"/>
                </a:tc>
                <a:tc>
                  <a:txBody>
                    <a:bodyPr/>
                    <a:lstStyle/>
                    <a:p>
                      <a:pPr algn="ctr">
                        <a:lnSpc>
                          <a:spcPct val="107000"/>
                        </a:lnSpc>
                        <a:spcAft>
                          <a:spcPts val="800"/>
                        </a:spcAft>
                      </a:pPr>
                      <a:r>
                        <a:rPr lang="en-GB" sz="1400" dirty="0">
                          <a:solidFill>
                            <a:srgbClr val="FF0000"/>
                          </a:solidFill>
                        </a:rPr>
                        <a:t>New %</a:t>
                      </a:r>
                      <a:endParaRPr lang="en-GB" sz="1400" b="1" kern="1200" dirty="0">
                        <a:solidFill>
                          <a:schemeClr val="lt1"/>
                        </a:solidFill>
                        <a:latin typeface="+mn-lt"/>
                        <a:ea typeface="+mn-ea"/>
                        <a:cs typeface="+mn-cs"/>
                      </a:endParaRPr>
                    </a:p>
                  </a:txBody>
                  <a:tcPr marL="48004" marR="48004" marT="0" marB="0" anchor="ctr"/>
                </a:tc>
                <a:tc>
                  <a:txBody>
                    <a:bodyPr/>
                    <a:lstStyle/>
                    <a:p>
                      <a:pPr algn="ctr">
                        <a:lnSpc>
                          <a:spcPct val="107000"/>
                        </a:lnSpc>
                        <a:spcAft>
                          <a:spcPts val="800"/>
                        </a:spcAft>
                      </a:pPr>
                      <a:r>
                        <a:rPr lang="en-GB" sz="1400" dirty="0">
                          <a:solidFill>
                            <a:srgbClr val="FF0000"/>
                          </a:solidFill>
                        </a:rPr>
                        <a:t>Change or comment</a:t>
                      </a:r>
                    </a:p>
                  </a:txBody>
                  <a:tcPr marL="48004" marR="48004" marT="0" marB="0" anchor="ctr"/>
                </a:tc>
                <a:extLst>
                  <a:ext uri="{0D108BD9-81ED-4DB2-BD59-A6C34878D82A}">
                    <a16:rowId xmlns:a16="http://schemas.microsoft.com/office/drawing/2014/main" val="10000"/>
                  </a:ext>
                </a:extLst>
              </a:tr>
              <a:tr h="219143">
                <a:tc>
                  <a:txBody>
                    <a:bodyPr/>
                    <a:lstStyle/>
                    <a:p>
                      <a:pPr algn="l" fontAlgn="b"/>
                      <a:r>
                        <a:rPr lang="en-US" altLang="zh-CN" sz="1100" b="0" i="0" u="none" strike="noStrike" dirty="0">
                          <a:solidFill>
                            <a:srgbClr val="000000"/>
                          </a:solidFill>
                          <a:effectLst/>
                          <a:latin typeface="+mn-lt"/>
                          <a:ea typeface="等线" panose="02010600030101010101" pitchFamily="2" charset="-122"/>
                          <a:cs typeface="Arial" panose="020B0604020202020204" pitchFamily="34" charset="0"/>
                        </a:rPr>
                        <a:t>1020012</a:t>
                      </a:r>
                    </a:p>
                  </a:txBody>
                  <a:tcPr marL="7620" marR="7620" marT="7620" marB="0" anchor="b"/>
                </a:tc>
                <a:tc>
                  <a:txBody>
                    <a:bodyPr/>
                    <a:lstStyle/>
                    <a:p>
                      <a:pPr algn="l" fontAlgn="b"/>
                      <a:r>
                        <a:rPr lang="en-US" sz="1100" b="0" i="0" u="none" strike="noStrike" dirty="0">
                          <a:solidFill>
                            <a:srgbClr val="000000"/>
                          </a:solidFill>
                          <a:effectLst/>
                          <a:latin typeface="+mn-lt"/>
                          <a:ea typeface="等线" panose="02010600030101010101" pitchFamily="2" charset="-122"/>
                          <a:cs typeface="Arial" panose="020B0604020202020204" pitchFamily="34" charset="0"/>
                        </a:rPr>
                        <a:t>Study on data management regarding subscriptions and reporting </a:t>
                      </a:r>
                    </a:p>
                  </a:txBody>
                  <a:tcPr marL="7620" marR="7620" marT="7620" marB="0" anchor="b"/>
                </a:tc>
                <a:tc>
                  <a:txBody>
                    <a:bodyPr/>
                    <a:lstStyle/>
                    <a:p>
                      <a:pPr algn="l" fontAlgn="b"/>
                      <a:r>
                        <a:rPr lang="en-US" sz="1100" b="0" i="0" u="none" strike="noStrike">
                          <a:solidFill>
                            <a:srgbClr val="000000"/>
                          </a:solidFill>
                          <a:effectLst/>
                          <a:latin typeface="+mn-lt"/>
                          <a:ea typeface="等线" panose="02010600030101010101" pitchFamily="2" charset="-122"/>
                          <a:cs typeface="Arial" panose="020B0604020202020204" pitchFamily="34" charset="0"/>
                        </a:rPr>
                        <a:t>FS_Data_SREP</a:t>
                      </a:r>
                    </a:p>
                  </a:txBody>
                  <a:tcPr marL="7620" marR="7620" marT="7620" marB="0" anchor="b"/>
                </a:tc>
                <a:tc>
                  <a:txBody>
                    <a:bodyPr/>
                    <a:lstStyle/>
                    <a:p>
                      <a:pPr algn="l" fontAlgn="t"/>
                      <a:r>
                        <a:rPr lang="en-US" altLang="zh-CN" sz="1100" b="0" i="0" u="none" strike="noStrike" dirty="0">
                          <a:solidFill>
                            <a:srgbClr val="000000"/>
                          </a:solidFill>
                          <a:effectLst/>
                          <a:latin typeface="+mn-lt"/>
                          <a:ea typeface="等线" panose="02010600030101010101" pitchFamily="2" charset="-122"/>
                        </a:rPr>
                        <a:t>09/09/2024</a:t>
                      </a:r>
                    </a:p>
                  </a:txBody>
                  <a:tcPr marL="7620" marR="7620" marT="7620" marB="0"/>
                </a:tc>
                <a:tc>
                  <a:txBody>
                    <a:bodyPr/>
                    <a:lstStyle/>
                    <a:p>
                      <a:pPr algn="l" fontAlgn="t"/>
                      <a:r>
                        <a:rPr lang="en-US" altLang="zh-CN" sz="1100" b="0" i="0" u="none" strike="noStrike">
                          <a:solidFill>
                            <a:srgbClr val="000000"/>
                          </a:solidFill>
                          <a:effectLst/>
                          <a:latin typeface="+mn-lt"/>
                          <a:ea typeface="等线" panose="02010600030101010101" pitchFamily="2" charset="-122"/>
                        </a:rPr>
                        <a:t>60%</a:t>
                      </a:r>
                    </a:p>
                  </a:txBody>
                  <a:tcPr marL="7620" marR="7620" marT="7620" marB="0"/>
                </a:tc>
                <a:tc>
                  <a:txBody>
                    <a:bodyPr/>
                    <a:lstStyle/>
                    <a:p>
                      <a:pPr algn="l" fontAlgn="t"/>
                      <a:r>
                        <a:rPr lang="en-US" sz="1100" b="0" i="0" u="sng" strike="noStrike">
                          <a:solidFill>
                            <a:srgbClr val="0563C1"/>
                          </a:solidFill>
                          <a:effectLst/>
                          <a:latin typeface="+mn-lt"/>
                          <a:ea typeface="等线" panose="02010600030101010101" pitchFamily="2" charset="-122"/>
                          <a:hlinkClick r:id="rId2"/>
                        </a:rPr>
                        <a:t>SP-231732</a:t>
                      </a:r>
                      <a:endParaRPr lang="en-US" sz="1100" b="0" i="0" u="sng" strike="noStrike">
                        <a:solidFill>
                          <a:srgbClr val="0563C1"/>
                        </a:solidFill>
                        <a:effectLst/>
                        <a:latin typeface="+mn-lt"/>
                        <a:ea typeface="等线" panose="02010600030101010101" pitchFamily="2" charset="-122"/>
                      </a:endParaRPr>
                    </a:p>
                  </a:txBody>
                  <a:tcPr marL="7620" marR="7620" marT="7620" marB="0"/>
                </a:tc>
                <a:tc>
                  <a:txBody>
                    <a:bodyPr/>
                    <a:lstStyle/>
                    <a:p>
                      <a:pPr algn="r" fontAlgn="b"/>
                      <a:r>
                        <a:rPr lang="en-US" altLang="zh-CN" sz="1100" b="0" i="0" u="none" strike="noStrike" dirty="0">
                          <a:solidFill>
                            <a:schemeClr val="tx1"/>
                          </a:solidFill>
                          <a:effectLst/>
                          <a:highlight>
                            <a:srgbClr val="B2B2B2"/>
                          </a:highlight>
                          <a:latin typeface="+mn-lt"/>
                          <a:ea typeface="等线" panose="02010600030101010101" pitchFamily="2" charset="-122"/>
                          <a:cs typeface="Arial" panose="020B0604020202020204" pitchFamily="34" charset="0"/>
                        </a:rPr>
                        <a:t>100%</a:t>
                      </a:r>
                    </a:p>
                  </a:txBody>
                  <a:tcPr marL="7620" marR="7620" marT="7620" marB="0" anchor="b"/>
                </a:tc>
                <a:tc>
                  <a:txBody>
                    <a:bodyPr/>
                    <a:lstStyle/>
                    <a:p>
                      <a:pPr algn="l" fontAlgn="t"/>
                      <a:endParaRPr lang="en-US" sz="1100" b="0" i="0" u="none" strike="noStrike" kern="1200" dirty="0">
                        <a:solidFill>
                          <a:srgbClr val="0563C1"/>
                        </a:solidFill>
                        <a:effectLst/>
                        <a:highlight>
                          <a:srgbClr val="B2B2B2"/>
                        </a:highlight>
                        <a:latin typeface="+mn-lt"/>
                        <a:ea typeface="等线" panose="02010600030101010101" pitchFamily="2" charset="-122"/>
                        <a:cs typeface="+mn-cs"/>
                      </a:endParaRPr>
                    </a:p>
                  </a:txBody>
                  <a:tcPr marL="4294" marR="4294" marT="4294" marB="0"/>
                </a:tc>
                <a:extLst>
                  <a:ext uri="{0D108BD9-81ED-4DB2-BD59-A6C34878D82A}">
                    <a16:rowId xmlns:a16="http://schemas.microsoft.com/office/drawing/2014/main" val="10001"/>
                  </a:ext>
                </a:extLst>
              </a:tr>
              <a:tr h="219143">
                <a:tc>
                  <a:txBody>
                    <a:bodyPr/>
                    <a:lstStyle/>
                    <a:p>
                      <a:pPr algn="l" fontAlgn="t"/>
                      <a:r>
                        <a:rPr lang="en-US" altLang="zh-CN" sz="1100" b="0" i="0" u="none" strike="noStrike" kern="1200" dirty="0">
                          <a:solidFill>
                            <a:srgbClr val="000000"/>
                          </a:solidFill>
                          <a:effectLst/>
                          <a:latin typeface="+mn-lt"/>
                          <a:ea typeface="等线" panose="02010600030101010101" pitchFamily="2" charset="-122"/>
                          <a:cs typeface="Arial" panose="020B0604020202020204" pitchFamily="34" charset="0"/>
                        </a:rPr>
                        <a:t>1050033</a:t>
                      </a:r>
                    </a:p>
                  </a:txBody>
                  <a:tcPr marL="5799" marR="5799" marT="5799" marB="0"/>
                </a:tc>
                <a:tc>
                  <a:txBody>
                    <a:bodyPr/>
                    <a:lstStyle/>
                    <a:p>
                      <a:pPr algn="l" fontAlgn="t"/>
                      <a:r>
                        <a:rPr lang="en-US" sz="1100" b="0" i="0" u="none" strike="noStrike" kern="1200" dirty="0">
                          <a:solidFill>
                            <a:srgbClr val="000000"/>
                          </a:solidFill>
                          <a:effectLst/>
                          <a:latin typeface="+mn-lt"/>
                          <a:ea typeface="等线" panose="02010600030101010101" pitchFamily="2" charset="-122"/>
                          <a:cs typeface="Arial" panose="020B0604020202020204" pitchFamily="34" charset="0"/>
                        </a:rPr>
                        <a:t>Data management regarding subscriptions and reporting </a:t>
                      </a:r>
                    </a:p>
                  </a:txBody>
                  <a:tcPr marL="5799" marR="5799" marT="5799" marB="0"/>
                </a:tc>
                <a:tc>
                  <a:txBody>
                    <a:bodyPr/>
                    <a:lstStyle/>
                    <a:p>
                      <a:pPr algn="l" fontAlgn="t"/>
                      <a:r>
                        <a:rPr lang="en-US" sz="1100" b="0" i="0" u="none" strike="noStrike" kern="1200" dirty="0" err="1">
                          <a:solidFill>
                            <a:srgbClr val="000000"/>
                          </a:solidFill>
                          <a:effectLst/>
                          <a:latin typeface="+mn-lt"/>
                          <a:ea typeface="等线" panose="02010600030101010101" pitchFamily="2" charset="-122"/>
                          <a:cs typeface="Arial" panose="020B0604020202020204" pitchFamily="34" charset="0"/>
                        </a:rPr>
                        <a:t>Data_SREP</a:t>
                      </a:r>
                      <a:endParaRPr lang="en-US" sz="1100" b="0" i="0" u="none" strike="noStrike" kern="1200" dirty="0">
                        <a:solidFill>
                          <a:srgbClr val="000000"/>
                        </a:solidFill>
                        <a:effectLst/>
                        <a:latin typeface="+mn-lt"/>
                        <a:ea typeface="等线" panose="02010600030101010101" pitchFamily="2" charset="-122"/>
                        <a:cs typeface="Arial" panose="020B0604020202020204" pitchFamily="34" charset="0"/>
                      </a:endParaRPr>
                    </a:p>
                  </a:txBody>
                  <a:tcPr marL="5799" marR="5799" marT="5799" marB="0"/>
                </a:tc>
                <a:tc>
                  <a:txBody>
                    <a:bodyPr/>
                    <a:lstStyle/>
                    <a:p>
                      <a:pPr algn="l" fontAlgn="t"/>
                      <a:r>
                        <a:rPr lang="en-US" altLang="zh-CN" sz="1100" b="0" i="0" u="none" strike="noStrike" kern="1200" dirty="0">
                          <a:solidFill>
                            <a:srgbClr val="000000"/>
                          </a:solidFill>
                          <a:effectLst/>
                          <a:latin typeface="+mn-lt"/>
                          <a:ea typeface="等线" panose="02010600030101010101" pitchFamily="2" charset="-122"/>
                          <a:cs typeface="Arial" panose="020B0604020202020204" pitchFamily="34" charset="0"/>
                        </a:rPr>
                        <a:t>09/09/2025</a:t>
                      </a:r>
                    </a:p>
                  </a:txBody>
                  <a:tcPr marL="5799" marR="5799" marT="5799" marB="0"/>
                </a:tc>
                <a:tc>
                  <a:txBody>
                    <a:bodyPr/>
                    <a:lstStyle/>
                    <a:p>
                      <a:pPr algn="l" fontAlgn="t"/>
                      <a:r>
                        <a:rPr lang="en-US" altLang="zh-CN" sz="1100" b="0" i="0" u="none" strike="noStrike" kern="1200" dirty="0">
                          <a:solidFill>
                            <a:srgbClr val="000000"/>
                          </a:solidFill>
                          <a:effectLst/>
                          <a:latin typeface="+mn-lt"/>
                          <a:ea typeface="等线" panose="02010600030101010101" pitchFamily="2" charset="-122"/>
                          <a:cs typeface="Arial" panose="020B0604020202020204" pitchFamily="34" charset="0"/>
                        </a:rPr>
                        <a:t>0%</a:t>
                      </a:r>
                    </a:p>
                  </a:txBody>
                  <a:tcPr marL="5799" marR="5799" marT="5799" marB="0"/>
                </a:tc>
                <a:tc>
                  <a:txBody>
                    <a:bodyPr/>
                    <a:lstStyle/>
                    <a:p>
                      <a:pPr algn="l" fontAlgn="t"/>
                      <a:r>
                        <a:rPr lang="en-US" sz="1000" b="0" i="0" u="sng" strike="noStrike" dirty="0">
                          <a:solidFill>
                            <a:srgbClr val="0563C1"/>
                          </a:solidFill>
                          <a:effectLst/>
                          <a:latin typeface="+mn-lt"/>
                          <a:ea typeface="等线" panose="02010600030101010101" pitchFamily="2" charset="-122"/>
                          <a:hlinkClick r:id="rId3"/>
                        </a:rPr>
                        <a:t>SP-241380</a:t>
                      </a:r>
                      <a:endParaRPr lang="en-US" sz="1000" b="0" i="0" u="sng" strike="noStrike" dirty="0">
                        <a:solidFill>
                          <a:srgbClr val="0563C1"/>
                        </a:solidFill>
                        <a:effectLst/>
                        <a:latin typeface="+mn-lt"/>
                        <a:ea typeface="等线" panose="02010600030101010101" pitchFamily="2" charset="-122"/>
                      </a:endParaRPr>
                    </a:p>
                  </a:txBody>
                  <a:tcPr marL="5799" marR="5799" marT="5799" marB="0"/>
                </a:tc>
                <a:tc>
                  <a:txBody>
                    <a:bodyPr/>
                    <a:lstStyle/>
                    <a:p>
                      <a:pPr algn="r" fontAlgn="b"/>
                      <a:r>
                        <a:rPr lang="en-US" altLang="zh-CN" sz="1000" b="0" i="0" u="none" strike="noStrike" dirty="0">
                          <a:solidFill>
                            <a:srgbClr val="FF0000"/>
                          </a:solidFill>
                          <a:effectLst/>
                          <a:latin typeface="+mn-lt"/>
                          <a:ea typeface="等线" panose="02010600030101010101" pitchFamily="2" charset="-122"/>
                          <a:cs typeface="Arial" panose="020B0604020202020204" pitchFamily="34" charset="0"/>
                        </a:rPr>
                        <a:t>40%</a:t>
                      </a:r>
                    </a:p>
                  </a:txBody>
                  <a:tcPr marL="7620" marR="7620" marT="7620" marB="0" anchor="b"/>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endParaRPr lang="en-US" sz="1000" b="0" i="0" u="none" strike="noStrike" kern="1200" dirty="0">
                        <a:solidFill>
                          <a:srgbClr val="0563C1"/>
                        </a:solidFill>
                        <a:effectLst/>
                        <a:latin typeface="+mn-lt"/>
                        <a:ea typeface="等线" panose="02010600030101010101" pitchFamily="2" charset="-122"/>
                        <a:cs typeface="+mn-cs"/>
                      </a:endParaRPr>
                    </a:p>
                  </a:txBody>
                  <a:tcPr marL="4294" marR="4294" marT="4294" marB="0"/>
                </a:tc>
                <a:extLst>
                  <a:ext uri="{0D108BD9-81ED-4DB2-BD59-A6C34878D82A}">
                    <a16:rowId xmlns:a16="http://schemas.microsoft.com/office/drawing/2014/main" val="3015410971"/>
                  </a:ext>
                </a:extLst>
              </a:tr>
            </a:tbl>
          </a:graphicData>
        </a:graphic>
      </p:graphicFrame>
      <p:sp>
        <p:nvSpPr>
          <p:cNvPr id="6" name="矩形 5">
            <a:extLst>
              <a:ext uri="{FF2B5EF4-FFF2-40B4-BE49-F238E27FC236}">
                <a16:creationId xmlns:a16="http://schemas.microsoft.com/office/drawing/2014/main" id="{258CB148-EB78-4F52-B4DA-88CC8C58B74F}"/>
              </a:ext>
            </a:extLst>
          </p:cNvPr>
          <p:cNvSpPr/>
          <p:nvPr/>
        </p:nvSpPr>
        <p:spPr>
          <a:xfrm>
            <a:off x="8684704" y="0"/>
            <a:ext cx="1614545" cy="292388"/>
          </a:xfrm>
          <a:prstGeom prst="rect">
            <a:avLst/>
          </a:prstGeom>
        </p:spPr>
        <p:txBody>
          <a:bodyPr wrap="none">
            <a:spAutoFit/>
          </a:bodyPr>
          <a:lstStyle/>
          <a:p>
            <a:r>
              <a:rPr lang="en-US" altLang="zh-CN" dirty="0">
                <a:solidFill>
                  <a:schemeClr val="bg1"/>
                </a:solidFill>
                <a:highlight>
                  <a:srgbClr val="800080"/>
                </a:highlight>
              </a:rPr>
              <a:t>OAM Prime feature</a:t>
            </a:r>
            <a:endParaRPr lang="zh-CN" altLang="en-US" dirty="0">
              <a:solidFill>
                <a:schemeClr val="bg1"/>
              </a:solidFill>
              <a:highlight>
                <a:srgbClr val="800080"/>
              </a:highlight>
            </a:endParaRPr>
          </a:p>
        </p:txBody>
      </p:sp>
      <p:sp>
        <p:nvSpPr>
          <p:cNvPr id="7" name="Content Placeholder 7">
            <a:extLst>
              <a:ext uri="{FF2B5EF4-FFF2-40B4-BE49-F238E27FC236}">
                <a16:creationId xmlns:a16="http://schemas.microsoft.com/office/drawing/2014/main" id="{7E8AB0A4-3ED6-4BCC-A474-50CA3F347DF4}"/>
              </a:ext>
            </a:extLst>
          </p:cNvPr>
          <p:cNvSpPr txBox="1">
            <a:spLocks/>
          </p:cNvSpPr>
          <p:nvPr/>
        </p:nvSpPr>
        <p:spPr>
          <a:xfrm>
            <a:off x="420612" y="2167200"/>
            <a:ext cx="10953749" cy="4060800"/>
          </a:xfrm>
          <a:prstGeom prst="rect">
            <a:avLst/>
          </a:prstGeom>
          <a:solidFill>
            <a:schemeClr val="bg1"/>
          </a:solidFill>
        </p:spPr>
        <p:txBody>
          <a:bodyPr/>
          <a:lstStyle>
            <a:lvl1pPr marL="341313" indent="-341313" algn="l" rtl="0" eaLnBrk="0" fontAlgn="base" hangingPunct="0">
              <a:spcBef>
                <a:spcPct val="20000"/>
              </a:spcBef>
              <a:spcAft>
                <a:spcPct val="0"/>
              </a:spcAft>
              <a:buBlip>
                <a:blip r:embed="rId4"/>
              </a:buBlip>
              <a:defRPr sz="2800">
                <a:solidFill>
                  <a:schemeClr val="tx1"/>
                </a:solidFill>
                <a:latin typeface="+mn-lt"/>
                <a:ea typeface="MS PGothic" panose="020B0600070205080204" pitchFamily="34" charset="-128"/>
                <a:cs typeface="ＭＳ Ｐゴシック" charset="0"/>
              </a:defRPr>
            </a:lvl1pPr>
            <a:lvl2pPr marL="741363" indent="-284163" algn="l" rtl="0" eaLnBrk="0" fontAlgn="base" hangingPunct="0">
              <a:spcBef>
                <a:spcPct val="20000"/>
              </a:spcBef>
              <a:spcAft>
                <a:spcPct val="0"/>
              </a:spcAft>
              <a:buClr>
                <a:srgbClr val="C00000"/>
              </a:buClr>
              <a:buFont typeface="Arial" panose="020B0604020202020204" pitchFamily="34" charset="0"/>
              <a:buChar char="•"/>
              <a:defRPr sz="2400">
                <a:solidFill>
                  <a:schemeClr val="tx1"/>
                </a:solidFill>
                <a:latin typeface="+mn-lt"/>
                <a:ea typeface="MS PGothic" panose="020B0600070205080204" pitchFamily="34" charset="-128"/>
              </a:defRPr>
            </a:lvl2pPr>
            <a:lvl3pPr marL="11414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3pPr>
            <a:lvl4pPr marL="15986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4pPr>
            <a:lvl5pPr marL="2055813" indent="-227013"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S PGothic" panose="020B0600070205080204" pitchFamily="34" charset="-128"/>
              </a:defRPr>
            </a:lvl5pPr>
            <a:lvl6pPr marL="2514314" indent="-228574" algn="l" rtl="0" eaLnBrk="0" fontAlgn="base" hangingPunct="0">
              <a:spcBef>
                <a:spcPct val="20000"/>
              </a:spcBef>
              <a:spcAft>
                <a:spcPct val="0"/>
              </a:spcAft>
              <a:buFont typeface="Arial" charset="0"/>
              <a:buChar char="»"/>
              <a:defRPr sz="1600">
                <a:solidFill>
                  <a:schemeClr val="tx1"/>
                </a:solidFill>
                <a:latin typeface="+mn-lt"/>
              </a:defRPr>
            </a:lvl6pPr>
            <a:lvl7pPr marL="2971462" indent="-228574" algn="l" rtl="0" eaLnBrk="0" fontAlgn="base" hangingPunct="0">
              <a:spcBef>
                <a:spcPct val="20000"/>
              </a:spcBef>
              <a:spcAft>
                <a:spcPct val="0"/>
              </a:spcAft>
              <a:buFont typeface="Arial" charset="0"/>
              <a:buChar char="»"/>
              <a:defRPr sz="1600">
                <a:solidFill>
                  <a:schemeClr val="tx1"/>
                </a:solidFill>
                <a:latin typeface="+mn-lt"/>
              </a:defRPr>
            </a:lvl7pPr>
            <a:lvl8pPr marL="3428610" indent="-228574" algn="l" rtl="0" eaLnBrk="0" fontAlgn="base" hangingPunct="0">
              <a:spcBef>
                <a:spcPct val="20000"/>
              </a:spcBef>
              <a:spcAft>
                <a:spcPct val="0"/>
              </a:spcAft>
              <a:buFont typeface="Arial" charset="0"/>
              <a:buChar char="»"/>
              <a:defRPr sz="1600">
                <a:solidFill>
                  <a:schemeClr val="tx1"/>
                </a:solidFill>
                <a:latin typeface="+mn-lt"/>
              </a:defRPr>
            </a:lvl8pPr>
            <a:lvl9pPr marL="3885758" indent="-228574" algn="l" rtl="0" eaLnBrk="0" fontAlgn="base" hangingPunct="0">
              <a:spcBef>
                <a:spcPct val="20000"/>
              </a:spcBef>
              <a:spcAft>
                <a:spcPct val="0"/>
              </a:spcAft>
              <a:buFont typeface="Arial" charset="0"/>
              <a:buChar char="»"/>
              <a:defRPr sz="1600">
                <a:solidFill>
                  <a:schemeClr val="tx1"/>
                </a:solidFill>
                <a:latin typeface="+mn-lt"/>
              </a:defRPr>
            </a:lvl9pPr>
          </a:lstStyle>
          <a:p>
            <a:pPr>
              <a:spcBef>
                <a:spcPts val="0"/>
              </a:spcBef>
              <a:spcAft>
                <a:spcPts val="0"/>
              </a:spcAft>
              <a:defRPr/>
            </a:pPr>
            <a:r>
              <a:rPr lang="de-DE" altLang="de-DE" sz="1800" kern="0" dirty="0"/>
              <a:t>Progress since SA#107:</a:t>
            </a:r>
          </a:p>
          <a:p>
            <a:pPr marL="457200" lvl="1" indent="0">
              <a:spcBef>
                <a:spcPts val="0"/>
              </a:spcBef>
              <a:spcAft>
                <a:spcPts val="0"/>
              </a:spcAft>
              <a:buNone/>
              <a:defRPr/>
            </a:pPr>
            <a:r>
              <a:rPr lang="en-US" altLang="zh-CN" sz="1200" dirty="0"/>
              <a:t>The following topics need more discussion:</a:t>
            </a:r>
          </a:p>
          <a:p>
            <a:pPr lvl="1">
              <a:spcBef>
                <a:spcPts val="0"/>
              </a:spcBef>
              <a:spcAft>
                <a:spcPts val="0"/>
              </a:spcAft>
              <a:defRPr/>
            </a:pPr>
            <a:r>
              <a:rPr lang="en-US" altLang="zh-CN" sz="1200" dirty="0" err="1"/>
              <a:t>QoE</a:t>
            </a:r>
            <a:r>
              <a:rPr lang="en-US" altLang="zh-CN" sz="1200" dirty="0"/>
              <a:t> Reference Uniqueness</a:t>
            </a:r>
          </a:p>
          <a:p>
            <a:pPr lvl="1">
              <a:spcBef>
                <a:spcPts val="0"/>
              </a:spcBef>
              <a:spcAft>
                <a:spcPts val="0"/>
              </a:spcAft>
              <a:defRPr/>
            </a:pPr>
            <a:r>
              <a:rPr lang="en-US" altLang="zh-CN" sz="1200" dirty="0"/>
              <a:t>Trace Reference Uniqueness </a:t>
            </a:r>
          </a:p>
          <a:p>
            <a:pPr lvl="1">
              <a:spcBef>
                <a:spcPts val="0"/>
              </a:spcBef>
              <a:spcAft>
                <a:spcPts val="0"/>
              </a:spcAft>
              <a:defRPr/>
            </a:pPr>
            <a:r>
              <a:rPr lang="en-US" altLang="zh-CN" sz="1200" kern="0" dirty="0"/>
              <a:t>Trace/MDT and </a:t>
            </a:r>
            <a:r>
              <a:rPr lang="en-US" altLang="zh-CN" sz="1200" kern="0" dirty="0" err="1"/>
              <a:t>QoE</a:t>
            </a:r>
            <a:r>
              <a:rPr lang="en-US" altLang="zh-CN" sz="1200" kern="0" dirty="0"/>
              <a:t> uniqueness solutions were agreed.</a:t>
            </a:r>
          </a:p>
          <a:p>
            <a:pPr lvl="1">
              <a:spcBef>
                <a:spcPts val="0"/>
              </a:spcBef>
              <a:spcAft>
                <a:spcPts val="0"/>
              </a:spcAft>
              <a:defRPr/>
            </a:pPr>
            <a:r>
              <a:rPr lang="en-US" altLang="zh-CN" sz="1200" kern="0" dirty="0"/>
              <a:t>Failure notification solution was agreed for </a:t>
            </a:r>
            <a:r>
              <a:rPr lang="en-US" altLang="zh-CN" sz="1200" kern="0" dirty="0" err="1"/>
              <a:t>QoE</a:t>
            </a:r>
            <a:r>
              <a:rPr lang="en-US" altLang="zh-CN" sz="1200" kern="0" dirty="0"/>
              <a:t>, but not for Trace/MDT.</a:t>
            </a:r>
          </a:p>
          <a:p>
            <a:pPr marL="341313" lvl="1" indent="-341313">
              <a:spcBef>
                <a:spcPts val="0"/>
              </a:spcBef>
              <a:spcAft>
                <a:spcPts val="0"/>
              </a:spcAft>
              <a:buBlip>
                <a:blip r:embed="rId4"/>
              </a:buBlip>
              <a:defRPr/>
            </a:pPr>
            <a:endParaRPr lang="en-US" sz="1800" kern="0" dirty="0"/>
          </a:p>
          <a:p>
            <a:pPr marL="341313" lvl="1" indent="-341313">
              <a:spcBef>
                <a:spcPts val="0"/>
              </a:spcBef>
              <a:spcAft>
                <a:spcPts val="0"/>
              </a:spcAft>
              <a:buBlip>
                <a:blip r:embed="rId4"/>
              </a:buBlip>
              <a:defRPr/>
            </a:pPr>
            <a:r>
              <a:rPr lang="en-US" sz="1800" kern="0" dirty="0"/>
              <a:t>Impacts and dependencies on other WGs:</a:t>
            </a:r>
            <a:endParaRPr lang="de-DE" sz="1800" kern="0" dirty="0"/>
          </a:p>
          <a:p>
            <a:pPr lvl="1">
              <a:spcBef>
                <a:spcPts val="0"/>
              </a:spcBef>
              <a:spcAft>
                <a:spcPts val="0"/>
              </a:spcAft>
              <a:defRPr/>
            </a:pPr>
            <a:endParaRPr lang="en-US" sz="1200" kern="0" dirty="0"/>
          </a:p>
          <a:p>
            <a:pPr lvl="1">
              <a:spcBef>
                <a:spcPts val="0"/>
              </a:spcBef>
              <a:spcAft>
                <a:spcPts val="0"/>
              </a:spcAft>
              <a:defRPr/>
            </a:pPr>
            <a:r>
              <a:rPr lang="en-US" sz="1200" kern="0" dirty="0"/>
              <a:t>None</a:t>
            </a:r>
            <a:endParaRPr lang="de-DE" sz="1200" kern="0" dirty="0"/>
          </a:p>
          <a:p>
            <a:pPr marL="457200" lvl="1" indent="0">
              <a:spcBef>
                <a:spcPts val="0"/>
              </a:spcBef>
              <a:spcAft>
                <a:spcPts val="0"/>
              </a:spcAft>
              <a:buNone/>
              <a:defRPr/>
            </a:pPr>
            <a:endParaRPr lang="de-DE" sz="1200" kern="0" dirty="0"/>
          </a:p>
          <a:p>
            <a:pPr>
              <a:spcBef>
                <a:spcPts val="0"/>
              </a:spcBef>
              <a:spcAft>
                <a:spcPts val="0"/>
              </a:spcAft>
              <a:defRPr/>
            </a:pPr>
            <a:r>
              <a:rPr lang="de-DE" sz="1800" kern="0" dirty="0"/>
              <a:t>Next steps:</a:t>
            </a:r>
          </a:p>
          <a:p>
            <a:pPr lvl="1">
              <a:defRPr/>
            </a:pPr>
            <a:r>
              <a:rPr lang="en-US" altLang="zh-CN" sz="1200" dirty="0"/>
              <a:t>Continue as plan</a:t>
            </a:r>
            <a:endParaRPr lang="en-US" sz="1200" kern="0" dirty="0"/>
          </a:p>
        </p:txBody>
      </p:sp>
    </p:spTree>
    <p:extLst>
      <p:ext uri="{BB962C8B-B14F-4D97-AF65-F5344CB8AC3E}">
        <p14:creationId xmlns:p14="http://schemas.microsoft.com/office/powerpoint/2010/main" val="652565872"/>
      </p:ext>
    </p:extLst>
  </p:cSld>
  <p:clrMapOvr>
    <a:masterClrMapping/>
  </p:clrMapOvr>
  <p:transition spd="slow"/>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96221DFE-BF72-4AC7-BB51-3BFEB65732D9}"/>
              </a:ext>
            </a:extLst>
          </p:cNvPr>
          <p:cNvSpPr>
            <a:spLocks noGrp="1"/>
          </p:cNvSpPr>
          <p:nvPr>
            <p:ph type="title"/>
          </p:nvPr>
        </p:nvSpPr>
        <p:spPr/>
        <p:txBody>
          <a:bodyPr/>
          <a:lstStyle/>
          <a:p>
            <a:r>
              <a:rPr lang="en-GB" altLang="en-US" sz="3200" b="1" dirty="0"/>
              <a:t>12. PM: </a:t>
            </a:r>
            <a:r>
              <a:rPr lang="en-US" altLang="en-US" sz="3200" b="1" dirty="0"/>
              <a:t>5G performance measurements and KPIs phase 4</a:t>
            </a:r>
            <a:endParaRPr lang="en-GB" altLang="en-US" sz="3200" b="1" dirty="0"/>
          </a:p>
        </p:txBody>
      </p:sp>
      <p:graphicFrame>
        <p:nvGraphicFramePr>
          <p:cNvPr id="5" name="Table 4">
            <a:extLst>
              <a:ext uri="{FF2B5EF4-FFF2-40B4-BE49-F238E27FC236}">
                <a16:creationId xmlns:a16="http://schemas.microsoft.com/office/drawing/2014/main" id="{7A68B1DF-7499-467E-9AB1-C9EAA9992FED}"/>
              </a:ext>
            </a:extLst>
          </p:cNvPr>
          <p:cNvGraphicFramePr>
            <a:graphicFrameLocks noGrp="1"/>
          </p:cNvGraphicFramePr>
          <p:nvPr>
            <p:extLst>
              <p:ext uri="{D42A27DB-BD31-4B8C-83A1-F6EECF244321}">
                <p14:modId xmlns:p14="http://schemas.microsoft.com/office/powerpoint/2010/main" val="697473867"/>
              </p:ext>
            </p:extLst>
          </p:nvPr>
        </p:nvGraphicFramePr>
        <p:xfrm>
          <a:off x="467178" y="1295992"/>
          <a:ext cx="10907183" cy="496737"/>
        </p:xfrm>
        <a:graphic>
          <a:graphicData uri="http://schemas.openxmlformats.org/drawingml/2006/table">
            <a:tbl>
              <a:tblPr firstRow="1" firstCol="1" bandRow="1">
                <a:tableStyleId>{F5AB1C69-6EDB-4FF4-983F-18BD219EF322}</a:tableStyleId>
              </a:tblPr>
              <a:tblGrid>
                <a:gridCol w="650979">
                  <a:extLst>
                    <a:ext uri="{9D8B030D-6E8A-4147-A177-3AD203B41FA5}">
                      <a16:colId xmlns:a16="http://schemas.microsoft.com/office/drawing/2014/main" val="20000"/>
                    </a:ext>
                  </a:extLst>
                </a:gridCol>
                <a:gridCol w="3769829">
                  <a:extLst>
                    <a:ext uri="{9D8B030D-6E8A-4147-A177-3AD203B41FA5}">
                      <a16:colId xmlns:a16="http://schemas.microsoft.com/office/drawing/2014/main" val="20001"/>
                    </a:ext>
                  </a:extLst>
                </a:gridCol>
                <a:gridCol w="987879">
                  <a:extLst>
                    <a:ext uri="{9D8B030D-6E8A-4147-A177-3AD203B41FA5}">
                      <a16:colId xmlns:a16="http://schemas.microsoft.com/office/drawing/2014/main" val="20002"/>
                    </a:ext>
                  </a:extLst>
                </a:gridCol>
                <a:gridCol w="1608364">
                  <a:extLst>
                    <a:ext uri="{9D8B030D-6E8A-4147-A177-3AD203B41FA5}">
                      <a16:colId xmlns:a16="http://schemas.microsoft.com/office/drawing/2014/main" val="20003"/>
                    </a:ext>
                  </a:extLst>
                </a:gridCol>
                <a:gridCol w="644979">
                  <a:extLst>
                    <a:ext uri="{9D8B030D-6E8A-4147-A177-3AD203B41FA5}">
                      <a16:colId xmlns:a16="http://schemas.microsoft.com/office/drawing/2014/main" val="20004"/>
                    </a:ext>
                  </a:extLst>
                </a:gridCol>
                <a:gridCol w="718457">
                  <a:extLst>
                    <a:ext uri="{9D8B030D-6E8A-4147-A177-3AD203B41FA5}">
                      <a16:colId xmlns:a16="http://schemas.microsoft.com/office/drawing/2014/main" val="20005"/>
                    </a:ext>
                  </a:extLst>
                </a:gridCol>
                <a:gridCol w="742950">
                  <a:extLst>
                    <a:ext uri="{9D8B030D-6E8A-4147-A177-3AD203B41FA5}">
                      <a16:colId xmlns:a16="http://schemas.microsoft.com/office/drawing/2014/main" val="20006"/>
                    </a:ext>
                  </a:extLst>
                </a:gridCol>
                <a:gridCol w="1783746">
                  <a:extLst>
                    <a:ext uri="{9D8B030D-6E8A-4147-A177-3AD203B41FA5}">
                      <a16:colId xmlns:a16="http://schemas.microsoft.com/office/drawing/2014/main" val="20007"/>
                    </a:ext>
                  </a:extLst>
                </a:gridCol>
              </a:tblGrid>
              <a:tr h="277594">
                <a:tc>
                  <a:txBody>
                    <a:bodyPr/>
                    <a:lstStyle/>
                    <a:p>
                      <a:pPr algn="ctr">
                        <a:lnSpc>
                          <a:spcPct val="107000"/>
                        </a:lnSpc>
                        <a:spcAft>
                          <a:spcPts val="800"/>
                        </a:spcAft>
                      </a:pPr>
                      <a:r>
                        <a:rPr lang="en-GB" sz="1400" dirty="0"/>
                        <a:t>UID</a:t>
                      </a:r>
                    </a:p>
                  </a:txBody>
                  <a:tcPr marL="48004" marR="48004" marT="0" marB="0" anchor="ctr"/>
                </a:tc>
                <a:tc>
                  <a:txBody>
                    <a:bodyPr/>
                    <a:lstStyle/>
                    <a:p>
                      <a:pPr algn="ctr">
                        <a:lnSpc>
                          <a:spcPct val="107000"/>
                        </a:lnSpc>
                        <a:spcAft>
                          <a:spcPts val="800"/>
                        </a:spcAft>
                      </a:pPr>
                      <a:r>
                        <a:rPr lang="en-GB" sz="1400" dirty="0"/>
                        <a:t>Name</a:t>
                      </a:r>
                    </a:p>
                  </a:txBody>
                  <a:tcPr marL="48004" marR="48004" marT="0" marB="0" anchor="ctr"/>
                </a:tc>
                <a:tc>
                  <a:txBody>
                    <a:bodyPr/>
                    <a:lstStyle/>
                    <a:p>
                      <a:pPr algn="ctr">
                        <a:lnSpc>
                          <a:spcPct val="107000"/>
                        </a:lnSpc>
                        <a:spcAft>
                          <a:spcPts val="800"/>
                        </a:spcAft>
                      </a:pPr>
                      <a:r>
                        <a:rPr lang="en-GB" sz="1400" dirty="0"/>
                        <a:t>Acronym</a:t>
                      </a:r>
                    </a:p>
                  </a:txBody>
                  <a:tcPr marL="48004" marR="48004" marT="0" marB="0" anchor="ctr"/>
                </a:tc>
                <a:tc>
                  <a:txBody>
                    <a:bodyPr/>
                    <a:lstStyle/>
                    <a:p>
                      <a:pPr algn="ctr">
                        <a:lnSpc>
                          <a:spcPct val="107000"/>
                        </a:lnSpc>
                        <a:spcAft>
                          <a:spcPts val="800"/>
                        </a:spcAft>
                      </a:pPr>
                      <a:r>
                        <a:rPr lang="en-GB" sz="1400" dirty="0"/>
                        <a:t>Target </a:t>
                      </a:r>
                      <a:r>
                        <a:rPr lang="en-GB" sz="1000" dirty="0"/>
                        <a:t>(dd/mm/</a:t>
                      </a:r>
                      <a:r>
                        <a:rPr lang="en-GB" sz="1000" dirty="0" err="1"/>
                        <a:t>yyyy</a:t>
                      </a:r>
                      <a:r>
                        <a:rPr lang="en-GB" sz="1000" dirty="0"/>
                        <a:t>)</a:t>
                      </a:r>
                      <a:endParaRPr lang="en-GB" sz="1400" dirty="0"/>
                    </a:p>
                  </a:txBody>
                  <a:tcPr marL="48004" marR="48004" marT="0" marB="0" anchor="ctr"/>
                </a:tc>
                <a:tc>
                  <a:txBody>
                    <a:bodyPr/>
                    <a:lstStyle/>
                    <a:p>
                      <a:pPr algn="ctr">
                        <a:lnSpc>
                          <a:spcPct val="107000"/>
                        </a:lnSpc>
                        <a:spcAft>
                          <a:spcPts val="800"/>
                        </a:spcAft>
                      </a:pPr>
                      <a:r>
                        <a:rPr lang="en-GB" sz="1400" dirty="0"/>
                        <a:t>Old %</a:t>
                      </a:r>
                    </a:p>
                  </a:txBody>
                  <a:tcPr marL="48004" marR="48004" marT="0" marB="0" anchor="ctr"/>
                </a:tc>
                <a:tc>
                  <a:txBody>
                    <a:bodyPr/>
                    <a:lstStyle/>
                    <a:p>
                      <a:pPr algn="ctr">
                        <a:lnSpc>
                          <a:spcPct val="107000"/>
                        </a:lnSpc>
                        <a:spcAft>
                          <a:spcPts val="800"/>
                        </a:spcAft>
                      </a:pPr>
                      <a:r>
                        <a:rPr lang="en-GB" sz="1400" b="1" kern="1200" dirty="0">
                          <a:solidFill>
                            <a:schemeClr val="lt1"/>
                          </a:solidFill>
                          <a:latin typeface="+mn-lt"/>
                          <a:ea typeface="+mn-ea"/>
                          <a:cs typeface="+mn-cs"/>
                        </a:rPr>
                        <a:t>WID</a:t>
                      </a:r>
                      <a:endParaRPr lang="en-GB" sz="1400" dirty="0">
                        <a:solidFill>
                          <a:srgbClr val="FF0000"/>
                        </a:solidFill>
                      </a:endParaRPr>
                    </a:p>
                  </a:txBody>
                  <a:tcPr marL="48004" marR="48004" marT="0" marB="0" anchor="ctr"/>
                </a:tc>
                <a:tc>
                  <a:txBody>
                    <a:bodyPr/>
                    <a:lstStyle/>
                    <a:p>
                      <a:pPr algn="ctr">
                        <a:lnSpc>
                          <a:spcPct val="107000"/>
                        </a:lnSpc>
                        <a:spcAft>
                          <a:spcPts val="800"/>
                        </a:spcAft>
                      </a:pPr>
                      <a:r>
                        <a:rPr lang="en-GB" sz="1400" dirty="0">
                          <a:solidFill>
                            <a:srgbClr val="FF0000"/>
                          </a:solidFill>
                        </a:rPr>
                        <a:t>New %</a:t>
                      </a:r>
                      <a:endParaRPr lang="en-GB" sz="1400" b="1" kern="1200" dirty="0">
                        <a:solidFill>
                          <a:schemeClr val="lt1"/>
                        </a:solidFill>
                        <a:latin typeface="+mn-lt"/>
                        <a:ea typeface="+mn-ea"/>
                        <a:cs typeface="+mn-cs"/>
                      </a:endParaRPr>
                    </a:p>
                  </a:txBody>
                  <a:tcPr marL="48004" marR="48004" marT="0" marB="0" anchor="ctr"/>
                </a:tc>
                <a:tc>
                  <a:txBody>
                    <a:bodyPr/>
                    <a:lstStyle/>
                    <a:p>
                      <a:pPr algn="ctr">
                        <a:lnSpc>
                          <a:spcPct val="107000"/>
                        </a:lnSpc>
                        <a:spcAft>
                          <a:spcPts val="800"/>
                        </a:spcAft>
                      </a:pPr>
                      <a:r>
                        <a:rPr lang="en-GB" sz="1400" dirty="0">
                          <a:solidFill>
                            <a:srgbClr val="FF0000"/>
                          </a:solidFill>
                        </a:rPr>
                        <a:t>Change or comment</a:t>
                      </a:r>
                    </a:p>
                  </a:txBody>
                  <a:tcPr marL="48004" marR="48004" marT="0" marB="0" anchor="ctr"/>
                </a:tc>
                <a:extLst>
                  <a:ext uri="{0D108BD9-81ED-4DB2-BD59-A6C34878D82A}">
                    <a16:rowId xmlns:a16="http://schemas.microsoft.com/office/drawing/2014/main" val="10000"/>
                  </a:ext>
                </a:extLst>
              </a:tr>
              <a:tr h="219143">
                <a:tc>
                  <a:txBody>
                    <a:bodyPr/>
                    <a:lstStyle/>
                    <a:p>
                      <a:pPr algn="l" fontAlgn="t"/>
                      <a:r>
                        <a:rPr lang="en-US" altLang="zh-CN" sz="1000" b="0" i="0" u="none" strike="noStrike" dirty="0">
                          <a:solidFill>
                            <a:srgbClr val="000000"/>
                          </a:solidFill>
                          <a:effectLst/>
                          <a:latin typeface="+mn-lt"/>
                          <a:ea typeface="等线" panose="02010600030101010101" pitchFamily="2" charset="-122"/>
                        </a:rPr>
                        <a:t>1020026</a:t>
                      </a:r>
                    </a:p>
                  </a:txBody>
                  <a:tcPr marL="5799" marR="5799" marT="5799" marB="0"/>
                </a:tc>
                <a:tc>
                  <a:txBody>
                    <a:bodyPr/>
                    <a:lstStyle/>
                    <a:p>
                      <a:pPr algn="l" fontAlgn="t"/>
                      <a:r>
                        <a:rPr lang="en-US" sz="1000" b="0" i="0" u="none" strike="noStrike">
                          <a:solidFill>
                            <a:srgbClr val="0000FF"/>
                          </a:solidFill>
                          <a:effectLst/>
                          <a:latin typeface="+mn-lt"/>
                          <a:ea typeface="等线" panose="02010600030101010101" pitchFamily="2" charset="-122"/>
                        </a:rPr>
                        <a:t>5G performance measurements and KPIs phase 4 </a:t>
                      </a:r>
                    </a:p>
                  </a:txBody>
                  <a:tcPr marL="5799" marR="5799" marT="5799" marB="0"/>
                </a:tc>
                <a:tc>
                  <a:txBody>
                    <a:bodyPr/>
                    <a:lstStyle/>
                    <a:p>
                      <a:pPr algn="l" fontAlgn="t"/>
                      <a:r>
                        <a:rPr lang="en-US" sz="1000" b="0" i="0" u="none" strike="noStrike">
                          <a:solidFill>
                            <a:srgbClr val="000000"/>
                          </a:solidFill>
                          <a:effectLst/>
                          <a:latin typeface="+mn-lt"/>
                          <a:ea typeface="等线" panose="02010600030101010101" pitchFamily="2" charset="-122"/>
                        </a:rPr>
                        <a:t>PM_KPI_5G_Ph4</a:t>
                      </a:r>
                    </a:p>
                  </a:txBody>
                  <a:tcPr marL="5799" marR="5799" marT="5799" marB="0"/>
                </a:tc>
                <a:tc>
                  <a:txBody>
                    <a:bodyPr/>
                    <a:lstStyle/>
                    <a:p>
                      <a:pPr algn="l" fontAlgn="t"/>
                      <a:r>
                        <a:rPr lang="en-US" altLang="zh-CN" sz="1000" b="0" i="0" u="none" strike="noStrike">
                          <a:solidFill>
                            <a:srgbClr val="000000"/>
                          </a:solidFill>
                          <a:effectLst/>
                          <a:latin typeface="+mn-lt"/>
                          <a:ea typeface="等线" panose="02010600030101010101" pitchFamily="2" charset="-122"/>
                        </a:rPr>
                        <a:t>06/06/2025</a:t>
                      </a:r>
                    </a:p>
                  </a:txBody>
                  <a:tcPr marL="5799" marR="5799" marT="5799" marB="0"/>
                </a:tc>
                <a:tc>
                  <a:txBody>
                    <a:bodyPr/>
                    <a:lstStyle/>
                    <a:p>
                      <a:pPr algn="l" fontAlgn="t"/>
                      <a:r>
                        <a:rPr lang="en-US" altLang="zh-CN" sz="1000" b="0" i="0" u="none" strike="noStrike" dirty="0">
                          <a:solidFill>
                            <a:srgbClr val="000000"/>
                          </a:solidFill>
                          <a:effectLst/>
                          <a:latin typeface="+mn-lt"/>
                          <a:ea typeface="等线" panose="02010600030101010101" pitchFamily="2" charset="-122"/>
                        </a:rPr>
                        <a:t>75%</a:t>
                      </a:r>
                    </a:p>
                  </a:txBody>
                  <a:tcPr marL="5799" marR="5799" marT="5799" marB="0"/>
                </a:tc>
                <a:tc>
                  <a:txBody>
                    <a:bodyPr/>
                    <a:lstStyle/>
                    <a:p>
                      <a:pPr algn="l" fontAlgn="t"/>
                      <a:r>
                        <a:rPr lang="en-US" sz="1000" b="0" i="0" u="sng" strike="noStrike">
                          <a:solidFill>
                            <a:srgbClr val="0563C1"/>
                          </a:solidFill>
                          <a:effectLst/>
                          <a:latin typeface="+mn-lt"/>
                          <a:ea typeface="等线" panose="02010600030101010101" pitchFamily="2" charset="-122"/>
                          <a:hlinkClick r:id="rId2"/>
                        </a:rPr>
                        <a:t>SP-241155</a:t>
                      </a:r>
                      <a:endParaRPr lang="en-US" sz="1000" b="0" i="0" u="sng" strike="noStrike">
                        <a:solidFill>
                          <a:srgbClr val="0563C1"/>
                        </a:solidFill>
                        <a:effectLst/>
                        <a:latin typeface="+mn-lt"/>
                        <a:ea typeface="等线" panose="02010600030101010101" pitchFamily="2" charset="-122"/>
                      </a:endParaRPr>
                    </a:p>
                  </a:txBody>
                  <a:tcPr marL="5799" marR="5799" marT="5799" marB="0"/>
                </a:tc>
                <a:tc>
                  <a:txBody>
                    <a:bodyPr/>
                    <a:lstStyle/>
                    <a:p>
                      <a:pPr algn="r" fontAlgn="b"/>
                      <a:r>
                        <a:rPr lang="en-US" altLang="zh-CN" sz="1000" b="0" i="0" u="none" strike="noStrike" dirty="0">
                          <a:solidFill>
                            <a:srgbClr val="FF0000"/>
                          </a:solidFill>
                          <a:effectLst/>
                          <a:latin typeface="+mn-lt"/>
                          <a:ea typeface="等线" panose="02010600030101010101" pitchFamily="2" charset="-122"/>
                          <a:cs typeface="Arial" panose="020B0604020202020204" pitchFamily="34" charset="0"/>
                        </a:rPr>
                        <a:t>90%</a:t>
                      </a:r>
                    </a:p>
                  </a:txBody>
                  <a:tcPr marL="7620" marR="7620" marT="7620" marB="0" anchor="b"/>
                </a:tc>
                <a:tc>
                  <a:txBody>
                    <a:bodyPr/>
                    <a:lstStyle/>
                    <a:p>
                      <a:pPr algn="l" fontAlgn="t"/>
                      <a:endParaRPr lang="en-US" sz="1000" b="0" i="0" u="none" strike="noStrike" kern="1200" dirty="0">
                        <a:solidFill>
                          <a:srgbClr val="0563C1"/>
                        </a:solidFill>
                        <a:effectLst/>
                        <a:latin typeface="+mn-lt"/>
                        <a:ea typeface="等线" panose="02010600030101010101" pitchFamily="2" charset="-122"/>
                        <a:cs typeface="+mn-cs"/>
                      </a:endParaRPr>
                    </a:p>
                  </a:txBody>
                  <a:tcPr marL="4294" marR="4294" marT="4294" marB="0"/>
                </a:tc>
                <a:extLst>
                  <a:ext uri="{0D108BD9-81ED-4DB2-BD59-A6C34878D82A}">
                    <a16:rowId xmlns:a16="http://schemas.microsoft.com/office/drawing/2014/main" val="10001"/>
                  </a:ext>
                </a:extLst>
              </a:tr>
            </a:tbl>
          </a:graphicData>
        </a:graphic>
      </p:graphicFrame>
      <p:sp>
        <p:nvSpPr>
          <p:cNvPr id="6" name="矩形 5">
            <a:extLst>
              <a:ext uri="{FF2B5EF4-FFF2-40B4-BE49-F238E27FC236}">
                <a16:creationId xmlns:a16="http://schemas.microsoft.com/office/drawing/2014/main" id="{258CB148-EB78-4F52-B4DA-88CC8C58B74F}"/>
              </a:ext>
            </a:extLst>
          </p:cNvPr>
          <p:cNvSpPr/>
          <p:nvPr/>
        </p:nvSpPr>
        <p:spPr>
          <a:xfrm>
            <a:off x="8684704" y="0"/>
            <a:ext cx="2691763" cy="292388"/>
          </a:xfrm>
          <a:prstGeom prst="rect">
            <a:avLst/>
          </a:prstGeom>
        </p:spPr>
        <p:txBody>
          <a:bodyPr wrap="none">
            <a:spAutoFit/>
          </a:bodyPr>
          <a:lstStyle/>
          <a:p>
            <a:r>
              <a:rPr lang="en-US" altLang="zh-CN" dirty="0">
                <a:solidFill>
                  <a:schemeClr val="bg1"/>
                </a:solidFill>
                <a:highlight>
                  <a:srgbClr val="008080"/>
                </a:highlight>
              </a:rPr>
              <a:t>OAM Support to Network features</a:t>
            </a:r>
            <a:endParaRPr lang="zh-CN" altLang="en-US" dirty="0">
              <a:solidFill>
                <a:schemeClr val="bg1"/>
              </a:solidFill>
              <a:highlight>
                <a:srgbClr val="008080"/>
              </a:highlight>
            </a:endParaRPr>
          </a:p>
        </p:txBody>
      </p:sp>
      <p:sp>
        <p:nvSpPr>
          <p:cNvPr id="7" name="Content Placeholder 7">
            <a:extLst>
              <a:ext uri="{FF2B5EF4-FFF2-40B4-BE49-F238E27FC236}">
                <a16:creationId xmlns:a16="http://schemas.microsoft.com/office/drawing/2014/main" id="{F25D59F1-CD87-40E8-923D-DA5461D41836}"/>
              </a:ext>
            </a:extLst>
          </p:cNvPr>
          <p:cNvSpPr txBox="1">
            <a:spLocks/>
          </p:cNvSpPr>
          <p:nvPr/>
        </p:nvSpPr>
        <p:spPr>
          <a:xfrm>
            <a:off x="420612" y="1857600"/>
            <a:ext cx="10953749" cy="4492800"/>
          </a:xfrm>
          <a:prstGeom prst="rect">
            <a:avLst/>
          </a:prstGeom>
          <a:solidFill>
            <a:schemeClr val="bg1"/>
          </a:solidFill>
        </p:spPr>
        <p:txBody>
          <a:bodyPr/>
          <a:lstStyle>
            <a:lvl1pPr marL="341313" indent="-341313" algn="l" rtl="0" eaLnBrk="0" fontAlgn="base" hangingPunct="0">
              <a:spcBef>
                <a:spcPct val="20000"/>
              </a:spcBef>
              <a:spcAft>
                <a:spcPct val="0"/>
              </a:spcAft>
              <a:buBlip>
                <a:blip r:embed="rId3"/>
              </a:buBlip>
              <a:defRPr sz="2800">
                <a:solidFill>
                  <a:schemeClr val="tx1"/>
                </a:solidFill>
                <a:latin typeface="+mn-lt"/>
                <a:ea typeface="MS PGothic" panose="020B0600070205080204" pitchFamily="34" charset="-128"/>
                <a:cs typeface="ＭＳ Ｐゴシック" charset="0"/>
              </a:defRPr>
            </a:lvl1pPr>
            <a:lvl2pPr marL="741363" indent="-284163" algn="l" rtl="0" eaLnBrk="0" fontAlgn="base" hangingPunct="0">
              <a:spcBef>
                <a:spcPct val="20000"/>
              </a:spcBef>
              <a:spcAft>
                <a:spcPct val="0"/>
              </a:spcAft>
              <a:buClr>
                <a:srgbClr val="C00000"/>
              </a:buClr>
              <a:buFont typeface="Arial" panose="020B0604020202020204" pitchFamily="34" charset="0"/>
              <a:buChar char="•"/>
              <a:defRPr sz="2400">
                <a:solidFill>
                  <a:schemeClr val="tx1"/>
                </a:solidFill>
                <a:latin typeface="+mn-lt"/>
                <a:ea typeface="MS PGothic" panose="020B0600070205080204" pitchFamily="34" charset="-128"/>
              </a:defRPr>
            </a:lvl2pPr>
            <a:lvl3pPr marL="11414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3pPr>
            <a:lvl4pPr marL="15986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4pPr>
            <a:lvl5pPr marL="2055813" indent="-227013"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S PGothic" panose="020B0600070205080204" pitchFamily="34" charset="-128"/>
              </a:defRPr>
            </a:lvl5pPr>
            <a:lvl6pPr marL="2514314" indent="-228574" algn="l" rtl="0" eaLnBrk="0" fontAlgn="base" hangingPunct="0">
              <a:spcBef>
                <a:spcPct val="20000"/>
              </a:spcBef>
              <a:spcAft>
                <a:spcPct val="0"/>
              </a:spcAft>
              <a:buFont typeface="Arial" charset="0"/>
              <a:buChar char="»"/>
              <a:defRPr sz="1600">
                <a:solidFill>
                  <a:schemeClr val="tx1"/>
                </a:solidFill>
                <a:latin typeface="+mn-lt"/>
              </a:defRPr>
            </a:lvl6pPr>
            <a:lvl7pPr marL="2971462" indent="-228574" algn="l" rtl="0" eaLnBrk="0" fontAlgn="base" hangingPunct="0">
              <a:spcBef>
                <a:spcPct val="20000"/>
              </a:spcBef>
              <a:spcAft>
                <a:spcPct val="0"/>
              </a:spcAft>
              <a:buFont typeface="Arial" charset="0"/>
              <a:buChar char="»"/>
              <a:defRPr sz="1600">
                <a:solidFill>
                  <a:schemeClr val="tx1"/>
                </a:solidFill>
                <a:latin typeface="+mn-lt"/>
              </a:defRPr>
            </a:lvl7pPr>
            <a:lvl8pPr marL="3428610" indent="-228574" algn="l" rtl="0" eaLnBrk="0" fontAlgn="base" hangingPunct="0">
              <a:spcBef>
                <a:spcPct val="20000"/>
              </a:spcBef>
              <a:spcAft>
                <a:spcPct val="0"/>
              </a:spcAft>
              <a:buFont typeface="Arial" charset="0"/>
              <a:buChar char="»"/>
              <a:defRPr sz="1600">
                <a:solidFill>
                  <a:schemeClr val="tx1"/>
                </a:solidFill>
                <a:latin typeface="+mn-lt"/>
              </a:defRPr>
            </a:lvl8pPr>
            <a:lvl9pPr marL="3885758" indent="-228574" algn="l" rtl="0" eaLnBrk="0" fontAlgn="base" hangingPunct="0">
              <a:spcBef>
                <a:spcPct val="20000"/>
              </a:spcBef>
              <a:spcAft>
                <a:spcPct val="0"/>
              </a:spcAft>
              <a:buFont typeface="Arial" charset="0"/>
              <a:buChar char="»"/>
              <a:defRPr sz="1600">
                <a:solidFill>
                  <a:schemeClr val="tx1"/>
                </a:solidFill>
                <a:latin typeface="+mn-lt"/>
              </a:defRPr>
            </a:lvl9pPr>
          </a:lstStyle>
          <a:p>
            <a:pPr>
              <a:spcBef>
                <a:spcPts val="0"/>
              </a:spcBef>
              <a:spcAft>
                <a:spcPts val="0"/>
              </a:spcAft>
              <a:defRPr/>
            </a:pPr>
            <a:r>
              <a:rPr lang="de-DE" altLang="de-DE" sz="1800" kern="0" dirty="0"/>
              <a:t>Progress since SA#107:</a:t>
            </a:r>
          </a:p>
          <a:p>
            <a:pPr lvl="1">
              <a:spcBef>
                <a:spcPts val="0"/>
              </a:spcBef>
              <a:spcAft>
                <a:spcPts val="0"/>
              </a:spcAft>
              <a:defRPr/>
            </a:pPr>
            <a:r>
              <a:rPr lang="en-US" altLang="zh-CN" sz="1200" kern="0" dirty="0"/>
              <a:t>WT-1 (Rel19 PM/KPI): </a:t>
            </a:r>
          </a:p>
          <a:p>
            <a:pPr lvl="2">
              <a:spcBef>
                <a:spcPts val="0"/>
              </a:spcBef>
              <a:spcAft>
                <a:spcPts val="0"/>
              </a:spcAft>
              <a:defRPr/>
            </a:pPr>
            <a:r>
              <a:rPr lang="en-US" altLang="zh-CN" sz="1000" kern="0" dirty="0"/>
              <a:t>Update number of active UEs related measurements in TS 28.552 (agreed)</a:t>
            </a:r>
          </a:p>
          <a:p>
            <a:pPr lvl="2">
              <a:spcBef>
                <a:spcPts val="0"/>
              </a:spcBef>
              <a:spcAft>
                <a:spcPts val="0"/>
              </a:spcAft>
              <a:defRPr/>
            </a:pPr>
            <a:r>
              <a:rPr lang="en-US" altLang="zh-CN" sz="1000" kern="0" dirty="0"/>
              <a:t>Add average DL PDU set delay for XR measurement in TS 28.552 (not pursued)</a:t>
            </a:r>
          </a:p>
          <a:p>
            <a:pPr lvl="2">
              <a:spcBef>
                <a:spcPts val="0"/>
              </a:spcBef>
              <a:spcAft>
                <a:spcPts val="0"/>
              </a:spcAft>
              <a:defRPr/>
            </a:pPr>
            <a:r>
              <a:rPr lang="en-US" altLang="zh-CN" sz="1000" kern="0" dirty="0"/>
              <a:t>Measurements related to LTM cell-switch in TS 28.552 (not pursued)</a:t>
            </a:r>
          </a:p>
          <a:p>
            <a:pPr lvl="2">
              <a:spcBef>
                <a:spcPts val="0"/>
              </a:spcBef>
              <a:spcAft>
                <a:spcPts val="0"/>
              </a:spcAft>
              <a:defRPr/>
            </a:pPr>
            <a:r>
              <a:rPr lang="en-US" altLang="zh-CN" sz="1000" kern="0" dirty="0"/>
              <a:t>Measurements related to LTM cell-switch with almost invalid TA in TS 28.552 (not pursued)</a:t>
            </a:r>
          </a:p>
          <a:p>
            <a:pPr lvl="2">
              <a:spcBef>
                <a:spcPts val="0"/>
              </a:spcBef>
              <a:spcAft>
                <a:spcPts val="0"/>
              </a:spcAft>
              <a:defRPr/>
            </a:pPr>
            <a:r>
              <a:rPr lang="en-US" altLang="zh-CN" sz="1000" kern="0" dirty="0"/>
              <a:t>Add measurement of coverage ratio in TS 28.554 (not pursued)</a:t>
            </a:r>
          </a:p>
          <a:p>
            <a:pPr lvl="1">
              <a:spcBef>
                <a:spcPts val="0"/>
              </a:spcBef>
              <a:spcAft>
                <a:spcPts val="0"/>
              </a:spcAft>
              <a:defRPr/>
            </a:pPr>
            <a:r>
              <a:rPr lang="en-US" altLang="zh-CN" sz="1200" kern="0" dirty="0"/>
              <a:t>WT-2 (Rel18 PM/KPI): </a:t>
            </a:r>
          </a:p>
          <a:p>
            <a:pPr lvl="2">
              <a:spcBef>
                <a:spcPts val="0"/>
              </a:spcBef>
              <a:spcAft>
                <a:spcPts val="0"/>
              </a:spcAft>
              <a:defRPr/>
            </a:pPr>
            <a:r>
              <a:rPr lang="en-US" altLang="zh-CN" sz="1000" kern="0" dirty="0"/>
              <a:t>PM Counter Metadata in TS 32.404 and Performance Measurement Method in TS 28.552 (not pursued)</a:t>
            </a:r>
          </a:p>
          <a:p>
            <a:pPr lvl="2">
              <a:spcBef>
                <a:spcPts val="0"/>
              </a:spcBef>
              <a:spcAft>
                <a:spcPts val="0"/>
              </a:spcAft>
              <a:defRPr/>
            </a:pPr>
            <a:r>
              <a:rPr lang="en-US" altLang="zh-CN" sz="1000" kern="0" dirty="0"/>
              <a:t>correction on paging record measurement in TS 28.552 (agreed)</a:t>
            </a:r>
          </a:p>
          <a:p>
            <a:pPr lvl="2">
              <a:spcBef>
                <a:spcPts val="0"/>
              </a:spcBef>
              <a:spcAft>
                <a:spcPts val="0"/>
              </a:spcAft>
              <a:defRPr/>
            </a:pPr>
            <a:r>
              <a:rPr lang="en-US" altLang="zh-CN" sz="1000" kern="0" dirty="0"/>
              <a:t>DRB measurement with filter in TS 28.552 (agreed)</a:t>
            </a:r>
          </a:p>
          <a:p>
            <a:pPr lvl="2">
              <a:spcBef>
                <a:spcPts val="0"/>
              </a:spcBef>
              <a:spcAft>
                <a:spcPts val="0"/>
              </a:spcAft>
              <a:defRPr/>
            </a:pPr>
            <a:r>
              <a:rPr lang="en-US" altLang="zh-CN" sz="1000" kern="0" dirty="0" err="1"/>
              <a:t>JobID</a:t>
            </a:r>
            <a:r>
              <a:rPr lang="en-US" altLang="zh-CN" sz="1000" kern="0" dirty="0"/>
              <a:t> delimiters in TS 28.532(agreed)</a:t>
            </a:r>
          </a:p>
          <a:p>
            <a:pPr lvl="2">
              <a:spcBef>
                <a:spcPts val="0"/>
              </a:spcBef>
              <a:spcAft>
                <a:spcPts val="0"/>
              </a:spcAft>
              <a:defRPr/>
            </a:pPr>
            <a:r>
              <a:rPr lang="en-US" altLang="zh-CN" sz="1000" kern="0" dirty="0"/>
              <a:t>PM Counter Metadata in TS 32.401 and TS 32.404 (not pursued)</a:t>
            </a:r>
          </a:p>
          <a:p>
            <a:pPr lvl="2">
              <a:spcBef>
                <a:spcPts val="0"/>
              </a:spcBef>
              <a:spcAft>
                <a:spcPts val="0"/>
              </a:spcAft>
              <a:defRPr/>
            </a:pPr>
            <a:r>
              <a:rPr lang="en-US" altLang="zh-CN" sz="1000" kern="0" dirty="0"/>
              <a:t>PM File extension in TS 28.532 (agreed)</a:t>
            </a:r>
          </a:p>
          <a:p>
            <a:pPr lvl="1">
              <a:spcBef>
                <a:spcPts val="0"/>
              </a:spcBef>
              <a:spcAft>
                <a:spcPts val="0"/>
              </a:spcAft>
              <a:defRPr/>
            </a:pPr>
            <a:r>
              <a:rPr lang="en-US" altLang="zh-CN" sz="1200" kern="0" dirty="0"/>
              <a:t>WT-3 UE level measurements:</a:t>
            </a:r>
          </a:p>
          <a:p>
            <a:pPr lvl="2">
              <a:spcBef>
                <a:spcPts val="0"/>
              </a:spcBef>
              <a:spcAft>
                <a:spcPts val="0"/>
              </a:spcAft>
              <a:defRPr/>
            </a:pPr>
            <a:r>
              <a:rPr lang="en-US" altLang="zh-CN" sz="1000" kern="0" dirty="0"/>
              <a:t>Fix UE level measurements unit in TS 28.558 (agreed)</a:t>
            </a:r>
          </a:p>
          <a:p>
            <a:pPr lvl="2">
              <a:spcBef>
                <a:spcPts val="0"/>
              </a:spcBef>
              <a:spcAft>
                <a:spcPts val="0"/>
              </a:spcAft>
              <a:defRPr/>
            </a:pPr>
            <a:r>
              <a:rPr lang="en-US" altLang="zh-CN" sz="1000" kern="0" dirty="0"/>
              <a:t>Enhance the Example of 5GC UE level measurements in TS 32.432(agreed)</a:t>
            </a:r>
          </a:p>
          <a:p>
            <a:pPr lvl="2">
              <a:spcBef>
                <a:spcPts val="0"/>
              </a:spcBef>
              <a:spcAft>
                <a:spcPts val="0"/>
              </a:spcAft>
              <a:defRPr/>
            </a:pPr>
            <a:r>
              <a:rPr lang="en-US" altLang="zh-CN" sz="1000" kern="0" dirty="0"/>
              <a:t>Correct the misaligned 5GC UE level measurement procedure in TS 28.558 (agreed)</a:t>
            </a:r>
          </a:p>
          <a:p>
            <a:pPr marL="341313" lvl="1" indent="-341313">
              <a:spcBef>
                <a:spcPts val="0"/>
              </a:spcBef>
              <a:spcAft>
                <a:spcPts val="0"/>
              </a:spcAft>
              <a:buBlip>
                <a:blip r:embed="rId3"/>
              </a:buBlip>
              <a:defRPr/>
            </a:pPr>
            <a:endParaRPr lang="en-US" sz="1800" kern="0" dirty="0"/>
          </a:p>
          <a:p>
            <a:pPr marL="341313" lvl="1" indent="-341313">
              <a:spcBef>
                <a:spcPts val="0"/>
              </a:spcBef>
              <a:spcAft>
                <a:spcPts val="0"/>
              </a:spcAft>
              <a:buBlip>
                <a:blip r:embed="rId3"/>
              </a:buBlip>
              <a:defRPr/>
            </a:pPr>
            <a:r>
              <a:rPr lang="en-US" sz="1800" kern="0" dirty="0"/>
              <a:t>Impacts and dependencies on other WGs:</a:t>
            </a:r>
            <a:endParaRPr lang="de-DE" sz="1800" kern="0" dirty="0"/>
          </a:p>
          <a:p>
            <a:pPr lvl="1">
              <a:spcBef>
                <a:spcPts val="0"/>
              </a:spcBef>
              <a:spcAft>
                <a:spcPts val="0"/>
              </a:spcAft>
              <a:defRPr/>
            </a:pPr>
            <a:r>
              <a:rPr lang="en-US" sz="1200" kern="0" dirty="0"/>
              <a:t>Potential coordination: providing performance measurements to network features defined in SA2, RAN2 and RAN3.</a:t>
            </a:r>
            <a:endParaRPr lang="de-DE" sz="1200" kern="0" dirty="0"/>
          </a:p>
          <a:p>
            <a:pPr>
              <a:spcBef>
                <a:spcPts val="0"/>
              </a:spcBef>
              <a:spcAft>
                <a:spcPts val="0"/>
              </a:spcAft>
              <a:defRPr/>
            </a:pPr>
            <a:r>
              <a:rPr lang="de-DE" sz="1800" kern="0" dirty="0"/>
              <a:t>Next steps:</a:t>
            </a:r>
          </a:p>
          <a:p>
            <a:pPr lvl="1">
              <a:defRPr/>
            </a:pPr>
            <a:r>
              <a:rPr lang="en-US" altLang="zh-CN" sz="1200" dirty="0"/>
              <a:t>Continue the work per the new plan.</a:t>
            </a:r>
            <a:endParaRPr lang="en-US" sz="1200" kern="0" dirty="0"/>
          </a:p>
        </p:txBody>
      </p:sp>
    </p:spTree>
    <p:extLst>
      <p:ext uri="{BB962C8B-B14F-4D97-AF65-F5344CB8AC3E}">
        <p14:creationId xmlns:p14="http://schemas.microsoft.com/office/powerpoint/2010/main" val="3568100405"/>
      </p:ext>
    </p:extLst>
  </p:cSld>
  <p:clrMapOvr>
    <a:masterClrMapping/>
  </p:clrMapOvr>
  <p:transition spd="slow"/>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96221DFE-BF72-4AC7-BB51-3BFEB65732D9}"/>
              </a:ext>
            </a:extLst>
          </p:cNvPr>
          <p:cNvSpPr>
            <a:spLocks noGrp="1"/>
          </p:cNvSpPr>
          <p:nvPr>
            <p:ph type="title"/>
          </p:nvPr>
        </p:nvSpPr>
        <p:spPr/>
        <p:txBody>
          <a:bodyPr/>
          <a:lstStyle/>
          <a:p>
            <a:r>
              <a:rPr lang="en-GB" altLang="en-US" sz="3200" b="1" dirty="0">
                <a:solidFill>
                  <a:srgbClr val="00B050"/>
                </a:solidFill>
              </a:rPr>
              <a:t>13. </a:t>
            </a:r>
            <a:r>
              <a:rPr lang="en-GB" altLang="en-US" sz="3200" b="1" dirty="0" err="1">
                <a:solidFill>
                  <a:srgbClr val="00B050"/>
                </a:solidFill>
              </a:rPr>
              <a:t>AdNRM</a:t>
            </a:r>
            <a:r>
              <a:rPr lang="en-GB" altLang="en-US" sz="3200" b="1" dirty="0">
                <a:solidFill>
                  <a:srgbClr val="00B050"/>
                </a:solidFill>
              </a:rPr>
              <a:t>: </a:t>
            </a:r>
            <a:r>
              <a:rPr lang="en-US" altLang="en-US" sz="3200" b="1" dirty="0">
                <a:solidFill>
                  <a:srgbClr val="00B050"/>
                </a:solidFill>
              </a:rPr>
              <a:t>5G Advanced NRM features phase 3  </a:t>
            </a:r>
            <a:endParaRPr lang="en-GB" altLang="en-US" sz="3200" b="1" dirty="0">
              <a:solidFill>
                <a:srgbClr val="00B050"/>
              </a:solidFill>
            </a:endParaRPr>
          </a:p>
        </p:txBody>
      </p:sp>
      <p:graphicFrame>
        <p:nvGraphicFramePr>
          <p:cNvPr id="5" name="Table 4">
            <a:extLst>
              <a:ext uri="{FF2B5EF4-FFF2-40B4-BE49-F238E27FC236}">
                <a16:creationId xmlns:a16="http://schemas.microsoft.com/office/drawing/2014/main" id="{7A68B1DF-7499-467E-9AB1-C9EAA9992FED}"/>
              </a:ext>
            </a:extLst>
          </p:cNvPr>
          <p:cNvGraphicFramePr>
            <a:graphicFrameLocks noGrp="1"/>
          </p:cNvGraphicFramePr>
          <p:nvPr>
            <p:extLst>
              <p:ext uri="{D42A27DB-BD31-4B8C-83A1-F6EECF244321}">
                <p14:modId xmlns:p14="http://schemas.microsoft.com/office/powerpoint/2010/main" val="63363365"/>
              </p:ext>
            </p:extLst>
          </p:nvPr>
        </p:nvGraphicFramePr>
        <p:xfrm>
          <a:off x="422718" y="1103463"/>
          <a:ext cx="10907183" cy="553619"/>
        </p:xfrm>
        <a:graphic>
          <a:graphicData uri="http://schemas.openxmlformats.org/drawingml/2006/table">
            <a:tbl>
              <a:tblPr firstRow="1" firstCol="1" bandRow="1">
                <a:tableStyleId>{F5AB1C69-6EDB-4FF4-983F-18BD219EF322}</a:tableStyleId>
              </a:tblPr>
              <a:tblGrid>
                <a:gridCol w="650979">
                  <a:extLst>
                    <a:ext uri="{9D8B030D-6E8A-4147-A177-3AD203B41FA5}">
                      <a16:colId xmlns:a16="http://schemas.microsoft.com/office/drawing/2014/main" val="20000"/>
                    </a:ext>
                  </a:extLst>
                </a:gridCol>
                <a:gridCol w="3769829">
                  <a:extLst>
                    <a:ext uri="{9D8B030D-6E8A-4147-A177-3AD203B41FA5}">
                      <a16:colId xmlns:a16="http://schemas.microsoft.com/office/drawing/2014/main" val="20001"/>
                    </a:ext>
                  </a:extLst>
                </a:gridCol>
                <a:gridCol w="987879">
                  <a:extLst>
                    <a:ext uri="{9D8B030D-6E8A-4147-A177-3AD203B41FA5}">
                      <a16:colId xmlns:a16="http://schemas.microsoft.com/office/drawing/2014/main" val="20002"/>
                    </a:ext>
                  </a:extLst>
                </a:gridCol>
                <a:gridCol w="1608364">
                  <a:extLst>
                    <a:ext uri="{9D8B030D-6E8A-4147-A177-3AD203B41FA5}">
                      <a16:colId xmlns:a16="http://schemas.microsoft.com/office/drawing/2014/main" val="20003"/>
                    </a:ext>
                  </a:extLst>
                </a:gridCol>
                <a:gridCol w="644979">
                  <a:extLst>
                    <a:ext uri="{9D8B030D-6E8A-4147-A177-3AD203B41FA5}">
                      <a16:colId xmlns:a16="http://schemas.microsoft.com/office/drawing/2014/main" val="20004"/>
                    </a:ext>
                  </a:extLst>
                </a:gridCol>
                <a:gridCol w="718457">
                  <a:extLst>
                    <a:ext uri="{9D8B030D-6E8A-4147-A177-3AD203B41FA5}">
                      <a16:colId xmlns:a16="http://schemas.microsoft.com/office/drawing/2014/main" val="20005"/>
                    </a:ext>
                  </a:extLst>
                </a:gridCol>
                <a:gridCol w="742950">
                  <a:extLst>
                    <a:ext uri="{9D8B030D-6E8A-4147-A177-3AD203B41FA5}">
                      <a16:colId xmlns:a16="http://schemas.microsoft.com/office/drawing/2014/main" val="20006"/>
                    </a:ext>
                  </a:extLst>
                </a:gridCol>
                <a:gridCol w="1783746">
                  <a:extLst>
                    <a:ext uri="{9D8B030D-6E8A-4147-A177-3AD203B41FA5}">
                      <a16:colId xmlns:a16="http://schemas.microsoft.com/office/drawing/2014/main" val="20007"/>
                    </a:ext>
                  </a:extLst>
                </a:gridCol>
              </a:tblGrid>
              <a:tr h="309382">
                <a:tc>
                  <a:txBody>
                    <a:bodyPr/>
                    <a:lstStyle/>
                    <a:p>
                      <a:pPr algn="ctr">
                        <a:lnSpc>
                          <a:spcPct val="107000"/>
                        </a:lnSpc>
                        <a:spcAft>
                          <a:spcPts val="800"/>
                        </a:spcAft>
                      </a:pPr>
                      <a:r>
                        <a:rPr lang="en-GB" sz="1400" dirty="0"/>
                        <a:t>UID</a:t>
                      </a:r>
                    </a:p>
                  </a:txBody>
                  <a:tcPr marL="48004" marR="48004" marT="0" marB="0" anchor="ctr"/>
                </a:tc>
                <a:tc>
                  <a:txBody>
                    <a:bodyPr/>
                    <a:lstStyle/>
                    <a:p>
                      <a:pPr algn="ctr">
                        <a:lnSpc>
                          <a:spcPct val="107000"/>
                        </a:lnSpc>
                        <a:spcAft>
                          <a:spcPts val="800"/>
                        </a:spcAft>
                      </a:pPr>
                      <a:r>
                        <a:rPr lang="en-GB" sz="1400" dirty="0"/>
                        <a:t>Name</a:t>
                      </a:r>
                    </a:p>
                  </a:txBody>
                  <a:tcPr marL="48004" marR="48004" marT="0" marB="0" anchor="ctr"/>
                </a:tc>
                <a:tc>
                  <a:txBody>
                    <a:bodyPr/>
                    <a:lstStyle/>
                    <a:p>
                      <a:pPr algn="ctr">
                        <a:lnSpc>
                          <a:spcPct val="107000"/>
                        </a:lnSpc>
                        <a:spcAft>
                          <a:spcPts val="800"/>
                        </a:spcAft>
                      </a:pPr>
                      <a:r>
                        <a:rPr lang="en-GB" sz="1400" dirty="0"/>
                        <a:t>Acronym</a:t>
                      </a:r>
                    </a:p>
                  </a:txBody>
                  <a:tcPr marL="48004" marR="48004" marT="0" marB="0" anchor="ctr"/>
                </a:tc>
                <a:tc>
                  <a:txBody>
                    <a:bodyPr/>
                    <a:lstStyle/>
                    <a:p>
                      <a:pPr algn="ctr">
                        <a:lnSpc>
                          <a:spcPct val="107000"/>
                        </a:lnSpc>
                        <a:spcAft>
                          <a:spcPts val="800"/>
                        </a:spcAft>
                      </a:pPr>
                      <a:r>
                        <a:rPr lang="en-GB" sz="1400" dirty="0"/>
                        <a:t>Target </a:t>
                      </a:r>
                      <a:r>
                        <a:rPr lang="en-GB" sz="1000" dirty="0"/>
                        <a:t>(dd/mm/</a:t>
                      </a:r>
                      <a:r>
                        <a:rPr lang="en-GB" sz="1000" dirty="0" err="1"/>
                        <a:t>yyyy</a:t>
                      </a:r>
                      <a:r>
                        <a:rPr lang="en-GB" sz="1000" dirty="0"/>
                        <a:t>)</a:t>
                      </a:r>
                      <a:endParaRPr lang="en-GB" sz="1400" dirty="0"/>
                    </a:p>
                  </a:txBody>
                  <a:tcPr marL="48004" marR="48004" marT="0" marB="0" anchor="ctr"/>
                </a:tc>
                <a:tc>
                  <a:txBody>
                    <a:bodyPr/>
                    <a:lstStyle/>
                    <a:p>
                      <a:pPr algn="ctr">
                        <a:lnSpc>
                          <a:spcPct val="107000"/>
                        </a:lnSpc>
                        <a:spcAft>
                          <a:spcPts val="800"/>
                        </a:spcAft>
                      </a:pPr>
                      <a:r>
                        <a:rPr lang="en-GB" sz="1400" dirty="0"/>
                        <a:t>Old %</a:t>
                      </a:r>
                    </a:p>
                  </a:txBody>
                  <a:tcPr marL="48004" marR="48004" marT="0" marB="0" anchor="ctr"/>
                </a:tc>
                <a:tc>
                  <a:txBody>
                    <a:bodyPr/>
                    <a:lstStyle/>
                    <a:p>
                      <a:pPr algn="ctr">
                        <a:lnSpc>
                          <a:spcPct val="107000"/>
                        </a:lnSpc>
                        <a:spcAft>
                          <a:spcPts val="800"/>
                        </a:spcAft>
                      </a:pPr>
                      <a:r>
                        <a:rPr lang="en-GB" sz="1400" b="1" kern="1200" dirty="0">
                          <a:solidFill>
                            <a:schemeClr val="lt1"/>
                          </a:solidFill>
                          <a:latin typeface="+mn-lt"/>
                          <a:ea typeface="+mn-ea"/>
                          <a:cs typeface="+mn-cs"/>
                        </a:rPr>
                        <a:t>WID</a:t>
                      </a:r>
                      <a:endParaRPr lang="en-GB" sz="1400" dirty="0">
                        <a:solidFill>
                          <a:srgbClr val="FF0000"/>
                        </a:solidFill>
                      </a:endParaRPr>
                    </a:p>
                  </a:txBody>
                  <a:tcPr marL="48004" marR="48004" marT="0" marB="0" anchor="ctr"/>
                </a:tc>
                <a:tc>
                  <a:txBody>
                    <a:bodyPr/>
                    <a:lstStyle/>
                    <a:p>
                      <a:pPr algn="ctr">
                        <a:lnSpc>
                          <a:spcPct val="107000"/>
                        </a:lnSpc>
                        <a:spcAft>
                          <a:spcPts val="800"/>
                        </a:spcAft>
                      </a:pPr>
                      <a:r>
                        <a:rPr lang="en-GB" sz="1400" dirty="0">
                          <a:solidFill>
                            <a:srgbClr val="FF0000"/>
                          </a:solidFill>
                        </a:rPr>
                        <a:t>New %</a:t>
                      </a:r>
                      <a:endParaRPr lang="en-GB" sz="1400" b="1" kern="1200" dirty="0">
                        <a:solidFill>
                          <a:schemeClr val="lt1"/>
                        </a:solidFill>
                        <a:latin typeface="+mn-lt"/>
                        <a:ea typeface="+mn-ea"/>
                        <a:cs typeface="+mn-cs"/>
                      </a:endParaRPr>
                    </a:p>
                  </a:txBody>
                  <a:tcPr marL="48004" marR="48004" marT="0" marB="0" anchor="ctr"/>
                </a:tc>
                <a:tc>
                  <a:txBody>
                    <a:bodyPr/>
                    <a:lstStyle/>
                    <a:p>
                      <a:pPr algn="ctr">
                        <a:lnSpc>
                          <a:spcPct val="107000"/>
                        </a:lnSpc>
                        <a:spcAft>
                          <a:spcPts val="800"/>
                        </a:spcAft>
                      </a:pPr>
                      <a:r>
                        <a:rPr lang="en-GB" sz="1400" dirty="0">
                          <a:solidFill>
                            <a:srgbClr val="FF0000"/>
                          </a:solidFill>
                        </a:rPr>
                        <a:t>Change or comment</a:t>
                      </a:r>
                    </a:p>
                  </a:txBody>
                  <a:tcPr marL="48004" marR="48004" marT="0" marB="0" anchor="ctr"/>
                </a:tc>
                <a:extLst>
                  <a:ext uri="{0D108BD9-81ED-4DB2-BD59-A6C34878D82A}">
                    <a16:rowId xmlns:a16="http://schemas.microsoft.com/office/drawing/2014/main" val="10000"/>
                  </a:ext>
                </a:extLst>
              </a:tr>
              <a:tr h="244237">
                <a:tc>
                  <a:txBody>
                    <a:bodyPr/>
                    <a:lstStyle/>
                    <a:p>
                      <a:pPr algn="l" fontAlgn="t"/>
                      <a:r>
                        <a:rPr lang="en-US" altLang="zh-CN" sz="1000" b="0" i="0" u="none" strike="noStrike" dirty="0">
                          <a:solidFill>
                            <a:srgbClr val="000000"/>
                          </a:solidFill>
                          <a:effectLst/>
                          <a:latin typeface="+mn-lt"/>
                          <a:ea typeface="等线" panose="02010600030101010101" pitchFamily="2" charset="-122"/>
                        </a:rPr>
                        <a:t>1020027</a:t>
                      </a:r>
                    </a:p>
                  </a:txBody>
                  <a:tcPr marL="5799" marR="5799" marT="5799" marB="0"/>
                </a:tc>
                <a:tc>
                  <a:txBody>
                    <a:bodyPr/>
                    <a:lstStyle/>
                    <a:p>
                      <a:pPr algn="l" fontAlgn="t"/>
                      <a:r>
                        <a:rPr lang="en-US" sz="1000" b="0" i="0" u="none" strike="noStrike">
                          <a:solidFill>
                            <a:srgbClr val="0000FF"/>
                          </a:solidFill>
                          <a:effectLst/>
                          <a:latin typeface="+mn-lt"/>
                          <a:ea typeface="等线" panose="02010600030101010101" pitchFamily="2" charset="-122"/>
                        </a:rPr>
                        <a:t>5G Advanced NRM features phase 3 </a:t>
                      </a:r>
                    </a:p>
                  </a:txBody>
                  <a:tcPr marL="5799" marR="5799" marT="5799" marB="0"/>
                </a:tc>
                <a:tc>
                  <a:txBody>
                    <a:bodyPr/>
                    <a:lstStyle/>
                    <a:p>
                      <a:pPr algn="l" fontAlgn="t"/>
                      <a:r>
                        <a:rPr lang="en-US" sz="1000" b="0" i="0" u="none" strike="noStrike">
                          <a:solidFill>
                            <a:srgbClr val="000000"/>
                          </a:solidFill>
                          <a:effectLst/>
                          <a:latin typeface="+mn-lt"/>
                          <a:ea typeface="等线" panose="02010600030101010101" pitchFamily="2" charset="-122"/>
                        </a:rPr>
                        <a:t>AdNRM_Ph3</a:t>
                      </a:r>
                    </a:p>
                  </a:txBody>
                  <a:tcPr marL="5799" marR="5799" marT="5799" marB="0"/>
                </a:tc>
                <a:tc>
                  <a:txBody>
                    <a:bodyPr/>
                    <a:lstStyle/>
                    <a:p>
                      <a:pPr algn="l" fontAlgn="t"/>
                      <a:r>
                        <a:rPr lang="en-US" altLang="zh-CN" sz="1000" b="0" i="0" u="none" strike="noStrike">
                          <a:solidFill>
                            <a:srgbClr val="000000"/>
                          </a:solidFill>
                          <a:effectLst/>
                          <a:latin typeface="+mn-lt"/>
                          <a:ea typeface="等线" panose="02010600030101010101" pitchFamily="2" charset="-122"/>
                        </a:rPr>
                        <a:t>06/06/2025</a:t>
                      </a:r>
                    </a:p>
                  </a:txBody>
                  <a:tcPr marL="5799" marR="5799" marT="5799" marB="0"/>
                </a:tc>
                <a:tc>
                  <a:txBody>
                    <a:bodyPr/>
                    <a:lstStyle/>
                    <a:p>
                      <a:pPr algn="l" fontAlgn="t"/>
                      <a:r>
                        <a:rPr lang="en-US" altLang="zh-CN" sz="1000" b="0" i="0" u="none" strike="noStrike" dirty="0">
                          <a:solidFill>
                            <a:srgbClr val="000000"/>
                          </a:solidFill>
                          <a:effectLst/>
                          <a:latin typeface="+mn-lt"/>
                          <a:ea typeface="等线" panose="02010600030101010101" pitchFamily="2" charset="-122"/>
                        </a:rPr>
                        <a:t>75%</a:t>
                      </a:r>
                    </a:p>
                  </a:txBody>
                  <a:tcPr marL="5799" marR="5799" marT="5799" marB="0"/>
                </a:tc>
                <a:tc>
                  <a:txBody>
                    <a:bodyPr/>
                    <a:lstStyle/>
                    <a:p>
                      <a:pPr algn="l" fontAlgn="t"/>
                      <a:r>
                        <a:rPr lang="en-US" sz="1000" b="0" i="0" u="sng" strike="noStrike">
                          <a:solidFill>
                            <a:srgbClr val="0563C1"/>
                          </a:solidFill>
                          <a:effectLst/>
                          <a:latin typeface="+mn-lt"/>
                          <a:ea typeface="等线" panose="02010600030101010101" pitchFamily="2" charset="-122"/>
                          <a:hlinkClick r:id="rId2"/>
                        </a:rPr>
                        <a:t>SP-240875</a:t>
                      </a:r>
                      <a:endParaRPr lang="en-US" sz="1000" b="0" i="0" u="sng" strike="noStrike">
                        <a:solidFill>
                          <a:srgbClr val="0563C1"/>
                        </a:solidFill>
                        <a:effectLst/>
                        <a:latin typeface="+mn-lt"/>
                        <a:ea typeface="等线" panose="02010600030101010101" pitchFamily="2" charset="-122"/>
                      </a:endParaRPr>
                    </a:p>
                  </a:txBody>
                  <a:tcPr marL="5799" marR="5799" marT="5799" marB="0"/>
                </a:tc>
                <a:tc>
                  <a:txBody>
                    <a:bodyPr/>
                    <a:lstStyle/>
                    <a:p>
                      <a:pPr algn="r" fontAlgn="b"/>
                      <a:r>
                        <a:rPr lang="en-US" altLang="zh-CN" sz="1000" b="0" i="0" u="none" strike="noStrike" dirty="0">
                          <a:solidFill>
                            <a:srgbClr val="FF0000"/>
                          </a:solidFill>
                          <a:effectLst/>
                          <a:highlight>
                            <a:srgbClr val="00FF00"/>
                          </a:highlight>
                          <a:latin typeface="+mn-lt"/>
                          <a:ea typeface="等线" panose="02010600030101010101" pitchFamily="2" charset="-122"/>
                          <a:cs typeface="Arial" panose="020B0604020202020204" pitchFamily="34" charset="0"/>
                        </a:rPr>
                        <a:t>100%</a:t>
                      </a:r>
                    </a:p>
                  </a:txBody>
                  <a:tcPr marL="7620" marR="7620" marT="7620" marB="0" anchor="b"/>
                </a:tc>
                <a:tc>
                  <a:txBody>
                    <a:bodyPr/>
                    <a:lstStyle/>
                    <a:p>
                      <a:pPr algn="l" fontAlgn="t"/>
                      <a:endParaRPr lang="en-US" sz="1000" b="0" i="0" u="none" strike="noStrike" kern="1200" dirty="0">
                        <a:solidFill>
                          <a:srgbClr val="0563C1"/>
                        </a:solidFill>
                        <a:effectLst/>
                        <a:latin typeface="+mn-lt"/>
                        <a:ea typeface="等线" panose="02010600030101010101" pitchFamily="2" charset="-122"/>
                        <a:cs typeface="+mn-cs"/>
                      </a:endParaRPr>
                    </a:p>
                  </a:txBody>
                  <a:tcPr marL="4294" marR="4294" marT="4294" marB="0"/>
                </a:tc>
                <a:extLst>
                  <a:ext uri="{0D108BD9-81ED-4DB2-BD59-A6C34878D82A}">
                    <a16:rowId xmlns:a16="http://schemas.microsoft.com/office/drawing/2014/main" val="10001"/>
                  </a:ext>
                </a:extLst>
              </a:tr>
            </a:tbl>
          </a:graphicData>
        </a:graphic>
      </p:graphicFrame>
      <p:sp>
        <p:nvSpPr>
          <p:cNvPr id="7" name="矩形 5">
            <a:extLst>
              <a:ext uri="{FF2B5EF4-FFF2-40B4-BE49-F238E27FC236}">
                <a16:creationId xmlns:a16="http://schemas.microsoft.com/office/drawing/2014/main" id="{8E453E22-4423-49CC-AFA9-352E9BB7CB13}"/>
              </a:ext>
            </a:extLst>
          </p:cNvPr>
          <p:cNvSpPr/>
          <p:nvPr/>
        </p:nvSpPr>
        <p:spPr>
          <a:xfrm>
            <a:off x="8684704" y="0"/>
            <a:ext cx="2691763" cy="292388"/>
          </a:xfrm>
          <a:prstGeom prst="rect">
            <a:avLst/>
          </a:prstGeom>
        </p:spPr>
        <p:txBody>
          <a:bodyPr wrap="none">
            <a:spAutoFit/>
          </a:bodyPr>
          <a:lstStyle/>
          <a:p>
            <a:r>
              <a:rPr lang="en-US" altLang="zh-CN" dirty="0">
                <a:solidFill>
                  <a:schemeClr val="bg1"/>
                </a:solidFill>
                <a:highlight>
                  <a:srgbClr val="008080"/>
                </a:highlight>
              </a:rPr>
              <a:t>OAM Support to Network features</a:t>
            </a:r>
            <a:endParaRPr lang="zh-CN" altLang="en-US" dirty="0">
              <a:solidFill>
                <a:schemeClr val="bg1"/>
              </a:solidFill>
              <a:highlight>
                <a:srgbClr val="008080"/>
              </a:highlight>
            </a:endParaRPr>
          </a:p>
        </p:txBody>
      </p:sp>
      <p:sp>
        <p:nvSpPr>
          <p:cNvPr id="6" name="Content Placeholder 7">
            <a:extLst>
              <a:ext uri="{FF2B5EF4-FFF2-40B4-BE49-F238E27FC236}">
                <a16:creationId xmlns:a16="http://schemas.microsoft.com/office/drawing/2014/main" id="{68C75CC5-CEE0-402C-8AA3-6C9A3850DAC6}"/>
              </a:ext>
            </a:extLst>
          </p:cNvPr>
          <p:cNvSpPr txBox="1">
            <a:spLocks/>
          </p:cNvSpPr>
          <p:nvPr/>
        </p:nvSpPr>
        <p:spPr>
          <a:xfrm>
            <a:off x="422718" y="1720800"/>
            <a:ext cx="10953749" cy="4908600"/>
          </a:xfrm>
          <a:prstGeom prst="rect">
            <a:avLst/>
          </a:prstGeom>
          <a:solidFill>
            <a:schemeClr val="bg1"/>
          </a:solidFill>
        </p:spPr>
        <p:txBody>
          <a:bodyPr/>
          <a:lstStyle>
            <a:lvl1pPr marL="341313" indent="-341313" algn="l" rtl="0" eaLnBrk="0" fontAlgn="base" hangingPunct="0">
              <a:spcBef>
                <a:spcPct val="20000"/>
              </a:spcBef>
              <a:spcAft>
                <a:spcPct val="0"/>
              </a:spcAft>
              <a:buBlip>
                <a:blip r:embed="rId3"/>
              </a:buBlip>
              <a:defRPr sz="2800">
                <a:solidFill>
                  <a:schemeClr val="tx1"/>
                </a:solidFill>
                <a:latin typeface="+mn-lt"/>
                <a:ea typeface="MS PGothic" panose="020B0600070205080204" pitchFamily="34" charset="-128"/>
                <a:cs typeface="ＭＳ Ｐゴシック" charset="0"/>
              </a:defRPr>
            </a:lvl1pPr>
            <a:lvl2pPr marL="741363" indent="-284163" algn="l" rtl="0" eaLnBrk="0" fontAlgn="base" hangingPunct="0">
              <a:spcBef>
                <a:spcPct val="20000"/>
              </a:spcBef>
              <a:spcAft>
                <a:spcPct val="0"/>
              </a:spcAft>
              <a:buClr>
                <a:srgbClr val="C00000"/>
              </a:buClr>
              <a:buFont typeface="Arial" panose="020B0604020202020204" pitchFamily="34" charset="0"/>
              <a:buChar char="•"/>
              <a:defRPr sz="2400">
                <a:solidFill>
                  <a:schemeClr val="tx1"/>
                </a:solidFill>
                <a:latin typeface="+mn-lt"/>
                <a:ea typeface="MS PGothic" panose="020B0600070205080204" pitchFamily="34" charset="-128"/>
              </a:defRPr>
            </a:lvl2pPr>
            <a:lvl3pPr marL="11414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3pPr>
            <a:lvl4pPr marL="15986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4pPr>
            <a:lvl5pPr marL="2055813" indent="-227013"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S PGothic" panose="020B0600070205080204" pitchFamily="34" charset="-128"/>
              </a:defRPr>
            </a:lvl5pPr>
            <a:lvl6pPr marL="2514314" indent="-228574" algn="l" rtl="0" eaLnBrk="0" fontAlgn="base" hangingPunct="0">
              <a:spcBef>
                <a:spcPct val="20000"/>
              </a:spcBef>
              <a:spcAft>
                <a:spcPct val="0"/>
              </a:spcAft>
              <a:buFont typeface="Arial" charset="0"/>
              <a:buChar char="»"/>
              <a:defRPr sz="1600">
                <a:solidFill>
                  <a:schemeClr val="tx1"/>
                </a:solidFill>
                <a:latin typeface="+mn-lt"/>
              </a:defRPr>
            </a:lvl6pPr>
            <a:lvl7pPr marL="2971462" indent="-228574" algn="l" rtl="0" eaLnBrk="0" fontAlgn="base" hangingPunct="0">
              <a:spcBef>
                <a:spcPct val="20000"/>
              </a:spcBef>
              <a:spcAft>
                <a:spcPct val="0"/>
              </a:spcAft>
              <a:buFont typeface="Arial" charset="0"/>
              <a:buChar char="»"/>
              <a:defRPr sz="1600">
                <a:solidFill>
                  <a:schemeClr val="tx1"/>
                </a:solidFill>
                <a:latin typeface="+mn-lt"/>
              </a:defRPr>
            </a:lvl7pPr>
            <a:lvl8pPr marL="3428610" indent="-228574" algn="l" rtl="0" eaLnBrk="0" fontAlgn="base" hangingPunct="0">
              <a:spcBef>
                <a:spcPct val="20000"/>
              </a:spcBef>
              <a:spcAft>
                <a:spcPct val="0"/>
              </a:spcAft>
              <a:buFont typeface="Arial" charset="0"/>
              <a:buChar char="»"/>
              <a:defRPr sz="1600">
                <a:solidFill>
                  <a:schemeClr val="tx1"/>
                </a:solidFill>
                <a:latin typeface="+mn-lt"/>
              </a:defRPr>
            </a:lvl8pPr>
            <a:lvl9pPr marL="3885758" indent="-228574" algn="l" rtl="0" eaLnBrk="0" fontAlgn="base" hangingPunct="0">
              <a:spcBef>
                <a:spcPct val="20000"/>
              </a:spcBef>
              <a:spcAft>
                <a:spcPct val="0"/>
              </a:spcAft>
              <a:buFont typeface="Arial" charset="0"/>
              <a:buChar char="»"/>
              <a:defRPr sz="1600">
                <a:solidFill>
                  <a:schemeClr val="tx1"/>
                </a:solidFill>
                <a:latin typeface="+mn-lt"/>
              </a:defRPr>
            </a:lvl9pPr>
          </a:lstStyle>
          <a:p>
            <a:pPr>
              <a:spcBef>
                <a:spcPts val="0"/>
              </a:spcBef>
              <a:spcAft>
                <a:spcPts val="0"/>
              </a:spcAft>
              <a:defRPr/>
            </a:pPr>
            <a:r>
              <a:rPr lang="de-DE" altLang="de-DE" sz="1800" kern="0" dirty="0"/>
              <a:t>Progress since SA#107:</a:t>
            </a:r>
          </a:p>
          <a:p>
            <a:pPr marL="457200" lvl="1" indent="0">
              <a:spcBef>
                <a:spcPts val="0"/>
              </a:spcBef>
              <a:spcAft>
                <a:spcPts val="0"/>
              </a:spcAft>
              <a:buNone/>
              <a:defRPr/>
            </a:pPr>
            <a:r>
              <a:rPr lang="en-US" altLang="zh-CN" sz="1600" kern="0" dirty="0"/>
              <a:t>The following topics are discussed and approved:</a:t>
            </a:r>
          </a:p>
          <a:p>
            <a:pPr lvl="1">
              <a:spcBef>
                <a:spcPts val="0"/>
              </a:spcBef>
              <a:spcAft>
                <a:spcPts val="0"/>
              </a:spcAft>
              <a:defRPr/>
            </a:pPr>
            <a:r>
              <a:rPr lang="en-US" altLang="zh-CN" sz="1600" dirty="0"/>
              <a:t>WT-1 (5GC NRM): </a:t>
            </a:r>
          </a:p>
          <a:p>
            <a:pPr lvl="2">
              <a:spcBef>
                <a:spcPts val="0"/>
              </a:spcBef>
              <a:spcAft>
                <a:spcPts val="0"/>
              </a:spcAft>
              <a:defRPr/>
            </a:pPr>
            <a:r>
              <a:rPr lang="en-US" altLang="zh-CN" sz="1100" dirty="0"/>
              <a:t>Enhancements on </a:t>
            </a:r>
            <a:r>
              <a:rPr lang="en-US" altLang="zh-CN" sz="1100" dirty="0" err="1"/>
              <a:t>NFProfile</a:t>
            </a:r>
            <a:endParaRPr lang="en-US" altLang="zh-CN" sz="1100" dirty="0"/>
          </a:p>
          <a:p>
            <a:pPr lvl="2">
              <a:spcBef>
                <a:spcPts val="0"/>
              </a:spcBef>
              <a:spcAft>
                <a:spcPts val="0"/>
              </a:spcAft>
              <a:defRPr/>
            </a:pPr>
            <a:r>
              <a:rPr lang="en-US" altLang="zh-CN" sz="1100" dirty="0"/>
              <a:t>Enhancement to 5GC NF Provisioning</a:t>
            </a:r>
          </a:p>
          <a:p>
            <a:pPr lvl="2">
              <a:spcBef>
                <a:spcPts val="0"/>
              </a:spcBef>
              <a:spcAft>
                <a:spcPts val="0"/>
              </a:spcAft>
              <a:defRPr/>
            </a:pPr>
            <a:r>
              <a:rPr lang="en-US" altLang="zh-CN" sz="1100" dirty="0"/>
              <a:t>NRM enhancements on </a:t>
            </a:r>
            <a:r>
              <a:rPr lang="en-US" altLang="zh-CN" sz="1100" dirty="0" err="1"/>
              <a:t>ManagedNFProfile</a:t>
            </a:r>
            <a:r>
              <a:rPr lang="en-US" altLang="zh-CN" sz="1100" dirty="0"/>
              <a:t> and </a:t>
            </a:r>
            <a:r>
              <a:rPr lang="en-US" altLang="zh-CN" sz="1100" dirty="0" err="1"/>
              <a:t>NFService</a:t>
            </a:r>
            <a:r>
              <a:rPr lang="en-US" altLang="zh-CN" sz="1100" dirty="0"/>
              <a:t>.</a:t>
            </a:r>
          </a:p>
          <a:p>
            <a:pPr lvl="2">
              <a:spcBef>
                <a:spcPts val="0"/>
              </a:spcBef>
              <a:spcAft>
                <a:spcPts val="0"/>
              </a:spcAft>
              <a:defRPr/>
            </a:pPr>
            <a:r>
              <a:rPr lang="en-US" altLang="zh-CN" sz="1100" dirty="0"/>
              <a:t>Management support for </a:t>
            </a:r>
            <a:r>
              <a:rPr lang="en-US" altLang="zh-CN" sz="1100" dirty="0" err="1"/>
              <a:t>AIoT</a:t>
            </a:r>
            <a:r>
              <a:rPr lang="en-US" altLang="zh-CN" sz="1100" dirty="0"/>
              <a:t> (CN aspects)</a:t>
            </a:r>
          </a:p>
          <a:p>
            <a:pPr lvl="3">
              <a:spcBef>
                <a:spcPts val="0"/>
              </a:spcBef>
              <a:spcAft>
                <a:spcPts val="0"/>
              </a:spcAft>
              <a:buFont typeface="Wingdings" panose="05000000000000000000" pitchFamily="2" charset="2"/>
              <a:buChar char="Ø"/>
              <a:defRPr/>
            </a:pPr>
            <a:r>
              <a:rPr lang="en-US" altLang="zh-CN" sz="1100" dirty="0"/>
              <a:t>Add AIOTF and ADM IOC to support management of Ambient IoT</a:t>
            </a:r>
          </a:p>
          <a:p>
            <a:pPr lvl="3">
              <a:spcBef>
                <a:spcPts val="0"/>
              </a:spcBef>
              <a:spcAft>
                <a:spcPts val="0"/>
              </a:spcAft>
              <a:buFont typeface="Wingdings" panose="05000000000000000000" pitchFamily="2" charset="2"/>
              <a:buChar char="Ø"/>
              <a:defRPr/>
            </a:pPr>
            <a:r>
              <a:rPr lang="en-US" altLang="zh-CN" sz="1100" dirty="0"/>
              <a:t>Add EP_AIOT NRMs to support AIOT</a:t>
            </a:r>
          </a:p>
          <a:p>
            <a:pPr lvl="1">
              <a:spcBef>
                <a:spcPts val="0"/>
              </a:spcBef>
              <a:spcAft>
                <a:spcPts val="0"/>
              </a:spcAft>
              <a:defRPr/>
            </a:pPr>
            <a:r>
              <a:rPr lang="en-US" altLang="zh-CN" sz="1600" dirty="0"/>
              <a:t>WT-2 (NR NRM): </a:t>
            </a:r>
          </a:p>
          <a:p>
            <a:pPr lvl="2">
              <a:spcBef>
                <a:spcPts val="0"/>
              </a:spcBef>
              <a:spcAft>
                <a:spcPts val="0"/>
              </a:spcAft>
              <a:defRPr/>
            </a:pPr>
            <a:r>
              <a:rPr lang="en-US" altLang="zh-CN" sz="1100" dirty="0"/>
              <a:t>Management support for </a:t>
            </a:r>
            <a:r>
              <a:rPr lang="en-US" altLang="zh-CN" sz="1100" dirty="0" err="1"/>
              <a:t>AIoT</a:t>
            </a:r>
            <a:r>
              <a:rPr lang="en-US" altLang="zh-CN" sz="1100" dirty="0"/>
              <a:t> (RAN aspects)</a:t>
            </a:r>
          </a:p>
          <a:p>
            <a:pPr lvl="3">
              <a:spcBef>
                <a:spcPts val="0"/>
              </a:spcBef>
              <a:spcAft>
                <a:spcPts val="0"/>
              </a:spcAft>
              <a:buFont typeface="Wingdings" panose="05000000000000000000" pitchFamily="2" charset="2"/>
              <a:buChar char="Ø"/>
              <a:defRPr/>
            </a:pPr>
            <a:r>
              <a:rPr lang="en-US" altLang="zh-CN" sz="1100" dirty="0"/>
              <a:t>Discussion paper on basic configuration management to support AIOT in Deployment Scenario 1 and Topology 1 (BS↔ Ambient IoT device) was endorsed</a:t>
            </a:r>
          </a:p>
          <a:p>
            <a:pPr lvl="3">
              <a:spcBef>
                <a:spcPts val="0"/>
              </a:spcBef>
              <a:spcAft>
                <a:spcPts val="0"/>
              </a:spcAft>
              <a:buFont typeface="Wingdings" panose="05000000000000000000" pitchFamily="2" charset="2"/>
              <a:buChar char="Ø"/>
              <a:defRPr/>
            </a:pPr>
            <a:r>
              <a:rPr lang="en-US" altLang="zh-CN" sz="1100" dirty="0"/>
              <a:t>Add AIOT reader IOC to support NG-RAN AIOT feature management</a:t>
            </a:r>
          </a:p>
          <a:p>
            <a:pPr lvl="2">
              <a:spcBef>
                <a:spcPts val="0"/>
              </a:spcBef>
              <a:spcAft>
                <a:spcPts val="0"/>
              </a:spcAft>
              <a:defRPr/>
            </a:pPr>
            <a:r>
              <a:rPr lang="en-US" altLang="zh-CN" sz="1100" dirty="0"/>
              <a:t>Enhancement to naming convention for NR NRM</a:t>
            </a:r>
          </a:p>
          <a:p>
            <a:pPr lvl="2">
              <a:spcBef>
                <a:spcPts val="0"/>
              </a:spcBef>
              <a:spcAft>
                <a:spcPts val="0"/>
              </a:spcAft>
              <a:defRPr/>
            </a:pPr>
            <a:r>
              <a:rPr lang="en-US" altLang="zh-CN" sz="1100" dirty="0"/>
              <a:t>Enhance description of WAB-</a:t>
            </a:r>
            <a:r>
              <a:rPr lang="en-US" altLang="zh-CN" sz="1100" dirty="0" err="1"/>
              <a:t>gNB</a:t>
            </a:r>
            <a:r>
              <a:rPr lang="en-US" altLang="zh-CN" sz="1100" dirty="0"/>
              <a:t> management</a:t>
            </a:r>
          </a:p>
          <a:p>
            <a:pPr lvl="2">
              <a:spcBef>
                <a:spcPts val="0"/>
              </a:spcBef>
              <a:spcAft>
                <a:spcPts val="0"/>
              </a:spcAft>
              <a:defRPr/>
            </a:pPr>
            <a:r>
              <a:rPr lang="en-US" altLang="zh-CN" sz="1100" dirty="0"/>
              <a:t>Add UPF capabilities configuration</a:t>
            </a:r>
          </a:p>
          <a:p>
            <a:pPr lvl="1">
              <a:spcBef>
                <a:spcPts val="0"/>
              </a:spcBef>
              <a:spcAft>
                <a:spcPts val="0"/>
              </a:spcAft>
              <a:defRPr/>
            </a:pPr>
            <a:r>
              <a:rPr lang="en-US" altLang="zh-CN" sz="1600" dirty="0"/>
              <a:t>WT-3 (Slice NRM enhancement): </a:t>
            </a:r>
          </a:p>
          <a:p>
            <a:pPr lvl="2">
              <a:spcBef>
                <a:spcPts val="0"/>
              </a:spcBef>
              <a:spcAft>
                <a:spcPts val="0"/>
              </a:spcAft>
              <a:defRPr/>
            </a:pPr>
            <a:r>
              <a:rPr lang="en-US" altLang="zh-CN" sz="1100" dirty="0"/>
              <a:t>Solution agnostic request for service provisioning</a:t>
            </a:r>
            <a:endParaRPr lang="en-US" altLang="zh-CN" sz="1000" dirty="0"/>
          </a:p>
          <a:p>
            <a:pPr marL="341313" lvl="1" indent="-341313">
              <a:spcBef>
                <a:spcPts val="0"/>
              </a:spcBef>
              <a:spcAft>
                <a:spcPts val="0"/>
              </a:spcAft>
              <a:buBlip>
                <a:blip r:embed="rId3"/>
              </a:buBlip>
              <a:defRPr/>
            </a:pPr>
            <a:r>
              <a:rPr lang="en-US" sz="1800" kern="0" dirty="0"/>
              <a:t>Impacts and dependencies on other WGs:</a:t>
            </a:r>
            <a:endParaRPr lang="de-DE" sz="1800" kern="0" dirty="0"/>
          </a:p>
          <a:p>
            <a:pPr lvl="1">
              <a:spcBef>
                <a:spcPts val="0"/>
              </a:spcBef>
              <a:spcAft>
                <a:spcPts val="0"/>
              </a:spcAft>
              <a:defRPr/>
            </a:pPr>
            <a:r>
              <a:rPr lang="en-US" sz="1600" kern="0" dirty="0"/>
              <a:t>Potential coordination: providing network resource model for network features defined in SA2, CT4, RAN3 and RAN4.</a:t>
            </a:r>
            <a:endParaRPr lang="de-DE" sz="1600" kern="0" dirty="0"/>
          </a:p>
          <a:p>
            <a:pPr>
              <a:spcBef>
                <a:spcPts val="0"/>
              </a:spcBef>
              <a:spcAft>
                <a:spcPts val="0"/>
              </a:spcAft>
              <a:defRPr/>
            </a:pPr>
            <a:r>
              <a:rPr lang="de-DE" sz="1800" kern="0" dirty="0"/>
              <a:t>Next steps:</a:t>
            </a:r>
          </a:p>
          <a:p>
            <a:pPr lvl="1">
              <a:defRPr/>
            </a:pPr>
            <a:r>
              <a:rPr lang="en-US" altLang="zh-CN" sz="1600" dirty="0">
                <a:highlight>
                  <a:srgbClr val="00FF00"/>
                </a:highlight>
              </a:rPr>
              <a:t>This work item is completed.</a:t>
            </a:r>
            <a:endParaRPr lang="en-US" sz="1600" kern="0" dirty="0">
              <a:highlight>
                <a:srgbClr val="00FF00"/>
              </a:highlight>
            </a:endParaRPr>
          </a:p>
        </p:txBody>
      </p:sp>
    </p:spTree>
    <p:extLst>
      <p:ext uri="{BB962C8B-B14F-4D97-AF65-F5344CB8AC3E}">
        <p14:creationId xmlns:p14="http://schemas.microsoft.com/office/powerpoint/2010/main" val="220302026"/>
      </p:ext>
    </p:extLst>
  </p:cSld>
  <p:clrMapOvr>
    <a:masterClrMapping/>
  </p:clrMapOvr>
  <p:transition spd="slow"/>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96221DFE-BF72-4AC7-BB51-3BFEB65732D9}"/>
              </a:ext>
            </a:extLst>
          </p:cNvPr>
          <p:cNvSpPr>
            <a:spLocks noGrp="1"/>
          </p:cNvSpPr>
          <p:nvPr>
            <p:ph type="title"/>
          </p:nvPr>
        </p:nvSpPr>
        <p:spPr/>
        <p:txBody>
          <a:bodyPr/>
          <a:lstStyle/>
          <a:p>
            <a:r>
              <a:rPr lang="en-GB" altLang="en-US" sz="3200" b="1" dirty="0">
                <a:solidFill>
                  <a:srgbClr val="00B050"/>
                </a:solidFill>
              </a:rPr>
              <a:t>14. TMQ: </a:t>
            </a:r>
            <a:r>
              <a:rPr lang="en-US" altLang="en-US" sz="3200" b="1" dirty="0">
                <a:solidFill>
                  <a:srgbClr val="00B050"/>
                </a:solidFill>
              </a:rPr>
              <a:t>Subscriber and Equipment Trace and </a:t>
            </a:r>
            <a:r>
              <a:rPr lang="en-US" altLang="en-US" sz="3200" b="1" dirty="0" err="1">
                <a:solidFill>
                  <a:srgbClr val="00B050"/>
                </a:solidFill>
              </a:rPr>
              <a:t>QoE</a:t>
            </a:r>
            <a:r>
              <a:rPr lang="en-US" altLang="en-US" sz="3200" b="1" dirty="0">
                <a:solidFill>
                  <a:srgbClr val="00B050"/>
                </a:solidFill>
              </a:rPr>
              <a:t> collection management</a:t>
            </a:r>
            <a:endParaRPr lang="en-GB" altLang="en-US" sz="3200" b="1" dirty="0">
              <a:solidFill>
                <a:srgbClr val="00B050"/>
              </a:solidFill>
            </a:endParaRPr>
          </a:p>
        </p:txBody>
      </p:sp>
      <p:sp>
        <p:nvSpPr>
          <p:cNvPr id="4" name="Content Placeholder 7">
            <a:extLst>
              <a:ext uri="{FF2B5EF4-FFF2-40B4-BE49-F238E27FC236}">
                <a16:creationId xmlns:a16="http://schemas.microsoft.com/office/drawing/2014/main" id="{8A759812-87D4-4AB6-81FE-DCDAFD93C018}"/>
              </a:ext>
            </a:extLst>
          </p:cNvPr>
          <p:cNvSpPr txBox="1">
            <a:spLocks/>
          </p:cNvSpPr>
          <p:nvPr/>
        </p:nvSpPr>
        <p:spPr>
          <a:xfrm>
            <a:off x="420612" y="2080800"/>
            <a:ext cx="10953749" cy="4060800"/>
          </a:xfrm>
          <a:prstGeom prst="rect">
            <a:avLst/>
          </a:prstGeom>
          <a:solidFill>
            <a:schemeClr val="bg1"/>
          </a:solidFill>
        </p:spPr>
        <p:txBody>
          <a:bodyPr/>
          <a:lstStyle>
            <a:lvl1pPr marL="341313" indent="-341313" algn="l" rtl="0" eaLnBrk="0" fontAlgn="base" hangingPunct="0">
              <a:spcBef>
                <a:spcPct val="20000"/>
              </a:spcBef>
              <a:spcAft>
                <a:spcPct val="0"/>
              </a:spcAft>
              <a:buBlip>
                <a:blip r:embed="rId2"/>
              </a:buBlip>
              <a:defRPr sz="2800">
                <a:solidFill>
                  <a:schemeClr val="tx1"/>
                </a:solidFill>
                <a:latin typeface="+mn-lt"/>
                <a:ea typeface="MS PGothic" panose="020B0600070205080204" pitchFamily="34" charset="-128"/>
                <a:cs typeface="ＭＳ Ｐゴシック" charset="0"/>
              </a:defRPr>
            </a:lvl1pPr>
            <a:lvl2pPr marL="741363" indent="-284163" algn="l" rtl="0" eaLnBrk="0" fontAlgn="base" hangingPunct="0">
              <a:spcBef>
                <a:spcPct val="20000"/>
              </a:spcBef>
              <a:spcAft>
                <a:spcPct val="0"/>
              </a:spcAft>
              <a:buClr>
                <a:srgbClr val="C00000"/>
              </a:buClr>
              <a:buFont typeface="Arial" panose="020B0604020202020204" pitchFamily="34" charset="0"/>
              <a:buChar char="•"/>
              <a:defRPr sz="2400">
                <a:solidFill>
                  <a:schemeClr val="tx1"/>
                </a:solidFill>
                <a:latin typeface="+mn-lt"/>
                <a:ea typeface="MS PGothic" panose="020B0600070205080204" pitchFamily="34" charset="-128"/>
              </a:defRPr>
            </a:lvl2pPr>
            <a:lvl3pPr marL="11414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3pPr>
            <a:lvl4pPr marL="15986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4pPr>
            <a:lvl5pPr marL="2055813" indent="-227013"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S PGothic" panose="020B0600070205080204" pitchFamily="34" charset="-128"/>
              </a:defRPr>
            </a:lvl5pPr>
            <a:lvl6pPr marL="2514314" indent="-228574" algn="l" rtl="0" eaLnBrk="0" fontAlgn="base" hangingPunct="0">
              <a:spcBef>
                <a:spcPct val="20000"/>
              </a:spcBef>
              <a:spcAft>
                <a:spcPct val="0"/>
              </a:spcAft>
              <a:buFont typeface="Arial" charset="0"/>
              <a:buChar char="»"/>
              <a:defRPr sz="1600">
                <a:solidFill>
                  <a:schemeClr val="tx1"/>
                </a:solidFill>
                <a:latin typeface="+mn-lt"/>
              </a:defRPr>
            </a:lvl6pPr>
            <a:lvl7pPr marL="2971462" indent="-228574" algn="l" rtl="0" eaLnBrk="0" fontAlgn="base" hangingPunct="0">
              <a:spcBef>
                <a:spcPct val="20000"/>
              </a:spcBef>
              <a:spcAft>
                <a:spcPct val="0"/>
              </a:spcAft>
              <a:buFont typeface="Arial" charset="0"/>
              <a:buChar char="»"/>
              <a:defRPr sz="1600">
                <a:solidFill>
                  <a:schemeClr val="tx1"/>
                </a:solidFill>
                <a:latin typeface="+mn-lt"/>
              </a:defRPr>
            </a:lvl7pPr>
            <a:lvl8pPr marL="3428610" indent="-228574" algn="l" rtl="0" eaLnBrk="0" fontAlgn="base" hangingPunct="0">
              <a:spcBef>
                <a:spcPct val="20000"/>
              </a:spcBef>
              <a:spcAft>
                <a:spcPct val="0"/>
              </a:spcAft>
              <a:buFont typeface="Arial" charset="0"/>
              <a:buChar char="»"/>
              <a:defRPr sz="1600">
                <a:solidFill>
                  <a:schemeClr val="tx1"/>
                </a:solidFill>
                <a:latin typeface="+mn-lt"/>
              </a:defRPr>
            </a:lvl8pPr>
            <a:lvl9pPr marL="3885758" indent="-228574" algn="l" rtl="0" eaLnBrk="0" fontAlgn="base" hangingPunct="0">
              <a:spcBef>
                <a:spcPct val="20000"/>
              </a:spcBef>
              <a:spcAft>
                <a:spcPct val="0"/>
              </a:spcAft>
              <a:buFont typeface="Arial" charset="0"/>
              <a:buChar char="»"/>
              <a:defRPr sz="1600">
                <a:solidFill>
                  <a:schemeClr val="tx1"/>
                </a:solidFill>
                <a:latin typeface="+mn-lt"/>
              </a:defRPr>
            </a:lvl9pPr>
          </a:lstStyle>
          <a:p>
            <a:pPr>
              <a:spcBef>
                <a:spcPts val="0"/>
              </a:spcBef>
              <a:spcAft>
                <a:spcPts val="0"/>
              </a:spcAft>
              <a:defRPr/>
            </a:pPr>
            <a:r>
              <a:rPr lang="de-DE" altLang="de-DE" sz="1800" kern="0" dirty="0">
                <a:highlight>
                  <a:srgbClr val="FFFF00"/>
                </a:highlight>
              </a:rPr>
              <a:t>Progress since SA#107:</a:t>
            </a:r>
          </a:p>
          <a:p>
            <a:pPr lvl="1">
              <a:spcBef>
                <a:spcPts val="0"/>
              </a:spcBef>
              <a:spcAft>
                <a:spcPts val="0"/>
              </a:spcAft>
              <a:defRPr/>
            </a:pPr>
            <a:r>
              <a:rPr lang="en-US" altLang="zh-CN" sz="1200" dirty="0">
                <a:highlight>
                  <a:srgbClr val="FFFF00"/>
                </a:highlight>
              </a:rPr>
              <a:t>Corrections on VS Trace Record </a:t>
            </a:r>
          </a:p>
          <a:p>
            <a:pPr lvl="1">
              <a:spcBef>
                <a:spcPts val="0"/>
              </a:spcBef>
              <a:spcAft>
                <a:spcPts val="0"/>
              </a:spcAft>
              <a:defRPr/>
            </a:pPr>
            <a:r>
              <a:rPr lang="en-US" altLang="zh-CN" sz="1200" dirty="0">
                <a:highlight>
                  <a:srgbClr val="FFFF00"/>
                </a:highlight>
              </a:rPr>
              <a:t>Add RRC report in missing IOCs </a:t>
            </a:r>
            <a:endParaRPr lang="en-US" altLang="zh-CN" sz="1200" kern="0" dirty="0">
              <a:highlight>
                <a:srgbClr val="FFFF00"/>
              </a:highlight>
            </a:endParaRPr>
          </a:p>
          <a:p>
            <a:pPr marL="341313" lvl="1" indent="-341313">
              <a:spcBef>
                <a:spcPts val="0"/>
              </a:spcBef>
              <a:spcAft>
                <a:spcPts val="0"/>
              </a:spcAft>
              <a:buBlip>
                <a:blip r:embed="rId2"/>
              </a:buBlip>
              <a:defRPr/>
            </a:pPr>
            <a:r>
              <a:rPr lang="en-US" sz="1800" kern="0" dirty="0">
                <a:highlight>
                  <a:srgbClr val="FFFF00"/>
                </a:highlight>
              </a:rPr>
              <a:t>Impacts and dependencies on other WGs:</a:t>
            </a:r>
            <a:endParaRPr lang="de-DE" sz="1800" kern="0" dirty="0">
              <a:highlight>
                <a:srgbClr val="FFFF00"/>
              </a:highlight>
            </a:endParaRPr>
          </a:p>
          <a:p>
            <a:pPr lvl="1">
              <a:spcBef>
                <a:spcPts val="0"/>
              </a:spcBef>
              <a:spcAft>
                <a:spcPts val="0"/>
              </a:spcAft>
              <a:defRPr/>
            </a:pPr>
            <a:endParaRPr lang="en-US" sz="1200" kern="0" dirty="0">
              <a:highlight>
                <a:srgbClr val="FFFF00"/>
              </a:highlight>
            </a:endParaRPr>
          </a:p>
          <a:p>
            <a:pPr lvl="1">
              <a:spcBef>
                <a:spcPts val="0"/>
              </a:spcBef>
              <a:spcAft>
                <a:spcPts val="0"/>
              </a:spcAft>
              <a:defRPr/>
            </a:pPr>
            <a:r>
              <a:rPr lang="en-US" sz="1200" kern="0" dirty="0">
                <a:highlight>
                  <a:srgbClr val="FFFF00"/>
                </a:highlight>
              </a:rPr>
              <a:t>SA2, SA4, CT1, CT4, RAN2 and RAN3.</a:t>
            </a:r>
          </a:p>
          <a:p>
            <a:pPr lvl="1">
              <a:spcBef>
                <a:spcPts val="0"/>
              </a:spcBef>
              <a:spcAft>
                <a:spcPts val="0"/>
              </a:spcAft>
              <a:defRPr/>
            </a:pPr>
            <a:r>
              <a:rPr lang="en-US" sz="1200" kern="0" dirty="0">
                <a:highlight>
                  <a:srgbClr val="FFFF00"/>
                </a:highlight>
              </a:rPr>
              <a:t>RAN has proposals for work that might impact Trace, MDT and </a:t>
            </a:r>
            <a:r>
              <a:rPr lang="en-US" sz="1200" kern="0" dirty="0" err="1">
                <a:highlight>
                  <a:srgbClr val="FFFF00"/>
                </a:highlight>
              </a:rPr>
              <a:t>QoE</a:t>
            </a:r>
            <a:r>
              <a:rPr lang="en-US" sz="1200" kern="0" dirty="0">
                <a:highlight>
                  <a:srgbClr val="FFFF00"/>
                </a:highlight>
              </a:rPr>
              <a:t> in RP-232624.</a:t>
            </a:r>
          </a:p>
          <a:p>
            <a:pPr lvl="1">
              <a:spcBef>
                <a:spcPts val="0"/>
              </a:spcBef>
              <a:spcAft>
                <a:spcPts val="0"/>
              </a:spcAft>
              <a:defRPr/>
            </a:pPr>
            <a:r>
              <a:rPr lang="en-US" sz="1200" kern="0" dirty="0">
                <a:highlight>
                  <a:srgbClr val="FFFF00"/>
                </a:highlight>
              </a:rPr>
              <a:t>Studies in SA2 might impact Trace, MDT and </a:t>
            </a:r>
            <a:r>
              <a:rPr lang="en-US" sz="1200" kern="0" dirty="0" err="1">
                <a:highlight>
                  <a:srgbClr val="FFFF00"/>
                </a:highlight>
              </a:rPr>
              <a:t>QoE</a:t>
            </a:r>
            <a:r>
              <a:rPr lang="en-US" sz="1200" kern="0" dirty="0">
                <a:highlight>
                  <a:srgbClr val="FFFF00"/>
                </a:highlight>
              </a:rPr>
              <a:t> in Rel-19.</a:t>
            </a:r>
          </a:p>
          <a:p>
            <a:pPr lvl="1">
              <a:spcBef>
                <a:spcPts val="0"/>
              </a:spcBef>
              <a:spcAft>
                <a:spcPts val="0"/>
              </a:spcAft>
              <a:defRPr/>
            </a:pPr>
            <a:r>
              <a:rPr lang="en-US" sz="1200" kern="0" dirty="0">
                <a:highlight>
                  <a:srgbClr val="FFFF00"/>
                </a:highlight>
              </a:rPr>
              <a:t>If </a:t>
            </a:r>
            <a:r>
              <a:rPr lang="en-US" sz="1200" kern="0" dirty="0" err="1">
                <a:highlight>
                  <a:srgbClr val="FFFF00"/>
                </a:highlight>
              </a:rPr>
              <a:t>Signalling</a:t>
            </a:r>
            <a:r>
              <a:rPr lang="en-US" sz="1200" kern="0" dirty="0">
                <a:highlight>
                  <a:srgbClr val="FFFF00"/>
                </a:highlight>
              </a:rPr>
              <a:t> Based Activation is affected, CT4, RAN2 and RAN3 are affected.</a:t>
            </a:r>
            <a:endParaRPr lang="de-DE" sz="1200" kern="0" dirty="0">
              <a:highlight>
                <a:srgbClr val="FFFF00"/>
              </a:highlight>
            </a:endParaRPr>
          </a:p>
          <a:p>
            <a:pPr marL="457200" lvl="1" indent="0">
              <a:spcBef>
                <a:spcPts val="0"/>
              </a:spcBef>
              <a:spcAft>
                <a:spcPts val="0"/>
              </a:spcAft>
              <a:buNone/>
              <a:defRPr/>
            </a:pPr>
            <a:endParaRPr lang="de-DE" sz="1200" kern="0" dirty="0">
              <a:highlight>
                <a:srgbClr val="FFFF00"/>
              </a:highlight>
            </a:endParaRPr>
          </a:p>
          <a:p>
            <a:pPr>
              <a:spcBef>
                <a:spcPts val="0"/>
              </a:spcBef>
              <a:spcAft>
                <a:spcPts val="0"/>
              </a:spcAft>
              <a:defRPr/>
            </a:pPr>
            <a:r>
              <a:rPr lang="de-DE" sz="1800" kern="0" dirty="0">
                <a:highlight>
                  <a:srgbClr val="FFFF00"/>
                </a:highlight>
              </a:rPr>
              <a:t>Next steps:</a:t>
            </a:r>
          </a:p>
          <a:p>
            <a:pPr lvl="1">
              <a:spcBef>
                <a:spcPts val="0"/>
              </a:spcBef>
              <a:spcAft>
                <a:spcPts val="0"/>
              </a:spcAft>
              <a:defRPr/>
            </a:pPr>
            <a:r>
              <a:rPr lang="en-US" altLang="zh-CN" sz="1200" dirty="0">
                <a:highlight>
                  <a:srgbClr val="FFFF00"/>
                </a:highlight>
              </a:rPr>
              <a:t>Corrections on Trace Record Format</a:t>
            </a:r>
            <a:endParaRPr lang="de-DE" sz="1200" dirty="0">
              <a:highlight>
                <a:srgbClr val="FFFF00"/>
              </a:highlight>
            </a:endParaRPr>
          </a:p>
          <a:p>
            <a:pPr lvl="1">
              <a:defRPr/>
            </a:pPr>
            <a:endParaRPr lang="en-US" sz="1200" kern="0" dirty="0"/>
          </a:p>
        </p:txBody>
      </p:sp>
      <p:graphicFrame>
        <p:nvGraphicFramePr>
          <p:cNvPr id="5" name="Table 4">
            <a:extLst>
              <a:ext uri="{FF2B5EF4-FFF2-40B4-BE49-F238E27FC236}">
                <a16:creationId xmlns:a16="http://schemas.microsoft.com/office/drawing/2014/main" id="{7A68B1DF-7499-467E-9AB1-C9EAA9992FED}"/>
              </a:ext>
            </a:extLst>
          </p:cNvPr>
          <p:cNvGraphicFramePr>
            <a:graphicFrameLocks noGrp="1"/>
          </p:cNvGraphicFramePr>
          <p:nvPr>
            <p:extLst>
              <p:ext uri="{D42A27DB-BD31-4B8C-83A1-F6EECF244321}">
                <p14:modId xmlns:p14="http://schemas.microsoft.com/office/powerpoint/2010/main" val="673163692"/>
              </p:ext>
            </p:extLst>
          </p:nvPr>
        </p:nvGraphicFramePr>
        <p:xfrm>
          <a:off x="420612" y="1431600"/>
          <a:ext cx="10907183" cy="496737"/>
        </p:xfrm>
        <a:graphic>
          <a:graphicData uri="http://schemas.openxmlformats.org/drawingml/2006/table">
            <a:tbl>
              <a:tblPr firstRow="1" firstCol="1" bandRow="1">
                <a:tableStyleId>{F5AB1C69-6EDB-4FF4-983F-18BD219EF322}</a:tableStyleId>
              </a:tblPr>
              <a:tblGrid>
                <a:gridCol w="650979">
                  <a:extLst>
                    <a:ext uri="{9D8B030D-6E8A-4147-A177-3AD203B41FA5}">
                      <a16:colId xmlns:a16="http://schemas.microsoft.com/office/drawing/2014/main" val="20000"/>
                    </a:ext>
                  </a:extLst>
                </a:gridCol>
                <a:gridCol w="3769829">
                  <a:extLst>
                    <a:ext uri="{9D8B030D-6E8A-4147-A177-3AD203B41FA5}">
                      <a16:colId xmlns:a16="http://schemas.microsoft.com/office/drawing/2014/main" val="20001"/>
                    </a:ext>
                  </a:extLst>
                </a:gridCol>
                <a:gridCol w="987879">
                  <a:extLst>
                    <a:ext uri="{9D8B030D-6E8A-4147-A177-3AD203B41FA5}">
                      <a16:colId xmlns:a16="http://schemas.microsoft.com/office/drawing/2014/main" val="20002"/>
                    </a:ext>
                  </a:extLst>
                </a:gridCol>
                <a:gridCol w="1608364">
                  <a:extLst>
                    <a:ext uri="{9D8B030D-6E8A-4147-A177-3AD203B41FA5}">
                      <a16:colId xmlns:a16="http://schemas.microsoft.com/office/drawing/2014/main" val="20003"/>
                    </a:ext>
                  </a:extLst>
                </a:gridCol>
                <a:gridCol w="644979">
                  <a:extLst>
                    <a:ext uri="{9D8B030D-6E8A-4147-A177-3AD203B41FA5}">
                      <a16:colId xmlns:a16="http://schemas.microsoft.com/office/drawing/2014/main" val="20004"/>
                    </a:ext>
                  </a:extLst>
                </a:gridCol>
                <a:gridCol w="718457">
                  <a:extLst>
                    <a:ext uri="{9D8B030D-6E8A-4147-A177-3AD203B41FA5}">
                      <a16:colId xmlns:a16="http://schemas.microsoft.com/office/drawing/2014/main" val="20005"/>
                    </a:ext>
                  </a:extLst>
                </a:gridCol>
                <a:gridCol w="742950">
                  <a:extLst>
                    <a:ext uri="{9D8B030D-6E8A-4147-A177-3AD203B41FA5}">
                      <a16:colId xmlns:a16="http://schemas.microsoft.com/office/drawing/2014/main" val="20006"/>
                    </a:ext>
                  </a:extLst>
                </a:gridCol>
                <a:gridCol w="1783746">
                  <a:extLst>
                    <a:ext uri="{9D8B030D-6E8A-4147-A177-3AD203B41FA5}">
                      <a16:colId xmlns:a16="http://schemas.microsoft.com/office/drawing/2014/main" val="20007"/>
                    </a:ext>
                  </a:extLst>
                </a:gridCol>
              </a:tblGrid>
              <a:tr h="277594">
                <a:tc>
                  <a:txBody>
                    <a:bodyPr/>
                    <a:lstStyle/>
                    <a:p>
                      <a:pPr algn="ctr">
                        <a:lnSpc>
                          <a:spcPct val="107000"/>
                        </a:lnSpc>
                        <a:spcAft>
                          <a:spcPts val="800"/>
                        </a:spcAft>
                      </a:pPr>
                      <a:r>
                        <a:rPr lang="en-GB" sz="1400" dirty="0"/>
                        <a:t>UID</a:t>
                      </a:r>
                    </a:p>
                  </a:txBody>
                  <a:tcPr marL="48004" marR="48004" marT="0" marB="0" anchor="ctr"/>
                </a:tc>
                <a:tc>
                  <a:txBody>
                    <a:bodyPr/>
                    <a:lstStyle/>
                    <a:p>
                      <a:pPr algn="ctr">
                        <a:lnSpc>
                          <a:spcPct val="107000"/>
                        </a:lnSpc>
                        <a:spcAft>
                          <a:spcPts val="800"/>
                        </a:spcAft>
                      </a:pPr>
                      <a:r>
                        <a:rPr lang="en-GB" sz="1400" dirty="0"/>
                        <a:t>Name</a:t>
                      </a:r>
                    </a:p>
                  </a:txBody>
                  <a:tcPr marL="48004" marR="48004" marT="0" marB="0" anchor="ctr"/>
                </a:tc>
                <a:tc>
                  <a:txBody>
                    <a:bodyPr/>
                    <a:lstStyle/>
                    <a:p>
                      <a:pPr algn="ctr">
                        <a:lnSpc>
                          <a:spcPct val="107000"/>
                        </a:lnSpc>
                        <a:spcAft>
                          <a:spcPts val="800"/>
                        </a:spcAft>
                      </a:pPr>
                      <a:r>
                        <a:rPr lang="en-GB" sz="1400" dirty="0"/>
                        <a:t>Acronym</a:t>
                      </a:r>
                    </a:p>
                  </a:txBody>
                  <a:tcPr marL="48004" marR="48004" marT="0" marB="0" anchor="ctr"/>
                </a:tc>
                <a:tc>
                  <a:txBody>
                    <a:bodyPr/>
                    <a:lstStyle/>
                    <a:p>
                      <a:pPr algn="ctr">
                        <a:lnSpc>
                          <a:spcPct val="107000"/>
                        </a:lnSpc>
                        <a:spcAft>
                          <a:spcPts val="800"/>
                        </a:spcAft>
                      </a:pPr>
                      <a:r>
                        <a:rPr lang="en-GB" sz="1400" dirty="0"/>
                        <a:t>Target </a:t>
                      </a:r>
                      <a:r>
                        <a:rPr lang="en-GB" sz="1000" dirty="0"/>
                        <a:t>(dd/mm/</a:t>
                      </a:r>
                      <a:r>
                        <a:rPr lang="en-GB" sz="1000" dirty="0" err="1"/>
                        <a:t>yyyy</a:t>
                      </a:r>
                      <a:r>
                        <a:rPr lang="en-GB" sz="1000" dirty="0"/>
                        <a:t>)</a:t>
                      </a:r>
                      <a:endParaRPr lang="en-GB" sz="1400" dirty="0"/>
                    </a:p>
                  </a:txBody>
                  <a:tcPr marL="48004" marR="48004" marT="0" marB="0" anchor="ctr"/>
                </a:tc>
                <a:tc>
                  <a:txBody>
                    <a:bodyPr/>
                    <a:lstStyle/>
                    <a:p>
                      <a:pPr algn="ctr">
                        <a:lnSpc>
                          <a:spcPct val="107000"/>
                        </a:lnSpc>
                        <a:spcAft>
                          <a:spcPts val="800"/>
                        </a:spcAft>
                      </a:pPr>
                      <a:r>
                        <a:rPr lang="en-GB" sz="1400" dirty="0"/>
                        <a:t>Old %</a:t>
                      </a:r>
                    </a:p>
                  </a:txBody>
                  <a:tcPr marL="48004" marR="48004" marT="0" marB="0" anchor="ctr"/>
                </a:tc>
                <a:tc>
                  <a:txBody>
                    <a:bodyPr/>
                    <a:lstStyle/>
                    <a:p>
                      <a:pPr algn="ctr">
                        <a:lnSpc>
                          <a:spcPct val="107000"/>
                        </a:lnSpc>
                        <a:spcAft>
                          <a:spcPts val="800"/>
                        </a:spcAft>
                      </a:pPr>
                      <a:r>
                        <a:rPr lang="en-GB" sz="1400" b="1" kern="1200" dirty="0">
                          <a:solidFill>
                            <a:schemeClr val="lt1"/>
                          </a:solidFill>
                          <a:latin typeface="+mn-lt"/>
                          <a:ea typeface="+mn-ea"/>
                          <a:cs typeface="+mn-cs"/>
                        </a:rPr>
                        <a:t>WID</a:t>
                      </a:r>
                      <a:endParaRPr lang="en-GB" sz="1400" dirty="0">
                        <a:solidFill>
                          <a:srgbClr val="FF0000"/>
                        </a:solidFill>
                      </a:endParaRPr>
                    </a:p>
                  </a:txBody>
                  <a:tcPr marL="48004" marR="48004" marT="0" marB="0" anchor="ctr"/>
                </a:tc>
                <a:tc>
                  <a:txBody>
                    <a:bodyPr/>
                    <a:lstStyle/>
                    <a:p>
                      <a:pPr algn="ctr">
                        <a:lnSpc>
                          <a:spcPct val="107000"/>
                        </a:lnSpc>
                        <a:spcAft>
                          <a:spcPts val="800"/>
                        </a:spcAft>
                      </a:pPr>
                      <a:r>
                        <a:rPr lang="en-GB" sz="1400" dirty="0">
                          <a:solidFill>
                            <a:srgbClr val="FF0000"/>
                          </a:solidFill>
                        </a:rPr>
                        <a:t>New %</a:t>
                      </a:r>
                      <a:endParaRPr lang="en-GB" sz="1400" b="1" kern="1200" dirty="0">
                        <a:solidFill>
                          <a:schemeClr val="lt1"/>
                        </a:solidFill>
                        <a:latin typeface="+mn-lt"/>
                        <a:ea typeface="+mn-ea"/>
                        <a:cs typeface="+mn-cs"/>
                      </a:endParaRPr>
                    </a:p>
                  </a:txBody>
                  <a:tcPr marL="48004" marR="48004" marT="0" marB="0" anchor="ctr"/>
                </a:tc>
                <a:tc>
                  <a:txBody>
                    <a:bodyPr/>
                    <a:lstStyle/>
                    <a:p>
                      <a:pPr algn="ctr">
                        <a:lnSpc>
                          <a:spcPct val="107000"/>
                        </a:lnSpc>
                        <a:spcAft>
                          <a:spcPts val="800"/>
                        </a:spcAft>
                      </a:pPr>
                      <a:r>
                        <a:rPr lang="en-GB" sz="1400" dirty="0">
                          <a:solidFill>
                            <a:srgbClr val="FF0000"/>
                          </a:solidFill>
                        </a:rPr>
                        <a:t>Change or comment</a:t>
                      </a:r>
                    </a:p>
                  </a:txBody>
                  <a:tcPr marL="48004" marR="48004" marT="0" marB="0" anchor="ctr"/>
                </a:tc>
                <a:extLst>
                  <a:ext uri="{0D108BD9-81ED-4DB2-BD59-A6C34878D82A}">
                    <a16:rowId xmlns:a16="http://schemas.microsoft.com/office/drawing/2014/main" val="10000"/>
                  </a:ext>
                </a:extLst>
              </a:tr>
              <a:tr h="219143">
                <a:tc>
                  <a:txBody>
                    <a:bodyPr/>
                    <a:lstStyle/>
                    <a:p>
                      <a:pPr algn="l" fontAlgn="t"/>
                      <a:r>
                        <a:rPr lang="en-US" altLang="zh-CN" sz="1000" b="0" i="0" u="none" strike="noStrike" dirty="0">
                          <a:solidFill>
                            <a:srgbClr val="000000"/>
                          </a:solidFill>
                          <a:effectLst/>
                          <a:latin typeface="+mn-lt"/>
                          <a:ea typeface="等线" panose="02010600030101010101" pitchFamily="2" charset="-122"/>
                        </a:rPr>
                        <a:t>1020028</a:t>
                      </a:r>
                    </a:p>
                  </a:txBody>
                  <a:tcPr marL="5799" marR="5799" marT="5799" marB="0"/>
                </a:tc>
                <a:tc>
                  <a:txBody>
                    <a:bodyPr/>
                    <a:lstStyle/>
                    <a:p>
                      <a:pPr algn="l" fontAlgn="t"/>
                      <a:r>
                        <a:rPr lang="en-US" sz="1000" b="0" i="0" u="none" strike="noStrike">
                          <a:solidFill>
                            <a:srgbClr val="0000FF"/>
                          </a:solidFill>
                          <a:effectLst/>
                          <a:latin typeface="+mn-lt"/>
                          <a:ea typeface="等线" panose="02010600030101010101" pitchFamily="2" charset="-122"/>
                        </a:rPr>
                        <a:t>Subscriber and Equipment Trace and QoE collection management </a:t>
                      </a:r>
                    </a:p>
                  </a:txBody>
                  <a:tcPr marL="5799" marR="5799" marT="5799" marB="0"/>
                </a:tc>
                <a:tc>
                  <a:txBody>
                    <a:bodyPr/>
                    <a:lstStyle/>
                    <a:p>
                      <a:pPr algn="l" fontAlgn="t"/>
                      <a:r>
                        <a:rPr lang="en-US" sz="1000" b="0" i="0" u="none" strike="noStrike">
                          <a:solidFill>
                            <a:srgbClr val="000000"/>
                          </a:solidFill>
                          <a:effectLst/>
                          <a:latin typeface="+mn-lt"/>
                          <a:ea typeface="等线" panose="02010600030101010101" pitchFamily="2" charset="-122"/>
                        </a:rPr>
                        <a:t>TraceQoE_OAM</a:t>
                      </a:r>
                    </a:p>
                  </a:txBody>
                  <a:tcPr marL="5799" marR="5799" marT="5799" marB="0"/>
                </a:tc>
                <a:tc>
                  <a:txBody>
                    <a:bodyPr/>
                    <a:lstStyle/>
                    <a:p>
                      <a:pPr algn="l" fontAlgn="t"/>
                      <a:r>
                        <a:rPr lang="en-US" altLang="zh-CN" sz="1000" b="0" i="0" u="none" strike="noStrike">
                          <a:solidFill>
                            <a:srgbClr val="000000"/>
                          </a:solidFill>
                          <a:effectLst/>
                          <a:latin typeface="+mn-lt"/>
                          <a:ea typeface="等线" panose="02010600030101010101" pitchFamily="2" charset="-122"/>
                        </a:rPr>
                        <a:t>06/06/2025</a:t>
                      </a:r>
                    </a:p>
                  </a:txBody>
                  <a:tcPr marL="5799" marR="5799" marT="5799" marB="0"/>
                </a:tc>
                <a:tc>
                  <a:txBody>
                    <a:bodyPr/>
                    <a:lstStyle/>
                    <a:p>
                      <a:pPr algn="l" fontAlgn="t"/>
                      <a:r>
                        <a:rPr lang="en-US" altLang="zh-CN" sz="1000" b="0" i="0" u="none" strike="noStrike" dirty="0">
                          <a:solidFill>
                            <a:srgbClr val="000000"/>
                          </a:solidFill>
                          <a:effectLst/>
                          <a:latin typeface="+mn-lt"/>
                          <a:ea typeface="等线" panose="02010600030101010101" pitchFamily="2" charset="-122"/>
                        </a:rPr>
                        <a:t>80%</a:t>
                      </a:r>
                    </a:p>
                  </a:txBody>
                  <a:tcPr marL="5799" marR="5799" marT="5799" marB="0"/>
                </a:tc>
                <a:tc>
                  <a:txBody>
                    <a:bodyPr/>
                    <a:lstStyle/>
                    <a:p>
                      <a:pPr algn="l" fontAlgn="t"/>
                      <a:r>
                        <a:rPr lang="en-US" sz="1000" b="0" i="0" u="sng" strike="noStrike">
                          <a:solidFill>
                            <a:srgbClr val="0563C1"/>
                          </a:solidFill>
                          <a:effectLst/>
                          <a:latin typeface="+mn-lt"/>
                          <a:ea typeface="等线" panose="02010600030101010101" pitchFamily="2" charset="-122"/>
                          <a:hlinkClick r:id="rId3"/>
                        </a:rPr>
                        <a:t>SP-231748</a:t>
                      </a:r>
                      <a:endParaRPr lang="en-US" sz="1000" b="0" i="0" u="sng" strike="noStrike">
                        <a:solidFill>
                          <a:srgbClr val="0563C1"/>
                        </a:solidFill>
                        <a:effectLst/>
                        <a:latin typeface="+mn-lt"/>
                        <a:ea typeface="等线" panose="02010600030101010101" pitchFamily="2" charset="-122"/>
                      </a:endParaRPr>
                    </a:p>
                  </a:txBody>
                  <a:tcPr marL="5799" marR="5799" marT="5799" marB="0"/>
                </a:tc>
                <a:tc>
                  <a:txBody>
                    <a:bodyPr/>
                    <a:lstStyle/>
                    <a:p>
                      <a:pPr algn="r" fontAlgn="b"/>
                      <a:r>
                        <a:rPr lang="en-US" altLang="zh-CN" sz="1000" b="0" i="0" u="none" strike="noStrike" dirty="0">
                          <a:solidFill>
                            <a:srgbClr val="FF0000"/>
                          </a:solidFill>
                          <a:effectLst/>
                          <a:latin typeface="+mn-lt"/>
                          <a:ea typeface="等线" panose="02010600030101010101" pitchFamily="2" charset="-122"/>
                          <a:cs typeface="Arial" panose="020B0604020202020204" pitchFamily="34" charset="0"/>
                        </a:rPr>
                        <a:t>80%</a:t>
                      </a:r>
                    </a:p>
                  </a:txBody>
                  <a:tcPr marL="7620" marR="7620" marT="7620" marB="0" anchor="b"/>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endParaRPr lang="en-US" sz="1000" b="0" i="0" u="none" strike="noStrike" kern="1200" dirty="0">
                        <a:solidFill>
                          <a:srgbClr val="0563C1"/>
                        </a:solidFill>
                        <a:effectLst/>
                        <a:latin typeface="+mn-lt"/>
                        <a:ea typeface="等线" panose="02010600030101010101" pitchFamily="2" charset="-122"/>
                        <a:cs typeface="+mn-cs"/>
                      </a:endParaRPr>
                    </a:p>
                  </a:txBody>
                  <a:tcPr marL="4294" marR="4294" marT="4294" marB="0"/>
                </a:tc>
                <a:extLst>
                  <a:ext uri="{0D108BD9-81ED-4DB2-BD59-A6C34878D82A}">
                    <a16:rowId xmlns:a16="http://schemas.microsoft.com/office/drawing/2014/main" val="10001"/>
                  </a:ext>
                </a:extLst>
              </a:tr>
            </a:tbl>
          </a:graphicData>
        </a:graphic>
      </p:graphicFrame>
      <p:sp>
        <p:nvSpPr>
          <p:cNvPr id="7" name="矩形 5">
            <a:extLst>
              <a:ext uri="{FF2B5EF4-FFF2-40B4-BE49-F238E27FC236}">
                <a16:creationId xmlns:a16="http://schemas.microsoft.com/office/drawing/2014/main" id="{A72189F6-850D-4A06-A8EB-B65181AA7580}"/>
              </a:ext>
            </a:extLst>
          </p:cNvPr>
          <p:cNvSpPr/>
          <p:nvPr/>
        </p:nvSpPr>
        <p:spPr>
          <a:xfrm>
            <a:off x="8684704" y="0"/>
            <a:ext cx="2691763" cy="292388"/>
          </a:xfrm>
          <a:prstGeom prst="rect">
            <a:avLst/>
          </a:prstGeom>
        </p:spPr>
        <p:txBody>
          <a:bodyPr wrap="none">
            <a:spAutoFit/>
          </a:bodyPr>
          <a:lstStyle/>
          <a:p>
            <a:r>
              <a:rPr lang="en-US" altLang="zh-CN" dirty="0">
                <a:solidFill>
                  <a:schemeClr val="bg1"/>
                </a:solidFill>
                <a:highlight>
                  <a:srgbClr val="008080"/>
                </a:highlight>
              </a:rPr>
              <a:t>OAM Support to Network features</a:t>
            </a:r>
            <a:endParaRPr lang="zh-CN" altLang="en-US" dirty="0">
              <a:solidFill>
                <a:schemeClr val="bg1"/>
              </a:solidFill>
              <a:highlight>
                <a:srgbClr val="008080"/>
              </a:highlight>
            </a:endParaRPr>
          </a:p>
        </p:txBody>
      </p:sp>
      <p:sp>
        <p:nvSpPr>
          <p:cNvPr id="8" name="TextBox 7">
            <a:extLst>
              <a:ext uri="{FF2B5EF4-FFF2-40B4-BE49-F238E27FC236}">
                <a16:creationId xmlns:a16="http://schemas.microsoft.com/office/drawing/2014/main" id="{0CF41619-3C93-4E03-A396-64CF428F709F}"/>
              </a:ext>
            </a:extLst>
          </p:cNvPr>
          <p:cNvSpPr txBox="1"/>
          <p:nvPr/>
        </p:nvSpPr>
        <p:spPr>
          <a:xfrm rot="20841592">
            <a:off x="9332976" y="3029712"/>
            <a:ext cx="1245021" cy="292388"/>
          </a:xfrm>
          <a:prstGeom prst="rect">
            <a:avLst/>
          </a:prstGeom>
          <a:solidFill>
            <a:srgbClr val="FFFF00"/>
          </a:solidFill>
        </p:spPr>
        <p:txBody>
          <a:bodyPr wrap="none" rtlCol="0">
            <a:spAutoFit/>
          </a:bodyPr>
          <a:lstStyle/>
          <a:p>
            <a:r>
              <a:rPr lang="en-US" altLang="zh-CN" dirty="0"/>
              <a:t>To be updated</a:t>
            </a:r>
            <a:endParaRPr lang="zh-CN" altLang="en-US" dirty="0"/>
          </a:p>
        </p:txBody>
      </p:sp>
    </p:spTree>
    <p:extLst>
      <p:ext uri="{BB962C8B-B14F-4D97-AF65-F5344CB8AC3E}">
        <p14:creationId xmlns:p14="http://schemas.microsoft.com/office/powerpoint/2010/main" val="3605987048"/>
      </p:ext>
    </p:extLst>
  </p:cSld>
  <p:clrMapOvr>
    <a:masterClrMapping/>
  </p:clrMapOvr>
  <p:transition spd="slow"/>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96221DFE-BF72-4AC7-BB51-3BFEB65732D9}"/>
              </a:ext>
            </a:extLst>
          </p:cNvPr>
          <p:cNvSpPr>
            <a:spLocks noGrp="1"/>
          </p:cNvSpPr>
          <p:nvPr>
            <p:ph type="title"/>
          </p:nvPr>
        </p:nvSpPr>
        <p:spPr/>
        <p:txBody>
          <a:bodyPr/>
          <a:lstStyle/>
          <a:p>
            <a:r>
              <a:rPr lang="en-GB" altLang="en-US" sz="3200" b="1" dirty="0">
                <a:solidFill>
                  <a:srgbClr val="00B050"/>
                </a:solidFill>
              </a:rPr>
              <a:t>15. NTNM: </a:t>
            </a:r>
            <a:r>
              <a:rPr lang="en-US" altLang="en-US" sz="3200" b="1" dirty="0">
                <a:solidFill>
                  <a:srgbClr val="00B050"/>
                </a:solidFill>
              </a:rPr>
              <a:t>Management Aspects of NTN Phase 2</a:t>
            </a:r>
            <a:endParaRPr lang="en-GB" altLang="en-US" sz="3200" b="1" dirty="0">
              <a:solidFill>
                <a:srgbClr val="00B050"/>
              </a:solidFill>
            </a:endParaRPr>
          </a:p>
        </p:txBody>
      </p:sp>
      <p:graphicFrame>
        <p:nvGraphicFramePr>
          <p:cNvPr id="5" name="Table 4">
            <a:extLst>
              <a:ext uri="{FF2B5EF4-FFF2-40B4-BE49-F238E27FC236}">
                <a16:creationId xmlns:a16="http://schemas.microsoft.com/office/drawing/2014/main" id="{7A68B1DF-7499-467E-9AB1-C9EAA9992FED}"/>
              </a:ext>
            </a:extLst>
          </p:cNvPr>
          <p:cNvGraphicFramePr>
            <a:graphicFrameLocks noGrp="1"/>
          </p:cNvGraphicFramePr>
          <p:nvPr>
            <p:extLst>
              <p:ext uri="{D42A27DB-BD31-4B8C-83A1-F6EECF244321}">
                <p14:modId xmlns:p14="http://schemas.microsoft.com/office/powerpoint/2010/main" val="4153877459"/>
              </p:ext>
            </p:extLst>
          </p:nvPr>
        </p:nvGraphicFramePr>
        <p:xfrm>
          <a:off x="420612" y="1196532"/>
          <a:ext cx="10907183" cy="807336"/>
        </p:xfrm>
        <a:graphic>
          <a:graphicData uri="http://schemas.openxmlformats.org/drawingml/2006/table">
            <a:tbl>
              <a:tblPr firstRow="1" firstCol="1" bandRow="1">
                <a:tableStyleId>{F5AB1C69-6EDB-4FF4-983F-18BD219EF322}</a:tableStyleId>
              </a:tblPr>
              <a:tblGrid>
                <a:gridCol w="650979">
                  <a:extLst>
                    <a:ext uri="{9D8B030D-6E8A-4147-A177-3AD203B41FA5}">
                      <a16:colId xmlns:a16="http://schemas.microsoft.com/office/drawing/2014/main" val="20000"/>
                    </a:ext>
                  </a:extLst>
                </a:gridCol>
                <a:gridCol w="3769829">
                  <a:extLst>
                    <a:ext uri="{9D8B030D-6E8A-4147-A177-3AD203B41FA5}">
                      <a16:colId xmlns:a16="http://schemas.microsoft.com/office/drawing/2014/main" val="20001"/>
                    </a:ext>
                  </a:extLst>
                </a:gridCol>
                <a:gridCol w="987879">
                  <a:extLst>
                    <a:ext uri="{9D8B030D-6E8A-4147-A177-3AD203B41FA5}">
                      <a16:colId xmlns:a16="http://schemas.microsoft.com/office/drawing/2014/main" val="20002"/>
                    </a:ext>
                  </a:extLst>
                </a:gridCol>
                <a:gridCol w="1608364">
                  <a:extLst>
                    <a:ext uri="{9D8B030D-6E8A-4147-A177-3AD203B41FA5}">
                      <a16:colId xmlns:a16="http://schemas.microsoft.com/office/drawing/2014/main" val="20003"/>
                    </a:ext>
                  </a:extLst>
                </a:gridCol>
                <a:gridCol w="644979">
                  <a:extLst>
                    <a:ext uri="{9D8B030D-6E8A-4147-A177-3AD203B41FA5}">
                      <a16:colId xmlns:a16="http://schemas.microsoft.com/office/drawing/2014/main" val="20004"/>
                    </a:ext>
                  </a:extLst>
                </a:gridCol>
                <a:gridCol w="718457">
                  <a:extLst>
                    <a:ext uri="{9D8B030D-6E8A-4147-A177-3AD203B41FA5}">
                      <a16:colId xmlns:a16="http://schemas.microsoft.com/office/drawing/2014/main" val="20005"/>
                    </a:ext>
                  </a:extLst>
                </a:gridCol>
                <a:gridCol w="742950">
                  <a:extLst>
                    <a:ext uri="{9D8B030D-6E8A-4147-A177-3AD203B41FA5}">
                      <a16:colId xmlns:a16="http://schemas.microsoft.com/office/drawing/2014/main" val="20006"/>
                    </a:ext>
                  </a:extLst>
                </a:gridCol>
                <a:gridCol w="1783746">
                  <a:extLst>
                    <a:ext uri="{9D8B030D-6E8A-4147-A177-3AD203B41FA5}">
                      <a16:colId xmlns:a16="http://schemas.microsoft.com/office/drawing/2014/main" val="20007"/>
                    </a:ext>
                  </a:extLst>
                </a:gridCol>
              </a:tblGrid>
              <a:tr h="277594">
                <a:tc>
                  <a:txBody>
                    <a:bodyPr/>
                    <a:lstStyle/>
                    <a:p>
                      <a:pPr algn="ctr">
                        <a:lnSpc>
                          <a:spcPct val="107000"/>
                        </a:lnSpc>
                        <a:spcAft>
                          <a:spcPts val="800"/>
                        </a:spcAft>
                      </a:pPr>
                      <a:r>
                        <a:rPr lang="en-GB" sz="1400" dirty="0"/>
                        <a:t>UID</a:t>
                      </a:r>
                    </a:p>
                  </a:txBody>
                  <a:tcPr marL="48004" marR="48004" marT="0" marB="0" anchor="ctr"/>
                </a:tc>
                <a:tc>
                  <a:txBody>
                    <a:bodyPr/>
                    <a:lstStyle/>
                    <a:p>
                      <a:pPr algn="ctr">
                        <a:lnSpc>
                          <a:spcPct val="107000"/>
                        </a:lnSpc>
                        <a:spcAft>
                          <a:spcPts val="800"/>
                        </a:spcAft>
                      </a:pPr>
                      <a:r>
                        <a:rPr lang="en-GB" sz="1400" dirty="0"/>
                        <a:t>Name</a:t>
                      </a:r>
                    </a:p>
                  </a:txBody>
                  <a:tcPr marL="48004" marR="48004" marT="0" marB="0" anchor="ctr"/>
                </a:tc>
                <a:tc>
                  <a:txBody>
                    <a:bodyPr/>
                    <a:lstStyle/>
                    <a:p>
                      <a:pPr algn="ctr">
                        <a:lnSpc>
                          <a:spcPct val="107000"/>
                        </a:lnSpc>
                        <a:spcAft>
                          <a:spcPts val="800"/>
                        </a:spcAft>
                      </a:pPr>
                      <a:r>
                        <a:rPr lang="en-GB" sz="1400" dirty="0"/>
                        <a:t>Acronym</a:t>
                      </a:r>
                    </a:p>
                  </a:txBody>
                  <a:tcPr marL="48004" marR="48004" marT="0" marB="0" anchor="ctr"/>
                </a:tc>
                <a:tc>
                  <a:txBody>
                    <a:bodyPr/>
                    <a:lstStyle/>
                    <a:p>
                      <a:pPr algn="ctr">
                        <a:lnSpc>
                          <a:spcPct val="107000"/>
                        </a:lnSpc>
                        <a:spcAft>
                          <a:spcPts val="800"/>
                        </a:spcAft>
                      </a:pPr>
                      <a:r>
                        <a:rPr lang="en-GB" sz="1400" dirty="0"/>
                        <a:t>Target </a:t>
                      </a:r>
                      <a:r>
                        <a:rPr lang="en-GB" sz="1000" dirty="0"/>
                        <a:t>(dd/mm/</a:t>
                      </a:r>
                      <a:r>
                        <a:rPr lang="en-GB" sz="1000" dirty="0" err="1"/>
                        <a:t>yyyy</a:t>
                      </a:r>
                      <a:r>
                        <a:rPr lang="en-GB" sz="1000" dirty="0"/>
                        <a:t>)</a:t>
                      </a:r>
                      <a:endParaRPr lang="en-GB" sz="1400" dirty="0"/>
                    </a:p>
                  </a:txBody>
                  <a:tcPr marL="48004" marR="48004" marT="0" marB="0" anchor="ctr"/>
                </a:tc>
                <a:tc>
                  <a:txBody>
                    <a:bodyPr/>
                    <a:lstStyle/>
                    <a:p>
                      <a:pPr algn="ctr">
                        <a:lnSpc>
                          <a:spcPct val="107000"/>
                        </a:lnSpc>
                        <a:spcAft>
                          <a:spcPts val="800"/>
                        </a:spcAft>
                      </a:pPr>
                      <a:r>
                        <a:rPr lang="en-GB" sz="1400" dirty="0"/>
                        <a:t>Old %</a:t>
                      </a:r>
                    </a:p>
                  </a:txBody>
                  <a:tcPr marL="48004" marR="48004" marT="0" marB="0" anchor="ctr"/>
                </a:tc>
                <a:tc>
                  <a:txBody>
                    <a:bodyPr/>
                    <a:lstStyle/>
                    <a:p>
                      <a:pPr algn="ctr">
                        <a:lnSpc>
                          <a:spcPct val="107000"/>
                        </a:lnSpc>
                        <a:spcAft>
                          <a:spcPts val="800"/>
                        </a:spcAft>
                      </a:pPr>
                      <a:r>
                        <a:rPr lang="en-GB" sz="1400" b="1" kern="1200" dirty="0">
                          <a:solidFill>
                            <a:schemeClr val="lt1"/>
                          </a:solidFill>
                          <a:latin typeface="+mn-lt"/>
                          <a:ea typeface="+mn-ea"/>
                          <a:cs typeface="+mn-cs"/>
                        </a:rPr>
                        <a:t>WID</a:t>
                      </a:r>
                      <a:endParaRPr lang="en-GB" sz="1400" dirty="0">
                        <a:solidFill>
                          <a:srgbClr val="FF0000"/>
                        </a:solidFill>
                      </a:endParaRPr>
                    </a:p>
                  </a:txBody>
                  <a:tcPr marL="48004" marR="48004" marT="0" marB="0" anchor="ctr"/>
                </a:tc>
                <a:tc>
                  <a:txBody>
                    <a:bodyPr/>
                    <a:lstStyle/>
                    <a:p>
                      <a:pPr algn="ctr">
                        <a:lnSpc>
                          <a:spcPct val="107000"/>
                        </a:lnSpc>
                        <a:spcAft>
                          <a:spcPts val="800"/>
                        </a:spcAft>
                      </a:pPr>
                      <a:r>
                        <a:rPr lang="en-GB" sz="1400" dirty="0">
                          <a:solidFill>
                            <a:srgbClr val="FF0000"/>
                          </a:solidFill>
                        </a:rPr>
                        <a:t>New %</a:t>
                      </a:r>
                      <a:endParaRPr lang="en-GB" sz="1400" b="1" kern="1200" dirty="0">
                        <a:solidFill>
                          <a:schemeClr val="lt1"/>
                        </a:solidFill>
                        <a:latin typeface="+mn-lt"/>
                        <a:ea typeface="+mn-ea"/>
                        <a:cs typeface="+mn-cs"/>
                      </a:endParaRPr>
                    </a:p>
                  </a:txBody>
                  <a:tcPr marL="48004" marR="48004" marT="0" marB="0" anchor="ctr"/>
                </a:tc>
                <a:tc>
                  <a:txBody>
                    <a:bodyPr/>
                    <a:lstStyle/>
                    <a:p>
                      <a:pPr algn="ctr">
                        <a:lnSpc>
                          <a:spcPct val="107000"/>
                        </a:lnSpc>
                        <a:spcAft>
                          <a:spcPts val="800"/>
                        </a:spcAft>
                      </a:pPr>
                      <a:r>
                        <a:rPr lang="en-GB" sz="1400" dirty="0">
                          <a:solidFill>
                            <a:srgbClr val="FF0000"/>
                          </a:solidFill>
                        </a:rPr>
                        <a:t>Change or comment</a:t>
                      </a:r>
                    </a:p>
                  </a:txBody>
                  <a:tcPr marL="48004" marR="48004" marT="0" marB="0" anchor="ctr"/>
                </a:tc>
                <a:extLst>
                  <a:ext uri="{0D108BD9-81ED-4DB2-BD59-A6C34878D82A}">
                    <a16:rowId xmlns:a16="http://schemas.microsoft.com/office/drawing/2014/main" val="10000"/>
                  </a:ext>
                </a:extLst>
              </a:tr>
              <a:tr h="219143">
                <a:tc>
                  <a:txBody>
                    <a:bodyPr/>
                    <a:lstStyle/>
                    <a:p>
                      <a:pPr algn="l" fontAlgn="t"/>
                      <a:r>
                        <a:rPr lang="en-US" altLang="zh-CN" sz="1000" b="0" i="0" u="none" strike="noStrike" dirty="0">
                          <a:solidFill>
                            <a:srgbClr val="000000"/>
                          </a:solidFill>
                          <a:effectLst/>
                          <a:latin typeface="+mn-lt"/>
                          <a:ea typeface="等线" panose="02010600030101010101" pitchFamily="2" charset="-122"/>
                        </a:rPr>
                        <a:t>1020013</a:t>
                      </a:r>
                    </a:p>
                  </a:txBody>
                  <a:tcPr marL="5799" marR="5799" marT="5799" marB="0"/>
                </a:tc>
                <a:tc>
                  <a:txBody>
                    <a:bodyPr/>
                    <a:lstStyle/>
                    <a:p>
                      <a:pPr algn="l" fontAlgn="t"/>
                      <a:r>
                        <a:rPr lang="en-US" sz="1000" b="0" i="1" u="none" strike="noStrike" dirty="0">
                          <a:solidFill>
                            <a:srgbClr val="000000"/>
                          </a:solidFill>
                          <a:effectLst/>
                          <a:latin typeface="+mn-lt"/>
                          <a:ea typeface="等线" panose="02010600030101010101" pitchFamily="2" charset="-122"/>
                        </a:rPr>
                        <a:t>Study on Management Aspects of NTN Phase 2 </a:t>
                      </a:r>
                    </a:p>
                  </a:txBody>
                  <a:tcPr marL="5799" marR="5799" marT="5799" marB="0"/>
                </a:tc>
                <a:tc>
                  <a:txBody>
                    <a:bodyPr/>
                    <a:lstStyle/>
                    <a:p>
                      <a:pPr algn="l" fontAlgn="t"/>
                      <a:r>
                        <a:rPr lang="en-US" sz="1000" b="0" i="0" u="none" strike="noStrike">
                          <a:solidFill>
                            <a:srgbClr val="000000"/>
                          </a:solidFill>
                          <a:effectLst/>
                          <a:latin typeface="+mn-lt"/>
                          <a:ea typeface="等线" panose="02010600030101010101" pitchFamily="2" charset="-122"/>
                        </a:rPr>
                        <a:t>FS_NTN_OAM_Ph2</a:t>
                      </a:r>
                    </a:p>
                  </a:txBody>
                  <a:tcPr marL="5799" marR="5799" marT="5799" marB="0"/>
                </a:tc>
                <a:tc>
                  <a:txBody>
                    <a:bodyPr/>
                    <a:lstStyle/>
                    <a:p>
                      <a:pPr algn="l" fontAlgn="t"/>
                      <a:r>
                        <a:rPr lang="en-US" altLang="zh-CN" sz="1000" b="0" i="0" u="none" strike="noStrike">
                          <a:solidFill>
                            <a:srgbClr val="000000"/>
                          </a:solidFill>
                          <a:effectLst/>
                          <a:latin typeface="+mn-lt"/>
                          <a:ea typeface="等线" panose="02010600030101010101" pitchFamily="2" charset="-122"/>
                        </a:rPr>
                        <a:t>12/12/2024</a:t>
                      </a:r>
                    </a:p>
                  </a:txBody>
                  <a:tcPr marL="5799" marR="5799" marT="5799" marB="0"/>
                </a:tc>
                <a:tc>
                  <a:txBody>
                    <a:bodyPr/>
                    <a:lstStyle/>
                    <a:p>
                      <a:pPr algn="l" fontAlgn="t"/>
                      <a:r>
                        <a:rPr lang="en-US" altLang="zh-CN" sz="1000" b="0" i="0" u="none" strike="noStrike">
                          <a:solidFill>
                            <a:srgbClr val="000000"/>
                          </a:solidFill>
                          <a:effectLst/>
                          <a:latin typeface="+mn-lt"/>
                          <a:ea typeface="等线" panose="02010600030101010101" pitchFamily="2" charset="-122"/>
                        </a:rPr>
                        <a:t>90%</a:t>
                      </a:r>
                    </a:p>
                  </a:txBody>
                  <a:tcPr marL="5799" marR="5799" marT="5799" marB="0"/>
                </a:tc>
                <a:tc>
                  <a:txBody>
                    <a:bodyPr/>
                    <a:lstStyle/>
                    <a:p>
                      <a:pPr algn="l" fontAlgn="t"/>
                      <a:r>
                        <a:rPr lang="en-US" sz="1000" b="0" i="0" u="sng" strike="noStrike">
                          <a:solidFill>
                            <a:srgbClr val="0563C1"/>
                          </a:solidFill>
                          <a:effectLst/>
                          <a:latin typeface="+mn-lt"/>
                          <a:ea typeface="等线" panose="02010600030101010101" pitchFamily="2" charset="-122"/>
                          <a:hlinkClick r:id="rId2"/>
                        </a:rPr>
                        <a:t>SP-231733</a:t>
                      </a:r>
                      <a:endParaRPr lang="en-US" sz="1000" b="0" i="0" u="sng" strike="noStrike">
                        <a:solidFill>
                          <a:srgbClr val="0563C1"/>
                        </a:solidFill>
                        <a:effectLst/>
                        <a:latin typeface="+mn-lt"/>
                        <a:ea typeface="等线" panose="02010600030101010101" pitchFamily="2" charset="-122"/>
                      </a:endParaRPr>
                    </a:p>
                  </a:txBody>
                  <a:tcPr marL="5799" marR="5799" marT="5799" marB="0"/>
                </a:tc>
                <a:tc>
                  <a:txBody>
                    <a:bodyPr/>
                    <a:lstStyle/>
                    <a:p>
                      <a:pPr marL="0" marR="0" lvl="0" indent="0" algn="r" defTabSz="1219170" rtl="0" eaLnBrk="1" fontAlgn="b" latinLnBrk="0" hangingPunct="1">
                        <a:lnSpc>
                          <a:spcPct val="100000"/>
                        </a:lnSpc>
                        <a:spcBef>
                          <a:spcPts val="0"/>
                        </a:spcBef>
                        <a:spcAft>
                          <a:spcPts val="0"/>
                        </a:spcAft>
                        <a:buClrTx/>
                        <a:buSzTx/>
                        <a:buFontTx/>
                        <a:buNone/>
                        <a:tabLst/>
                        <a:defRPr/>
                      </a:pPr>
                      <a:r>
                        <a:rPr lang="en-US" altLang="zh-CN" sz="1000" b="0" i="0" u="none" strike="noStrike" dirty="0">
                          <a:solidFill>
                            <a:srgbClr val="FF0000"/>
                          </a:solidFill>
                          <a:effectLst/>
                          <a:highlight>
                            <a:srgbClr val="B2B2B2"/>
                          </a:highlight>
                          <a:latin typeface="+mn-lt"/>
                          <a:ea typeface="等线" panose="02010600030101010101" pitchFamily="2" charset="-122"/>
                          <a:cs typeface="Arial" panose="020B0604020202020204" pitchFamily="34" charset="0"/>
                        </a:rPr>
                        <a:t>100%</a:t>
                      </a:r>
                      <a:endParaRPr lang="en-US" altLang="zh-CN" sz="1000" b="0" i="0" u="none" strike="noStrike" dirty="0">
                        <a:solidFill>
                          <a:srgbClr val="00B050"/>
                        </a:solidFill>
                        <a:effectLst/>
                        <a:highlight>
                          <a:srgbClr val="B2B2B2"/>
                        </a:highlight>
                        <a:latin typeface="+mn-lt"/>
                        <a:ea typeface="等线" panose="02010600030101010101" pitchFamily="2" charset="-122"/>
                        <a:cs typeface="Arial" panose="020B0604020202020204" pitchFamily="34" charset="0"/>
                      </a:endParaRPr>
                    </a:p>
                  </a:txBody>
                  <a:tcPr marL="7620" marR="7620" marT="7620" marB="0" anchor="b"/>
                </a:tc>
                <a:tc>
                  <a:txBody>
                    <a:bodyPr/>
                    <a:lstStyle/>
                    <a:p>
                      <a:pPr algn="l" fontAlgn="t"/>
                      <a:endParaRPr lang="en-US" sz="1000" b="0" i="0" u="none" strike="noStrike" kern="1200" dirty="0">
                        <a:solidFill>
                          <a:srgbClr val="0563C1"/>
                        </a:solidFill>
                        <a:effectLst/>
                        <a:highlight>
                          <a:srgbClr val="B2B2B2"/>
                        </a:highlight>
                        <a:latin typeface="+mn-lt"/>
                        <a:ea typeface="等线" panose="02010600030101010101" pitchFamily="2" charset="-122"/>
                        <a:cs typeface="+mn-cs"/>
                      </a:endParaRPr>
                    </a:p>
                  </a:txBody>
                  <a:tcPr marL="4294" marR="4294" marT="4294" marB="0"/>
                </a:tc>
                <a:extLst>
                  <a:ext uri="{0D108BD9-81ED-4DB2-BD59-A6C34878D82A}">
                    <a16:rowId xmlns:a16="http://schemas.microsoft.com/office/drawing/2014/main" val="10001"/>
                  </a:ext>
                </a:extLst>
              </a:tr>
              <a:tr h="219143">
                <a:tc>
                  <a:txBody>
                    <a:bodyPr/>
                    <a:lstStyle/>
                    <a:p>
                      <a:pPr marL="0" algn="l" defTabSz="1219170" rtl="0" eaLnBrk="1" fontAlgn="t" latinLnBrk="0" hangingPunct="1"/>
                      <a:r>
                        <a:rPr lang="en-US" altLang="zh-CN" sz="1000" b="0" i="0" u="none" strike="noStrike" kern="1200" dirty="0">
                          <a:solidFill>
                            <a:srgbClr val="000000"/>
                          </a:solidFill>
                          <a:effectLst/>
                          <a:latin typeface="+mn-lt"/>
                          <a:ea typeface="等线" panose="02010600030101010101" pitchFamily="2" charset="-122"/>
                          <a:cs typeface="+mn-cs"/>
                        </a:rPr>
                        <a:t>1060016</a:t>
                      </a:r>
                    </a:p>
                  </a:txBody>
                  <a:tcPr marL="6901" marR="6901" marT="6901" marB="0"/>
                </a:tc>
                <a:tc>
                  <a:txBody>
                    <a:bodyPr/>
                    <a:lstStyle/>
                    <a:p>
                      <a:pPr marL="0" algn="l" defTabSz="1219170" rtl="0" eaLnBrk="1" fontAlgn="t" latinLnBrk="0" hangingPunct="1"/>
                      <a:r>
                        <a:rPr lang="en-US" sz="1000" b="0" i="0" u="none" strike="noStrike" kern="1200" dirty="0">
                          <a:solidFill>
                            <a:srgbClr val="000000"/>
                          </a:solidFill>
                          <a:effectLst/>
                          <a:latin typeface="+mn-lt"/>
                          <a:ea typeface="等线" panose="02010600030101010101" pitchFamily="2" charset="-122"/>
                          <a:cs typeface="+mn-cs"/>
                        </a:rPr>
                        <a:t>Management Aspects of NTN Phase 2 </a:t>
                      </a:r>
                    </a:p>
                  </a:txBody>
                  <a:tcPr marL="6901" marR="6901" marT="6901" marB="0"/>
                </a:tc>
                <a:tc>
                  <a:txBody>
                    <a:bodyPr/>
                    <a:lstStyle/>
                    <a:p>
                      <a:pPr marL="0" algn="l" defTabSz="1219170" rtl="0" eaLnBrk="1" fontAlgn="t" latinLnBrk="0" hangingPunct="1"/>
                      <a:r>
                        <a:rPr lang="en-US" sz="1000" b="0" i="0" u="none" strike="noStrike" kern="1200" dirty="0">
                          <a:solidFill>
                            <a:srgbClr val="000000"/>
                          </a:solidFill>
                          <a:effectLst/>
                          <a:latin typeface="+mn-lt"/>
                          <a:ea typeface="等线" panose="02010600030101010101" pitchFamily="2" charset="-122"/>
                          <a:cs typeface="+mn-cs"/>
                        </a:rPr>
                        <a:t>NTN_OAM_Ph2</a:t>
                      </a:r>
                    </a:p>
                  </a:txBody>
                  <a:tcPr marL="6901" marR="6901" marT="6901" marB="0"/>
                </a:tc>
                <a:tc>
                  <a:txBody>
                    <a:bodyPr/>
                    <a:lstStyle/>
                    <a:p>
                      <a:pPr marL="0" algn="l" defTabSz="1219170" rtl="0" eaLnBrk="1" fontAlgn="t" latinLnBrk="0" hangingPunct="1"/>
                      <a:r>
                        <a:rPr lang="en-US" altLang="zh-CN" sz="1000" b="0" i="0" u="none" strike="noStrike" kern="1200" dirty="0">
                          <a:solidFill>
                            <a:srgbClr val="000000"/>
                          </a:solidFill>
                          <a:effectLst/>
                          <a:latin typeface="+mn-lt"/>
                          <a:ea typeface="等线" panose="02010600030101010101" pitchFamily="2" charset="-122"/>
                          <a:cs typeface="+mn-cs"/>
                        </a:rPr>
                        <a:t>06/06/2025</a:t>
                      </a:r>
                    </a:p>
                  </a:txBody>
                  <a:tcPr marL="6901" marR="6901" marT="6901" marB="0"/>
                </a:tc>
                <a:tc>
                  <a:txBody>
                    <a:bodyPr/>
                    <a:lstStyle/>
                    <a:p>
                      <a:pPr marL="0" algn="l" defTabSz="1219170" rtl="0" eaLnBrk="1" fontAlgn="t" latinLnBrk="0" hangingPunct="1"/>
                      <a:r>
                        <a:rPr lang="en-US" altLang="zh-CN" sz="1000" b="0" i="0" u="none" strike="noStrike" kern="1200" dirty="0">
                          <a:solidFill>
                            <a:srgbClr val="000000"/>
                          </a:solidFill>
                          <a:effectLst/>
                          <a:latin typeface="+mn-lt"/>
                          <a:ea typeface="等线" panose="02010600030101010101" pitchFamily="2" charset="-122"/>
                          <a:cs typeface="+mn-cs"/>
                        </a:rPr>
                        <a:t>25%</a:t>
                      </a:r>
                    </a:p>
                  </a:txBody>
                  <a:tcPr marL="6901" marR="6901" marT="6901" marB="0"/>
                </a:tc>
                <a:tc>
                  <a:txBody>
                    <a:bodyPr/>
                    <a:lstStyle/>
                    <a:p>
                      <a:pPr algn="l" fontAlgn="t"/>
                      <a:r>
                        <a:rPr lang="en-US" sz="1000" b="0" i="0" u="sng" strike="noStrike">
                          <a:solidFill>
                            <a:srgbClr val="0563C1"/>
                          </a:solidFill>
                          <a:effectLst/>
                          <a:latin typeface="+mn-lt"/>
                          <a:ea typeface="微软雅黑" panose="020B0503020204020204" pitchFamily="34" charset="-122"/>
                          <a:hlinkClick r:id="rId3"/>
                        </a:rPr>
                        <a:t>SP-241949</a:t>
                      </a:r>
                      <a:endParaRPr lang="en-US" sz="1000" b="0" i="0" u="sng" strike="noStrike">
                        <a:solidFill>
                          <a:srgbClr val="0563C1"/>
                        </a:solidFill>
                        <a:effectLst/>
                        <a:latin typeface="+mn-lt"/>
                        <a:ea typeface="微软雅黑" panose="020B0503020204020204" pitchFamily="34" charset="-122"/>
                      </a:endParaRPr>
                    </a:p>
                  </a:txBody>
                  <a:tcPr marL="6901" marR="6901" marT="6901" marB="0"/>
                </a:tc>
                <a:tc>
                  <a:txBody>
                    <a:bodyPr/>
                    <a:lstStyle/>
                    <a:p>
                      <a:pPr algn="r" fontAlgn="t"/>
                      <a:r>
                        <a:rPr lang="en-US" sz="1000" b="0" i="0" u="sng" strike="noStrike" dirty="0">
                          <a:solidFill>
                            <a:srgbClr val="FF0000"/>
                          </a:solidFill>
                          <a:effectLst/>
                          <a:highlight>
                            <a:srgbClr val="00FF00"/>
                          </a:highlight>
                          <a:latin typeface="+mn-lt"/>
                          <a:ea typeface="微软雅黑" panose="020B0503020204020204" pitchFamily="34" charset="-122"/>
                        </a:rPr>
                        <a:t>100%</a:t>
                      </a:r>
                    </a:p>
                  </a:txBody>
                  <a:tcPr marL="6901" marR="6901" marT="6901" marB="0"/>
                </a:tc>
                <a:tc>
                  <a:txBody>
                    <a:bodyPr/>
                    <a:lstStyle/>
                    <a:p>
                      <a:pPr algn="l" fontAlgn="t"/>
                      <a:endParaRPr lang="en-US" sz="900" b="0" i="0" u="sng" strike="noStrike" dirty="0">
                        <a:solidFill>
                          <a:srgbClr val="0563C1"/>
                        </a:solidFill>
                        <a:effectLst/>
                        <a:latin typeface="+mn-lt"/>
                        <a:ea typeface="微软雅黑" panose="020B0503020204020204" pitchFamily="34" charset="-122"/>
                      </a:endParaRPr>
                    </a:p>
                  </a:txBody>
                  <a:tcPr marL="6901" marR="6901" marT="6901" marB="0"/>
                </a:tc>
                <a:extLst>
                  <a:ext uri="{0D108BD9-81ED-4DB2-BD59-A6C34878D82A}">
                    <a16:rowId xmlns:a16="http://schemas.microsoft.com/office/drawing/2014/main" val="2370544006"/>
                  </a:ext>
                </a:extLst>
              </a:tr>
            </a:tbl>
          </a:graphicData>
        </a:graphic>
      </p:graphicFrame>
      <p:sp>
        <p:nvSpPr>
          <p:cNvPr id="7" name="矩形 5">
            <a:extLst>
              <a:ext uri="{FF2B5EF4-FFF2-40B4-BE49-F238E27FC236}">
                <a16:creationId xmlns:a16="http://schemas.microsoft.com/office/drawing/2014/main" id="{D22820F3-5017-45F0-BFB1-BF095FA441EC}"/>
              </a:ext>
            </a:extLst>
          </p:cNvPr>
          <p:cNvSpPr/>
          <p:nvPr/>
        </p:nvSpPr>
        <p:spPr>
          <a:xfrm>
            <a:off x="8684704" y="0"/>
            <a:ext cx="2691763" cy="292388"/>
          </a:xfrm>
          <a:prstGeom prst="rect">
            <a:avLst/>
          </a:prstGeom>
        </p:spPr>
        <p:txBody>
          <a:bodyPr wrap="none">
            <a:spAutoFit/>
          </a:bodyPr>
          <a:lstStyle/>
          <a:p>
            <a:r>
              <a:rPr lang="en-US" altLang="zh-CN" dirty="0">
                <a:solidFill>
                  <a:schemeClr val="bg1"/>
                </a:solidFill>
                <a:highlight>
                  <a:srgbClr val="008080"/>
                </a:highlight>
              </a:rPr>
              <a:t>OAM Support to Network features</a:t>
            </a:r>
            <a:endParaRPr lang="zh-CN" altLang="en-US" dirty="0">
              <a:solidFill>
                <a:schemeClr val="bg1"/>
              </a:solidFill>
              <a:highlight>
                <a:srgbClr val="008080"/>
              </a:highlight>
            </a:endParaRPr>
          </a:p>
        </p:txBody>
      </p:sp>
      <p:sp>
        <p:nvSpPr>
          <p:cNvPr id="8" name="Content Placeholder 7">
            <a:extLst>
              <a:ext uri="{FF2B5EF4-FFF2-40B4-BE49-F238E27FC236}">
                <a16:creationId xmlns:a16="http://schemas.microsoft.com/office/drawing/2014/main" id="{58A0A7C0-E272-405B-BD6F-58BDDE1A3978}"/>
              </a:ext>
            </a:extLst>
          </p:cNvPr>
          <p:cNvSpPr txBox="1">
            <a:spLocks/>
          </p:cNvSpPr>
          <p:nvPr/>
        </p:nvSpPr>
        <p:spPr>
          <a:xfrm>
            <a:off x="374046" y="2082574"/>
            <a:ext cx="10953749" cy="4258226"/>
          </a:xfrm>
          <a:prstGeom prst="rect">
            <a:avLst/>
          </a:prstGeom>
          <a:solidFill>
            <a:schemeClr val="bg1"/>
          </a:solidFill>
        </p:spPr>
        <p:txBody>
          <a:bodyPr/>
          <a:lstStyle>
            <a:lvl1pPr marL="341313" indent="-341313" algn="l" rtl="0" eaLnBrk="0" fontAlgn="base" hangingPunct="0">
              <a:spcBef>
                <a:spcPct val="20000"/>
              </a:spcBef>
              <a:spcAft>
                <a:spcPct val="0"/>
              </a:spcAft>
              <a:buBlip>
                <a:blip r:embed="rId4"/>
              </a:buBlip>
              <a:defRPr sz="2800">
                <a:solidFill>
                  <a:schemeClr val="tx1"/>
                </a:solidFill>
                <a:latin typeface="+mn-lt"/>
                <a:ea typeface="MS PGothic" panose="020B0600070205080204" pitchFamily="34" charset="-128"/>
                <a:cs typeface="ＭＳ Ｐゴシック" charset="0"/>
              </a:defRPr>
            </a:lvl1pPr>
            <a:lvl2pPr marL="741363" indent="-284163" algn="l" rtl="0" eaLnBrk="0" fontAlgn="base" hangingPunct="0">
              <a:spcBef>
                <a:spcPct val="20000"/>
              </a:spcBef>
              <a:spcAft>
                <a:spcPct val="0"/>
              </a:spcAft>
              <a:buClr>
                <a:srgbClr val="C00000"/>
              </a:buClr>
              <a:buFont typeface="Arial" panose="020B0604020202020204" pitchFamily="34" charset="0"/>
              <a:buChar char="•"/>
              <a:defRPr sz="2400">
                <a:solidFill>
                  <a:schemeClr val="tx1"/>
                </a:solidFill>
                <a:latin typeface="+mn-lt"/>
                <a:ea typeface="MS PGothic" panose="020B0600070205080204" pitchFamily="34" charset="-128"/>
              </a:defRPr>
            </a:lvl2pPr>
            <a:lvl3pPr marL="11414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3pPr>
            <a:lvl4pPr marL="15986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4pPr>
            <a:lvl5pPr marL="2055813" indent="-227013"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S PGothic" panose="020B0600070205080204" pitchFamily="34" charset="-128"/>
              </a:defRPr>
            </a:lvl5pPr>
            <a:lvl6pPr marL="2514314" indent="-228574" algn="l" rtl="0" eaLnBrk="0" fontAlgn="base" hangingPunct="0">
              <a:spcBef>
                <a:spcPct val="20000"/>
              </a:spcBef>
              <a:spcAft>
                <a:spcPct val="0"/>
              </a:spcAft>
              <a:buFont typeface="Arial" charset="0"/>
              <a:buChar char="»"/>
              <a:defRPr sz="1600">
                <a:solidFill>
                  <a:schemeClr val="tx1"/>
                </a:solidFill>
                <a:latin typeface="+mn-lt"/>
              </a:defRPr>
            </a:lvl6pPr>
            <a:lvl7pPr marL="2971462" indent="-228574" algn="l" rtl="0" eaLnBrk="0" fontAlgn="base" hangingPunct="0">
              <a:spcBef>
                <a:spcPct val="20000"/>
              </a:spcBef>
              <a:spcAft>
                <a:spcPct val="0"/>
              </a:spcAft>
              <a:buFont typeface="Arial" charset="0"/>
              <a:buChar char="»"/>
              <a:defRPr sz="1600">
                <a:solidFill>
                  <a:schemeClr val="tx1"/>
                </a:solidFill>
                <a:latin typeface="+mn-lt"/>
              </a:defRPr>
            </a:lvl7pPr>
            <a:lvl8pPr marL="3428610" indent="-228574" algn="l" rtl="0" eaLnBrk="0" fontAlgn="base" hangingPunct="0">
              <a:spcBef>
                <a:spcPct val="20000"/>
              </a:spcBef>
              <a:spcAft>
                <a:spcPct val="0"/>
              </a:spcAft>
              <a:buFont typeface="Arial" charset="0"/>
              <a:buChar char="»"/>
              <a:defRPr sz="1600">
                <a:solidFill>
                  <a:schemeClr val="tx1"/>
                </a:solidFill>
                <a:latin typeface="+mn-lt"/>
              </a:defRPr>
            </a:lvl8pPr>
            <a:lvl9pPr marL="3885758" indent="-228574" algn="l" rtl="0" eaLnBrk="0" fontAlgn="base" hangingPunct="0">
              <a:spcBef>
                <a:spcPct val="20000"/>
              </a:spcBef>
              <a:spcAft>
                <a:spcPct val="0"/>
              </a:spcAft>
              <a:buFont typeface="Arial" charset="0"/>
              <a:buChar char="»"/>
              <a:defRPr sz="1600">
                <a:solidFill>
                  <a:schemeClr val="tx1"/>
                </a:solidFill>
                <a:latin typeface="+mn-lt"/>
              </a:defRPr>
            </a:lvl9pPr>
          </a:lstStyle>
          <a:p>
            <a:pPr>
              <a:spcBef>
                <a:spcPts val="0"/>
              </a:spcBef>
              <a:spcAft>
                <a:spcPts val="0"/>
              </a:spcAft>
              <a:defRPr/>
            </a:pPr>
            <a:r>
              <a:rPr lang="de-DE" altLang="de-DE" sz="1800" kern="0" dirty="0"/>
              <a:t>Progress since SA#107:</a:t>
            </a:r>
          </a:p>
          <a:p>
            <a:pPr marL="457200" lvl="1" indent="0">
              <a:spcBef>
                <a:spcPts val="0"/>
              </a:spcBef>
              <a:spcAft>
                <a:spcPts val="0"/>
              </a:spcAft>
              <a:buNone/>
              <a:defRPr/>
            </a:pPr>
            <a:r>
              <a:rPr lang="en-US" altLang="zh-CN" sz="1200" dirty="0"/>
              <a:t>WT-1: </a:t>
            </a:r>
          </a:p>
          <a:p>
            <a:pPr lvl="1">
              <a:spcBef>
                <a:spcPts val="0"/>
              </a:spcBef>
              <a:spcAft>
                <a:spcPts val="0"/>
              </a:spcAft>
              <a:defRPr/>
            </a:pPr>
            <a:r>
              <a:rPr lang="en-US" altLang="zh-CN" sz="1200" dirty="0"/>
              <a:t>CRs on adding requirements and solutions for configuring AMF with TAIs supported by NTN </a:t>
            </a:r>
            <a:r>
              <a:rPr lang="en-US" altLang="zh-CN" sz="1200" dirty="0" err="1"/>
              <a:t>gNB</a:t>
            </a:r>
            <a:r>
              <a:rPr lang="en-US" altLang="zh-CN" sz="1200" dirty="0"/>
              <a:t> is endorsed. Related CRs may be submitted depends on the agreement between SA2 and RAN3.  </a:t>
            </a:r>
          </a:p>
          <a:p>
            <a:pPr lvl="1">
              <a:spcBef>
                <a:spcPts val="0"/>
              </a:spcBef>
              <a:spcAft>
                <a:spcPts val="0"/>
              </a:spcAft>
              <a:defRPr/>
            </a:pPr>
            <a:r>
              <a:rPr lang="en-US" altLang="zh-CN" sz="1200" dirty="0"/>
              <a:t>Adding NTN time-based configuration support</a:t>
            </a:r>
          </a:p>
          <a:p>
            <a:pPr lvl="1">
              <a:spcBef>
                <a:spcPts val="0"/>
              </a:spcBef>
              <a:spcAft>
                <a:spcPts val="0"/>
              </a:spcAft>
              <a:defRPr/>
            </a:pPr>
            <a:r>
              <a:rPr lang="en-US" altLang="zh-CN" sz="1200" dirty="0"/>
              <a:t>Adding NTN regenerative concepts and requirements.</a:t>
            </a:r>
          </a:p>
          <a:p>
            <a:pPr marL="457200" lvl="1" indent="0">
              <a:spcBef>
                <a:spcPts val="0"/>
              </a:spcBef>
              <a:spcAft>
                <a:spcPts val="0"/>
              </a:spcAft>
              <a:buNone/>
              <a:defRPr/>
            </a:pPr>
            <a:r>
              <a:rPr lang="en-US" altLang="zh-CN" sz="1200" dirty="0"/>
              <a:t>WT-2: </a:t>
            </a:r>
          </a:p>
          <a:p>
            <a:pPr lvl="1">
              <a:spcBef>
                <a:spcPts val="0"/>
              </a:spcBef>
              <a:spcAft>
                <a:spcPts val="0"/>
              </a:spcAft>
              <a:defRPr/>
            </a:pPr>
            <a:r>
              <a:rPr lang="en-US" altLang="zh-CN" sz="1200" dirty="0"/>
              <a:t>Adding requirements and solutions to support  broadcast multiple TACs for NTN.</a:t>
            </a:r>
          </a:p>
          <a:p>
            <a:pPr marL="457200" lvl="1" indent="0">
              <a:spcBef>
                <a:spcPts val="0"/>
              </a:spcBef>
              <a:spcAft>
                <a:spcPts val="0"/>
              </a:spcAft>
              <a:buNone/>
              <a:defRPr/>
            </a:pPr>
            <a:r>
              <a:rPr lang="en-US" altLang="zh-CN" sz="1200" dirty="0"/>
              <a:t>WT-3: </a:t>
            </a:r>
          </a:p>
          <a:p>
            <a:pPr lvl="1">
              <a:spcBef>
                <a:spcPts val="0"/>
              </a:spcBef>
              <a:spcAft>
                <a:spcPts val="0"/>
              </a:spcAft>
              <a:defRPr/>
            </a:pPr>
            <a:r>
              <a:rPr lang="en-US" altLang="zh-CN" sz="1200" dirty="0"/>
              <a:t>Adding requirements and solutions to support S&amp;F satellite operation</a:t>
            </a:r>
          </a:p>
          <a:p>
            <a:pPr marL="457200" lvl="1" indent="0">
              <a:spcBef>
                <a:spcPts val="0"/>
              </a:spcBef>
              <a:spcAft>
                <a:spcPts val="0"/>
              </a:spcAft>
              <a:buNone/>
              <a:defRPr/>
            </a:pPr>
            <a:r>
              <a:rPr lang="en-US" altLang="zh-CN" sz="1200" dirty="0"/>
              <a:t>WT-5: </a:t>
            </a:r>
          </a:p>
          <a:p>
            <a:pPr lvl="1">
              <a:spcBef>
                <a:spcPts val="0"/>
              </a:spcBef>
              <a:spcAft>
                <a:spcPts val="0"/>
              </a:spcAft>
              <a:defRPr/>
            </a:pPr>
            <a:r>
              <a:rPr lang="en-US" altLang="zh-CN" sz="1200" dirty="0"/>
              <a:t>Adding requirements and solutions for managing NTN secure backhaul, enhances the existing N2 IP configuration with time-based OAM solution</a:t>
            </a:r>
            <a:endParaRPr lang="en-US" altLang="zh-CN" sz="1200" kern="0" dirty="0"/>
          </a:p>
          <a:p>
            <a:pPr marL="914400" lvl="2" indent="0">
              <a:spcBef>
                <a:spcPts val="0"/>
              </a:spcBef>
              <a:spcAft>
                <a:spcPts val="0"/>
              </a:spcAft>
              <a:buNone/>
              <a:defRPr/>
            </a:pPr>
            <a:endParaRPr lang="en-US" altLang="zh-CN" sz="800" kern="0" dirty="0"/>
          </a:p>
          <a:p>
            <a:pPr marL="341313" lvl="1" indent="-341313">
              <a:spcBef>
                <a:spcPts val="0"/>
              </a:spcBef>
              <a:spcAft>
                <a:spcPts val="0"/>
              </a:spcAft>
              <a:buBlip>
                <a:blip r:embed="rId4"/>
              </a:buBlip>
              <a:defRPr/>
            </a:pPr>
            <a:r>
              <a:rPr lang="en-US" sz="1800" kern="0" dirty="0"/>
              <a:t>Impacts and dependencies on other WGs:</a:t>
            </a:r>
            <a:endParaRPr lang="de-DE" sz="1800" kern="0" dirty="0"/>
          </a:p>
          <a:p>
            <a:pPr lvl="1">
              <a:spcBef>
                <a:spcPts val="0"/>
              </a:spcBef>
              <a:spcAft>
                <a:spcPts val="0"/>
              </a:spcAft>
              <a:defRPr/>
            </a:pPr>
            <a:r>
              <a:rPr lang="en-US" sz="1200" kern="0" dirty="0"/>
              <a:t>Co-ordination with SA2, RAN2, RAN3 where appropriate.</a:t>
            </a:r>
            <a:endParaRPr lang="de-DE" sz="1200" kern="0" dirty="0"/>
          </a:p>
          <a:p>
            <a:pPr>
              <a:spcBef>
                <a:spcPts val="0"/>
              </a:spcBef>
              <a:spcAft>
                <a:spcPts val="0"/>
              </a:spcAft>
              <a:defRPr/>
            </a:pPr>
            <a:r>
              <a:rPr lang="de-DE" sz="1800" kern="0" dirty="0"/>
              <a:t>Next steps:</a:t>
            </a:r>
          </a:p>
          <a:p>
            <a:pPr lvl="1">
              <a:defRPr/>
            </a:pPr>
            <a:r>
              <a:rPr lang="en-US" altLang="zh-CN" sz="1200" dirty="0"/>
              <a:t>No.</a:t>
            </a:r>
            <a:endParaRPr lang="en-US" sz="1200" kern="0" dirty="0"/>
          </a:p>
        </p:txBody>
      </p:sp>
    </p:spTree>
    <p:extLst>
      <p:ext uri="{BB962C8B-B14F-4D97-AF65-F5344CB8AC3E}">
        <p14:creationId xmlns:p14="http://schemas.microsoft.com/office/powerpoint/2010/main" val="2990279542"/>
      </p:ext>
    </p:extLst>
  </p:cSld>
  <p:clrMapOvr>
    <a:masterClrMapping/>
  </p:clrMapOvr>
  <p:transition spd="slow"/>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96221DFE-BF72-4AC7-BB51-3BFEB65732D9}"/>
              </a:ext>
            </a:extLst>
          </p:cNvPr>
          <p:cNvSpPr>
            <a:spLocks noGrp="1"/>
          </p:cNvSpPr>
          <p:nvPr>
            <p:ph type="title"/>
          </p:nvPr>
        </p:nvSpPr>
        <p:spPr/>
        <p:txBody>
          <a:bodyPr/>
          <a:lstStyle/>
          <a:p>
            <a:r>
              <a:rPr lang="en-GB" altLang="en-US" sz="3200" b="1" dirty="0">
                <a:solidFill>
                  <a:srgbClr val="00B050"/>
                </a:solidFill>
              </a:rPr>
              <a:t>16. IABM: </a:t>
            </a:r>
            <a:r>
              <a:rPr lang="en-US" altLang="en-US" sz="3200" b="1" dirty="0">
                <a:solidFill>
                  <a:srgbClr val="00B050"/>
                </a:solidFill>
              </a:rPr>
              <a:t>management of IAB nodes </a:t>
            </a:r>
            <a:endParaRPr lang="en-GB" altLang="en-US" sz="3200" b="1" dirty="0">
              <a:solidFill>
                <a:srgbClr val="00B050"/>
              </a:solidFill>
            </a:endParaRPr>
          </a:p>
        </p:txBody>
      </p:sp>
      <p:sp>
        <p:nvSpPr>
          <p:cNvPr id="4" name="Content Placeholder 7">
            <a:extLst>
              <a:ext uri="{FF2B5EF4-FFF2-40B4-BE49-F238E27FC236}">
                <a16:creationId xmlns:a16="http://schemas.microsoft.com/office/drawing/2014/main" id="{8A759812-87D4-4AB6-81FE-DCDAFD93C018}"/>
              </a:ext>
            </a:extLst>
          </p:cNvPr>
          <p:cNvSpPr txBox="1">
            <a:spLocks/>
          </p:cNvSpPr>
          <p:nvPr/>
        </p:nvSpPr>
        <p:spPr>
          <a:xfrm>
            <a:off x="422718" y="2096426"/>
            <a:ext cx="10953749" cy="4060800"/>
          </a:xfrm>
          <a:prstGeom prst="rect">
            <a:avLst/>
          </a:prstGeom>
          <a:solidFill>
            <a:schemeClr val="bg1"/>
          </a:solidFill>
        </p:spPr>
        <p:txBody>
          <a:bodyPr/>
          <a:lstStyle>
            <a:lvl1pPr marL="341313" indent="-341313" algn="l" rtl="0" eaLnBrk="0" fontAlgn="base" hangingPunct="0">
              <a:spcBef>
                <a:spcPct val="20000"/>
              </a:spcBef>
              <a:spcAft>
                <a:spcPct val="0"/>
              </a:spcAft>
              <a:buBlip>
                <a:blip r:embed="rId2"/>
              </a:buBlip>
              <a:defRPr sz="2800">
                <a:solidFill>
                  <a:schemeClr val="tx1"/>
                </a:solidFill>
                <a:latin typeface="+mn-lt"/>
                <a:ea typeface="MS PGothic" panose="020B0600070205080204" pitchFamily="34" charset="-128"/>
                <a:cs typeface="ＭＳ Ｐゴシック" charset="0"/>
              </a:defRPr>
            </a:lvl1pPr>
            <a:lvl2pPr marL="741363" indent="-284163" algn="l" rtl="0" eaLnBrk="0" fontAlgn="base" hangingPunct="0">
              <a:spcBef>
                <a:spcPct val="20000"/>
              </a:spcBef>
              <a:spcAft>
                <a:spcPct val="0"/>
              </a:spcAft>
              <a:buClr>
                <a:srgbClr val="C00000"/>
              </a:buClr>
              <a:buFont typeface="Arial" panose="020B0604020202020204" pitchFamily="34" charset="0"/>
              <a:buChar char="•"/>
              <a:defRPr sz="2400">
                <a:solidFill>
                  <a:schemeClr val="tx1"/>
                </a:solidFill>
                <a:latin typeface="+mn-lt"/>
                <a:ea typeface="MS PGothic" panose="020B0600070205080204" pitchFamily="34" charset="-128"/>
              </a:defRPr>
            </a:lvl2pPr>
            <a:lvl3pPr marL="11414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3pPr>
            <a:lvl4pPr marL="15986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4pPr>
            <a:lvl5pPr marL="2055813" indent="-227013"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S PGothic" panose="020B0600070205080204" pitchFamily="34" charset="-128"/>
              </a:defRPr>
            </a:lvl5pPr>
            <a:lvl6pPr marL="2514314" indent="-228574" algn="l" rtl="0" eaLnBrk="0" fontAlgn="base" hangingPunct="0">
              <a:spcBef>
                <a:spcPct val="20000"/>
              </a:spcBef>
              <a:spcAft>
                <a:spcPct val="0"/>
              </a:spcAft>
              <a:buFont typeface="Arial" charset="0"/>
              <a:buChar char="»"/>
              <a:defRPr sz="1600">
                <a:solidFill>
                  <a:schemeClr val="tx1"/>
                </a:solidFill>
                <a:latin typeface="+mn-lt"/>
              </a:defRPr>
            </a:lvl6pPr>
            <a:lvl7pPr marL="2971462" indent="-228574" algn="l" rtl="0" eaLnBrk="0" fontAlgn="base" hangingPunct="0">
              <a:spcBef>
                <a:spcPct val="20000"/>
              </a:spcBef>
              <a:spcAft>
                <a:spcPct val="0"/>
              </a:spcAft>
              <a:buFont typeface="Arial" charset="0"/>
              <a:buChar char="»"/>
              <a:defRPr sz="1600">
                <a:solidFill>
                  <a:schemeClr val="tx1"/>
                </a:solidFill>
                <a:latin typeface="+mn-lt"/>
              </a:defRPr>
            </a:lvl7pPr>
            <a:lvl8pPr marL="3428610" indent="-228574" algn="l" rtl="0" eaLnBrk="0" fontAlgn="base" hangingPunct="0">
              <a:spcBef>
                <a:spcPct val="20000"/>
              </a:spcBef>
              <a:spcAft>
                <a:spcPct val="0"/>
              </a:spcAft>
              <a:buFont typeface="Arial" charset="0"/>
              <a:buChar char="»"/>
              <a:defRPr sz="1600">
                <a:solidFill>
                  <a:schemeClr val="tx1"/>
                </a:solidFill>
                <a:latin typeface="+mn-lt"/>
              </a:defRPr>
            </a:lvl8pPr>
            <a:lvl9pPr marL="3885758" indent="-228574" algn="l" rtl="0" eaLnBrk="0" fontAlgn="base" hangingPunct="0">
              <a:spcBef>
                <a:spcPct val="20000"/>
              </a:spcBef>
              <a:spcAft>
                <a:spcPct val="0"/>
              </a:spcAft>
              <a:buFont typeface="Arial" charset="0"/>
              <a:buChar char="»"/>
              <a:defRPr sz="1600">
                <a:solidFill>
                  <a:schemeClr val="tx1"/>
                </a:solidFill>
                <a:latin typeface="+mn-lt"/>
              </a:defRPr>
            </a:lvl9pPr>
          </a:lstStyle>
          <a:p>
            <a:pPr>
              <a:spcBef>
                <a:spcPts val="0"/>
              </a:spcBef>
              <a:spcAft>
                <a:spcPts val="0"/>
              </a:spcAft>
              <a:defRPr/>
            </a:pPr>
            <a:r>
              <a:rPr lang="de-DE" altLang="de-DE" sz="1800" kern="0" dirty="0">
                <a:highlight>
                  <a:srgbClr val="FFFF00"/>
                </a:highlight>
              </a:rPr>
              <a:t>Progress since SA#107:</a:t>
            </a:r>
          </a:p>
          <a:p>
            <a:pPr lvl="1">
              <a:spcBef>
                <a:spcPts val="0"/>
              </a:spcBef>
              <a:spcAft>
                <a:spcPts val="0"/>
              </a:spcAft>
              <a:defRPr/>
            </a:pPr>
            <a:r>
              <a:rPr lang="en-US" altLang="zh-CN" sz="1200" dirty="0">
                <a:highlight>
                  <a:srgbClr val="FFFF00"/>
                </a:highlight>
              </a:rPr>
              <a:t>There is one contribution for WT-1 submitted in this meeting, can't reach consent on one issue related to location information that is used to obtain IP configuration for OAM connectivity. Need further discuss in next meeting.</a:t>
            </a:r>
          </a:p>
          <a:p>
            <a:pPr marL="457200" lvl="1" indent="0">
              <a:spcBef>
                <a:spcPts val="0"/>
              </a:spcBef>
              <a:spcAft>
                <a:spcPts val="0"/>
              </a:spcAft>
              <a:buNone/>
              <a:defRPr/>
            </a:pPr>
            <a:endParaRPr lang="en-US" altLang="zh-CN" sz="1200" kern="0" dirty="0">
              <a:highlight>
                <a:srgbClr val="FFFF00"/>
              </a:highlight>
            </a:endParaRPr>
          </a:p>
          <a:p>
            <a:pPr marL="341313" lvl="1" indent="-341313">
              <a:spcBef>
                <a:spcPts val="0"/>
              </a:spcBef>
              <a:spcAft>
                <a:spcPts val="0"/>
              </a:spcAft>
              <a:buBlip>
                <a:blip r:embed="rId2"/>
              </a:buBlip>
              <a:defRPr/>
            </a:pPr>
            <a:r>
              <a:rPr lang="en-US" sz="1800" kern="0" dirty="0">
                <a:highlight>
                  <a:srgbClr val="FFFF00"/>
                </a:highlight>
              </a:rPr>
              <a:t>Impacts and dependencies on other WGs:</a:t>
            </a:r>
            <a:endParaRPr lang="de-DE" sz="1800" kern="0" dirty="0">
              <a:highlight>
                <a:srgbClr val="FFFF00"/>
              </a:highlight>
            </a:endParaRPr>
          </a:p>
          <a:p>
            <a:pPr lvl="1">
              <a:spcBef>
                <a:spcPts val="0"/>
              </a:spcBef>
              <a:spcAft>
                <a:spcPts val="0"/>
              </a:spcAft>
              <a:defRPr/>
            </a:pPr>
            <a:endParaRPr lang="en-US" sz="1200" kern="0" dirty="0">
              <a:highlight>
                <a:srgbClr val="FFFF00"/>
              </a:highlight>
            </a:endParaRPr>
          </a:p>
          <a:p>
            <a:pPr lvl="1">
              <a:spcBef>
                <a:spcPts val="0"/>
              </a:spcBef>
              <a:spcAft>
                <a:spcPts val="0"/>
              </a:spcAft>
              <a:defRPr/>
            </a:pPr>
            <a:r>
              <a:rPr lang="en-US" sz="1200" kern="0" dirty="0">
                <a:highlight>
                  <a:srgbClr val="FFFF00"/>
                </a:highlight>
              </a:rPr>
              <a:t>Collaboration with SA2 on architecture enhancements, SA3 on security and RAN3 on NR Mobile IAB</a:t>
            </a:r>
            <a:endParaRPr lang="de-DE" sz="1200" kern="0" dirty="0">
              <a:highlight>
                <a:srgbClr val="FFFF00"/>
              </a:highlight>
            </a:endParaRPr>
          </a:p>
          <a:p>
            <a:pPr marL="457200" lvl="1" indent="0">
              <a:spcBef>
                <a:spcPts val="0"/>
              </a:spcBef>
              <a:spcAft>
                <a:spcPts val="0"/>
              </a:spcAft>
              <a:buNone/>
              <a:defRPr/>
            </a:pPr>
            <a:endParaRPr lang="de-DE" sz="1200" kern="0" dirty="0">
              <a:highlight>
                <a:srgbClr val="FFFF00"/>
              </a:highlight>
            </a:endParaRPr>
          </a:p>
          <a:p>
            <a:pPr>
              <a:spcBef>
                <a:spcPts val="0"/>
              </a:spcBef>
              <a:spcAft>
                <a:spcPts val="0"/>
              </a:spcAft>
              <a:defRPr/>
            </a:pPr>
            <a:r>
              <a:rPr lang="de-DE" sz="1800" kern="0" dirty="0">
                <a:highlight>
                  <a:srgbClr val="FFFF00"/>
                </a:highlight>
              </a:rPr>
              <a:t>Next steps:</a:t>
            </a:r>
          </a:p>
          <a:p>
            <a:pPr lvl="1">
              <a:defRPr/>
            </a:pPr>
            <a:r>
              <a:rPr lang="en-US" altLang="zh-CN" sz="1200" dirty="0">
                <a:highlight>
                  <a:srgbClr val="FFFF00"/>
                </a:highlight>
              </a:rPr>
              <a:t>Plan to submit contributions for use case, requirements and procedures to support IAB-node OAM connectivity for WT-1.</a:t>
            </a:r>
            <a:endParaRPr lang="en-US" sz="1200" kern="0" dirty="0">
              <a:highlight>
                <a:srgbClr val="FFFF00"/>
              </a:highlight>
            </a:endParaRPr>
          </a:p>
        </p:txBody>
      </p:sp>
      <p:graphicFrame>
        <p:nvGraphicFramePr>
          <p:cNvPr id="5" name="Table 4">
            <a:extLst>
              <a:ext uri="{FF2B5EF4-FFF2-40B4-BE49-F238E27FC236}">
                <a16:creationId xmlns:a16="http://schemas.microsoft.com/office/drawing/2014/main" id="{7A68B1DF-7499-467E-9AB1-C9EAA9992FED}"/>
              </a:ext>
            </a:extLst>
          </p:cNvPr>
          <p:cNvGraphicFramePr>
            <a:graphicFrameLocks noGrp="1"/>
          </p:cNvGraphicFramePr>
          <p:nvPr>
            <p:extLst>
              <p:ext uri="{D42A27DB-BD31-4B8C-83A1-F6EECF244321}">
                <p14:modId xmlns:p14="http://schemas.microsoft.com/office/powerpoint/2010/main" val="1004857004"/>
              </p:ext>
            </p:extLst>
          </p:nvPr>
        </p:nvGraphicFramePr>
        <p:xfrm>
          <a:off x="420612" y="1196532"/>
          <a:ext cx="10907183" cy="899894"/>
        </p:xfrm>
        <a:graphic>
          <a:graphicData uri="http://schemas.openxmlformats.org/drawingml/2006/table">
            <a:tbl>
              <a:tblPr firstRow="1" firstCol="1" bandRow="1">
                <a:tableStyleId>{F5AB1C69-6EDB-4FF4-983F-18BD219EF322}</a:tableStyleId>
              </a:tblPr>
              <a:tblGrid>
                <a:gridCol w="650979">
                  <a:extLst>
                    <a:ext uri="{9D8B030D-6E8A-4147-A177-3AD203B41FA5}">
                      <a16:colId xmlns:a16="http://schemas.microsoft.com/office/drawing/2014/main" val="20000"/>
                    </a:ext>
                  </a:extLst>
                </a:gridCol>
                <a:gridCol w="3769829">
                  <a:extLst>
                    <a:ext uri="{9D8B030D-6E8A-4147-A177-3AD203B41FA5}">
                      <a16:colId xmlns:a16="http://schemas.microsoft.com/office/drawing/2014/main" val="20001"/>
                    </a:ext>
                  </a:extLst>
                </a:gridCol>
                <a:gridCol w="987879">
                  <a:extLst>
                    <a:ext uri="{9D8B030D-6E8A-4147-A177-3AD203B41FA5}">
                      <a16:colId xmlns:a16="http://schemas.microsoft.com/office/drawing/2014/main" val="20002"/>
                    </a:ext>
                  </a:extLst>
                </a:gridCol>
                <a:gridCol w="1608364">
                  <a:extLst>
                    <a:ext uri="{9D8B030D-6E8A-4147-A177-3AD203B41FA5}">
                      <a16:colId xmlns:a16="http://schemas.microsoft.com/office/drawing/2014/main" val="20003"/>
                    </a:ext>
                  </a:extLst>
                </a:gridCol>
                <a:gridCol w="644979">
                  <a:extLst>
                    <a:ext uri="{9D8B030D-6E8A-4147-A177-3AD203B41FA5}">
                      <a16:colId xmlns:a16="http://schemas.microsoft.com/office/drawing/2014/main" val="20004"/>
                    </a:ext>
                  </a:extLst>
                </a:gridCol>
                <a:gridCol w="718457">
                  <a:extLst>
                    <a:ext uri="{9D8B030D-6E8A-4147-A177-3AD203B41FA5}">
                      <a16:colId xmlns:a16="http://schemas.microsoft.com/office/drawing/2014/main" val="20005"/>
                    </a:ext>
                  </a:extLst>
                </a:gridCol>
                <a:gridCol w="742950">
                  <a:extLst>
                    <a:ext uri="{9D8B030D-6E8A-4147-A177-3AD203B41FA5}">
                      <a16:colId xmlns:a16="http://schemas.microsoft.com/office/drawing/2014/main" val="20006"/>
                    </a:ext>
                  </a:extLst>
                </a:gridCol>
                <a:gridCol w="1783746">
                  <a:extLst>
                    <a:ext uri="{9D8B030D-6E8A-4147-A177-3AD203B41FA5}">
                      <a16:colId xmlns:a16="http://schemas.microsoft.com/office/drawing/2014/main" val="20007"/>
                    </a:ext>
                  </a:extLst>
                </a:gridCol>
              </a:tblGrid>
              <a:tr h="277594">
                <a:tc>
                  <a:txBody>
                    <a:bodyPr/>
                    <a:lstStyle/>
                    <a:p>
                      <a:pPr algn="ctr">
                        <a:lnSpc>
                          <a:spcPct val="107000"/>
                        </a:lnSpc>
                        <a:spcAft>
                          <a:spcPts val="800"/>
                        </a:spcAft>
                      </a:pPr>
                      <a:r>
                        <a:rPr lang="en-GB" sz="1400" dirty="0"/>
                        <a:t>UID</a:t>
                      </a:r>
                    </a:p>
                  </a:txBody>
                  <a:tcPr marL="48004" marR="48004" marT="0" marB="0" anchor="ctr"/>
                </a:tc>
                <a:tc>
                  <a:txBody>
                    <a:bodyPr/>
                    <a:lstStyle/>
                    <a:p>
                      <a:pPr algn="ctr">
                        <a:lnSpc>
                          <a:spcPct val="107000"/>
                        </a:lnSpc>
                        <a:spcAft>
                          <a:spcPts val="800"/>
                        </a:spcAft>
                      </a:pPr>
                      <a:r>
                        <a:rPr lang="en-GB" sz="1400" dirty="0"/>
                        <a:t>Name</a:t>
                      </a:r>
                    </a:p>
                  </a:txBody>
                  <a:tcPr marL="48004" marR="48004" marT="0" marB="0" anchor="ctr"/>
                </a:tc>
                <a:tc>
                  <a:txBody>
                    <a:bodyPr/>
                    <a:lstStyle/>
                    <a:p>
                      <a:pPr algn="ctr">
                        <a:lnSpc>
                          <a:spcPct val="107000"/>
                        </a:lnSpc>
                        <a:spcAft>
                          <a:spcPts val="800"/>
                        </a:spcAft>
                      </a:pPr>
                      <a:r>
                        <a:rPr lang="en-GB" sz="1400" dirty="0"/>
                        <a:t>Acronym</a:t>
                      </a:r>
                    </a:p>
                  </a:txBody>
                  <a:tcPr marL="48004" marR="48004" marT="0" marB="0" anchor="ctr"/>
                </a:tc>
                <a:tc>
                  <a:txBody>
                    <a:bodyPr/>
                    <a:lstStyle/>
                    <a:p>
                      <a:pPr algn="ctr">
                        <a:lnSpc>
                          <a:spcPct val="107000"/>
                        </a:lnSpc>
                        <a:spcAft>
                          <a:spcPts val="800"/>
                        </a:spcAft>
                      </a:pPr>
                      <a:r>
                        <a:rPr lang="en-GB" sz="1400" dirty="0"/>
                        <a:t>Target </a:t>
                      </a:r>
                      <a:r>
                        <a:rPr lang="en-GB" sz="1000" dirty="0"/>
                        <a:t>(dd/mm/</a:t>
                      </a:r>
                      <a:r>
                        <a:rPr lang="en-GB" sz="1000" dirty="0" err="1"/>
                        <a:t>yyyy</a:t>
                      </a:r>
                      <a:r>
                        <a:rPr lang="en-GB" sz="1000" dirty="0"/>
                        <a:t>)</a:t>
                      </a:r>
                      <a:endParaRPr lang="en-GB" sz="1400" dirty="0"/>
                    </a:p>
                  </a:txBody>
                  <a:tcPr marL="48004" marR="48004" marT="0" marB="0" anchor="ctr"/>
                </a:tc>
                <a:tc>
                  <a:txBody>
                    <a:bodyPr/>
                    <a:lstStyle/>
                    <a:p>
                      <a:pPr algn="ctr">
                        <a:lnSpc>
                          <a:spcPct val="107000"/>
                        </a:lnSpc>
                        <a:spcAft>
                          <a:spcPts val="800"/>
                        </a:spcAft>
                      </a:pPr>
                      <a:r>
                        <a:rPr lang="en-GB" sz="1400" dirty="0"/>
                        <a:t>Old %</a:t>
                      </a:r>
                    </a:p>
                  </a:txBody>
                  <a:tcPr marL="48004" marR="48004" marT="0" marB="0" anchor="ctr"/>
                </a:tc>
                <a:tc>
                  <a:txBody>
                    <a:bodyPr/>
                    <a:lstStyle/>
                    <a:p>
                      <a:pPr algn="ctr">
                        <a:lnSpc>
                          <a:spcPct val="107000"/>
                        </a:lnSpc>
                        <a:spcAft>
                          <a:spcPts val="800"/>
                        </a:spcAft>
                      </a:pPr>
                      <a:r>
                        <a:rPr lang="en-GB" sz="1400" b="1" kern="1200" dirty="0">
                          <a:solidFill>
                            <a:schemeClr val="lt1"/>
                          </a:solidFill>
                          <a:latin typeface="+mn-lt"/>
                          <a:ea typeface="+mn-ea"/>
                          <a:cs typeface="+mn-cs"/>
                        </a:rPr>
                        <a:t>WID</a:t>
                      </a:r>
                      <a:endParaRPr lang="en-GB" sz="1400" dirty="0">
                        <a:solidFill>
                          <a:srgbClr val="FF0000"/>
                        </a:solidFill>
                      </a:endParaRPr>
                    </a:p>
                  </a:txBody>
                  <a:tcPr marL="48004" marR="48004" marT="0" marB="0" anchor="ctr"/>
                </a:tc>
                <a:tc>
                  <a:txBody>
                    <a:bodyPr/>
                    <a:lstStyle/>
                    <a:p>
                      <a:pPr algn="ctr">
                        <a:lnSpc>
                          <a:spcPct val="107000"/>
                        </a:lnSpc>
                        <a:spcAft>
                          <a:spcPts val="800"/>
                        </a:spcAft>
                      </a:pPr>
                      <a:r>
                        <a:rPr lang="en-GB" sz="1400" dirty="0">
                          <a:solidFill>
                            <a:srgbClr val="FF0000"/>
                          </a:solidFill>
                        </a:rPr>
                        <a:t>New %</a:t>
                      </a:r>
                      <a:endParaRPr lang="en-GB" sz="1400" b="1" kern="1200" dirty="0">
                        <a:solidFill>
                          <a:schemeClr val="lt1"/>
                        </a:solidFill>
                        <a:latin typeface="+mn-lt"/>
                        <a:ea typeface="+mn-ea"/>
                        <a:cs typeface="+mn-cs"/>
                      </a:endParaRPr>
                    </a:p>
                  </a:txBody>
                  <a:tcPr marL="48004" marR="48004" marT="0" marB="0" anchor="ctr"/>
                </a:tc>
                <a:tc>
                  <a:txBody>
                    <a:bodyPr/>
                    <a:lstStyle/>
                    <a:p>
                      <a:pPr algn="ctr">
                        <a:lnSpc>
                          <a:spcPct val="107000"/>
                        </a:lnSpc>
                        <a:spcAft>
                          <a:spcPts val="800"/>
                        </a:spcAft>
                      </a:pPr>
                      <a:r>
                        <a:rPr lang="en-GB" sz="1400" dirty="0">
                          <a:solidFill>
                            <a:srgbClr val="FF0000"/>
                          </a:solidFill>
                        </a:rPr>
                        <a:t>Change or comment</a:t>
                      </a:r>
                    </a:p>
                  </a:txBody>
                  <a:tcPr marL="48004" marR="48004" marT="0" marB="0" anchor="ctr"/>
                </a:tc>
                <a:extLst>
                  <a:ext uri="{0D108BD9-81ED-4DB2-BD59-A6C34878D82A}">
                    <a16:rowId xmlns:a16="http://schemas.microsoft.com/office/drawing/2014/main" val="10000"/>
                  </a:ext>
                </a:extLst>
              </a:tr>
              <a:tr h="219143">
                <a:tc>
                  <a:txBody>
                    <a:bodyPr/>
                    <a:lstStyle/>
                    <a:p>
                      <a:pPr algn="l" fontAlgn="t"/>
                      <a:r>
                        <a:rPr lang="en-US" altLang="zh-CN" sz="1000" b="0" i="0" u="none" strike="noStrike" dirty="0">
                          <a:solidFill>
                            <a:srgbClr val="000000"/>
                          </a:solidFill>
                          <a:effectLst/>
                          <a:latin typeface="+mn-lt"/>
                          <a:ea typeface="等线" panose="02010600030101010101" pitchFamily="2" charset="-122"/>
                        </a:rPr>
                        <a:t>1020014</a:t>
                      </a:r>
                    </a:p>
                  </a:txBody>
                  <a:tcPr marL="5799" marR="5799" marT="5799" marB="0"/>
                </a:tc>
                <a:tc>
                  <a:txBody>
                    <a:bodyPr/>
                    <a:lstStyle/>
                    <a:p>
                      <a:pPr algn="l" fontAlgn="t"/>
                      <a:r>
                        <a:rPr lang="en-US" sz="1000" b="0" i="1" u="none" strike="noStrike" dirty="0">
                          <a:solidFill>
                            <a:srgbClr val="000000"/>
                          </a:solidFill>
                          <a:effectLst/>
                          <a:latin typeface="+mn-lt"/>
                          <a:ea typeface="等线" panose="02010600030101010101" pitchFamily="2" charset="-122"/>
                        </a:rPr>
                        <a:t>Study on management of IAB nodes </a:t>
                      </a:r>
                    </a:p>
                  </a:txBody>
                  <a:tcPr marL="5799" marR="5799" marT="5799" marB="0"/>
                </a:tc>
                <a:tc>
                  <a:txBody>
                    <a:bodyPr/>
                    <a:lstStyle/>
                    <a:p>
                      <a:pPr algn="l" fontAlgn="t"/>
                      <a:r>
                        <a:rPr lang="nn-NO" sz="1000" b="0" i="0" u="none" strike="noStrike">
                          <a:solidFill>
                            <a:srgbClr val="000000"/>
                          </a:solidFill>
                          <a:effectLst/>
                          <a:latin typeface="+mn-lt"/>
                          <a:ea typeface="等线" panose="02010600030101010101" pitchFamily="2" charset="-122"/>
                        </a:rPr>
                        <a:t>FS_NR_mobile_IAB_OAM</a:t>
                      </a:r>
                    </a:p>
                  </a:txBody>
                  <a:tcPr marL="5799" marR="5799" marT="5799" marB="0"/>
                </a:tc>
                <a:tc>
                  <a:txBody>
                    <a:bodyPr/>
                    <a:lstStyle/>
                    <a:p>
                      <a:pPr algn="l" fontAlgn="t"/>
                      <a:r>
                        <a:rPr lang="en-US" altLang="zh-CN" sz="1000" b="0" i="0" u="none" strike="noStrike">
                          <a:solidFill>
                            <a:srgbClr val="000000"/>
                          </a:solidFill>
                          <a:effectLst/>
                          <a:latin typeface="+mn-lt"/>
                          <a:ea typeface="等线" panose="02010600030101010101" pitchFamily="2" charset="-122"/>
                        </a:rPr>
                        <a:t>12/12/2024</a:t>
                      </a:r>
                    </a:p>
                  </a:txBody>
                  <a:tcPr marL="5799" marR="5799" marT="5799" marB="0"/>
                </a:tc>
                <a:tc>
                  <a:txBody>
                    <a:bodyPr/>
                    <a:lstStyle/>
                    <a:p>
                      <a:pPr algn="l" fontAlgn="t"/>
                      <a:r>
                        <a:rPr lang="en-US" altLang="zh-CN" sz="1000" b="0" i="0" u="none" strike="noStrike">
                          <a:solidFill>
                            <a:srgbClr val="000000"/>
                          </a:solidFill>
                          <a:effectLst/>
                          <a:latin typeface="+mn-lt"/>
                          <a:ea typeface="等线" panose="02010600030101010101" pitchFamily="2" charset="-122"/>
                        </a:rPr>
                        <a:t>90%</a:t>
                      </a:r>
                    </a:p>
                  </a:txBody>
                  <a:tcPr marL="5799" marR="5799" marT="5799" marB="0"/>
                </a:tc>
                <a:tc>
                  <a:txBody>
                    <a:bodyPr/>
                    <a:lstStyle/>
                    <a:p>
                      <a:pPr algn="l" fontAlgn="t"/>
                      <a:r>
                        <a:rPr lang="en-US" sz="1000" b="0" i="0" u="sng" strike="noStrike">
                          <a:solidFill>
                            <a:srgbClr val="0563C1"/>
                          </a:solidFill>
                          <a:effectLst/>
                          <a:latin typeface="+mn-lt"/>
                          <a:ea typeface="等线" panose="02010600030101010101" pitchFamily="2" charset="-122"/>
                          <a:hlinkClick r:id="rId3"/>
                        </a:rPr>
                        <a:t>SP-231729</a:t>
                      </a:r>
                      <a:endParaRPr lang="en-US" sz="1000" b="0" i="0" u="sng" strike="noStrike">
                        <a:solidFill>
                          <a:srgbClr val="0563C1"/>
                        </a:solidFill>
                        <a:effectLst/>
                        <a:latin typeface="+mn-lt"/>
                        <a:ea typeface="等线" panose="02010600030101010101" pitchFamily="2" charset="-122"/>
                      </a:endParaRPr>
                    </a:p>
                  </a:txBody>
                  <a:tcPr marL="5799" marR="5799" marT="5799" marB="0"/>
                </a:tc>
                <a:tc>
                  <a:txBody>
                    <a:bodyPr/>
                    <a:lstStyle/>
                    <a:p>
                      <a:pPr marL="0" marR="0" lvl="0" indent="0" algn="r" defTabSz="1219170" rtl="0" eaLnBrk="1" fontAlgn="b" latinLnBrk="0" hangingPunct="1">
                        <a:lnSpc>
                          <a:spcPct val="100000"/>
                        </a:lnSpc>
                        <a:spcBef>
                          <a:spcPts val="0"/>
                        </a:spcBef>
                        <a:spcAft>
                          <a:spcPts val="0"/>
                        </a:spcAft>
                        <a:buClrTx/>
                        <a:buSzTx/>
                        <a:buFontTx/>
                        <a:buNone/>
                        <a:tabLst/>
                        <a:defRPr/>
                      </a:pPr>
                      <a:r>
                        <a:rPr lang="en-US" altLang="zh-CN" sz="1000" b="0" i="0" u="none" strike="noStrike" dirty="0">
                          <a:solidFill>
                            <a:srgbClr val="FF0000"/>
                          </a:solidFill>
                          <a:effectLst/>
                          <a:highlight>
                            <a:srgbClr val="B2B2B2"/>
                          </a:highlight>
                          <a:latin typeface="+mn-lt"/>
                          <a:ea typeface="等线" panose="02010600030101010101" pitchFamily="2" charset="-122"/>
                          <a:cs typeface="Arial" panose="020B0604020202020204" pitchFamily="34" charset="0"/>
                        </a:rPr>
                        <a:t>100%</a:t>
                      </a:r>
                    </a:p>
                  </a:txBody>
                  <a:tcPr marL="7620" marR="7620" marT="7620" marB="0" anchor="b"/>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endParaRPr lang="en-US" sz="1000" b="0" i="0" u="none" strike="noStrike" kern="1200" dirty="0">
                        <a:solidFill>
                          <a:srgbClr val="0563C1"/>
                        </a:solidFill>
                        <a:effectLst/>
                        <a:highlight>
                          <a:srgbClr val="B2B2B2"/>
                        </a:highlight>
                        <a:latin typeface="+mn-lt"/>
                        <a:ea typeface="等线" panose="02010600030101010101" pitchFamily="2" charset="-122"/>
                        <a:cs typeface="+mn-cs"/>
                      </a:endParaRPr>
                    </a:p>
                  </a:txBody>
                  <a:tcPr marL="4294" marR="4294" marT="4294" marB="0"/>
                </a:tc>
                <a:extLst>
                  <a:ext uri="{0D108BD9-81ED-4DB2-BD59-A6C34878D82A}">
                    <a16:rowId xmlns:a16="http://schemas.microsoft.com/office/drawing/2014/main" val="10001"/>
                  </a:ext>
                </a:extLst>
              </a:tr>
              <a:tr h="219143">
                <a:tc>
                  <a:txBody>
                    <a:bodyPr/>
                    <a:lstStyle/>
                    <a:p>
                      <a:pPr marL="0" algn="l" defTabSz="1219170" rtl="0" eaLnBrk="1" fontAlgn="t" latinLnBrk="0" hangingPunct="1"/>
                      <a:r>
                        <a:rPr lang="en-US" altLang="zh-CN" sz="1000" b="0" i="0" u="none" strike="noStrike" kern="1200" dirty="0">
                          <a:solidFill>
                            <a:srgbClr val="000000"/>
                          </a:solidFill>
                          <a:effectLst/>
                          <a:latin typeface="+mn-lt"/>
                          <a:ea typeface="等线" panose="02010600030101010101" pitchFamily="2" charset="-122"/>
                          <a:cs typeface="+mn-cs"/>
                        </a:rPr>
                        <a:t>1060015</a:t>
                      </a:r>
                    </a:p>
                  </a:txBody>
                  <a:tcPr marL="6901" marR="6901" marT="6901" marB="0"/>
                </a:tc>
                <a:tc>
                  <a:txBody>
                    <a:bodyPr/>
                    <a:lstStyle/>
                    <a:p>
                      <a:pPr marL="0" algn="l" defTabSz="1219170" rtl="0" eaLnBrk="1" fontAlgn="t" latinLnBrk="0" hangingPunct="1"/>
                      <a:r>
                        <a:rPr lang="en-US" sz="1000" b="0" i="0" u="none" strike="noStrike" kern="1200" dirty="0">
                          <a:solidFill>
                            <a:srgbClr val="000000"/>
                          </a:solidFill>
                          <a:effectLst/>
                          <a:latin typeface="+mn-lt"/>
                          <a:ea typeface="等线" panose="02010600030101010101" pitchFamily="2" charset="-122"/>
                          <a:cs typeface="+mn-cs"/>
                        </a:rPr>
                        <a:t>Management of IAB nodes </a:t>
                      </a:r>
                    </a:p>
                  </a:txBody>
                  <a:tcPr marL="6901" marR="6901" marT="6901" marB="0"/>
                </a:tc>
                <a:tc>
                  <a:txBody>
                    <a:bodyPr/>
                    <a:lstStyle/>
                    <a:p>
                      <a:pPr marL="0" algn="l" defTabSz="1219170" rtl="0" eaLnBrk="1" fontAlgn="t" latinLnBrk="0" hangingPunct="1"/>
                      <a:r>
                        <a:rPr lang="en-US" sz="1000" b="0" i="0" u="none" strike="noStrike" kern="1200" dirty="0">
                          <a:solidFill>
                            <a:srgbClr val="000000"/>
                          </a:solidFill>
                          <a:effectLst/>
                          <a:latin typeface="+mn-lt"/>
                          <a:ea typeface="等线" panose="02010600030101010101" pitchFamily="2" charset="-122"/>
                          <a:cs typeface="+mn-cs"/>
                        </a:rPr>
                        <a:t>NR_MOBILE_IAB_OAM</a:t>
                      </a:r>
                    </a:p>
                  </a:txBody>
                  <a:tcPr marL="6901" marR="6901" marT="6901" marB="0"/>
                </a:tc>
                <a:tc>
                  <a:txBody>
                    <a:bodyPr/>
                    <a:lstStyle/>
                    <a:p>
                      <a:pPr marL="0" algn="l" defTabSz="1219170" rtl="0" eaLnBrk="1" fontAlgn="t" latinLnBrk="0" hangingPunct="1"/>
                      <a:r>
                        <a:rPr lang="en-US" altLang="zh-CN" sz="1000" b="0" i="0" u="none" strike="noStrike" kern="1200" dirty="0">
                          <a:solidFill>
                            <a:srgbClr val="000000"/>
                          </a:solidFill>
                          <a:effectLst/>
                          <a:latin typeface="+mn-lt"/>
                          <a:ea typeface="等线" panose="02010600030101010101" pitchFamily="2" charset="-122"/>
                          <a:cs typeface="+mn-cs"/>
                        </a:rPr>
                        <a:t>09/09/2025</a:t>
                      </a:r>
                    </a:p>
                  </a:txBody>
                  <a:tcPr marL="6901" marR="6901" marT="6901" marB="0"/>
                </a:tc>
                <a:tc>
                  <a:txBody>
                    <a:bodyPr/>
                    <a:lstStyle/>
                    <a:p>
                      <a:pPr marL="0" algn="l" defTabSz="1219170" rtl="0" eaLnBrk="1" fontAlgn="t" latinLnBrk="0" hangingPunct="1"/>
                      <a:r>
                        <a:rPr lang="en-US" altLang="zh-CN" sz="1000" b="0" i="0" u="none" strike="noStrike" kern="1200" dirty="0">
                          <a:solidFill>
                            <a:srgbClr val="000000"/>
                          </a:solidFill>
                          <a:effectLst/>
                          <a:latin typeface="+mn-lt"/>
                          <a:ea typeface="等线" panose="02010600030101010101" pitchFamily="2" charset="-122"/>
                          <a:cs typeface="+mn-cs"/>
                        </a:rPr>
                        <a:t>0%</a:t>
                      </a:r>
                    </a:p>
                  </a:txBody>
                  <a:tcPr marL="6901" marR="6901" marT="6901" marB="0"/>
                </a:tc>
                <a:tc>
                  <a:txBody>
                    <a:bodyPr/>
                    <a:lstStyle/>
                    <a:p>
                      <a:pPr algn="l" fontAlgn="t"/>
                      <a:r>
                        <a:rPr lang="en-US" sz="1000" b="0" i="0" u="sng" strike="noStrike">
                          <a:solidFill>
                            <a:srgbClr val="0563C1"/>
                          </a:solidFill>
                          <a:effectLst/>
                          <a:latin typeface="+mn-lt"/>
                          <a:ea typeface="微软雅黑" panose="020B0503020204020204" pitchFamily="34" charset="-122"/>
                          <a:hlinkClick r:id="rId4"/>
                        </a:rPr>
                        <a:t>SP-241948</a:t>
                      </a:r>
                      <a:endParaRPr lang="en-US" sz="1000" b="0" i="0" u="sng" strike="noStrike">
                        <a:solidFill>
                          <a:srgbClr val="0563C1"/>
                        </a:solidFill>
                        <a:effectLst/>
                        <a:latin typeface="+mn-lt"/>
                        <a:ea typeface="微软雅黑" panose="020B0503020204020204" pitchFamily="34" charset="-122"/>
                      </a:endParaRPr>
                    </a:p>
                  </a:txBody>
                  <a:tcPr marL="6901" marR="6901" marT="6901" marB="0"/>
                </a:tc>
                <a:tc>
                  <a:txBody>
                    <a:bodyPr/>
                    <a:lstStyle/>
                    <a:p>
                      <a:pPr algn="r" fontAlgn="t"/>
                      <a:r>
                        <a:rPr lang="en-US" sz="1000" b="0" i="0" u="sng" strike="noStrike" dirty="0">
                          <a:solidFill>
                            <a:srgbClr val="FF0000"/>
                          </a:solidFill>
                          <a:effectLst/>
                          <a:latin typeface="+mn-lt"/>
                          <a:ea typeface="微软雅黑" panose="020B0503020204020204" pitchFamily="34" charset="-122"/>
                        </a:rPr>
                        <a:t>0%</a:t>
                      </a:r>
                    </a:p>
                  </a:txBody>
                  <a:tcPr marL="6901" marR="6901" marT="6901" marB="0"/>
                </a:tc>
                <a:tc>
                  <a:txBody>
                    <a:bodyPr/>
                    <a:lstStyle/>
                    <a:p>
                      <a:pPr algn="l" fontAlgn="t"/>
                      <a:endParaRPr lang="en-US" sz="900" b="0" i="0" u="sng" strike="noStrike" dirty="0">
                        <a:solidFill>
                          <a:srgbClr val="0563C1"/>
                        </a:solidFill>
                        <a:effectLst/>
                        <a:latin typeface="+mn-lt"/>
                        <a:ea typeface="微软雅黑" panose="020B0503020204020204" pitchFamily="34" charset="-122"/>
                      </a:endParaRPr>
                    </a:p>
                  </a:txBody>
                  <a:tcPr marL="6901" marR="6901" marT="6901" marB="0"/>
                </a:tc>
                <a:extLst>
                  <a:ext uri="{0D108BD9-81ED-4DB2-BD59-A6C34878D82A}">
                    <a16:rowId xmlns:a16="http://schemas.microsoft.com/office/drawing/2014/main" val="3479739024"/>
                  </a:ext>
                </a:extLst>
              </a:tr>
            </a:tbl>
          </a:graphicData>
        </a:graphic>
      </p:graphicFrame>
      <p:sp>
        <p:nvSpPr>
          <p:cNvPr id="7" name="矩形 5">
            <a:extLst>
              <a:ext uri="{FF2B5EF4-FFF2-40B4-BE49-F238E27FC236}">
                <a16:creationId xmlns:a16="http://schemas.microsoft.com/office/drawing/2014/main" id="{285CA2C5-F585-4F4C-9D38-F00AA2B2FE74}"/>
              </a:ext>
            </a:extLst>
          </p:cNvPr>
          <p:cNvSpPr/>
          <p:nvPr/>
        </p:nvSpPr>
        <p:spPr>
          <a:xfrm>
            <a:off x="8684704" y="0"/>
            <a:ext cx="2691763" cy="292388"/>
          </a:xfrm>
          <a:prstGeom prst="rect">
            <a:avLst/>
          </a:prstGeom>
        </p:spPr>
        <p:txBody>
          <a:bodyPr wrap="none">
            <a:spAutoFit/>
          </a:bodyPr>
          <a:lstStyle/>
          <a:p>
            <a:r>
              <a:rPr lang="en-US" altLang="zh-CN" dirty="0">
                <a:solidFill>
                  <a:schemeClr val="bg1"/>
                </a:solidFill>
                <a:highlight>
                  <a:srgbClr val="008080"/>
                </a:highlight>
              </a:rPr>
              <a:t>OAM Support to Network features</a:t>
            </a:r>
            <a:endParaRPr lang="zh-CN" altLang="en-US" dirty="0">
              <a:solidFill>
                <a:schemeClr val="bg1"/>
              </a:solidFill>
              <a:highlight>
                <a:srgbClr val="008080"/>
              </a:highlight>
            </a:endParaRPr>
          </a:p>
        </p:txBody>
      </p:sp>
      <p:sp>
        <p:nvSpPr>
          <p:cNvPr id="6" name="TextBox 5">
            <a:extLst>
              <a:ext uri="{FF2B5EF4-FFF2-40B4-BE49-F238E27FC236}">
                <a16:creationId xmlns:a16="http://schemas.microsoft.com/office/drawing/2014/main" id="{2B353EC2-0852-4EBD-900F-A9DA2161406D}"/>
              </a:ext>
            </a:extLst>
          </p:cNvPr>
          <p:cNvSpPr txBox="1"/>
          <p:nvPr/>
        </p:nvSpPr>
        <p:spPr>
          <a:xfrm rot="20841592">
            <a:off x="9332976" y="3029712"/>
            <a:ext cx="1245021" cy="292388"/>
          </a:xfrm>
          <a:prstGeom prst="rect">
            <a:avLst/>
          </a:prstGeom>
          <a:solidFill>
            <a:srgbClr val="FFFF00"/>
          </a:solidFill>
        </p:spPr>
        <p:txBody>
          <a:bodyPr wrap="none" rtlCol="0">
            <a:spAutoFit/>
          </a:bodyPr>
          <a:lstStyle/>
          <a:p>
            <a:r>
              <a:rPr lang="en-US" altLang="zh-CN" dirty="0"/>
              <a:t>To be updated</a:t>
            </a:r>
            <a:endParaRPr lang="zh-CN" altLang="en-US" dirty="0"/>
          </a:p>
        </p:txBody>
      </p:sp>
    </p:spTree>
    <p:extLst>
      <p:ext uri="{BB962C8B-B14F-4D97-AF65-F5344CB8AC3E}">
        <p14:creationId xmlns:p14="http://schemas.microsoft.com/office/powerpoint/2010/main" val="2411111193"/>
      </p:ext>
    </p:extLst>
  </p:cSld>
  <p:clrMapOvr>
    <a:masterClrMapping/>
  </p:clrMapOvr>
  <p:transition spd="slow"/>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96221DFE-BF72-4AC7-BB51-3BFEB65732D9}"/>
              </a:ext>
            </a:extLst>
          </p:cNvPr>
          <p:cNvSpPr>
            <a:spLocks noGrp="1"/>
          </p:cNvSpPr>
          <p:nvPr>
            <p:ph type="title"/>
          </p:nvPr>
        </p:nvSpPr>
        <p:spPr/>
        <p:txBody>
          <a:bodyPr/>
          <a:lstStyle/>
          <a:p>
            <a:r>
              <a:rPr lang="en-GB" altLang="en-US" sz="3200" b="1" dirty="0"/>
              <a:t>17. </a:t>
            </a:r>
            <a:r>
              <a:rPr lang="en-GB" altLang="en-US" sz="3200" b="1" dirty="0" err="1"/>
              <a:t>RedcapM</a:t>
            </a:r>
            <a:r>
              <a:rPr lang="en-GB" altLang="en-US" sz="3200" b="1" dirty="0"/>
              <a:t>: </a:t>
            </a:r>
            <a:r>
              <a:rPr lang="en-US" altLang="en-US" sz="3200" b="1" dirty="0"/>
              <a:t>management aspects of </a:t>
            </a:r>
            <a:r>
              <a:rPr lang="en-US" altLang="en-US" sz="3200" b="1" dirty="0" err="1"/>
              <a:t>RedCap</a:t>
            </a:r>
            <a:r>
              <a:rPr lang="en-US" altLang="en-US" sz="3200" b="1" dirty="0"/>
              <a:t> feature  </a:t>
            </a:r>
            <a:endParaRPr lang="en-GB" altLang="en-US" sz="3200" b="1" dirty="0"/>
          </a:p>
        </p:txBody>
      </p:sp>
      <p:graphicFrame>
        <p:nvGraphicFramePr>
          <p:cNvPr id="5" name="Table 4">
            <a:extLst>
              <a:ext uri="{FF2B5EF4-FFF2-40B4-BE49-F238E27FC236}">
                <a16:creationId xmlns:a16="http://schemas.microsoft.com/office/drawing/2014/main" id="{7A68B1DF-7499-467E-9AB1-C9EAA9992FED}"/>
              </a:ext>
            </a:extLst>
          </p:cNvPr>
          <p:cNvGraphicFramePr>
            <a:graphicFrameLocks noGrp="1"/>
          </p:cNvGraphicFramePr>
          <p:nvPr>
            <p:extLst>
              <p:ext uri="{D42A27DB-BD31-4B8C-83A1-F6EECF244321}">
                <p14:modId xmlns:p14="http://schemas.microsoft.com/office/powerpoint/2010/main" val="4068997382"/>
              </p:ext>
            </p:extLst>
          </p:nvPr>
        </p:nvGraphicFramePr>
        <p:xfrm>
          <a:off x="420612" y="1273464"/>
          <a:ext cx="10907183" cy="807336"/>
        </p:xfrm>
        <a:graphic>
          <a:graphicData uri="http://schemas.openxmlformats.org/drawingml/2006/table">
            <a:tbl>
              <a:tblPr firstRow="1" firstCol="1" bandRow="1">
                <a:tableStyleId>{F5AB1C69-6EDB-4FF4-983F-18BD219EF322}</a:tableStyleId>
              </a:tblPr>
              <a:tblGrid>
                <a:gridCol w="650979">
                  <a:extLst>
                    <a:ext uri="{9D8B030D-6E8A-4147-A177-3AD203B41FA5}">
                      <a16:colId xmlns:a16="http://schemas.microsoft.com/office/drawing/2014/main" val="20000"/>
                    </a:ext>
                  </a:extLst>
                </a:gridCol>
                <a:gridCol w="3769829">
                  <a:extLst>
                    <a:ext uri="{9D8B030D-6E8A-4147-A177-3AD203B41FA5}">
                      <a16:colId xmlns:a16="http://schemas.microsoft.com/office/drawing/2014/main" val="20001"/>
                    </a:ext>
                  </a:extLst>
                </a:gridCol>
                <a:gridCol w="987879">
                  <a:extLst>
                    <a:ext uri="{9D8B030D-6E8A-4147-A177-3AD203B41FA5}">
                      <a16:colId xmlns:a16="http://schemas.microsoft.com/office/drawing/2014/main" val="20002"/>
                    </a:ext>
                  </a:extLst>
                </a:gridCol>
                <a:gridCol w="1608364">
                  <a:extLst>
                    <a:ext uri="{9D8B030D-6E8A-4147-A177-3AD203B41FA5}">
                      <a16:colId xmlns:a16="http://schemas.microsoft.com/office/drawing/2014/main" val="20003"/>
                    </a:ext>
                  </a:extLst>
                </a:gridCol>
                <a:gridCol w="644979">
                  <a:extLst>
                    <a:ext uri="{9D8B030D-6E8A-4147-A177-3AD203B41FA5}">
                      <a16:colId xmlns:a16="http://schemas.microsoft.com/office/drawing/2014/main" val="20004"/>
                    </a:ext>
                  </a:extLst>
                </a:gridCol>
                <a:gridCol w="718457">
                  <a:extLst>
                    <a:ext uri="{9D8B030D-6E8A-4147-A177-3AD203B41FA5}">
                      <a16:colId xmlns:a16="http://schemas.microsoft.com/office/drawing/2014/main" val="20005"/>
                    </a:ext>
                  </a:extLst>
                </a:gridCol>
                <a:gridCol w="742950">
                  <a:extLst>
                    <a:ext uri="{9D8B030D-6E8A-4147-A177-3AD203B41FA5}">
                      <a16:colId xmlns:a16="http://schemas.microsoft.com/office/drawing/2014/main" val="20006"/>
                    </a:ext>
                  </a:extLst>
                </a:gridCol>
                <a:gridCol w="1783746">
                  <a:extLst>
                    <a:ext uri="{9D8B030D-6E8A-4147-A177-3AD203B41FA5}">
                      <a16:colId xmlns:a16="http://schemas.microsoft.com/office/drawing/2014/main" val="20007"/>
                    </a:ext>
                  </a:extLst>
                </a:gridCol>
              </a:tblGrid>
              <a:tr h="277594">
                <a:tc>
                  <a:txBody>
                    <a:bodyPr/>
                    <a:lstStyle/>
                    <a:p>
                      <a:pPr algn="ctr">
                        <a:lnSpc>
                          <a:spcPct val="107000"/>
                        </a:lnSpc>
                        <a:spcAft>
                          <a:spcPts val="800"/>
                        </a:spcAft>
                      </a:pPr>
                      <a:r>
                        <a:rPr lang="en-GB" sz="1400" dirty="0"/>
                        <a:t>UID</a:t>
                      </a:r>
                    </a:p>
                  </a:txBody>
                  <a:tcPr marL="48004" marR="48004" marT="0" marB="0" anchor="ctr"/>
                </a:tc>
                <a:tc>
                  <a:txBody>
                    <a:bodyPr/>
                    <a:lstStyle/>
                    <a:p>
                      <a:pPr algn="ctr">
                        <a:lnSpc>
                          <a:spcPct val="107000"/>
                        </a:lnSpc>
                        <a:spcAft>
                          <a:spcPts val="800"/>
                        </a:spcAft>
                      </a:pPr>
                      <a:r>
                        <a:rPr lang="en-GB" sz="1400" dirty="0"/>
                        <a:t>Name</a:t>
                      </a:r>
                    </a:p>
                  </a:txBody>
                  <a:tcPr marL="48004" marR="48004" marT="0" marB="0" anchor="ctr"/>
                </a:tc>
                <a:tc>
                  <a:txBody>
                    <a:bodyPr/>
                    <a:lstStyle/>
                    <a:p>
                      <a:pPr algn="ctr">
                        <a:lnSpc>
                          <a:spcPct val="107000"/>
                        </a:lnSpc>
                        <a:spcAft>
                          <a:spcPts val="800"/>
                        </a:spcAft>
                      </a:pPr>
                      <a:r>
                        <a:rPr lang="en-GB" sz="1400" dirty="0"/>
                        <a:t>Acronym</a:t>
                      </a:r>
                    </a:p>
                  </a:txBody>
                  <a:tcPr marL="48004" marR="48004" marT="0" marB="0" anchor="ctr"/>
                </a:tc>
                <a:tc>
                  <a:txBody>
                    <a:bodyPr/>
                    <a:lstStyle/>
                    <a:p>
                      <a:pPr algn="ctr">
                        <a:lnSpc>
                          <a:spcPct val="107000"/>
                        </a:lnSpc>
                        <a:spcAft>
                          <a:spcPts val="800"/>
                        </a:spcAft>
                      </a:pPr>
                      <a:r>
                        <a:rPr lang="en-GB" sz="1400" dirty="0"/>
                        <a:t>Target </a:t>
                      </a:r>
                      <a:r>
                        <a:rPr lang="en-GB" sz="1000" dirty="0"/>
                        <a:t>(dd/mm/</a:t>
                      </a:r>
                      <a:r>
                        <a:rPr lang="en-GB" sz="1000" dirty="0" err="1"/>
                        <a:t>yyyy</a:t>
                      </a:r>
                      <a:r>
                        <a:rPr lang="en-GB" sz="1000" dirty="0"/>
                        <a:t>)</a:t>
                      </a:r>
                      <a:endParaRPr lang="en-GB" sz="1400" dirty="0"/>
                    </a:p>
                  </a:txBody>
                  <a:tcPr marL="48004" marR="48004" marT="0" marB="0" anchor="ctr"/>
                </a:tc>
                <a:tc>
                  <a:txBody>
                    <a:bodyPr/>
                    <a:lstStyle/>
                    <a:p>
                      <a:pPr algn="ctr">
                        <a:lnSpc>
                          <a:spcPct val="107000"/>
                        </a:lnSpc>
                        <a:spcAft>
                          <a:spcPts val="800"/>
                        </a:spcAft>
                      </a:pPr>
                      <a:r>
                        <a:rPr lang="en-GB" sz="1400" dirty="0"/>
                        <a:t>Old %</a:t>
                      </a:r>
                    </a:p>
                  </a:txBody>
                  <a:tcPr marL="48004" marR="48004" marT="0" marB="0" anchor="ctr"/>
                </a:tc>
                <a:tc>
                  <a:txBody>
                    <a:bodyPr/>
                    <a:lstStyle/>
                    <a:p>
                      <a:pPr algn="ctr">
                        <a:lnSpc>
                          <a:spcPct val="107000"/>
                        </a:lnSpc>
                        <a:spcAft>
                          <a:spcPts val="800"/>
                        </a:spcAft>
                      </a:pPr>
                      <a:r>
                        <a:rPr lang="en-GB" sz="1400" b="1" kern="1200" dirty="0">
                          <a:solidFill>
                            <a:schemeClr val="lt1"/>
                          </a:solidFill>
                          <a:latin typeface="+mn-lt"/>
                          <a:ea typeface="+mn-ea"/>
                          <a:cs typeface="+mn-cs"/>
                        </a:rPr>
                        <a:t>WID</a:t>
                      </a:r>
                      <a:endParaRPr lang="en-GB" sz="1400" dirty="0">
                        <a:solidFill>
                          <a:srgbClr val="FF0000"/>
                        </a:solidFill>
                      </a:endParaRPr>
                    </a:p>
                  </a:txBody>
                  <a:tcPr marL="48004" marR="48004" marT="0" marB="0" anchor="ctr"/>
                </a:tc>
                <a:tc>
                  <a:txBody>
                    <a:bodyPr/>
                    <a:lstStyle/>
                    <a:p>
                      <a:pPr algn="ctr">
                        <a:lnSpc>
                          <a:spcPct val="107000"/>
                        </a:lnSpc>
                        <a:spcAft>
                          <a:spcPts val="800"/>
                        </a:spcAft>
                      </a:pPr>
                      <a:r>
                        <a:rPr lang="en-GB" sz="1400" dirty="0">
                          <a:solidFill>
                            <a:srgbClr val="FF0000"/>
                          </a:solidFill>
                        </a:rPr>
                        <a:t>New %</a:t>
                      </a:r>
                      <a:endParaRPr lang="en-GB" sz="1400" b="1" kern="1200" dirty="0">
                        <a:solidFill>
                          <a:schemeClr val="lt1"/>
                        </a:solidFill>
                        <a:latin typeface="+mn-lt"/>
                        <a:ea typeface="+mn-ea"/>
                        <a:cs typeface="+mn-cs"/>
                      </a:endParaRPr>
                    </a:p>
                  </a:txBody>
                  <a:tcPr marL="48004" marR="48004" marT="0" marB="0" anchor="ctr"/>
                </a:tc>
                <a:tc>
                  <a:txBody>
                    <a:bodyPr/>
                    <a:lstStyle/>
                    <a:p>
                      <a:pPr algn="ctr">
                        <a:lnSpc>
                          <a:spcPct val="107000"/>
                        </a:lnSpc>
                        <a:spcAft>
                          <a:spcPts val="800"/>
                        </a:spcAft>
                      </a:pPr>
                      <a:r>
                        <a:rPr lang="en-GB" sz="1400" dirty="0">
                          <a:solidFill>
                            <a:srgbClr val="FF0000"/>
                          </a:solidFill>
                        </a:rPr>
                        <a:t>Change or comment</a:t>
                      </a:r>
                    </a:p>
                  </a:txBody>
                  <a:tcPr marL="48004" marR="48004" marT="0" marB="0" anchor="ctr"/>
                </a:tc>
                <a:extLst>
                  <a:ext uri="{0D108BD9-81ED-4DB2-BD59-A6C34878D82A}">
                    <a16:rowId xmlns:a16="http://schemas.microsoft.com/office/drawing/2014/main" val="10000"/>
                  </a:ext>
                </a:extLst>
              </a:tr>
              <a:tr h="219143">
                <a:tc>
                  <a:txBody>
                    <a:bodyPr/>
                    <a:lstStyle/>
                    <a:p>
                      <a:pPr algn="l" fontAlgn="t"/>
                      <a:r>
                        <a:rPr lang="en-US" altLang="zh-CN" sz="1000" b="0" i="0" u="none" strike="noStrike" dirty="0">
                          <a:solidFill>
                            <a:srgbClr val="000000"/>
                          </a:solidFill>
                          <a:effectLst/>
                          <a:latin typeface="+mn-lt"/>
                          <a:ea typeface="等线" panose="02010600030101010101" pitchFamily="2" charset="-122"/>
                        </a:rPr>
                        <a:t>1020017</a:t>
                      </a:r>
                    </a:p>
                  </a:txBody>
                  <a:tcPr marL="5799" marR="5799" marT="5799" marB="0"/>
                </a:tc>
                <a:tc>
                  <a:txBody>
                    <a:bodyPr/>
                    <a:lstStyle/>
                    <a:p>
                      <a:pPr algn="l" fontAlgn="t"/>
                      <a:r>
                        <a:rPr lang="en-US" sz="1000" b="0" i="1" u="none" strike="noStrike" dirty="0">
                          <a:solidFill>
                            <a:srgbClr val="000000"/>
                          </a:solidFill>
                          <a:effectLst/>
                          <a:latin typeface="+mn-lt"/>
                          <a:ea typeface="等线" panose="02010600030101010101" pitchFamily="2" charset="-122"/>
                        </a:rPr>
                        <a:t>Study on management aspects of </a:t>
                      </a:r>
                      <a:r>
                        <a:rPr lang="en-US" sz="1000" b="0" i="1" u="none" strike="noStrike" dirty="0" err="1">
                          <a:solidFill>
                            <a:srgbClr val="000000"/>
                          </a:solidFill>
                          <a:effectLst/>
                          <a:latin typeface="+mn-lt"/>
                          <a:ea typeface="等线" panose="02010600030101010101" pitchFamily="2" charset="-122"/>
                        </a:rPr>
                        <a:t>RedCap</a:t>
                      </a:r>
                      <a:r>
                        <a:rPr lang="en-US" sz="1000" b="0" i="1" u="none" strike="noStrike" dirty="0">
                          <a:solidFill>
                            <a:srgbClr val="000000"/>
                          </a:solidFill>
                          <a:effectLst/>
                          <a:latin typeface="+mn-lt"/>
                          <a:ea typeface="等线" panose="02010600030101010101" pitchFamily="2" charset="-122"/>
                        </a:rPr>
                        <a:t> feature </a:t>
                      </a:r>
                    </a:p>
                  </a:txBody>
                  <a:tcPr marL="5799" marR="5799" marT="5799" marB="0"/>
                </a:tc>
                <a:tc>
                  <a:txBody>
                    <a:bodyPr/>
                    <a:lstStyle/>
                    <a:p>
                      <a:pPr algn="l" fontAlgn="t"/>
                      <a:r>
                        <a:rPr lang="en-US" sz="1000" b="0" i="0" u="none" strike="noStrike">
                          <a:solidFill>
                            <a:srgbClr val="000000"/>
                          </a:solidFill>
                          <a:effectLst/>
                          <a:latin typeface="+mn-lt"/>
                          <a:ea typeface="等线" panose="02010600030101010101" pitchFamily="2" charset="-122"/>
                        </a:rPr>
                        <a:t>FS_NR_RedCap_OAM</a:t>
                      </a:r>
                    </a:p>
                  </a:txBody>
                  <a:tcPr marL="5799" marR="5799" marT="5799" marB="0"/>
                </a:tc>
                <a:tc>
                  <a:txBody>
                    <a:bodyPr/>
                    <a:lstStyle/>
                    <a:p>
                      <a:pPr algn="l" fontAlgn="t"/>
                      <a:r>
                        <a:rPr lang="en-US" altLang="zh-CN" sz="1000" b="0" i="0" u="none" strike="noStrike">
                          <a:solidFill>
                            <a:srgbClr val="000000"/>
                          </a:solidFill>
                          <a:effectLst/>
                          <a:latin typeface="+mn-lt"/>
                          <a:ea typeface="等线" panose="02010600030101010101" pitchFamily="2" charset="-122"/>
                        </a:rPr>
                        <a:t>12/12/2024</a:t>
                      </a:r>
                    </a:p>
                  </a:txBody>
                  <a:tcPr marL="5799" marR="5799" marT="5799" marB="0"/>
                </a:tc>
                <a:tc>
                  <a:txBody>
                    <a:bodyPr/>
                    <a:lstStyle/>
                    <a:p>
                      <a:pPr algn="l" fontAlgn="t"/>
                      <a:r>
                        <a:rPr lang="en-US" altLang="zh-CN" sz="1000" b="0" i="0" u="none" strike="noStrike">
                          <a:solidFill>
                            <a:srgbClr val="000000"/>
                          </a:solidFill>
                          <a:effectLst/>
                          <a:latin typeface="+mn-lt"/>
                          <a:ea typeface="等线" panose="02010600030101010101" pitchFamily="2" charset="-122"/>
                        </a:rPr>
                        <a:t>75%</a:t>
                      </a:r>
                    </a:p>
                  </a:txBody>
                  <a:tcPr marL="5799" marR="5799" marT="5799" marB="0"/>
                </a:tc>
                <a:tc>
                  <a:txBody>
                    <a:bodyPr/>
                    <a:lstStyle/>
                    <a:p>
                      <a:pPr algn="l" fontAlgn="t"/>
                      <a:r>
                        <a:rPr lang="en-US" sz="1000" b="0" i="0" u="sng" strike="noStrike">
                          <a:solidFill>
                            <a:srgbClr val="0563C1"/>
                          </a:solidFill>
                          <a:effectLst/>
                          <a:latin typeface="+mn-lt"/>
                          <a:ea typeface="等线" panose="02010600030101010101" pitchFamily="2" charset="-122"/>
                          <a:hlinkClick r:id="rId2"/>
                        </a:rPr>
                        <a:t>SP-231734</a:t>
                      </a:r>
                      <a:endParaRPr lang="en-US" sz="1000" b="0" i="0" u="sng" strike="noStrike">
                        <a:solidFill>
                          <a:srgbClr val="0563C1"/>
                        </a:solidFill>
                        <a:effectLst/>
                        <a:latin typeface="+mn-lt"/>
                        <a:ea typeface="等线" panose="02010600030101010101" pitchFamily="2" charset="-122"/>
                      </a:endParaRPr>
                    </a:p>
                  </a:txBody>
                  <a:tcPr marL="5799" marR="5799" marT="5799" marB="0"/>
                </a:tc>
                <a:tc>
                  <a:txBody>
                    <a:bodyPr/>
                    <a:lstStyle/>
                    <a:p>
                      <a:pPr marL="0" marR="0" lvl="0" indent="0" algn="r" defTabSz="1219170" rtl="0" eaLnBrk="1" fontAlgn="b" latinLnBrk="0" hangingPunct="1">
                        <a:lnSpc>
                          <a:spcPct val="100000"/>
                        </a:lnSpc>
                        <a:spcBef>
                          <a:spcPts val="0"/>
                        </a:spcBef>
                        <a:spcAft>
                          <a:spcPts val="0"/>
                        </a:spcAft>
                        <a:buClrTx/>
                        <a:buSzTx/>
                        <a:buFontTx/>
                        <a:buNone/>
                        <a:tabLst/>
                        <a:defRPr/>
                      </a:pPr>
                      <a:r>
                        <a:rPr lang="en-US" altLang="zh-CN" sz="1000" b="0" i="0" u="none" strike="noStrike" dirty="0">
                          <a:solidFill>
                            <a:srgbClr val="FF0000"/>
                          </a:solidFill>
                          <a:effectLst/>
                          <a:highlight>
                            <a:srgbClr val="B2B2B2"/>
                          </a:highlight>
                          <a:latin typeface="+mn-lt"/>
                          <a:ea typeface="等线" panose="02010600030101010101" pitchFamily="2" charset="-122"/>
                          <a:cs typeface="Arial" panose="020B0604020202020204" pitchFamily="34" charset="0"/>
                        </a:rPr>
                        <a:t>100%</a:t>
                      </a:r>
                      <a:endParaRPr lang="en-US" altLang="zh-CN" sz="1000" b="0" i="0" u="none" strike="noStrike" dirty="0">
                        <a:solidFill>
                          <a:schemeClr val="tx1"/>
                        </a:solidFill>
                        <a:effectLst/>
                        <a:highlight>
                          <a:srgbClr val="B2B2B2"/>
                        </a:highlight>
                        <a:latin typeface="+mn-lt"/>
                        <a:ea typeface="等线" panose="02010600030101010101" pitchFamily="2" charset="-122"/>
                        <a:cs typeface="Arial" panose="020B0604020202020204" pitchFamily="34" charset="0"/>
                      </a:endParaRPr>
                    </a:p>
                  </a:txBody>
                  <a:tcPr marL="7620" marR="7620" marT="7620" marB="0" anchor="b"/>
                </a:tc>
                <a:tc>
                  <a:txBody>
                    <a:bodyPr/>
                    <a:lstStyle/>
                    <a:p>
                      <a:pPr algn="l" fontAlgn="t"/>
                      <a:endParaRPr lang="en-US" sz="1000" b="0" i="0" u="none" strike="noStrike" kern="1200" dirty="0">
                        <a:solidFill>
                          <a:srgbClr val="0563C1"/>
                        </a:solidFill>
                        <a:effectLst/>
                        <a:highlight>
                          <a:srgbClr val="B2B2B2"/>
                        </a:highlight>
                        <a:latin typeface="+mn-lt"/>
                        <a:ea typeface="等线" panose="02010600030101010101" pitchFamily="2" charset="-122"/>
                        <a:cs typeface="+mn-cs"/>
                      </a:endParaRPr>
                    </a:p>
                  </a:txBody>
                  <a:tcPr marL="4294" marR="4294" marT="4294" marB="0"/>
                </a:tc>
                <a:extLst>
                  <a:ext uri="{0D108BD9-81ED-4DB2-BD59-A6C34878D82A}">
                    <a16:rowId xmlns:a16="http://schemas.microsoft.com/office/drawing/2014/main" val="10001"/>
                  </a:ext>
                </a:extLst>
              </a:tr>
              <a:tr h="219143">
                <a:tc>
                  <a:txBody>
                    <a:bodyPr/>
                    <a:lstStyle/>
                    <a:p>
                      <a:pPr marL="0" algn="l" defTabSz="1219170" rtl="0" eaLnBrk="1" fontAlgn="t" latinLnBrk="0" hangingPunct="1"/>
                      <a:r>
                        <a:rPr lang="en-US" altLang="zh-CN" sz="1000" b="0" i="0" u="none" strike="noStrike" kern="1200" dirty="0">
                          <a:solidFill>
                            <a:srgbClr val="000000"/>
                          </a:solidFill>
                          <a:effectLst/>
                          <a:latin typeface="+mn-lt"/>
                          <a:ea typeface="等线" panose="02010600030101010101" pitchFamily="2" charset="-122"/>
                          <a:cs typeface="+mn-cs"/>
                        </a:rPr>
                        <a:t>1060008</a:t>
                      </a:r>
                    </a:p>
                  </a:txBody>
                  <a:tcPr marL="6901" marR="6901" marT="6901" marB="0"/>
                </a:tc>
                <a:tc>
                  <a:txBody>
                    <a:bodyPr/>
                    <a:lstStyle/>
                    <a:p>
                      <a:pPr marL="0" algn="l" defTabSz="1219170" rtl="0" eaLnBrk="1" fontAlgn="t" latinLnBrk="0" hangingPunct="1"/>
                      <a:r>
                        <a:rPr lang="en-US" sz="1000" b="0" i="0" u="none" strike="noStrike" kern="1200" dirty="0">
                          <a:solidFill>
                            <a:srgbClr val="000000"/>
                          </a:solidFill>
                          <a:effectLst/>
                          <a:latin typeface="+mn-lt"/>
                          <a:ea typeface="等线" panose="02010600030101010101" pitchFamily="2" charset="-122"/>
                          <a:cs typeface="+mn-cs"/>
                        </a:rPr>
                        <a:t>Management Aspects of </a:t>
                      </a:r>
                      <a:r>
                        <a:rPr lang="en-US" sz="1000" b="0" i="0" u="none" strike="noStrike" kern="1200" dirty="0" err="1">
                          <a:solidFill>
                            <a:srgbClr val="000000"/>
                          </a:solidFill>
                          <a:effectLst/>
                          <a:latin typeface="+mn-lt"/>
                          <a:ea typeface="等线" panose="02010600030101010101" pitchFamily="2" charset="-122"/>
                          <a:cs typeface="+mn-cs"/>
                        </a:rPr>
                        <a:t>RedCap</a:t>
                      </a:r>
                      <a:r>
                        <a:rPr lang="en-US" sz="1000" b="0" i="0" u="none" strike="noStrike" kern="1200" dirty="0">
                          <a:solidFill>
                            <a:srgbClr val="000000"/>
                          </a:solidFill>
                          <a:effectLst/>
                          <a:latin typeface="+mn-lt"/>
                          <a:ea typeface="等线" panose="02010600030101010101" pitchFamily="2" charset="-122"/>
                          <a:cs typeface="+mn-cs"/>
                        </a:rPr>
                        <a:t> features </a:t>
                      </a:r>
                    </a:p>
                  </a:txBody>
                  <a:tcPr marL="6901" marR="6901" marT="6901" marB="0"/>
                </a:tc>
                <a:tc>
                  <a:txBody>
                    <a:bodyPr/>
                    <a:lstStyle/>
                    <a:p>
                      <a:pPr marL="0" algn="l" defTabSz="1219170" rtl="0" eaLnBrk="1" fontAlgn="t" latinLnBrk="0" hangingPunct="1"/>
                      <a:r>
                        <a:rPr lang="en-US" sz="1000" b="0" i="0" u="none" strike="noStrike" kern="1200" dirty="0" err="1">
                          <a:solidFill>
                            <a:srgbClr val="000000"/>
                          </a:solidFill>
                          <a:effectLst/>
                          <a:latin typeface="+mn-lt"/>
                          <a:ea typeface="等线" panose="02010600030101010101" pitchFamily="2" charset="-122"/>
                          <a:cs typeface="+mn-cs"/>
                        </a:rPr>
                        <a:t>NR_RedCap_OAM</a:t>
                      </a:r>
                      <a:endParaRPr lang="en-US" sz="1000" b="0" i="0" u="none" strike="noStrike" kern="1200" dirty="0">
                        <a:solidFill>
                          <a:srgbClr val="000000"/>
                        </a:solidFill>
                        <a:effectLst/>
                        <a:latin typeface="+mn-lt"/>
                        <a:ea typeface="等线" panose="02010600030101010101" pitchFamily="2" charset="-122"/>
                        <a:cs typeface="+mn-cs"/>
                      </a:endParaRPr>
                    </a:p>
                  </a:txBody>
                  <a:tcPr marL="6901" marR="6901" marT="6901" marB="0"/>
                </a:tc>
                <a:tc>
                  <a:txBody>
                    <a:bodyPr/>
                    <a:lstStyle/>
                    <a:p>
                      <a:pPr marL="0" algn="l" defTabSz="1219170" rtl="0" eaLnBrk="1" fontAlgn="t" latinLnBrk="0" hangingPunct="1"/>
                      <a:r>
                        <a:rPr lang="en-US" altLang="zh-CN" sz="1000" b="0" i="0" u="none" strike="noStrike" kern="1200" dirty="0">
                          <a:solidFill>
                            <a:srgbClr val="000000"/>
                          </a:solidFill>
                          <a:effectLst/>
                          <a:latin typeface="+mn-lt"/>
                          <a:ea typeface="等线" panose="02010600030101010101" pitchFamily="2" charset="-122"/>
                          <a:cs typeface="+mn-cs"/>
                        </a:rPr>
                        <a:t>09/09/2025</a:t>
                      </a:r>
                    </a:p>
                  </a:txBody>
                  <a:tcPr marL="6901" marR="6901" marT="6901" marB="0"/>
                </a:tc>
                <a:tc>
                  <a:txBody>
                    <a:bodyPr/>
                    <a:lstStyle/>
                    <a:p>
                      <a:pPr marL="0" algn="l" defTabSz="1219170" rtl="0" eaLnBrk="1" fontAlgn="t" latinLnBrk="0" hangingPunct="1"/>
                      <a:r>
                        <a:rPr lang="en-US" altLang="zh-CN" sz="1000" b="0" i="0" u="none" strike="noStrike" kern="1200" dirty="0">
                          <a:solidFill>
                            <a:srgbClr val="000000"/>
                          </a:solidFill>
                          <a:effectLst/>
                          <a:latin typeface="+mn-lt"/>
                          <a:ea typeface="等线" panose="02010600030101010101" pitchFamily="2" charset="-122"/>
                          <a:cs typeface="+mn-cs"/>
                        </a:rPr>
                        <a:t>50%</a:t>
                      </a:r>
                    </a:p>
                  </a:txBody>
                  <a:tcPr marL="6901" marR="6901" marT="6901" marB="0"/>
                </a:tc>
                <a:tc>
                  <a:txBody>
                    <a:bodyPr/>
                    <a:lstStyle/>
                    <a:p>
                      <a:pPr algn="l" fontAlgn="t"/>
                      <a:r>
                        <a:rPr lang="en-US" sz="1000" b="0" i="0" u="sng" strike="noStrike">
                          <a:solidFill>
                            <a:srgbClr val="0563C1"/>
                          </a:solidFill>
                          <a:effectLst/>
                          <a:latin typeface="+mn-lt"/>
                          <a:ea typeface="微软雅黑" panose="020B0503020204020204" pitchFamily="34" charset="-122"/>
                          <a:hlinkClick r:id="rId3"/>
                        </a:rPr>
                        <a:t>SP-241941</a:t>
                      </a:r>
                      <a:endParaRPr lang="en-US" sz="1000" b="0" i="0" u="sng" strike="noStrike">
                        <a:solidFill>
                          <a:srgbClr val="0563C1"/>
                        </a:solidFill>
                        <a:effectLst/>
                        <a:latin typeface="+mn-lt"/>
                        <a:ea typeface="微软雅黑" panose="020B0503020204020204" pitchFamily="34" charset="-122"/>
                      </a:endParaRPr>
                    </a:p>
                  </a:txBody>
                  <a:tcPr marL="6901" marR="6901" marT="6901" marB="0"/>
                </a:tc>
                <a:tc>
                  <a:txBody>
                    <a:bodyPr/>
                    <a:lstStyle/>
                    <a:p>
                      <a:pPr algn="r" fontAlgn="t"/>
                      <a:r>
                        <a:rPr lang="en-US" sz="1000" b="0" i="0" u="sng" strike="noStrike" dirty="0">
                          <a:solidFill>
                            <a:srgbClr val="FF0000"/>
                          </a:solidFill>
                          <a:effectLst/>
                          <a:latin typeface="+mn-lt"/>
                          <a:ea typeface="微软雅黑" panose="020B0503020204020204" pitchFamily="34" charset="-122"/>
                        </a:rPr>
                        <a:t>90%</a:t>
                      </a:r>
                    </a:p>
                  </a:txBody>
                  <a:tcPr marL="6901" marR="6901" marT="6901" marB="0"/>
                </a:tc>
                <a:tc>
                  <a:txBody>
                    <a:bodyPr/>
                    <a:lstStyle/>
                    <a:p>
                      <a:pPr algn="l" fontAlgn="t"/>
                      <a:endParaRPr lang="en-US" sz="900" b="0" i="0" u="sng" strike="noStrike" dirty="0">
                        <a:solidFill>
                          <a:srgbClr val="0563C1"/>
                        </a:solidFill>
                        <a:effectLst/>
                        <a:latin typeface="+mn-lt"/>
                        <a:ea typeface="微软雅黑" panose="020B0503020204020204" pitchFamily="34" charset="-122"/>
                      </a:endParaRPr>
                    </a:p>
                  </a:txBody>
                  <a:tcPr marL="6901" marR="6901" marT="6901" marB="0"/>
                </a:tc>
                <a:extLst>
                  <a:ext uri="{0D108BD9-81ED-4DB2-BD59-A6C34878D82A}">
                    <a16:rowId xmlns:a16="http://schemas.microsoft.com/office/drawing/2014/main" val="1494354997"/>
                  </a:ext>
                </a:extLst>
              </a:tr>
            </a:tbl>
          </a:graphicData>
        </a:graphic>
      </p:graphicFrame>
      <p:sp>
        <p:nvSpPr>
          <p:cNvPr id="7" name="矩形 5">
            <a:extLst>
              <a:ext uri="{FF2B5EF4-FFF2-40B4-BE49-F238E27FC236}">
                <a16:creationId xmlns:a16="http://schemas.microsoft.com/office/drawing/2014/main" id="{05006B35-B96D-4603-8492-C8BFFDD1B7D9}"/>
              </a:ext>
            </a:extLst>
          </p:cNvPr>
          <p:cNvSpPr/>
          <p:nvPr/>
        </p:nvSpPr>
        <p:spPr>
          <a:xfrm>
            <a:off x="8684704" y="0"/>
            <a:ext cx="2691763" cy="292388"/>
          </a:xfrm>
          <a:prstGeom prst="rect">
            <a:avLst/>
          </a:prstGeom>
        </p:spPr>
        <p:txBody>
          <a:bodyPr wrap="none">
            <a:spAutoFit/>
          </a:bodyPr>
          <a:lstStyle/>
          <a:p>
            <a:r>
              <a:rPr lang="en-US" altLang="zh-CN" dirty="0">
                <a:solidFill>
                  <a:schemeClr val="bg1"/>
                </a:solidFill>
                <a:highlight>
                  <a:srgbClr val="008080"/>
                </a:highlight>
              </a:rPr>
              <a:t>OAM Support to Network features</a:t>
            </a:r>
            <a:endParaRPr lang="zh-CN" altLang="en-US" dirty="0">
              <a:solidFill>
                <a:schemeClr val="bg1"/>
              </a:solidFill>
              <a:highlight>
                <a:srgbClr val="008080"/>
              </a:highlight>
            </a:endParaRPr>
          </a:p>
        </p:txBody>
      </p:sp>
      <p:sp>
        <p:nvSpPr>
          <p:cNvPr id="6" name="Content Placeholder 7">
            <a:extLst>
              <a:ext uri="{FF2B5EF4-FFF2-40B4-BE49-F238E27FC236}">
                <a16:creationId xmlns:a16="http://schemas.microsoft.com/office/drawing/2014/main" id="{1693DF6F-B59B-4250-A1B3-BB889AE43A1D}"/>
              </a:ext>
            </a:extLst>
          </p:cNvPr>
          <p:cNvSpPr txBox="1">
            <a:spLocks/>
          </p:cNvSpPr>
          <p:nvPr/>
        </p:nvSpPr>
        <p:spPr>
          <a:xfrm>
            <a:off x="420612" y="2080800"/>
            <a:ext cx="10953749" cy="4060800"/>
          </a:xfrm>
          <a:prstGeom prst="rect">
            <a:avLst/>
          </a:prstGeom>
          <a:solidFill>
            <a:schemeClr val="bg1"/>
          </a:solidFill>
        </p:spPr>
        <p:txBody>
          <a:bodyPr/>
          <a:lstStyle>
            <a:lvl1pPr marL="341313" indent="-341313" algn="l" rtl="0" eaLnBrk="0" fontAlgn="base" hangingPunct="0">
              <a:spcBef>
                <a:spcPct val="20000"/>
              </a:spcBef>
              <a:spcAft>
                <a:spcPct val="0"/>
              </a:spcAft>
              <a:buBlip>
                <a:blip r:embed="rId4"/>
              </a:buBlip>
              <a:defRPr sz="2800">
                <a:solidFill>
                  <a:schemeClr val="tx1"/>
                </a:solidFill>
                <a:latin typeface="+mn-lt"/>
                <a:ea typeface="MS PGothic" panose="020B0600070205080204" pitchFamily="34" charset="-128"/>
                <a:cs typeface="ＭＳ Ｐゴシック" charset="0"/>
              </a:defRPr>
            </a:lvl1pPr>
            <a:lvl2pPr marL="741363" indent="-284163" algn="l" rtl="0" eaLnBrk="0" fontAlgn="base" hangingPunct="0">
              <a:spcBef>
                <a:spcPct val="20000"/>
              </a:spcBef>
              <a:spcAft>
                <a:spcPct val="0"/>
              </a:spcAft>
              <a:buClr>
                <a:srgbClr val="C00000"/>
              </a:buClr>
              <a:buFont typeface="Arial" panose="020B0604020202020204" pitchFamily="34" charset="0"/>
              <a:buChar char="•"/>
              <a:defRPr sz="2400">
                <a:solidFill>
                  <a:schemeClr val="tx1"/>
                </a:solidFill>
                <a:latin typeface="+mn-lt"/>
                <a:ea typeface="MS PGothic" panose="020B0600070205080204" pitchFamily="34" charset="-128"/>
              </a:defRPr>
            </a:lvl2pPr>
            <a:lvl3pPr marL="11414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3pPr>
            <a:lvl4pPr marL="15986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4pPr>
            <a:lvl5pPr marL="2055813" indent="-227013"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S PGothic" panose="020B0600070205080204" pitchFamily="34" charset="-128"/>
              </a:defRPr>
            </a:lvl5pPr>
            <a:lvl6pPr marL="2514314" indent="-228574" algn="l" rtl="0" eaLnBrk="0" fontAlgn="base" hangingPunct="0">
              <a:spcBef>
                <a:spcPct val="20000"/>
              </a:spcBef>
              <a:spcAft>
                <a:spcPct val="0"/>
              </a:spcAft>
              <a:buFont typeface="Arial" charset="0"/>
              <a:buChar char="»"/>
              <a:defRPr sz="1600">
                <a:solidFill>
                  <a:schemeClr val="tx1"/>
                </a:solidFill>
                <a:latin typeface="+mn-lt"/>
              </a:defRPr>
            </a:lvl6pPr>
            <a:lvl7pPr marL="2971462" indent="-228574" algn="l" rtl="0" eaLnBrk="0" fontAlgn="base" hangingPunct="0">
              <a:spcBef>
                <a:spcPct val="20000"/>
              </a:spcBef>
              <a:spcAft>
                <a:spcPct val="0"/>
              </a:spcAft>
              <a:buFont typeface="Arial" charset="0"/>
              <a:buChar char="»"/>
              <a:defRPr sz="1600">
                <a:solidFill>
                  <a:schemeClr val="tx1"/>
                </a:solidFill>
                <a:latin typeface="+mn-lt"/>
              </a:defRPr>
            </a:lvl7pPr>
            <a:lvl8pPr marL="3428610" indent="-228574" algn="l" rtl="0" eaLnBrk="0" fontAlgn="base" hangingPunct="0">
              <a:spcBef>
                <a:spcPct val="20000"/>
              </a:spcBef>
              <a:spcAft>
                <a:spcPct val="0"/>
              </a:spcAft>
              <a:buFont typeface="Arial" charset="0"/>
              <a:buChar char="»"/>
              <a:defRPr sz="1600">
                <a:solidFill>
                  <a:schemeClr val="tx1"/>
                </a:solidFill>
                <a:latin typeface="+mn-lt"/>
              </a:defRPr>
            </a:lvl8pPr>
            <a:lvl9pPr marL="3885758" indent="-228574" algn="l" rtl="0" eaLnBrk="0" fontAlgn="base" hangingPunct="0">
              <a:spcBef>
                <a:spcPct val="20000"/>
              </a:spcBef>
              <a:spcAft>
                <a:spcPct val="0"/>
              </a:spcAft>
              <a:buFont typeface="Arial" charset="0"/>
              <a:buChar char="»"/>
              <a:defRPr sz="1600">
                <a:solidFill>
                  <a:schemeClr val="tx1"/>
                </a:solidFill>
                <a:latin typeface="+mn-lt"/>
              </a:defRPr>
            </a:lvl9pPr>
          </a:lstStyle>
          <a:p>
            <a:pPr>
              <a:spcBef>
                <a:spcPts val="0"/>
              </a:spcBef>
              <a:spcAft>
                <a:spcPts val="0"/>
              </a:spcAft>
              <a:defRPr/>
            </a:pPr>
            <a:r>
              <a:rPr lang="de-DE" altLang="de-DE" sz="1800" kern="0" dirty="0"/>
              <a:t>Progress since SA#107:</a:t>
            </a:r>
          </a:p>
          <a:p>
            <a:pPr marL="457200" lvl="1" indent="0">
              <a:spcBef>
                <a:spcPts val="0"/>
              </a:spcBef>
              <a:spcAft>
                <a:spcPts val="0"/>
              </a:spcAft>
              <a:buNone/>
              <a:defRPr/>
            </a:pPr>
            <a:r>
              <a:rPr lang="en-US" altLang="de-DE" sz="1200" dirty="0"/>
              <a:t>WT-1: </a:t>
            </a:r>
          </a:p>
          <a:p>
            <a:pPr lvl="1">
              <a:spcBef>
                <a:spcPts val="0"/>
              </a:spcBef>
              <a:spcAft>
                <a:spcPts val="0"/>
              </a:spcAft>
              <a:defRPr/>
            </a:pPr>
            <a:r>
              <a:rPr lang="en-US" altLang="de-DE" sz="1200" dirty="0"/>
              <a:t>CRs on adding solutions for </a:t>
            </a:r>
            <a:r>
              <a:rPr lang="en-US" altLang="de-DE" sz="1200" dirty="0" err="1"/>
              <a:t>RedCap</a:t>
            </a:r>
            <a:r>
              <a:rPr lang="en-US" altLang="de-DE" sz="1200" dirty="0"/>
              <a:t> UE access control is discussed.</a:t>
            </a:r>
          </a:p>
          <a:p>
            <a:pPr marL="457200" lvl="1" indent="0">
              <a:spcBef>
                <a:spcPts val="0"/>
              </a:spcBef>
              <a:spcAft>
                <a:spcPts val="0"/>
              </a:spcAft>
              <a:buNone/>
              <a:defRPr/>
            </a:pPr>
            <a:r>
              <a:rPr lang="en-US" altLang="de-DE" sz="1200" dirty="0"/>
              <a:t>WT-2: </a:t>
            </a:r>
          </a:p>
          <a:p>
            <a:pPr lvl="1">
              <a:spcBef>
                <a:spcPts val="0"/>
              </a:spcBef>
              <a:spcAft>
                <a:spcPts val="0"/>
              </a:spcAft>
              <a:defRPr/>
            </a:pPr>
            <a:r>
              <a:rPr lang="en-US" altLang="de-DE" sz="1200" dirty="0"/>
              <a:t>CRs on enhancing measurements for </a:t>
            </a:r>
            <a:r>
              <a:rPr lang="en-US" altLang="de-DE" sz="1200" dirty="0" err="1"/>
              <a:t>RedCap</a:t>
            </a:r>
            <a:r>
              <a:rPr lang="en-US" altLang="de-DE" sz="1200" dirty="0"/>
              <a:t> feature are discussed.</a:t>
            </a:r>
          </a:p>
          <a:p>
            <a:pPr marL="457200" lvl="1" indent="0">
              <a:spcBef>
                <a:spcPts val="0"/>
              </a:spcBef>
              <a:spcAft>
                <a:spcPts val="0"/>
              </a:spcAft>
              <a:buNone/>
              <a:defRPr/>
            </a:pPr>
            <a:endParaRPr lang="en-US" altLang="de-DE" sz="1200" kern="0" dirty="0"/>
          </a:p>
          <a:p>
            <a:pPr marL="341313" lvl="1" indent="-341313">
              <a:spcBef>
                <a:spcPts val="0"/>
              </a:spcBef>
              <a:spcAft>
                <a:spcPts val="0"/>
              </a:spcAft>
              <a:buBlip>
                <a:blip r:embed="rId4"/>
              </a:buBlip>
              <a:defRPr/>
            </a:pPr>
            <a:r>
              <a:rPr lang="en-US" sz="1800" kern="0" dirty="0"/>
              <a:t>Impacts and dependencies on other WGs:</a:t>
            </a:r>
            <a:endParaRPr lang="de-DE" sz="1800" kern="0" dirty="0"/>
          </a:p>
          <a:p>
            <a:pPr lvl="1">
              <a:spcBef>
                <a:spcPts val="0"/>
              </a:spcBef>
              <a:spcAft>
                <a:spcPts val="0"/>
              </a:spcAft>
              <a:defRPr/>
            </a:pPr>
            <a:r>
              <a:rPr lang="en-US" sz="1200" kern="0" dirty="0"/>
              <a:t>RAN1 on </a:t>
            </a:r>
            <a:r>
              <a:rPr lang="en-US" sz="1200" kern="0" dirty="0" err="1"/>
              <a:t>RedCap</a:t>
            </a:r>
            <a:r>
              <a:rPr lang="en-US" sz="1200" kern="0" dirty="0"/>
              <a:t> related requirements and Physical layer methods</a:t>
            </a:r>
          </a:p>
          <a:p>
            <a:pPr lvl="1">
              <a:spcBef>
                <a:spcPts val="0"/>
              </a:spcBef>
              <a:spcAft>
                <a:spcPts val="0"/>
              </a:spcAft>
              <a:defRPr/>
            </a:pPr>
            <a:r>
              <a:rPr lang="en-US" sz="1200" kern="0" dirty="0"/>
              <a:t>SA2 on 5GC </a:t>
            </a:r>
            <a:r>
              <a:rPr lang="en-US" sz="1200" kern="0" dirty="0" err="1"/>
              <a:t>RedCap</a:t>
            </a:r>
            <a:r>
              <a:rPr lang="en-US" sz="1200" kern="0" dirty="0"/>
              <a:t> related NF services and configurations.</a:t>
            </a:r>
            <a:endParaRPr lang="de-DE" sz="1200" kern="0" dirty="0"/>
          </a:p>
          <a:p>
            <a:pPr marL="457200" lvl="1" indent="0">
              <a:spcBef>
                <a:spcPts val="0"/>
              </a:spcBef>
              <a:spcAft>
                <a:spcPts val="0"/>
              </a:spcAft>
              <a:buNone/>
              <a:defRPr/>
            </a:pPr>
            <a:endParaRPr lang="de-DE" sz="1200" kern="0" dirty="0"/>
          </a:p>
          <a:p>
            <a:pPr>
              <a:spcBef>
                <a:spcPts val="0"/>
              </a:spcBef>
              <a:spcAft>
                <a:spcPts val="0"/>
              </a:spcAft>
              <a:defRPr/>
            </a:pPr>
            <a:r>
              <a:rPr lang="de-DE" sz="1800" kern="0" dirty="0"/>
              <a:t>Next steps:</a:t>
            </a:r>
          </a:p>
          <a:p>
            <a:pPr lvl="1">
              <a:defRPr/>
            </a:pPr>
            <a:r>
              <a:rPr lang="en-US" altLang="zh-CN" sz="1200" dirty="0"/>
              <a:t>The remaining NRM considerations and PM aspects associated with the </a:t>
            </a:r>
            <a:r>
              <a:rPr lang="en-US" altLang="zh-CN" sz="1200" dirty="0" err="1"/>
              <a:t>RedCap</a:t>
            </a:r>
            <a:r>
              <a:rPr lang="en-US" altLang="zh-CN" sz="1200" dirty="0"/>
              <a:t> feature are scheduled for discussion at the upcoming meeting.</a:t>
            </a:r>
            <a:endParaRPr lang="en-US" altLang="zh-CN" sz="1200" kern="0" dirty="0"/>
          </a:p>
        </p:txBody>
      </p:sp>
    </p:spTree>
    <p:extLst>
      <p:ext uri="{BB962C8B-B14F-4D97-AF65-F5344CB8AC3E}">
        <p14:creationId xmlns:p14="http://schemas.microsoft.com/office/powerpoint/2010/main" val="1170691092"/>
      </p:ext>
    </p:extLst>
  </p:cSld>
  <p:clrMapOvr>
    <a:masterClrMapping/>
  </p:clrMapOvr>
  <p:transition spd="slow"/>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96221DFE-BF72-4AC7-BB51-3BFEB65732D9}"/>
              </a:ext>
            </a:extLst>
          </p:cNvPr>
          <p:cNvSpPr>
            <a:spLocks noGrp="1"/>
          </p:cNvSpPr>
          <p:nvPr>
            <p:ph type="title"/>
          </p:nvPr>
        </p:nvSpPr>
        <p:spPr/>
        <p:txBody>
          <a:bodyPr/>
          <a:lstStyle/>
          <a:p>
            <a:r>
              <a:rPr lang="en-GB" altLang="en-US" sz="3200" b="1" dirty="0">
                <a:solidFill>
                  <a:srgbClr val="00B050"/>
                </a:solidFill>
              </a:rPr>
              <a:t>18. NWDAFM: </a:t>
            </a:r>
            <a:r>
              <a:rPr lang="en-US" altLang="en-US" sz="3200" b="1" dirty="0">
                <a:solidFill>
                  <a:srgbClr val="00B050"/>
                </a:solidFill>
              </a:rPr>
              <a:t>Enhancement of Management Aspects related to NWDAF Phase 2  </a:t>
            </a:r>
            <a:endParaRPr lang="en-GB" altLang="en-US" sz="3200" b="1" dirty="0">
              <a:solidFill>
                <a:srgbClr val="00B050"/>
              </a:solidFill>
            </a:endParaRPr>
          </a:p>
        </p:txBody>
      </p:sp>
      <p:graphicFrame>
        <p:nvGraphicFramePr>
          <p:cNvPr id="5" name="Table 4">
            <a:extLst>
              <a:ext uri="{FF2B5EF4-FFF2-40B4-BE49-F238E27FC236}">
                <a16:creationId xmlns:a16="http://schemas.microsoft.com/office/drawing/2014/main" id="{7A68B1DF-7499-467E-9AB1-C9EAA9992FED}"/>
              </a:ext>
            </a:extLst>
          </p:cNvPr>
          <p:cNvGraphicFramePr>
            <a:graphicFrameLocks noGrp="1"/>
          </p:cNvGraphicFramePr>
          <p:nvPr>
            <p:extLst>
              <p:ext uri="{D42A27DB-BD31-4B8C-83A1-F6EECF244321}">
                <p14:modId xmlns:p14="http://schemas.microsoft.com/office/powerpoint/2010/main" val="2825160938"/>
              </p:ext>
            </p:extLst>
          </p:nvPr>
        </p:nvGraphicFramePr>
        <p:xfrm>
          <a:off x="420612" y="1431600"/>
          <a:ext cx="10907183" cy="931093"/>
        </p:xfrm>
        <a:graphic>
          <a:graphicData uri="http://schemas.openxmlformats.org/drawingml/2006/table">
            <a:tbl>
              <a:tblPr firstRow="1" firstCol="1" bandRow="1">
                <a:tableStyleId>{F5AB1C69-6EDB-4FF4-983F-18BD219EF322}</a:tableStyleId>
              </a:tblPr>
              <a:tblGrid>
                <a:gridCol w="650979">
                  <a:extLst>
                    <a:ext uri="{9D8B030D-6E8A-4147-A177-3AD203B41FA5}">
                      <a16:colId xmlns:a16="http://schemas.microsoft.com/office/drawing/2014/main" val="20000"/>
                    </a:ext>
                  </a:extLst>
                </a:gridCol>
                <a:gridCol w="3769829">
                  <a:extLst>
                    <a:ext uri="{9D8B030D-6E8A-4147-A177-3AD203B41FA5}">
                      <a16:colId xmlns:a16="http://schemas.microsoft.com/office/drawing/2014/main" val="20001"/>
                    </a:ext>
                  </a:extLst>
                </a:gridCol>
                <a:gridCol w="987879">
                  <a:extLst>
                    <a:ext uri="{9D8B030D-6E8A-4147-A177-3AD203B41FA5}">
                      <a16:colId xmlns:a16="http://schemas.microsoft.com/office/drawing/2014/main" val="20002"/>
                    </a:ext>
                  </a:extLst>
                </a:gridCol>
                <a:gridCol w="1608364">
                  <a:extLst>
                    <a:ext uri="{9D8B030D-6E8A-4147-A177-3AD203B41FA5}">
                      <a16:colId xmlns:a16="http://schemas.microsoft.com/office/drawing/2014/main" val="20003"/>
                    </a:ext>
                  </a:extLst>
                </a:gridCol>
                <a:gridCol w="644979">
                  <a:extLst>
                    <a:ext uri="{9D8B030D-6E8A-4147-A177-3AD203B41FA5}">
                      <a16:colId xmlns:a16="http://schemas.microsoft.com/office/drawing/2014/main" val="20004"/>
                    </a:ext>
                  </a:extLst>
                </a:gridCol>
                <a:gridCol w="718457">
                  <a:extLst>
                    <a:ext uri="{9D8B030D-6E8A-4147-A177-3AD203B41FA5}">
                      <a16:colId xmlns:a16="http://schemas.microsoft.com/office/drawing/2014/main" val="20005"/>
                    </a:ext>
                  </a:extLst>
                </a:gridCol>
                <a:gridCol w="742950">
                  <a:extLst>
                    <a:ext uri="{9D8B030D-6E8A-4147-A177-3AD203B41FA5}">
                      <a16:colId xmlns:a16="http://schemas.microsoft.com/office/drawing/2014/main" val="20006"/>
                    </a:ext>
                  </a:extLst>
                </a:gridCol>
                <a:gridCol w="1783746">
                  <a:extLst>
                    <a:ext uri="{9D8B030D-6E8A-4147-A177-3AD203B41FA5}">
                      <a16:colId xmlns:a16="http://schemas.microsoft.com/office/drawing/2014/main" val="20007"/>
                    </a:ext>
                  </a:extLst>
                </a:gridCol>
              </a:tblGrid>
              <a:tr h="277594">
                <a:tc>
                  <a:txBody>
                    <a:bodyPr/>
                    <a:lstStyle/>
                    <a:p>
                      <a:pPr algn="ctr">
                        <a:lnSpc>
                          <a:spcPct val="107000"/>
                        </a:lnSpc>
                        <a:spcAft>
                          <a:spcPts val="800"/>
                        </a:spcAft>
                      </a:pPr>
                      <a:r>
                        <a:rPr lang="en-GB" sz="1400" dirty="0"/>
                        <a:t>UID</a:t>
                      </a:r>
                    </a:p>
                  </a:txBody>
                  <a:tcPr marL="48004" marR="48004" marT="0" marB="0" anchor="ctr"/>
                </a:tc>
                <a:tc>
                  <a:txBody>
                    <a:bodyPr/>
                    <a:lstStyle/>
                    <a:p>
                      <a:pPr algn="ctr">
                        <a:lnSpc>
                          <a:spcPct val="107000"/>
                        </a:lnSpc>
                        <a:spcAft>
                          <a:spcPts val="800"/>
                        </a:spcAft>
                      </a:pPr>
                      <a:r>
                        <a:rPr lang="en-GB" sz="1400" dirty="0"/>
                        <a:t>Name</a:t>
                      </a:r>
                    </a:p>
                  </a:txBody>
                  <a:tcPr marL="48004" marR="48004" marT="0" marB="0" anchor="ctr"/>
                </a:tc>
                <a:tc>
                  <a:txBody>
                    <a:bodyPr/>
                    <a:lstStyle/>
                    <a:p>
                      <a:pPr algn="ctr">
                        <a:lnSpc>
                          <a:spcPct val="107000"/>
                        </a:lnSpc>
                        <a:spcAft>
                          <a:spcPts val="800"/>
                        </a:spcAft>
                      </a:pPr>
                      <a:r>
                        <a:rPr lang="en-GB" sz="1400" dirty="0"/>
                        <a:t>Acronym</a:t>
                      </a:r>
                    </a:p>
                  </a:txBody>
                  <a:tcPr marL="48004" marR="48004" marT="0" marB="0" anchor="ctr"/>
                </a:tc>
                <a:tc>
                  <a:txBody>
                    <a:bodyPr/>
                    <a:lstStyle/>
                    <a:p>
                      <a:pPr algn="ctr">
                        <a:lnSpc>
                          <a:spcPct val="107000"/>
                        </a:lnSpc>
                        <a:spcAft>
                          <a:spcPts val="800"/>
                        </a:spcAft>
                      </a:pPr>
                      <a:r>
                        <a:rPr lang="en-GB" sz="1400" dirty="0"/>
                        <a:t>Target </a:t>
                      </a:r>
                      <a:r>
                        <a:rPr lang="en-GB" sz="1000" dirty="0"/>
                        <a:t>(dd/mm/</a:t>
                      </a:r>
                      <a:r>
                        <a:rPr lang="en-GB" sz="1000" dirty="0" err="1"/>
                        <a:t>yyyy</a:t>
                      </a:r>
                      <a:r>
                        <a:rPr lang="en-GB" sz="1000" dirty="0"/>
                        <a:t>)</a:t>
                      </a:r>
                      <a:endParaRPr lang="en-GB" sz="1400" dirty="0"/>
                    </a:p>
                  </a:txBody>
                  <a:tcPr marL="48004" marR="48004" marT="0" marB="0" anchor="ctr"/>
                </a:tc>
                <a:tc>
                  <a:txBody>
                    <a:bodyPr/>
                    <a:lstStyle/>
                    <a:p>
                      <a:pPr algn="ctr">
                        <a:lnSpc>
                          <a:spcPct val="107000"/>
                        </a:lnSpc>
                        <a:spcAft>
                          <a:spcPts val="800"/>
                        </a:spcAft>
                      </a:pPr>
                      <a:r>
                        <a:rPr lang="en-GB" sz="1400" dirty="0"/>
                        <a:t>Old %</a:t>
                      </a:r>
                    </a:p>
                  </a:txBody>
                  <a:tcPr marL="48004" marR="48004" marT="0" marB="0" anchor="ctr"/>
                </a:tc>
                <a:tc>
                  <a:txBody>
                    <a:bodyPr/>
                    <a:lstStyle/>
                    <a:p>
                      <a:pPr algn="ctr">
                        <a:lnSpc>
                          <a:spcPct val="107000"/>
                        </a:lnSpc>
                        <a:spcAft>
                          <a:spcPts val="800"/>
                        </a:spcAft>
                      </a:pPr>
                      <a:r>
                        <a:rPr lang="en-GB" sz="1400" b="1" kern="1200" dirty="0">
                          <a:solidFill>
                            <a:schemeClr val="lt1"/>
                          </a:solidFill>
                          <a:latin typeface="+mn-lt"/>
                          <a:ea typeface="+mn-ea"/>
                          <a:cs typeface="+mn-cs"/>
                        </a:rPr>
                        <a:t>WID</a:t>
                      </a:r>
                      <a:endParaRPr lang="en-GB" sz="1400" dirty="0">
                        <a:solidFill>
                          <a:srgbClr val="FF0000"/>
                        </a:solidFill>
                      </a:endParaRPr>
                    </a:p>
                  </a:txBody>
                  <a:tcPr marL="48004" marR="48004" marT="0" marB="0" anchor="ctr"/>
                </a:tc>
                <a:tc>
                  <a:txBody>
                    <a:bodyPr/>
                    <a:lstStyle/>
                    <a:p>
                      <a:pPr algn="ctr">
                        <a:lnSpc>
                          <a:spcPct val="107000"/>
                        </a:lnSpc>
                        <a:spcAft>
                          <a:spcPts val="800"/>
                        </a:spcAft>
                      </a:pPr>
                      <a:r>
                        <a:rPr lang="en-GB" sz="1400" dirty="0">
                          <a:solidFill>
                            <a:srgbClr val="FF0000"/>
                          </a:solidFill>
                        </a:rPr>
                        <a:t>New %</a:t>
                      </a:r>
                      <a:endParaRPr lang="en-GB" sz="1400" b="1" kern="1200" dirty="0">
                        <a:solidFill>
                          <a:schemeClr val="lt1"/>
                        </a:solidFill>
                        <a:latin typeface="+mn-lt"/>
                        <a:ea typeface="+mn-ea"/>
                        <a:cs typeface="+mn-cs"/>
                      </a:endParaRPr>
                    </a:p>
                  </a:txBody>
                  <a:tcPr marL="48004" marR="48004" marT="0" marB="0" anchor="ctr"/>
                </a:tc>
                <a:tc>
                  <a:txBody>
                    <a:bodyPr/>
                    <a:lstStyle/>
                    <a:p>
                      <a:pPr algn="ctr">
                        <a:lnSpc>
                          <a:spcPct val="107000"/>
                        </a:lnSpc>
                        <a:spcAft>
                          <a:spcPts val="800"/>
                        </a:spcAft>
                      </a:pPr>
                      <a:r>
                        <a:rPr lang="en-GB" sz="1400" dirty="0">
                          <a:solidFill>
                            <a:srgbClr val="FF0000"/>
                          </a:solidFill>
                        </a:rPr>
                        <a:t>Change or comment</a:t>
                      </a:r>
                    </a:p>
                  </a:txBody>
                  <a:tcPr marL="48004" marR="48004" marT="0" marB="0" anchor="ctr"/>
                </a:tc>
                <a:extLst>
                  <a:ext uri="{0D108BD9-81ED-4DB2-BD59-A6C34878D82A}">
                    <a16:rowId xmlns:a16="http://schemas.microsoft.com/office/drawing/2014/main" val="10000"/>
                  </a:ext>
                </a:extLst>
              </a:tr>
              <a:tr h="219143">
                <a:tc>
                  <a:txBody>
                    <a:bodyPr/>
                    <a:lstStyle/>
                    <a:p>
                      <a:pPr marL="0" algn="l" defTabSz="1219170" rtl="0" eaLnBrk="1" fontAlgn="t" latinLnBrk="0" hangingPunct="1"/>
                      <a:r>
                        <a:rPr lang="en-US" altLang="zh-CN" sz="1050" b="0" i="0" u="none" strike="noStrike" kern="1200">
                          <a:solidFill>
                            <a:srgbClr val="000000"/>
                          </a:solidFill>
                          <a:effectLst/>
                          <a:latin typeface="+mn-lt"/>
                          <a:ea typeface="等线" panose="02010600030101010101" pitchFamily="2" charset="-122"/>
                          <a:cs typeface="+mn-cs"/>
                        </a:rPr>
                        <a:t>1020020</a:t>
                      </a:r>
                    </a:p>
                  </a:txBody>
                  <a:tcPr marL="7620" marR="7620" marT="7620" marB="0" anchor="b"/>
                </a:tc>
                <a:tc>
                  <a:txBody>
                    <a:bodyPr/>
                    <a:lstStyle/>
                    <a:p>
                      <a:pPr marL="0" algn="l" defTabSz="1219170" rtl="0" eaLnBrk="1" fontAlgn="t" latinLnBrk="0" hangingPunct="1"/>
                      <a:r>
                        <a:rPr lang="en-US" sz="1050" b="0" i="0" u="none" strike="noStrike" kern="1200">
                          <a:solidFill>
                            <a:srgbClr val="000000"/>
                          </a:solidFill>
                          <a:effectLst/>
                          <a:latin typeface="+mn-lt"/>
                          <a:ea typeface="等线" panose="02010600030101010101" pitchFamily="2" charset="-122"/>
                          <a:cs typeface="+mn-cs"/>
                        </a:rPr>
                        <a:t>Study on Enhancement of Management Aspects related to NWDAF Phase 2 </a:t>
                      </a:r>
                    </a:p>
                  </a:txBody>
                  <a:tcPr marL="7620" marR="7620" marT="7620" marB="0" anchor="b"/>
                </a:tc>
                <a:tc>
                  <a:txBody>
                    <a:bodyPr/>
                    <a:lstStyle/>
                    <a:p>
                      <a:pPr marL="0" algn="l" defTabSz="1219170" rtl="0" eaLnBrk="1" fontAlgn="t" latinLnBrk="0" hangingPunct="1"/>
                      <a:r>
                        <a:rPr lang="en-US" sz="1050" b="0" i="0" u="none" strike="noStrike" kern="1200">
                          <a:solidFill>
                            <a:srgbClr val="000000"/>
                          </a:solidFill>
                          <a:effectLst/>
                          <a:latin typeface="+mn-lt"/>
                          <a:ea typeface="等线" panose="02010600030101010101" pitchFamily="2" charset="-122"/>
                          <a:cs typeface="+mn-cs"/>
                        </a:rPr>
                        <a:t>FS_NWDAF_OAM_Ph2</a:t>
                      </a:r>
                    </a:p>
                  </a:txBody>
                  <a:tcPr marL="7620" marR="7620" marT="7620" marB="0" anchor="b"/>
                </a:tc>
                <a:tc>
                  <a:txBody>
                    <a:bodyPr/>
                    <a:lstStyle/>
                    <a:p>
                      <a:pPr marL="0" algn="l" defTabSz="1219170" rtl="0" eaLnBrk="1" fontAlgn="t" latinLnBrk="0" hangingPunct="1"/>
                      <a:r>
                        <a:rPr lang="en-US" altLang="zh-CN" sz="1050" b="0" i="0" u="none" strike="noStrike" kern="1200" dirty="0">
                          <a:solidFill>
                            <a:srgbClr val="000000"/>
                          </a:solidFill>
                          <a:effectLst/>
                          <a:latin typeface="+mn-lt"/>
                          <a:ea typeface="等线" panose="02010600030101010101" pitchFamily="2" charset="-122"/>
                          <a:cs typeface="+mn-cs"/>
                        </a:rPr>
                        <a:t>09/09/2024</a:t>
                      </a:r>
                    </a:p>
                  </a:txBody>
                  <a:tcPr marL="7620" marR="7620" marT="7620" marB="0"/>
                </a:tc>
                <a:tc>
                  <a:txBody>
                    <a:bodyPr/>
                    <a:lstStyle/>
                    <a:p>
                      <a:pPr marL="0" algn="l" defTabSz="1219170" rtl="0" eaLnBrk="1" fontAlgn="t" latinLnBrk="0" hangingPunct="1"/>
                      <a:r>
                        <a:rPr lang="en-US" altLang="zh-CN" sz="1050" b="0" i="0" u="none" strike="noStrike" kern="1200" dirty="0">
                          <a:solidFill>
                            <a:srgbClr val="000000"/>
                          </a:solidFill>
                          <a:effectLst/>
                          <a:latin typeface="+mn-lt"/>
                          <a:ea typeface="等线" panose="02010600030101010101" pitchFamily="2" charset="-122"/>
                          <a:cs typeface="+mn-cs"/>
                        </a:rPr>
                        <a:t>75%</a:t>
                      </a:r>
                    </a:p>
                  </a:txBody>
                  <a:tcPr marL="7620" marR="7620" marT="7620" marB="0"/>
                </a:tc>
                <a:tc>
                  <a:txBody>
                    <a:bodyPr/>
                    <a:lstStyle/>
                    <a:p>
                      <a:pPr algn="l" fontAlgn="t"/>
                      <a:r>
                        <a:rPr lang="en-US" sz="1050" b="0" i="0" u="sng" strike="noStrike">
                          <a:solidFill>
                            <a:srgbClr val="0563C1"/>
                          </a:solidFill>
                          <a:effectLst/>
                          <a:latin typeface="+mn-lt"/>
                          <a:ea typeface="等线" panose="02010600030101010101" pitchFamily="2" charset="-122"/>
                          <a:hlinkClick r:id="rId2"/>
                        </a:rPr>
                        <a:t>SP-231724</a:t>
                      </a:r>
                      <a:endParaRPr lang="en-US" sz="1050" b="0" i="0" u="sng" strike="noStrike">
                        <a:solidFill>
                          <a:srgbClr val="0563C1"/>
                        </a:solidFill>
                        <a:effectLst/>
                        <a:latin typeface="+mn-lt"/>
                        <a:ea typeface="等线" panose="02010600030101010101" pitchFamily="2" charset="-122"/>
                      </a:endParaRPr>
                    </a:p>
                  </a:txBody>
                  <a:tcPr marL="7620" marR="7620" marT="7620" marB="0"/>
                </a:tc>
                <a:tc>
                  <a:txBody>
                    <a:bodyPr/>
                    <a:lstStyle/>
                    <a:p>
                      <a:pPr algn="r" fontAlgn="b"/>
                      <a:r>
                        <a:rPr lang="en-US" altLang="zh-CN" sz="1050" b="0" i="0" u="none" strike="noStrike" dirty="0">
                          <a:solidFill>
                            <a:schemeClr val="tx1"/>
                          </a:solidFill>
                          <a:effectLst/>
                          <a:highlight>
                            <a:srgbClr val="B2B2B2"/>
                          </a:highlight>
                          <a:latin typeface="+mn-lt"/>
                          <a:ea typeface="等线" panose="02010600030101010101" pitchFamily="2" charset="-122"/>
                          <a:cs typeface="Arial" panose="020B0604020202020204" pitchFamily="34" charset="0"/>
                        </a:rPr>
                        <a:t>100%</a:t>
                      </a:r>
                    </a:p>
                  </a:txBody>
                  <a:tcPr marL="7620" marR="7620" marT="7620" marB="0" anchor="b"/>
                </a:tc>
                <a:tc>
                  <a:txBody>
                    <a:bodyPr/>
                    <a:lstStyle/>
                    <a:p>
                      <a:pPr algn="l" fontAlgn="t"/>
                      <a:endParaRPr lang="en-US" sz="1050" b="0" i="0" u="none" strike="noStrike" kern="1200" dirty="0">
                        <a:solidFill>
                          <a:srgbClr val="0563C1"/>
                        </a:solidFill>
                        <a:effectLst/>
                        <a:highlight>
                          <a:srgbClr val="B2B2B2"/>
                        </a:highlight>
                        <a:latin typeface="+mn-lt"/>
                        <a:ea typeface="等线" panose="02010600030101010101" pitchFamily="2" charset="-122"/>
                        <a:cs typeface="+mn-cs"/>
                      </a:endParaRPr>
                    </a:p>
                  </a:txBody>
                  <a:tcPr marL="4294" marR="4294" marT="4294" marB="0"/>
                </a:tc>
                <a:extLst>
                  <a:ext uri="{0D108BD9-81ED-4DB2-BD59-A6C34878D82A}">
                    <a16:rowId xmlns:a16="http://schemas.microsoft.com/office/drawing/2014/main" val="10001"/>
                  </a:ext>
                </a:extLst>
              </a:tr>
              <a:tr h="219143">
                <a:tc>
                  <a:txBody>
                    <a:bodyPr/>
                    <a:lstStyle/>
                    <a:p>
                      <a:pPr marL="0" algn="l" defTabSz="1219170" rtl="0" eaLnBrk="1" fontAlgn="t" latinLnBrk="0" hangingPunct="1"/>
                      <a:r>
                        <a:rPr lang="en-US" altLang="zh-CN" sz="1050" b="0" i="0" u="none" strike="noStrike" kern="1200" dirty="0">
                          <a:solidFill>
                            <a:srgbClr val="000000"/>
                          </a:solidFill>
                          <a:effectLst/>
                          <a:latin typeface="+mn-lt"/>
                          <a:ea typeface="等线" panose="02010600030101010101" pitchFamily="2" charset="-122"/>
                          <a:cs typeface="+mn-cs"/>
                        </a:rPr>
                        <a:t>1050031</a:t>
                      </a:r>
                    </a:p>
                  </a:txBody>
                  <a:tcPr marL="5799" marR="5799" marT="5799" marB="0"/>
                </a:tc>
                <a:tc>
                  <a:txBody>
                    <a:bodyPr/>
                    <a:lstStyle/>
                    <a:p>
                      <a:pPr marL="0" algn="l" defTabSz="1219170" rtl="0" eaLnBrk="1" fontAlgn="t" latinLnBrk="0" hangingPunct="1"/>
                      <a:r>
                        <a:rPr lang="en-US" sz="1050" b="0" i="0" u="none" strike="noStrike" kern="1200" dirty="0">
                          <a:solidFill>
                            <a:srgbClr val="000000"/>
                          </a:solidFill>
                          <a:effectLst/>
                          <a:latin typeface="+mn-lt"/>
                          <a:ea typeface="等线" panose="02010600030101010101" pitchFamily="2" charset="-122"/>
                          <a:cs typeface="+mn-cs"/>
                        </a:rPr>
                        <a:t>Enhancement of Management Aspects Related of NWDAF Phase 2 </a:t>
                      </a:r>
                    </a:p>
                  </a:txBody>
                  <a:tcPr marL="5799" marR="5799" marT="5799" marB="0"/>
                </a:tc>
                <a:tc>
                  <a:txBody>
                    <a:bodyPr/>
                    <a:lstStyle/>
                    <a:p>
                      <a:pPr marL="0" algn="l" defTabSz="1219170" rtl="0" eaLnBrk="1" fontAlgn="t" latinLnBrk="0" hangingPunct="1"/>
                      <a:r>
                        <a:rPr lang="en-US" sz="1050" b="0" i="0" u="none" strike="noStrike" kern="1200">
                          <a:solidFill>
                            <a:srgbClr val="000000"/>
                          </a:solidFill>
                          <a:effectLst/>
                          <a:latin typeface="+mn-lt"/>
                          <a:ea typeface="等线" panose="02010600030101010101" pitchFamily="2" charset="-122"/>
                          <a:cs typeface="+mn-cs"/>
                        </a:rPr>
                        <a:t>NWDAF_OAM_Ph2</a:t>
                      </a:r>
                    </a:p>
                  </a:txBody>
                  <a:tcPr marL="5799" marR="5799" marT="5799" marB="0"/>
                </a:tc>
                <a:tc>
                  <a:txBody>
                    <a:bodyPr/>
                    <a:lstStyle/>
                    <a:p>
                      <a:pPr marL="0" algn="l" defTabSz="1219170" rtl="0" eaLnBrk="1" fontAlgn="t" latinLnBrk="0" hangingPunct="1"/>
                      <a:r>
                        <a:rPr lang="en-US" altLang="zh-CN" sz="1050" b="0" i="0" u="none" strike="noStrike" kern="1200">
                          <a:solidFill>
                            <a:srgbClr val="000000"/>
                          </a:solidFill>
                          <a:effectLst/>
                          <a:latin typeface="+mn-lt"/>
                          <a:ea typeface="等线" panose="02010600030101010101" pitchFamily="2" charset="-122"/>
                          <a:cs typeface="+mn-cs"/>
                        </a:rPr>
                        <a:t>06/06/2025</a:t>
                      </a:r>
                    </a:p>
                  </a:txBody>
                  <a:tcPr marL="5799" marR="5799" marT="5799" marB="0"/>
                </a:tc>
                <a:tc>
                  <a:txBody>
                    <a:bodyPr/>
                    <a:lstStyle/>
                    <a:p>
                      <a:pPr marL="0" algn="l" defTabSz="1219170" rtl="0" eaLnBrk="1" fontAlgn="t" latinLnBrk="0" hangingPunct="1"/>
                      <a:r>
                        <a:rPr lang="en-US" altLang="zh-CN" sz="1050" b="0" i="0" u="none" strike="noStrike" kern="1200" dirty="0">
                          <a:solidFill>
                            <a:srgbClr val="000000"/>
                          </a:solidFill>
                          <a:effectLst/>
                          <a:latin typeface="+mn-lt"/>
                          <a:ea typeface="等线" panose="02010600030101010101" pitchFamily="2" charset="-122"/>
                          <a:cs typeface="+mn-cs"/>
                        </a:rPr>
                        <a:t>65%</a:t>
                      </a:r>
                    </a:p>
                  </a:txBody>
                  <a:tcPr marL="5799" marR="5799" marT="5799" marB="0"/>
                </a:tc>
                <a:tc>
                  <a:txBody>
                    <a:bodyPr/>
                    <a:lstStyle/>
                    <a:p>
                      <a:pPr algn="l" fontAlgn="t"/>
                      <a:r>
                        <a:rPr lang="en-US" sz="1050" b="0" i="0" u="sng" strike="noStrike" dirty="0">
                          <a:solidFill>
                            <a:srgbClr val="0563C1"/>
                          </a:solidFill>
                          <a:effectLst/>
                          <a:latin typeface="+mn-lt"/>
                          <a:ea typeface="等线" panose="02010600030101010101" pitchFamily="2" charset="-122"/>
                          <a:hlinkClick r:id="rId3"/>
                        </a:rPr>
                        <a:t>SP-241378</a:t>
                      </a:r>
                      <a:endParaRPr lang="en-US" sz="1050" b="0" i="0" u="sng" strike="noStrike" dirty="0">
                        <a:solidFill>
                          <a:srgbClr val="0563C1"/>
                        </a:solidFill>
                        <a:effectLst/>
                        <a:latin typeface="+mn-lt"/>
                        <a:ea typeface="等线" panose="02010600030101010101" pitchFamily="2" charset="-122"/>
                      </a:endParaRPr>
                    </a:p>
                  </a:txBody>
                  <a:tcPr marL="5799" marR="5799" marT="5799" marB="0"/>
                </a:tc>
                <a:tc>
                  <a:txBody>
                    <a:bodyPr/>
                    <a:lstStyle/>
                    <a:p>
                      <a:pPr marL="0" algn="r" defTabSz="1219170" rtl="0" eaLnBrk="1" fontAlgn="t" latinLnBrk="0" hangingPunct="1"/>
                      <a:r>
                        <a:rPr lang="en-US" altLang="zh-CN" sz="1050" b="0" i="0" u="none" strike="noStrike" kern="1200" dirty="0">
                          <a:solidFill>
                            <a:srgbClr val="000000"/>
                          </a:solidFill>
                          <a:effectLst/>
                          <a:highlight>
                            <a:srgbClr val="00FF00"/>
                          </a:highlight>
                          <a:latin typeface="+mn-lt"/>
                          <a:ea typeface="等线" panose="02010600030101010101" pitchFamily="2" charset="-122"/>
                          <a:cs typeface="+mn-cs"/>
                        </a:rPr>
                        <a:t>100%</a:t>
                      </a:r>
                    </a:p>
                  </a:txBody>
                  <a:tcPr marL="7620" marR="7620" marT="7620" marB="0" anchor="b"/>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endParaRPr lang="en-US" sz="1050" b="0" i="0" u="none" strike="noStrike" kern="1200" dirty="0">
                        <a:solidFill>
                          <a:srgbClr val="000000"/>
                        </a:solidFill>
                        <a:effectLst/>
                        <a:latin typeface="+mn-lt"/>
                        <a:ea typeface="等线" panose="02010600030101010101" pitchFamily="2" charset="-122"/>
                        <a:cs typeface="+mn-cs"/>
                      </a:endParaRPr>
                    </a:p>
                  </a:txBody>
                  <a:tcPr marL="4294" marR="4294" marT="4294" marB="0"/>
                </a:tc>
                <a:extLst>
                  <a:ext uri="{0D108BD9-81ED-4DB2-BD59-A6C34878D82A}">
                    <a16:rowId xmlns:a16="http://schemas.microsoft.com/office/drawing/2014/main" val="3745383161"/>
                  </a:ext>
                </a:extLst>
              </a:tr>
            </a:tbl>
          </a:graphicData>
        </a:graphic>
      </p:graphicFrame>
      <p:sp>
        <p:nvSpPr>
          <p:cNvPr id="7" name="矩形 5">
            <a:extLst>
              <a:ext uri="{FF2B5EF4-FFF2-40B4-BE49-F238E27FC236}">
                <a16:creationId xmlns:a16="http://schemas.microsoft.com/office/drawing/2014/main" id="{431584C2-EA96-443C-B441-F0600CFFBB61}"/>
              </a:ext>
            </a:extLst>
          </p:cNvPr>
          <p:cNvSpPr/>
          <p:nvPr/>
        </p:nvSpPr>
        <p:spPr>
          <a:xfrm>
            <a:off x="8684704" y="0"/>
            <a:ext cx="2691763" cy="292388"/>
          </a:xfrm>
          <a:prstGeom prst="rect">
            <a:avLst/>
          </a:prstGeom>
        </p:spPr>
        <p:txBody>
          <a:bodyPr wrap="none">
            <a:spAutoFit/>
          </a:bodyPr>
          <a:lstStyle/>
          <a:p>
            <a:r>
              <a:rPr lang="en-US" altLang="zh-CN" dirty="0">
                <a:solidFill>
                  <a:schemeClr val="bg1"/>
                </a:solidFill>
                <a:highlight>
                  <a:srgbClr val="008080"/>
                </a:highlight>
              </a:rPr>
              <a:t>OAM Support to Network features</a:t>
            </a:r>
            <a:endParaRPr lang="zh-CN" altLang="en-US" dirty="0">
              <a:solidFill>
                <a:schemeClr val="bg1"/>
              </a:solidFill>
              <a:highlight>
                <a:srgbClr val="008080"/>
              </a:highlight>
            </a:endParaRPr>
          </a:p>
        </p:txBody>
      </p:sp>
      <p:sp>
        <p:nvSpPr>
          <p:cNvPr id="6" name="Content Placeholder 7">
            <a:extLst>
              <a:ext uri="{FF2B5EF4-FFF2-40B4-BE49-F238E27FC236}">
                <a16:creationId xmlns:a16="http://schemas.microsoft.com/office/drawing/2014/main" id="{75773001-E87B-4B81-94CE-D6A6650641CC}"/>
              </a:ext>
            </a:extLst>
          </p:cNvPr>
          <p:cNvSpPr txBox="1">
            <a:spLocks/>
          </p:cNvSpPr>
          <p:nvPr/>
        </p:nvSpPr>
        <p:spPr>
          <a:xfrm>
            <a:off x="422718" y="2422693"/>
            <a:ext cx="10953749" cy="3790907"/>
          </a:xfrm>
          <a:prstGeom prst="rect">
            <a:avLst/>
          </a:prstGeom>
          <a:solidFill>
            <a:schemeClr val="bg1"/>
          </a:solidFill>
        </p:spPr>
        <p:txBody>
          <a:bodyPr/>
          <a:lstStyle>
            <a:lvl1pPr marL="341313" indent="-341313" algn="l" rtl="0" eaLnBrk="0" fontAlgn="base" hangingPunct="0">
              <a:spcBef>
                <a:spcPct val="20000"/>
              </a:spcBef>
              <a:spcAft>
                <a:spcPct val="0"/>
              </a:spcAft>
              <a:buBlip>
                <a:blip r:embed="rId4"/>
              </a:buBlip>
              <a:defRPr sz="2800">
                <a:solidFill>
                  <a:schemeClr val="tx1"/>
                </a:solidFill>
                <a:latin typeface="+mn-lt"/>
                <a:ea typeface="MS PGothic" panose="020B0600070205080204" pitchFamily="34" charset="-128"/>
                <a:cs typeface="ＭＳ Ｐゴシック" charset="0"/>
              </a:defRPr>
            </a:lvl1pPr>
            <a:lvl2pPr marL="741363" indent="-284163" algn="l" rtl="0" eaLnBrk="0" fontAlgn="base" hangingPunct="0">
              <a:spcBef>
                <a:spcPct val="20000"/>
              </a:spcBef>
              <a:spcAft>
                <a:spcPct val="0"/>
              </a:spcAft>
              <a:buClr>
                <a:srgbClr val="C00000"/>
              </a:buClr>
              <a:buFont typeface="Arial" panose="020B0604020202020204" pitchFamily="34" charset="0"/>
              <a:buChar char="•"/>
              <a:defRPr sz="2400">
                <a:solidFill>
                  <a:schemeClr val="tx1"/>
                </a:solidFill>
                <a:latin typeface="+mn-lt"/>
                <a:ea typeface="MS PGothic" panose="020B0600070205080204" pitchFamily="34" charset="-128"/>
              </a:defRPr>
            </a:lvl2pPr>
            <a:lvl3pPr marL="11414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3pPr>
            <a:lvl4pPr marL="15986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4pPr>
            <a:lvl5pPr marL="2055813" indent="-227013"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S PGothic" panose="020B0600070205080204" pitchFamily="34" charset="-128"/>
              </a:defRPr>
            </a:lvl5pPr>
            <a:lvl6pPr marL="2514314" indent="-228574" algn="l" rtl="0" eaLnBrk="0" fontAlgn="base" hangingPunct="0">
              <a:spcBef>
                <a:spcPct val="20000"/>
              </a:spcBef>
              <a:spcAft>
                <a:spcPct val="0"/>
              </a:spcAft>
              <a:buFont typeface="Arial" charset="0"/>
              <a:buChar char="»"/>
              <a:defRPr sz="1600">
                <a:solidFill>
                  <a:schemeClr val="tx1"/>
                </a:solidFill>
                <a:latin typeface="+mn-lt"/>
              </a:defRPr>
            </a:lvl6pPr>
            <a:lvl7pPr marL="2971462" indent="-228574" algn="l" rtl="0" eaLnBrk="0" fontAlgn="base" hangingPunct="0">
              <a:spcBef>
                <a:spcPct val="20000"/>
              </a:spcBef>
              <a:spcAft>
                <a:spcPct val="0"/>
              </a:spcAft>
              <a:buFont typeface="Arial" charset="0"/>
              <a:buChar char="»"/>
              <a:defRPr sz="1600">
                <a:solidFill>
                  <a:schemeClr val="tx1"/>
                </a:solidFill>
                <a:latin typeface="+mn-lt"/>
              </a:defRPr>
            </a:lvl7pPr>
            <a:lvl8pPr marL="3428610" indent="-228574" algn="l" rtl="0" eaLnBrk="0" fontAlgn="base" hangingPunct="0">
              <a:spcBef>
                <a:spcPct val="20000"/>
              </a:spcBef>
              <a:spcAft>
                <a:spcPct val="0"/>
              </a:spcAft>
              <a:buFont typeface="Arial" charset="0"/>
              <a:buChar char="»"/>
              <a:defRPr sz="1600">
                <a:solidFill>
                  <a:schemeClr val="tx1"/>
                </a:solidFill>
                <a:latin typeface="+mn-lt"/>
              </a:defRPr>
            </a:lvl8pPr>
            <a:lvl9pPr marL="3885758" indent="-228574" algn="l" rtl="0" eaLnBrk="0" fontAlgn="base" hangingPunct="0">
              <a:spcBef>
                <a:spcPct val="20000"/>
              </a:spcBef>
              <a:spcAft>
                <a:spcPct val="0"/>
              </a:spcAft>
              <a:buFont typeface="Arial" charset="0"/>
              <a:buChar char="»"/>
              <a:defRPr sz="1600">
                <a:solidFill>
                  <a:schemeClr val="tx1"/>
                </a:solidFill>
                <a:latin typeface="+mn-lt"/>
              </a:defRPr>
            </a:lvl9pPr>
          </a:lstStyle>
          <a:p>
            <a:pPr>
              <a:spcBef>
                <a:spcPts val="0"/>
              </a:spcBef>
              <a:spcAft>
                <a:spcPts val="0"/>
              </a:spcAft>
              <a:defRPr/>
            </a:pPr>
            <a:r>
              <a:rPr lang="de-DE" altLang="de-DE" sz="2000" kern="0" dirty="0"/>
              <a:t>Progress since SA#107:</a:t>
            </a:r>
          </a:p>
          <a:p>
            <a:pPr lvl="1">
              <a:spcBef>
                <a:spcPts val="0"/>
              </a:spcBef>
              <a:spcAft>
                <a:spcPts val="0"/>
              </a:spcAft>
              <a:defRPr/>
            </a:pPr>
            <a:r>
              <a:rPr lang="en-US" altLang="zh-CN" sz="1400" kern="0" dirty="0"/>
              <a:t>Provide summary for the achievement of this work item: </a:t>
            </a:r>
          </a:p>
          <a:p>
            <a:pPr lvl="2">
              <a:spcBef>
                <a:spcPts val="0"/>
              </a:spcBef>
              <a:spcAft>
                <a:spcPts val="0"/>
              </a:spcAft>
              <a:defRPr/>
            </a:pPr>
            <a:r>
              <a:rPr lang="en-US" altLang="zh-CN" sz="1400" kern="0" dirty="0"/>
              <a:t>Management enhancement for NWDAFs deployed in the roaming scenarios. This work item enhances configuration management to support Roaming Exchange Capability. It also specifies performance measurements for NWDAFs with this capability, based on key metrics such as the number of service requests, responses, subscriptions, and notifications.</a:t>
            </a:r>
          </a:p>
          <a:p>
            <a:pPr lvl="2">
              <a:spcBef>
                <a:spcPts val="0"/>
              </a:spcBef>
              <a:spcAft>
                <a:spcPts val="0"/>
              </a:spcAft>
              <a:defRPr/>
            </a:pPr>
            <a:r>
              <a:rPr lang="en-US" altLang="zh-CN" sz="1400" kern="0" dirty="0"/>
              <a:t>Management enhancement related to NWDAF Data Collection. This work item defines performance metrics that reflect the volume of data collected by NWDAF and outlines efficiency measurements for data collection. More specifically, these efficiency measurements consider the relationship between the amount of data collected and the associated transmission overhead, as well as the time required for data transmission.</a:t>
            </a:r>
            <a:endParaRPr lang="en-US" altLang="zh-CN" sz="1100" dirty="0"/>
          </a:p>
          <a:p>
            <a:pPr marL="341313" lvl="1" indent="-341313">
              <a:spcBef>
                <a:spcPts val="0"/>
              </a:spcBef>
              <a:spcAft>
                <a:spcPts val="0"/>
              </a:spcAft>
              <a:buBlip>
                <a:blip r:embed="rId4"/>
              </a:buBlip>
              <a:defRPr/>
            </a:pPr>
            <a:r>
              <a:rPr lang="en-US" sz="2000" kern="0" dirty="0"/>
              <a:t>Impacts and dependencies on other WGs:</a:t>
            </a:r>
            <a:endParaRPr lang="de-DE" sz="2000" kern="0" dirty="0"/>
          </a:p>
          <a:p>
            <a:pPr lvl="1">
              <a:spcBef>
                <a:spcPts val="0"/>
              </a:spcBef>
              <a:spcAft>
                <a:spcPts val="0"/>
              </a:spcAft>
              <a:defRPr/>
            </a:pPr>
            <a:r>
              <a:rPr lang="en-US" sz="1400" kern="0" dirty="0"/>
              <a:t>Collaboration with SA2 on NWDAF.</a:t>
            </a:r>
            <a:endParaRPr lang="de-DE" sz="1400" kern="0" dirty="0"/>
          </a:p>
          <a:p>
            <a:pPr>
              <a:spcBef>
                <a:spcPts val="0"/>
              </a:spcBef>
              <a:spcAft>
                <a:spcPts val="0"/>
              </a:spcAft>
              <a:defRPr/>
            </a:pPr>
            <a:r>
              <a:rPr lang="de-DE" sz="2000" kern="0" dirty="0"/>
              <a:t>Next steps:</a:t>
            </a:r>
          </a:p>
          <a:p>
            <a:pPr lvl="1">
              <a:defRPr/>
            </a:pPr>
            <a:r>
              <a:rPr lang="en-US" altLang="zh-CN" sz="1400" dirty="0">
                <a:highlight>
                  <a:srgbClr val="00FF00"/>
                </a:highlight>
              </a:rPr>
              <a:t>This work item is completed.</a:t>
            </a:r>
            <a:endParaRPr lang="en-US" sz="1200" kern="0" dirty="0">
              <a:highlight>
                <a:srgbClr val="00FF00"/>
              </a:highlight>
            </a:endParaRPr>
          </a:p>
        </p:txBody>
      </p:sp>
    </p:spTree>
    <p:extLst>
      <p:ext uri="{BB962C8B-B14F-4D97-AF65-F5344CB8AC3E}">
        <p14:creationId xmlns:p14="http://schemas.microsoft.com/office/powerpoint/2010/main" val="29421595"/>
      </p:ext>
    </p:extLst>
  </p:cSld>
  <p:clrMapOvr>
    <a:masterClrMapping/>
  </p:clrMapOvr>
  <p:transition spd="slow"/>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96221DFE-BF72-4AC7-BB51-3BFEB65732D9}"/>
              </a:ext>
            </a:extLst>
          </p:cNvPr>
          <p:cNvSpPr>
            <a:spLocks noGrp="1"/>
          </p:cNvSpPr>
          <p:nvPr>
            <p:ph type="title"/>
          </p:nvPr>
        </p:nvSpPr>
        <p:spPr/>
        <p:txBody>
          <a:bodyPr/>
          <a:lstStyle/>
          <a:p>
            <a:r>
              <a:rPr lang="en-GB" altLang="en-US" sz="3200" b="1" dirty="0">
                <a:solidFill>
                  <a:srgbClr val="00B050"/>
                </a:solidFill>
              </a:rPr>
              <a:t>19. NSM: </a:t>
            </a:r>
            <a:r>
              <a:rPr lang="en-US" altLang="en-US" sz="3200" b="1" dirty="0">
                <a:solidFill>
                  <a:srgbClr val="00B050"/>
                </a:solidFill>
              </a:rPr>
              <a:t>Management of Network Sharing Phase3  </a:t>
            </a:r>
            <a:endParaRPr lang="en-GB" altLang="en-US" sz="3200" b="1" dirty="0">
              <a:solidFill>
                <a:srgbClr val="00B050"/>
              </a:solidFill>
            </a:endParaRPr>
          </a:p>
        </p:txBody>
      </p:sp>
      <p:graphicFrame>
        <p:nvGraphicFramePr>
          <p:cNvPr id="5" name="Table 4">
            <a:extLst>
              <a:ext uri="{FF2B5EF4-FFF2-40B4-BE49-F238E27FC236}">
                <a16:creationId xmlns:a16="http://schemas.microsoft.com/office/drawing/2014/main" id="{7A68B1DF-7499-467E-9AB1-C9EAA9992FED}"/>
              </a:ext>
            </a:extLst>
          </p:cNvPr>
          <p:cNvGraphicFramePr>
            <a:graphicFrameLocks noGrp="1"/>
          </p:cNvGraphicFramePr>
          <p:nvPr>
            <p:extLst>
              <p:ext uri="{D42A27DB-BD31-4B8C-83A1-F6EECF244321}">
                <p14:modId xmlns:p14="http://schemas.microsoft.com/office/powerpoint/2010/main" val="2873545901"/>
              </p:ext>
            </p:extLst>
          </p:nvPr>
        </p:nvGraphicFramePr>
        <p:xfrm>
          <a:off x="420612" y="1244738"/>
          <a:ext cx="10907183" cy="948509"/>
        </p:xfrm>
        <a:graphic>
          <a:graphicData uri="http://schemas.openxmlformats.org/drawingml/2006/table">
            <a:tbl>
              <a:tblPr firstRow="1" firstCol="1" bandRow="1">
                <a:tableStyleId>{F5AB1C69-6EDB-4FF4-983F-18BD219EF322}</a:tableStyleId>
              </a:tblPr>
              <a:tblGrid>
                <a:gridCol w="650979">
                  <a:extLst>
                    <a:ext uri="{9D8B030D-6E8A-4147-A177-3AD203B41FA5}">
                      <a16:colId xmlns:a16="http://schemas.microsoft.com/office/drawing/2014/main" val="20000"/>
                    </a:ext>
                  </a:extLst>
                </a:gridCol>
                <a:gridCol w="3277209">
                  <a:extLst>
                    <a:ext uri="{9D8B030D-6E8A-4147-A177-3AD203B41FA5}">
                      <a16:colId xmlns:a16="http://schemas.microsoft.com/office/drawing/2014/main" val="20001"/>
                    </a:ext>
                  </a:extLst>
                </a:gridCol>
                <a:gridCol w="1480499">
                  <a:extLst>
                    <a:ext uri="{9D8B030D-6E8A-4147-A177-3AD203B41FA5}">
                      <a16:colId xmlns:a16="http://schemas.microsoft.com/office/drawing/2014/main" val="20002"/>
                    </a:ext>
                  </a:extLst>
                </a:gridCol>
                <a:gridCol w="1608364">
                  <a:extLst>
                    <a:ext uri="{9D8B030D-6E8A-4147-A177-3AD203B41FA5}">
                      <a16:colId xmlns:a16="http://schemas.microsoft.com/office/drawing/2014/main" val="20003"/>
                    </a:ext>
                  </a:extLst>
                </a:gridCol>
                <a:gridCol w="644979">
                  <a:extLst>
                    <a:ext uri="{9D8B030D-6E8A-4147-A177-3AD203B41FA5}">
                      <a16:colId xmlns:a16="http://schemas.microsoft.com/office/drawing/2014/main" val="20004"/>
                    </a:ext>
                  </a:extLst>
                </a:gridCol>
                <a:gridCol w="718457">
                  <a:extLst>
                    <a:ext uri="{9D8B030D-6E8A-4147-A177-3AD203B41FA5}">
                      <a16:colId xmlns:a16="http://schemas.microsoft.com/office/drawing/2014/main" val="20005"/>
                    </a:ext>
                  </a:extLst>
                </a:gridCol>
                <a:gridCol w="742950">
                  <a:extLst>
                    <a:ext uri="{9D8B030D-6E8A-4147-A177-3AD203B41FA5}">
                      <a16:colId xmlns:a16="http://schemas.microsoft.com/office/drawing/2014/main" val="20006"/>
                    </a:ext>
                  </a:extLst>
                </a:gridCol>
                <a:gridCol w="1783746">
                  <a:extLst>
                    <a:ext uri="{9D8B030D-6E8A-4147-A177-3AD203B41FA5}">
                      <a16:colId xmlns:a16="http://schemas.microsoft.com/office/drawing/2014/main" val="20007"/>
                    </a:ext>
                  </a:extLst>
                </a:gridCol>
              </a:tblGrid>
              <a:tr h="277594">
                <a:tc>
                  <a:txBody>
                    <a:bodyPr/>
                    <a:lstStyle/>
                    <a:p>
                      <a:pPr algn="ctr">
                        <a:lnSpc>
                          <a:spcPct val="107000"/>
                        </a:lnSpc>
                        <a:spcAft>
                          <a:spcPts val="800"/>
                        </a:spcAft>
                      </a:pPr>
                      <a:r>
                        <a:rPr lang="en-GB" sz="1600" dirty="0"/>
                        <a:t>UID</a:t>
                      </a:r>
                    </a:p>
                  </a:txBody>
                  <a:tcPr marL="48004" marR="48004" marT="0" marB="0" anchor="ctr"/>
                </a:tc>
                <a:tc>
                  <a:txBody>
                    <a:bodyPr/>
                    <a:lstStyle/>
                    <a:p>
                      <a:pPr algn="ctr">
                        <a:lnSpc>
                          <a:spcPct val="107000"/>
                        </a:lnSpc>
                        <a:spcAft>
                          <a:spcPts val="800"/>
                        </a:spcAft>
                      </a:pPr>
                      <a:r>
                        <a:rPr lang="en-GB" sz="1600" dirty="0"/>
                        <a:t>Name</a:t>
                      </a:r>
                    </a:p>
                  </a:txBody>
                  <a:tcPr marL="48004" marR="48004" marT="0" marB="0" anchor="ctr"/>
                </a:tc>
                <a:tc>
                  <a:txBody>
                    <a:bodyPr/>
                    <a:lstStyle/>
                    <a:p>
                      <a:pPr algn="ctr">
                        <a:lnSpc>
                          <a:spcPct val="107000"/>
                        </a:lnSpc>
                        <a:spcAft>
                          <a:spcPts val="800"/>
                        </a:spcAft>
                      </a:pPr>
                      <a:r>
                        <a:rPr lang="en-GB" sz="1600" dirty="0"/>
                        <a:t>Acronym</a:t>
                      </a:r>
                    </a:p>
                  </a:txBody>
                  <a:tcPr marL="48004" marR="48004" marT="0" marB="0" anchor="ctr"/>
                </a:tc>
                <a:tc>
                  <a:txBody>
                    <a:bodyPr/>
                    <a:lstStyle/>
                    <a:p>
                      <a:pPr algn="ctr">
                        <a:lnSpc>
                          <a:spcPct val="107000"/>
                        </a:lnSpc>
                        <a:spcAft>
                          <a:spcPts val="800"/>
                        </a:spcAft>
                      </a:pPr>
                      <a:r>
                        <a:rPr lang="en-GB" sz="1600" dirty="0"/>
                        <a:t>Target </a:t>
                      </a:r>
                      <a:r>
                        <a:rPr lang="en-GB" sz="1050" dirty="0"/>
                        <a:t>(dd/mm/</a:t>
                      </a:r>
                      <a:r>
                        <a:rPr lang="en-GB" sz="1050" dirty="0" err="1"/>
                        <a:t>yyyy</a:t>
                      </a:r>
                      <a:r>
                        <a:rPr lang="en-GB" sz="1050" dirty="0"/>
                        <a:t>)</a:t>
                      </a:r>
                      <a:endParaRPr lang="en-GB" sz="1600" dirty="0"/>
                    </a:p>
                  </a:txBody>
                  <a:tcPr marL="48004" marR="48004" marT="0" marB="0" anchor="ctr"/>
                </a:tc>
                <a:tc>
                  <a:txBody>
                    <a:bodyPr/>
                    <a:lstStyle/>
                    <a:p>
                      <a:pPr algn="ctr">
                        <a:lnSpc>
                          <a:spcPct val="107000"/>
                        </a:lnSpc>
                        <a:spcAft>
                          <a:spcPts val="800"/>
                        </a:spcAft>
                      </a:pPr>
                      <a:r>
                        <a:rPr lang="en-GB" sz="1600" dirty="0"/>
                        <a:t>Old %</a:t>
                      </a:r>
                    </a:p>
                  </a:txBody>
                  <a:tcPr marL="48004" marR="48004" marT="0" marB="0" anchor="ctr"/>
                </a:tc>
                <a:tc>
                  <a:txBody>
                    <a:bodyPr/>
                    <a:lstStyle/>
                    <a:p>
                      <a:pPr algn="ctr">
                        <a:lnSpc>
                          <a:spcPct val="107000"/>
                        </a:lnSpc>
                        <a:spcAft>
                          <a:spcPts val="800"/>
                        </a:spcAft>
                      </a:pPr>
                      <a:r>
                        <a:rPr lang="en-GB" sz="1600" b="1" kern="1200" dirty="0">
                          <a:solidFill>
                            <a:schemeClr val="lt1"/>
                          </a:solidFill>
                          <a:latin typeface="+mn-lt"/>
                          <a:ea typeface="+mn-ea"/>
                          <a:cs typeface="+mn-cs"/>
                        </a:rPr>
                        <a:t>WID</a:t>
                      </a:r>
                      <a:endParaRPr lang="en-GB" sz="1600" dirty="0">
                        <a:solidFill>
                          <a:srgbClr val="FF0000"/>
                        </a:solidFill>
                      </a:endParaRPr>
                    </a:p>
                  </a:txBody>
                  <a:tcPr marL="48004" marR="48004" marT="0" marB="0" anchor="ctr"/>
                </a:tc>
                <a:tc>
                  <a:txBody>
                    <a:bodyPr/>
                    <a:lstStyle/>
                    <a:p>
                      <a:pPr algn="ctr">
                        <a:lnSpc>
                          <a:spcPct val="107000"/>
                        </a:lnSpc>
                        <a:spcAft>
                          <a:spcPts val="800"/>
                        </a:spcAft>
                      </a:pPr>
                      <a:r>
                        <a:rPr lang="en-GB" sz="1600" dirty="0">
                          <a:solidFill>
                            <a:srgbClr val="FF0000"/>
                          </a:solidFill>
                        </a:rPr>
                        <a:t>New %</a:t>
                      </a:r>
                      <a:endParaRPr lang="en-GB" sz="1600" b="1" kern="1200" dirty="0">
                        <a:solidFill>
                          <a:schemeClr val="lt1"/>
                        </a:solidFill>
                        <a:latin typeface="+mn-lt"/>
                        <a:ea typeface="+mn-ea"/>
                        <a:cs typeface="+mn-cs"/>
                      </a:endParaRPr>
                    </a:p>
                  </a:txBody>
                  <a:tcPr marL="48004" marR="48004" marT="0" marB="0" anchor="ctr"/>
                </a:tc>
                <a:tc>
                  <a:txBody>
                    <a:bodyPr/>
                    <a:lstStyle/>
                    <a:p>
                      <a:pPr algn="ctr">
                        <a:lnSpc>
                          <a:spcPct val="107000"/>
                        </a:lnSpc>
                        <a:spcAft>
                          <a:spcPts val="800"/>
                        </a:spcAft>
                      </a:pPr>
                      <a:r>
                        <a:rPr lang="en-GB" sz="1600" dirty="0">
                          <a:solidFill>
                            <a:srgbClr val="FF0000"/>
                          </a:solidFill>
                        </a:rPr>
                        <a:t>Change or comment</a:t>
                      </a:r>
                    </a:p>
                  </a:txBody>
                  <a:tcPr marL="48004" marR="48004" marT="0" marB="0" anchor="ctr"/>
                </a:tc>
                <a:extLst>
                  <a:ext uri="{0D108BD9-81ED-4DB2-BD59-A6C34878D82A}">
                    <a16:rowId xmlns:a16="http://schemas.microsoft.com/office/drawing/2014/main" val="10000"/>
                  </a:ext>
                </a:extLst>
              </a:tr>
              <a:tr h="219143">
                <a:tc>
                  <a:txBody>
                    <a:bodyPr/>
                    <a:lstStyle/>
                    <a:p>
                      <a:pPr algn="l" fontAlgn="t"/>
                      <a:r>
                        <a:rPr lang="en-US" altLang="zh-CN" sz="1050" b="0" i="0" u="none" strike="noStrike" dirty="0">
                          <a:solidFill>
                            <a:srgbClr val="000000"/>
                          </a:solidFill>
                          <a:effectLst/>
                          <a:latin typeface="+mn-lt"/>
                          <a:ea typeface="等线" panose="02010600030101010101" pitchFamily="2" charset="-122"/>
                        </a:rPr>
                        <a:t>1020015</a:t>
                      </a:r>
                    </a:p>
                  </a:txBody>
                  <a:tcPr marL="5799" marR="5799" marT="5799" marB="0"/>
                </a:tc>
                <a:tc>
                  <a:txBody>
                    <a:bodyPr/>
                    <a:lstStyle/>
                    <a:p>
                      <a:pPr algn="l" fontAlgn="t"/>
                      <a:r>
                        <a:rPr lang="en-US" sz="1050" b="0" i="0" u="none" strike="noStrike" dirty="0">
                          <a:solidFill>
                            <a:srgbClr val="000000"/>
                          </a:solidFill>
                          <a:effectLst/>
                          <a:latin typeface="+mn-lt"/>
                          <a:ea typeface="等线" panose="02010600030101010101" pitchFamily="2" charset="-122"/>
                        </a:rPr>
                        <a:t>Study on Management of Network Sharing Phase3 </a:t>
                      </a:r>
                    </a:p>
                  </a:txBody>
                  <a:tcPr marL="5799" marR="5799" marT="5799" marB="0"/>
                </a:tc>
                <a:tc>
                  <a:txBody>
                    <a:bodyPr/>
                    <a:lstStyle/>
                    <a:p>
                      <a:pPr algn="l" fontAlgn="t"/>
                      <a:r>
                        <a:rPr lang="en-US" sz="1050" b="0" i="0" u="none" strike="noStrike">
                          <a:solidFill>
                            <a:srgbClr val="000000"/>
                          </a:solidFill>
                          <a:effectLst/>
                          <a:latin typeface="+mn-lt"/>
                          <a:ea typeface="等线" panose="02010600030101010101" pitchFamily="2" charset="-122"/>
                        </a:rPr>
                        <a:t>FS_NetShare_OAM_Ph3</a:t>
                      </a:r>
                    </a:p>
                  </a:txBody>
                  <a:tcPr marL="5799" marR="5799" marT="5799" marB="0"/>
                </a:tc>
                <a:tc>
                  <a:txBody>
                    <a:bodyPr/>
                    <a:lstStyle/>
                    <a:p>
                      <a:pPr algn="l" fontAlgn="t"/>
                      <a:r>
                        <a:rPr lang="en-US" altLang="zh-CN" sz="1050" b="0" i="0" u="none" strike="noStrike">
                          <a:solidFill>
                            <a:srgbClr val="000000"/>
                          </a:solidFill>
                          <a:effectLst/>
                          <a:latin typeface="+mn-lt"/>
                          <a:ea typeface="等线" panose="02010600030101010101" pitchFamily="2" charset="-122"/>
                        </a:rPr>
                        <a:t>12/12/2024</a:t>
                      </a:r>
                    </a:p>
                  </a:txBody>
                  <a:tcPr marL="5799" marR="5799" marT="5799" marB="0"/>
                </a:tc>
                <a:tc>
                  <a:txBody>
                    <a:bodyPr/>
                    <a:lstStyle/>
                    <a:p>
                      <a:pPr algn="l" fontAlgn="t"/>
                      <a:r>
                        <a:rPr lang="en-US" altLang="zh-CN" sz="1050" b="0" i="0" u="none" strike="noStrike" dirty="0">
                          <a:solidFill>
                            <a:srgbClr val="000000"/>
                          </a:solidFill>
                          <a:effectLst/>
                          <a:latin typeface="+mn-lt"/>
                          <a:ea typeface="等线" panose="02010600030101010101" pitchFamily="2" charset="-122"/>
                        </a:rPr>
                        <a:t>90%</a:t>
                      </a:r>
                    </a:p>
                  </a:txBody>
                  <a:tcPr marL="5799" marR="5799" marT="5799" marB="0"/>
                </a:tc>
                <a:tc>
                  <a:txBody>
                    <a:bodyPr/>
                    <a:lstStyle/>
                    <a:p>
                      <a:pPr algn="l" fontAlgn="t"/>
                      <a:r>
                        <a:rPr lang="en-US" sz="1050" b="0" i="0" u="sng" strike="noStrike">
                          <a:solidFill>
                            <a:srgbClr val="0563C1"/>
                          </a:solidFill>
                          <a:effectLst/>
                          <a:latin typeface="+mn-lt"/>
                          <a:ea typeface="等线" panose="02010600030101010101" pitchFamily="2" charset="-122"/>
                          <a:hlinkClick r:id="rId2"/>
                        </a:rPr>
                        <a:t>SP-240966</a:t>
                      </a:r>
                      <a:endParaRPr lang="en-US" sz="1050" b="0" i="0" u="sng" strike="noStrike">
                        <a:solidFill>
                          <a:srgbClr val="0563C1"/>
                        </a:solidFill>
                        <a:effectLst/>
                        <a:latin typeface="+mn-lt"/>
                        <a:ea typeface="等线" panose="02010600030101010101" pitchFamily="2" charset="-122"/>
                      </a:endParaRPr>
                    </a:p>
                  </a:txBody>
                  <a:tcPr marL="5799" marR="5799" marT="5799" marB="0"/>
                </a:tc>
                <a:tc>
                  <a:txBody>
                    <a:bodyPr/>
                    <a:lstStyle/>
                    <a:p>
                      <a:pPr algn="r" fontAlgn="b"/>
                      <a:r>
                        <a:rPr lang="en-US" altLang="zh-CN" sz="1050" b="0" i="0" u="none" strike="noStrike" dirty="0">
                          <a:solidFill>
                            <a:srgbClr val="FF0000"/>
                          </a:solidFill>
                          <a:effectLst/>
                          <a:highlight>
                            <a:srgbClr val="B2B2B2"/>
                          </a:highlight>
                          <a:latin typeface="+mn-lt"/>
                          <a:ea typeface="等线" panose="02010600030101010101" pitchFamily="2" charset="-122"/>
                          <a:cs typeface="Arial" panose="020B0604020202020204" pitchFamily="34" charset="0"/>
                        </a:rPr>
                        <a:t>100%</a:t>
                      </a:r>
                    </a:p>
                  </a:txBody>
                  <a:tcPr marL="7620" marR="7620" marT="7620" marB="0" anchor="b"/>
                </a:tc>
                <a:tc>
                  <a:txBody>
                    <a:bodyPr/>
                    <a:lstStyle/>
                    <a:p>
                      <a:pPr algn="l" fontAlgn="t"/>
                      <a:endParaRPr lang="en-US" sz="1050" b="0" i="0" u="none" strike="noStrike" kern="1200" dirty="0">
                        <a:solidFill>
                          <a:schemeClr val="tx1"/>
                        </a:solidFill>
                        <a:effectLst/>
                        <a:highlight>
                          <a:srgbClr val="00FFFF"/>
                        </a:highlight>
                        <a:latin typeface="+mn-lt"/>
                        <a:ea typeface="等线" panose="02010600030101010101" pitchFamily="2" charset="-122"/>
                        <a:cs typeface="+mn-cs"/>
                      </a:endParaRPr>
                    </a:p>
                  </a:txBody>
                  <a:tcPr marL="4294" marR="4294" marT="4294" marB="0"/>
                </a:tc>
                <a:extLst>
                  <a:ext uri="{0D108BD9-81ED-4DB2-BD59-A6C34878D82A}">
                    <a16:rowId xmlns:a16="http://schemas.microsoft.com/office/drawing/2014/main" val="10001"/>
                  </a:ext>
                </a:extLst>
              </a:tr>
              <a:tr h="219143">
                <a:tc>
                  <a:txBody>
                    <a:bodyPr/>
                    <a:lstStyle/>
                    <a:p>
                      <a:pPr marL="0" algn="l" defTabSz="1219170" rtl="0" eaLnBrk="1" fontAlgn="t" latinLnBrk="0" hangingPunct="1"/>
                      <a:r>
                        <a:rPr lang="en-US" altLang="zh-CN" sz="1050" b="0" i="0" u="none" strike="noStrike" kern="1200" dirty="0">
                          <a:solidFill>
                            <a:srgbClr val="000000"/>
                          </a:solidFill>
                          <a:effectLst/>
                          <a:latin typeface="+mn-lt"/>
                          <a:ea typeface="等线" panose="02010600030101010101" pitchFamily="2" charset="-122"/>
                          <a:cs typeface="+mn-cs"/>
                        </a:rPr>
                        <a:t>1060017</a:t>
                      </a:r>
                    </a:p>
                  </a:txBody>
                  <a:tcPr marL="6901" marR="6901" marT="6901" marB="0"/>
                </a:tc>
                <a:tc>
                  <a:txBody>
                    <a:bodyPr/>
                    <a:lstStyle/>
                    <a:p>
                      <a:pPr marL="0" algn="l" defTabSz="1219170" rtl="0" eaLnBrk="1" fontAlgn="t" latinLnBrk="0" hangingPunct="1"/>
                      <a:r>
                        <a:rPr lang="en-US" sz="1050" b="0" i="0" u="none" strike="noStrike" kern="1200" dirty="0">
                          <a:solidFill>
                            <a:srgbClr val="000000"/>
                          </a:solidFill>
                          <a:effectLst/>
                          <a:latin typeface="+mn-lt"/>
                          <a:ea typeface="等线" panose="02010600030101010101" pitchFamily="2" charset="-122"/>
                          <a:cs typeface="+mn-cs"/>
                        </a:rPr>
                        <a:t>Management of Network Sharing Phase 3 ??</a:t>
                      </a:r>
                    </a:p>
                  </a:txBody>
                  <a:tcPr marL="6901" marR="6901" marT="6901" marB="0"/>
                </a:tc>
                <a:tc>
                  <a:txBody>
                    <a:bodyPr/>
                    <a:lstStyle/>
                    <a:p>
                      <a:pPr marL="0" algn="l" defTabSz="1219170" rtl="0" eaLnBrk="1" fontAlgn="t" latinLnBrk="0" hangingPunct="1"/>
                      <a:r>
                        <a:rPr lang="en-US" sz="1050" b="0" i="0" u="none" strike="noStrike" kern="1200" dirty="0">
                          <a:solidFill>
                            <a:srgbClr val="000000"/>
                          </a:solidFill>
                          <a:effectLst/>
                          <a:latin typeface="+mn-lt"/>
                          <a:ea typeface="等线" panose="02010600030101010101" pitchFamily="2" charset="-122"/>
                          <a:cs typeface="+mn-cs"/>
                        </a:rPr>
                        <a:t>NetShare_OAM_Ph3</a:t>
                      </a:r>
                    </a:p>
                  </a:txBody>
                  <a:tcPr marL="6901" marR="6901" marT="6901" marB="0"/>
                </a:tc>
                <a:tc>
                  <a:txBody>
                    <a:bodyPr/>
                    <a:lstStyle/>
                    <a:p>
                      <a:pPr marL="0" algn="l" defTabSz="1219170" rtl="0" eaLnBrk="1" fontAlgn="t" latinLnBrk="0" hangingPunct="1"/>
                      <a:r>
                        <a:rPr lang="en-US" altLang="zh-CN" sz="1050" b="0" i="0" u="none" strike="noStrike" kern="1200" dirty="0">
                          <a:solidFill>
                            <a:srgbClr val="000000"/>
                          </a:solidFill>
                          <a:effectLst/>
                          <a:latin typeface="+mn-lt"/>
                          <a:ea typeface="等线" panose="02010600030101010101" pitchFamily="2" charset="-122"/>
                          <a:cs typeface="+mn-cs"/>
                        </a:rPr>
                        <a:t>06/06/2025</a:t>
                      </a:r>
                    </a:p>
                  </a:txBody>
                  <a:tcPr marL="6901" marR="6901" marT="6901" marB="0"/>
                </a:tc>
                <a:tc>
                  <a:txBody>
                    <a:bodyPr/>
                    <a:lstStyle/>
                    <a:p>
                      <a:pPr marL="0" algn="l" defTabSz="1219170" rtl="0" eaLnBrk="1" fontAlgn="t" latinLnBrk="0" hangingPunct="1"/>
                      <a:r>
                        <a:rPr lang="en-US" altLang="zh-CN" sz="1050" b="0" i="0" u="none" strike="noStrike" kern="1200" dirty="0">
                          <a:solidFill>
                            <a:srgbClr val="000000"/>
                          </a:solidFill>
                          <a:effectLst/>
                          <a:latin typeface="+mn-lt"/>
                          <a:ea typeface="等线" panose="02010600030101010101" pitchFamily="2" charset="-122"/>
                          <a:cs typeface="+mn-cs"/>
                        </a:rPr>
                        <a:t>50%</a:t>
                      </a:r>
                    </a:p>
                  </a:txBody>
                  <a:tcPr marL="6901" marR="6901" marT="6901" marB="0"/>
                </a:tc>
                <a:tc>
                  <a:txBody>
                    <a:bodyPr/>
                    <a:lstStyle/>
                    <a:p>
                      <a:pPr algn="l" fontAlgn="t"/>
                      <a:r>
                        <a:rPr lang="en-US" sz="1000" b="0" i="0" u="sng" strike="noStrike">
                          <a:solidFill>
                            <a:srgbClr val="0563C1"/>
                          </a:solidFill>
                          <a:effectLst/>
                          <a:latin typeface="+mn-lt"/>
                          <a:ea typeface="微软雅黑" panose="020B0503020204020204" pitchFamily="34" charset="-122"/>
                          <a:hlinkClick r:id="rId3"/>
                        </a:rPr>
                        <a:t>SP-241950</a:t>
                      </a:r>
                      <a:endParaRPr lang="en-US" sz="1000" b="0" i="0" u="sng" strike="noStrike">
                        <a:solidFill>
                          <a:srgbClr val="0563C1"/>
                        </a:solidFill>
                        <a:effectLst/>
                        <a:latin typeface="+mn-lt"/>
                        <a:ea typeface="微软雅黑" panose="020B0503020204020204" pitchFamily="34" charset="-122"/>
                      </a:endParaRPr>
                    </a:p>
                  </a:txBody>
                  <a:tcPr marL="6901" marR="6901" marT="6901" marB="0"/>
                </a:tc>
                <a:tc>
                  <a:txBody>
                    <a:bodyPr/>
                    <a:lstStyle/>
                    <a:p>
                      <a:pPr algn="r" fontAlgn="t"/>
                      <a:r>
                        <a:rPr lang="en-US" sz="1000" b="0" i="0" u="sng" strike="noStrike" dirty="0">
                          <a:solidFill>
                            <a:srgbClr val="FF0000"/>
                          </a:solidFill>
                          <a:effectLst/>
                          <a:latin typeface="+mn-lt"/>
                          <a:ea typeface="微软雅黑" panose="020B0503020204020204" pitchFamily="34" charset="-122"/>
                        </a:rPr>
                        <a:t>95%</a:t>
                      </a:r>
                    </a:p>
                  </a:txBody>
                  <a:tcPr marL="6901" marR="6901" marT="6901" marB="0"/>
                </a:tc>
                <a:tc>
                  <a:txBody>
                    <a:bodyPr/>
                    <a:lstStyle/>
                    <a:p>
                      <a:pPr algn="l" fontAlgn="t"/>
                      <a:endParaRPr lang="en-US" sz="900" b="0" i="0" u="sng" strike="noStrike" dirty="0">
                        <a:solidFill>
                          <a:srgbClr val="0563C1"/>
                        </a:solidFill>
                        <a:effectLst/>
                        <a:latin typeface="+mn-lt"/>
                        <a:ea typeface="微软雅黑" panose="020B0503020204020204" pitchFamily="34" charset="-122"/>
                      </a:endParaRPr>
                    </a:p>
                  </a:txBody>
                  <a:tcPr marL="6901" marR="6901" marT="6901" marB="0"/>
                </a:tc>
                <a:extLst>
                  <a:ext uri="{0D108BD9-81ED-4DB2-BD59-A6C34878D82A}">
                    <a16:rowId xmlns:a16="http://schemas.microsoft.com/office/drawing/2014/main" val="331230933"/>
                  </a:ext>
                </a:extLst>
              </a:tr>
            </a:tbl>
          </a:graphicData>
        </a:graphic>
      </p:graphicFrame>
      <p:sp>
        <p:nvSpPr>
          <p:cNvPr id="7" name="矩形 5">
            <a:extLst>
              <a:ext uri="{FF2B5EF4-FFF2-40B4-BE49-F238E27FC236}">
                <a16:creationId xmlns:a16="http://schemas.microsoft.com/office/drawing/2014/main" id="{0F264B1F-B74A-4476-A8CA-AA0C8FD18148}"/>
              </a:ext>
            </a:extLst>
          </p:cNvPr>
          <p:cNvSpPr/>
          <p:nvPr/>
        </p:nvSpPr>
        <p:spPr>
          <a:xfrm>
            <a:off x="8684704" y="0"/>
            <a:ext cx="2691763" cy="292388"/>
          </a:xfrm>
          <a:prstGeom prst="rect">
            <a:avLst/>
          </a:prstGeom>
        </p:spPr>
        <p:txBody>
          <a:bodyPr wrap="none">
            <a:spAutoFit/>
          </a:bodyPr>
          <a:lstStyle/>
          <a:p>
            <a:r>
              <a:rPr lang="en-US" altLang="zh-CN" dirty="0">
                <a:solidFill>
                  <a:schemeClr val="bg1"/>
                </a:solidFill>
                <a:highlight>
                  <a:srgbClr val="008080"/>
                </a:highlight>
              </a:rPr>
              <a:t>OAM Support to Network features</a:t>
            </a:r>
            <a:endParaRPr lang="zh-CN" altLang="en-US" dirty="0">
              <a:solidFill>
                <a:schemeClr val="bg1"/>
              </a:solidFill>
              <a:highlight>
                <a:srgbClr val="008080"/>
              </a:highlight>
            </a:endParaRPr>
          </a:p>
        </p:txBody>
      </p:sp>
      <p:sp>
        <p:nvSpPr>
          <p:cNvPr id="8" name="Content Placeholder 7">
            <a:extLst>
              <a:ext uri="{FF2B5EF4-FFF2-40B4-BE49-F238E27FC236}">
                <a16:creationId xmlns:a16="http://schemas.microsoft.com/office/drawing/2014/main" id="{03E158C0-DF96-436C-AA09-E6BA8C15885B}"/>
              </a:ext>
            </a:extLst>
          </p:cNvPr>
          <p:cNvSpPr txBox="1">
            <a:spLocks/>
          </p:cNvSpPr>
          <p:nvPr/>
        </p:nvSpPr>
        <p:spPr>
          <a:xfrm>
            <a:off x="420612" y="2193247"/>
            <a:ext cx="10953749" cy="4082256"/>
          </a:xfrm>
          <a:prstGeom prst="rect">
            <a:avLst/>
          </a:prstGeom>
          <a:solidFill>
            <a:schemeClr val="bg1"/>
          </a:solidFill>
        </p:spPr>
        <p:txBody>
          <a:bodyPr/>
          <a:lstStyle>
            <a:lvl1pPr marL="341313" indent="-341313" algn="l" rtl="0" eaLnBrk="0" fontAlgn="base" hangingPunct="0">
              <a:spcBef>
                <a:spcPct val="20000"/>
              </a:spcBef>
              <a:spcAft>
                <a:spcPct val="0"/>
              </a:spcAft>
              <a:buBlip>
                <a:blip r:embed="rId4"/>
              </a:buBlip>
              <a:defRPr sz="2800">
                <a:solidFill>
                  <a:schemeClr val="tx1"/>
                </a:solidFill>
                <a:latin typeface="+mn-lt"/>
                <a:ea typeface="MS PGothic" panose="020B0600070205080204" pitchFamily="34" charset="-128"/>
                <a:cs typeface="ＭＳ Ｐゴシック" charset="0"/>
              </a:defRPr>
            </a:lvl1pPr>
            <a:lvl2pPr marL="741363" indent="-284163" algn="l" rtl="0" eaLnBrk="0" fontAlgn="base" hangingPunct="0">
              <a:spcBef>
                <a:spcPct val="20000"/>
              </a:spcBef>
              <a:spcAft>
                <a:spcPct val="0"/>
              </a:spcAft>
              <a:buClr>
                <a:srgbClr val="C00000"/>
              </a:buClr>
              <a:buFont typeface="Arial" panose="020B0604020202020204" pitchFamily="34" charset="0"/>
              <a:buChar char="•"/>
              <a:defRPr sz="2400">
                <a:solidFill>
                  <a:schemeClr val="tx1"/>
                </a:solidFill>
                <a:latin typeface="+mn-lt"/>
                <a:ea typeface="MS PGothic" panose="020B0600070205080204" pitchFamily="34" charset="-128"/>
              </a:defRPr>
            </a:lvl2pPr>
            <a:lvl3pPr marL="11414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3pPr>
            <a:lvl4pPr marL="15986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4pPr>
            <a:lvl5pPr marL="2055813" indent="-227013"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S PGothic" panose="020B0600070205080204" pitchFamily="34" charset="-128"/>
              </a:defRPr>
            </a:lvl5pPr>
            <a:lvl6pPr marL="2514314" indent="-228574" algn="l" rtl="0" eaLnBrk="0" fontAlgn="base" hangingPunct="0">
              <a:spcBef>
                <a:spcPct val="20000"/>
              </a:spcBef>
              <a:spcAft>
                <a:spcPct val="0"/>
              </a:spcAft>
              <a:buFont typeface="Arial" charset="0"/>
              <a:buChar char="»"/>
              <a:defRPr sz="1600">
                <a:solidFill>
                  <a:schemeClr val="tx1"/>
                </a:solidFill>
                <a:latin typeface="+mn-lt"/>
              </a:defRPr>
            </a:lvl6pPr>
            <a:lvl7pPr marL="2971462" indent="-228574" algn="l" rtl="0" eaLnBrk="0" fontAlgn="base" hangingPunct="0">
              <a:spcBef>
                <a:spcPct val="20000"/>
              </a:spcBef>
              <a:spcAft>
                <a:spcPct val="0"/>
              </a:spcAft>
              <a:buFont typeface="Arial" charset="0"/>
              <a:buChar char="»"/>
              <a:defRPr sz="1600">
                <a:solidFill>
                  <a:schemeClr val="tx1"/>
                </a:solidFill>
                <a:latin typeface="+mn-lt"/>
              </a:defRPr>
            </a:lvl7pPr>
            <a:lvl8pPr marL="3428610" indent="-228574" algn="l" rtl="0" eaLnBrk="0" fontAlgn="base" hangingPunct="0">
              <a:spcBef>
                <a:spcPct val="20000"/>
              </a:spcBef>
              <a:spcAft>
                <a:spcPct val="0"/>
              </a:spcAft>
              <a:buFont typeface="Arial" charset="0"/>
              <a:buChar char="»"/>
              <a:defRPr sz="1600">
                <a:solidFill>
                  <a:schemeClr val="tx1"/>
                </a:solidFill>
                <a:latin typeface="+mn-lt"/>
              </a:defRPr>
            </a:lvl8pPr>
            <a:lvl9pPr marL="3885758" indent="-228574" algn="l" rtl="0" eaLnBrk="0" fontAlgn="base" hangingPunct="0">
              <a:spcBef>
                <a:spcPct val="20000"/>
              </a:spcBef>
              <a:spcAft>
                <a:spcPct val="0"/>
              </a:spcAft>
              <a:buFont typeface="Arial" charset="0"/>
              <a:buChar char="»"/>
              <a:defRPr sz="1600">
                <a:solidFill>
                  <a:schemeClr val="tx1"/>
                </a:solidFill>
                <a:latin typeface="+mn-lt"/>
              </a:defRPr>
            </a:lvl9pPr>
          </a:lstStyle>
          <a:p>
            <a:pPr>
              <a:spcBef>
                <a:spcPts val="0"/>
              </a:spcBef>
              <a:spcAft>
                <a:spcPts val="0"/>
              </a:spcAft>
              <a:defRPr/>
            </a:pPr>
            <a:r>
              <a:rPr lang="de-DE" altLang="de-DE" sz="1800" kern="0" dirty="0"/>
              <a:t>Progress since SA#107:</a:t>
            </a:r>
          </a:p>
          <a:p>
            <a:pPr lvl="1">
              <a:spcBef>
                <a:spcPts val="0"/>
              </a:spcBef>
              <a:spcAft>
                <a:spcPts val="0"/>
              </a:spcAft>
              <a:defRPr/>
            </a:pPr>
            <a:r>
              <a:rPr lang="en-US" altLang="zh-CN" sz="1200" kern="0" dirty="0"/>
              <a:t>Add PLMN granularity performance measurement of UDM, PDU session for SMF, and initial registration for AMF in the Indirect Network Sharing Scenario are agreed.</a:t>
            </a:r>
          </a:p>
          <a:p>
            <a:pPr lvl="1">
              <a:spcBef>
                <a:spcPts val="0"/>
              </a:spcBef>
              <a:spcAft>
                <a:spcPts val="0"/>
              </a:spcAft>
              <a:defRPr/>
            </a:pPr>
            <a:r>
              <a:rPr lang="en-US" altLang="zh-CN" sz="1200" kern="0" dirty="0"/>
              <a:t>Add PLMN granularity performance measurement of UDM in the Indirect Network Sharing Scenario is agreed.</a:t>
            </a:r>
          </a:p>
          <a:p>
            <a:pPr lvl="1">
              <a:spcBef>
                <a:spcPts val="0"/>
              </a:spcBef>
              <a:spcAft>
                <a:spcPts val="0"/>
              </a:spcAft>
              <a:defRPr/>
            </a:pPr>
            <a:r>
              <a:rPr lang="en-US" altLang="zh-CN" sz="1200" kern="0" dirty="0"/>
              <a:t>Add figures of Indirect Network Sharing is agreed.</a:t>
            </a:r>
          </a:p>
          <a:p>
            <a:pPr lvl="1">
              <a:spcBef>
                <a:spcPts val="0"/>
              </a:spcBef>
              <a:spcAft>
                <a:spcPts val="0"/>
              </a:spcAft>
              <a:defRPr/>
            </a:pPr>
            <a:r>
              <a:rPr lang="en-US" altLang="zh-CN" sz="1200" kern="0" dirty="0"/>
              <a:t>Enhancements for deployment example of Service-based Management Architecture for MOCN are agreed</a:t>
            </a:r>
          </a:p>
          <a:p>
            <a:pPr lvl="1">
              <a:spcBef>
                <a:spcPts val="0"/>
              </a:spcBef>
              <a:spcAft>
                <a:spcPts val="0"/>
              </a:spcAft>
              <a:defRPr/>
            </a:pPr>
            <a:r>
              <a:rPr lang="en-US" altLang="zh-CN" sz="1200" kern="0" dirty="0"/>
              <a:t>Clarify MOCN and GWCN scenarios description is agreed.</a:t>
            </a:r>
          </a:p>
          <a:p>
            <a:pPr lvl="1">
              <a:spcBef>
                <a:spcPts val="0"/>
              </a:spcBef>
              <a:spcAft>
                <a:spcPts val="0"/>
              </a:spcAft>
              <a:defRPr/>
            </a:pPr>
            <a:r>
              <a:rPr lang="en-US" altLang="zh-CN" sz="1200" kern="0" dirty="0"/>
              <a:t>Requirements for management of Indirect Network Sharing is agreed.</a:t>
            </a:r>
          </a:p>
          <a:p>
            <a:pPr lvl="1">
              <a:spcBef>
                <a:spcPts val="0"/>
              </a:spcBef>
              <a:spcAft>
                <a:spcPts val="0"/>
              </a:spcAft>
              <a:defRPr/>
            </a:pPr>
            <a:r>
              <a:rPr lang="en-US" altLang="zh-CN" sz="1200" kern="0" dirty="0"/>
              <a:t>Categorize requirements for the management support for Indirect Network Sharing scenario is agreed</a:t>
            </a:r>
          </a:p>
          <a:p>
            <a:pPr lvl="1">
              <a:spcBef>
                <a:spcPts val="0"/>
              </a:spcBef>
              <a:spcAft>
                <a:spcPts val="0"/>
              </a:spcAft>
              <a:defRPr/>
            </a:pPr>
            <a:r>
              <a:rPr lang="en-US" altLang="zh-CN" sz="1200" kern="0" dirty="0"/>
              <a:t>Separate business-level requirements from specification-level requirements is agreed</a:t>
            </a:r>
          </a:p>
          <a:p>
            <a:pPr lvl="1">
              <a:spcBef>
                <a:spcPts val="0"/>
              </a:spcBef>
              <a:spcAft>
                <a:spcPts val="0"/>
              </a:spcAft>
              <a:defRPr/>
            </a:pPr>
            <a:r>
              <a:rPr lang="en-US" altLang="zh-CN" sz="1200" kern="0" dirty="0"/>
              <a:t>Update abbreviations for Indirect Network Sharing</a:t>
            </a:r>
          </a:p>
          <a:p>
            <a:pPr lvl="1">
              <a:spcBef>
                <a:spcPts val="0"/>
              </a:spcBef>
              <a:spcAft>
                <a:spcPts val="0"/>
              </a:spcAft>
              <a:defRPr/>
            </a:pPr>
            <a:r>
              <a:rPr lang="en-US" altLang="zh-CN" sz="1200" kern="0" dirty="0"/>
              <a:t>Add solution to support RAN configurations for Indirect Network Sharing is agreed</a:t>
            </a:r>
          </a:p>
          <a:p>
            <a:pPr lvl="1">
              <a:spcBef>
                <a:spcPts val="0"/>
              </a:spcBef>
              <a:spcAft>
                <a:spcPts val="0"/>
              </a:spcAft>
              <a:defRPr/>
            </a:pPr>
            <a:r>
              <a:rPr lang="en-US" altLang="zh-CN" sz="1200" kern="0" dirty="0"/>
              <a:t>Add PLMN granularity performance measurement requirements for Indirect Network Sharing is agreed</a:t>
            </a:r>
          </a:p>
          <a:p>
            <a:pPr marL="341313" lvl="1" indent="-341313">
              <a:spcBef>
                <a:spcPts val="0"/>
              </a:spcBef>
              <a:spcAft>
                <a:spcPts val="0"/>
              </a:spcAft>
              <a:buBlip>
                <a:blip r:embed="rId4"/>
              </a:buBlip>
              <a:defRPr/>
            </a:pPr>
            <a:r>
              <a:rPr lang="en-US" sz="1800" kern="0" dirty="0"/>
              <a:t>Impacts and dependencies on other WGs:</a:t>
            </a:r>
            <a:endParaRPr lang="de-DE" sz="1800" kern="0" dirty="0"/>
          </a:p>
          <a:p>
            <a:pPr lvl="1">
              <a:spcBef>
                <a:spcPts val="0"/>
              </a:spcBef>
              <a:spcAft>
                <a:spcPts val="0"/>
              </a:spcAft>
              <a:defRPr/>
            </a:pPr>
            <a:r>
              <a:rPr lang="en-US" sz="1200" kern="0" dirty="0"/>
              <a:t>SA1 and SA2</a:t>
            </a:r>
            <a:endParaRPr lang="de-DE" sz="1200" kern="0" dirty="0"/>
          </a:p>
          <a:p>
            <a:pPr>
              <a:spcBef>
                <a:spcPts val="0"/>
              </a:spcBef>
              <a:spcAft>
                <a:spcPts val="0"/>
              </a:spcAft>
              <a:defRPr/>
            </a:pPr>
            <a:r>
              <a:rPr lang="de-DE" sz="1800" kern="0" dirty="0"/>
              <a:t>Next steps:</a:t>
            </a:r>
          </a:p>
          <a:p>
            <a:pPr lvl="1">
              <a:defRPr/>
            </a:pPr>
            <a:r>
              <a:rPr lang="en-US" altLang="zh-CN" sz="1200" dirty="0"/>
              <a:t>More PLMN-granularity performance measurements of CN functions are planned to discuss.</a:t>
            </a:r>
          </a:p>
          <a:p>
            <a:pPr marL="457200" lvl="1" indent="0">
              <a:buNone/>
              <a:defRPr/>
            </a:pPr>
            <a:endParaRPr lang="en-US" sz="1200" kern="0" dirty="0"/>
          </a:p>
        </p:txBody>
      </p:sp>
    </p:spTree>
    <p:extLst>
      <p:ext uri="{BB962C8B-B14F-4D97-AF65-F5344CB8AC3E}">
        <p14:creationId xmlns:p14="http://schemas.microsoft.com/office/powerpoint/2010/main" val="2653841054"/>
      </p:ext>
    </p:extLst>
  </p:cSld>
  <p:clrMapOvr>
    <a:masterClrMapping/>
  </p:clrMapOvr>
  <p:transition spd="slow"/>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96221DFE-BF72-4AC7-BB51-3BFEB65732D9}"/>
              </a:ext>
            </a:extLst>
          </p:cNvPr>
          <p:cNvSpPr>
            <a:spLocks noGrp="1"/>
          </p:cNvSpPr>
          <p:nvPr>
            <p:ph type="title"/>
          </p:nvPr>
        </p:nvSpPr>
        <p:spPr>
          <a:xfrm>
            <a:off x="1" y="228600"/>
            <a:ext cx="9755188" cy="1143000"/>
          </a:xfrm>
        </p:spPr>
        <p:txBody>
          <a:bodyPr/>
          <a:lstStyle/>
          <a:p>
            <a:r>
              <a:rPr lang="en-GB" altLang="en-US" sz="3200" b="1" dirty="0">
                <a:solidFill>
                  <a:srgbClr val="00B050"/>
                </a:solidFill>
              </a:rPr>
              <a:t>20. EE: </a:t>
            </a:r>
            <a:r>
              <a:rPr lang="en-US" altLang="en-US" sz="3200" b="1" dirty="0">
                <a:solidFill>
                  <a:srgbClr val="00B050"/>
                </a:solidFill>
              </a:rPr>
              <a:t>energy efficiency and energy saving aspects of 5G networks and services</a:t>
            </a:r>
            <a:endParaRPr lang="en-GB" altLang="en-US" sz="3200" b="1" dirty="0">
              <a:solidFill>
                <a:srgbClr val="00B050"/>
              </a:solidFill>
            </a:endParaRPr>
          </a:p>
        </p:txBody>
      </p:sp>
      <p:graphicFrame>
        <p:nvGraphicFramePr>
          <p:cNvPr id="5" name="Table 4">
            <a:extLst>
              <a:ext uri="{FF2B5EF4-FFF2-40B4-BE49-F238E27FC236}">
                <a16:creationId xmlns:a16="http://schemas.microsoft.com/office/drawing/2014/main" id="{7A68B1DF-7499-467E-9AB1-C9EAA9992FED}"/>
              </a:ext>
            </a:extLst>
          </p:cNvPr>
          <p:cNvGraphicFramePr>
            <a:graphicFrameLocks noGrp="1"/>
          </p:cNvGraphicFramePr>
          <p:nvPr>
            <p:extLst>
              <p:ext uri="{D42A27DB-BD31-4B8C-83A1-F6EECF244321}">
                <p14:modId xmlns:p14="http://schemas.microsoft.com/office/powerpoint/2010/main" val="1678436751"/>
              </p:ext>
            </p:extLst>
          </p:nvPr>
        </p:nvGraphicFramePr>
        <p:xfrm>
          <a:off x="443892" y="1208367"/>
          <a:ext cx="10907183" cy="913747"/>
        </p:xfrm>
        <a:graphic>
          <a:graphicData uri="http://schemas.openxmlformats.org/drawingml/2006/table">
            <a:tbl>
              <a:tblPr firstRow="1" firstCol="1" bandRow="1">
                <a:tableStyleId>{F5AB1C69-6EDB-4FF4-983F-18BD219EF322}</a:tableStyleId>
              </a:tblPr>
              <a:tblGrid>
                <a:gridCol w="650979">
                  <a:extLst>
                    <a:ext uri="{9D8B030D-6E8A-4147-A177-3AD203B41FA5}">
                      <a16:colId xmlns:a16="http://schemas.microsoft.com/office/drawing/2014/main" val="20000"/>
                    </a:ext>
                  </a:extLst>
                </a:gridCol>
                <a:gridCol w="3769829">
                  <a:extLst>
                    <a:ext uri="{9D8B030D-6E8A-4147-A177-3AD203B41FA5}">
                      <a16:colId xmlns:a16="http://schemas.microsoft.com/office/drawing/2014/main" val="20001"/>
                    </a:ext>
                  </a:extLst>
                </a:gridCol>
                <a:gridCol w="987879">
                  <a:extLst>
                    <a:ext uri="{9D8B030D-6E8A-4147-A177-3AD203B41FA5}">
                      <a16:colId xmlns:a16="http://schemas.microsoft.com/office/drawing/2014/main" val="20002"/>
                    </a:ext>
                  </a:extLst>
                </a:gridCol>
                <a:gridCol w="1608364">
                  <a:extLst>
                    <a:ext uri="{9D8B030D-6E8A-4147-A177-3AD203B41FA5}">
                      <a16:colId xmlns:a16="http://schemas.microsoft.com/office/drawing/2014/main" val="20003"/>
                    </a:ext>
                  </a:extLst>
                </a:gridCol>
                <a:gridCol w="644979">
                  <a:extLst>
                    <a:ext uri="{9D8B030D-6E8A-4147-A177-3AD203B41FA5}">
                      <a16:colId xmlns:a16="http://schemas.microsoft.com/office/drawing/2014/main" val="20004"/>
                    </a:ext>
                  </a:extLst>
                </a:gridCol>
                <a:gridCol w="718457">
                  <a:extLst>
                    <a:ext uri="{9D8B030D-6E8A-4147-A177-3AD203B41FA5}">
                      <a16:colId xmlns:a16="http://schemas.microsoft.com/office/drawing/2014/main" val="20005"/>
                    </a:ext>
                  </a:extLst>
                </a:gridCol>
                <a:gridCol w="742950">
                  <a:extLst>
                    <a:ext uri="{9D8B030D-6E8A-4147-A177-3AD203B41FA5}">
                      <a16:colId xmlns:a16="http://schemas.microsoft.com/office/drawing/2014/main" val="20006"/>
                    </a:ext>
                  </a:extLst>
                </a:gridCol>
                <a:gridCol w="1783746">
                  <a:extLst>
                    <a:ext uri="{9D8B030D-6E8A-4147-A177-3AD203B41FA5}">
                      <a16:colId xmlns:a16="http://schemas.microsoft.com/office/drawing/2014/main" val="20007"/>
                    </a:ext>
                  </a:extLst>
                </a:gridCol>
              </a:tblGrid>
              <a:tr h="277594">
                <a:tc>
                  <a:txBody>
                    <a:bodyPr/>
                    <a:lstStyle/>
                    <a:p>
                      <a:pPr algn="ctr">
                        <a:lnSpc>
                          <a:spcPct val="107000"/>
                        </a:lnSpc>
                        <a:spcAft>
                          <a:spcPts val="800"/>
                        </a:spcAft>
                      </a:pPr>
                      <a:r>
                        <a:rPr lang="en-GB" sz="1400" dirty="0"/>
                        <a:t>UID</a:t>
                      </a:r>
                    </a:p>
                  </a:txBody>
                  <a:tcPr marL="48004" marR="48004" marT="0" marB="0" anchor="ctr"/>
                </a:tc>
                <a:tc>
                  <a:txBody>
                    <a:bodyPr/>
                    <a:lstStyle/>
                    <a:p>
                      <a:pPr algn="ctr">
                        <a:lnSpc>
                          <a:spcPct val="107000"/>
                        </a:lnSpc>
                        <a:spcAft>
                          <a:spcPts val="800"/>
                        </a:spcAft>
                      </a:pPr>
                      <a:r>
                        <a:rPr lang="en-GB" sz="1400" dirty="0"/>
                        <a:t>Name</a:t>
                      </a:r>
                    </a:p>
                  </a:txBody>
                  <a:tcPr marL="48004" marR="48004" marT="0" marB="0" anchor="ctr"/>
                </a:tc>
                <a:tc>
                  <a:txBody>
                    <a:bodyPr/>
                    <a:lstStyle/>
                    <a:p>
                      <a:pPr algn="ctr">
                        <a:lnSpc>
                          <a:spcPct val="107000"/>
                        </a:lnSpc>
                        <a:spcAft>
                          <a:spcPts val="800"/>
                        </a:spcAft>
                      </a:pPr>
                      <a:r>
                        <a:rPr lang="en-GB" sz="1400" dirty="0"/>
                        <a:t>Acronym</a:t>
                      </a:r>
                    </a:p>
                  </a:txBody>
                  <a:tcPr marL="48004" marR="48004" marT="0" marB="0" anchor="ctr"/>
                </a:tc>
                <a:tc>
                  <a:txBody>
                    <a:bodyPr/>
                    <a:lstStyle/>
                    <a:p>
                      <a:pPr algn="ctr">
                        <a:lnSpc>
                          <a:spcPct val="107000"/>
                        </a:lnSpc>
                        <a:spcAft>
                          <a:spcPts val="800"/>
                        </a:spcAft>
                      </a:pPr>
                      <a:r>
                        <a:rPr lang="en-GB" sz="1400" dirty="0"/>
                        <a:t>Target </a:t>
                      </a:r>
                      <a:r>
                        <a:rPr lang="en-GB" sz="1000" dirty="0"/>
                        <a:t>(dd/mm/</a:t>
                      </a:r>
                      <a:r>
                        <a:rPr lang="en-GB" sz="1000" dirty="0" err="1"/>
                        <a:t>yyyy</a:t>
                      </a:r>
                      <a:r>
                        <a:rPr lang="en-GB" sz="1000" dirty="0"/>
                        <a:t>)</a:t>
                      </a:r>
                      <a:endParaRPr lang="en-GB" sz="1400" dirty="0"/>
                    </a:p>
                  </a:txBody>
                  <a:tcPr marL="48004" marR="48004" marT="0" marB="0" anchor="ctr"/>
                </a:tc>
                <a:tc>
                  <a:txBody>
                    <a:bodyPr/>
                    <a:lstStyle/>
                    <a:p>
                      <a:pPr algn="ctr">
                        <a:lnSpc>
                          <a:spcPct val="107000"/>
                        </a:lnSpc>
                        <a:spcAft>
                          <a:spcPts val="800"/>
                        </a:spcAft>
                      </a:pPr>
                      <a:r>
                        <a:rPr lang="en-GB" sz="1400" dirty="0"/>
                        <a:t>Old %</a:t>
                      </a:r>
                    </a:p>
                  </a:txBody>
                  <a:tcPr marL="48004" marR="48004" marT="0" marB="0" anchor="ctr"/>
                </a:tc>
                <a:tc>
                  <a:txBody>
                    <a:bodyPr/>
                    <a:lstStyle/>
                    <a:p>
                      <a:pPr algn="ctr">
                        <a:lnSpc>
                          <a:spcPct val="107000"/>
                        </a:lnSpc>
                        <a:spcAft>
                          <a:spcPts val="800"/>
                        </a:spcAft>
                      </a:pPr>
                      <a:r>
                        <a:rPr lang="en-GB" sz="1400" b="1" kern="1200" dirty="0">
                          <a:solidFill>
                            <a:schemeClr val="lt1"/>
                          </a:solidFill>
                          <a:latin typeface="+mn-lt"/>
                          <a:ea typeface="+mn-ea"/>
                          <a:cs typeface="+mn-cs"/>
                        </a:rPr>
                        <a:t>WID</a:t>
                      </a:r>
                      <a:endParaRPr lang="en-GB" sz="1400" dirty="0">
                        <a:solidFill>
                          <a:srgbClr val="FF0000"/>
                        </a:solidFill>
                      </a:endParaRPr>
                    </a:p>
                  </a:txBody>
                  <a:tcPr marL="48004" marR="48004" marT="0" marB="0" anchor="ctr"/>
                </a:tc>
                <a:tc>
                  <a:txBody>
                    <a:bodyPr/>
                    <a:lstStyle/>
                    <a:p>
                      <a:pPr algn="ctr">
                        <a:lnSpc>
                          <a:spcPct val="107000"/>
                        </a:lnSpc>
                        <a:spcAft>
                          <a:spcPts val="800"/>
                        </a:spcAft>
                      </a:pPr>
                      <a:r>
                        <a:rPr lang="en-GB" sz="1400" dirty="0">
                          <a:solidFill>
                            <a:srgbClr val="FF0000"/>
                          </a:solidFill>
                        </a:rPr>
                        <a:t>New %</a:t>
                      </a:r>
                      <a:endParaRPr lang="en-GB" sz="1400" b="1" kern="1200" dirty="0">
                        <a:solidFill>
                          <a:schemeClr val="lt1"/>
                        </a:solidFill>
                        <a:latin typeface="+mn-lt"/>
                        <a:ea typeface="+mn-ea"/>
                        <a:cs typeface="+mn-cs"/>
                      </a:endParaRPr>
                    </a:p>
                  </a:txBody>
                  <a:tcPr marL="48004" marR="48004" marT="0" marB="0" anchor="ctr"/>
                </a:tc>
                <a:tc>
                  <a:txBody>
                    <a:bodyPr/>
                    <a:lstStyle/>
                    <a:p>
                      <a:pPr algn="ctr">
                        <a:lnSpc>
                          <a:spcPct val="107000"/>
                        </a:lnSpc>
                        <a:spcAft>
                          <a:spcPts val="800"/>
                        </a:spcAft>
                      </a:pPr>
                      <a:r>
                        <a:rPr lang="en-GB" sz="1400" dirty="0">
                          <a:solidFill>
                            <a:srgbClr val="FF0000"/>
                          </a:solidFill>
                        </a:rPr>
                        <a:t>Change or comment</a:t>
                      </a:r>
                    </a:p>
                  </a:txBody>
                  <a:tcPr marL="48004" marR="48004" marT="0" marB="0" anchor="ctr"/>
                </a:tc>
                <a:extLst>
                  <a:ext uri="{0D108BD9-81ED-4DB2-BD59-A6C34878D82A}">
                    <a16:rowId xmlns:a16="http://schemas.microsoft.com/office/drawing/2014/main" val="10000"/>
                  </a:ext>
                </a:extLst>
              </a:tr>
              <a:tr h="324452">
                <a:tc>
                  <a:txBody>
                    <a:bodyPr/>
                    <a:lstStyle/>
                    <a:p>
                      <a:pPr marL="0" algn="l" defTabSz="1219170" rtl="0" eaLnBrk="1" fontAlgn="t" latinLnBrk="0" hangingPunct="1"/>
                      <a:r>
                        <a:rPr lang="en-US" altLang="zh-CN" sz="1000" b="0" i="0" u="none" strike="noStrike" kern="1200" dirty="0">
                          <a:solidFill>
                            <a:srgbClr val="000000"/>
                          </a:solidFill>
                          <a:effectLst/>
                          <a:latin typeface="+mn-lt"/>
                          <a:ea typeface="等线" panose="02010600030101010101" pitchFamily="2" charset="-122"/>
                          <a:cs typeface="+mn-cs"/>
                        </a:rPr>
                        <a:t>1020021</a:t>
                      </a:r>
                    </a:p>
                  </a:txBody>
                  <a:tcPr marL="5799" marR="5799" marT="5799" marB="0"/>
                </a:tc>
                <a:tc>
                  <a:txBody>
                    <a:bodyPr/>
                    <a:lstStyle/>
                    <a:p>
                      <a:pPr marL="0" algn="l" defTabSz="1219170" rtl="0" eaLnBrk="1" fontAlgn="t" latinLnBrk="0" hangingPunct="1"/>
                      <a:r>
                        <a:rPr lang="en-US" sz="1000" b="0" i="0" u="none" strike="noStrike" kern="1200" dirty="0">
                          <a:solidFill>
                            <a:srgbClr val="000000"/>
                          </a:solidFill>
                          <a:effectLst/>
                          <a:latin typeface="+mn-lt"/>
                          <a:ea typeface="等线" panose="02010600030101010101" pitchFamily="2" charset="-122"/>
                          <a:cs typeface="+mn-cs"/>
                        </a:rPr>
                        <a:t>Study on energy efficiency and energy saving aspects of 5G networks and services </a:t>
                      </a:r>
                    </a:p>
                  </a:txBody>
                  <a:tcPr marL="5799" marR="5799" marT="5799" marB="0"/>
                </a:tc>
                <a:tc>
                  <a:txBody>
                    <a:bodyPr/>
                    <a:lstStyle/>
                    <a:p>
                      <a:pPr algn="l" fontAlgn="t"/>
                      <a:r>
                        <a:rPr lang="en-US" sz="1000" b="0" i="0" u="none" strike="noStrike">
                          <a:solidFill>
                            <a:srgbClr val="000000"/>
                          </a:solidFill>
                          <a:effectLst/>
                          <a:latin typeface="+mn-lt"/>
                          <a:ea typeface="等线" panose="02010600030101010101" pitchFamily="2" charset="-122"/>
                        </a:rPr>
                        <a:t>FS_Energy_OAM_Ph3</a:t>
                      </a:r>
                    </a:p>
                  </a:txBody>
                  <a:tcPr marL="5799" marR="5799" marT="5799" marB="0"/>
                </a:tc>
                <a:tc>
                  <a:txBody>
                    <a:bodyPr/>
                    <a:lstStyle/>
                    <a:p>
                      <a:pPr algn="l" fontAlgn="t"/>
                      <a:r>
                        <a:rPr lang="en-US" altLang="zh-CN" sz="1000" b="0" i="0" u="none" strike="noStrike">
                          <a:solidFill>
                            <a:srgbClr val="000000"/>
                          </a:solidFill>
                          <a:effectLst/>
                          <a:latin typeface="+mn-lt"/>
                          <a:ea typeface="等线" panose="02010600030101010101" pitchFamily="2" charset="-122"/>
                        </a:rPr>
                        <a:t>12/12/2024</a:t>
                      </a:r>
                    </a:p>
                  </a:txBody>
                  <a:tcPr marL="5799" marR="5799" marT="5799" marB="0"/>
                </a:tc>
                <a:tc>
                  <a:txBody>
                    <a:bodyPr/>
                    <a:lstStyle/>
                    <a:p>
                      <a:pPr algn="l" fontAlgn="t"/>
                      <a:r>
                        <a:rPr lang="en-US" altLang="zh-CN" sz="1000" b="0" i="0" u="none" strike="noStrike">
                          <a:solidFill>
                            <a:srgbClr val="000000"/>
                          </a:solidFill>
                          <a:effectLst/>
                          <a:latin typeface="+mn-lt"/>
                          <a:ea typeface="等线" panose="02010600030101010101" pitchFamily="2" charset="-122"/>
                        </a:rPr>
                        <a:t>60%</a:t>
                      </a:r>
                    </a:p>
                  </a:txBody>
                  <a:tcPr marL="5799" marR="5799" marT="5799" marB="0"/>
                </a:tc>
                <a:tc>
                  <a:txBody>
                    <a:bodyPr/>
                    <a:lstStyle/>
                    <a:p>
                      <a:pPr algn="l" fontAlgn="t"/>
                      <a:r>
                        <a:rPr lang="en-US" sz="1000" b="0" i="0" u="sng" strike="noStrike">
                          <a:solidFill>
                            <a:srgbClr val="0563C1"/>
                          </a:solidFill>
                          <a:effectLst/>
                          <a:latin typeface="+mn-lt"/>
                          <a:ea typeface="等线" panose="02010600030101010101" pitchFamily="2" charset="-122"/>
                          <a:hlinkClick r:id="rId2"/>
                        </a:rPr>
                        <a:t>SP-231723</a:t>
                      </a:r>
                      <a:endParaRPr lang="en-US" sz="1000" b="0" i="0" u="sng" strike="noStrike">
                        <a:solidFill>
                          <a:srgbClr val="0563C1"/>
                        </a:solidFill>
                        <a:effectLst/>
                        <a:latin typeface="+mn-lt"/>
                        <a:ea typeface="等线" panose="02010600030101010101" pitchFamily="2" charset="-122"/>
                      </a:endParaRPr>
                    </a:p>
                  </a:txBody>
                  <a:tcPr marL="5799" marR="5799" marT="5799" marB="0"/>
                </a:tc>
                <a:tc>
                  <a:txBody>
                    <a:bodyPr/>
                    <a:lstStyle/>
                    <a:p>
                      <a:pPr algn="r" fontAlgn="b"/>
                      <a:r>
                        <a:rPr lang="en-US" altLang="zh-CN" sz="1000" b="0" i="0" u="none" strike="noStrike" dirty="0">
                          <a:solidFill>
                            <a:srgbClr val="FF0000"/>
                          </a:solidFill>
                          <a:effectLst/>
                          <a:highlight>
                            <a:srgbClr val="B2B2B2"/>
                          </a:highlight>
                          <a:latin typeface="+mn-lt"/>
                          <a:ea typeface="等线" panose="02010600030101010101" pitchFamily="2" charset="-122"/>
                          <a:cs typeface="Arial" panose="020B0604020202020204" pitchFamily="34" charset="0"/>
                        </a:rPr>
                        <a:t>100%</a:t>
                      </a:r>
                    </a:p>
                  </a:txBody>
                  <a:tcPr marL="7620" marR="7620" marT="7620" marB="0" anchor="b"/>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endParaRPr lang="en-US" sz="1000" b="0" i="0" u="none" strike="noStrike" kern="1200" dirty="0">
                        <a:solidFill>
                          <a:srgbClr val="0563C1"/>
                        </a:solidFill>
                        <a:effectLst/>
                        <a:highlight>
                          <a:srgbClr val="B2B2B2"/>
                        </a:highlight>
                        <a:latin typeface="+mn-lt"/>
                        <a:ea typeface="等线" panose="02010600030101010101" pitchFamily="2" charset="-122"/>
                        <a:cs typeface="+mn-cs"/>
                      </a:endParaRPr>
                    </a:p>
                  </a:txBody>
                  <a:tcPr marL="4294" marR="4294" marT="4294" marB="0"/>
                </a:tc>
                <a:extLst>
                  <a:ext uri="{0D108BD9-81ED-4DB2-BD59-A6C34878D82A}">
                    <a16:rowId xmlns:a16="http://schemas.microsoft.com/office/drawing/2014/main" val="10001"/>
                  </a:ext>
                </a:extLst>
              </a:tr>
              <a:tr h="61392">
                <a:tc>
                  <a:txBody>
                    <a:bodyPr/>
                    <a:lstStyle/>
                    <a:p>
                      <a:pPr algn="r" fontAlgn="t"/>
                      <a:r>
                        <a:rPr lang="en-US" altLang="zh-CN" sz="1000" b="0" i="0" u="none" strike="noStrike" kern="1200" dirty="0">
                          <a:solidFill>
                            <a:srgbClr val="000000"/>
                          </a:solidFill>
                          <a:effectLst/>
                          <a:latin typeface="+mn-lt"/>
                          <a:ea typeface="等线" panose="02010600030101010101" pitchFamily="2" charset="-122"/>
                          <a:cs typeface="+mn-cs"/>
                        </a:rPr>
                        <a:t>1060007</a:t>
                      </a:r>
                    </a:p>
                  </a:txBody>
                  <a:tcPr marL="6901" marR="6901" marT="6901" marB="0"/>
                </a:tc>
                <a:tc>
                  <a:txBody>
                    <a:bodyPr/>
                    <a:lstStyle/>
                    <a:p>
                      <a:pPr algn="l" fontAlgn="t"/>
                      <a:r>
                        <a:rPr lang="en-US" sz="1000" b="0" i="0" u="none" strike="noStrike" kern="1200" dirty="0">
                          <a:solidFill>
                            <a:srgbClr val="000000"/>
                          </a:solidFill>
                          <a:effectLst/>
                          <a:latin typeface="+mn-lt"/>
                          <a:ea typeface="等线" panose="02010600030101010101" pitchFamily="2" charset="-122"/>
                          <a:cs typeface="+mn-cs"/>
                        </a:rPr>
                        <a:t>   Energy efficiency and energy saving aspects of 5G networks and services </a:t>
                      </a:r>
                    </a:p>
                  </a:txBody>
                  <a:tcPr marL="6901" marR="6901" marT="6901" marB="0"/>
                </a:tc>
                <a:tc>
                  <a:txBody>
                    <a:bodyPr/>
                    <a:lstStyle/>
                    <a:p>
                      <a:pPr algn="l" fontAlgn="t"/>
                      <a:r>
                        <a:rPr lang="en-US" sz="1000" b="0" i="0" u="none" strike="noStrike" kern="1200" dirty="0">
                          <a:solidFill>
                            <a:srgbClr val="000000"/>
                          </a:solidFill>
                          <a:effectLst/>
                          <a:latin typeface="+mn-lt"/>
                          <a:ea typeface="等线" panose="02010600030101010101" pitchFamily="2" charset="-122"/>
                          <a:cs typeface="+mn-cs"/>
                        </a:rPr>
                        <a:t>Energy_OAM_Ph3</a:t>
                      </a:r>
                    </a:p>
                  </a:txBody>
                  <a:tcPr marL="6901" marR="6901" marT="6901" marB="0"/>
                </a:tc>
                <a:tc>
                  <a:txBody>
                    <a:bodyPr/>
                    <a:lstStyle/>
                    <a:p>
                      <a:pPr algn="r" fontAlgn="t"/>
                      <a:r>
                        <a:rPr lang="en-US" altLang="zh-CN" sz="1000" b="0" i="0" u="none" strike="noStrike" kern="1200" dirty="0">
                          <a:solidFill>
                            <a:srgbClr val="000000"/>
                          </a:solidFill>
                          <a:effectLst/>
                          <a:latin typeface="+mn-lt"/>
                          <a:ea typeface="等线" panose="02010600030101010101" pitchFamily="2" charset="-122"/>
                          <a:cs typeface="+mn-cs"/>
                        </a:rPr>
                        <a:t>09/09/2025</a:t>
                      </a:r>
                    </a:p>
                  </a:txBody>
                  <a:tcPr marL="6901" marR="6901" marT="6901" marB="0"/>
                </a:tc>
                <a:tc>
                  <a:txBody>
                    <a:bodyPr/>
                    <a:lstStyle/>
                    <a:p>
                      <a:pPr algn="r" fontAlgn="t"/>
                      <a:r>
                        <a:rPr lang="en-US" altLang="zh-CN" sz="1000" b="0" i="0" u="none" strike="noStrike" kern="1200" dirty="0">
                          <a:solidFill>
                            <a:srgbClr val="000000"/>
                          </a:solidFill>
                          <a:effectLst/>
                          <a:latin typeface="+mn-lt"/>
                          <a:ea typeface="等线" panose="02010600030101010101" pitchFamily="2" charset="-122"/>
                          <a:cs typeface="+mn-cs"/>
                        </a:rPr>
                        <a:t>20%</a:t>
                      </a:r>
                    </a:p>
                  </a:txBody>
                  <a:tcPr marL="6901" marR="6901" marT="6901" marB="0"/>
                </a:tc>
                <a:tc>
                  <a:txBody>
                    <a:bodyPr/>
                    <a:lstStyle/>
                    <a:p>
                      <a:pPr algn="l" fontAlgn="t"/>
                      <a:r>
                        <a:rPr lang="en-US" sz="1000" b="0" i="0" u="sng" strike="noStrike">
                          <a:solidFill>
                            <a:srgbClr val="0563C1"/>
                          </a:solidFill>
                          <a:effectLst/>
                          <a:latin typeface="+mn-lt"/>
                          <a:ea typeface="微软雅黑" panose="020B0503020204020204" pitchFamily="34" charset="-122"/>
                          <a:hlinkClick r:id="rId3"/>
                        </a:rPr>
                        <a:t>SP-241940</a:t>
                      </a:r>
                      <a:endParaRPr lang="en-US" sz="1000" b="0" i="0" u="sng" strike="noStrike">
                        <a:solidFill>
                          <a:srgbClr val="0563C1"/>
                        </a:solidFill>
                        <a:effectLst/>
                        <a:latin typeface="+mn-lt"/>
                        <a:ea typeface="微软雅黑" panose="020B0503020204020204" pitchFamily="34" charset="-122"/>
                      </a:endParaRPr>
                    </a:p>
                  </a:txBody>
                  <a:tcPr marL="6901" marR="6901" marT="6901" marB="0"/>
                </a:tc>
                <a:tc>
                  <a:txBody>
                    <a:bodyPr/>
                    <a:lstStyle/>
                    <a:p>
                      <a:pPr algn="r" fontAlgn="t"/>
                      <a:r>
                        <a:rPr lang="en-US" sz="1000" b="0" i="0" u="sng" strike="noStrike" dirty="0">
                          <a:solidFill>
                            <a:srgbClr val="FF0000"/>
                          </a:solidFill>
                          <a:effectLst/>
                          <a:latin typeface="+mn-lt"/>
                          <a:ea typeface="微软雅黑" panose="020B0503020204020204" pitchFamily="34" charset="-122"/>
                        </a:rPr>
                        <a:t>70%</a:t>
                      </a:r>
                    </a:p>
                  </a:txBody>
                  <a:tcPr marL="6901" marR="6901" marT="6901" marB="0"/>
                </a:tc>
                <a:tc>
                  <a:txBody>
                    <a:bodyPr/>
                    <a:lstStyle/>
                    <a:p>
                      <a:pPr algn="l" fontAlgn="t"/>
                      <a:endParaRPr lang="en-US" sz="900" b="0" i="0" u="sng" strike="noStrike" dirty="0">
                        <a:solidFill>
                          <a:srgbClr val="0563C1"/>
                        </a:solidFill>
                        <a:effectLst/>
                        <a:latin typeface="+mn-lt"/>
                        <a:ea typeface="微软雅黑" panose="020B0503020204020204" pitchFamily="34" charset="-122"/>
                      </a:endParaRPr>
                    </a:p>
                  </a:txBody>
                  <a:tcPr marL="6901" marR="6901" marT="6901" marB="0"/>
                </a:tc>
                <a:extLst>
                  <a:ext uri="{0D108BD9-81ED-4DB2-BD59-A6C34878D82A}">
                    <a16:rowId xmlns:a16="http://schemas.microsoft.com/office/drawing/2014/main" val="3202147823"/>
                  </a:ext>
                </a:extLst>
              </a:tr>
            </a:tbl>
          </a:graphicData>
        </a:graphic>
      </p:graphicFrame>
      <p:sp>
        <p:nvSpPr>
          <p:cNvPr id="6" name="矩形 5">
            <a:extLst>
              <a:ext uri="{FF2B5EF4-FFF2-40B4-BE49-F238E27FC236}">
                <a16:creationId xmlns:a16="http://schemas.microsoft.com/office/drawing/2014/main" id="{258CB148-EB78-4F52-B4DA-88CC8C58B74F}"/>
              </a:ext>
            </a:extLst>
          </p:cNvPr>
          <p:cNvSpPr/>
          <p:nvPr/>
        </p:nvSpPr>
        <p:spPr>
          <a:xfrm>
            <a:off x="8684704" y="0"/>
            <a:ext cx="1614545" cy="292388"/>
          </a:xfrm>
          <a:prstGeom prst="rect">
            <a:avLst/>
          </a:prstGeom>
        </p:spPr>
        <p:txBody>
          <a:bodyPr wrap="none">
            <a:spAutoFit/>
          </a:bodyPr>
          <a:lstStyle/>
          <a:p>
            <a:r>
              <a:rPr lang="en-US" altLang="zh-CN" dirty="0">
                <a:solidFill>
                  <a:schemeClr val="bg1"/>
                </a:solidFill>
                <a:highlight>
                  <a:srgbClr val="800080"/>
                </a:highlight>
              </a:rPr>
              <a:t>OAM Prime feature</a:t>
            </a:r>
            <a:endParaRPr lang="zh-CN" altLang="en-US" dirty="0">
              <a:solidFill>
                <a:schemeClr val="bg1"/>
              </a:solidFill>
              <a:highlight>
                <a:srgbClr val="800080"/>
              </a:highlight>
            </a:endParaRPr>
          </a:p>
        </p:txBody>
      </p:sp>
      <p:sp>
        <p:nvSpPr>
          <p:cNvPr id="7" name="Content Placeholder 7">
            <a:extLst>
              <a:ext uri="{FF2B5EF4-FFF2-40B4-BE49-F238E27FC236}">
                <a16:creationId xmlns:a16="http://schemas.microsoft.com/office/drawing/2014/main" id="{F5DF6155-84E1-45F4-8832-AF08CCF6BE5F}"/>
              </a:ext>
            </a:extLst>
          </p:cNvPr>
          <p:cNvSpPr txBox="1">
            <a:spLocks/>
          </p:cNvSpPr>
          <p:nvPr/>
        </p:nvSpPr>
        <p:spPr>
          <a:xfrm>
            <a:off x="420610" y="2183074"/>
            <a:ext cx="10953749" cy="4060800"/>
          </a:xfrm>
          <a:prstGeom prst="rect">
            <a:avLst/>
          </a:prstGeom>
          <a:solidFill>
            <a:schemeClr val="bg1"/>
          </a:solidFill>
        </p:spPr>
        <p:txBody>
          <a:bodyPr/>
          <a:lstStyle>
            <a:lvl1pPr marL="341313" indent="-341313" algn="l" rtl="0" eaLnBrk="0" fontAlgn="base" hangingPunct="0">
              <a:spcBef>
                <a:spcPct val="20000"/>
              </a:spcBef>
              <a:spcAft>
                <a:spcPct val="0"/>
              </a:spcAft>
              <a:buBlip>
                <a:blip r:embed="rId4"/>
              </a:buBlip>
              <a:defRPr sz="2800">
                <a:solidFill>
                  <a:schemeClr val="tx1"/>
                </a:solidFill>
                <a:latin typeface="+mn-lt"/>
                <a:ea typeface="MS PGothic" panose="020B0600070205080204" pitchFamily="34" charset="-128"/>
                <a:cs typeface="ＭＳ Ｐゴシック" charset="0"/>
              </a:defRPr>
            </a:lvl1pPr>
            <a:lvl2pPr marL="741363" indent="-284163" algn="l" rtl="0" eaLnBrk="0" fontAlgn="base" hangingPunct="0">
              <a:spcBef>
                <a:spcPct val="20000"/>
              </a:spcBef>
              <a:spcAft>
                <a:spcPct val="0"/>
              </a:spcAft>
              <a:buClr>
                <a:srgbClr val="C00000"/>
              </a:buClr>
              <a:buFont typeface="Arial" panose="020B0604020202020204" pitchFamily="34" charset="0"/>
              <a:buChar char="•"/>
              <a:defRPr sz="2400">
                <a:solidFill>
                  <a:schemeClr val="tx1"/>
                </a:solidFill>
                <a:latin typeface="+mn-lt"/>
                <a:ea typeface="MS PGothic" panose="020B0600070205080204" pitchFamily="34" charset="-128"/>
              </a:defRPr>
            </a:lvl2pPr>
            <a:lvl3pPr marL="11414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3pPr>
            <a:lvl4pPr marL="15986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4pPr>
            <a:lvl5pPr marL="2055813" indent="-227013"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S PGothic" panose="020B0600070205080204" pitchFamily="34" charset="-128"/>
              </a:defRPr>
            </a:lvl5pPr>
            <a:lvl6pPr marL="2514314" indent="-228574" algn="l" rtl="0" eaLnBrk="0" fontAlgn="base" hangingPunct="0">
              <a:spcBef>
                <a:spcPct val="20000"/>
              </a:spcBef>
              <a:spcAft>
                <a:spcPct val="0"/>
              </a:spcAft>
              <a:buFont typeface="Arial" charset="0"/>
              <a:buChar char="»"/>
              <a:defRPr sz="1600">
                <a:solidFill>
                  <a:schemeClr val="tx1"/>
                </a:solidFill>
                <a:latin typeface="+mn-lt"/>
              </a:defRPr>
            </a:lvl6pPr>
            <a:lvl7pPr marL="2971462" indent="-228574" algn="l" rtl="0" eaLnBrk="0" fontAlgn="base" hangingPunct="0">
              <a:spcBef>
                <a:spcPct val="20000"/>
              </a:spcBef>
              <a:spcAft>
                <a:spcPct val="0"/>
              </a:spcAft>
              <a:buFont typeface="Arial" charset="0"/>
              <a:buChar char="»"/>
              <a:defRPr sz="1600">
                <a:solidFill>
                  <a:schemeClr val="tx1"/>
                </a:solidFill>
                <a:latin typeface="+mn-lt"/>
              </a:defRPr>
            </a:lvl7pPr>
            <a:lvl8pPr marL="3428610" indent="-228574" algn="l" rtl="0" eaLnBrk="0" fontAlgn="base" hangingPunct="0">
              <a:spcBef>
                <a:spcPct val="20000"/>
              </a:spcBef>
              <a:spcAft>
                <a:spcPct val="0"/>
              </a:spcAft>
              <a:buFont typeface="Arial" charset="0"/>
              <a:buChar char="»"/>
              <a:defRPr sz="1600">
                <a:solidFill>
                  <a:schemeClr val="tx1"/>
                </a:solidFill>
                <a:latin typeface="+mn-lt"/>
              </a:defRPr>
            </a:lvl8pPr>
            <a:lvl9pPr marL="3885758" indent="-228574" algn="l" rtl="0" eaLnBrk="0" fontAlgn="base" hangingPunct="0">
              <a:spcBef>
                <a:spcPct val="20000"/>
              </a:spcBef>
              <a:spcAft>
                <a:spcPct val="0"/>
              </a:spcAft>
              <a:buFont typeface="Arial" charset="0"/>
              <a:buChar char="»"/>
              <a:defRPr sz="1600">
                <a:solidFill>
                  <a:schemeClr val="tx1"/>
                </a:solidFill>
                <a:latin typeface="+mn-lt"/>
              </a:defRPr>
            </a:lvl9pPr>
          </a:lstStyle>
          <a:p>
            <a:pPr>
              <a:spcBef>
                <a:spcPts val="0"/>
              </a:spcBef>
              <a:spcAft>
                <a:spcPts val="0"/>
              </a:spcAft>
              <a:defRPr/>
            </a:pPr>
            <a:r>
              <a:rPr lang="de-DE" altLang="de-DE" sz="1800" kern="0" dirty="0"/>
              <a:t>Progress since SA#107:</a:t>
            </a:r>
          </a:p>
          <a:p>
            <a:pPr lvl="1"/>
            <a:r>
              <a:rPr lang="en-US" altLang="zh-CN" sz="1200" dirty="0"/>
              <a:t>The following update are agreed</a:t>
            </a:r>
          </a:p>
          <a:p>
            <a:pPr lvl="2"/>
            <a:r>
              <a:rPr lang="en-US" altLang="zh-CN" sz="1200" dirty="0"/>
              <a:t>Modelling energy supply, carbon emission and renewable energy information</a:t>
            </a:r>
          </a:p>
          <a:p>
            <a:pPr lvl="2"/>
            <a:r>
              <a:rPr lang="en-US" altLang="zh-CN" sz="1200" dirty="0"/>
              <a:t>Add Carbon emission KPI definition</a:t>
            </a:r>
          </a:p>
          <a:p>
            <a:pPr lvl="2"/>
            <a:r>
              <a:rPr lang="en-US" altLang="zh-CN" sz="1200" dirty="0"/>
              <a:t>Add new EE KPIs with consideration of network availability and network quality performance dimension</a:t>
            </a:r>
          </a:p>
          <a:p>
            <a:pPr lvl="1"/>
            <a:r>
              <a:rPr lang="en-US" altLang="zh-CN" sz="1200" dirty="0"/>
              <a:t>The following topics need more discussion</a:t>
            </a:r>
          </a:p>
          <a:p>
            <a:pPr lvl="2"/>
            <a:r>
              <a:rPr lang="en-US" altLang="zh-CN" sz="1200" dirty="0"/>
              <a:t>Solution for multi-carrier RAN Energy saving</a:t>
            </a:r>
          </a:p>
          <a:p>
            <a:pPr lvl="2"/>
            <a:r>
              <a:rPr lang="en-US" altLang="zh-CN" sz="1200" dirty="0"/>
              <a:t>MDA assisted Energy Saving for handling of power shortage scenario</a:t>
            </a:r>
          </a:p>
          <a:p>
            <a:pPr lvl="2"/>
            <a:r>
              <a:rPr lang="en-US" altLang="zh-CN" sz="1200" dirty="0"/>
              <a:t>VNF energy consumption measurements</a:t>
            </a:r>
          </a:p>
          <a:p>
            <a:pPr marL="341313" lvl="1" indent="-341313">
              <a:spcBef>
                <a:spcPts val="0"/>
              </a:spcBef>
              <a:spcAft>
                <a:spcPts val="0"/>
              </a:spcAft>
              <a:buBlip>
                <a:blip r:embed="rId4"/>
              </a:buBlip>
              <a:defRPr/>
            </a:pPr>
            <a:r>
              <a:rPr lang="en-US" sz="1800" kern="0" dirty="0"/>
              <a:t>Impacts and dependencies on other WGs:</a:t>
            </a:r>
            <a:endParaRPr lang="de-DE" sz="1800" kern="0" dirty="0"/>
          </a:p>
          <a:p>
            <a:pPr lvl="1">
              <a:spcBef>
                <a:spcPts val="0"/>
              </a:spcBef>
              <a:spcAft>
                <a:spcPts val="0"/>
              </a:spcAft>
              <a:defRPr/>
            </a:pPr>
            <a:r>
              <a:rPr lang="en-US" sz="1200" kern="0" dirty="0"/>
              <a:t>The following WGs address aspects related to this study:</a:t>
            </a:r>
          </a:p>
          <a:p>
            <a:pPr lvl="2">
              <a:spcBef>
                <a:spcPts val="0"/>
              </a:spcBef>
              <a:spcAft>
                <a:spcPts val="0"/>
              </a:spcAft>
              <a:defRPr/>
            </a:pPr>
            <a:r>
              <a:rPr lang="en-US" sz="1200" kern="0" dirty="0"/>
              <a:t>SA1 and SA2, for aspects described in WT-2 and WT-5</a:t>
            </a:r>
          </a:p>
          <a:p>
            <a:pPr lvl="2">
              <a:spcBef>
                <a:spcPts val="0"/>
              </a:spcBef>
              <a:spcAft>
                <a:spcPts val="0"/>
              </a:spcAft>
              <a:defRPr/>
            </a:pPr>
            <a:r>
              <a:rPr lang="en-US" sz="1200" kern="0" dirty="0"/>
              <a:t>RAN1, RAN2 and RAN3, for aspects described in WT-3 and WT-5.</a:t>
            </a:r>
            <a:endParaRPr lang="de-DE" sz="1200" kern="0" dirty="0"/>
          </a:p>
          <a:p>
            <a:pPr>
              <a:spcBef>
                <a:spcPts val="0"/>
              </a:spcBef>
              <a:spcAft>
                <a:spcPts val="0"/>
              </a:spcAft>
              <a:defRPr/>
            </a:pPr>
            <a:r>
              <a:rPr lang="de-DE" sz="1800" kern="0" dirty="0"/>
              <a:t>Next steps:</a:t>
            </a:r>
          </a:p>
          <a:p>
            <a:pPr lvl="1">
              <a:defRPr/>
            </a:pPr>
            <a:r>
              <a:rPr lang="en-US" altLang="zh-CN" sz="1200" dirty="0"/>
              <a:t>The remaining solutions for other work tasks i.e. WT -1 , WT-8 to be discussed in next meetings.</a:t>
            </a:r>
            <a:endParaRPr lang="en-US" altLang="zh-CN" sz="1200" kern="0" dirty="0"/>
          </a:p>
        </p:txBody>
      </p:sp>
    </p:spTree>
    <p:extLst>
      <p:ext uri="{BB962C8B-B14F-4D97-AF65-F5344CB8AC3E}">
        <p14:creationId xmlns:p14="http://schemas.microsoft.com/office/powerpoint/2010/main" val="571506150"/>
      </p:ext>
    </p:extLst>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3A7A4F-24BC-422F-BCC2-ED4ABFC5EFE8}"/>
              </a:ext>
            </a:extLst>
          </p:cNvPr>
          <p:cNvSpPr>
            <a:spLocks noGrp="1"/>
          </p:cNvSpPr>
          <p:nvPr>
            <p:ph type="title"/>
          </p:nvPr>
        </p:nvSpPr>
        <p:spPr/>
        <p:txBody>
          <a:bodyPr/>
          <a:lstStyle/>
          <a:p>
            <a:pPr eaLnBrk="1" hangingPunct="1">
              <a:defRPr/>
            </a:pPr>
            <a:r>
              <a:rPr lang="en-GB" altLang="zh-CN" sz="4000" dirty="0"/>
              <a:t>SA5 general information since SA#107</a:t>
            </a:r>
          </a:p>
        </p:txBody>
      </p:sp>
      <p:sp>
        <p:nvSpPr>
          <p:cNvPr id="4" name="Rectangle 3">
            <a:extLst>
              <a:ext uri="{FF2B5EF4-FFF2-40B4-BE49-F238E27FC236}">
                <a16:creationId xmlns:a16="http://schemas.microsoft.com/office/drawing/2014/main" id="{7A629EB8-AC3A-4E84-8233-E2DBCDEA526A}"/>
              </a:ext>
            </a:extLst>
          </p:cNvPr>
          <p:cNvSpPr/>
          <p:nvPr/>
        </p:nvSpPr>
        <p:spPr>
          <a:xfrm>
            <a:off x="1155781" y="1171545"/>
            <a:ext cx="3669594" cy="400110"/>
          </a:xfrm>
          <a:prstGeom prst="rect">
            <a:avLst/>
          </a:prstGeom>
        </p:spPr>
        <p:txBody>
          <a:bodyPr wrap="none">
            <a:spAutoFit/>
          </a:bodyPr>
          <a:lstStyle/>
          <a:p>
            <a:pPr marL="609585" lvl="0" indent="-609585">
              <a:spcBef>
                <a:spcPct val="20000"/>
              </a:spcBef>
              <a:buBlip>
                <a:blip r:embed="rId2"/>
              </a:buBlip>
            </a:pPr>
            <a:r>
              <a:rPr lang="en-US" altLang="zh-CN" sz="2000" b="1" kern="0" dirty="0">
                <a:solidFill>
                  <a:prstClr val="black"/>
                </a:solidFill>
                <a:latin typeface="Calibri"/>
                <a:cs typeface="+mn-cs"/>
              </a:rPr>
              <a:t>Two</a:t>
            </a:r>
            <a:r>
              <a:rPr lang="en-US" altLang="en-US" sz="2000" b="1" kern="0" dirty="0">
                <a:solidFill>
                  <a:prstClr val="black"/>
                </a:solidFill>
                <a:latin typeface="Calibri"/>
                <a:cs typeface="+mn-cs"/>
              </a:rPr>
              <a:t> </a:t>
            </a:r>
            <a:r>
              <a:rPr lang="en-US" altLang="zh-CN" sz="2000" b="1" kern="0" dirty="0">
                <a:solidFill>
                  <a:prstClr val="black"/>
                </a:solidFill>
                <a:latin typeface="Calibri"/>
                <a:cs typeface="+mn-cs"/>
              </a:rPr>
              <a:t>f2f </a:t>
            </a:r>
            <a:r>
              <a:rPr lang="en-US" altLang="en-US" sz="2000" b="1" kern="0" dirty="0">
                <a:solidFill>
                  <a:prstClr val="black"/>
                </a:solidFill>
                <a:latin typeface="Calibri"/>
                <a:cs typeface="+mn-cs"/>
              </a:rPr>
              <a:t>meeting in 2Q2025</a:t>
            </a:r>
            <a:endParaRPr lang="en-US" altLang="en-US" sz="1800" b="1" kern="0" dirty="0">
              <a:solidFill>
                <a:prstClr val="black"/>
              </a:solidFill>
              <a:latin typeface="Calibri"/>
              <a:cs typeface="+mn-cs"/>
            </a:endParaRPr>
          </a:p>
        </p:txBody>
      </p:sp>
      <p:sp>
        <p:nvSpPr>
          <p:cNvPr id="9" name="Content Placeholder 10">
            <a:extLst>
              <a:ext uri="{FF2B5EF4-FFF2-40B4-BE49-F238E27FC236}">
                <a16:creationId xmlns:a16="http://schemas.microsoft.com/office/drawing/2014/main" id="{EB081047-36CA-4737-ADA1-4F7351036321}"/>
              </a:ext>
            </a:extLst>
          </p:cNvPr>
          <p:cNvSpPr>
            <a:spLocks noGrp="1"/>
          </p:cNvSpPr>
          <p:nvPr>
            <p:ph idx="1"/>
          </p:nvPr>
        </p:nvSpPr>
        <p:spPr>
          <a:xfrm>
            <a:off x="834767" y="1519930"/>
            <a:ext cx="5687953" cy="4746758"/>
          </a:xfrm>
          <a:ln w="3175">
            <a:noFill/>
          </a:ln>
        </p:spPr>
        <p:txBody>
          <a:bodyPr/>
          <a:lstStyle/>
          <a:p>
            <a:pPr lvl="1"/>
            <a:r>
              <a:rPr lang="en-US" altLang="en-US" sz="1400" b="1" dirty="0"/>
              <a:t>Statistics SA5#160, 7 – 11 April, 2025 Goteborg, </a:t>
            </a:r>
            <a:r>
              <a:rPr lang="en-US" altLang="zh-CN" sz="1400" b="1" dirty="0"/>
              <a:t>Sweden</a:t>
            </a:r>
            <a:endParaRPr lang="en-US" altLang="en-US" sz="1400" b="1" dirty="0"/>
          </a:p>
          <a:p>
            <a:pPr lvl="2"/>
            <a:r>
              <a:rPr lang="en-US" altLang="en-US" sz="1200" dirty="0">
                <a:solidFill>
                  <a:srgbClr val="FF0000"/>
                </a:solidFill>
              </a:rPr>
              <a:t>152</a:t>
            </a:r>
            <a:r>
              <a:rPr lang="en-US" altLang="en-US" sz="1200" dirty="0"/>
              <a:t> delegates ‘attended’ (checked-in)</a:t>
            </a:r>
            <a:br>
              <a:rPr lang="en-US" altLang="en-US" sz="1200" dirty="0"/>
            </a:br>
            <a:r>
              <a:rPr lang="en-US" altLang="en-US" sz="1200" dirty="0">
                <a:solidFill>
                  <a:srgbClr val="FF0000"/>
                </a:solidFill>
              </a:rPr>
              <a:t>44</a:t>
            </a:r>
            <a:r>
              <a:rPr lang="en-US" altLang="en-US" sz="1200" dirty="0"/>
              <a:t> registered for ‘On-Line’ participation</a:t>
            </a:r>
          </a:p>
          <a:p>
            <a:pPr lvl="2"/>
            <a:r>
              <a:rPr lang="en-US" altLang="en-US" sz="1200" dirty="0">
                <a:solidFill>
                  <a:srgbClr val="FF0000"/>
                </a:solidFill>
              </a:rPr>
              <a:t>912</a:t>
            </a:r>
            <a:r>
              <a:rPr lang="en-US" altLang="en-US" sz="1200" dirty="0"/>
              <a:t> documents (including revisions) including:</a:t>
            </a:r>
          </a:p>
          <a:p>
            <a:pPr lvl="3"/>
            <a:r>
              <a:rPr lang="en-US" altLang="en-US" sz="1200" dirty="0">
                <a:solidFill>
                  <a:srgbClr val="FF0000"/>
                </a:solidFill>
              </a:rPr>
              <a:t>540</a:t>
            </a:r>
            <a:r>
              <a:rPr lang="en-US" altLang="en-US" sz="1200" dirty="0"/>
              <a:t> CRs submitted (including revisions)</a:t>
            </a:r>
            <a:r>
              <a:rPr lang="zh-CN" altLang="en-US" sz="1200" dirty="0"/>
              <a:t>，</a:t>
            </a:r>
            <a:r>
              <a:rPr lang="en-US" altLang="ko-KR" sz="1200" dirty="0"/>
              <a:t>Total CRs agreed: </a:t>
            </a:r>
            <a:r>
              <a:rPr lang="en-US" altLang="ko-KR" sz="1200" dirty="0">
                <a:solidFill>
                  <a:srgbClr val="FF0000"/>
                </a:solidFill>
              </a:rPr>
              <a:t>223</a:t>
            </a:r>
            <a:endParaRPr lang="en-US" altLang="en-US" sz="1200" dirty="0">
              <a:solidFill>
                <a:srgbClr val="FF0000"/>
              </a:solidFill>
            </a:endParaRPr>
          </a:p>
          <a:p>
            <a:pPr lvl="3"/>
            <a:r>
              <a:rPr lang="en-US" altLang="en-US" sz="1200" dirty="0">
                <a:solidFill>
                  <a:srgbClr val="FF0000"/>
                </a:solidFill>
              </a:rPr>
              <a:t>13</a:t>
            </a:r>
            <a:r>
              <a:rPr lang="en-US" altLang="en-US" sz="1200" dirty="0"/>
              <a:t> Incoming LSs, </a:t>
            </a:r>
            <a:r>
              <a:rPr lang="en-US" altLang="en-US" sz="1200" dirty="0">
                <a:solidFill>
                  <a:srgbClr val="FF0000"/>
                </a:solidFill>
              </a:rPr>
              <a:t>2</a:t>
            </a:r>
            <a:r>
              <a:rPr lang="en-US" altLang="en-US" sz="1200" dirty="0"/>
              <a:t> postponed</a:t>
            </a:r>
          </a:p>
          <a:p>
            <a:pPr lvl="3"/>
            <a:r>
              <a:rPr lang="en-US" altLang="en-US" sz="1200" dirty="0">
                <a:solidFill>
                  <a:srgbClr val="FF0000"/>
                </a:solidFill>
              </a:rPr>
              <a:t>7</a:t>
            </a:r>
            <a:r>
              <a:rPr lang="en-US" altLang="en-US" sz="1200" dirty="0"/>
              <a:t> Outgoing LSs Approved</a:t>
            </a:r>
          </a:p>
          <a:p>
            <a:pPr lvl="3"/>
            <a:endParaRPr lang="en-US" altLang="en-US" sz="1200" dirty="0"/>
          </a:p>
          <a:p>
            <a:pPr marL="1254141" lvl="2" indent="-341313">
              <a:spcBef>
                <a:spcPts val="0"/>
              </a:spcBef>
              <a:spcAft>
                <a:spcPts val="0"/>
              </a:spcAft>
              <a:buBlip>
                <a:blip r:embed="rId3"/>
              </a:buBlip>
              <a:defRPr/>
            </a:pPr>
            <a:r>
              <a:rPr lang="en-GB" altLang="zh-CN" sz="1400" dirty="0">
                <a:ea typeface="MS PGothic" panose="020B0600070205080204" pitchFamily="34" charset="-128"/>
              </a:rPr>
              <a:t>SA5 CH SWG statistics:</a:t>
            </a:r>
          </a:p>
          <a:p>
            <a:pPr lvl="2"/>
            <a:r>
              <a:rPr lang="en-GB" altLang="zh-CN" sz="1200" dirty="0"/>
              <a:t>Meeting registration and participation</a:t>
            </a:r>
          </a:p>
          <a:p>
            <a:pPr lvl="3">
              <a:buFont typeface="Arial" panose="020B0604020202020204" pitchFamily="34" charset="0"/>
              <a:buChar char="•"/>
            </a:pPr>
            <a:r>
              <a:rPr lang="en-GB" altLang="zh-CN" sz="1200" dirty="0">
                <a:solidFill>
                  <a:srgbClr val="FF0000"/>
                </a:solidFill>
              </a:rPr>
              <a:t>32</a:t>
            </a:r>
            <a:r>
              <a:rPr lang="en-GB" altLang="zh-CN" sz="1100" dirty="0"/>
              <a:t> </a:t>
            </a:r>
            <a:r>
              <a:rPr lang="en-GB" altLang="zh-CN" sz="1200" dirty="0"/>
              <a:t>registered delegates</a:t>
            </a:r>
          </a:p>
          <a:p>
            <a:pPr lvl="3">
              <a:buFont typeface="Arial" panose="020B0604020202020204" pitchFamily="34" charset="0"/>
              <a:buChar char="•"/>
            </a:pPr>
            <a:r>
              <a:rPr lang="en-GB" altLang="zh-CN" sz="1200" dirty="0">
                <a:solidFill>
                  <a:srgbClr val="FF0000"/>
                </a:solidFill>
              </a:rPr>
              <a:t>24 </a:t>
            </a:r>
            <a:r>
              <a:rPr lang="en-GB" altLang="zh-CN" sz="1100" dirty="0"/>
              <a:t>delegates participated </a:t>
            </a:r>
          </a:p>
          <a:p>
            <a:pPr lvl="3">
              <a:buFont typeface="Arial" panose="020B0604020202020204" pitchFamily="34" charset="0"/>
              <a:buChar char="•"/>
            </a:pPr>
            <a:r>
              <a:rPr lang="en-GB" altLang="zh-CN" sz="1200" dirty="0">
                <a:solidFill>
                  <a:srgbClr val="FF0000"/>
                </a:solidFill>
              </a:rPr>
              <a:t>6 </a:t>
            </a:r>
            <a:r>
              <a:rPr lang="en-GB" altLang="zh-CN" sz="1100" dirty="0"/>
              <a:t>delegates from remote</a:t>
            </a:r>
          </a:p>
          <a:p>
            <a:pPr lvl="2"/>
            <a:r>
              <a:rPr lang="en-GB" altLang="zh-CN" sz="1200" dirty="0"/>
              <a:t>Documents to this meeting</a:t>
            </a:r>
          </a:p>
          <a:p>
            <a:pPr lvl="3">
              <a:buFont typeface="Arial" panose="020B0604020202020204" pitchFamily="34" charset="0"/>
              <a:buChar char="•"/>
            </a:pPr>
            <a:r>
              <a:rPr lang="en-GB" altLang="zh-CN" sz="1100" kern="1200" dirty="0">
                <a:solidFill>
                  <a:srgbClr val="FF0000"/>
                </a:solidFill>
                <a:ea typeface="+mn-ea"/>
                <a:cs typeface="Arial" panose="020B0604020202020204" pitchFamily="34" charset="0"/>
              </a:rPr>
              <a:t>86</a:t>
            </a:r>
            <a:r>
              <a:rPr lang="en-GB" altLang="zh-CN" sz="1100" kern="1200" dirty="0">
                <a:ea typeface="+mn-ea"/>
                <a:cs typeface="Arial" panose="020B0604020202020204" pitchFamily="34" charset="0"/>
              </a:rPr>
              <a:t> submitted contributions </a:t>
            </a:r>
          </a:p>
          <a:p>
            <a:pPr lvl="3">
              <a:buFont typeface="Arial" panose="020B0604020202020204" pitchFamily="34" charset="0"/>
              <a:buChar char="•"/>
            </a:pPr>
            <a:r>
              <a:rPr lang="en-GB" altLang="zh-CN" sz="1100" kern="1200" dirty="0">
                <a:solidFill>
                  <a:srgbClr val="FF0000"/>
                </a:solidFill>
                <a:ea typeface="+mn-ea"/>
                <a:cs typeface="Arial" panose="020B0604020202020204" pitchFamily="34" charset="0"/>
              </a:rPr>
              <a:t>60</a:t>
            </a:r>
            <a:r>
              <a:rPr lang="en-GB" altLang="zh-CN" sz="1100" kern="1200" dirty="0">
                <a:ea typeface="+mn-ea"/>
                <a:cs typeface="Arial" panose="020B0604020202020204" pitchFamily="34" charset="0"/>
              </a:rPr>
              <a:t> agreed contributions including</a:t>
            </a:r>
          </a:p>
          <a:p>
            <a:pPr lvl="4"/>
            <a:r>
              <a:rPr lang="en-GB" altLang="zh-CN" sz="1167" dirty="0">
                <a:solidFill>
                  <a:srgbClr val="FF0000"/>
                </a:solidFill>
              </a:rPr>
              <a:t>3</a:t>
            </a:r>
            <a:r>
              <a:rPr lang="en-GB" altLang="zh-CN" sz="1167" dirty="0"/>
              <a:t> contributions from the CH plenary</a:t>
            </a:r>
          </a:p>
          <a:p>
            <a:pPr lvl="4"/>
            <a:r>
              <a:rPr lang="en-GB" altLang="zh-CN" sz="1167" dirty="0">
                <a:solidFill>
                  <a:srgbClr val="FF0000"/>
                </a:solidFill>
              </a:rPr>
              <a:t>2</a:t>
            </a:r>
            <a:r>
              <a:rPr lang="en-GB" altLang="zh-CN" sz="1167" dirty="0"/>
              <a:t> revised Rel-19 WIDs </a:t>
            </a:r>
          </a:p>
          <a:p>
            <a:pPr lvl="4"/>
            <a:r>
              <a:rPr lang="en-GB" altLang="zh-CN" sz="1167" dirty="0">
                <a:solidFill>
                  <a:srgbClr val="FF0000"/>
                </a:solidFill>
              </a:rPr>
              <a:t>45</a:t>
            </a:r>
            <a:r>
              <a:rPr lang="en-GB" altLang="zh-CN" sz="1167" dirty="0"/>
              <a:t> CRs for Rel-19 WIDs, </a:t>
            </a:r>
            <a:r>
              <a:rPr lang="en-GB" altLang="zh-CN" sz="1167" dirty="0">
                <a:solidFill>
                  <a:srgbClr val="FF0000"/>
                </a:solidFill>
              </a:rPr>
              <a:t>10</a:t>
            </a:r>
            <a:r>
              <a:rPr lang="en-GB" altLang="zh-CN" sz="1167" dirty="0"/>
              <a:t> CRs for Maintenance</a:t>
            </a:r>
          </a:p>
        </p:txBody>
      </p:sp>
      <p:sp>
        <p:nvSpPr>
          <p:cNvPr id="10" name="Content Placeholder 10">
            <a:extLst>
              <a:ext uri="{FF2B5EF4-FFF2-40B4-BE49-F238E27FC236}">
                <a16:creationId xmlns:a16="http://schemas.microsoft.com/office/drawing/2014/main" id="{342CF813-22B5-45EC-8D7A-32AF4B8A3E93}"/>
              </a:ext>
            </a:extLst>
          </p:cNvPr>
          <p:cNvSpPr txBox="1">
            <a:spLocks/>
          </p:cNvSpPr>
          <p:nvPr/>
        </p:nvSpPr>
        <p:spPr bwMode="auto">
          <a:xfrm>
            <a:off x="5742047" y="1534148"/>
            <a:ext cx="6252157" cy="4746758"/>
          </a:xfrm>
          <a:prstGeom prst="rect">
            <a:avLst/>
          </a:prstGeom>
          <a:noFill/>
          <a:ln w="3175">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609585" indent="-609585" algn="l" rtl="0" eaLnBrk="0" fontAlgn="base" hangingPunct="0">
              <a:spcBef>
                <a:spcPct val="20000"/>
              </a:spcBef>
              <a:spcAft>
                <a:spcPct val="0"/>
              </a:spcAft>
              <a:buFontTx/>
              <a:buBlip>
                <a:blip r:embed="rId2"/>
              </a:buBlip>
              <a:defRPr sz="3700">
                <a:solidFill>
                  <a:schemeClr val="tx1"/>
                </a:solidFill>
                <a:latin typeface="+mn-lt"/>
                <a:ea typeface="+mn-ea"/>
                <a:cs typeface="+mn-cs"/>
              </a:defRPr>
            </a:lvl1pPr>
            <a:lvl2pPr marL="989013" indent="-379413" algn="l" rtl="0" eaLnBrk="0" fontAlgn="base" hangingPunct="0">
              <a:spcBef>
                <a:spcPct val="20000"/>
              </a:spcBef>
              <a:spcAft>
                <a:spcPct val="0"/>
              </a:spcAft>
              <a:buClr>
                <a:srgbClr val="C00000"/>
              </a:buClr>
              <a:buBlip>
                <a:blip r:embed="rId4"/>
              </a:buBlip>
              <a:defRPr sz="3200">
                <a:solidFill>
                  <a:schemeClr val="tx1"/>
                </a:solidFill>
                <a:latin typeface="+mn-lt"/>
              </a:defRPr>
            </a:lvl2pPr>
            <a:lvl3pPr marL="1522413" indent="-303213" algn="l" rtl="0" eaLnBrk="0" fontAlgn="base" hangingPunct="0">
              <a:spcBef>
                <a:spcPct val="20000"/>
              </a:spcBef>
              <a:spcAft>
                <a:spcPct val="0"/>
              </a:spcAft>
              <a:buBlip>
                <a:blip r:embed="rId5"/>
              </a:buBlip>
              <a:defRPr sz="2600">
                <a:solidFill>
                  <a:schemeClr val="tx1"/>
                </a:solidFill>
                <a:latin typeface="+mn-lt"/>
              </a:defRPr>
            </a:lvl3pPr>
            <a:lvl4pPr marL="2132013" indent="-303213" algn="l" rtl="0" eaLnBrk="0" fontAlgn="base" hangingPunct="0">
              <a:spcBef>
                <a:spcPct val="20000"/>
              </a:spcBef>
              <a:spcAft>
                <a:spcPct val="0"/>
              </a:spcAft>
              <a:buFont typeface="Arial" panose="020B0604020202020204" pitchFamily="34" charset="0"/>
              <a:buChar char="–"/>
              <a:defRPr sz="2600">
                <a:solidFill>
                  <a:schemeClr val="tx1"/>
                </a:solidFill>
                <a:latin typeface="+mn-lt"/>
              </a:defRPr>
            </a:lvl4pPr>
            <a:lvl5pPr marL="2741613" indent="-303213" algn="l" rtl="0" eaLnBrk="0" fontAlgn="base" hangingPunct="0">
              <a:spcBef>
                <a:spcPct val="20000"/>
              </a:spcBef>
              <a:spcAft>
                <a:spcPct val="0"/>
              </a:spcAft>
              <a:buFont typeface="Arial" panose="020B0604020202020204" pitchFamily="34" charset="0"/>
              <a:buChar char="»"/>
              <a:defRPr sz="2100">
                <a:solidFill>
                  <a:schemeClr val="tx1"/>
                </a:solidFill>
                <a:latin typeface="+mn-lt"/>
              </a:defRPr>
            </a:lvl5pPr>
            <a:lvl6pPr marL="3352716" indent="-304792" algn="l" rtl="0" eaLnBrk="0" fontAlgn="base" hangingPunct="0">
              <a:spcBef>
                <a:spcPct val="20000"/>
              </a:spcBef>
              <a:spcAft>
                <a:spcPct val="0"/>
              </a:spcAft>
              <a:buFont typeface="Arial" charset="0"/>
              <a:buChar char="»"/>
              <a:defRPr sz="2133">
                <a:solidFill>
                  <a:schemeClr val="tx1"/>
                </a:solidFill>
                <a:latin typeface="+mn-lt"/>
              </a:defRPr>
            </a:lvl6pPr>
            <a:lvl7pPr marL="3962301" indent="-304792" algn="l" rtl="0" eaLnBrk="0" fontAlgn="base" hangingPunct="0">
              <a:spcBef>
                <a:spcPct val="20000"/>
              </a:spcBef>
              <a:spcAft>
                <a:spcPct val="0"/>
              </a:spcAft>
              <a:buFont typeface="Arial" charset="0"/>
              <a:buChar char="»"/>
              <a:defRPr sz="2133">
                <a:solidFill>
                  <a:schemeClr val="tx1"/>
                </a:solidFill>
                <a:latin typeface="+mn-lt"/>
              </a:defRPr>
            </a:lvl7pPr>
            <a:lvl8pPr marL="4571886" indent="-304792" algn="l" rtl="0" eaLnBrk="0" fontAlgn="base" hangingPunct="0">
              <a:spcBef>
                <a:spcPct val="20000"/>
              </a:spcBef>
              <a:spcAft>
                <a:spcPct val="0"/>
              </a:spcAft>
              <a:buFont typeface="Arial" charset="0"/>
              <a:buChar char="»"/>
              <a:defRPr sz="2133">
                <a:solidFill>
                  <a:schemeClr val="tx1"/>
                </a:solidFill>
                <a:latin typeface="+mn-lt"/>
              </a:defRPr>
            </a:lvl8pPr>
            <a:lvl9pPr marL="5181470" indent="-304792" algn="l" rtl="0" eaLnBrk="0" fontAlgn="base" hangingPunct="0">
              <a:spcBef>
                <a:spcPct val="20000"/>
              </a:spcBef>
              <a:spcAft>
                <a:spcPct val="0"/>
              </a:spcAft>
              <a:buFont typeface="Arial" charset="0"/>
              <a:buChar char="»"/>
              <a:defRPr sz="2133">
                <a:solidFill>
                  <a:schemeClr val="tx1"/>
                </a:solidFill>
                <a:latin typeface="+mn-lt"/>
              </a:defRPr>
            </a:lvl9pPr>
          </a:lstStyle>
          <a:p>
            <a:pPr lvl="1"/>
            <a:r>
              <a:rPr lang="en-US" altLang="en-US" sz="1400" b="1" kern="0" dirty="0"/>
              <a:t>Statistics SA5#161, 19 – 23 </a:t>
            </a:r>
            <a:r>
              <a:rPr lang="en-US" altLang="zh-CN" sz="1400" b="1" kern="0" dirty="0"/>
              <a:t>May</a:t>
            </a:r>
            <a:r>
              <a:rPr lang="en-US" altLang="en-US" sz="1400" b="1" kern="0" dirty="0"/>
              <a:t>, 2025 Fukuoka, Japan</a:t>
            </a:r>
          </a:p>
          <a:p>
            <a:pPr lvl="2"/>
            <a:r>
              <a:rPr lang="en-US" altLang="en-US" sz="1200" kern="0" dirty="0">
                <a:solidFill>
                  <a:srgbClr val="FF0000"/>
                </a:solidFill>
              </a:rPr>
              <a:t>169</a:t>
            </a:r>
            <a:r>
              <a:rPr lang="en-US" altLang="en-US" sz="1200" kern="0" dirty="0"/>
              <a:t> delegates ‘attended’ (checked-in)</a:t>
            </a:r>
            <a:br>
              <a:rPr lang="en-US" altLang="en-US" sz="1200" kern="0" dirty="0"/>
            </a:br>
            <a:r>
              <a:rPr lang="en-US" altLang="en-US" sz="1200" kern="0" dirty="0">
                <a:solidFill>
                  <a:srgbClr val="FF0000"/>
                </a:solidFill>
              </a:rPr>
              <a:t>29</a:t>
            </a:r>
            <a:r>
              <a:rPr lang="en-US" altLang="en-US" sz="1200" kern="0" dirty="0"/>
              <a:t> registered for ‘On-Line’ participation</a:t>
            </a:r>
          </a:p>
          <a:p>
            <a:pPr lvl="2"/>
            <a:r>
              <a:rPr lang="en-US" altLang="en-US" sz="1200" kern="0" dirty="0">
                <a:solidFill>
                  <a:srgbClr val="FF0000"/>
                </a:solidFill>
              </a:rPr>
              <a:t>909</a:t>
            </a:r>
            <a:r>
              <a:rPr lang="en-US" altLang="en-US" sz="1200" kern="0" dirty="0"/>
              <a:t> documents (including revisions) including:</a:t>
            </a:r>
          </a:p>
          <a:p>
            <a:pPr lvl="3"/>
            <a:r>
              <a:rPr lang="en-US" altLang="en-US" sz="1200" kern="0" dirty="0">
                <a:solidFill>
                  <a:srgbClr val="FF0000"/>
                </a:solidFill>
              </a:rPr>
              <a:t>490</a:t>
            </a:r>
            <a:r>
              <a:rPr lang="en-US" altLang="en-US" sz="1200" kern="0" dirty="0"/>
              <a:t> CRs submitted (including revisions)</a:t>
            </a:r>
            <a:r>
              <a:rPr lang="zh-CN" altLang="en-US" sz="1200" kern="0" dirty="0"/>
              <a:t>，</a:t>
            </a:r>
            <a:r>
              <a:rPr lang="en-US" altLang="ko-KR" sz="1200" kern="0" dirty="0"/>
              <a:t>Total CRs agreed: </a:t>
            </a:r>
            <a:r>
              <a:rPr lang="en-US" altLang="ko-KR" sz="1200" kern="0" dirty="0">
                <a:solidFill>
                  <a:srgbClr val="FF0000"/>
                </a:solidFill>
              </a:rPr>
              <a:t>202</a:t>
            </a:r>
            <a:endParaRPr lang="en-US" altLang="en-US" sz="1200" kern="0" dirty="0">
              <a:solidFill>
                <a:srgbClr val="FF0000"/>
              </a:solidFill>
            </a:endParaRPr>
          </a:p>
          <a:p>
            <a:pPr lvl="3"/>
            <a:r>
              <a:rPr lang="en-US" altLang="en-US" sz="1200" kern="0" dirty="0">
                <a:solidFill>
                  <a:srgbClr val="FF0000"/>
                </a:solidFill>
              </a:rPr>
              <a:t>20</a:t>
            </a:r>
            <a:r>
              <a:rPr lang="en-US" altLang="en-US" sz="1200" kern="0" dirty="0"/>
              <a:t> Incoming LSs, </a:t>
            </a:r>
            <a:r>
              <a:rPr lang="en-US" altLang="en-US" sz="1200" kern="0" dirty="0">
                <a:solidFill>
                  <a:srgbClr val="FF0000"/>
                </a:solidFill>
              </a:rPr>
              <a:t>4</a:t>
            </a:r>
            <a:r>
              <a:rPr lang="en-US" altLang="en-US" sz="1200" kern="0" dirty="0"/>
              <a:t> postponed</a:t>
            </a:r>
          </a:p>
          <a:p>
            <a:pPr lvl="3"/>
            <a:r>
              <a:rPr lang="en-US" altLang="en-US" sz="1200" kern="0" dirty="0">
                <a:solidFill>
                  <a:srgbClr val="FF0000"/>
                </a:solidFill>
              </a:rPr>
              <a:t>8</a:t>
            </a:r>
            <a:r>
              <a:rPr lang="en-US" altLang="en-US" sz="1200" kern="0" dirty="0"/>
              <a:t> Outgoing LSs Approved</a:t>
            </a:r>
          </a:p>
          <a:p>
            <a:pPr lvl="3"/>
            <a:endParaRPr lang="en-US" altLang="en-US" sz="1200" kern="0" dirty="0"/>
          </a:p>
          <a:p>
            <a:pPr marL="1254141" lvl="2" indent="-341313">
              <a:spcBef>
                <a:spcPts val="0"/>
              </a:spcBef>
              <a:spcAft>
                <a:spcPts val="0"/>
              </a:spcAft>
              <a:buFontTx/>
              <a:buBlip>
                <a:blip r:embed="rId3"/>
              </a:buBlip>
              <a:defRPr/>
            </a:pPr>
            <a:r>
              <a:rPr lang="en-GB" altLang="zh-CN" sz="1400" dirty="0">
                <a:ea typeface="MS PGothic" panose="020B0600070205080204" pitchFamily="34" charset="-128"/>
              </a:rPr>
              <a:t>SA5 CH SWG statistics:</a:t>
            </a:r>
          </a:p>
          <a:p>
            <a:pPr lvl="3"/>
            <a:r>
              <a:rPr lang="en-GB" altLang="zh-CN" sz="1100" kern="0" dirty="0"/>
              <a:t>Meeting registration and participation</a:t>
            </a:r>
          </a:p>
          <a:p>
            <a:pPr lvl="4"/>
            <a:r>
              <a:rPr lang="en-GB" altLang="zh-CN" sz="1100" kern="0" dirty="0">
                <a:solidFill>
                  <a:srgbClr val="FF0000"/>
                </a:solidFill>
              </a:rPr>
              <a:t>25</a:t>
            </a:r>
            <a:r>
              <a:rPr lang="en-GB" altLang="zh-CN" sz="1100" kern="0" dirty="0"/>
              <a:t> registered delegates</a:t>
            </a:r>
          </a:p>
          <a:p>
            <a:pPr lvl="4"/>
            <a:r>
              <a:rPr lang="en-GB" altLang="zh-CN" sz="1100" kern="0" dirty="0">
                <a:solidFill>
                  <a:srgbClr val="FF0000"/>
                </a:solidFill>
              </a:rPr>
              <a:t>15 </a:t>
            </a:r>
            <a:r>
              <a:rPr lang="en-GB" altLang="zh-CN" sz="1100" kern="0" dirty="0"/>
              <a:t>delegates participated </a:t>
            </a:r>
          </a:p>
          <a:p>
            <a:pPr lvl="4"/>
            <a:r>
              <a:rPr lang="en-GB" altLang="zh-CN" sz="1100" kern="0" dirty="0">
                <a:solidFill>
                  <a:srgbClr val="FF0000"/>
                </a:solidFill>
              </a:rPr>
              <a:t>5 </a:t>
            </a:r>
            <a:r>
              <a:rPr lang="en-GB" altLang="zh-CN" sz="1100" kern="0" dirty="0"/>
              <a:t>delegates from remote</a:t>
            </a:r>
          </a:p>
          <a:p>
            <a:pPr lvl="3"/>
            <a:r>
              <a:rPr lang="en-GB" altLang="zh-CN" sz="1100" kern="0" dirty="0"/>
              <a:t>Documents to this meeting</a:t>
            </a:r>
          </a:p>
          <a:p>
            <a:pPr lvl="4"/>
            <a:r>
              <a:rPr lang="en-GB" altLang="zh-CN" sz="1100" kern="0" dirty="0">
                <a:solidFill>
                  <a:srgbClr val="FF0000"/>
                </a:solidFill>
              </a:rPr>
              <a:t>75</a:t>
            </a:r>
            <a:r>
              <a:rPr lang="en-GB" altLang="zh-CN" sz="1100" kern="0" dirty="0"/>
              <a:t> submitted contributions </a:t>
            </a:r>
          </a:p>
          <a:p>
            <a:pPr lvl="4"/>
            <a:r>
              <a:rPr lang="en-GB" altLang="zh-CN" sz="1100" kern="0" dirty="0">
                <a:solidFill>
                  <a:srgbClr val="FF0000"/>
                </a:solidFill>
              </a:rPr>
              <a:t>57</a:t>
            </a:r>
            <a:r>
              <a:rPr lang="en-GB" altLang="zh-CN" sz="1100" kern="0" dirty="0"/>
              <a:t> agreed contributions including</a:t>
            </a:r>
          </a:p>
          <a:p>
            <a:pPr lvl="5"/>
            <a:r>
              <a:rPr lang="en-GB" altLang="zh-CN" sz="1100" kern="0" dirty="0">
                <a:solidFill>
                  <a:srgbClr val="FF0000"/>
                </a:solidFill>
              </a:rPr>
              <a:t>3</a:t>
            </a:r>
            <a:r>
              <a:rPr lang="en-GB" altLang="zh-CN" sz="1100" kern="0" dirty="0"/>
              <a:t> contributions </a:t>
            </a:r>
            <a:r>
              <a:rPr lang="en-GB" altLang="zh-CN" sz="1200" kern="0" dirty="0"/>
              <a:t>from the CH plenary</a:t>
            </a:r>
          </a:p>
          <a:p>
            <a:pPr lvl="5"/>
            <a:r>
              <a:rPr lang="en-GB" altLang="zh-CN" sz="1200" kern="0" dirty="0">
                <a:solidFill>
                  <a:srgbClr val="FF0000"/>
                </a:solidFill>
              </a:rPr>
              <a:t>1</a:t>
            </a:r>
            <a:r>
              <a:rPr lang="en-GB" altLang="zh-CN" sz="1200" kern="0" dirty="0"/>
              <a:t> </a:t>
            </a:r>
            <a:r>
              <a:rPr lang="en-GB" altLang="zh-CN" sz="1200" kern="0" dirty="0" err="1"/>
              <a:t>LSin</a:t>
            </a:r>
            <a:r>
              <a:rPr lang="en-GB" altLang="zh-CN" sz="1200" kern="0" dirty="0"/>
              <a:t> and </a:t>
            </a:r>
            <a:r>
              <a:rPr lang="en-GB" altLang="zh-CN" sz="1200" kern="0" dirty="0">
                <a:solidFill>
                  <a:srgbClr val="FF0000"/>
                </a:solidFill>
              </a:rPr>
              <a:t>2</a:t>
            </a:r>
            <a:r>
              <a:rPr lang="en-GB" altLang="zh-CN" sz="1200" kern="0" dirty="0"/>
              <a:t> </a:t>
            </a:r>
            <a:r>
              <a:rPr lang="en-GB" altLang="zh-CN" sz="1200" kern="0" dirty="0" err="1"/>
              <a:t>LSout</a:t>
            </a:r>
            <a:r>
              <a:rPr lang="en-GB" altLang="zh-CN" sz="1200" kern="0" dirty="0"/>
              <a:t> </a:t>
            </a:r>
          </a:p>
          <a:p>
            <a:pPr lvl="5"/>
            <a:r>
              <a:rPr lang="en-GB" altLang="zh-CN" sz="1200" kern="0" dirty="0">
                <a:solidFill>
                  <a:srgbClr val="FF0000"/>
                </a:solidFill>
              </a:rPr>
              <a:t>1</a:t>
            </a:r>
            <a:r>
              <a:rPr lang="en-GB" altLang="zh-CN" sz="1200" kern="0" dirty="0"/>
              <a:t> new Rel-19 WID and </a:t>
            </a:r>
            <a:r>
              <a:rPr lang="en-GB" altLang="zh-CN" sz="1200" kern="0" dirty="0">
                <a:solidFill>
                  <a:srgbClr val="FF0000"/>
                </a:solidFill>
              </a:rPr>
              <a:t>1 </a:t>
            </a:r>
            <a:r>
              <a:rPr lang="en-GB" altLang="zh-CN" sz="1200" kern="0" dirty="0"/>
              <a:t>revised Rel-19 WID</a:t>
            </a:r>
          </a:p>
          <a:p>
            <a:pPr lvl="5"/>
            <a:r>
              <a:rPr lang="en-GB" altLang="zh-CN" sz="1200" kern="0" dirty="0">
                <a:solidFill>
                  <a:srgbClr val="FF0000"/>
                </a:solidFill>
              </a:rPr>
              <a:t>37</a:t>
            </a:r>
            <a:r>
              <a:rPr lang="en-GB" altLang="zh-CN" sz="1200" kern="0" dirty="0"/>
              <a:t> agreed CRs for Rel-19 WIDs</a:t>
            </a:r>
          </a:p>
          <a:p>
            <a:pPr lvl="5"/>
            <a:r>
              <a:rPr lang="en-GB" altLang="zh-CN" sz="1200" kern="0" dirty="0">
                <a:solidFill>
                  <a:srgbClr val="FF0000"/>
                </a:solidFill>
              </a:rPr>
              <a:t>12</a:t>
            </a:r>
            <a:r>
              <a:rPr lang="en-GB" altLang="zh-CN" sz="1200" kern="0" dirty="0"/>
              <a:t> CRs for Maintenance</a:t>
            </a:r>
          </a:p>
        </p:txBody>
      </p:sp>
    </p:spTree>
    <p:extLst>
      <p:ext uri="{BB962C8B-B14F-4D97-AF65-F5344CB8AC3E}">
        <p14:creationId xmlns:p14="http://schemas.microsoft.com/office/powerpoint/2010/main" val="229268859"/>
      </p:ext>
    </p:extLst>
  </p:cSld>
  <p:clrMapOvr>
    <a:masterClrMapping/>
  </p:clrMapOvr>
  <p:transition spd="slow"/>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96221DFE-BF72-4AC7-BB51-3BFEB65732D9}"/>
              </a:ext>
            </a:extLst>
          </p:cNvPr>
          <p:cNvSpPr>
            <a:spLocks noGrp="1"/>
          </p:cNvSpPr>
          <p:nvPr>
            <p:ph type="title"/>
          </p:nvPr>
        </p:nvSpPr>
        <p:spPr>
          <a:xfrm>
            <a:off x="1" y="228600"/>
            <a:ext cx="9755188" cy="1143000"/>
          </a:xfrm>
        </p:spPr>
        <p:txBody>
          <a:bodyPr/>
          <a:lstStyle/>
          <a:p>
            <a:r>
              <a:rPr lang="en-GB" altLang="en-US" sz="3200" b="1" dirty="0">
                <a:solidFill>
                  <a:srgbClr val="00B050"/>
                </a:solidFill>
              </a:rPr>
              <a:t>21. </a:t>
            </a:r>
            <a:r>
              <a:rPr lang="en-GB" altLang="en-US" sz="3200" b="1" dirty="0" err="1">
                <a:solidFill>
                  <a:srgbClr val="00B050"/>
                </a:solidFill>
              </a:rPr>
              <a:t>Mexpo</a:t>
            </a:r>
            <a:r>
              <a:rPr lang="en-GB" altLang="en-US" sz="3200" b="1" dirty="0">
                <a:solidFill>
                  <a:srgbClr val="00B050"/>
                </a:solidFill>
              </a:rPr>
              <a:t>: </a:t>
            </a:r>
            <a:r>
              <a:rPr lang="en-US" altLang="en-US" sz="3200" b="1" dirty="0">
                <a:solidFill>
                  <a:srgbClr val="00B050"/>
                </a:solidFill>
              </a:rPr>
              <a:t>Enhanced OAM for management exposure to external consumers</a:t>
            </a:r>
            <a:endParaRPr lang="en-GB" altLang="en-US" sz="3200" b="1" dirty="0">
              <a:solidFill>
                <a:srgbClr val="00B050"/>
              </a:solidFill>
            </a:endParaRPr>
          </a:p>
        </p:txBody>
      </p:sp>
      <p:graphicFrame>
        <p:nvGraphicFramePr>
          <p:cNvPr id="5" name="Table 4">
            <a:extLst>
              <a:ext uri="{FF2B5EF4-FFF2-40B4-BE49-F238E27FC236}">
                <a16:creationId xmlns:a16="http://schemas.microsoft.com/office/drawing/2014/main" id="{7A68B1DF-7499-467E-9AB1-C9EAA9992FED}"/>
              </a:ext>
            </a:extLst>
          </p:cNvPr>
          <p:cNvGraphicFramePr>
            <a:graphicFrameLocks noGrp="1"/>
          </p:cNvGraphicFramePr>
          <p:nvPr>
            <p:extLst>
              <p:ext uri="{D42A27DB-BD31-4B8C-83A1-F6EECF244321}">
                <p14:modId xmlns:p14="http://schemas.microsoft.com/office/powerpoint/2010/main" val="2835981721"/>
              </p:ext>
            </p:extLst>
          </p:nvPr>
        </p:nvGraphicFramePr>
        <p:xfrm>
          <a:off x="420612" y="1276253"/>
          <a:ext cx="10907183" cy="899894"/>
        </p:xfrm>
        <a:graphic>
          <a:graphicData uri="http://schemas.openxmlformats.org/drawingml/2006/table">
            <a:tbl>
              <a:tblPr firstRow="1" firstCol="1" bandRow="1">
                <a:tableStyleId>{F5AB1C69-6EDB-4FF4-983F-18BD219EF322}</a:tableStyleId>
              </a:tblPr>
              <a:tblGrid>
                <a:gridCol w="650979">
                  <a:extLst>
                    <a:ext uri="{9D8B030D-6E8A-4147-A177-3AD203B41FA5}">
                      <a16:colId xmlns:a16="http://schemas.microsoft.com/office/drawing/2014/main" val="20000"/>
                    </a:ext>
                  </a:extLst>
                </a:gridCol>
                <a:gridCol w="3769829">
                  <a:extLst>
                    <a:ext uri="{9D8B030D-6E8A-4147-A177-3AD203B41FA5}">
                      <a16:colId xmlns:a16="http://schemas.microsoft.com/office/drawing/2014/main" val="20001"/>
                    </a:ext>
                  </a:extLst>
                </a:gridCol>
                <a:gridCol w="987879">
                  <a:extLst>
                    <a:ext uri="{9D8B030D-6E8A-4147-A177-3AD203B41FA5}">
                      <a16:colId xmlns:a16="http://schemas.microsoft.com/office/drawing/2014/main" val="20002"/>
                    </a:ext>
                  </a:extLst>
                </a:gridCol>
                <a:gridCol w="1608364">
                  <a:extLst>
                    <a:ext uri="{9D8B030D-6E8A-4147-A177-3AD203B41FA5}">
                      <a16:colId xmlns:a16="http://schemas.microsoft.com/office/drawing/2014/main" val="20003"/>
                    </a:ext>
                  </a:extLst>
                </a:gridCol>
                <a:gridCol w="644979">
                  <a:extLst>
                    <a:ext uri="{9D8B030D-6E8A-4147-A177-3AD203B41FA5}">
                      <a16:colId xmlns:a16="http://schemas.microsoft.com/office/drawing/2014/main" val="20004"/>
                    </a:ext>
                  </a:extLst>
                </a:gridCol>
                <a:gridCol w="718457">
                  <a:extLst>
                    <a:ext uri="{9D8B030D-6E8A-4147-A177-3AD203B41FA5}">
                      <a16:colId xmlns:a16="http://schemas.microsoft.com/office/drawing/2014/main" val="20005"/>
                    </a:ext>
                  </a:extLst>
                </a:gridCol>
                <a:gridCol w="742950">
                  <a:extLst>
                    <a:ext uri="{9D8B030D-6E8A-4147-A177-3AD203B41FA5}">
                      <a16:colId xmlns:a16="http://schemas.microsoft.com/office/drawing/2014/main" val="20006"/>
                    </a:ext>
                  </a:extLst>
                </a:gridCol>
                <a:gridCol w="1783746">
                  <a:extLst>
                    <a:ext uri="{9D8B030D-6E8A-4147-A177-3AD203B41FA5}">
                      <a16:colId xmlns:a16="http://schemas.microsoft.com/office/drawing/2014/main" val="20007"/>
                    </a:ext>
                  </a:extLst>
                </a:gridCol>
              </a:tblGrid>
              <a:tr h="277594">
                <a:tc>
                  <a:txBody>
                    <a:bodyPr/>
                    <a:lstStyle/>
                    <a:p>
                      <a:pPr algn="ctr">
                        <a:lnSpc>
                          <a:spcPct val="107000"/>
                        </a:lnSpc>
                        <a:spcAft>
                          <a:spcPts val="800"/>
                        </a:spcAft>
                      </a:pPr>
                      <a:r>
                        <a:rPr lang="en-GB" sz="1400" dirty="0"/>
                        <a:t>UID</a:t>
                      </a:r>
                    </a:p>
                  </a:txBody>
                  <a:tcPr marL="48004" marR="48004" marT="0" marB="0" anchor="ctr"/>
                </a:tc>
                <a:tc>
                  <a:txBody>
                    <a:bodyPr/>
                    <a:lstStyle/>
                    <a:p>
                      <a:pPr algn="ctr">
                        <a:lnSpc>
                          <a:spcPct val="107000"/>
                        </a:lnSpc>
                        <a:spcAft>
                          <a:spcPts val="800"/>
                        </a:spcAft>
                      </a:pPr>
                      <a:r>
                        <a:rPr lang="en-GB" sz="1400" dirty="0"/>
                        <a:t>Name</a:t>
                      </a:r>
                    </a:p>
                  </a:txBody>
                  <a:tcPr marL="48004" marR="48004" marT="0" marB="0" anchor="ctr"/>
                </a:tc>
                <a:tc>
                  <a:txBody>
                    <a:bodyPr/>
                    <a:lstStyle/>
                    <a:p>
                      <a:pPr algn="ctr">
                        <a:lnSpc>
                          <a:spcPct val="107000"/>
                        </a:lnSpc>
                        <a:spcAft>
                          <a:spcPts val="800"/>
                        </a:spcAft>
                      </a:pPr>
                      <a:r>
                        <a:rPr lang="en-GB" sz="1400" dirty="0"/>
                        <a:t>Acronym</a:t>
                      </a:r>
                    </a:p>
                  </a:txBody>
                  <a:tcPr marL="48004" marR="48004" marT="0" marB="0" anchor="ctr"/>
                </a:tc>
                <a:tc>
                  <a:txBody>
                    <a:bodyPr/>
                    <a:lstStyle/>
                    <a:p>
                      <a:pPr algn="ctr">
                        <a:lnSpc>
                          <a:spcPct val="107000"/>
                        </a:lnSpc>
                        <a:spcAft>
                          <a:spcPts val="800"/>
                        </a:spcAft>
                      </a:pPr>
                      <a:r>
                        <a:rPr lang="en-GB" sz="1400" dirty="0"/>
                        <a:t>Target </a:t>
                      </a:r>
                      <a:r>
                        <a:rPr lang="en-GB" sz="1000" dirty="0"/>
                        <a:t>(dd/mm/</a:t>
                      </a:r>
                      <a:r>
                        <a:rPr lang="en-GB" sz="1000" dirty="0" err="1"/>
                        <a:t>yyyy</a:t>
                      </a:r>
                      <a:r>
                        <a:rPr lang="en-GB" sz="1000" dirty="0"/>
                        <a:t>)</a:t>
                      </a:r>
                      <a:endParaRPr lang="en-GB" sz="1400" dirty="0"/>
                    </a:p>
                  </a:txBody>
                  <a:tcPr marL="48004" marR="48004" marT="0" marB="0" anchor="ctr"/>
                </a:tc>
                <a:tc>
                  <a:txBody>
                    <a:bodyPr/>
                    <a:lstStyle/>
                    <a:p>
                      <a:pPr algn="ctr">
                        <a:lnSpc>
                          <a:spcPct val="107000"/>
                        </a:lnSpc>
                        <a:spcAft>
                          <a:spcPts val="800"/>
                        </a:spcAft>
                      </a:pPr>
                      <a:r>
                        <a:rPr lang="en-GB" sz="1400" dirty="0"/>
                        <a:t>Old %</a:t>
                      </a:r>
                    </a:p>
                  </a:txBody>
                  <a:tcPr marL="48004" marR="48004" marT="0" marB="0" anchor="ctr"/>
                </a:tc>
                <a:tc>
                  <a:txBody>
                    <a:bodyPr/>
                    <a:lstStyle/>
                    <a:p>
                      <a:pPr algn="ctr">
                        <a:lnSpc>
                          <a:spcPct val="107000"/>
                        </a:lnSpc>
                        <a:spcAft>
                          <a:spcPts val="800"/>
                        </a:spcAft>
                      </a:pPr>
                      <a:r>
                        <a:rPr lang="en-GB" sz="1400" b="1" kern="1200" dirty="0">
                          <a:solidFill>
                            <a:schemeClr val="lt1"/>
                          </a:solidFill>
                          <a:latin typeface="+mn-lt"/>
                          <a:ea typeface="+mn-ea"/>
                          <a:cs typeface="+mn-cs"/>
                        </a:rPr>
                        <a:t>WID</a:t>
                      </a:r>
                      <a:endParaRPr lang="en-GB" sz="1400" dirty="0">
                        <a:solidFill>
                          <a:srgbClr val="FF0000"/>
                        </a:solidFill>
                      </a:endParaRPr>
                    </a:p>
                  </a:txBody>
                  <a:tcPr marL="48004" marR="48004" marT="0" marB="0" anchor="ctr"/>
                </a:tc>
                <a:tc>
                  <a:txBody>
                    <a:bodyPr/>
                    <a:lstStyle/>
                    <a:p>
                      <a:pPr algn="ctr">
                        <a:lnSpc>
                          <a:spcPct val="107000"/>
                        </a:lnSpc>
                        <a:spcAft>
                          <a:spcPts val="800"/>
                        </a:spcAft>
                      </a:pPr>
                      <a:r>
                        <a:rPr lang="en-GB" sz="1400" dirty="0">
                          <a:solidFill>
                            <a:srgbClr val="FF0000"/>
                          </a:solidFill>
                        </a:rPr>
                        <a:t>New %</a:t>
                      </a:r>
                      <a:endParaRPr lang="en-GB" sz="1400" b="1" kern="1200" dirty="0">
                        <a:solidFill>
                          <a:schemeClr val="lt1"/>
                        </a:solidFill>
                        <a:latin typeface="+mn-lt"/>
                        <a:ea typeface="+mn-ea"/>
                        <a:cs typeface="+mn-cs"/>
                      </a:endParaRPr>
                    </a:p>
                  </a:txBody>
                  <a:tcPr marL="48004" marR="48004" marT="0" marB="0" anchor="ctr"/>
                </a:tc>
                <a:tc>
                  <a:txBody>
                    <a:bodyPr/>
                    <a:lstStyle/>
                    <a:p>
                      <a:pPr algn="ctr">
                        <a:lnSpc>
                          <a:spcPct val="107000"/>
                        </a:lnSpc>
                        <a:spcAft>
                          <a:spcPts val="800"/>
                        </a:spcAft>
                      </a:pPr>
                      <a:r>
                        <a:rPr lang="en-GB" sz="1400" dirty="0">
                          <a:solidFill>
                            <a:srgbClr val="FF0000"/>
                          </a:solidFill>
                        </a:rPr>
                        <a:t>Change or comment</a:t>
                      </a:r>
                    </a:p>
                  </a:txBody>
                  <a:tcPr marL="48004" marR="48004" marT="0" marB="0" anchor="ctr"/>
                </a:tc>
                <a:extLst>
                  <a:ext uri="{0D108BD9-81ED-4DB2-BD59-A6C34878D82A}">
                    <a16:rowId xmlns:a16="http://schemas.microsoft.com/office/drawing/2014/main" val="10000"/>
                  </a:ext>
                </a:extLst>
              </a:tr>
              <a:tr h="219143">
                <a:tc>
                  <a:txBody>
                    <a:bodyPr/>
                    <a:lstStyle/>
                    <a:p>
                      <a:pPr algn="l" fontAlgn="t"/>
                      <a:r>
                        <a:rPr lang="en-US" altLang="zh-CN" sz="1000" b="0" i="0" u="none" strike="noStrike" dirty="0">
                          <a:solidFill>
                            <a:srgbClr val="000000"/>
                          </a:solidFill>
                          <a:effectLst/>
                          <a:latin typeface="+mn-lt"/>
                          <a:ea typeface="等线" panose="02010600030101010101" pitchFamily="2" charset="-122"/>
                        </a:rPr>
                        <a:t>1020022</a:t>
                      </a:r>
                    </a:p>
                  </a:txBody>
                  <a:tcPr marL="5799" marR="5799" marT="5799" marB="0"/>
                </a:tc>
                <a:tc>
                  <a:txBody>
                    <a:bodyPr/>
                    <a:lstStyle/>
                    <a:p>
                      <a:pPr algn="l" fontAlgn="t"/>
                      <a:r>
                        <a:rPr lang="en-US" sz="1000" b="0" i="1" u="none" strike="noStrike" dirty="0">
                          <a:solidFill>
                            <a:srgbClr val="000000"/>
                          </a:solidFill>
                          <a:effectLst/>
                          <a:latin typeface="+mn-lt"/>
                          <a:ea typeface="等线" panose="02010600030101010101" pitchFamily="2" charset="-122"/>
                        </a:rPr>
                        <a:t>Study on Enhanced OAM for management exposure to external consumers </a:t>
                      </a:r>
                    </a:p>
                  </a:txBody>
                  <a:tcPr marL="5799" marR="5799" marT="5799" marB="0"/>
                </a:tc>
                <a:tc>
                  <a:txBody>
                    <a:bodyPr/>
                    <a:lstStyle/>
                    <a:p>
                      <a:pPr algn="l" fontAlgn="t"/>
                      <a:r>
                        <a:rPr lang="en-US" sz="1000" b="0" i="0" u="none" strike="noStrike" dirty="0" err="1">
                          <a:solidFill>
                            <a:srgbClr val="000000"/>
                          </a:solidFill>
                          <a:effectLst/>
                          <a:latin typeface="+mn-lt"/>
                          <a:ea typeface="等线" panose="02010600030101010101" pitchFamily="2" charset="-122"/>
                        </a:rPr>
                        <a:t>FS_MExpo</a:t>
                      </a:r>
                      <a:endParaRPr lang="en-US" sz="1000" b="0" i="0" u="none" strike="noStrike" dirty="0">
                        <a:solidFill>
                          <a:srgbClr val="000000"/>
                        </a:solidFill>
                        <a:effectLst/>
                        <a:latin typeface="+mn-lt"/>
                        <a:ea typeface="等线" panose="02010600030101010101" pitchFamily="2" charset="-122"/>
                      </a:endParaRPr>
                    </a:p>
                  </a:txBody>
                  <a:tcPr marL="5799" marR="5799" marT="5799" marB="0"/>
                </a:tc>
                <a:tc>
                  <a:txBody>
                    <a:bodyPr/>
                    <a:lstStyle/>
                    <a:p>
                      <a:pPr algn="l" fontAlgn="t"/>
                      <a:r>
                        <a:rPr lang="en-US" altLang="zh-CN" sz="1000" b="0" i="0" u="none" strike="noStrike" dirty="0">
                          <a:solidFill>
                            <a:srgbClr val="000000"/>
                          </a:solidFill>
                          <a:effectLst/>
                          <a:latin typeface="+mn-lt"/>
                          <a:ea typeface="等线" panose="02010600030101010101" pitchFamily="2" charset="-122"/>
                        </a:rPr>
                        <a:t>12/12/2024</a:t>
                      </a:r>
                    </a:p>
                  </a:txBody>
                  <a:tcPr marL="5799" marR="5799" marT="5799" marB="0"/>
                </a:tc>
                <a:tc>
                  <a:txBody>
                    <a:bodyPr/>
                    <a:lstStyle/>
                    <a:p>
                      <a:pPr algn="l" fontAlgn="t"/>
                      <a:r>
                        <a:rPr lang="en-US" altLang="zh-CN" sz="1000" b="0" i="0" u="none" strike="noStrike" dirty="0">
                          <a:solidFill>
                            <a:srgbClr val="000000"/>
                          </a:solidFill>
                          <a:effectLst/>
                          <a:latin typeface="+mn-lt"/>
                          <a:ea typeface="等线" panose="02010600030101010101" pitchFamily="2" charset="-122"/>
                        </a:rPr>
                        <a:t>60%</a:t>
                      </a:r>
                    </a:p>
                  </a:txBody>
                  <a:tcPr marL="5799" marR="5799" marT="5799" marB="0"/>
                </a:tc>
                <a:tc>
                  <a:txBody>
                    <a:bodyPr/>
                    <a:lstStyle/>
                    <a:p>
                      <a:pPr algn="l" fontAlgn="t"/>
                      <a:r>
                        <a:rPr lang="en-US" sz="1000" b="0" i="0" u="sng" strike="noStrike" dirty="0">
                          <a:solidFill>
                            <a:srgbClr val="0563C1"/>
                          </a:solidFill>
                          <a:effectLst/>
                          <a:latin typeface="+mn-lt"/>
                          <a:ea typeface="等线" panose="02010600030101010101" pitchFamily="2" charset="-122"/>
                          <a:hlinkClick r:id="rId2"/>
                        </a:rPr>
                        <a:t>SP-240967</a:t>
                      </a:r>
                      <a:endParaRPr lang="en-US" sz="1000" b="0" i="0" u="sng" strike="noStrike" dirty="0">
                        <a:solidFill>
                          <a:srgbClr val="0563C1"/>
                        </a:solidFill>
                        <a:effectLst/>
                        <a:latin typeface="+mn-lt"/>
                        <a:ea typeface="等线" panose="02010600030101010101" pitchFamily="2" charset="-122"/>
                      </a:endParaRPr>
                    </a:p>
                  </a:txBody>
                  <a:tcPr marL="5799" marR="5799" marT="5799" marB="0"/>
                </a:tc>
                <a:tc>
                  <a:txBody>
                    <a:bodyPr/>
                    <a:lstStyle/>
                    <a:p>
                      <a:pPr marL="0" marR="0" lvl="0" indent="0" algn="r" defTabSz="1219170" rtl="0" eaLnBrk="1" fontAlgn="b" latinLnBrk="0" hangingPunct="1">
                        <a:lnSpc>
                          <a:spcPct val="100000"/>
                        </a:lnSpc>
                        <a:spcBef>
                          <a:spcPts val="0"/>
                        </a:spcBef>
                        <a:spcAft>
                          <a:spcPts val="0"/>
                        </a:spcAft>
                        <a:buClrTx/>
                        <a:buSzTx/>
                        <a:buFontTx/>
                        <a:buNone/>
                        <a:tabLst/>
                        <a:defRPr/>
                      </a:pPr>
                      <a:r>
                        <a:rPr lang="en-US" altLang="zh-CN" sz="1000" b="0" i="0" u="none" strike="noStrike" dirty="0">
                          <a:solidFill>
                            <a:srgbClr val="FF0000"/>
                          </a:solidFill>
                          <a:effectLst/>
                          <a:highlight>
                            <a:srgbClr val="B2B2B2"/>
                          </a:highlight>
                          <a:latin typeface="+mn-lt"/>
                          <a:ea typeface="等线" panose="02010600030101010101" pitchFamily="2" charset="-122"/>
                          <a:cs typeface="Arial" panose="020B0604020202020204" pitchFamily="34" charset="0"/>
                        </a:rPr>
                        <a:t>100%</a:t>
                      </a:r>
                      <a:endParaRPr lang="en-US" altLang="zh-CN" sz="1000" b="0" i="0" u="none" strike="noStrike" dirty="0">
                        <a:solidFill>
                          <a:srgbClr val="00B050"/>
                        </a:solidFill>
                        <a:effectLst/>
                        <a:highlight>
                          <a:srgbClr val="B2B2B2"/>
                        </a:highlight>
                        <a:latin typeface="+mn-lt"/>
                        <a:ea typeface="等线" panose="02010600030101010101" pitchFamily="2" charset="-122"/>
                        <a:cs typeface="Arial" panose="020B0604020202020204" pitchFamily="34" charset="0"/>
                      </a:endParaRPr>
                    </a:p>
                  </a:txBody>
                  <a:tcPr marL="7620" marR="7620" marT="7620" marB="0" anchor="b"/>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endParaRPr lang="en-US" sz="1000" b="0" i="0" u="none" strike="noStrike" kern="1200" dirty="0">
                        <a:solidFill>
                          <a:srgbClr val="00B050"/>
                        </a:solidFill>
                        <a:effectLst/>
                        <a:latin typeface="+mn-lt"/>
                        <a:ea typeface="等线" panose="02010600030101010101" pitchFamily="2" charset="-122"/>
                        <a:cs typeface="+mn-cs"/>
                      </a:endParaRPr>
                    </a:p>
                  </a:txBody>
                  <a:tcPr marL="4294" marR="4294" marT="4294" marB="0"/>
                </a:tc>
                <a:extLst>
                  <a:ext uri="{0D108BD9-81ED-4DB2-BD59-A6C34878D82A}">
                    <a16:rowId xmlns:a16="http://schemas.microsoft.com/office/drawing/2014/main" val="10001"/>
                  </a:ext>
                </a:extLst>
              </a:tr>
              <a:tr h="219143">
                <a:tc>
                  <a:txBody>
                    <a:bodyPr/>
                    <a:lstStyle/>
                    <a:p>
                      <a:pPr marL="0" algn="l" defTabSz="1219170" rtl="0" eaLnBrk="1" fontAlgn="t" latinLnBrk="0" hangingPunct="1"/>
                      <a:r>
                        <a:rPr lang="en-US" altLang="zh-CN" sz="1000" b="0" i="0" u="none" strike="noStrike" kern="1200" dirty="0">
                          <a:solidFill>
                            <a:srgbClr val="000000"/>
                          </a:solidFill>
                          <a:effectLst/>
                          <a:latin typeface="+mn-lt"/>
                          <a:ea typeface="等线" panose="02010600030101010101" pitchFamily="2" charset="-122"/>
                          <a:cs typeface="+mn-cs"/>
                        </a:rPr>
                        <a:t>1060009</a:t>
                      </a:r>
                    </a:p>
                  </a:txBody>
                  <a:tcPr marL="6901" marR="6901" marT="6901" marB="0"/>
                </a:tc>
                <a:tc>
                  <a:txBody>
                    <a:bodyPr/>
                    <a:lstStyle/>
                    <a:p>
                      <a:pPr marL="0" algn="l" defTabSz="1219170" rtl="0" eaLnBrk="1" fontAlgn="t" latinLnBrk="0" hangingPunct="1"/>
                      <a:r>
                        <a:rPr lang="en-US" sz="1000" b="0" i="0" u="none" strike="noStrike" kern="1200" dirty="0">
                          <a:solidFill>
                            <a:srgbClr val="000000"/>
                          </a:solidFill>
                          <a:effectLst/>
                          <a:latin typeface="+mn-lt"/>
                          <a:ea typeface="等线" panose="02010600030101010101" pitchFamily="2" charset="-122"/>
                          <a:cs typeface="+mn-cs"/>
                        </a:rPr>
                        <a:t>Enhanced OAM for management service exposure to external consumers through CAPIF </a:t>
                      </a:r>
                    </a:p>
                  </a:txBody>
                  <a:tcPr marL="6901" marR="6901" marT="6901" marB="0"/>
                </a:tc>
                <a:tc>
                  <a:txBody>
                    <a:bodyPr/>
                    <a:lstStyle/>
                    <a:p>
                      <a:pPr marL="0" algn="l" defTabSz="1219170" rtl="0" eaLnBrk="1" fontAlgn="t" latinLnBrk="0" hangingPunct="1"/>
                      <a:r>
                        <a:rPr lang="en-US" sz="1000" b="0" i="0" u="none" strike="noStrike" kern="1200" dirty="0" err="1">
                          <a:solidFill>
                            <a:srgbClr val="000000"/>
                          </a:solidFill>
                          <a:effectLst/>
                          <a:latin typeface="+mn-lt"/>
                          <a:ea typeface="等线" panose="02010600030101010101" pitchFamily="2" charset="-122"/>
                          <a:cs typeface="+mn-cs"/>
                        </a:rPr>
                        <a:t>MExpo</a:t>
                      </a:r>
                      <a:endParaRPr lang="en-US" sz="1000" b="0" i="0" u="none" strike="noStrike" kern="1200" dirty="0">
                        <a:solidFill>
                          <a:srgbClr val="000000"/>
                        </a:solidFill>
                        <a:effectLst/>
                        <a:latin typeface="+mn-lt"/>
                        <a:ea typeface="等线" panose="02010600030101010101" pitchFamily="2" charset="-122"/>
                        <a:cs typeface="+mn-cs"/>
                      </a:endParaRPr>
                    </a:p>
                  </a:txBody>
                  <a:tcPr marL="6901" marR="6901" marT="6901" marB="0"/>
                </a:tc>
                <a:tc>
                  <a:txBody>
                    <a:bodyPr/>
                    <a:lstStyle/>
                    <a:p>
                      <a:pPr marL="0" algn="l" defTabSz="1219170" rtl="0" eaLnBrk="1" fontAlgn="t" latinLnBrk="0" hangingPunct="1"/>
                      <a:r>
                        <a:rPr lang="en-US" altLang="zh-CN" sz="1000" b="0" i="0" u="none" strike="noStrike" kern="1200" dirty="0">
                          <a:solidFill>
                            <a:srgbClr val="000000"/>
                          </a:solidFill>
                          <a:effectLst/>
                          <a:latin typeface="+mn-lt"/>
                          <a:ea typeface="等线" panose="02010600030101010101" pitchFamily="2" charset="-122"/>
                          <a:cs typeface="+mn-cs"/>
                        </a:rPr>
                        <a:t>09/09/2025</a:t>
                      </a:r>
                    </a:p>
                  </a:txBody>
                  <a:tcPr marL="6901" marR="6901" marT="6901" marB="0"/>
                </a:tc>
                <a:tc>
                  <a:txBody>
                    <a:bodyPr/>
                    <a:lstStyle/>
                    <a:p>
                      <a:pPr marL="0" algn="l" defTabSz="1219170" rtl="0" eaLnBrk="1" fontAlgn="t" latinLnBrk="0" hangingPunct="1"/>
                      <a:r>
                        <a:rPr lang="en-US" altLang="zh-CN" sz="1000" b="0" i="0" u="none" strike="noStrike" kern="1200" dirty="0">
                          <a:solidFill>
                            <a:srgbClr val="000000"/>
                          </a:solidFill>
                          <a:effectLst/>
                          <a:latin typeface="+mn-lt"/>
                          <a:ea typeface="等线" panose="02010600030101010101" pitchFamily="2" charset="-122"/>
                          <a:cs typeface="+mn-cs"/>
                        </a:rPr>
                        <a:t>15%</a:t>
                      </a:r>
                    </a:p>
                  </a:txBody>
                  <a:tcPr marL="6901" marR="6901" marT="6901" marB="0"/>
                </a:tc>
                <a:tc>
                  <a:txBody>
                    <a:bodyPr/>
                    <a:lstStyle/>
                    <a:p>
                      <a:pPr algn="l" fontAlgn="t"/>
                      <a:r>
                        <a:rPr lang="en-US" sz="1000" b="0" i="0" u="sng" strike="noStrike">
                          <a:solidFill>
                            <a:srgbClr val="0563C1"/>
                          </a:solidFill>
                          <a:effectLst/>
                          <a:latin typeface="+mn-lt"/>
                          <a:ea typeface="微软雅黑" panose="020B0503020204020204" pitchFamily="34" charset="-122"/>
                          <a:hlinkClick r:id="rId3"/>
                        </a:rPr>
                        <a:t>SP-241942</a:t>
                      </a:r>
                      <a:endParaRPr lang="en-US" sz="1000" b="0" i="0" u="sng" strike="noStrike">
                        <a:solidFill>
                          <a:srgbClr val="0563C1"/>
                        </a:solidFill>
                        <a:effectLst/>
                        <a:latin typeface="+mn-lt"/>
                        <a:ea typeface="微软雅黑" panose="020B0503020204020204" pitchFamily="34" charset="-122"/>
                      </a:endParaRPr>
                    </a:p>
                  </a:txBody>
                  <a:tcPr marL="6901" marR="6901" marT="6901" marB="0"/>
                </a:tc>
                <a:tc>
                  <a:txBody>
                    <a:bodyPr/>
                    <a:lstStyle/>
                    <a:p>
                      <a:pPr algn="r" fontAlgn="t"/>
                      <a:r>
                        <a:rPr lang="en-US" sz="1000" b="0" i="0" u="sng" strike="noStrike" dirty="0">
                          <a:solidFill>
                            <a:srgbClr val="FF0000"/>
                          </a:solidFill>
                          <a:effectLst/>
                          <a:latin typeface="+mn-lt"/>
                          <a:ea typeface="微软雅黑" panose="020B0503020204020204" pitchFamily="34" charset="-122"/>
                        </a:rPr>
                        <a:t>80%</a:t>
                      </a:r>
                    </a:p>
                  </a:txBody>
                  <a:tcPr marL="6901" marR="6901" marT="6901" marB="0"/>
                </a:tc>
                <a:tc>
                  <a:txBody>
                    <a:bodyPr/>
                    <a:lstStyle/>
                    <a:p>
                      <a:pPr algn="l" fontAlgn="t"/>
                      <a:endParaRPr lang="en-US" sz="900" b="0" i="0" u="sng" strike="noStrike" dirty="0">
                        <a:solidFill>
                          <a:srgbClr val="0563C1"/>
                        </a:solidFill>
                        <a:effectLst/>
                        <a:latin typeface="+mn-lt"/>
                        <a:ea typeface="微软雅黑" panose="020B0503020204020204" pitchFamily="34" charset="-122"/>
                      </a:endParaRPr>
                    </a:p>
                  </a:txBody>
                  <a:tcPr marL="6901" marR="6901" marT="6901" marB="0"/>
                </a:tc>
                <a:extLst>
                  <a:ext uri="{0D108BD9-81ED-4DB2-BD59-A6C34878D82A}">
                    <a16:rowId xmlns:a16="http://schemas.microsoft.com/office/drawing/2014/main" val="2219239690"/>
                  </a:ext>
                </a:extLst>
              </a:tr>
            </a:tbl>
          </a:graphicData>
        </a:graphic>
      </p:graphicFrame>
      <p:sp>
        <p:nvSpPr>
          <p:cNvPr id="6" name="矩形 5">
            <a:extLst>
              <a:ext uri="{FF2B5EF4-FFF2-40B4-BE49-F238E27FC236}">
                <a16:creationId xmlns:a16="http://schemas.microsoft.com/office/drawing/2014/main" id="{258CB148-EB78-4F52-B4DA-88CC8C58B74F}"/>
              </a:ext>
            </a:extLst>
          </p:cNvPr>
          <p:cNvSpPr/>
          <p:nvPr/>
        </p:nvSpPr>
        <p:spPr>
          <a:xfrm>
            <a:off x="8684704" y="0"/>
            <a:ext cx="1614545" cy="292388"/>
          </a:xfrm>
          <a:prstGeom prst="rect">
            <a:avLst/>
          </a:prstGeom>
        </p:spPr>
        <p:txBody>
          <a:bodyPr wrap="none">
            <a:spAutoFit/>
          </a:bodyPr>
          <a:lstStyle/>
          <a:p>
            <a:r>
              <a:rPr lang="en-US" altLang="zh-CN" dirty="0">
                <a:solidFill>
                  <a:schemeClr val="bg1"/>
                </a:solidFill>
                <a:highlight>
                  <a:srgbClr val="800080"/>
                </a:highlight>
              </a:rPr>
              <a:t>OAM Prime feature</a:t>
            </a:r>
            <a:endParaRPr lang="zh-CN" altLang="en-US" dirty="0">
              <a:solidFill>
                <a:schemeClr val="bg1"/>
              </a:solidFill>
              <a:highlight>
                <a:srgbClr val="800080"/>
              </a:highlight>
            </a:endParaRPr>
          </a:p>
        </p:txBody>
      </p:sp>
      <p:sp>
        <p:nvSpPr>
          <p:cNvPr id="7" name="Content Placeholder 7">
            <a:extLst>
              <a:ext uri="{FF2B5EF4-FFF2-40B4-BE49-F238E27FC236}">
                <a16:creationId xmlns:a16="http://schemas.microsoft.com/office/drawing/2014/main" id="{0D437CF6-D814-4350-82A2-6D481143CF7E}"/>
              </a:ext>
            </a:extLst>
          </p:cNvPr>
          <p:cNvSpPr txBox="1">
            <a:spLocks/>
          </p:cNvSpPr>
          <p:nvPr/>
        </p:nvSpPr>
        <p:spPr>
          <a:xfrm>
            <a:off x="420612" y="2176147"/>
            <a:ext cx="10953749" cy="4060800"/>
          </a:xfrm>
          <a:prstGeom prst="rect">
            <a:avLst/>
          </a:prstGeom>
          <a:solidFill>
            <a:schemeClr val="bg1"/>
          </a:solidFill>
        </p:spPr>
        <p:txBody>
          <a:bodyPr/>
          <a:lstStyle>
            <a:lvl1pPr marL="341313" indent="-341313" algn="l" rtl="0" eaLnBrk="0" fontAlgn="base" hangingPunct="0">
              <a:spcBef>
                <a:spcPct val="20000"/>
              </a:spcBef>
              <a:spcAft>
                <a:spcPct val="0"/>
              </a:spcAft>
              <a:buBlip>
                <a:blip r:embed="rId4"/>
              </a:buBlip>
              <a:defRPr sz="2800">
                <a:solidFill>
                  <a:schemeClr val="tx1"/>
                </a:solidFill>
                <a:latin typeface="+mn-lt"/>
                <a:ea typeface="MS PGothic" panose="020B0600070205080204" pitchFamily="34" charset="-128"/>
                <a:cs typeface="ＭＳ Ｐゴシック" charset="0"/>
              </a:defRPr>
            </a:lvl1pPr>
            <a:lvl2pPr marL="741363" indent="-284163" algn="l" rtl="0" eaLnBrk="0" fontAlgn="base" hangingPunct="0">
              <a:spcBef>
                <a:spcPct val="20000"/>
              </a:spcBef>
              <a:spcAft>
                <a:spcPct val="0"/>
              </a:spcAft>
              <a:buClr>
                <a:srgbClr val="C00000"/>
              </a:buClr>
              <a:buFont typeface="Arial" panose="020B0604020202020204" pitchFamily="34" charset="0"/>
              <a:buChar char="•"/>
              <a:defRPr sz="2400">
                <a:solidFill>
                  <a:schemeClr val="tx1"/>
                </a:solidFill>
                <a:latin typeface="+mn-lt"/>
                <a:ea typeface="MS PGothic" panose="020B0600070205080204" pitchFamily="34" charset="-128"/>
              </a:defRPr>
            </a:lvl2pPr>
            <a:lvl3pPr marL="11414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3pPr>
            <a:lvl4pPr marL="15986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4pPr>
            <a:lvl5pPr marL="2055813" indent="-227013"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S PGothic" panose="020B0600070205080204" pitchFamily="34" charset="-128"/>
              </a:defRPr>
            </a:lvl5pPr>
            <a:lvl6pPr marL="2514314" indent="-228574" algn="l" rtl="0" eaLnBrk="0" fontAlgn="base" hangingPunct="0">
              <a:spcBef>
                <a:spcPct val="20000"/>
              </a:spcBef>
              <a:spcAft>
                <a:spcPct val="0"/>
              </a:spcAft>
              <a:buFont typeface="Arial" charset="0"/>
              <a:buChar char="»"/>
              <a:defRPr sz="1600">
                <a:solidFill>
                  <a:schemeClr val="tx1"/>
                </a:solidFill>
                <a:latin typeface="+mn-lt"/>
              </a:defRPr>
            </a:lvl6pPr>
            <a:lvl7pPr marL="2971462" indent="-228574" algn="l" rtl="0" eaLnBrk="0" fontAlgn="base" hangingPunct="0">
              <a:spcBef>
                <a:spcPct val="20000"/>
              </a:spcBef>
              <a:spcAft>
                <a:spcPct val="0"/>
              </a:spcAft>
              <a:buFont typeface="Arial" charset="0"/>
              <a:buChar char="»"/>
              <a:defRPr sz="1600">
                <a:solidFill>
                  <a:schemeClr val="tx1"/>
                </a:solidFill>
                <a:latin typeface="+mn-lt"/>
              </a:defRPr>
            </a:lvl7pPr>
            <a:lvl8pPr marL="3428610" indent="-228574" algn="l" rtl="0" eaLnBrk="0" fontAlgn="base" hangingPunct="0">
              <a:spcBef>
                <a:spcPct val="20000"/>
              </a:spcBef>
              <a:spcAft>
                <a:spcPct val="0"/>
              </a:spcAft>
              <a:buFont typeface="Arial" charset="0"/>
              <a:buChar char="»"/>
              <a:defRPr sz="1600">
                <a:solidFill>
                  <a:schemeClr val="tx1"/>
                </a:solidFill>
                <a:latin typeface="+mn-lt"/>
              </a:defRPr>
            </a:lvl8pPr>
            <a:lvl9pPr marL="3885758" indent="-228574" algn="l" rtl="0" eaLnBrk="0" fontAlgn="base" hangingPunct="0">
              <a:spcBef>
                <a:spcPct val="20000"/>
              </a:spcBef>
              <a:spcAft>
                <a:spcPct val="0"/>
              </a:spcAft>
              <a:buFont typeface="Arial" charset="0"/>
              <a:buChar char="»"/>
              <a:defRPr sz="1600">
                <a:solidFill>
                  <a:schemeClr val="tx1"/>
                </a:solidFill>
                <a:latin typeface="+mn-lt"/>
              </a:defRPr>
            </a:lvl9pPr>
          </a:lstStyle>
          <a:p>
            <a:pPr>
              <a:spcBef>
                <a:spcPts val="0"/>
              </a:spcBef>
              <a:spcAft>
                <a:spcPts val="0"/>
              </a:spcAft>
              <a:defRPr/>
            </a:pPr>
            <a:r>
              <a:rPr lang="de-DE" altLang="de-DE" sz="1800" kern="0" dirty="0"/>
              <a:t>Progress since SA#107:</a:t>
            </a:r>
          </a:p>
          <a:p>
            <a:pPr lvl="1">
              <a:spcBef>
                <a:spcPts val="0"/>
              </a:spcBef>
              <a:spcAft>
                <a:spcPts val="0"/>
              </a:spcAft>
              <a:defRPr/>
            </a:pPr>
            <a:r>
              <a:rPr lang="en-US" altLang="zh-CN" sz="1200" kern="0" dirty="0"/>
              <a:t>The following topics were approved:</a:t>
            </a:r>
          </a:p>
          <a:p>
            <a:pPr lvl="2">
              <a:spcBef>
                <a:spcPts val="0"/>
              </a:spcBef>
              <a:spcAft>
                <a:spcPts val="0"/>
              </a:spcAft>
              <a:defRPr/>
            </a:pPr>
            <a:r>
              <a:rPr lang="en-US" altLang="zh-CN" sz="1200" kern="0" dirty="0"/>
              <a:t>Add introduction content</a:t>
            </a:r>
          </a:p>
          <a:p>
            <a:pPr lvl="2">
              <a:spcBef>
                <a:spcPts val="0"/>
              </a:spcBef>
              <a:spcAft>
                <a:spcPts val="0"/>
              </a:spcAft>
              <a:defRPr/>
            </a:pPr>
            <a:r>
              <a:rPr lang="en-US" altLang="zh-CN" sz="1200" kern="0" dirty="0"/>
              <a:t>Adding MSED deployment options</a:t>
            </a:r>
          </a:p>
          <a:p>
            <a:pPr lvl="2">
              <a:spcBef>
                <a:spcPts val="0"/>
              </a:spcBef>
              <a:spcAft>
                <a:spcPts val="0"/>
              </a:spcAft>
              <a:defRPr/>
            </a:pPr>
            <a:r>
              <a:rPr lang="en-US" altLang="zh-CN" sz="1200" kern="0" dirty="0"/>
              <a:t>Use case definition, requirements and solution for registration of MSED into the CCF.</a:t>
            </a:r>
          </a:p>
          <a:p>
            <a:pPr lvl="2">
              <a:spcBef>
                <a:spcPts val="0"/>
              </a:spcBef>
              <a:spcAft>
                <a:spcPts val="0"/>
              </a:spcAft>
              <a:defRPr/>
            </a:pPr>
            <a:r>
              <a:rPr lang="en-US" altLang="zh-CN" sz="1200" kern="0" dirty="0"/>
              <a:t>Use case requirements and solution for publishing management services to the CCF.</a:t>
            </a:r>
          </a:p>
          <a:p>
            <a:pPr lvl="2">
              <a:spcBef>
                <a:spcPts val="0"/>
              </a:spcBef>
              <a:spcAft>
                <a:spcPts val="0"/>
              </a:spcAft>
              <a:defRPr/>
            </a:pPr>
            <a:r>
              <a:rPr lang="en-US" altLang="zh-CN" sz="1200" kern="0" dirty="0"/>
              <a:t>Use case requirements and solution for logging management service API invocation s to the CCF.</a:t>
            </a:r>
          </a:p>
          <a:p>
            <a:pPr lvl="1">
              <a:spcBef>
                <a:spcPts val="0"/>
              </a:spcBef>
              <a:spcAft>
                <a:spcPts val="0"/>
              </a:spcAft>
              <a:defRPr/>
            </a:pPr>
            <a:r>
              <a:rPr lang="en-US" altLang="zh-CN" sz="1200" kern="0" dirty="0"/>
              <a:t>The following topics were discussed but there was no agreement:</a:t>
            </a:r>
          </a:p>
          <a:p>
            <a:pPr lvl="2">
              <a:spcBef>
                <a:spcPts val="0"/>
              </a:spcBef>
              <a:spcAft>
                <a:spcPts val="0"/>
              </a:spcAft>
              <a:defRPr/>
            </a:pPr>
            <a:r>
              <a:rPr lang="en-US" altLang="zh-CN" sz="1200" kern="0" dirty="0"/>
              <a:t>Adding use case definition and requirements for authorizing external </a:t>
            </a:r>
            <a:r>
              <a:rPr lang="en-US" altLang="zh-CN" sz="1200" kern="0" dirty="0" err="1"/>
              <a:t>MnS</a:t>
            </a:r>
            <a:r>
              <a:rPr lang="en-US" altLang="zh-CN" sz="1200" kern="0" dirty="0"/>
              <a:t> consumers at the CCF to consume management services</a:t>
            </a:r>
          </a:p>
          <a:p>
            <a:pPr lvl="2">
              <a:spcBef>
                <a:spcPts val="0"/>
              </a:spcBef>
              <a:spcAft>
                <a:spcPts val="0"/>
              </a:spcAft>
              <a:defRPr/>
            </a:pPr>
            <a:r>
              <a:rPr lang="en-US" altLang="zh-CN" sz="1200" kern="0" dirty="0"/>
              <a:t>Adding use case solution for authorizing external </a:t>
            </a:r>
            <a:r>
              <a:rPr lang="en-US" altLang="zh-CN" sz="1200" kern="0" dirty="0" err="1"/>
              <a:t>MnS</a:t>
            </a:r>
            <a:r>
              <a:rPr lang="en-US" altLang="zh-CN" sz="1200" kern="0" dirty="0"/>
              <a:t> consumers at the CCF to consume management services</a:t>
            </a:r>
            <a:r>
              <a:rPr lang="en-US" altLang="zh-CN" sz="1200" dirty="0"/>
              <a:t>.</a:t>
            </a:r>
          </a:p>
          <a:p>
            <a:pPr marL="341313" lvl="1" indent="-341313">
              <a:spcBef>
                <a:spcPts val="0"/>
              </a:spcBef>
              <a:spcAft>
                <a:spcPts val="0"/>
              </a:spcAft>
              <a:buBlip>
                <a:blip r:embed="rId4"/>
              </a:buBlip>
              <a:defRPr/>
            </a:pPr>
            <a:endParaRPr lang="en-US" sz="1800" kern="0" dirty="0"/>
          </a:p>
          <a:p>
            <a:pPr marL="341313" lvl="1" indent="-341313">
              <a:spcBef>
                <a:spcPts val="0"/>
              </a:spcBef>
              <a:spcAft>
                <a:spcPts val="0"/>
              </a:spcAft>
              <a:buBlip>
                <a:blip r:embed="rId4"/>
              </a:buBlip>
              <a:defRPr/>
            </a:pPr>
            <a:r>
              <a:rPr lang="en-US" sz="1800" kern="0" dirty="0"/>
              <a:t>Impacts and dependencies on other WGs:</a:t>
            </a:r>
            <a:endParaRPr lang="de-DE" sz="1800" kern="0" dirty="0"/>
          </a:p>
          <a:p>
            <a:pPr lvl="1">
              <a:spcBef>
                <a:spcPts val="0"/>
              </a:spcBef>
              <a:spcAft>
                <a:spcPts val="0"/>
              </a:spcAft>
              <a:defRPr/>
            </a:pPr>
            <a:r>
              <a:rPr lang="en-US" sz="1200" kern="0" dirty="0"/>
              <a:t>Solutions proposed for identified use cases build upon R18 CAPIF features. Rel-18 CRs approved by SA6 (CAPIF stage-2), CT3 (CAPIF stage-3) and SA3 (CAPIF related security aspects) may impact these solutions; coordination will be required in such cases.</a:t>
            </a:r>
            <a:endParaRPr lang="de-DE" sz="1200" kern="0" dirty="0"/>
          </a:p>
          <a:p>
            <a:pPr>
              <a:spcBef>
                <a:spcPts val="0"/>
              </a:spcBef>
              <a:spcAft>
                <a:spcPts val="0"/>
              </a:spcAft>
              <a:defRPr/>
            </a:pPr>
            <a:r>
              <a:rPr lang="de-DE" sz="1800" kern="0" dirty="0"/>
              <a:t>Next steps:</a:t>
            </a:r>
          </a:p>
          <a:p>
            <a:pPr lvl="1">
              <a:spcBef>
                <a:spcPts val="0"/>
              </a:spcBef>
              <a:spcAft>
                <a:spcPts val="0"/>
              </a:spcAft>
              <a:defRPr/>
            </a:pPr>
            <a:r>
              <a:rPr lang="en-US" sz="1200" kern="0" dirty="0"/>
              <a:t>Use case definition, requirement and solution for the authorization of external </a:t>
            </a:r>
            <a:r>
              <a:rPr lang="en-US" sz="1200" kern="0" dirty="0" err="1"/>
              <a:t>MnS</a:t>
            </a:r>
            <a:r>
              <a:rPr lang="en-US" sz="1200" kern="0" dirty="0"/>
              <a:t> consumers at the CCF</a:t>
            </a:r>
            <a:endParaRPr lang="de-DE" sz="1200" kern="0" dirty="0"/>
          </a:p>
          <a:p>
            <a:pPr lvl="1">
              <a:defRPr/>
            </a:pPr>
            <a:endParaRPr lang="en-US" altLang="zh-CN" sz="1200" kern="0" dirty="0"/>
          </a:p>
        </p:txBody>
      </p:sp>
    </p:spTree>
    <p:extLst>
      <p:ext uri="{BB962C8B-B14F-4D97-AF65-F5344CB8AC3E}">
        <p14:creationId xmlns:p14="http://schemas.microsoft.com/office/powerpoint/2010/main" val="2263109313"/>
      </p:ext>
    </p:extLst>
  </p:cSld>
  <p:clrMapOvr>
    <a:masterClrMapping/>
  </p:clrMapOvr>
  <p:transition spd="slow"/>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96221DFE-BF72-4AC7-BB51-3BFEB65732D9}"/>
              </a:ext>
            </a:extLst>
          </p:cNvPr>
          <p:cNvSpPr>
            <a:spLocks noGrp="1"/>
          </p:cNvSpPr>
          <p:nvPr>
            <p:ph type="title"/>
          </p:nvPr>
        </p:nvSpPr>
        <p:spPr>
          <a:xfrm>
            <a:off x="1" y="228600"/>
            <a:ext cx="9755188" cy="1143000"/>
          </a:xfrm>
        </p:spPr>
        <p:txBody>
          <a:bodyPr/>
          <a:lstStyle/>
          <a:p>
            <a:r>
              <a:rPr lang="en-GB" altLang="en-US" sz="3200" b="1" dirty="0">
                <a:solidFill>
                  <a:srgbClr val="00B050"/>
                </a:solidFill>
              </a:rPr>
              <a:t>22. </a:t>
            </a:r>
            <a:r>
              <a:rPr lang="en-GB" altLang="en-US" sz="3200" b="1" dirty="0" err="1">
                <a:solidFill>
                  <a:srgbClr val="00B050"/>
                </a:solidFill>
              </a:rPr>
              <a:t>MonstraM</a:t>
            </a:r>
            <a:r>
              <a:rPr lang="en-GB" altLang="en-US" sz="3200" b="1" dirty="0">
                <a:solidFill>
                  <a:srgbClr val="00B050"/>
                </a:solidFill>
              </a:rPr>
              <a:t>: </a:t>
            </a:r>
            <a:r>
              <a:rPr lang="en-US" altLang="en-US" sz="3200" b="1" dirty="0">
                <a:solidFill>
                  <a:srgbClr val="00B050"/>
                </a:solidFill>
              </a:rPr>
              <a:t>Management for </a:t>
            </a:r>
            <a:r>
              <a:rPr lang="en-US" altLang="en-US" sz="3200" b="1" dirty="0" err="1">
                <a:solidFill>
                  <a:srgbClr val="00B050"/>
                </a:solidFill>
              </a:rPr>
              <a:t>MonStra</a:t>
            </a:r>
            <a:endParaRPr lang="en-GB" altLang="en-US" sz="3200" b="1" dirty="0">
              <a:solidFill>
                <a:srgbClr val="00B050"/>
              </a:solidFill>
            </a:endParaRPr>
          </a:p>
        </p:txBody>
      </p:sp>
      <p:sp>
        <p:nvSpPr>
          <p:cNvPr id="4" name="Content Placeholder 7">
            <a:extLst>
              <a:ext uri="{FF2B5EF4-FFF2-40B4-BE49-F238E27FC236}">
                <a16:creationId xmlns:a16="http://schemas.microsoft.com/office/drawing/2014/main" id="{8A759812-87D4-4AB6-81FE-DCDAFD93C018}"/>
              </a:ext>
            </a:extLst>
          </p:cNvPr>
          <p:cNvSpPr txBox="1">
            <a:spLocks/>
          </p:cNvSpPr>
          <p:nvPr/>
        </p:nvSpPr>
        <p:spPr>
          <a:xfrm>
            <a:off x="420612" y="2080800"/>
            <a:ext cx="10953749" cy="4060800"/>
          </a:xfrm>
          <a:prstGeom prst="rect">
            <a:avLst/>
          </a:prstGeom>
          <a:solidFill>
            <a:schemeClr val="bg1"/>
          </a:solidFill>
        </p:spPr>
        <p:txBody>
          <a:bodyPr/>
          <a:lstStyle>
            <a:lvl1pPr marL="341313" indent="-341313" algn="l" rtl="0" eaLnBrk="0" fontAlgn="base" hangingPunct="0">
              <a:spcBef>
                <a:spcPct val="20000"/>
              </a:spcBef>
              <a:spcAft>
                <a:spcPct val="0"/>
              </a:spcAft>
              <a:buBlip>
                <a:blip r:embed="rId2"/>
              </a:buBlip>
              <a:defRPr sz="2800">
                <a:solidFill>
                  <a:schemeClr val="tx1"/>
                </a:solidFill>
                <a:latin typeface="+mn-lt"/>
                <a:ea typeface="MS PGothic" panose="020B0600070205080204" pitchFamily="34" charset="-128"/>
                <a:cs typeface="ＭＳ Ｐゴシック" charset="0"/>
              </a:defRPr>
            </a:lvl1pPr>
            <a:lvl2pPr marL="741363" indent="-284163" algn="l" rtl="0" eaLnBrk="0" fontAlgn="base" hangingPunct="0">
              <a:spcBef>
                <a:spcPct val="20000"/>
              </a:spcBef>
              <a:spcAft>
                <a:spcPct val="0"/>
              </a:spcAft>
              <a:buClr>
                <a:srgbClr val="C00000"/>
              </a:buClr>
              <a:buFont typeface="Arial" panose="020B0604020202020204" pitchFamily="34" charset="0"/>
              <a:buChar char="•"/>
              <a:defRPr sz="2400">
                <a:solidFill>
                  <a:schemeClr val="tx1"/>
                </a:solidFill>
                <a:latin typeface="+mn-lt"/>
                <a:ea typeface="MS PGothic" panose="020B0600070205080204" pitchFamily="34" charset="-128"/>
              </a:defRPr>
            </a:lvl2pPr>
            <a:lvl3pPr marL="11414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3pPr>
            <a:lvl4pPr marL="15986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4pPr>
            <a:lvl5pPr marL="2055813" indent="-227013"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S PGothic" panose="020B0600070205080204" pitchFamily="34" charset="-128"/>
              </a:defRPr>
            </a:lvl5pPr>
            <a:lvl6pPr marL="2514314" indent="-228574" algn="l" rtl="0" eaLnBrk="0" fontAlgn="base" hangingPunct="0">
              <a:spcBef>
                <a:spcPct val="20000"/>
              </a:spcBef>
              <a:spcAft>
                <a:spcPct val="0"/>
              </a:spcAft>
              <a:buFont typeface="Arial" charset="0"/>
              <a:buChar char="»"/>
              <a:defRPr sz="1600">
                <a:solidFill>
                  <a:schemeClr val="tx1"/>
                </a:solidFill>
                <a:latin typeface="+mn-lt"/>
              </a:defRPr>
            </a:lvl6pPr>
            <a:lvl7pPr marL="2971462" indent="-228574" algn="l" rtl="0" eaLnBrk="0" fontAlgn="base" hangingPunct="0">
              <a:spcBef>
                <a:spcPct val="20000"/>
              </a:spcBef>
              <a:spcAft>
                <a:spcPct val="0"/>
              </a:spcAft>
              <a:buFont typeface="Arial" charset="0"/>
              <a:buChar char="»"/>
              <a:defRPr sz="1600">
                <a:solidFill>
                  <a:schemeClr val="tx1"/>
                </a:solidFill>
                <a:latin typeface="+mn-lt"/>
              </a:defRPr>
            </a:lvl7pPr>
            <a:lvl8pPr marL="3428610" indent="-228574" algn="l" rtl="0" eaLnBrk="0" fontAlgn="base" hangingPunct="0">
              <a:spcBef>
                <a:spcPct val="20000"/>
              </a:spcBef>
              <a:spcAft>
                <a:spcPct val="0"/>
              </a:spcAft>
              <a:buFont typeface="Arial" charset="0"/>
              <a:buChar char="»"/>
              <a:defRPr sz="1600">
                <a:solidFill>
                  <a:schemeClr val="tx1"/>
                </a:solidFill>
                <a:latin typeface="+mn-lt"/>
              </a:defRPr>
            </a:lvl8pPr>
            <a:lvl9pPr marL="3885758" indent="-228574" algn="l" rtl="0" eaLnBrk="0" fontAlgn="base" hangingPunct="0">
              <a:spcBef>
                <a:spcPct val="20000"/>
              </a:spcBef>
              <a:spcAft>
                <a:spcPct val="0"/>
              </a:spcAft>
              <a:buFont typeface="Arial" charset="0"/>
              <a:buChar char="»"/>
              <a:defRPr sz="1600">
                <a:solidFill>
                  <a:schemeClr val="tx1"/>
                </a:solidFill>
                <a:latin typeface="+mn-lt"/>
              </a:defRPr>
            </a:lvl9pPr>
          </a:lstStyle>
          <a:p>
            <a:pPr>
              <a:spcBef>
                <a:spcPts val="0"/>
              </a:spcBef>
              <a:spcAft>
                <a:spcPts val="0"/>
              </a:spcAft>
              <a:defRPr/>
            </a:pPr>
            <a:r>
              <a:rPr lang="de-DE" altLang="de-DE" sz="1800" kern="0" dirty="0"/>
              <a:t>Progress since SA#107:</a:t>
            </a:r>
          </a:p>
          <a:p>
            <a:pPr lvl="1">
              <a:spcBef>
                <a:spcPts val="0"/>
              </a:spcBef>
              <a:spcAft>
                <a:spcPts val="0"/>
              </a:spcAft>
              <a:defRPr/>
            </a:pPr>
            <a:r>
              <a:rPr lang="en-US" altLang="zh-CN" sz="1400" kern="0" dirty="0"/>
              <a:t>Clean up of editor’s notes</a:t>
            </a:r>
          </a:p>
          <a:p>
            <a:pPr lvl="1">
              <a:spcBef>
                <a:spcPts val="0"/>
              </a:spcBef>
              <a:spcAft>
                <a:spcPts val="0"/>
              </a:spcAft>
              <a:defRPr/>
            </a:pPr>
            <a:r>
              <a:rPr lang="en-US" altLang="zh-CN" sz="1400" kern="0" dirty="0"/>
              <a:t>Improvements of parametrization of solutions </a:t>
            </a:r>
          </a:p>
          <a:p>
            <a:pPr lvl="1">
              <a:spcBef>
                <a:spcPts val="0"/>
              </a:spcBef>
              <a:spcAft>
                <a:spcPts val="0"/>
              </a:spcAft>
              <a:defRPr/>
            </a:pPr>
            <a:endParaRPr lang="en-US" altLang="zh-CN" sz="1200" kern="0" dirty="0"/>
          </a:p>
          <a:p>
            <a:pPr marL="341313" lvl="1" indent="-341313">
              <a:spcBef>
                <a:spcPts val="0"/>
              </a:spcBef>
              <a:spcAft>
                <a:spcPts val="0"/>
              </a:spcAft>
              <a:buBlip>
                <a:blip r:embed="rId2"/>
              </a:buBlip>
              <a:defRPr/>
            </a:pPr>
            <a:r>
              <a:rPr lang="en-US" sz="1800" kern="0" dirty="0"/>
              <a:t>Impacts and dependencies on other WGs:</a:t>
            </a:r>
            <a:endParaRPr lang="de-DE" sz="1800" kern="0" dirty="0"/>
          </a:p>
          <a:p>
            <a:pPr lvl="1">
              <a:spcBef>
                <a:spcPts val="0"/>
              </a:spcBef>
              <a:spcAft>
                <a:spcPts val="0"/>
              </a:spcAft>
              <a:defRPr/>
            </a:pPr>
            <a:r>
              <a:rPr lang="en-US" sz="1400" kern="0" dirty="0"/>
              <a:t>None.</a:t>
            </a:r>
            <a:endParaRPr lang="de-DE" sz="1400" kern="0" dirty="0"/>
          </a:p>
          <a:p>
            <a:pPr>
              <a:spcBef>
                <a:spcPts val="0"/>
              </a:spcBef>
              <a:spcAft>
                <a:spcPts val="0"/>
              </a:spcAft>
              <a:defRPr/>
            </a:pPr>
            <a:endParaRPr lang="de-DE" sz="1800" kern="0" dirty="0"/>
          </a:p>
          <a:p>
            <a:pPr>
              <a:spcBef>
                <a:spcPts val="0"/>
              </a:spcBef>
              <a:spcAft>
                <a:spcPts val="0"/>
              </a:spcAft>
              <a:defRPr/>
            </a:pPr>
            <a:r>
              <a:rPr lang="de-DE" sz="1800" kern="0" dirty="0"/>
              <a:t>Next steps:</a:t>
            </a:r>
          </a:p>
          <a:p>
            <a:pPr lvl="1">
              <a:spcBef>
                <a:spcPts val="0"/>
              </a:spcBef>
              <a:spcAft>
                <a:spcPts val="0"/>
              </a:spcAft>
              <a:defRPr/>
            </a:pPr>
            <a:r>
              <a:rPr lang="de-DE" sz="1400" kern="0" dirty="0"/>
              <a:t>Potential editorial improvements</a:t>
            </a:r>
          </a:p>
          <a:p>
            <a:pPr lvl="1">
              <a:spcBef>
                <a:spcPts val="0"/>
              </a:spcBef>
              <a:spcAft>
                <a:spcPts val="0"/>
              </a:spcAft>
              <a:defRPr/>
            </a:pPr>
            <a:endParaRPr lang="de-DE" sz="1200" kern="0" dirty="0"/>
          </a:p>
          <a:p>
            <a:pPr lvl="1">
              <a:defRPr/>
            </a:pPr>
            <a:endParaRPr lang="en-US" altLang="zh-CN" sz="1200" kern="0" dirty="0"/>
          </a:p>
        </p:txBody>
      </p:sp>
      <p:graphicFrame>
        <p:nvGraphicFramePr>
          <p:cNvPr id="5" name="Table 4">
            <a:extLst>
              <a:ext uri="{FF2B5EF4-FFF2-40B4-BE49-F238E27FC236}">
                <a16:creationId xmlns:a16="http://schemas.microsoft.com/office/drawing/2014/main" id="{7A68B1DF-7499-467E-9AB1-C9EAA9992FED}"/>
              </a:ext>
            </a:extLst>
          </p:cNvPr>
          <p:cNvGraphicFramePr>
            <a:graphicFrameLocks noGrp="1"/>
          </p:cNvGraphicFramePr>
          <p:nvPr>
            <p:extLst>
              <p:ext uri="{D42A27DB-BD31-4B8C-83A1-F6EECF244321}">
                <p14:modId xmlns:p14="http://schemas.microsoft.com/office/powerpoint/2010/main" val="2587589171"/>
              </p:ext>
            </p:extLst>
          </p:nvPr>
        </p:nvGraphicFramePr>
        <p:xfrm>
          <a:off x="420612" y="1431600"/>
          <a:ext cx="10907183" cy="496737"/>
        </p:xfrm>
        <a:graphic>
          <a:graphicData uri="http://schemas.openxmlformats.org/drawingml/2006/table">
            <a:tbl>
              <a:tblPr firstRow="1" firstCol="1" bandRow="1">
                <a:tableStyleId>{F5AB1C69-6EDB-4FF4-983F-18BD219EF322}</a:tableStyleId>
              </a:tblPr>
              <a:tblGrid>
                <a:gridCol w="650979">
                  <a:extLst>
                    <a:ext uri="{9D8B030D-6E8A-4147-A177-3AD203B41FA5}">
                      <a16:colId xmlns:a16="http://schemas.microsoft.com/office/drawing/2014/main" val="20000"/>
                    </a:ext>
                  </a:extLst>
                </a:gridCol>
                <a:gridCol w="3769829">
                  <a:extLst>
                    <a:ext uri="{9D8B030D-6E8A-4147-A177-3AD203B41FA5}">
                      <a16:colId xmlns:a16="http://schemas.microsoft.com/office/drawing/2014/main" val="20001"/>
                    </a:ext>
                  </a:extLst>
                </a:gridCol>
                <a:gridCol w="987879">
                  <a:extLst>
                    <a:ext uri="{9D8B030D-6E8A-4147-A177-3AD203B41FA5}">
                      <a16:colId xmlns:a16="http://schemas.microsoft.com/office/drawing/2014/main" val="20002"/>
                    </a:ext>
                  </a:extLst>
                </a:gridCol>
                <a:gridCol w="1608364">
                  <a:extLst>
                    <a:ext uri="{9D8B030D-6E8A-4147-A177-3AD203B41FA5}">
                      <a16:colId xmlns:a16="http://schemas.microsoft.com/office/drawing/2014/main" val="20003"/>
                    </a:ext>
                  </a:extLst>
                </a:gridCol>
                <a:gridCol w="644979">
                  <a:extLst>
                    <a:ext uri="{9D8B030D-6E8A-4147-A177-3AD203B41FA5}">
                      <a16:colId xmlns:a16="http://schemas.microsoft.com/office/drawing/2014/main" val="20004"/>
                    </a:ext>
                  </a:extLst>
                </a:gridCol>
                <a:gridCol w="718457">
                  <a:extLst>
                    <a:ext uri="{9D8B030D-6E8A-4147-A177-3AD203B41FA5}">
                      <a16:colId xmlns:a16="http://schemas.microsoft.com/office/drawing/2014/main" val="20005"/>
                    </a:ext>
                  </a:extLst>
                </a:gridCol>
                <a:gridCol w="742950">
                  <a:extLst>
                    <a:ext uri="{9D8B030D-6E8A-4147-A177-3AD203B41FA5}">
                      <a16:colId xmlns:a16="http://schemas.microsoft.com/office/drawing/2014/main" val="20006"/>
                    </a:ext>
                  </a:extLst>
                </a:gridCol>
                <a:gridCol w="1783746">
                  <a:extLst>
                    <a:ext uri="{9D8B030D-6E8A-4147-A177-3AD203B41FA5}">
                      <a16:colId xmlns:a16="http://schemas.microsoft.com/office/drawing/2014/main" val="20007"/>
                    </a:ext>
                  </a:extLst>
                </a:gridCol>
              </a:tblGrid>
              <a:tr h="277594">
                <a:tc>
                  <a:txBody>
                    <a:bodyPr/>
                    <a:lstStyle/>
                    <a:p>
                      <a:pPr algn="ctr">
                        <a:lnSpc>
                          <a:spcPct val="107000"/>
                        </a:lnSpc>
                        <a:spcAft>
                          <a:spcPts val="800"/>
                        </a:spcAft>
                      </a:pPr>
                      <a:r>
                        <a:rPr lang="en-GB" sz="1400" dirty="0"/>
                        <a:t>UID</a:t>
                      </a:r>
                    </a:p>
                  </a:txBody>
                  <a:tcPr marL="48004" marR="48004" marT="0" marB="0" anchor="ctr"/>
                </a:tc>
                <a:tc>
                  <a:txBody>
                    <a:bodyPr/>
                    <a:lstStyle/>
                    <a:p>
                      <a:pPr algn="ctr">
                        <a:lnSpc>
                          <a:spcPct val="107000"/>
                        </a:lnSpc>
                        <a:spcAft>
                          <a:spcPts val="800"/>
                        </a:spcAft>
                      </a:pPr>
                      <a:r>
                        <a:rPr lang="en-GB" sz="1400" dirty="0"/>
                        <a:t>Name</a:t>
                      </a:r>
                    </a:p>
                  </a:txBody>
                  <a:tcPr marL="48004" marR="48004" marT="0" marB="0" anchor="ctr"/>
                </a:tc>
                <a:tc>
                  <a:txBody>
                    <a:bodyPr/>
                    <a:lstStyle/>
                    <a:p>
                      <a:pPr algn="ctr">
                        <a:lnSpc>
                          <a:spcPct val="107000"/>
                        </a:lnSpc>
                        <a:spcAft>
                          <a:spcPts val="800"/>
                        </a:spcAft>
                      </a:pPr>
                      <a:r>
                        <a:rPr lang="en-GB" sz="1400" dirty="0"/>
                        <a:t>Acronym</a:t>
                      </a:r>
                    </a:p>
                  </a:txBody>
                  <a:tcPr marL="48004" marR="48004" marT="0" marB="0" anchor="ctr"/>
                </a:tc>
                <a:tc>
                  <a:txBody>
                    <a:bodyPr/>
                    <a:lstStyle/>
                    <a:p>
                      <a:pPr algn="ctr">
                        <a:lnSpc>
                          <a:spcPct val="107000"/>
                        </a:lnSpc>
                        <a:spcAft>
                          <a:spcPts val="800"/>
                        </a:spcAft>
                      </a:pPr>
                      <a:r>
                        <a:rPr lang="en-GB" sz="1400" dirty="0"/>
                        <a:t>Target </a:t>
                      </a:r>
                      <a:r>
                        <a:rPr lang="en-GB" sz="1000" dirty="0"/>
                        <a:t>(dd/mm/</a:t>
                      </a:r>
                      <a:r>
                        <a:rPr lang="en-GB" sz="1000" dirty="0" err="1"/>
                        <a:t>yyyy</a:t>
                      </a:r>
                      <a:r>
                        <a:rPr lang="en-GB" sz="1000" dirty="0"/>
                        <a:t>)</a:t>
                      </a:r>
                      <a:endParaRPr lang="en-GB" sz="1400" dirty="0"/>
                    </a:p>
                  </a:txBody>
                  <a:tcPr marL="48004" marR="48004" marT="0" marB="0" anchor="ctr"/>
                </a:tc>
                <a:tc>
                  <a:txBody>
                    <a:bodyPr/>
                    <a:lstStyle/>
                    <a:p>
                      <a:pPr algn="ctr">
                        <a:lnSpc>
                          <a:spcPct val="107000"/>
                        </a:lnSpc>
                        <a:spcAft>
                          <a:spcPts val="800"/>
                        </a:spcAft>
                      </a:pPr>
                      <a:r>
                        <a:rPr lang="en-GB" sz="1400" dirty="0"/>
                        <a:t>Old %</a:t>
                      </a:r>
                    </a:p>
                  </a:txBody>
                  <a:tcPr marL="48004" marR="48004" marT="0" marB="0" anchor="ctr"/>
                </a:tc>
                <a:tc>
                  <a:txBody>
                    <a:bodyPr/>
                    <a:lstStyle/>
                    <a:p>
                      <a:pPr algn="ctr">
                        <a:lnSpc>
                          <a:spcPct val="107000"/>
                        </a:lnSpc>
                        <a:spcAft>
                          <a:spcPts val="800"/>
                        </a:spcAft>
                      </a:pPr>
                      <a:r>
                        <a:rPr lang="en-GB" sz="1400" b="1" kern="1200" dirty="0">
                          <a:solidFill>
                            <a:schemeClr val="lt1"/>
                          </a:solidFill>
                          <a:latin typeface="+mn-lt"/>
                          <a:ea typeface="+mn-ea"/>
                          <a:cs typeface="+mn-cs"/>
                        </a:rPr>
                        <a:t>WID</a:t>
                      </a:r>
                      <a:endParaRPr lang="en-GB" sz="1400" dirty="0">
                        <a:solidFill>
                          <a:srgbClr val="FF0000"/>
                        </a:solidFill>
                      </a:endParaRPr>
                    </a:p>
                  </a:txBody>
                  <a:tcPr marL="48004" marR="48004" marT="0" marB="0" anchor="ctr"/>
                </a:tc>
                <a:tc>
                  <a:txBody>
                    <a:bodyPr/>
                    <a:lstStyle/>
                    <a:p>
                      <a:pPr algn="ctr">
                        <a:lnSpc>
                          <a:spcPct val="107000"/>
                        </a:lnSpc>
                        <a:spcAft>
                          <a:spcPts val="800"/>
                        </a:spcAft>
                      </a:pPr>
                      <a:r>
                        <a:rPr lang="en-GB" sz="1400" dirty="0">
                          <a:solidFill>
                            <a:srgbClr val="FF0000"/>
                          </a:solidFill>
                        </a:rPr>
                        <a:t>New %</a:t>
                      </a:r>
                      <a:endParaRPr lang="en-GB" sz="1400" b="1" kern="1200" dirty="0">
                        <a:solidFill>
                          <a:schemeClr val="lt1"/>
                        </a:solidFill>
                        <a:latin typeface="+mn-lt"/>
                        <a:ea typeface="+mn-ea"/>
                        <a:cs typeface="+mn-cs"/>
                      </a:endParaRPr>
                    </a:p>
                  </a:txBody>
                  <a:tcPr marL="48004" marR="48004" marT="0" marB="0" anchor="ctr"/>
                </a:tc>
                <a:tc>
                  <a:txBody>
                    <a:bodyPr/>
                    <a:lstStyle/>
                    <a:p>
                      <a:pPr algn="ctr">
                        <a:lnSpc>
                          <a:spcPct val="107000"/>
                        </a:lnSpc>
                        <a:spcAft>
                          <a:spcPts val="800"/>
                        </a:spcAft>
                      </a:pPr>
                      <a:r>
                        <a:rPr lang="en-GB" sz="1400" dirty="0">
                          <a:solidFill>
                            <a:srgbClr val="FF0000"/>
                          </a:solidFill>
                        </a:rPr>
                        <a:t>Change or comment</a:t>
                      </a:r>
                    </a:p>
                  </a:txBody>
                  <a:tcPr marL="48004" marR="48004" marT="0" marB="0" anchor="ctr"/>
                </a:tc>
                <a:extLst>
                  <a:ext uri="{0D108BD9-81ED-4DB2-BD59-A6C34878D82A}">
                    <a16:rowId xmlns:a16="http://schemas.microsoft.com/office/drawing/2014/main" val="10000"/>
                  </a:ext>
                </a:extLst>
              </a:tr>
              <a:tr h="219143">
                <a:tc>
                  <a:txBody>
                    <a:bodyPr/>
                    <a:lstStyle/>
                    <a:p>
                      <a:pPr algn="l" fontAlgn="t"/>
                      <a:r>
                        <a:rPr lang="en-US" altLang="zh-CN" sz="1000" b="0" i="0" u="none" strike="noStrike" dirty="0">
                          <a:solidFill>
                            <a:srgbClr val="000000"/>
                          </a:solidFill>
                          <a:effectLst/>
                          <a:latin typeface="+mn-lt"/>
                          <a:ea typeface="微软雅黑" panose="020B0503020204020204" pitchFamily="34" charset="-122"/>
                        </a:rPr>
                        <a:t>1060012</a:t>
                      </a:r>
                      <a:endParaRPr lang="en-US" altLang="zh-CN" sz="1000" b="0" i="0" u="none" strike="noStrike" dirty="0">
                        <a:solidFill>
                          <a:srgbClr val="000000"/>
                        </a:solidFill>
                        <a:effectLst/>
                        <a:latin typeface="+mn-lt"/>
                        <a:ea typeface="等线" panose="02010600030101010101" pitchFamily="2" charset="-122"/>
                      </a:endParaRPr>
                    </a:p>
                  </a:txBody>
                  <a:tcPr marL="5799" marR="5799" marT="5799" marB="0"/>
                </a:tc>
                <a:tc>
                  <a:txBody>
                    <a:bodyPr/>
                    <a:lstStyle/>
                    <a:p>
                      <a:pPr algn="l" fontAlgn="t"/>
                      <a:r>
                        <a:rPr lang="en-US" sz="1000" b="0" i="1" u="none" strike="noStrike" dirty="0">
                          <a:solidFill>
                            <a:srgbClr val="000000"/>
                          </a:solidFill>
                          <a:effectLst/>
                          <a:latin typeface="+mn-lt"/>
                          <a:ea typeface="等线" panose="02010600030101010101" pitchFamily="2" charset="-122"/>
                        </a:rPr>
                        <a:t>Management for </a:t>
                      </a:r>
                      <a:r>
                        <a:rPr lang="en-US" sz="1000" b="0" i="1" u="none" strike="noStrike" dirty="0" err="1">
                          <a:solidFill>
                            <a:srgbClr val="000000"/>
                          </a:solidFill>
                          <a:effectLst/>
                          <a:latin typeface="+mn-lt"/>
                          <a:ea typeface="等线" panose="02010600030101010101" pitchFamily="2" charset="-122"/>
                        </a:rPr>
                        <a:t>MonStra</a:t>
                      </a:r>
                      <a:endParaRPr lang="en-US" sz="1000" b="0" i="1" u="none" strike="noStrike" dirty="0">
                        <a:solidFill>
                          <a:srgbClr val="000000"/>
                        </a:solidFill>
                        <a:effectLst/>
                        <a:latin typeface="+mn-lt"/>
                        <a:ea typeface="等线" panose="02010600030101010101" pitchFamily="2" charset="-122"/>
                      </a:endParaRPr>
                    </a:p>
                  </a:txBody>
                  <a:tcPr marL="5799" marR="5799" marT="5799" marB="0"/>
                </a:tc>
                <a:tc>
                  <a:txBody>
                    <a:bodyPr/>
                    <a:lstStyle/>
                    <a:p>
                      <a:pPr algn="l" fontAlgn="t"/>
                      <a:r>
                        <a:rPr lang="en-US" altLang="zh-CN" sz="1000" b="0" i="0" u="none" strike="noStrike" dirty="0" err="1">
                          <a:solidFill>
                            <a:srgbClr val="000000"/>
                          </a:solidFill>
                          <a:effectLst/>
                          <a:latin typeface="+mn-lt"/>
                          <a:ea typeface="等线" panose="02010600030101010101" pitchFamily="2" charset="-122"/>
                        </a:rPr>
                        <a:t>Monstra</a:t>
                      </a:r>
                      <a:r>
                        <a:rPr lang="en-US" altLang="zh-CN" sz="1000" b="0" i="0" u="none" strike="noStrike" dirty="0">
                          <a:solidFill>
                            <a:srgbClr val="000000"/>
                          </a:solidFill>
                          <a:effectLst/>
                          <a:latin typeface="+mn-lt"/>
                          <a:ea typeface="等线" panose="02010600030101010101" pitchFamily="2" charset="-122"/>
                        </a:rPr>
                        <a:t>-OAM</a:t>
                      </a:r>
                      <a:endParaRPr lang="en-US" sz="1000" b="0" i="0" u="none" strike="noStrike" dirty="0">
                        <a:solidFill>
                          <a:srgbClr val="000000"/>
                        </a:solidFill>
                        <a:effectLst/>
                        <a:latin typeface="+mn-lt"/>
                        <a:ea typeface="等线" panose="02010600030101010101" pitchFamily="2" charset="-122"/>
                      </a:endParaRPr>
                    </a:p>
                  </a:txBody>
                  <a:tcPr marL="5799" marR="5799" marT="5799" marB="0"/>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1000" b="0" i="0" u="none" strike="noStrike" dirty="0">
                          <a:solidFill>
                            <a:srgbClr val="000000"/>
                          </a:solidFill>
                          <a:effectLst/>
                          <a:latin typeface="+mn-lt"/>
                          <a:ea typeface="等线" panose="02010600030101010101" pitchFamily="2" charset="-122"/>
                        </a:rPr>
                        <a:t>12/12/2024</a:t>
                      </a:r>
                    </a:p>
                  </a:txBody>
                  <a:tcPr marL="5799" marR="5799" marT="5799" marB="0"/>
                </a:tc>
                <a:tc>
                  <a:txBody>
                    <a:bodyPr/>
                    <a:lstStyle/>
                    <a:p>
                      <a:pPr algn="l" fontAlgn="t"/>
                      <a:r>
                        <a:rPr lang="en-US" altLang="zh-CN" sz="1000" b="0" i="0" u="none" strike="noStrike" dirty="0">
                          <a:solidFill>
                            <a:srgbClr val="000000"/>
                          </a:solidFill>
                          <a:effectLst/>
                          <a:latin typeface="+mn-lt"/>
                          <a:ea typeface="等线" panose="02010600030101010101" pitchFamily="2" charset="-122"/>
                        </a:rPr>
                        <a:t>80%</a:t>
                      </a:r>
                    </a:p>
                  </a:txBody>
                  <a:tcPr marL="5799" marR="5799" marT="5799" marB="0"/>
                </a:tc>
                <a:tc>
                  <a:txBody>
                    <a:bodyPr/>
                    <a:lstStyle/>
                    <a:p>
                      <a:pPr algn="l" fontAlgn="t"/>
                      <a:r>
                        <a:rPr lang="en-US" sz="1000" b="0" i="0" u="sng" strike="noStrike" dirty="0">
                          <a:solidFill>
                            <a:srgbClr val="0563C1"/>
                          </a:solidFill>
                          <a:effectLst/>
                          <a:latin typeface="+mn-lt"/>
                          <a:ea typeface="等线" panose="02010600030101010101" pitchFamily="2" charset="-122"/>
                        </a:rPr>
                        <a:t>S5-245981</a:t>
                      </a:r>
                    </a:p>
                  </a:txBody>
                  <a:tcPr marL="5799" marR="5799" marT="5799" marB="0"/>
                </a:tc>
                <a:tc>
                  <a:txBody>
                    <a:bodyPr/>
                    <a:lstStyle/>
                    <a:p>
                      <a:pPr marL="0" marR="0" lvl="0" indent="0" algn="r" defTabSz="1219170" rtl="0" eaLnBrk="1" fontAlgn="b" latinLnBrk="0" hangingPunct="1">
                        <a:lnSpc>
                          <a:spcPct val="100000"/>
                        </a:lnSpc>
                        <a:spcBef>
                          <a:spcPts val="0"/>
                        </a:spcBef>
                        <a:spcAft>
                          <a:spcPts val="0"/>
                        </a:spcAft>
                        <a:buClrTx/>
                        <a:buSzTx/>
                        <a:buFontTx/>
                        <a:buNone/>
                        <a:tabLst/>
                        <a:defRPr/>
                      </a:pPr>
                      <a:r>
                        <a:rPr lang="en-US" altLang="zh-CN" sz="1000" b="0" i="0" u="none" strike="noStrike" dirty="0">
                          <a:solidFill>
                            <a:srgbClr val="FF0000"/>
                          </a:solidFill>
                          <a:effectLst/>
                          <a:latin typeface="+mn-lt"/>
                          <a:ea typeface="等线" panose="02010600030101010101" pitchFamily="2" charset="-122"/>
                          <a:cs typeface="Arial" panose="020B0604020202020204" pitchFamily="34" charset="0"/>
                        </a:rPr>
                        <a:t>100%</a:t>
                      </a:r>
                    </a:p>
                  </a:txBody>
                  <a:tcPr marL="7620" marR="7620" marT="7620" marB="0" anchor="b"/>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endParaRPr lang="en-US" sz="1000" b="0" i="0" u="none" strike="noStrike" kern="1200" dirty="0">
                        <a:solidFill>
                          <a:schemeClr val="tx1"/>
                        </a:solidFill>
                        <a:effectLst/>
                        <a:latin typeface="+mn-lt"/>
                        <a:ea typeface="等线" panose="02010600030101010101" pitchFamily="2" charset="-122"/>
                        <a:cs typeface="+mn-cs"/>
                      </a:endParaRPr>
                    </a:p>
                  </a:txBody>
                  <a:tcPr marL="4294" marR="4294" marT="4294" marB="0"/>
                </a:tc>
                <a:extLst>
                  <a:ext uri="{0D108BD9-81ED-4DB2-BD59-A6C34878D82A}">
                    <a16:rowId xmlns:a16="http://schemas.microsoft.com/office/drawing/2014/main" val="10001"/>
                  </a:ext>
                </a:extLst>
              </a:tr>
            </a:tbl>
          </a:graphicData>
        </a:graphic>
      </p:graphicFrame>
      <p:sp>
        <p:nvSpPr>
          <p:cNvPr id="6" name="矩形 5">
            <a:extLst>
              <a:ext uri="{FF2B5EF4-FFF2-40B4-BE49-F238E27FC236}">
                <a16:creationId xmlns:a16="http://schemas.microsoft.com/office/drawing/2014/main" id="{258CB148-EB78-4F52-B4DA-88CC8C58B74F}"/>
              </a:ext>
            </a:extLst>
          </p:cNvPr>
          <p:cNvSpPr/>
          <p:nvPr/>
        </p:nvSpPr>
        <p:spPr>
          <a:xfrm>
            <a:off x="8684704" y="0"/>
            <a:ext cx="1614545" cy="292388"/>
          </a:xfrm>
          <a:prstGeom prst="rect">
            <a:avLst/>
          </a:prstGeom>
        </p:spPr>
        <p:txBody>
          <a:bodyPr wrap="none">
            <a:spAutoFit/>
          </a:bodyPr>
          <a:lstStyle/>
          <a:p>
            <a:r>
              <a:rPr lang="en-US" altLang="zh-CN" dirty="0">
                <a:solidFill>
                  <a:schemeClr val="bg1"/>
                </a:solidFill>
                <a:highlight>
                  <a:srgbClr val="800080"/>
                </a:highlight>
              </a:rPr>
              <a:t>OAM Prime feature</a:t>
            </a:r>
            <a:endParaRPr lang="zh-CN" altLang="en-US" dirty="0">
              <a:solidFill>
                <a:schemeClr val="bg1"/>
              </a:solidFill>
              <a:highlight>
                <a:srgbClr val="800080"/>
              </a:highlight>
            </a:endParaRPr>
          </a:p>
        </p:txBody>
      </p:sp>
    </p:spTree>
    <p:extLst>
      <p:ext uri="{BB962C8B-B14F-4D97-AF65-F5344CB8AC3E}">
        <p14:creationId xmlns:p14="http://schemas.microsoft.com/office/powerpoint/2010/main" val="2284138426"/>
      </p:ext>
    </p:extLst>
  </p:cSld>
  <p:clrMapOvr>
    <a:masterClrMapping/>
  </p:clrMapOvr>
  <p:transition spd="slow"/>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D52F67-58EF-48F1-908C-7766662891EE}"/>
              </a:ext>
            </a:extLst>
          </p:cNvPr>
          <p:cNvSpPr>
            <a:spLocks noGrp="1"/>
          </p:cNvSpPr>
          <p:nvPr>
            <p:ph type="title"/>
          </p:nvPr>
        </p:nvSpPr>
        <p:spPr>
          <a:xfrm>
            <a:off x="1161346" y="2286000"/>
            <a:ext cx="9102725" cy="1143000"/>
          </a:xfrm>
        </p:spPr>
        <p:txBody>
          <a:bodyPr/>
          <a:lstStyle/>
          <a:p>
            <a:r>
              <a:rPr lang="en-GB" altLang="zh-CN" sz="4400" b="1" dirty="0"/>
              <a:t>Charging SWG</a:t>
            </a:r>
            <a:endParaRPr lang="zh-CN" altLang="en-US" dirty="0"/>
          </a:p>
        </p:txBody>
      </p:sp>
    </p:spTree>
    <p:extLst>
      <p:ext uri="{BB962C8B-B14F-4D97-AF65-F5344CB8AC3E}">
        <p14:creationId xmlns:p14="http://schemas.microsoft.com/office/powerpoint/2010/main" val="1246243590"/>
      </p:ext>
    </p:extLst>
  </p:cSld>
  <p:clrMapOvr>
    <a:masterClrMapping/>
  </p:clrMapOvr>
  <p:transition spd="slow"/>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B052F562-181D-4F1B-B9C3-9807387BD9D9}"/>
              </a:ext>
            </a:extLst>
          </p:cNvPr>
          <p:cNvSpPr txBox="1">
            <a:spLocks/>
          </p:cNvSpPr>
          <p:nvPr/>
        </p:nvSpPr>
        <p:spPr bwMode="auto">
          <a:xfrm>
            <a:off x="1090856" y="1286934"/>
            <a:ext cx="10397101" cy="4989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609585" indent="-609585" algn="l" rtl="0" eaLnBrk="0" fontAlgn="base" hangingPunct="0">
              <a:spcBef>
                <a:spcPct val="20000"/>
              </a:spcBef>
              <a:spcAft>
                <a:spcPct val="0"/>
              </a:spcAft>
              <a:buFontTx/>
              <a:buBlip>
                <a:blip r:embed="rId2"/>
              </a:buBlip>
              <a:defRPr sz="3700">
                <a:solidFill>
                  <a:schemeClr val="tx1"/>
                </a:solidFill>
                <a:latin typeface="+mn-lt"/>
                <a:ea typeface="+mn-ea"/>
                <a:cs typeface="+mn-cs"/>
              </a:defRPr>
            </a:lvl1pPr>
            <a:lvl2pPr marL="989013" indent="-379413" algn="l" rtl="0" eaLnBrk="0" fontAlgn="base" hangingPunct="0">
              <a:spcBef>
                <a:spcPct val="20000"/>
              </a:spcBef>
              <a:spcAft>
                <a:spcPct val="0"/>
              </a:spcAft>
              <a:buClr>
                <a:srgbClr val="C00000"/>
              </a:buClr>
              <a:buBlip>
                <a:blip r:embed="rId3"/>
              </a:buBlip>
              <a:defRPr sz="3200">
                <a:solidFill>
                  <a:schemeClr val="tx1"/>
                </a:solidFill>
                <a:latin typeface="+mn-lt"/>
              </a:defRPr>
            </a:lvl2pPr>
            <a:lvl3pPr marL="1522413" indent="-303213" algn="l" rtl="0" eaLnBrk="0" fontAlgn="base" hangingPunct="0">
              <a:spcBef>
                <a:spcPct val="20000"/>
              </a:spcBef>
              <a:spcAft>
                <a:spcPct val="0"/>
              </a:spcAft>
              <a:buBlip>
                <a:blip r:embed="rId4"/>
              </a:buBlip>
              <a:defRPr sz="2600">
                <a:solidFill>
                  <a:schemeClr val="tx1"/>
                </a:solidFill>
                <a:latin typeface="+mn-lt"/>
              </a:defRPr>
            </a:lvl3pPr>
            <a:lvl4pPr marL="2132013" indent="-303213" algn="l" rtl="0" eaLnBrk="0" fontAlgn="base" hangingPunct="0">
              <a:spcBef>
                <a:spcPct val="20000"/>
              </a:spcBef>
              <a:spcAft>
                <a:spcPct val="0"/>
              </a:spcAft>
              <a:buFont typeface="Arial" panose="020B0604020202020204" pitchFamily="34" charset="0"/>
              <a:buChar char="–"/>
              <a:defRPr sz="2600">
                <a:solidFill>
                  <a:schemeClr val="tx1"/>
                </a:solidFill>
                <a:latin typeface="+mn-lt"/>
              </a:defRPr>
            </a:lvl4pPr>
            <a:lvl5pPr marL="2741613" indent="-303213" algn="l" rtl="0" eaLnBrk="0" fontAlgn="base" hangingPunct="0">
              <a:spcBef>
                <a:spcPct val="20000"/>
              </a:spcBef>
              <a:spcAft>
                <a:spcPct val="0"/>
              </a:spcAft>
              <a:buFont typeface="Arial" panose="020B0604020202020204" pitchFamily="34" charset="0"/>
              <a:buChar char="»"/>
              <a:defRPr sz="2100">
                <a:solidFill>
                  <a:schemeClr val="tx1"/>
                </a:solidFill>
                <a:latin typeface="+mn-lt"/>
              </a:defRPr>
            </a:lvl5pPr>
            <a:lvl6pPr marL="3352716" indent="-304792" algn="l" rtl="0" eaLnBrk="0" fontAlgn="base" hangingPunct="0">
              <a:spcBef>
                <a:spcPct val="20000"/>
              </a:spcBef>
              <a:spcAft>
                <a:spcPct val="0"/>
              </a:spcAft>
              <a:buFont typeface="Arial" charset="0"/>
              <a:buChar char="»"/>
              <a:defRPr sz="2133">
                <a:solidFill>
                  <a:schemeClr val="tx1"/>
                </a:solidFill>
                <a:latin typeface="+mn-lt"/>
              </a:defRPr>
            </a:lvl6pPr>
            <a:lvl7pPr marL="3962301" indent="-304792" algn="l" rtl="0" eaLnBrk="0" fontAlgn="base" hangingPunct="0">
              <a:spcBef>
                <a:spcPct val="20000"/>
              </a:spcBef>
              <a:spcAft>
                <a:spcPct val="0"/>
              </a:spcAft>
              <a:buFont typeface="Arial" charset="0"/>
              <a:buChar char="»"/>
              <a:defRPr sz="2133">
                <a:solidFill>
                  <a:schemeClr val="tx1"/>
                </a:solidFill>
                <a:latin typeface="+mn-lt"/>
              </a:defRPr>
            </a:lvl7pPr>
            <a:lvl8pPr marL="4571886" indent="-304792" algn="l" rtl="0" eaLnBrk="0" fontAlgn="base" hangingPunct="0">
              <a:spcBef>
                <a:spcPct val="20000"/>
              </a:spcBef>
              <a:spcAft>
                <a:spcPct val="0"/>
              </a:spcAft>
              <a:buFont typeface="Arial" charset="0"/>
              <a:buChar char="»"/>
              <a:defRPr sz="2133">
                <a:solidFill>
                  <a:schemeClr val="tx1"/>
                </a:solidFill>
                <a:latin typeface="+mn-lt"/>
              </a:defRPr>
            </a:lvl8pPr>
            <a:lvl9pPr marL="5181470" indent="-304792" algn="l" rtl="0" eaLnBrk="0" fontAlgn="base" hangingPunct="0">
              <a:spcBef>
                <a:spcPct val="20000"/>
              </a:spcBef>
              <a:spcAft>
                <a:spcPct val="0"/>
              </a:spcAft>
              <a:buFont typeface="Arial" charset="0"/>
              <a:buChar char="»"/>
              <a:defRPr sz="2133">
                <a:solidFill>
                  <a:schemeClr val="tx1"/>
                </a:solidFill>
                <a:latin typeface="+mn-lt"/>
              </a:defRPr>
            </a:lvl9pPr>
          </a:lstStyle>
          <a:p>
            <a:pPr marL="341313" indent="-341313">
              <a:spcBef>
                <a:spcPts val="0"/>
              </a:spcBef>
              <a:spcAft>
                <a:spcPts val="0"/>
              </a:spcAft>
              <a:buBlip>
                <a:blip r:embed="rId5"/>
              </a:buBlip>
              <a:defRPr/>
            </a:pPr>
            <a:r>
              <a:rPr lang="en-GB" sz="2400" kern="0" dirty="0">
                <a:ea typeface="MS PGothic" panose="020B0600070205080204" pitchFamily="34" charset="-128"/>
              </a:rPr>
              <a:t>SA5 SWG registration</a:t>
            </a:r>
          </a:p>
          <a:p>
            <a:pPr lvl="1"/>
            <a:r>
              <a:rPr lang="en-GB" sz="1800" dirty="0"/>
              <a:t>Increased number of companies registered to present mobile/satellite operators and mobile communication vendors interests</a:t>
            </a:r>
          </a:p>
          <a:p>
            <a:pPr lvl="1"/>
            <a:r>
              <a:rPr lang="en-GB" sz="1800" dirty="0"/>
              <a:t>Quite stable number of participating and active delegates complemented by remote participations</a:t>
            </a:r>
          </a:p>
          <a:p>
            <a:pPr marL="609600" lvl="1" indent="0">
              <a:buNone/>
            </a:pPr>
            <a:endParaRPr lang="en-GB" sz="1000" dirty="0"/>
          </a:p>
          <a:p>
            <a:pPr marL="341313" indent="-341313">
              <a:spcBef>
                <a:spcPts val="0"/>
              </a:spcBef>
              <a:spcAft>
                <a:spcPts val="0"/>
              </a:spcAft>
              <a:buBlip>
                <a:blip r:embed="rId5"/>
              </a:buBlip>
              <a:defRPr/>
            </a:pPr>
            <a:r>
              <a:rPr lang="en-US" sz="2400" dirty="0"/>
              <a:t>Charging Work progress on Rel-19 </a:t>
            </a:r>
          </a:p>
          <a:p>
            <a:pPr marL="952485" lvl="1" indent="-342900">
              <a:buFont typeface="Wingdings" panose="05000000000000000000" pitchFamily="2" charset="2"/>
              <a:buChar char="Ø"/>
            </a:pPr>
            <a:r>
              <a:rPr lang="en-GB" sz="1800" dirty="0"/>
              <a:t>Several Rel-19 WIDs has been completed, three revised and one (mini-)WIDs for approval</a:t>
            </a:r>
          </a:p>
          <a:p>
            <a:pPr marL="952485" lvl="1" indent="-342900">
              <a:buFont typeface="Wingdings" panose="05000000000000000000" pitchFamily="2" charset="2"/>
              <a:buChar char="Ø"/>
            </a:pPr>
            <a:r>
              <a:rPr lang="en-GB" sz="1800" dirty="0"/>
              <a:t>completion preparation with two CH rapporteur calls</a:t>
            </a:r>
          </a:p>
          <a:p>
            <a:pPr marL="952485" lvl="1" indent="-342900">
              <a:buFont typeface="Wingdings" panose="05000000000000000000" pitchFamily="2" charset="2"/>
              <a:buChar char="Ø"/>
            </a:pPr>
            <a:endParaRPr lang="en-GB" sz="1000" kern="0" dirty="0"/>
          </a:p>
          <a:p>
            <a:pPr marL="341313" indent="-341313">
              <a:spcBef>
                <a:spcPts val="0"/>
              </a:spcBef>
              <a:spcAft>
                <a:spcPts val="0"/>
              </a:spcAft>
              <a:buBlip>
                <a:blip r:embed="rId5"/>
              </a:buBlip>
              <a:defRPr/>
            </a:pPr>
            <a:r>
              <a:rPr lang="en-US" sz="2400" kern="0" dirty="0">
                <a:ea typeface="MS PGothic" panose="020B0600070205080204" pitchFamily="34" charset="-128"/>
              </a:rPr>
              <a:t>Charging Work for Rel-20 started</a:t>
            </a:r>
          </a:p>
          <a:p>
            <a:pPr marL="952485" lvl="1" indent="-342900">
              <a:buFont typeface="Wingdings" panose="05000000000000000000" pitchFamily="2" charset="2"/>
              <a:buChar char="Ø"/>
            </a:pPr>
            <a:r>
              <a:rPr lang="en-GB" sz="1800" dirty="0"/>
              <a:t>One CH prime and one CH network support topic running via NWM for consolidation</a:t>
            </a:r>
          </a:p>
          <a:p>
            <a:pPr marL="952485" lvl="1" indent="-342900">
              <a:buFont typeface="Wingdings" panose="05000000000000000000" pitchFamily="2" charset="2"/>
              <a:buChar char="Ø"/>
            </a:pPr>
            <a:endParaRPr lang="en-GB" sz="1000" dirty="0"/>
          </a:p>
          <a:p>
            <a:pPr marL="341313" indent="-341313">
              <a:spcBef>
                <a:spcPts val="0"/>
              </a:spcBef>
              <a:spcAft>
                <a:spcPts val="0"/>
              </a:spcAft>
              <a:buBlip>
                <a:blip r:embed="rId5"/>
              </a:buBlip>
              <a:defRPr/>
            </a:pPr>
            <a:r>
              <a:rPr lang="en-US" sz="2400" kern="0" dirty="0">
                <a:ea typeface="MS PGothic" panose="020B0600070205080204" pitchFamily="34" charset="-128"/>
              </a:rPr>
              <a:t>6G Charging work initiated</a:t>
            </a:r>
          </a:p>
          <a:p>
            <a:pPr marL="952485" lvl="1" indent="-342900">
              <a:buFont typeface="Wingdings" panose="05000000000000000000" pitchFamily="2" charset="2"/>
              <a:buChar char="Ø"/>
              <a:defRPr/>
            </a:pPr>
            <a:r>
              <a:rPr lang="en-GB" sz="1800" dirty="0"/>
              <a:t>CH group discussed shared view on 6G charging evolution in respect of improvements on </a:t>
            </a:r>
          </a:p>
          <a:p>
            <a:pPr marL="1485885" lvl="2" indent="-342900">
              <a:buFont typeface="Wingdings" panose="05000000000000000000" pitchFamily="2" charset="2"/>
              <a:buChar char="ü"/>
              <a:defRPr/>
            </a:pPr>
            <a:r>
              <a:rPr lang="en-GB" sz="1600" dirty="0"/>
              <a:t>Charging Architecture for 6G </a:t>
            </a:r>
          </a:p>
          <a:p>
            <a:pPr marL="1485885" lvl="2" indent="-342900">
              <a:buFont typeface="Wingdings" panose="05000000000000000000" pitchFamily="2" charset="2"/>
              <a:buChar char="ü"/>
              <a:defRPr/>
            </a:pPr>
            <a:r>
              <a:rPr lang="en-GB" sz="1600" dirty="0"/>
              <a:t>new granularity of the collection for service usage Data Management</a:t>
            </a:r>
            <a:endParaRPr lang="en-US" sz="1600" dirty="0"/>
          </a:p>
          <a:p>
            <a:pPr marL="609600" lvl="1" indent="0">
              <a:buNone/>
            </a:pPr>
            <a:endParaRPr lang="en-GB" sz="1600" kern="0" dirty="0"/>
          </a:p>
          <a:p>
            <a:pPr lvl="1"/>
            <a:endParaRPr lang="en-GB" sz="2000" kern="0" dirty="0"/>
          </a:p>
        </p:txBody>
      </p:sp>
      <p:sp>
        <p:nvSpPr>
          <p:cNvPr id="4" name="Title 1">
            <a:extLst>
              <a:ext uri="{FF2B5EF4-FFF2-40B4-BE49-F238E27FC236}">
                <a16:creationId xmlns:a16="http://schemas.microsoft.com/office/drawing/2014/main" id="{B801084C-6801-4373-BC9D-08DCA6653BAB}"/>
              </a:ext>
            </a:extLst>
          </p:cNvPr>
          <p:cNvSpPr txBox="1">
            <a:spLocks/>
          </p:cNvSpPr>
          <p:nvPr/>
        </p:nvSpPr>
        <p:spPr bwMode="auto">
          <a:xfrm>
            <a:off x="2024794" y="316622"/>
            <a:ext cx="6951645" cy="1140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200">
                <a:solidFill>
                  <a:srgbClr val="FF0000"/>
                </a:solidFill>
                <a:latin typeface="+mj-lt"/>
                <a:ea typeface="+mj-ea"/>
                <a:cs typeface="+mj-cs"/>
              </a:defRPr>
            </a:lvl1pPr>
            <a:lvl2pPr algn="ctr" rtl="0" eaLnBrk="0" fontAlgn="base" hangingPunct="0">
              <a:spcBef>
                <a:spcPct val="0"/>
              </a:spcBef>
              <a:spcAft>
                <a:spcPct val="0"/>
              </a:spcAft>
              <a:defRPr sz="4200">
                <a:solidFill>
                  <a:srgbClr val="FF0000"/>
                </a:solidFill>
                <a:latin typeface="Calibri" pitchFamily="34" charset="0"/>
              </a:defRPr>
            </a:lvl2pPr>
            <a:lvl3pPr algn="ctr" rtl="0" eaLnBrk="0" fontAlgn="base" hangingPunct="0">
              <a:spcBef>
                <a:spcPct val="0"/>
              </a:spcBef>
              <a:spcAft>
                <a:spcPct val="0"/>
              </a:spcAft>
              <a:defRPr sz="4200">
                <a:solidFill>
                  <a:srgbClr val="FF0000"/>
                </a:solidFill>
                <a:latin typeface="Calibri" pitchFamily="34" charset="0"/>
              </a:defRPr>
            </a:lvl3pPr>
            <a:lvl4pPr algn="ctr" rtl="0" eaLnBrk="0" fontAlgn="base" hangingPunct="0">
              <a:spcBef>
                <a:spcPct val="0"/>
              </a:spcBef>
              <a:spcAft>
                <a:spcPct val="0"/>
              </a:spcAft>
              <a:defRPr sz="4200">
                <a:solidFill>
                  <a:srgbClr val="FF0000"/>
                </a:solidFill>
                <a:latin typeface="Calibri" pitchFamily="34" charset="0"/>
              </a:defRPr>
            </a:lvl4pPr>
            <a:lvl5pPr algn="ctr" rtl="0" eaLnBrk="0" fontAlgn="base" hangingPunct="0">
              <a:spcBef>
                <a:spcPct val="0"/>
              </a:spcBef>
              <a:spcAft>
                <a:spcPct val="0"/>
              </a:spcAft>
              <a:defRPr sz="4200">
                <a:solidFill>
                  <a:srgbClr val="FF0000"/>
                </a:solidFill>
                <a:latin typeface="Calibri" pitchFamily="34" charset="0"/>
              </a:defRPr>
            </a:lvl5pPr>
            <a:lvl6pPr marL="609585" algn="ctr" rtl="0" eaLnBrk="0" fontAlgn="base" hangingPunct="0">
              <a:spcBef>
                <a:spcPct val="0"/>
              </a:spcBef>
              <a:spcAft>
                <a:spcPct val="0"/>
              </a:spcAft>
              <a:defRPr sz="4267">
                <a:solidFill>
                  <a:srgbClr val="FF0000"/>
                </a:solidFill>
                <a:latin typeface="Calibri" pitchFamily="34" charset="0"/>
              </a:defRPr>
            </a:lvl6pPr>
            <a:lvl7pPr marL="1219170" algn="ctr" rtl="0" eaLnBrk="0" fontAlgn="base" hangingPunct="0">
              <a:spcBef>
                <a:spcPct val="0"/>
              </a:spcBef>
              <a:spcAft>
                <a:spcPct val="0"/>
              </a:spcAft>
              <a:defRPr sz="4267">
                <a:solidFill>
                  <a:srgbClr val="FF0000"/>
                </a:solidFill>
                <a:latin typeface="Calibri" pitchFamily="34" charset="0"/>
              </a:defRPr>
            </a:lvl7pPr>
            <a:lvl8pPr marL="1828754" algn="ctr" rtl="0" eaLnBrk="0" fontAlgn="base" hangingPunct="0">
              <a:spcBef>
                <a:spcPct val="0"/>
              </a:spcBef>
              <a:spcAft>
                <a:spcPct val="0"/>
              </a:spcAft>
              <a:defRPr sz="4267">
                <a:solidFill>
                  <a:srgbClr val="FF0000"/>
                </a:solidFill>
                <a:latin typeface="Calibri" pitchFamily="34" charset="0"/>
              </a:defRPr>
            </a:lvl8pPr>
            <a:lvl9pPr marL="2438339" algn="ctr" rtl="0" eaLnBrk="0" fontAlgn="base" hangingPunct="0">
              <a:spcBef>
                <a:spcPct val="0"/>
              </a:spcBef>
              <a:spcAft>
                <a:spcPct val="0"/>
              </a:spcAft>
              <a:defRPr sz="4267">
                <a:solidFill>
                  <a:srgbClr val="FF0000"/>
                </a:solidFill>
                <a:latin typeface="Calibri" pitchFamily="34" charset="0"/>
              </a:defRPr>
            </a:lvl9pPr>
          </a:lstStyle>
          <a:p>
            <a:r>
              <a:rPr lang="en-US" altLang="zh-CN" sz="4400" kern="0" dirty="0"/>
              <a:t>General information</a:t>
            </a:r>
            <a:endParaRPr lang="en-US" kern="0" dirty="0"/>
          </a:p>
        </p:txBody>
      </p:sp>
    </p:spTree>
    <p:extLst>
      <p:ext uri="{BB962C8B-B14F-4D97-AF65-F5344CB8AC3E}">
        <p14:creationId xmlns:p14="http://schemas.microsoft.com/office/powerpoint/2010/main" val="2363529410"/>
      </p:ext>
    </p:extLst>
  </p:cSld>
  <p:clrMapOvr>
    <a:masterClrMapping/>
  </p:clrMapOvr>
  <p:transition spd="slow"/>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8C1BF-313B-4838-85C8-7573D7717EE7}"/>
              </a:ext>
            </a:extLst>
          </p:cNvPr>
          <p:cNvSpPr>
            <a:spLocks noGrp="1"/>
          </p:cNvSpPr>
          <p:nvPr>
            <p:ph type="title"/>
          </p:nvPr>
        </p:nvSpPr>
        <p:spPr>
          <a:xfrm>
            <a:off x="1206001" y="2454388"/>
            <a:ext cx="9102725" cy="1143000"/>
          </a:xfrm>
        </p:spPr>
        <p:txBody>
          <a:bodyPr/>
          <a:lstStyle/>
          <a:p>
            <a:r>
              <a:rPr lang="sv-SE" dirty="0"/>
              <a:t>Charging (CH) WIs/SIs</a:t>
            </a:r>
            <a:endParaRPr lang="en-GB" dirty="0"/>
          </a:p>
        </p:txBody>
      </p:sp>
    </p:spTree>
    <p:extLst>
      <p:ext uri="{BB962C8B-B14F-4D97-AF65-F5344CB8AC3E}">
        <p14:creationId xmlns:p14="http://schemas.microsoft.com/office/powerpoint/2010/main" val="4035062416"/>
      </p:ext>
    </p:extLst>
  </p:cSld>
  <p:clrMapOvr>
    <a:masterClrMapping/>
  </p:clrMapOvr>
  <p:transition spd="slow"/>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654058-D101-E3E4-ECEC-0CFA03A3399B}"/>
            </a:ext>
          </a:extLst>
        </p:cNvPr>
        <p:cNvGrpSpPr/>
        <p:nvPr/>
      </p:nvGrpSpPr>
      <p:grpSpPr>
        <a:xfrm>
          <a:off x="0" y="0"/>
          <a:ext cx="0" cy="0"/>
          <a:chOff x="0" y="0"/>
          <a:chExt cx="0" cy="0"/>
        </a:xfrm>
      </p:grpSpPr>
      <p:sp>
        <p:nvSpPr>
          <p:cNvPr id="7" name="Title 1">
            <a:extLst>
              <a:ext uri="{FF2B5EF4-FFF2-40B4-BE49-F238E27FC236}">
                <a16:creationId xmlns:a16="http://schemas.microsoft.com/office/drawing/2014/main" id="{C5AB3454-0761-4780-ABCD-B716486E17E5}"/>
              </a:ext>
            </a:extLst>
          </p:cNvPr>
          <p:cNvSpPr>
            <a:spLocks noGrp="1"/>
          </p:cNvSpPr>
          <p:nvPr>
            <p:ph type="title"/>
          </p:nvPr>
        </p:nvSpPr>
        <p:spPr>
          <a:xfrm>
            <a:off x="476811" y="165101"/>
            <a:ext cx="9339381" cy="1143000"/>
          </a:xfrm>
        </p:spPr>
        <p:txBody>
          <a:bodyPr/>
          <a:lstStyle/>
          <a:p>
            <a:r>
              <a:rPr lang="en-GB" altLang="en-US" sz="3200" b="1" dirty="0"/>
              <a:t>1. CHSEG</a:t>
            </a:r>
            <a:r>
              <a:rPr lang="en-US" altLang="en-US" sz="3200" b="1" dirty="0"/>
              <a:t>:</a:t>
            </a:r>
            <a:r>
              <a:rPr lang="zh-CN" altLang="en-US" sz="3200" b="1" dirty="0"/>
              <a:t> </a:t>
            </a:r>
            <a:r>
              <a:rPr lang="en-GB" altLang="en-US" sz="3200" b="1" dirty="0"/>
              <a:t>WID on CHF Segmentation</a:t>
            </a:r>
          </a:p>
        </p:txBody>
      </p:sp>
      <p:sp>
        <p:nvSpPr>
          <p:cNvPr id="2" name="矩形 5">
            <a:extLst>
              <a:ext uri="{FF2B5EF4-FFF2-40B4-BE49-F238E27FC236}">
                <a16:creationId xmlns:a16="http://schemas.microsoft.com/office/drawing/2014/main" id="{8F3B62A4-8F24-4A8C-399F-8F7AEEDA26EA}"/>
              </a:ext>
            </a:extLst>
          </p:cNvPr>
          <p:cNvSpPr/>
          <p:nvPr/>
        </p:nvSpPr>
        <p:spPr>
          <a:xfrm>
            <a:off x="8684704" y="0"/>
            <a:ext cx="1475084" cy="292388"/>
          </a:xfrm>
          <a:prstGeom prst="rect">
            <a:avLst/>
          </a:prstGeom>
        </p:spPr>
        <p:txBody>
          <a:bodyPr wrap="none">
            <a:spAutoFit/>
          </a:bodyPr>
          <a:lstStyle/>
          <a:p>
            <a:r>
              <a:rPr lang="en-US" altLang="zh-CN" dirty="0">
                <a:solidFill>
                  <a:schemeClr val="bg1"/>
                </a:solidFill>
                <a:highlight>
                  <a:srgbClr val="800080"/>
                </a:highlight>
              </a:rPr>
              <a:t>CH Prime feature</a:t>
            </a:r>
            <a:endParaRPr lang="zh-CN" altLang="en-US" dirty="0">
              <a:solidFill>
                <a:schemeClr val="bg1"/>
              </a:solidFill>
              <a:highlight>
                <a:srgbClr val="800080"/>
              </a:highlight>
            </a:endParaRPr>
          </a:p>
        </p:txBody>
      </p:sp>
      <p:graphicFrame>
        <p:nvGraphicFramePr>
          <p:cNvPr id="9" name="Table 8">
            <a:extLst>
              <a:ext uri="{FF2B5EF4-FFF2-40B4-BE49-F238E27FC236}">
                <a16:creationId xmlns:a16="http://schemas.microsoft.com/office/drawing/2014/main" id="{B9FC8DA1-DBD0-4E33-AA46-6CCE3013AA84}"/>
              </a:ext>
            </a:extLst>
          </p:cNvPr>
          <p:cNvGraphicFramePr>
            <a:graphicFrameLocks noGrp="1"/>
          </p:cNvGraphicFramePr>
          <p:nvPr>
            <p:extLst>
              <p:ext uri="{D42A27DB-BD31-4B8C-83A1-F6EECF244321}">
                <p14:modId xmlns:p14="http://schemas.microsoft.com/office/powerpoint/2010/main" val="3787372091"/>
              </p:ext>
            </p:extLst>
          </p:nvPr>
        </p:nvGraphicFramePr>
        <p:xfrm>
          <a:off x="595842" y="1308101"/>
          <a:ext cx="11000316" cy="715434"/>
        </p:xfrm>
        <a:graphic>
          <a:graphicData uri="http://schemas.openxmlformats.org/drawingml/2006/table">
            <a:tbl>
              <a:tblPr firstRow="1" firstCol="1" bandRow="1">
                <a:tableStyleId>{F5AB1C69-6EDB-4FF4-983F-18BD219EF322}</a:tableStyleId>
              </a:tblPr>
              <a:tblGrid>
                <a:gridCol w="662538">
                  <a:extLst>
                    <a:ext uri="{9D8B030D-6E8A-4147-A177-3AD203B41FA5}">
                      <a16:colId xmlns:a16="http://schemas.microsoft.com/office/drawing/2014/main" val="20000"/>
                    </a:ext>
                  </a:extLst>
                </a:gridCol>
                <a:gridCol w="4226116">
                  <a:extLst>
                    <a:ext uri="{9D8B030D-6E8A-4147-A177-3AD203B41FA5}">
                      <a16:colId xmlns:a16="http://schemas.microsoft.com/office/drawing/2014/main" val="20001"/>
                    </a:ext>
                  </a:extLst>
                </a:gridCol>
                <a:gridCol w="1288387">
                  <a:extLst>
                    <a:ext uri="{9D8B030D-6E8A-4147-A177-3AD203B41FA5}">
                      <a16:colId xmlns:a16="http://schemas.microsoft.com/office/drawing/2014/main" val="20002"/>
                    </a:ext>
                  </a:extLst>
                </a:gridCol>
                <a:gridCol w="811417">
                  <a:extLst>
                    <a:ext uri="{9D8B030D-6E8A-4147-A177-3AD203B41FA5}">
                      <a16:colId xmlns:a16="http://schemas.microsoft.com/office/drawing/2014/main" val="20005"/>
                    </a:ext>
                  </a:extLst>
                </a:gridCol>
                <a:gridCol w="607312">
                  <a:extLst>
                    <a:ext uri="{9D8B030D-6E8A-4147-A177-3AD203B41FA5}">
                      <a16:colId xmlns:a16="http://schemas.microsoft.com/office/drawing/2014/main" val="20006"/>
                    </a:ext>
                  </a:extLst>
                </a:gridCol>
                <a:gridCol w="813897">
                  <a:extLst>
                    <a:ext uri="{9D8B030D-6E8A-4147-A177-3AD203B41FA5}">
                      <a16:colId xmlns:a16="http://schemas.microsoft.com/office/drawing/2014/main" val="1044384781"/>
                    </a:ext>
                  </a:extLst>
                </a:gridCol>
                <a:gridCol w="798668">
                  <a:extLst>
                    <a:ext uri="{9D8B030D-6E8A-4147-A177-3AD203B41FA5}">
                      <a16:colId xmlns:a16="http://schemas.microsoft.com/office/drawing/2014/main" val="20007"/>
                    </a:ext>
                  </a:extLst>
                </a:gridCol>
                <a:gridCol w="1791981">
                  <a:extLst>
                    <a:ext uri="{9D8B030D-6E8A-4147-A177-3AD203B41FA5}">
                      <a16:colId xmlns:a16="http://schemas.microsoft.com/office/drawing/2014/main" val="20008"/>
                    </a:ext>
                  </a:extLst>
                </a:gridCol>
              </a:tblGrid>
              <a:tr h="308983">
                <a:tc>
                  <a:txBody>
                    <a:bodyPr/>
                    <a:lstStyle/>
                    <a:p>
                      <a:pPr algn="ctr">
                        <a:lnSpc>
                          <a:spcPct val="107000"/>
                        </a:lnSpc>
                        <a:spcAft>
                          <a:spcPts val="800"/>
                        </a:spcAft>
                      </a:pPr>
                      <a:r>
                        <a:rPr lang="en-GB" sz="1200" dirty="0"/>
                        <a:t>UID</a:t>
                      </a:r>
                    </a:p>
                  </a:txBody>
                  <a:tcPr marL="48003" marR="48003" marT="0" marB="0" anchor="ctr"/>
                </a:tc>
                <a:tc>
                  <a:txBody>
                    <a:bodyPr/>
                    <a:lstStyle/>
                    <a:p>
                      <a:pPr algn="ctr">
                        <a:lnSpc>
                          <a:spcPct val="107000"/>
                        </a:lnSpc>
                        <a:spcAft>
                          <a:spcPts val="800"/>
                        </a:spcAft>
                      </a:pPr>
                      <a:r>
                        <a:rPr lang="en-GB" sz="1200" dirty="0"/>
                        <a:t>Name</a:t>
                      </a:r>
                    </a:p>
                  </a:txBody>
                  <a:tcPr marL="48003" marR="48003" marT="0" marB="0" anchor="ctr"/>
                </a:tc>
                <a:tc>
                  <a:txBody>
                    <a:bodyPr/>
                    <a:lstStyle/>
                    <a:p>
                      <a:pPr algn="ctr">
                        <a:lnSpc>
                          <a:spcPct val="107000"/>
                        </a:lnSpc>
                        <a:spcAft>
                          <a:spcPts val="800"/>
                        </a:spcAft>
                      </a:pPr>
                      <a:r>
                        <a:rPr lang="en-GB" sz="1200" dirty="0"/>
                        <a:t>Acronym</a:t>
                      </a:r>
                    </a:p>
                  </a:txBody>
                  <a:tcPr marL="48003" marR="48003" marT="0" marB="0" anchor="ctr"/>
                </a:tc>
                <a:tc>
                  <a:txBody>
                    <a:bodyPr/>
                    <a:lstStyle/>
                    <a:p>
                      <a:pPr algn="ctr">
                        <a:lnSpc>
                          <a:spcPct val="107000"/>
                        </a:lnSpc>
                        <a:spcAft>
                          <a:spcPts val="800"/>
                        </a:spcAft>
                      </a:pPr>
                      <a:r>
                        <a:rPr lang="en-GB" sz="1200" dirty="0"/>
                        <a:t>Target</a:t>
                      </a:r>
                    </a:p>
                  </a:txBody>
                  <a:tcPr marL="48003" marR="48003" marT="0" marB="0" anchor="ctr"/>
                </a:tc>
                <a:tc>
                  <a:txBody>
                    <a:bodyPr/>
                    <a:lstStyle/>
                    <a:p>
                      <a:pPr algn="ctr">
                        <a:lnSpc>
                          <a:spcPct val="107000"/>
                        </a:lnSpc>
                        <a:spcAft>
                          <a:spcPts val="800"/>
                        </a:spcAft>
                      </a:pPr>
                      <a:r>
                        <a:rPr lang="en-GB" sz="1200" dirty="0"/>
                        <a:t>Old %</a:t>
                      </a:r>
                    </a:p>
                  </a:txBody>
                  <a:tcPr marL="48003" marR="48003" marT="0" marB="0" anchor="ctr"/>
                </a:tc>
                <a:tc>
                  <a:txBody>
                    <a:bodyPr/>
                    <a:lstStyle/>
                    <a:p>
                      <a:pPr algn="ctr">
                        <a:lnSpc>
                          <a:spcPct val="107000"/>
                        </a:lnSpc>
                        <a:spcAft>
                          <a:spcPts val="800"/>
                        </a:spcAft>
                      </a:pPr>
                      <a:r>
                        <a:rPr lang="en-GB" sz="1200" dirty="0"/>
                        <a:t>WID</a:t>
                      </a:r>
                    </a:p>
                  </a:txBody>
                  <a:tcPr marL="48003" marR="48003" marT="0" marB="0" anchor="ctr"/>
                </a:tc>
                <a:tc>
                  <a:txBody>
                    <a:bodyPr/>
                    <a:lstStyle/>
                    <a:p>
                      <a:pPr algn="ctr">
                        <a:lnSpc>
                          <a:spcPct val="107000"/>
                        </a:lnSpc>
                        <a:spcAft>
                          <a:spcPts val="800"/>
                        </a:spcAft>
                      </a:pPr>
                      <a:r>
                        <a:rPr lang="en-GB" sz="1200" b="1" kern="1200" dirty="0">
                          <a:solidFill>
                            <a:schemeClr val="lt1"/>
                          </a:solidFill>
                          <a:latin typeface="+mn-lt"/>
                          <a:ea typeface="+mn-ea"/>
                          <a:cs typeface="+mn-cs"/>
                        </a:rPr>
                        <a:t>New %</a:t>
                      </a:r>
                    </a:p>
                  </a:txBody>
                  <a:tcPr marL="48003" marR="48003" marT="0" marB="0" anchor="ctr"/>
                </a:tc>
                <a:tc>
                  <a:txBody>
                    <a:bodyPr/>
                    <a:lstStyle/>
                    <a:p>
                      <a:pPr algn="ctr">
                        <a:lnSpc>
                          <a:spcPct val="107000"/>
                        </a:lnSpc>
                        <a:spcAft>
                          <a:spcPts val="800"/>
                        </a:spcAft>
                      </a:pPr>
                      <a:r>
                        <a:rPr lang="en-GB" sz="1200" b="1" kern="1200" dirty="0">
                          <a:solidFill>
                            <a:schemeClr val="lt1"/>
                          </a:solidFill>
                          <a:latin typeface="+mn-lt"/>
                          <a:ea typeface="+mn-ea"/>
                          <a:cs typeface="+mn-cs"/>
                        </a:rPr>
                        <a:t>Change or comment</a:t>
                      </a:r>
                    </a:p>
                  </a:txBody>
                  <a:tcPr marL="48003" marR="48003" marT="0" marB="0" anchor="ctr"/>
                </a:tc>
                <a:extLst>
                  <a:ext uri="{0D108BD9-81ED-4DB2-BD59-A6C34878D82A}">
                    <a16:rowId xmlns:a16="http://schemas.microsoft.com/office/drawing/2014/main" val="10000"/>
                  </a:ext>
                </a:extLst>
              </a:tr>
              <a:tr h="406451">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lang="en-US" sz="900" b="1" i="0" u="none" strike="noStrike" kern="1200" dirty="0">
                          <a:solidFill>
                            <a:srgbClr val="000000"/>
                          </a:solidFill>
                          <a:effectLst/>
                          <a:latin typeface="Arial" panose="020B0604020202020204" pitchFamily="34" charset="0"/>
                          <a:ea typeface="+mn-ea"/>
                          <a:cs typeface="+mn-cs"/>
                        </a:rPr>
                        <a:t>1040012</a:t>
                      </a:r>
                      <a:endParaRPr lang="en-GB" sz="900" b="1" i="0" u="none" strike="noStrike" kern="1200" dirty="0">
                        <a:solidFill>
                          <a:srgbClr val="000000"/>
                        </a:solidFill>
                        <a:effectLst/>
                        <a:latin typeface="Arial" panose="020B0604020202020204" pitchFamily="34" charset="0"/>
                        <a:ea typeface="+mn-ea"/>
                        <a:cs typeface="+mn-cs"/>
                      </a:endParaRPr>
                    </a:p>
                  </a:txBody>
                  <a:tcPr marL="12700" marR="12700" marT="12703" marB="0" anchor="ctr"/>
                </a:tc>
                <a:tc>
                  <a:txBody>
                    <a:bodyPr/>
                    <a:lstStyle/>
                    <a:p>
                      <a:pPr marL="0" indent="0" algn="l" defTabSz="1219170" rtl="0" eaLnBrk="1" fontAlgn="t" latinLnBrk="0" hangingPunct="1">
                        <a:spcAft>
                          <a:spcPts val="0"/>
                        </a:spcAft>
                      </a:pPr>
                      <a:r>
                        <a:rPr lang="en-GB" sz="1000" b="1" i="0" u="none" strike="noStrike" kern="1200" dirty="0">
                          <a:solidFill>
                            <a:srgbClr val="0000FF"/>
                          </a:solidFill>
                          <a:effectLst/>
                          <a:latin typeface="Arial" panose="020B0604020202020204" pitchFamily="34" charset="0"/>
                          <a:ea typeface="+mn-ea"/>
                          <a:cs typeface="+mn-cs"/>
                        </a:rPr>
                        <a:t>  CHF Segmentation</a:t>
                      </a:r>
                    </a:p>
                  </a:txBody>
                  <a:tcPr marL="9525" marR="9525" marT="9525" marB="9525" anchor="ctr"/>
                </a:tc>
                <a:tc>
                  <a:txBody>
                    <a:bodyPr/>
                    <a:lstStyle/>
                    <a:p>
                      <a:pPr marL="0" marR="0" lvl="0" indent="0" algn="ctr" defTabSz="914296" rtl="0" eaLnBrk="1" fontAlgn="t" latinLnBrk="0" hangingPunct="1">
                        <a:lnSpc>
                          <a:spcPct val="100000"/>
                        </a:lnSpc>
                        <a:spcBef>
                          <a:spcPts val="0"/>
                        </a:spcBef>
                        <a:spcAft>
                          <a:spcPts val="0"/>
                        </a:spcAft>
                        <a:buClrTx/>
                        <a:buSzTx/>
                        <a:buFontTx/>
                        <a:buNone/>
                        <a:tabLst/>
                        <a:defRPr/>
                      </a:pPr>
                      <a:r>
                        <a:rPr lang="en-GB" sz="900" kern="1200" dirty="0">
                          <a:solidFill>
                            <a:schemeClr val="dk1"/>
                          </a:solidFill>
                          <a:latin typeface="+mn-lt"/>
                          <a:ea typeface="+mn-ea"/>
                          <a:cs typeface="+mn-cs"/>
                        </a:rPr>
                        <a:t>CHFSeg</a:t>
                      </a:r>
                    </a:p>
                  </a:txBody>
                  <a:tcPr marL="48003" marR="48003" marT="0" marB="0" anchor="ct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lang="en-GB" sz="900" kern="1200" dirty="0">
                          <a:solidFill>
                            <a:schemeClr val="dk1"/>
                          </a:solidFill>
                          <a:latin typeface="Arial" panose="020B0604020202020204" pitchFamily="34" charset="0"/>
                          <a:ea typeface="+mn-ea"/>
                          <a:cs typeface="Arial" panose="020B0604020202020204" pitchFamily="34" charset="0"/>
                        </a:rPr>
                        <a:t>12/09/2025</a:t>
                      </a:r>
                    </a:p>
                  </a:txBody>
                  <a:tcPr marL="48003" marR="48003" marT="0" marB="0" anchor="ctr"/>
                </a:tc>
                <a:tc>
                  <a:txBody>
                    <a:bodyPr/>
                    <a:lstStyle/>
                    <a:p>
                      <a:pPr marL="0" algn="ctr" defTabSz="1219170" rtl="0" eaLnBrk="1" fontAlgn="t" latinLnBrk="0" hangingPunct="1"/>
                      <a:r>
                        <a:rPr lang="en-GB" sz="900" kern="1200" dirty="0">
                          <a:solidFill>
                            <a:schemeClr val="dk1"/>
                          </a:solidFill>
                          <a:latin typeface="Arial" panose="020B0604020202020204" pitchFamily="34" charset="0"/>
                          <a:ea typeface="+mn-ea"/>
                          <a:cs typeface="Arial" panose="020B0604020202020204" pitchFamily="34" charset="0"/>
                        </a:rPr>
                        <a:t>60 %</a:t>
                      </a:r>
                    </a:p>
                  </a:txBody>
                  <a:tcPr marL="48003" marR="48003" marT="0" marB="0" anchor="ctr"/>
                </a:tc>
                <a:tc>
                  <a:txBody>
                    <a:bodyPr/>
                    <a:lstStyle/>
                    <a:p>
                      <a:pPr algn="ctr" fontAlgn="t"/>
                      <a:r>
                        <a:rPr lang="en-GB" sz="900" b="0" i="0" u="none" strike="noStrike" kern="1200" dirty="0">
                          <a:solidFill>
                            <a:srgbClr val="000000"/>
                          </a:solidFill>
                          <a:effectLst/>
                          <a:latin typeface="Arial" panose="020B0604020202020204" pitchFamily="34" charset="0"/>
                          <a:ea typeface="+mn-ea"/>
                          <a:cs typeface="Arial" panose="020B0604020202020204" pitchFamily="34" charset="0"/>
                        </a:rPr>
                        <a:t>SP-241001</a:t>
                      </a:r>
                    </a:p>
                  </a:txBody>
                  <a:tcPr marL="48003" marR="48003" marT="0" marB="0" anchor="ctr"/>
                </a:tc>
                <a:tc>
                  <a:txBody>
                    <a:bodyPr/>
                    <a:lstStyle/>
                    <a:p>
                      <a:pPr marL="0" algn="ctr" defTabSz="1219170" rtl="0" eaLnBrk="1" fontAlgn="t" latinLnBrk="0" hangingPunct="1"/>
                      <a:r>
                        <a:rPr lang="en-GB" sz="900" b="0" i="0" u="none" strike="noStrike" kern="1200" dirty="0">
                          <a:solidFill>
                            <a:srgbClr val="000000"/>
                          </a:solidFill>
                          <a:effectLst/>
                          <a:latin typeface="Arial" panose="020B0604020202020204" pitchFamily="34" charset="0"/>
                          <a:ea typeface="+mn-ea"/>
                          <a:cs typeface="Arial" panose="020B0604020202020204" pitchFamily="34" charset="0"/>
                        </a:rPr>
                        <a:t>90 %</a:t>
                      </a:r>
                    </a:p>
                  </a:txBody>
                  <a:tcPr marL="48003" marR="48003" marT="0" marB="0" anchor="ctr"/>
                </a:tc>
                <a:tc>
                  <a:txBody>
                    <a:bodyPr/>
                    <a:lstStyle/>
                    <a:p>
                      <a:pPr marL="0" marR="0" lvl="0" indent="0" algn="ctr" defTabSz="1219170" rtl="0" eaLnBrk="1" fontAlgn="auto" latinLnBrk="0" hangingPunct="1">
                        <a:lnSpc>
                          <a:spcPct val="107000"/>
                        </a:lnSpc>
                        <a:spcBef>
                          <a:spcPts val="0"/>
                        </a:spcBef>
                        <a:spcAft>
                          <a:spcPts val="800"/>
                        </a:spcAft>
                        <a:buClrTx/>
                        <a:buSzTx/>
                        <a:buFontTx/>
                        <a:buNone/>
                        <a:tabLst/>
                        <a:defRPr/>
                      </a:pPr>
                      <a:endParaRPr lang="en-US" sz="1200" kern="1200" dirty="0">
                        <a:solidFill>
                          <a:schemeClr val="dk1"/>
                        </a:solidFill>
                        <a:latin typeface="+mn-lt"/>
                        <a:ea typeface="+mn-ea"/>
                        <a:cs typeface="+mn-cs"/>
                      </a:endParaRPr>
                    </a:p>
                  </a:txBody>
                  <a:tcPr marL="48003" marR="48003" marT="0" marB="0" anchor="ctr"/>
                </a:tc>
                <a:extLst>
                  <a:ext uri="{0D108BD9-81ED-4DB2-BD59-A6C34878D82A}">
                    <a16:rowId xmlns:a16="http://schemas.microsoft.com/office/drawing/2014/main" val="10001"/>
                  </a:ext>
                </a:extLst>
              </a:tr>
            </a:tbl>
          </a:graphicData>
        </a:graphic>
      </p:graphicFrame>
      <p:sp>
        <p:nvSpPr>
          <p:cNvPr id="10" name="Content Placeholder 7">
            <a:extLst>
              <a:ext uri="{FF2B5EF4-FFF2-40B4-BE49-F238E27FC236}">
                <a16:creationId xmlns:a16="http://schemas.microsoft.com/office/drawing/2014/main" id="{DA8B5A2C-A180-4378-BBF3-9B8588C94138}"/>
              </a:ext>
            </a:extLst>
          </p:cNvPr>
          <p:cNvSpPr txBox="1">
            <a:spLocks/>
          </p:cNvSpPr>
          <p:nvPr/>
        </p:nvSpPr>
        <p:spPr>
          <a:xfrm>
            <a:off x="595842" y="2155372"/>
            <a:ext cx="10925672" cy="4191640"/>
          </a:xfrm>
          <a:prstGeom prst="rect">
            <a:avLst/>
          </a:prstGeom>
        </p:spPr>
        <p:txBody>
          <a:bodyPr/>
          <a:lstStyle>
            <a:lvl1pPr marL="341313" indent="-341313" algn="l" rtl="0" eaLnBrk="0" fontAlgn="base" hangingPunct="0">
              <a:spcBef>
                <a:spcPct val="20000"/>
              </a:spcBef>
              <a:spcAft>
                <a:spcPct val="0"/>
              </a:spcAft>
              <a:buBlip>
                <a:blip r:embed="rId2"/>
              </a:buBlip>
              <a:defRPr sz="2800">
                <a:solidFill>
                  <a:schemeClr val="tx1"/>
                </a:solidFill>
                <a:latin typeface="+mn-lt"/>
                <a:ea typeface="MS PGothic" panose="020B0600070205080204" pitchFamily="34" charset="-128"/>
                <a:cs typeface="ＭＳ Ｐゴシック" charset="0"/>
              </a:defRPr>
            </a:lvl1pPr>
            <a:lvl2pPr marL="741363" indent="-284163" algn="l" rtl="0" eaLnBrk="0" fontAlgn="base" hangingPunct="0">
              <a:spcBef>
                <a:spcPct val="20000"/>
              </a:spcBef>
              <a:spcAft>
                <a:spcPct val="0"/>
              </a:spcAft>
              <a:buClr>
                <a:srgbClr val="C00000"/>
              </a:buClr>
              <a:buFont typeface="Arial" panose="020B0604020202020204" pitchFamily="34" charset="0"/>
              <a:buChar char="•"/>
              <a:defRPr sz="2400">
                <a:solidFill>
                  <a:schemeClr val="tx1"/>
                </a:solidFill>
                <a:latin typeface="+mn-lt"/>
                <a:ea typeface="MS PGothic" panose="020B0600070205080204" pitchFamily="34" charset="-128"/>
              </a:defRPr>
            </a:lvl2pPr>
            <a:lvl3pPr marL="11414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3pPr>
            <a:lvl4pPr marL="15986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4pPr>
            <a:lvl5pPr marL="2055813" indent="-227013"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S PGothic" panose="020B0600070205080204" pitchFamily="34" charset="-128"/>
              </a:defRPr>
            </a:lvl5pPr>
            <a:lvl6pPr marL="2514314" indent="-228574" algn="l" rtl="0" eaLnBrk="0" fontAlgn="base" hangingPunct="0">
              <a:spcBef>
                <a:spcPct val="20000"/>
              </a:spcBef>
              <a:spcAft>
                <a:spcPct val="0"/>
              </a:spcAft>
              <a:buFont typeface="Arial" charset="0"/>
              <a:buChar char="»"/>
              <a:defRPr sz="1600">
                <a:solidFill>
                  <a:schemeClr val="tx1"/>
                </a:solidFill>
                <a:latin typeface="+mn-lt"/>
              </a:defRPr>
            </a:lvl6pPr>
            <a:lvl7pPr marL="2971462" indent="-228574" algn="l" rtl="0" eaLnBrk="0" fontAlgn="base" hangingPunct="0">
              <a:spcBef>
                <a:spcPct val="20000"/>
              </a:spcBef>
              <a:spcAft>
                <a:spcPct val="0"/>
              </a:spcAft>
              <a:buFont typeface="Arial" charset="0"/>
              <a:buChar char="»"/>
              <a:defRPr sz="1600">
                <a:solidFill>
                  <a:schemeClr val="tx1"/>
                </a:solidFill>
                <a:latin typeface="+mn-lt"/>
              </a:defRPr>
            </a:lvl7pPr>
            <a:lvl8pPr marL="3428610" indent="-228574" algn="l" rtl="0" eaLnBrk="0" fontAlgn="base" hangingPunct="0">
              <a:spcBef>
                <a:spcPct val="20000"/>
              </a:spcBef>
              <a:spcAft>
                <a:spcPct val="0"/>
              </a:spcAft>
              <a:buFont typeface="Arial" charset="0"/>
              <a:buChar char="»"/>
              <a:defRPr sz="1600">
                <a:solidFill>
                  <a:schemeClr val="tx1"/>
                </a:solidFill>
                <a:latin typeface="+mn-lt"/>
              </a:defRPr>
            </a:lvl8pPr>
            <a:lvl9pPr marL="3885758" indent="-228574" algn="l" rtl="0" eaLnBrk="0" fontAlgn="base" hangingPunct="0">
              <a:spcBef>
                <a:spcPct val="20000"/>
              </a:spcBef>
              <a:spcAft>
                <a:spcPct val="0"/>
              </a:spcAft>
              <a:buFont typeface="Arial" charset="0"/>
              <a:buChar char="»"/>
              <a:defRPr sz="1600">
                <a:solidFill>
                  <a:schemeClr val="tx1"/>
                </a:solidFill>
                <a:latin typeface="+mn-lt"/>
              </a:defRPr>
            </a:lvl9pPr>
          </a:lstStyle>
          <a:p>
            <a:pPr>
              <a:spcBef>
                <a:spcPts val="0"/>
              </a:spcBef>
              <a:spcAft>
                <a:spcPts val="0"/>
              </a:spcAft>
              <a:defRPr/>
            </a:pPr>
            <a:r>
              <a:rPr lang="de-DE" altLang="de-DE" sz="2000" kern="0" dirty="0"/>
              <a:t>Progress since SA#107</a:t>
            </a:r>
          </a:p>
          <a:p>
            <a:pPr marL="0" indent="0">
              <a:spcBef>
                <a:spcPts val="0"/>
              </a:spcBef>
              <a:spcAft>
                <a:spcPts val="0"/>
              </a:spcAft>
              <a:buNone/>
              <a:defRPr/>
            </a:pPr>
            <a:endParaRPr lang="de-DE" altLang="de-DE" sz="2000" kern="0" dirty="0"/>
          </a:p>
          <a:p>
            <a:pPr marL="0" indent="0">
              <a:spcBef>
                <a:spcPts val="0"/>
              </a:spcBef>
              <a:spcAft>
                <a:spcPts val="0"/>
              </a:spcAft>
              <a:buNone/>
              <a:defRPr/>
            </a:pPr>
            <a:r>
              <a:rPr lang="en-US" altLang="de-DE" sz="1600" kern="0" dirty="0"/>
              <a:t>       4</a:t>
            </a:r>
            <a:r>
              <a:rPr lang="en-GB" sz="1600" kern="0" dirty="0">
                <a:sym typeface="+mn-ea"/>
              </a:rPr>
              <a:t> CRs agreed covering stage 2  and stage 3aspects</a:t>
            </a:r>
            <a:r>
              <a:rPr lang="en-US" altLang="en-GB" sz="1600" kern="0" dirty="0">
                <a:sym typeface="+mn-ea"/>
              </a:rPr>
              <a:t>:</a:t>
            </a:r>
            <a:endParaRPr lang="de-DE" altLang="de-DE" sz="1600" kern="0" dirty="0"/>
          </a:p>
          <a:p>
            <a:pPr lvl="1">
              <a:spcBef>
                <a:spcPts val="0"/>
              </a:spcBef>
              <a:spcAft>
                <a:spcPts val="600"/>
              </a:spcAft>
              <a:defRPr/>
            </a:pPr>
            <a:r>
              <a:rPr lang="en-GB" sz="1400" kern="0" dirty="0"/>
              <a:t>Clarify the CHF selection method for AMF </a:t>
            </a:r>
            <a:r>
              <a:rPr lang="en-US" sz="1400" kern="0" dirty="0">
                <a:sym typeface="+mn-ea"/>
              </a:rPr>
              <a:t>(TS 32.256) and S</a:t>
            </a:r>
            <a:r>
              <a:rPr lang="en-GB" sz="1400" kern="0" dirty="0"/>
              <a:t>MF </a:t>
            </a:r>
            <a:r>
              <a:rPr lang="en-US" sz="1400" kern="0" dirty="0">
                <a:sym typeface="+mn-ea"/>
              </a:rPr>
              <a:t>(TS 32.255)</a:t>
            </a:r>
          </a:p>
          <a:p>
            <a:pPr lvl="1">
              <a:spcBef>
                <a:spcPts val="0"/>
              </a:spcBef>
              <a:spcAft>
                <a:spcPts val="600"/>
              </a:spcAft>
              <a:defRPr/>
            </a:pPr>
            <a:r>
              <a:rPr lang="en-US" sz="1400" kern="0" dirty="0"/>
              <a:t>Addition of charging characteristics </a:t>
            </a:r>
            <a:r>
              <a:rPr lang="en-US" sz="1400" kern="0" dirty="0">
                <a:sym typeface="+mn-ea"/>
              </a:rPr>
              <a:t>(TS 32.274)</a:t>
            </a:r>
          </a:p>
          <a:p>
            <a:pPr lvl="1" algn="l">
              <a:spcBef>
                <a:spcPts val="0"/>
              </a:spcBef>
              <a:spcAft>
                <a:spcPts val="600"/>
              </a:spcAft>
              <a:buSzTx/>
              <a:defRPr/>
            </a:pPr>
            <a:r>
              <a:rPr lang="en-US" sz="1400" kern="0" dirty="0">
                <a:sym typeface="+mn-ea"/>
              </a:rPr>
              <a:t>Addition of domain features (TS 32.291) </a:t>
            </a:r>
          </a:p>
          <a:p>
            <a:pPr lvl="1" algn="l">
              <a:spcBef>
                <a:spcPts val="0"/>
              </a:spcBef>
              <a:spcAft>
                <a:spcPts val="600"/>
              </a:spcAft>
              <a:buSzTx/>
              <a:defRPr/>
            </a:pPr>
            <a:endParaRPr lang="en-US" sz="1400" kern="0" dirty="0"/>
          </a:p>
          <a:p>
            <a:pPr>
              <a:spcBef>
                <a:spcPts val="0"/>
              </a:spcBef>
              <a:spcAft>
                <a:spcPts val="0"/>
              </a:spcAft>
              <a:defRPr/>
            </a:pPr>
            <a:r>
              <a:rPr lang="en-US" sz="2000" kern="0" dirty="0"/>
              <a:t>RAN impacts and dependencies:</a:t>
            </a:r>
            <a:endParaRPr lang="de-DE" sz="2000" kern="0" dirty="0"/>
          </a:p>
          <a:p>
            <a:pPr lvl="1">
              <a:spcBef>
                <a:spcPts val="0"/>
              </a:spcBef>
              <a:spcAft>
                <a:spcPts val="600"/>
              </a:spcAft>
              <a:defRPr/>
            </a:pPr>
            <a:endParaRPr lang="en-US" sz="1400" kern="0" dirty="0"/>
          </a:p>
          <a:p>
            <a:pPr lvl="1">
              <a:spcBef>
                <a:spcPts val="0"/>
              </a:spcBef>
              <a:spcAft>
                <a:spcPts val="600"/>
              </a:spcAft>
              <a:defRPr/>
            </a:pPr>
            <a:r>
              <a:rPr lang="en-US" sz="1400" kern="0" dirty="0"/>
              <a:t>None identified</a:t>
            </a:r>
          </a:p>
          <a:p>
            <a:pPr lvl="1">
              <a:spcBef>
                <a:spcPts val="0"/>
              </a:spcBef>
              <a:spcAft>
                <a:spcPts val="600"/>
              </a:spcAft>
              <a:defRPr/>
            </a:pPr>
            <a:endParaRPr lang="en-US" sz="1400" kern="0" dirty="0"/>
          </a:p>
          <a:p>
            <a:pPr>
              <a:spcBef>
                <a:spcPts val="0"/>
              </a:spcBef>
              <a:spcAft>
                <a:spcPts val="0"/>
              </a:spcAft>
              <a:defRPr/>
            </a:pPr>
            <a:r>
              <a:rPr lang="de-DE" sz="2000" kern="0" dirty="0"/>
              <a:t>Next steps:</a:t>
            </a:r>
          </a:p>
          <a:p>
            <a:pPr lvl="1">
              <a:defRPr/>
            </a:pPr>
            <a:endParaRPr lang="en-GB" altLang="zh-CN" sz="1400" dirty="0"/>
          </a:p>
          <a:p>
            <a:pPr lvl="1">
              <a:defRPr/>
            </a:pPr>
            <a:r>
              <a:rPr lang="en-GB" altLang="zh-CN" sz="1400" dirty="0"/>
              <a:t>Final check of the stage 3 work</a:t>
            </a:r>
          </a:p>
        </p:txBody>
      </p:sp>
    </p:spTree>
    <p:extLst>
      <p:ext uri="{BB962C8B-B14F-4D97-AF65-F5344CB8AC3E}">
        <p14:creationId xmlns:p14="http://schemas.microsoft.com/office/powerpoint/2010/main" val="2318194028"/>
      </p:ext>
    </p:extLst>
  </p:cSld>
  <p:clrMapOvr>
    <a:masterClrMapping/>
  </p:clrMapOvr>
  <p:transition spd="slow"/>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C499C1-5231-8092-BED3-EDACAEA08B26}"/>
            </a:ext>
          </a:extLst>
        </p:cNvPr>
        <p:cNvGrpSpPr/>
        <p:nvPr/>
      </p:nvGrpSpPr>
      <p:grpSpPr>
        <a:xfrm>
          <a:off x="0" y="0"/>
          <a:ext cx="0" cy="0"/>
          <a:chOff x="0" y="0"/>
          <a:chExt cx="0" cy="0"/>
        </a:xfrm>
      </p:grpSpPr>
      <p:sp>
        <p:nvSpPr>
          <p:cNvPr id="7170" name="Title 1">
            <a:extLst>
              <a:ext uri="{FF2B5EF4-FFF2-40B4-BE49-F238E27FC236}">
                <a16:creationId xmlns:a16="http://schemas.microsoft.com/office/drawing/2014/main" id="{0BBDA460-B6CA-63BA-5979-4388AAC0C921}"/>
              </a:ext>
            </a:extLst>
          </p:cNvPr>
          <p:cNvSpPr>
            <a:spLocks noGrp="1"/>
          </p:cNvSpPr>
          <p:nvPr>
            <p:ph type="title"/>
          </p:nvPr>
        </p:nvSpPr>
        <p:spPr>
          <a:xfrm>
            <a:off x="359664" y="221071"/>
            <a:ext cx="9681178" cy="1143000"/>
          </a:xfrm>
        </p:spPr>
        <p:txBody>
          <a:bodyPr/>
          <a:lstStyle/>
          <a:p>
            <a:r>
              <a:rPr lang="en-GB" altLang="en-US" sz="3200" b="1" dirty="0"/>
              <a:t>2. P</a:t>
            </a:r>
            <a:r>
              <a:rPr lang="en-US" altLang="zh-CN" sz="3200" b="1" dirty="0"/>
              <a:t>RO</a:t>
            </a:r>
            <a:r>
              <a:rPr lang="en-GB" altLang="en-US" sz="3200" b="1" dirty="0"/>
              <a:t>CH: WID on Charging Aspects for 5G ProSe Ph3</a:t>
            </a:r>
          </a:p>
        </p:txBody>
      </p:sp>
      <p:graphicFrame>
        <p:nvGraphicFramePr>
          <p:cNvPr id="3" name="Table 2">
            <a:extLst>
              <a:ext uri="{FF2B5EF4-FFF2-40B4-BE49-F238E27FC236}">
                <a16:creationId xmlns:a16="http://schemas.microsoft.com/office/drawing/2014/main" id="{454C01C6-244A-1C4C-B406-732A535A26F9}"/>
              </a:ext>
            </a:extLst>
          </p:cNvPr>
          <p:cNvGraphicFramePr>
            <a:graphicFrameLocks noGrp="1"/>
          </p:cNvGraphicFramePr>
          <p:nvPr>
            <p:extLst>
              <p:ext uri="{D42A27DB-BD31-4B8C-83A1-F6EECF244321}">
                <p14:modId xmlns:p14="http://schemas.microsoft.com/office/powerpoint/2010/main" val="2966860185"/>
              </p:ext>
            </p:extLst>
          </p:nvPr>
        </p:nvGraphicFramePr>
        <p:xfrm>
          <a:off x="670486" y="1381670"/>
          <a:ext cx="11000316" cy="715434"/>
        </p:xfrm>
        <a:graphic>
          <a:graphicData uri="http://schemas.openxmlformats.org/drawingml/2006/table">
            <a:tbl>
              <a:tblPr firstRow="1" firstCol="1" bandRow="1">
                <a:tableStyleId>{F5AB1C69-6EDB-4FF4-983F-18BD219EF322}</a:tableStyleId>
              </a:tblPr>
              <a:tblGrid>
                <a:gridCol w="662538">
                  <a:extLst>
                    <a:ext uri="{9D8B030D-6E8A-4147-A177-3AD203B41FA5}">
                      <a16:colId xmlns:a16="http://schemas.microsoft.com/office/drawing/2014/main" val="20000"/>
                    </a:ext>
                  </a:extLst>
                </a:gridCol>
                <a:gridCol w="4226116">
                  <a:extLst>
                    <a:ext uri="{9D8B030D-6E8A-4147-A177-3AD203B41FA5}">
                      <a16:colId xmlns:a16="http://schemas.microsoft.com/office/drawing/2014/main" val="20001"/>
                    </a:ext>
                  </a:extLst>
                </a:gridCol>
                <a:gridCol w="1288387">
                  <a:extLst>
                    <a:ext uri="{9D8B030D-6E8A-4147-A177-3AD203B41FA5}">
                      <a16:colId xmlns:a16="http://schemas.microsoft.com/office/drawing/2014/main" val="20002"/>
                    </a:ext>
                  </a:extLst>
                </a:gridCol>
                <a:gridCol w="811417">
                  <a:extLst>
                    <a:ext uri="{9D8B030D-6E8A-4147-A177-3AD203B41FA5}">
                      <a16:colId xmlns:a16="http://schemas.microsoft.com/office/drawing/2014/main" val="20005"/>
                    </a:ext>
                  </a:extLst>
                </a:gridCol>
                <a:gridCol w="607312">
                  <a:extLst>
                    <a:ext uri="{9D8B030D-6E8A-4147-A177-3AD203B41FA5}">
                      <a16:colId xmlns:a16="http://schemas.microsoft.com/office/drawing/2014/main" val="20006"/>
                    </a:ext>
                  </a:extLst>
                </a:gridCol>
                <a:gridCol w="813897">
                  <a:extLst>
                    <a:ext uri="{9D8B030D-6E8A-4147-A177-3AD203B41FA5}">
                      <a16:colId xmlns:a16="http://schemas.microsoft.com/office/drawing/2014/main" val="1044384781"/>
                    </a:ext>
                  </a:extLst>
                </a:gridCol>
                <a:gridCol w="798668">
                  <a:extLst>
                    <a:ext uri="{9D8B030D-6E8A-4147-A177-3AD203B41FA5}">
                      <a16:colId xmlns:a16="http://schemas.microsoft.com/office/drawing/2014/main" val="20007"/>
                    </a:ext>
                  </a:extLst>
                </a:gridCol>
                <a:gridCol w="1791981">
                  <a:extLst>
                    <a:ext uri="{9D8B030D-6E8A-4147-A177-3AD203B41FA5}">
                      <a16:colId xmlns:a16="http://schemas.microsoft.com/office/drawing/2014/main" val="20008"/>
                    </a:ext>
                  </a:extLst>
                </a:gridCol>
              </a:tblGrid>
              <a:tr h="308983">
                <a:tc>
                  <a:txBody>
                    <a:bodyPr/>
                    <a:lstStyle/>
                    <a:p>
                      <a:pPr algn="ctr">
                        <a:lnSpc>
                          <a:spcPct val="107000"/>
                        </a:lnSpc>
                        <a:spcAft>
                          <a:spcPts val="800"/>
                        </a:spcAft>
                      </a:pPr>
                      <a:r>
                        <a:rPr lang="en-GB" sz="1200" dirty="0"/>
                        <a:t>UID</a:t>
                      </a:r>
                    </a:p>
                  </a:txBody>
                  <a:tcPr marL="48003" marR="48003" marT="0" marB="0" anchor="ctr"/>
                </a:tc>
                <a:tc>
                  <a:txBody>
                    <a:bodyPr/>
                    <a:lstStyle/>
                    <a:p>
                      <a:pPr algn="ctr">
                        <a:lnSpc>
                          <a:spcPct val="107000"/>
                        </a:lnSpc>
                        <a:spcAft>
                          <a:spcPts val="800"/>
                        </a:spcAft>
                      </a:pPr>
                      <a:r>
                        <a:rPr lang="en-GB" sz="1200" dirty="0"/>
                        <a:t>Name</a:t>
                      </a:r>
                    </a:p>
                  </a:txBody>
                  <a:tcPr marL="48003" marR="48003" marT="0" marB="0" anchor="ctr"/>
                </a:tc>
                <a:tc>
                  <a:txBody>
                    <a:bodyPr/>
                    <a:lstStyle/>
                    <a:p>
                      <a:pPr algn="ctr">
                        <a:lnSpc>
                          <a:spcPct val="107000"/>
                        </a:lnSpc>
                        <a:spcAft>
                          <a:spcPts val="800"/>
                        </a:spcAft>
                      </a:pPr>
                      <a:r>
                        <a:rPr lang="en-GB" sz="1200" dirty="0"/>
                        <a:t>Acronym</a:t>
                      </a:r>
                    </a:p>
                  </a:txBody>
                  <a:tcPr marL="48003" marR="48003" marT="0" marB="0" anchor="ctr"/>
                </a:tc>
                <a:tc>
                  <a:txBody>
                    <a:bodyPr/>
                    <a:lstStyle/>
                    <a:p>
                      <a:pPr algn="ctr">
                        <a:lnSpc>
                          <a:spcPct val="107000"/>
                        </a:lnSpc>
                        <a:spcAft>
                          <a:spcPts val="800"/>
                        </a:spcAft>
                      </a:pPr>
                      <a:r>
                        <a:rPr lang="en-GB" sz="1200" dirty="0"/>
                        <a:t>Target</a:t>
                      </a:r>
                    </a:p>
                  </a:txBody>
                  <a:tcPr marL="48003" marR="48003" marT="0" marB="0" anchor="ctr"/>
                </a:tc>
                <a:tc>
                  <a:txBody>
                    <a:bodyPr/>
                    <a:lstStyle/>
                    <a:p>
                      <a:pPr algn="ctr">
                        <a:lnSpc>
                          <a:spcPct val="107000"/>
                        </a:lnSpc>
                        <a:spcAft>
                          <a:spcPts val="800"/>
                        </a:spcAft>
                      </a:pPr>
                      <a:r>
                        <a:rPr lang="en-GB" sz="1200" dirty="0"/>
                        <a:t>Old %</a:t>
                      </a:r>
                    </a:p>
                  </a:txBody>
                  <a:tcPr marL="48003" marR="48003" marT="0" marB="0" anchor="ctr"/>
                </a:tc>
                <a:tc>
                  <a:txBody>
                    <a:bodyPr/>
                    <a:lstStyle/>
                    <a:p>
                      <a:pPr algn="ctr">
                        <a:lnSpc>
                          <a:spcPct val="107000"/>
                        </a:lnSpc>
                        <a:spcAft>
                          <a:spcPts val="800"/>
                        </a:spcAft>
                      </a:pPr>
                      <a:r>
                        <a:rPr lang="en-GB" sz="1200" dirty="0"/>
                        <a:t>WID</a:t>
                      </a:r>
                    </a:p>
                  </a:txBody>
                  <a:tcPr marL="48003" marR="48003" marT="0" marB="0" anchor="ctr"/>
                </a:tc>
                <a:tc>
                  <a:txBody>
                    <a:bodyPr/>
                    <a:lstStyle/>
                    <a:p>
                      <a:pPr algn="ctr">
                        <a:lnSpc>
                          <a:spcPct val="107000"/>
                        </a:lnSpc>
                        <a:spcAft>
                          <a:spcPts val="800"/>
                        </a:spcAft>
                      </a:pPr>
                      <a:r>
                        <a:rPr lang="en-GB" sz="1200" b="1" kern="1200" dirty="0">
                          <a:solidFill>
                            <a:schemeClr val="lt1"/>
                          </a:solidFill>
                          <a:latin typeface="+mn-lt"/>
                          <a:ea typeface="+mn-ea"/>
                          <a:cs typeface="+mn-cs"/>
                        </a:rPr>
                        <a:t>New %</a:t>
                      </a:r>
                    </a:p>
                  </a:txBody>
                  <a:tcPr marL="48003" marR="48003" marT="0" marB="0" anchor="ctr"/>
                </a:tc>
                <a:tc>
                  <a:txBody>
                    <a:bodyPr/>
                    <a:lstStyle/>
                    <a:p>
                      <a:pPr algn="ctr">
                        <a:lnSpc>
                          <a:spcPct val="107000"/>
                        </a:lnSpc>
                        <a:spcAft>
                          <a:spcPts val="800"/>
                        </a:spcAft>
                      </a:pPr>
                      <a:r>
                        <a:rPr lang="en-GB" sz="1200" b="1" kern="1200" dirty="0">
                          <a:solidFill>
                            <a:schemeClr val="lt1"/>
                          </a:solidFill>
                          <a:latin typeface="+mn-lt"/>
                          <a:ea typeface="+mn-ea"/>
                          <a:cs typeface="+mn-cs"/>
                        </a:rPr>
                        <a:t>Change or comment</a:t>
                      </a:r>
                    </a:p>
                  </a:txBody>
                  <a:tcPr marL="48003" marR="48003" marT="0" marB="0" anchor="ctr"/>
                </a:tc>
                <a:extLst>
                  <a:ext uri="{0D108BD9-81ED-4DB2-BD59-A6C34878D82A}">
                    <a16:rowId xmlns:a16="http://schemas.microsoft.com/office/drawing/2014/main" val="10000"/>
                  </a:ext>
                </a:extLst>
              </a:tr>
              <a:tr h="406451">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lang="en-US" sz="900" b="1" i="0" u="none" strike="noStrike" kern="1200" dirty="0">
                          <a:solidFill>
                            <a:srgbClr val="000000"/>
                          </a:solidFill>
                          <a:effectLst/>
                          <a:latin typeface="Arial" panose="020B0604020202020204" pitchFamily="34" charset="0"/>
                          <a:ea typeface="+mn-ea"/>
                          <a:cs typeface="+mn-cs"/>
                        </a:rPr>
                        <a:t>1050030</a:t>
                      </a:r>
                    </a:p>
                  </a:txBody>
                  <a:tcPr marL="12700" marR="12700" marT="12703" marB="0" anchor="ctr"/>
                </a:tc>
                <a:tc>
                  <a:txBody>
                    <a:bodyPr/>
                    <a:lstStyle/>
                    <a:p>
                      <a:pPr marL="0" indent="0" algn="l" defTabSz="1219170" rtl="0" eaLnBrk="1" fontAlgn="t" latinLnBrk="0" hangingPunct="1">
                        <a:spcAft>
                          <a:spcPts val="0"/>
                        </a:spcAft>
                      </a:pPr>
                      <a:r>
                        <a:rPr lang="en-GB" sz="1000" b="1" i="0" u="none" strike="noStrike" kern="1200" dirty="0">
                          <a:solidFill>
                            <a:srgbClr val="0000FF"/>
                          </a:solidFill>
                          <a:effectLst/>
                          <a:latin typeface="Arial" panose="020B0604020202020204" pitchFamily="34" charset="0"/>
                          <a:ea typeface="+mn-ea"/>
                          <a:cs typeface="+mn-cs"/>
                        </a:rPr>
                        <a:t>New WID on Charging Aspects for 5G </a:t>
                      </a:r>
                      <a:r>
                        <a:rPr lang="en-GB" sz="1000" b="1" i="0" u="none" strike="noStrike" kern="1200" dirty="0" err="1">
                          <a:solidFill>
                            <a:srgbClr val="0000FF"/>
                          </a:solidFill>
                          <a:effectLst/>
                          <a:latin typeface="Arial" panose="020B0604020202020204" pitchFamily="34" charset="0"/>
                          <a:ea typeface="+mn-ea"/>
                          <a:cs typeface="+mn-cs"/>
                        </a:rPr>
                        <a:t>ProSe</a:t>
                      </a:r>
                      <a:r>
                        <a:rPr lang="en-GB" sz="1000" b="1" i="0" u="none" strike="noStrike" kern="1200" dirty="0">
                          <a:solidFill>
                            <a:srgbClr val="0000FF"/>
                          </a:solidFill>
                          <a:effectLst/>
                          <a:latin typeface="Arial" panose="020B0604020202020204" pitchFamily="34" charset="0"/>
                          <a:ea typeface="+mn-ea"/>
                          <a:cs typeface="+mn-cs"/>
                        </a:rPr>
                        <a:t> Ph3</a:t>
                      </a:r>
                    </a:p>
                  </a:txBody>
                  <a:tcPr marL="9525" marR="9525" marT="9525" marB="9525" anchor="ctr"/>
                </a:tc>
                <a:tc>
                  <a:txBody>
                    <a:bodyPr/>
                    <a:lstStyle/>
                    <a:p>
                      <a:pPr marL="0" marR="0" lvl="0" indent="0" algn="ctr" defTabSz="914296" rtl="0" eaLnBrk="1" fontAlgn="t" latinLnBrk="0" hangingPunct="1">
                        <a:lnSpc>
                          <a:spcPct val="100000"/>
                        </a:lnSpc>
                        <a:spcBef>
                          <a:spcPts val="0"/>
                        </a:spcBef>
                        <a:spcAft>
                          <a:spcPts val="0"/>
                        </a:spcAft>
                        <a:buClrTx/>
                        <a:buSzTx/>
                        <a:buFontTx/>
                        <a:buNone/>
                        <a:tabLst/>
                        <a:defRPr/>
                      </a:pPr>
                      <a:r>
                        <a:rPr lang="en-GB" sz="900" b="1" i="0" u="none" strike="noStrike" kern="1200" dirty="0">
                          <a:solidFill>
                            <a:srgbClr val="000000"/>
                          </a:solidFill>
                          <a:effectLst/>
                          <a:latin typeface="Arial" panose="020B0604020202020204" pitchFamily="34" charset="0"/>
                          <a:ea typeface="+mn-ea"/>
                          <a:cs typeface="+mn-cs"/>
                        </a:rPr>
                        <a:t>5G_ProSe_Ph3_CH</a:t>
                      </a:r>
                    </a:p>
                  </a:txBody>
                  <a:tcPr marL="48003" marR="48003" marT="0" marB="0" anchor="ct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altLang="zh-CN" sz="1050" kern="1200" noProof="0" dirty="0">
                          <a:solidFill>
                            <a:srgbClr val="000000"/>
                          </a:solidFill>
                          <a:effectLst/>
                          <a:latin typeface="+mn-lt"/>
                          <a:ea typeface="Microsoft YaHei UI" panose="020B0503020204020204" pitchFamily="34" charset="-122"/>
                          <a:cs typeface="+mn-cs"/>
                        </a:rPr>
                        <a:t>12/09/2025</a:t>
                      </a:r>
                    </a:p>
                  </a:txBody>
                  <a:tcPr marL="68580" marR="68580" marT="0" marB="0" anchor="ct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prstClr val="black"/>
                          </a:solidFill>
                          <a:effectLst/>
                          <a:uLnTx/>
                          <a:uFillTx/>
                          <a:latin typeface="+mn-lt"/>
                          <a:ea typeface="+mn-ea"/>
                          <a:cs typeface="+mn-cs"/>
                        </a:rPr>
                        <a:t>25 %</a:t>
                      </a:r>
                    </a:p>
                  </a:txBody>
                  <a:tcPr marL="7620" marR="7620" marT="7620" marB="0" anchor="ct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GB" sz="1050" kern="1200" noProof="0" dirty="0">
                          <a:solidFill>
                            <a:srgbClr val="000000"/>
                          </a:solidFill>
                          <a:effectLst/>
                          <a:latin typeface="+mn-lt"/>
                          <a:ea typeface="Microsoft YaHei UI" panose="020B0503020204020204" pitchFamily="34" charset="-122"/>
                          <a:cs typeface="+mn-cs"/>
                        </a:rPr>
                        <a:t>SP-241377</a:t>
                      </a:r>
                    </a:p>
                  </a:txBody>
                  <a:tcPr marL="67178" marR="67178" marT="0" marB="0" anchor="ct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srgbClr val="FF0000"/>
                          </a:solidFill>
                          <a:effectLst/>
                          <a:uLnTx/>
                          <a:uFillTx/>
                          <a:latin typeface="+mn-lt"/>
                          <a:ea typeface="+mn-ea"/>
                          <a:cs typeface="+mn-cs"/>
                        </a:rPr>
                        <a:t>75 %</a:t>
                      </a:r>
                    </a:p>
                  </a:txBody>
                  <a:tcPr marL="7620" marR="7620" marT="7620" marB="0" anchor="ct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t"/>
                      <a:endParaRPr lang="en-US" sz="1050" kern="1200" dirty="0">
                        <a:solidFill>
                          <a:srgbClr val="000000"/>
                        </a:solidFill>
                        <a:effectLst/>
                        <a:latin typeface="+mn-lt"/>
                        <a:ea typeface="Microsoft YaHei UI" panose="020B0503020204020204" pitchFamily="34" charset="-122"/>
                        <a:cs typeface="+mn-cs"/>
                      </a:endParaRPr>
                    </a:p>
                  </a:txBody>
                  <a:tcPr marL="4294" marR="4294" marT="4294" marB="0"/>
                </a:tc>
                <a:extLst>
                  <a:ext uri="{0D108BD9-81ED-4DB2-BD59-A6C34878D82A}">
                    <a16:rowId xmlns:a16="http://schemas.microsoft.com/office/drawing/2014/main" val="10001"/>
                  </a:ext>
                </a:extLst>
              </a:tr>
            </a:tbl>
          </a:graphicData>
        </a:graphic>
      </p:graphicFrame>
      <p:sp>
        <p:nvSpPr>
          <p:cNvPr id="2" name="矩形 5">
            <a:extLst>
              <a:ext uri="{FF2B5EF4-FFF2-40B4-BE49-F238E27FC236}">
                <a16:creationId xmlns:a16="http://schemas.microsoft.com/office/drawing/2014/main" id="{FDC9444E-1C72-6475-D434-DE5842C3F52F}"/>
              </a:ext>
            </a:extLst>
          </p:cNvPr>
          <p:cNvSpPr/>
          <p:nvPr/>
        </p:nvSpPr>
        <p:spPr>
          <a:xfrm>
            <a:off x="8684704" y="0"/>
            <a:ext cx="2552302" cy="292388"/>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1300" b="0" i="0" u="none" strike="noStrike" kern="1200" cap="none" spc="0" normalizeH="0" baseline="0" noProof="0" dirty="0">
                <a:ln>
                  <a:noFill/>
                </a:ln>
                <a:solidFill>
                  <a:prstClr val="white"/>
                </a:solidFill>
                <a:effectLst/>
                <a:highlight>
                  <a:srgbClr val="008080"/>
                </a:highlight>
                <a:uLnTx/>
                <a:uFillTx/>
                <a:latin typeface="Arial" panose="020B0604020202020204" pitchFamily="34" charset="0"/>
                <a:ea typeface="宋体" panose="02010600030101010101" pitchFamily="2" charset="-122"/>
                <a:cs typeface="Arial" panose="020B0604020202020204" pitchFamily="34" charset="0"/>
              </a:rPr>
              <a:t>CH Support to Network features</a:t>
            </a:r>
            <a:endParaRPr kumimoji="0" lang="zh-CN" altLang="en-US" sz="1300" b="0" i="0" u="none" strike="noStrike" kern="1200" cap="none" spc="0" normalizeH="0" baseline="0" noProof="0" dirty="0">
              <a:ln>
                <a:noFill/>
              </a:ln>
              <a:solidFill>
                <a:prstClr val="white"/>
              </a:solidFill>
              <a:effectLst/>
              <a:highlight>
                <a:srgbClr val="008080"/>
              </a:highlight>
              <a:uLnTx/>
              <a:uFillTx/>
              <a:latin typeface="Arial" panose="020B0604020202020204" pitchFamily="34" charset="0"/>
              <a:ea typeface="宋体" panose="02010600030101010101" pitchFamily="2" charset="-122"/>
              <a:cs typeface="Arial" panose="020B0604020202020204" pitchFamily="34" charset="0"/>
            </a:endParaRPr>
          </a:p>
        </p:txBody>
      </p:sp>
      <p:sp>
        <p:nvSpPr>
          <p:cNvPr id="6" name="Content Placeholder 7">
            <a:extLst>
              <a:ext uri="{FF2B5EF4-FFF2-40B4-BE49-F238E27FC236}">
                <a16:creationId xmlns:a16="http://schemas.microsoft.com/office/drawing/2014/main" id="{789F0C88-A314-4FEC-AF40-A52940EB23B8}"/>
              </a:ext>
            </a:extLst>
          </p:cNvPr>
          <p:cNvSpPr txBox="1">
            <a:spLocks/>
          </p:cNvSpPr>
          <p:nvPr/>
        </p:nvSpPr>
        <p:spPr>
          <a:xfrm>
            <a:off x="595841" y="2275610"/>
            <a:ext cx="10851027" cy="3789014"/>
          </a:xfrm>
          <a:prstGeom prst="rect">
            <a:avLst/>
          </a:prstGeom>
        </p:spPr>
        <p:txBody>
          <a:bodyPr/>
          <a:lstStyle>
            <a:lvl1pPr marL="341313" indent="-341313" algn="l" rtl="0" eaLnBrk="0" fontAlgn="base" hangingPunct="0">
              <a:spcBef>
                <a:spcPct val="20000"/>
              </a:spcBef>
              <a:spcAft>
                <a:spcPct val="0"/>
              </a:spcAft>
              <a:buBlip>
                <a:blip r:embed="rId2"/>
              </a:buBlip>
              <a:defRPr sz="2800">
                <a:solidFill>
                  <a:schemeClr val="tx1"/>
                </a:solidFill>
                <a:latin typeface="+mn-lt"/>
                <a:ea typeface="MS PGothic" panose="020B0600070205080204" pitchFamily="34" charset="-128"/>
                <a:cs typeface="ＭＳ Ｐゴシック" charset="0"/>
              </a:defRPr>
            </a:lvl1pPr>
            <a:lvl2pPr marL="741363" indent="-284163" algn="l" rtl="0" eaLnBrk="0" fontAlgn="base" hangingPunct="0">
              <a:spcBef>
                <a:spcPct val="20000"/>
              </a:spcBef>
              <a:spcAft>
                <a:spcPct val="0"/>
              </a:spcAft>
              <a:buClr>
                <a:srgbClr val="C00000"/>
              </a:buClr>
              <a:buFont typeface="Arial" panose="020B0604020202020204" pitchFamily="34" charset="0"/>
              <a:buChar char="•"/>
              <a:defRPr sz="2400">
                <a:solidFill>
                  <a:schemeClr val="tx1"/>
                </a:solidFill>
                <a:latin typeface="+mn-lt"/>
                <a:ea typeface="MS PGothic" panose="020B0600070205080204" pitchFamily="34" charset="-128"/>
              </a:defRPr>
            </a:lvl2pPr>
            <a:lvl3pPr marL="11414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3pPr>
            <a:lvl4pPr marL="15986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4pPr>
            <a:lvl5pPr marL="2055813" indent="-227013"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S PGothic" panose="020B0600070205080204" pitchFamily="34" charset="-128"/>
              </a:defRPr>
            </a:lvl5pPr>
            <a:lvl6pPr marL="2514314" indent="-228574" algn="l" rtl="0" eaLnBrk="0" fontAlgn="base" hangingPunct="0">
              <a:spcBef>
                <a:spcPct val="20000"/>
              </a:spcBef>
              <a:spcAft>
                <a:spcPct val="0"/>
              </a:spcAft>
              <a:buFont typeface="Arial" charset="0"/>
              <a:buChar char="»"/>
              <a:defRPr sz="1600">
                <a:solidFill>
                  <a:schemeClr val="tx1"/>
                </a:solidFill>
                <a:latin typeface="+mn-lt"/>
              </a:defRPr>
            </a:lvl6pPr>
            <a:lvl7pPr marL="2971462" indent="-228574" algn="l" rtl="0" eaLnBrk="0" fontAlgn="base" hangingPunct="0">
              <a:spcBef>
                <a:spcPct val="20000"/>
              </a:spcBef>
              <a:spcAft>
                <a:spcPct val="0"/>
              </a:spcAft>
              <a:buFont typeface="Arial" charset="0"/>
              <a:buChar char="»"/>
              <a:defRPr sz="1600">
                <a:solidFill>
                  <a:schemeClr val="tx1"/>
                </a:solidFill>
                <a:latin typeface="+mn-lt"/>
              </a:defRPr>
            </a:lvl7pPr>
            <a:lvl8pPr marL="3428610" indent="-228574" algn="l" rtl="0" eaLnBrk="0" fontAlgn="base" hangingPunct="0">
              <a:spcBef>
                <a:spcPct val="20000"/>
              </a:spcBef>
              <a:spcAft>
                <a:spcPct val="0"/>
              </a:spcAft>
              <a:buFont typeface="Arial" charset="0"/>
              <a:buChar char="»"/>
              <a:defRPr sz="1600">
                <a:solidFill>
                  <a:schemeClr val="tx1"/>
                </a:solidFill>
                <a:latin typeface="+mn-lt"/>
              </a:defRPr>
            </a:lvl8pPr>
            <a:lvl9pPr marL="3885758" indent="-228574" algn="l" rtl="0" eaLnBrk="0" fontAlgn="base" hangingPunct="0">
              <a:spcBef>
                <a:spcPct val="20000"/>
              </a:spcBef>
              <a:spcAft>
                <a:spcPct val="0"/>
              </a:spcAft>
              <a:buFont typeface="Arial" charset="0"/>
              <a:buChar char="»"/>
              <a:defRPr sz="1600">
                <a:solidFill>
                  <a:schemeClr val="tx1"/>
                </a:solidFill>
                <a:latin typeface="+mn-lt"/>
              </a:defRPr>
            </a:lvl9pPr>
          </a:lstStyle>
          <a:p>
            <a:pPr>
              <a:spcBef>
                <a:spcPts val="0"/>
              </a:spcBef>
              <a:spcAft>
                <a:spcPts val="0"/>
              </a:spcAft>
              <a:defRPr/>
            </a:pPr>
            <a:r>
              <a:rPr lang="de-DE" altLang="de-DE" sz="2000" kern="0" dirty="0"/>
              <a:t>Progress since SA#107</a:t>
            </a:r>
          </a:p>
          <a:p>
            <a:pPr marL="457200" lvl="1" indent="0">
              <a:spcBef>
                <a:spcPts val="0"/>
              </a:spcBef>
              <a:spcAft>
                <a:spcPts val="600"/>
              </a:spcAft>
              <a:buNone/>
              <a:defRPr/>
            </a:pPr>
            <a:endParaRPr lang="de-DE" sz="1000" kern="0" dirty="0"/>
          </a:p>
          <a:p>
            <a:pPr marL="457200" lvl="1" indent="0">
              <a:spcBef>
                <a:spcPts val="0"/>
              </a:spcBef>
              <a:spcAft>
                <a:spcPts val="600"/>
              </a:spcAft>
              <a:buNone/>
              <a:defRPr/>
            </a:pPr>
            <a:r>
              <a:rPr lang="en-GB" sz="1600" kern="0" dirty="0"/>
              <a:t>4 CRs agreed covering stage 2 and stage 3 aspects:</a:t>
            </a:r>
          </a:p>
          <a:p>
            <a:pPr lvl="2">
              <a:spcBef>
                <a:spcPts val="0"/>
              </a:spcBef>
              <a:spcAft>
                <a:spcPts val="600"/>
              </a:spcAft>
              <a:defRPr/>
            </a:pPr>
            <a:r>
              <a:rPr lang="en-GB" sz="1400" kern="0" dirty="0"/>
              <a:t>TS 32.277: Add information flows and information elements to support layer-3 ProSe UE-to-UE relay communication</a:t>
            </a:r>
          </a:p>
          <a:p>
            <a:pPr lvl="2">
              <a:spcBef>
                <a:spcPts val="0"/>
              </a:spcBef>
              <a:spcAft>
                <a:spcPts val="600"/>
              </a:spcAft>
              <a:defRPr/>
            </a:pPr>
            <a:r>
              <a:rPr lang="en-GB" sz="1400" kern="0" dirty="0"/>
              <a:t>TS 32.291: Add layer 3 multi-hop ProSe UE-to-Network relay communication related attributes</a:t>
            </a:r>
          </a:p>
          <a:p>
            <a:pPr lvl="2">
              <a:spcBef>
                <a:spcPts val="0"/>
              </a:spcBef>
              <a:spcAft>
                <a:spcPts val="600"/>
              </a:spcAft>
              <a:defRPr/>
            </a:pPr>
            <a:r>
              <a:rPr lang="en-GB" sz="1400" kern="0" dirty="0"/>
              <a:t>TS 32.298: Add layer 3 multi-hop ProSe UE-to-Network relay communication related CDR parameter</a:t>
            </a:r>
          </a:p>
          <a:p>
            <a:pPr lvl="2">
              <a:spcBef>
                <a:spcPts val="0"/>
              </a:spcBef>
              <a:spcAft>
                <a:spcPts val="600"/>
              </a:spcAft>
              <a:defRPr/>
            </a:pPr>
            <a:endParaRPr lang="de-DE" altLang="de-DE" sz="1400" kern="0" dirty="0"/>
          </a:p>
          <a:p>
            <a:pPr>
              <a:spcBef>
                <a:spcPts val="0"/>
              </a:spcBef>
              <a:spcAft>
                <a:spcPts val="0"/>
              </a:spcAft>
              <a:defRPr/>
            </a:pPr>
            <a:r>
              <a:rPr lang="en-US" sz="2000" kern="0" dirty="0"/>
              <a:t>RAN impacts and dependencies:</a:t>
            </a:r>
          </a:p>
          <a:p>
            <a:pPr lvl="1">
              <a:spcBef>
                <a:spcPts val="0"/>
              </a:spcBef>
              <a:spcAft>
                <a:spcPts val="600"/>
              </a:spcAft>
              <a:defRPr/>
            </a:pPr>
            <a:r>
              <a:rPr lang="en-US" sz="1400" kern="0" dirty="0"/>
              <a:t>None identified</a:t>
            </a:r>
          </a:p>
          <a:p>
            <a:pPr lvl="1">
              <a:spcBef>
                <a:spcPts val="0"/>
              </a:spcBef>
              <a:spcAft>
                <a:spcPts val="600"/>
              </a:spcAft>
              <a:defRPr/>
            </a:pPr>
            <a:endParaRPr lang="en-US" sz="1400" kern="0" dirty="0"/>
          </a:p>
          <a:p>
            <a:pPr>
              <a:spcBef>
                <a:spcPts val="0"/>
              </a:spcBef>
              <a:spcAft>
                <a:spcPts val="0"/>
              </a:spcAft>
              <a:defRPr/>
            </a:pPr>
            <a:r>
              <a:rPr lang="de-DE" sz="2000" kern="0" dirty="0"/>
              <a:t>Next steps:</a:t>
            </a:r>
          </a:p>
          <a:p>
            <a:pPr lvl="1">
              <a:defRPr/>
            </a:pPr>
            <a:r>
              <a:rPr lang="en-GB" altLang="zh-CN" sz="1400" dirty="0"/>
              <a:t>Complete parameter description</a:t>
            </a:r>
            <a:endParaRPr lang="en-US" sz="1400" kern="0" dirty="0"/>
          </a:p>
        </p:txBody>
      </p:sp>
    </p:spTree>
    <p:extLst>
      <p:ext uri="{BB962C8B-B14F-4D97-AF65-F5344CB8AC3E}">
        <p14:creationId xmlns:p14="http://schemas.microsoft.com/office/powerpoint/2010/main" val="756980934"/>
      </p:ext>
    </p:extLst>
  </p:cSld>
  <p:clrMapOvr>
    <a:masterClrMapping/>
  </p:clrMapOvr>
  <p:transition spd="slow"/>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1F612B7A-047C-4603-AFA4-5BF5C41FC612}"/>
              </a:ext>
            </a:extLst>
          </p:cNvPr>
          <p:cNvSpPr>
            <a:spLocks noGrp="1"/>
          </p:cNvSpPr>
          <p:nvPr>
            <p:ph type="title"/>
          </p:nvPr>
        </p:nvSpPr>
        <p:spPr>
          <a:xfrm>
            <a:off x="595842" y="221071"/>
            <a:ext cx="9445000" cy="1143000"/>
          </a:xfrm>
        </p:spPr>
        <p:txBody>
          <a:bodyPr/>
          <a:lstStyle/>
          <a:p>
            <a:r>
              <a:rPr lang="en-GB" altLang="en-US" sz="3200" b="1" dirty="0"/>
              <a:t>3. SATCH: </a:t>
            </a:r>
            <a:r>
              <a:rPr lang="en-US" altLang="zh-CN" sz="3200" b="1" dirty="0"/>
              <a:t>C</a:t>
            </a:r>
            <a:r>
              <a:rPr lang="en-GB" altLang="en-US" sz="3200" b="1" dirty="0" err="1"/>
              <a:t>harging</a:t>
            </a:r>
            <a:r>
              <a:rPr lang="en-GB" altLang="en-US" sz="3200" b="1" dirty="0"/>
              <a:t> aspects of satellite access Phase 3</a:t>
            </a:r>
            <a:br>
              <a:rPr lang="en-GB" altLang="en-US" sz="3200" b="1" dirty="0"/>
            </a:br>
            <a:endParaRPr lang="en-GB" altLang="en-US" sz="3200" b="1" dirty="0">
              <a:solidFill>
                <a:srgbClr val="72AF2F"/>
              </a:solidFill>
              <a:highlight>
                <a:srgbClr val="FFFF00"/>
              </a:highlight>
            </a:endParaRPr>
          </a:p>
        </p:txBody>
      </p:sp>
      <p:graphicFrame>
        <p:nvGraphicFramePr>
          <p:cNvPr id="4" name="Table 3">
            <a:extLst>
              <a:ext uri="{FF2B5EF4-FFF2-40B4-BE49-F238E27FC236}">
                <a16:creationId xmlns:a16="http://schemas.microsoft.com/office/drawing/2014/main" id="{39F071F0-A5FD-45C8-B5FF-F47BE65F0023}"/>
              </a:ext>
            </a:extLst>
          </p:cNvPr>
          <p:cNvGraphicFramePr>
            <a:graphicFrameLocks noGrp="1"/>
          </p:cNvGraphicFramePr>
          <p:nvPr>
            <p:extLst>
              <p:ext uri="{D42A27DB-BD31-4B8C-83A1-F6EECF244321}">
                <p14:modId xmlns:p14="http://schemas.microsoft.com/office/powerpoint/2010/main" val="3372179663"/>
              </p:ext>
            </p:extLst>
          </p:nvPr>
        </p:nvGraphicFramePr>
        <p:xfrm>
          <a:off x="689148" y="1236269"/>
          <a:ext cx="11000316" cy="1024417"/>
        </p:xfrm>
        <a:graphic>
          <a:graphicData uri="http://schemas.openxmlformats.org/drawingml/2006/table">
            <a:tbl>
              <a:tblPr firstRow="1" firstCol="1" bandRow="1">
                <a:tableStyleId>{F5AB1C69-6EDB-4FF4-983F-18BD219EF322}</a:tableStyleId>
              </a:tblPr>
              <a:tblGrid>
                <a:gridCol w="662538">
                  <a:extLst>
                    <a:ext uri="{9D8B030D-6E8A-4147-A177-3AD203B41FA5}">
                      <a16:colId xmlns:a16="http://schemas.microsoft.com/office/drawing/2014/main" val="20000"/>
                    </a:ext>
                  </a:extLst>
                </a:gridCol>
                <a:gridCol w="4226116">
                  <a:extLst>
                    <a:ext uri="{9D8B030D-6E8A-4147-A177-3AD203B41FA5}">
                      <a16:colId xmlns:a16="http://schemas.microsoft.com/office/drawing/2014/main" val="20001"/>
                    </a:ext>
                  </a:extLst>
                </a:gridCol>
                <a:gridCol w="1288387">
                  <a:extLst>
                    <a:ext uri="{9D8B030D-6E8A-4147-A177-3AD203B41FA5}">
                      <a16:colId xmlns:a16="http://schemas.microsoft.com/office/drawing/2014/main" val="20002"/>
                    </a:ext>
                  </a:extLst>
                </a:gridCol>
                <a:gridCol w="811417">
                  <a:extLst>
                    <a:ext uri="{9D8B030D-6E8A-4147-A177-3AD203B41FA5}">
                      <a16:colId xmlns:a16="http://schemas.microsoft.com/office/drawing/2014/main" val="20005"/>
                    </a:ext>
                  </a:extLst>
                </a:gridCol>
                <a:gridCol w="607312">
                  <a:extLst>
                    <a:ext uri="{9D8B030D-6E8A-4147-A177-3AD203B41FA5}">
                      <a16:colId xmlns:a16="http://schemas.microsoft.com/office/drawing/2014/main" val="20006"/>
                    </a:ext>
                  </a:extLst>
                </a:gridCol>
                <a:gridCol w="813897">
                  <a:extLst>
                    <a:ext uri="{9D8B030D-6E8A-4147-A177-3AD203B41FA5}">
                      <a16:colId xmlns:a16="http://schemas.microsoft.com/office/drawing/2014/main" val="1044384781"/>
                    </a:ext>
                  </a:extLst>
                </a:gridCol>
                <a:gridCol w="798668">
                  <a:extLst>
                    <a:ext uri="{9D8B030D-6E8A-4147-A177-3AD203B41FA5}">
                      <a16:colId xmlns:a16="http://schemas.microsoft.com/office/drawing/2014/main" val="20007"/>
                    </a:ext>
                  </a:extLst>
                </a:gridCol>
                <a:gridCol w="1791981">
                  <a:extLst>
                    <a:ext uri="{9D8B030D-6E8A-4147-A177-3AD203B41FA5}">
                      <a16:colId xmlns:a16="http://schemas.microsoft.com/office/drawing/2014/main" val="20008"/>
                    </a:ext>
                  </a:extLst>
                </a:gridCol>
              </a:tblGrid>
              <a:tr h="308983">
                <a:tc>
                  <a:txBody>
                    <a:bodyPr/>
                    <a:lstStyle/>
                    <a:p>
                      <a:pPr algn="ctr">
                        <a:lnSpc>
                          <a:spcPct val="107000"/>
                        </a:lnSpc>
                        <a:spcAft>
                          <a:spcPts val="800"/>
                        </a:spcAft>
                      </a:pPr>
                      <a:r>
                        <a:rPr lang="en-GB" sz="1200" dirty="0"/>
                        <a:t>UID</a:t>
                      </a:r>
                    </a:p>
                  </a:txBody>
                  <a:tcPr marL="48003" marR="48003" marT="0" marB="0" anchor="ctr"/>
                </a:tc>
                <a:tc>
                  <a:txBody>
                    <a:bodyPr/>
                    <a:lstStyle/>
                    <a:p>
                      <a:pPr algn="ctr">
                        <a:lnSpc>
                          <a:spcPct val="107000"/>
                        </a:lnSpc>
                        <a:spcAft>
                          <a:spcPts val="800"/>
                        </a:spcAft>
                      </a:pPr>
                      <a:r>
                        <a:rPr lang="en-GB" sz="1200" dirty="0"/>
                        <a:t>Name</a:t>
                      </a:r>
                    </a:p>
                  </a:txBody>
                  <a:tcPr marL="48003" marR="48003" marT="0" marB="0" anchor="ctr"/>
                </a:tc>
                <a:tc>
                  <a:txBody>
                    <a:bodyPr/>
                    <a:lstStyle/>
                    <a:p>
                      <a:pPr algn="ctr">
                        <a:lnSpc>
                          <a:spcPct val="107000"/>
                        </a:lnSpc>
                        <a:spcAft>
                          <a:spcPts val="800"/>
                        </a:spcAft>
                      </a:pPr>
                      <a:r>
                        <a:rPr lang="en-GB" sz="1200" dirty="0"/>
                        <a:t>Acronym</a:t>
                      </a:r>
                    </a:p>
                  </a:txBody>
                  <a:tcPr marL="48003" marR="48003" marT="0" marB="0" anchor="ctr"/>
                </a:tc>
                <a:tc>
                  <a:txBody>
                    <a:bodyPr/>
                    <a:lstStyle/>
                    <a:p>
                      <a:pPr algn="ctr">
                        <a:lnSpc>
                          <a:spcPct val="107000"/>
                        </a:lnSpc>
                        <a:spcAft>
                          <a:spcPts val="800"/>
                        </a:spcAft>
                      </a:pPr>
                      <a:r>
                        <a:rPr lang="en-GB" sz="1200" dirty="0"/>
                        <a:t>Target</a:t>
                      </a:r>
                    </a:p>
                  </a:txBody>
                  <a:tcPr marL="48003" marR="48003" marT="0" marB="0" anchor="ctr"/>
                </a:tc>
                <a:tc>
                  <a:txBody>
                    <a:bodyPr/>
                    <a:lstStyle/>
                    <a:p>
                      <a:pPr algn="ctr">
                        <a:lnSpc>
                          <a:spcPct val="107000"/>
                        </a:lnSpc>
                        <a:spcAft>
                          <a:spcPts val="800"/>
                        </a:spcAft>
                      </a:pPr>
                      <a:r>
                        <a:rPr lang="en-GB" sz="1200" dirty="0"/>
                        <a:t>Old %</a:t>
                      </a:r>
                    </a:p>
                  </a:txBody>
                  <a:tcPr marL="48003" marR="48003" marT="0" marB="0" anchor="ctr"/>
                </a:tc>
                <a:tc>
                  <a:txBody>
                    <a:bodyPr/>
                    <a:lstStyle/>
                    <a:p>
                      <a:pPr algn="ctr">
                        <a:lnSpc>
                          <a:spcPct val="107000"/>
                        </a:lnSpc>
                        <a:spcAft>
                          <a:spcPts val="800"/>
                        </a:spcAft>
                      </a:pPr>
                      <a:r>
                        <a:rPr lang="en-GB" sz="1200" dirty="0"/>
                        <a:t>WID</a:t>
                      </a:r>
                    </a:p>
                  </a:txBody>
                  <a:tcPr marL="48003" marR="48003" marT="0" marB="0" anchor="ctr"/>
                </a:tc>
                <a:tc>
                  <a:txBody>
                    <a:bodyPr/>
                    <a:lstStyle/>
                    <a:p>
                      <a:pPr algn="ctr">
                        <a:lnSpc>
                          <a:spcPct val="107000"/>
                        </a:lnSpc>
                        <a:spcAft>
                          <a:spcPts val="800"/>
                        </a:spcAft>
                      </a:pPr>
                      <a:r>
                        <a:rPr lang="en-GB" sz="1200" b="1" kern="1200" dirty="0">
                          <a:solidFill>
                            <a:schemeClr val="lt1"/>
                          </a:solidFill>
                          <a:latin typeface="+mn-lt"/>
                          <a:ea typeface="+mn-ea"/>
                          <a:cs typeface="+mn-cs"/>
                        </a:rPr>
                        <a:t>New %</a:t>
                      </a:r>
                    </a:p>
                  </a:txBody>
                  <a:tcPr marL="48003" marR="48003" marT="0" marB="0" anchor="ctr"/>
                </a:tc>
                <a:tc>
                  <a:txBody>
                    <a:bodyPr/>
                    <a:lstStyle/>
                    <a:p>
                      <a:pPr algn="ctr">
                        <a:lnSpc>
                          <a:spcPct val="107000"/>
                        </a:lnSpc>
                        <a:spcAft>
                          <a:spcPts val="800"/>
                        </a:spcAft>
                      </a:pPr>
                      <a:r>
                        <a:rPr lang="en-GB" sz="1200" b="1" kern="1200" dirty="0">
                          <a:solidFill>
                            <a:schemeClr val="lt1"/>
                          </a:solidFill>
                          <a:latin typeface="+mn-lt"/>
                          <a:ea typeface="+mn-ea"/>
                          <a:cs typeface="+mn-cs"/>
                        </a:rPr>
                        <a:t>Change or comment</a:t>
                      </a:r>
                    </a:p>
                  </a:txBody>
                  <a:tcPr marL="48003" marR="48003" marT="0" marB="0" anchor="ctr"/>
                </a:tc>
                <a:extLst>
                  <a:ext uri="{0D108BD9-81ED-4DB2-BD59-A6C34878D82A}">
                    <a16:rowId xmlns:a16="http://schemas.microsoft.com/office/drawing/2014/main" val="10000"/>
                  </a:ext>
                </a:extLst>
              </a:tr>
              <a:tr h="308983">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lang="en-US" sz="900" b="1" i="0" u="none" strike="noStrike" kern="1200" dirty="0">
                          <a:solidFill>
                            <a:srgbClr val="000000"/>
                          </a:solidFill>
                          <a:effectLst/>
                          <a:latin typeface="Arial" panose="020B0604020202020204" pitchFamily="34" charset="0"/>
                          <a:ea typeface="+mn-ea"/>
                          <a:cs typeface="+mn-cs"/>
                        </a:rPr>
                        <a:t>1040014</a:t>
                      </a:r>
                      <a:endParaRPr lang="en-GB" sz="900" b="1" i="0" u="none" strike="noStrike" kern="1200" dirty="0">
                        <a:solidFill>
                          <a:srgbClr val="000000"/>
                        </a:solidFill>
                        <a:effectLst/>
                        <a:latin typeface="Arial" panose="020B0604020202020204" pitchFamily="34" charset="0"/>
                        <a:ea typeface="+mn-ea"/>
                        <a:cs typeface="+mn-cs"/>
                      </a:endParaRPr>
                    </a:p>
                  </a:txBody>
                  <a:tcPr marL="12700" marR="12700" marT="12703" marB="0" anchor="ctr"/>
                </a:tc>
                <a:tc>
                  <a:txBody>
                    <a:bodyPr/>
                    <a:lstStyle/>
                    <a:p>
                      <a:pPr marL="0" indent="0" algn="l" defTabSz="1219170" rtl="0" eaLnBrk="1" fontAlgn="t" latinLnBrk="0" hangingPunct="1">
                        <a:spcAft>
                          <a:spcPts val="0"/>
                        </a:spcAft>
                      </a:pPr>
                      <a:r>
                        <a:rPr lang="en-GB" sz="1000" b="1" i="0" u="none" strike="noStrike" kern="1200" dirty="0">
                          <a:solidFill>
                            <a:srgbClr val="0000FF"/>
                          </a:solidFill>
                          <a:effectLst/>
                          <a:latin typeface="Arial" panose="020B0604020202020204" pitchFamily="34" charset="0"/>
                          <a:ea typeface="+mn-ea"/>
                          <a:cs typeface="+mn-cs"/>
                        </a:rPr>
                        <a:t>Study on charging aspects of satellite access Phase 3</a:t>
                      </a:r>
                    </a:p>
                  </a:txBody>
                  <a:tcPr marL="9525" marR="9525" marT="9525" marB="9525" anchor="ctr"/>
                </a:tc>
                <a:tc>
                  <a:txBody>
                    <a:bodyPr/>
                    <a:lstStyle/>
                    <a:p>
                      <a:pPr marL="0" marR="0" lvl="0" indent="0" algn="ctr" defTabSz="914296" rtl="0" eaLnBrk="1" fontAlgn="t" latinLnBrk="0" hangingPunct="1">
                        <a:lnSpc>
                          <a:spcPct val="100000"/>
                        </a:lnSpc>
                        <a:spcBef>
                          <a:spcPts val="0"/>
                        </a:spcBef>
                        <a:spcAft>
                          <a:spcPts val="0"/>
                        </a:spcAft>
                        <a:buClrTx/>
                        <a:buSzTx/>
                        <a:buFontTx/>
                        <a:buNone/>
                        <a:tabLst/>
                        <a:defRPr/>
                      </a:pPr>
                      <a:r>
                        <a:rPr lang="en-GB" sz="900" b="1" i="0" u="none" strike="noStrike" kern="1200" dirty="0">
                          <a:solidFill>
                            <a:srgbClr val="000000"/>
                          </a:solidFill>
                          <a:effectLst/>
                          <a:latin typeface="Arial" panose="020B0604020202020204" pitchFamily="34" charset="0"/>
                          <a:ea typeface="+mn-ea"/>
                          <a:cs typeface="+mn-cs"/>
                        </a:rPr>
                        <a:t>FS_5GSAT_Ph3_CH</a:t>
                      </a:r>
                    </a:p>
                  </a:txBody>
                  <a:tcPr marL="48003" marR="48003" marT="0" marB="0" anchor="ct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altLang="zh-CN" sz="1050" kern="1200" dirty="0">
                          <a:solidFill>
                            <a:srgbClr val="000000"/>
                          </a:solidFill>
                          <a:effectLst/>
                          <a:latin typeface="+mn-lt"/>
                          <a:ea typeface="PMingLiU"/>
                          <a:cs typeface="+mn-cs"/>
                        </a:rPr>
                        <a:t>03/03/2025</a:t>
                      </a:r>
                      <a:endParaRPr lang="en-US" altLang="zh-CN" sz="1050" kern="1200" noProof="0" dirty="0">
                        <a:solidFill>
                          <a:srgbClr val="000000"/>
                        </a:solidFill>
                        <a:effectLst/>
                        <a:latin typeface="+mn-lt"/>
                        <a:ea typeface="PMingLiU"/>
                        <a:cs typeface="+mn-cs"/>
                      </a:endParaRPr>
                    </a:p>
                  </a:txBody>
                  <a:tcPr marL="68580" marR="68580" marT="0" marB="0" anchor="ctr"/>
                </a:tc>
                <a:tc>
                  <a:txBody>
                    <a:bodyPr/>
                    <a:lstStyle/>
                    <a:p>
                      <a:pPr marL="0" algn="ctr" defTabSz="1219170" rtl="0" eaLnBrk="1" fontAlgn="t" latinLnBrk="0" hangingPunct="1"/>
                      <a:r>
                        <a:rPr lang="en-GB" sz="900" kern="1200" dirty="0">
                          <a:solidFill>
                            <a:schemeClr val="dk1"/>
                          </a:solidFill>
                          <a:latin typeface="Arial" panose="020B0604020202020204" pitchFamily="34" charset="0"/>
                          <a:ea typeface="+mn-ea"/>
                          <a:cs typeface="Arial" panose="020B0604020202020204" pitchFamily="34" charset="0"/>
                        </a:rPr>
                        <a:t>75 %</a:t>
                      </a:r>
                    </a:p>
                  </a:txBody>
                  <a:tcPr marL="48003" marR="48003" marT="0" marB="0" anchor="ctr"/>
                </a:tc>
                <a:tc>
                  <a:txBody>
                    <a:bodyPr/>
                    <a:lstStyle/>
                    <a:p>
                      <a:pPr algn="ctr" fontAlgn="t"/>
                      <a:r>
                        <a:rPr lang="en-GB" sz="900" b="0" i="0" u="none" strike="noStrike" kern="1200" dirty="0">
                          <a:solidFill>
                            <a:srgbClr val="000000"/>
                          </a:solidFill>
                          <a:effectLst/>
                          <a:latin typeface="Arial" panose="020B0604020202020204" pitchFamily="34" charset="0"/>
                          <a:ea typeface="+mn-ea"/>
                          <a:cs typeface="Arial" panose="020B0604020202020204" pitchFamily="34" charset="0"/>
                        </a:rPr>
                        <a:t>SP-240980</a:t>
                      </a:r>
                    </a:p>
                  </a:txBody>
                  <a:tcPr marL="48003" marR="48003" marT="0" marB="0" anchor="ctr"/>
                </a:tc>
                <a:tc>
                  <a:txBody>
                    <a:bodyPr/>
                    <a:lstStyle/>
                    <a:p>
                      <a:pPr marL="0" algn="ctr" defTabSz="1219170" rtl="0" eaLnBrk="1" fontAlgn="t" latinLnBrk="0" hangingPunct="1"/>
                      <a:r>
                        <a:rPr lang="en-GB" sz="900" b="0" i="0" u="none" strike="noStrike" kern="1200" dirty="0">
                          <a:solidFill>
                            <a:srgbClr val="000000"/>
                          </a:solidFill>
                          <a:effectLst/>
                          <a:latin typeface="Arial" panose="020B0604020202020204" pitchFamily="34" charset="0"/>
                          <a:ea typeface="+mn-ea"/>
                          <a:cs typeface="Arial" panose="020B0604020202020204" pitchFamily="34" charset="0"/>
                        </a:rPr>
                        <a:t>100 %</a:t>
                      </a:r>
                    </a:p>
                  </a:txBody>
                  <a:tcPr marL="48003" marR="48003" marT="0" marB="0" anchor="ctr"/>
                </a:tc>
                <a:tc>
                  <a:txBody>
                    <a:bodyPr/>
                    <a:lstStyle/>
                    <a:p>
                      <a:pPr marL="0" marR="0" lvl="0" indent="0" algn="ctr" defTabSz="1219170" rtl="0" eaLnBrk="1" fontAlgn="auto" latinLnBrk="0" hangingPunct="1">
                        <a:lnSpc>
                          <a:spcPct val="107000"/>
                        </a:lnSpc>
                        <a:spcBef>
                          <a:spcPts val="0"/>
                        </a:spcBef>
                        <a:spcAft>
                          <a:spcPts val="800"/>
                        </a:spcAft>
                        <a:buClrTx/>
                        <a:buSzTx/>
                        <a:buFontTx/>
                        <a:buNone/>
                        <a:tabLst/>
                        <a:defRPr/>
                      </a:pPr>
                      <a:r>
                        <a:rPr lang="en-US" sz="1200" b="1" kern="1200" dirty="0">
                          <a:solidFill>
                            <a:srgbClr val="00B050"/>
                          </a:solidFill>
                          <a:latin typeface="+mn-lt"/>
                          <a:ea typeface="+mn-ea"/>
                          <a:cs typeface="+mn-cs"/>
                        </a:rPr>
                        <a:t>completed</a:t>
                      </a:r>
                    </a:p>
                  </a:txBody>
                  <a:tcPr marL="48003" marR="48003" marT="0" marB="0" anchor="ctr"/>
                </a:tc>
                <a:extLst>
                  <a:ext uri="{0D108BD9-81ED-4DB2-BD59-A6C34878D82A}">
                    <a16:rowId xmlns:a16="http://schemas.microsoft.com/office/drawing/2014/main" val="3511357850"/>
                  </a:ext>
                </a:extLst>
              </a:tr>
              <a:tr h="406451">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lang="en-US" sz="900" b="1" i="0" u="none" strike="noStrike" kern="1200" dirty="0">
                          <a:solidFill>
                            <a:srgbClr val="000000"/>
                          </a:solidFill>
                          <a:effectLst/>
                          <a:latin typeface="Arial" panose="020B0604020202020204" pitchFamily="34" charset="0"/>
                          <a:ea typeface="+mn-ea"/>
                          <a:cs typeface="+mn-cs"/>
                        </a:rPr>
                        <a:t>1070014</a:t>
                      </a:r>
                    </a:p>
                  </a:txBody>
                  <a:tcPr marL="12700" marR="12700" marT="12703" marB="0" anchor="ctr"/>
                </a:tc>
                <a:tc>
                  <a:txBody>
                    <a:bodyPr/>
                    <a:lstStyle/>
                    <a:p>
                      <a:pPr marL="0" indent="0" algn="l" defTabSz="1219170" rtl="0" eaLnBrk="1" fontAlgn="t" latinLnBrk="0" hangingPunct="1">
                        <a:spcAft>
                          <a:spcPts val="0"/>
                        </a:spcAft>
                      </a:pPr>
                      <a:r>
                        <a:rPr lang="en-GB" sz="1000" b="1" i="0" u="none" strike="noStrike" kern="1200" dirty="0">
                          <a:solidFill>
                            <a:srgbClr val="0000FF"/>
                          </a:solidFill>
                          <a:effectLst/>
                          <a:latin typeface="Arial" panose="020B0604020202020204" pitchFamily="34" charset="0"/>
                          <a:ea typeface="+mn-ea"/>
                          <a:cs typeface="+mn-cs"/>
                        </a:rPr>
                        <a:t> Charging aspects of satellite access Phase 3</a:t>
                      </a:r>
                    </a:p>
                  </a:txBody>
                  <a:tcPr marL="9525" marR="9525" marT="9525" marB="9525" anchor="ctr"/>
                </a:tc>
                <a:tc>
                  <a:txBody>
                    <a:bodyPr/>
                    <a:lstStyle/>
                    <a:p>
                      <a:pPr marL="0" marR="0" lvl="0" indent="0" algn="ctr" defTabSz="914296" rtl="0" eaLnBrk="1" fontAlgn="t" latinLnBrk="0" hangingPunct="1">
                        <a:lnSpc>
                          <a:spcPct val="100000"/>
                        </a:lnSpc>
                        <a:spcBef>
                          <a:spcPts val="0"/>
                        </a:spcBef>
                        <a:spcAft>
                          <a:spcPts val="0"/>
                        </a:spcAft>
                        <a:buClrTx/>
                        <a:buSzTx/>
                        <a:buFontTx/>
                        <a:buNone/>
                        <a:tabLst/>
                        <a:defRPr/>
                      </a:pPr>
                      <a:r>
                        <a:rPr lang="en-GB" sz="900" b="1" i="0" u="none" strike="noStrike" kern="1200" dirty="0">
                          <a:solidFill>
                            <a:srgbClr val="000000"/>
                          </a:solidFill>
                          <a:effectLst/>
                          <a:latin typeface="Arial" panose="020B0604020202020204" pitchFamily="34" charset="0"/>
                          <a:ea typeface="+mn-ea"/>
                          <a:cs typeface="+mn-cs"/>
                        </a:rPr>
                        <a:t>5GSAT_Ph3-CH</a:t>
                      </a:r>
                    </a:p>
                  </a:txBody>
                  <a:tcPr marL="48003" marR="48003" marT="0" marB="0" anchor="ct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lang="en-GB" sz="900" kern="1200" dirty="0">
                          <a:solidFill>
                            <a:schemeClr val="dk1"/>
                          </a:solidFill>
                          <a:latin typeface="Arial" panose="020B0604020202020204" pitchFamily="34" charset="0"/>
                          <a:ea typeface="+mn-ea"/>
                          <a:cs typeface="Arial" panose="020B0604020202020204" pitchFamily="34" charset="0"/>
                        </a:rPr>
                        <a:t>12/09/2025</a:t>
                      </a:r>
                    </a:p>
                  </a:txBody>
                  <a:tcPr marL="48003" marR="48003" marT="0" marB="0" anchor="ctr"/>
                </a:tc>
                <a:tc>
                  <a:txBody>
                    <a:bodyPr/>
                    <a:lstStyle/>
                    <a:p>
                      <a:pPr marL="0" algn="ctr" defTabSz="1219170" rtl="0" eaLnBrk="1" fontAlgn="t" latinLnBrk="0" hangingPunct="1"/>
                      <a:r>
                        <a:rPr lang="en-GB" sz="900" kern="1200" dirty="0">
                          <a:solidFill>
                            <a:schemeClr val="dk1"/>
                          </a:solidFill>
                          <a:latin typeface="Arial" panose="020B0604020202020204" pitchFamily="34" charset="0"/>
                          <a:ea typeface="+mn-ea"/>
                          <a:cs typeface="Arial" panose="020B0604020202020204" pitchFamily="34" charset="0"/>
                        </a:rPr>
                        <a:t>0 %</a:t>
                      </a:r>
                    </a:p>
                  </a:txBody>
                  <a:tcPr marL="48003" marR="48003" marT="0" marB="0" anchor="ctr"/>
                </a:tc>
                <a:tc>
                  <a:txBody>
                    <a:bodyPr/>
                    <a:lstStyle/>
                    <a:p>
                      <a:pPr algn="ctr" fontAlgn="t"/>
                      <a:r>
                        <a:rPr lang="en-GB" sz="900" b="0" i="0" u="none" strike="noStrike" kern="1200" dirty="0">
                          <a:solidFill>
                            <a:srgbClr val="000000"/>
                          </a:solidFill>
                          <a:effectLst/>
                          <a:latin typeface="Arial" panose="020B0604020202020204" pitchFamily="34" charset="0"/>
                          <a:ea typeface="+mn-ea"/>
                          <a:cs typeface="+mn-cs"/>
                        </a:rPr>
                        <a:t>SP-250365</a:t>
                      </a:r>
                    </a:p>
                  </a:txBody>
                  <a:tcPr marL="48003" marR="48003" marT="0" marB="0" anchor="ct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lang="en-GB" sz="900" kern="1200" dirty="0">
                          <a:solidFill>
                            <a:schemeClr val="dk1"/>
                          </a:solidFill>
                          <a:latin typeface="Arial" panose="020B0604020202020204" pitchFamily="34" charset="0"/>
                          <a:ea typeface="+mn-ea"/>
                          <a:cs typeface="Arial" panose="020B0604020202020204" pitchFamily="34" charset="0"/>
                        </a:rPr>
                        <a:t>90 %</a:t>
                      </a:r>
                    </a:p>
                  </a:txBody>
                  <a:tcPr marL="48003" marR="48003" marT="0" marB="0" anchor="ctr"/>
                </a:tc>
                <a:tc>
                  <a:txBody>
                    <a:bodyPr/>
                    <a:lstStyle/>
                    <a:p>
                      <a:pPr marL="0" marR="0" lvl="0" indent="0" algn="ctr" defTabSz="1219170" rtl="0" eaLnBrk="1" fontAlgn="auto" latinLnBrk="0" hangingPunct="1">
                        <a:lnSpc>
                          <a:spcPct val="107000"/>
                        </a:lnSpc>
                        <a:spcBef>
                          <a:spcPts val="0"/>
                        </a:spcBef>
                        <a:spcAft>
                          <a:spcPts val="800"/>
                        </a:spcAft>
                        <a:buClrTx/>
                        <a:buSzTx/>
                        <a:buFontTx/>
                        <a:buNone/>
                        <a:tabLst/>
                        <a:defRPr/>
                      </a:pPr>
                      <a:endParaRPr lang="en-US" sz="1200" kern="1200" dirty="0">
                        <a:solidFill>
                          <a:srgbClr val="FF0000"/>
                        </a:solidFill>
                        <a:latin typeface="+mn-lt"/>
                        <a:ea typeface="+mn-ea"/>
                        <a:cs typeface="+mn-cs"/>
                      </a:endParaRPr>
                    </a:p>
                  </a:txBody>
                  <a:tcPr marL="48003" marR="48003" marT="0" marB="0" anchor="ctr"/>
                </a:tc>
                <a:extLst>
                  <a:ext uri="{0D108BD9-81ED-4DB2-BD59-A6C34878D82A}">
                    <a16:rowId xmlns:a16="http://schemas.microsoft.com/office/drawing/2014/main" val="10001"/>
                  </a:ext>
                </a:extLst>
              </a:tr>
            </a:tbl>
          </a:graphicData>
        </a:graphic>
      </p:graphicFrame>
      <p:sp>
        <p:nvSpPr>
          <p:cNvPr id="5" name="Content Placeholder 7">
            <a:extLst>
              <a:ext uri="{FF2B5EF4-FFF2-40B4-BE49-F238E27FC236}">
                <a16:creationId xmlns:a16="http://schemas.microsoft.com/office/drawing/2014/main" id="{DFE8AD6E-3476-4EF0-868E-FD1122B200E0}"/>
              </a:ext>
            </a:extLst>
          </p:cNvPr>
          <p:cNvSpPr txBox="1">
            <a:spLocks/>
          </p:cNvSpPr>
          <p:nvPr/>
        </p:nvSpPr>
        <p:spPr>
          <a:xfrm>
            <a:off x="689148" y="2311581"/>
            <a:ext cx="11000316" cy="4006092"/>
          </a:xfrm>
          <a:prstGeom prst="rect">
            <a:avLst/>
          </a:prstGeom>
        </p:spPr>
        <p:txBody>
          <a:bodyPr/>
          <a:lstStyle>
            <a:lvl1pPr marL="341313" indent="-341313" algn="l" rtl="0" eaLnBrk="0" fontAlgn="base" hangingPunct="0">
              <a:spcBef>
                <a:spcPct val="20000"/>
              </a:spcBef>
              <a:spcAft>
                <a:spcPct val="0"/>
              </a:spcAft>
              <a:buBlip>
                <a:blip r:embed="rId2"/>
              </a:buBlip>
              <a:defRPr sz="2800">
                <a:solidFill>
                  <a:schemeClr val="tx1"/>
                </a:solidFill>
                <a:latin typeface="+mn-lt"/>
                <a:ea typeface="MS PGothic" panose="020B0600070205080204" pitchFamily="34" charset="-128"/>
                <a:cs typeface="ＭＳ Ｐゴシック" charset="0"/>
              </a:defRPr>
            </a:lvl1pPr>
            <a:lvl2pPr marL="741363" indent="-284163" algn="l" rtl="0" eaLnBrk="0" fontAlgn="base" hangingPunct="0">
              <a:spcBef>
                <a:spcPct val="20000"/>
              </a:spcBef>
              <a:spcAft>
                <a:spcPct val="0"/>
              </a:spcAft>
              <a:buClr>
                <a:srgbClr val="C00000"/>
              </a:buClr>
              <a:buFont typeface="Arial" panose="020B0604020202020204" pitchFamily="34" charset="0"/>
              <a:buChar char="•"/>
              <a:defRPr sz="2400">
                <a:solidFill>
                  <a:schemeClr val="tx1"/>
                </a:solidFill>
                <a:latin typeface="+mn-lt"/>
                <a:ea typeface="MS PGothic" panose="020B0600070205080204" pitchFamily="34" charset="-128"/>
              </a:defRPr>
            </a:lvl2pPr>
            <a:lvl3pPr marL="11414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3pPr>
            <a:lvl4pPr marL="15986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4pPr>
            <a:lvl5pPr marL="2055813" indent="-227013"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S PGothic" panose="020B0600070205080204" pitchFamily="34" charset="-128"/>
              </a:defRPr>
            </a:lvl5pPr>
            <a:lvl6pPr marL="2514314" indent="-228574" algn="l" rtl="0" eaLnBrk="0" fontAlgn="base" hangingPunct="0">
              <a:spcBef>
                <a:spcPct val="20000"/>
              </a:spcBef>
              <a:spcAft>
                <a:spcPct val="0"/>
              </a:spcAft>
              <a:buFont typeface="Arial" charset="0"/>
              <a:buChar char="»"/>
              <a:defRPr sz="1600">
                <a:solidFill>
                  <a:schemeClr val="tx1"/>
                </a:solidFill>
                <a:latin typeface="+mn-lt"/>
              </a:defRPr>
            </a:lvl6pPr>
            <a:lvl7pPr marL="2971462" indent="-228574" algn="l" rtl="0" eaLnBrk="0" fontAlgn="base" hangingPunct="0">
              <a:spcBef>
                <a:spcPct val="20000"/>
              </a:spcBef>
              <a:spcAft>
                <a:spcPct val="0"/>
              </a:spcAft>
              <a:buFont typeface="Arial" charset="0"/>
              <a:buChar char="»"/>
              <a:defRPr sz="1600">
                <a:solidFill>
                  <a:schemeClr val="tx1"/>
                </a:solidFill>
                <a:latin typeface="+mn-lt"/>
              </a:defRPr>
            </a:lvl7pPr>
            <a:lvl8pPr marL="3428610" indent="-228574" algn="l" rtl="0" eaLnBrk="0" fontAlgn="base" hangingPunct="0">
              <a:spcBef>
                <a:spcPct val="20000"/>
              </a:spcBef>
              <a:spcAft>
                <a:spcPct val="0"/>
              </a:spcAft>
              <a:buFont typeface="Arial" charset="0"/>
              <a:buChar char="»"/>
              <a:defRPr sz="1600">
                <a:solidFill>
                  <a:schemeClr val="tx1"/>
                </a:solidFill>
                <a:latin typeface="+mn-lt"/>
              </a:defRPr>
            </a:lvl8pPr>
            <a:lvl9pPr marL="3885758" indent="-228574" algn="l" rtl="0" eaLnBrk="0" fontAlgn="base" hangingPunct="0">
              <a:spcBef>
                <a:spcPct val="20000"/>
              </a:spcBef>
              <a:spcAft>
                <a:spcPct val="0"/>
              </a:spcAft>
              <a:buFont typeface="Arial" charset="0"/>
              <a:buChar char="»"/>
              <a:defRPr sz="1600">
                <a:solidFill>
                  <a:schemeClr val="tx1"/>
                </a:solidFill>
                <a:latin typeface="+mn-lt"/>
              </a:defRPr>
            </a:lvl9pPr>
          </a:lstStyle>
          <a:p>
            <a:pPr>
              <a:spcBef>
                <a:spcPts val="0"/>
              </a:spcBef>
              <a:spcAft>
                <a:spcPts val="0"/>
              </a:spcAft>
              <a:defRPr/>
            </a:pPr>
            <a:r>
              <a:rPr lang="de-DE" altLang="de-DE" sz="2000" kern="0" dirty="0"/>
              <a:t>Progress since SA#107</a:t>
            </a:r>
          </a:p>
          <a:p>
            <a:pPr lvl="1">
              <a:spcBef>
                <a:spcPts val="0"/>
              </a:spcBef>
              <a:spcAft>
                <a:spcPts val="600"/>
              </a:spcAft>
              <a:defRPr/>
            </a:pPr>
            <a:r>
              <a:rPr lang="en-GB" sz="1400" kern="0" dirty="0"/>
              <a:t>18 CRs agreed covering stage 2 and stage 3 aspects:</a:t>
            </a:r>
          </a:p>
          <a:p>
            <a:pPr lvl="2">
              <a:spcBef>
                <a:spcPts val="0"/>
              </a:spcBef>
              <a:spcAft>
                <a:spcPts val="600"/>
              </a:spcAft>
              <a:defRPr/>
            </a:pPr>
            <a:r>
              <a:rPr lang="en-GB" sz="1200" kern="0" dirty="0"/>
              <a:t>32.240: Introduce the support of store and forward satellite operation and UE-satellite-UE communication and Update Charging principles and architecture references for MVNOs charging, Add MVNO charging which provides satellite service</a:t>
            </a:r>
          </a:p>
          <a:p>
            <a:pPr lvl="2">
              <a:spcBef>
                <a:spcPts val="0"/>
              </a:spcBef>
              <a:spcAft>
                <a:spcPts val="600"/>
              </a:spcAft>
              <a:defRPr/>
            </a:pPr>
            <a:r>
              <a:rPr lang="en-GB" sz="1200" kern="0" dirty="0"/>
              <a:t>32.251: Charging principle for store and forward satellite operation, Charging information for store and forward satellite operation of SMS service, Charging trigger and information for store and forward satellite operation with UP </a:t>
            </a:r>
            <a:r>
              <a:rPr lang="en-GB" sz="1200" kern="0" dirty="0" err="1"/>
              <a:t>CIoT</a:t>
            </a:r>
            <a:endParaRPr lang="en-GB" sz="1200" kern="0" dirty="0"/>
          </a:p>
          <a:p>
            <a:pPr lvl="2">
              <a:spcBef>
                <a:spcPts val="0"/>
              </a:spcBef>
              <a:spcAft>
                <a:spcPts val="600"/>
              </a:spcAft>
              <a:defRPr/>
            </a:pPr>
            <a:r>
              <a:rPr lang="en-GB" sz="1200" kern="0" dirty="0"/>
              <a:t>32.255: Addition of the Satellite Roaming Charging Principle, satellite backhaul category and MVNO charging</a:t>
            </a:r>
          </a:p>
          <a:p>
            <a:pPr lvl="2">
              <a:spcBef>
                <a:spcPts val="0"/>
              </a:spcBef>
              <a:spcAft>
                <a:spcPts val="600"/>
              </a:spcAft>
              <a:defRPr/>
            </a:pPr>
            <a:r>
              <a:rPr lang="en-GB" sz="1200" kern="0" dirty="0"/>
              <a:t>32.256: Add MVNO charging which provides satellite access service</a:t>
            </a:r>
          </a:p>
          <a:p>
            <a:pPr lvl="2">
              <a:spcBef>
                <a:spcPts val="0"/>
              </a:spcBef>
              <a:spcAft>
                <a:spcPts val="600"/>
              </a:spcAft>
              <a:defRPr/>
            </a:pPr>
            <a:r>
              <a:rPr lang="en-GB" sz="1200" kern="0" dirty="0"/>
              <a:t>32.260: Charging principle, trigger and charging information for UE-satellite-UE communication and Update charging principle for satellite change case</a:t>
            </a:r>
          </a:p>
          <a:p>
            <a:pPr lvl="2">
              <a:spcBef>
                <a:spcPts val="0"/>
              </a:spcBef>
              <a:spcAft>
                <a:spcPts val="600"/>
              </a:spcAft>
              <a:defRPr/>
            </a:pPr>
            <a:r>
              <a:rPr lang="en-GB" sz="1200" kern="0" dirty="0"/>
              <a:t>32.291: Add Data Type and Open API for UE-satellite-UE charging</a:t>
            </a:r>
          </a:p>
          <a:p>
            <a:pPr lvl="2">
              <a:spcBef>
                <a:spcPts val="0"/>
              </a:spcBef>
              <a:spcAft>
                <a:spcPts val="600"/>
              </a:spcAft>
              <a:defRPr/>
            </a:pPr>
            <a:r>
              <a:rPr lang="en-GB" sz="1200" kern="0" dirty="0"/>
              <a:t>32.298: Add </a:t>
            </a:r>
            <a:r>
              <a:rPr lang="en-GB" sz="1200" kern="0" dirty="0" err="1"/>
              <a:t>Store&amp;Forward</a:t>
            </a:r>
            <a:r>
              <a:rPr lang="en-GB" sz="1200" kern="0" dirty="0"/>
              <a:t> charging information in the </a:t>
            </a:r>
            <a:r>
              <a:rPr lang="en-GB" sz="1200" kern="0" dirty="0" err="1"/>
              <a:t>SMSChargingDataTypes</a:t>
            </a:r>
            <a:r>
              <a:rPr lang="en-GB" sz="1200" kern="0" dirty="0"/>
              <a:t>, Add Satellite ID in the </a:t>
            </a:r>
            <a:r>
              <a:rPr lang="en-GB" sz="1200" kern="0" dirty="0" err="1"/>
              <a:t>CHFChargingDataTypes</a:t>
            </a:r>
            <a:r>
              <a:rPr lang="en-GB" sz="1200" kern="0" dirty="0"/>
              <a:t> and </a:t>
            </a:r>
            <a:r>
              <a:rPr lang="en-GB" sz="1200" kern="0" dirty="0" err="1"/>
              <a:t>IMSChargingData</a:t>
            </a:r>
            <a:r>
              <a:rPr lang="en-GB" sz="1200" kern="0" dirty="0"/>
              <a:t> </a:t>
            </a:r>
            <a:r>
              <a:rPr lang="en-GB" sz="1200" kern="0" dirty="0" err="1"/>
              <a:t>Typels</a:t>
            </a:r>
            <a:r>
              <a:rPr lang="en-GB" sz="1200" kern="0" dirty="0"/>
              <a:t> </a:t>
            </a:r>
          </a:p>
          <a:p>
            <a:pPr>
              <a:spcBef>
                <a:spcPts val="0"/>
              </a:spcBef>
              <a:spcAft>
                <a:spcPts val="0"/>
              </a:spcAft>
              <a:defRPr/>
            </a:pPr>
            <a:r>
              <a:rPr lang="en-US" sz="2000" kern="0" dirty="0"/>
              <a:t>RAN impacts and dependencies:</a:t>
            </a:r>
            <a:endParaRPr lang="de-DE" sz="2000" kern="0" dirty="0"/>
          </a:p>
          <a:p>
            <a:pPr lvl="1">
              <a:spcBef>
                <a:spcPts val="0"/>
              </a:spcBef>
              <a:spcAft>
                <a:spcPts val="600"/>
              </a:spcAft>
              <a:defRPr/>
            </a:pPr>
            <a:r>
              <a:rPr lang="en-US" sz="1200" kern="0" dirty="0"/>
              <a:t>None identified</a:t>
            </a:r>
          </a:p>
          <a:p>
            <a:pPr>
              <a:spcBef>
                <a:spcPts val="0"/>
              </a:spcBef>
              <a:spcAft>
                <a:spcPts val="0"/>
              </a:spcAft>
              <a:defRPr/>
            </a:pPr>
            <a:r>
              <a:rPr lang="de-DE" sz="2000" kern="0" dirty="0"/>
              <a:t>Next steps:</a:t>
            </a:r>
          </a:p>
          <a:p>
            <a:pPr lvl="1">
              <a:defRPr/>
            </a:pPr>
            <a:r>
              <a:rPr lang="en-GB" altLang="zh-CN" sz="1200" dirty="0"/>
              <a:t>Final check of the stage 3 work</a:t>
            </a:r>
            <a:endParaRPr lang="en-US" sz="1200" kern="0" dirty="0"/>
          </a:p>
        </p:txBody>
      </p:sp>
      <p:sp>
        <p:nvSpPr>
          <p:cNvPr id="6" name="矩形 5">
            <a:extLst>
              <a:ext uri="{FF2B5EF4-FFF2-40B4-BE49-F238E27FC236}">
                <a16:creationId xmlns:a16="http://schemas.microsoft.com/office/drawing/2014/main" id="{912EAF87-22DC-417D-B042-0742570757EA}"/>
              </a:ext>
            </a:extLst>
          </p:cNvPr>
          <p:cNvSpPr/>
          <p:nvPr/>
        </p:nvSpPr>
        <p:spPr>
          <a:xfrm>
            <a:off x="8684704" y="0"/>
            <a:ext cx="2552302" cy="292388"/>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1300" b="0" i="0" u="none" strike="noStrike" kern="1200" cap="none" spc="0" normalizeH="0" baseline="0" noProof="0" dirty="0">
                <a:ln>
                  <a:noFill/>
                </a:ln>
                <a:solidFill>
                  <a:prstClr val="white"/>
                </a:solidFill>
                <a:effectLst/>
                <a:highlight>
                  <a:srgbClr val="008080"/>
                </a:highlight>
                <a:uLnTx/>
                <a:uFillTx/>
                <a:latin typeface="Arial" panose="020B0604020202020204" pitchFamily="34" charset="0"/>
                <a:ea typeface="宋体" panose="02010600030101010101" pitchFamily="2" charset="-122"/>
                <a:cs typeface="Arial" panose="020B0604020202020204" pitchFamily="34" charset="0"/>
              </a:rPr>
              <a:t>CH Support to Network features</a:t>
            </a:r>
            <a:endParaRPr kumimoji="0" lang="zh-CN" altLang="en-US" sz="1300" b="0" i="0" u="none" strike="noStrike" kern="1200" cap="none" spc="0" normalizeH="0" baseline="0" noProof="0" dirty="0">
              <a:ln>
                <a:noFill/>
              </a:ln>
              <a:solidFill>
                <a:prstClr val="white"/>
              </a:solidFill>
              <a:effectLst/>
              <a:highlight>
                <a:srgbClr val="008080"/>
              </a:highlight>
              <a:uLnTx/>
              <a:uFillTx/>
              <a:latin typeface="Arial" panose="020B0604020202020204" pitchFamily="34" charset="0"/>
              <a:ea typeface="宋体" panose="02010600030101010101" pitchFamily="2" charset="-122"/>
              <a:cs typeface="Arial" panose="020B0604020202020204" pitchFamily="34" charset="0"/>
            </a:endParaRPr>
          </a:p>
        </p:txBody>
      </p:sp>
    </p:spTree>
    <p:extLst>
      <p:ext uri="{BB962C8B-B14F-4D97-AF65-F5344CB8AC3E}">
        <p14:creationId xmlns:p14="http://schemas.microsoft.com/office/powerpoint/2010/main" val="4103088061"/>
      </p:ext>
    </p:extLst>
  </p:cSld>
  <p:clrMapOvr>
    <a:masterClrMapping/>
  </p:clrMapOvr>
  <p:transition spd="slow"/>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83806B47-3156-41D2-AD9C-1A4DD66C91B2}"/>
              </a:ext>
            </a:extLst>
          </p:cNvPr>
          <p:cNvSpPr>
            <a:spLocks noGrp="1"/>
          </p:cNvSpPr>
          <p:nvPr>
            <p:ph type="title"/>
          </p:nvPr>
        </p:nvSpPr>
        <p:spPr>
          <a:xfrm>
            <a:off x="595842" y="221071"/>
            <a:ext cx="9445000" cy="1143000"/>
          </a:xfrm>
        </p:spPr>
        <p:txBody>
          <a:bodyPr/>
          <a:lstStyle/>
          <a:p>
            <a:r>
              <a:rPr lang="en-GB" altLang="en-US" sz="3200" b="1" dirty="0"/>
              <a:t>4. CAPCH: Charging aspects of CAPIF</a:t>
            </a:r>
            <a:br>
              <a:rPr lang="en-GB" altLang="en-US" sz="3200" b="1" dirty="0"/>
            </a:br>
            <a:endParaRPr lang="en-GB" altLang="en-US" sz="3200" b="1" dirty="0">
              <a:solidFill>
                <a:srgbClr val="72AF2F"/>
              </a:solidFill>
              <a:highlight>
                <a:srgbClr val="FFFF00"/>
              </a:highlight>
            </a:endParaRPr>
          </a:p>
        </p:txBody>
      </p:sp>
      <p:graphicFrame>
        <p:nvGraphicFramePr>
          <p:cNvPr id="4" name="Table 3">
            <a:extLst>
              <a:ext uri="{FF2B5EF4-FFF2-40B4-BE49-F238E27FC236}">
                <a16:creationId xmlns:a16="http://schemas.microsoft.com/office/drawing/2014/main" id="{285547F3-8BF6-4D85-8355-AD34432B9B38}"/>
              </a:ext>
            </a:extLst>
          </p:cNvPr>
          <p:cNvGraphicFramePr>
            <a:graphicFrameLocks noGrp="1"/>
          </p:cNvGraphicFramePr>
          <p:nvPr>
            <p:extLst>
              <p:ext uri="{D42A27DB-BD31-4B8C-83A1-F6EECF244321}">
                <p14:modId xmlns:p14="http://schemas.microsoft.com/office/powerpoint/2010/main" val="1303376819"/>
              </p:ext>
            </p:extLst>
          </p:nvPr>
        </p:nvGraphicFramePr>
        <p:xfrm>
          <a:off x="595842" y="1287276"/>
          <a:ext cx="11000316" cy="1024417"/>
        </p:xfrm>
        <a:graphic>
          <a:graphicData uri="http://schemas.openxmlformats.org/drawingml/2006/table">
            <a:tbl>
              <a:tblPr firstRow="1" firstCol="1" bandRow="1">
                <a:tableStyleId>{F5AB1C69-6EDB-4FF4-983F-18BD219EF322}</a:tableStyleId>
              </a:tblPr>
              <a:tblGrid>
                <a:gridCol w="662538">
                  <a:extLst>
                    <a:ext uri="{9D8B030D-6E8A-4147-A177-3AD203B41FA5}">
                      <a16:colId xmlns:a16="http://schemas.microsoft.com/office/drawing/2014/main" val="20000"/>
                    </a:ext>
                  </a:extLst>
                </a:gridCol>
                <a:gridCol w="4226116">
                  <a:extLst>
                    <a:ext uri="{9D8B030D-6E8A-4147-A177-3AD203B41FA5}">
                      <a16:colId xmlns:a16="http://schemas.microsoft.com/office/drawing/2014/main" val="20001"/>
                    </a:ext>
                  </a:extLst>
                </a:gridCol>
                <a:gridCol w="1288387">
                  <a:extLst>
                    <a:ext uri="{9D8B030D-6E8A-4147-A177-3AD203B41FA5}">
                      <a16:colId xmlns:a16="http://schemas.microsoft.com/office/drawing/2014/main" val="20002"/>
                    </a:ext>
                  </a:extLst>
                </a:gridCol>
                <a:gridCol w="811417">
                  <a:extLst>
                    <a:ext uri="{9D8B030D-6E8A-4147-A177-3AD203B41FA5}">
                      <a16:colId xmlns:a16="http://schemas.microsoft.com/office/drawing/2014/main" val="20005"/>
                    </a:ext>
                  </a:extLst>
                </a:gridCol>
                <a:gridCol w="607312">
                  <a:extLst>
                    <a:ext uri="{9D8B030D-6E8A-4147-A177-3AD203B41FA5}">
                      <a16:colId xmlns:a16="http://schemas.microsoft.com/office/drawing/2014/main" val="20006"/>
                    </a:ext>
                  </a:extLst>
                </a:gridCol>
                <a:gridCol w="813897">
                  <a:extLst>
                    <a:ext uri="{9D8B030D-6E8A-4147-A177-3AD203B41FA5}">
                      <a16:colId xmlns:a16="http://schemas.microsoft.com/office/drawing/2014/main" val="1044384781"/>
                    </a:ext>
                  </a:extLst>
                </a:gridCol>
                <a:gridCol w="798668">
                  <a:extLst>
                    <a:ext uri="{9D8B030D-6E8A-4147-A177-3AD203B41FA5}">
                      <a16:colId xmlns:a16="http://schemas.microsoft.com/office/drawing/2014/main" val="20007"/>
                    </a:ext>
                  </a:extLst>
                </a:gridCol>
                <a:gridCol w="1791981">
                  <a:extLst>
                    <a:ext uri="{9D8B030D-6E8A-4147-A177-3AD203B41FA5}">
                      <a16:colId xmlns:a16="http://schemas.microsoft.com/office/drawing/2014/main" val="20008"/>
                    </a:ext>
                  </a:extLst>
                </a:gridCol>
              </a:tblGrid>
              <a:tr h="308983">
                <a:tc>
                  <a:txBody>
                    <a:bodyPr/>
                    <a:lstStyle/>
                    <a:p>
                      <a:pPr algn="ctr">
                        <a:lnSpc>
                          <a:spcPct val="107000"/>
                        </a:lnSpc>
                        <a:spcAft>
                          <a:spcPts val="800"/>
                        </a:spcAft>
                      </a:pPr>
                      <a:r>
                        <a:rPr lang="en-GB" sz="1200" dirty="0"/>
                        <a:t>UID</a:t>
                      </a:r>
                    </a:p>
                  </a:txBody>
                  <a:tcPr marL="48003" marR="48003" marT="0" marB="0" anchor="ctr"/>
                </a:tc>
                <a:tc>
                  <a:txBody>
                    <a:bodyPr/>
                    <a:lstStyle/>
                    <a:p>
                      <a:pPr algn="ctr">
                        <a:lnSpc>
                          <a:spcPct val="107000"/>
                        </a:lnSpc>
                        <a:spcAft>
                          <a:spcPts val="800"/>
                        </a:spcAft>
                      </a:pPr>
                      <a:r>
                        <a:rPr lang="en-GB" sz="1200" dirty="0"/>
                        <a:t>Name</a:t>
                      </a:r>
                    </a:p>
                  </a:txBody>
                  <a:tcPr marL="48003" marR="48003" marT="0" marB="0" anchor="ctr"/>
                </a:tc>
                <a:tc>
                  <a:txBody>
                    <a:bodyPr/>
                    <a:lstStyle/>
                    <a:p>
                      <a:pPr algn="ctr">
                        <a:lnSpc>
                          <a:spcPct val="107000"/>
                        </a:lnSpc>
                        <a:spcAft>
                          <a:spcPts val="800"/>
                        </a:spcAft>
                      </a:pPr>
                      <a:r>
                        <a:rPr lang="en-GB" sz="1200" dirty="0"/>
                        <a:t>Acronym</a:t>
                      </a:r>
                    </a:p>
                  </a:txBody>
                  <a:tcPr marL="48003" marR="48003" marT="0" marB="0" anchor="ctr"/>
                </a:tc>
                <a:tc>
                  <a:txBody>
                    <a:bodyPr/>
                    <a:lstStyle/>
                    <a:p>
                      <a:pPr algn="ctr">
                        <a:lnSpc>
                          <a:spcPct val="107000"/>
                        </a:lnSpc>
                        <a:spcAft>
                          <a:spcPts val="800"/>
                        </a:spcAft>
                      </a:pPr>
                      <a:r>
                        <a:rPr lang="en-GB" sz="1200" dirty="0"/>
                        <a:t>Target</a:t>
                      </a:r>
                    </a:p>
                  </a:txBody>
                  <a:tcPr marL="48003" marR="48003" marT="0" marB="0" anchor="ctr"/>
                </a:tc>
                <a:tc>
                  <a:txBody>
                    <a:bodyPr/>
                    <a:lstStyle/>
                    <a:p>
                      <a:pPr algn="ctr">
                        <a:lnSpc>
                          <a:spcPct val="107000"/>
                        </a:lnSpc>
                        <a:spcAft>
                          <a:spcPts val="800"/>
                        </a:spcAft>
                      </a:pPr>
                      <a:r>
                        <a:rPr lang="en-GB" sz="1200" dirty="0"/>
                        <a:t>Old %</a:t>
                      </a:r>
                    </a:p>
                  </a:txBody>
                  <a:tcPr marL="48003" marR="48003" marT="0" marB="0" anchor="ctr"/>
                </a:tc>
                <a:tc>
                  <a:txBody>
                    <a:bodyPr/>
                    <a:lstStyle/>
                    <a:p>
                      <a:pPr algn="ctr">
                        <a:lnSpc>
                          <a:spcPct val="107000"/>
                        </a:lnSpc>
                        <a:spcAft>
                          <a:spcPts val="800"/>
                        </a:spcAft>
                      </a:pPr>
                      <a:r>
                        <a:rPr lang="en-GB" sz="1200" dirty="0"/>
                        <a:t>WID</a:t>
                      </a:r>
                    </a:p>
                  </a:txBody>
                  <a:tcPr marL="48003" marR="48003" marT="0" marB="0" anchor="ctr"/>
                </a:tc>
                <a:tc>
                  <a:txBody>
                    <a:bodyPr/>
                    <a:lstStyle/>
                    <a:p>
                      <a:pPr algn="ctr">
                        <a:lnSpc>
                          <a:spcPct val="107000"/>
                        </a:lnSpc>
                        <a:spcAft>
                          <a:spcPts val="800"/>
                        </a:spcAft>
                      </a:pPr>
                      <a:r>
                        <a:rPr lang="en-GB" sz="1200" b="1" kern="1200" dirty="0">
                          <a:solidFill>
                            <a:schemeClr val="lt1"/>
                          </a:solidFill>
                          <a:latin typeface="+mn-lt"/>
                          <a:ea typeface="+mn-ea"/>
                          <a:cs typeface="+mn-cs"/>
                        </a:rPr>
                        <a:t>New %</a:t>
                      </a:r>
                    </a:p>
                  </a:txBody>
                  <a:tcPr marL="48003" marR="48003" marT="0" marB="0" anchor="ctr"/>
                </a:tc>
                <a:tc>
                  <a:txBody>
                    <a:bodyPr/>
                    <a:lstStyle/>
                    <a:p>
                      <a:pPr algn="ctr">
                        <a:lnSpc>
                          <a:spcPct val="107000"/>
                        </a:lnSpc>
                        <a:spcAft>
                          <a:spcPts val="800"/>
                        </a:spcAft>
                      </a:pPr>
                      <a:r>
                        <a:rPr lang="en-GB" sz="1200" b="1" kern="1200" dirty="0">
                          <a:solidFill>
                            <a:schemeClr val="lt1"/>
                          </a:solidFill>
                          <a:latin typeface="+mn-lt"/>
                          <a:ea typeface="+mn-ea"/>
                          <a:cs typeface="+mn-cs"/>
                        </a:rPr>
                        <a:t>Change or comment</a:t>
                      </a:r>
                    </a:p>
                  </a:txBody>
                  <a:tcPr marL="48003" marR="48003" marT="0" marB="0" anchor="ctr"/>
                </a:tc>
                <a:extLst>
                  <a:ext uri="{0D108BD9-81ED-4DB2-BD59-A6C34878D82A}">
                    <a16:rowId xmlns:a16="http://schemas.microsoft.com/office/drawing/2014/main" val="10000"/>
                  </a:ext>
                </a:extLst>
              </a:tr>
              <a:tr h="308983">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lang="en-US" sz="900" b="1" i="0" u="none" strike="noStrike" kern="1200" dirty="0">
                          <a:solidFill>
                            <a:srgbClr val="000000"/>
                          </a:solidFill>
                          <a:effectLst/>
                          <a:latin typeface="Arial" panose="020B0604020202020204" pitchFamily="34" charset="0"/>
                          <a:ea typeface="+mn-ea"/>
                          <a:cs typeface="+mn-cs"/>
                        </a:rPr>
                        <a:t>1040015</a:t>
                      </a:r>
                      <a:endParaRPr lang="en-GB" sz="900" b="1" i="0" u="none" strike="noStrike" kern="1200" dirty="0">
                        <a:solidFill>
                          <a:srgbClr val="000000"/>
                        </a:solidFill>
                        <a:effectLst/>
                        <a:latin typeface="Arial" panose="020B0604020202020204" pitchFamily="34" charset="0"/>
                        <a:ea typeface="+mn-ea"/>
                        <a:cs typeface="+mn-cs"/>
                      </a:endParaRPr>
                    </a:p>
                  </a:txBody>
                  <a:tcPr marL="12700" marR="12700" marT="12703" marB="0" anchor="ctr"/>
                </a:tc>
                <a:tc>
                  <a:txBody>
                    <a:bodyPr/>
                    <a:lstStyle/>
                    <a:p>
                      <a:pPr marL="0" indent="0" algn="l" defTabSz="1219170" rtl="0" eaLnBrk="1" fontAlgn="t" latinLnBrk="0" hangingPunct="1">
                        <a:spcAft>
                          <a:spcPts val="0"/>
                        </a:spcAft>
                      </a:pPr>
                      <a:r>
                        <a:rPr lang="en-GB" sz="1000" b="1" i="0" u="none" strike="noStrike" kern="1200" dirty="0">
                          <a:solidFill>
                            <a:srgbClr val="0000FF"/>
                          </a:solidFill>
                          <a:effectLst/>
                          <a:latin typeface="Arial" panose="020B0604020202020204" pitchFamily="34" charset="0"/>
                          <a:ea typeface="+mn-ea"/>
                          <a:cs typeface="+mn-cs"/>
                        </a:rPr>
                        <a:t>SID on Charging Aspects of CAPIF</a:t>
                      </a:r>
                    </a:p>
                  </a:txBody>
                  <a:tcPr marL="9525" marR="9525" marT="9525" marB="9525" anchor="ct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296" rtl="0" eaLnBrk="1" fontAlgn="t" latinLnBrk="0" hangingPunct="1">
                        <a:lnSpc>
                          <a:spcPct val="100000"/>
                        </a:lnSpc>
                        <a:spcBef>
                          <a:spcPts val="0"/>
                        </a:spcBef>
                        <a:spcAft>
                          <a:spcPts val="0"/>
                        </a:spcAft>
                        <a:buClrTx/>
                        <a:buSzTx/>
                        <a:buFontTx/>
                        <a:buNone/>
                        <a:tabLst/>
                        <a:defRPr/>
                      </a:pPr>
                      <a:r>
                        <a:rPr lang="en-GB" sz="900" b="1" i="0" u="none" strike="noStrike" kern="1200" dirty="0">
                          <a:solidFill>
                            <a:srgbClr val="000000"/>
                          </a:solidFill>
                          <a:effectLst/>
                          <a:latin typeface="Arial" panose="020B0604020202020204" pitchFamily="34" charset="0"/>
                          <a:ea typeface="+mn-ea"/>
                          <a:cs typeface="+mn-cs"/>
                        </a:rPr>
                        <a:t>FS_CAPIF_Ph2_CH</a:t>
                      </a:r>
                    </a:p>
                  </a:txBody>
                  <a:tcPr marL="68580" marR="68580" marT="0" marB="0" anchor="ct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altLang="zh-CN" sz="1050" kern="1200" dirty="0">
                          <a:solidFill>
                            <a:srgbClr val="000000"/>
                          </a:solidFill>
                          <a:effectLst/>
                          <a:latin typeface="Calibri"/>
                          <a:ea typeface="PMingLiU"/>
                          <a:cs typeface="+mn-cs"/>
                        </a:rPr>
                        <a:t>03/03/2025</a:t>
                      </a:r>
                      <a:endParaRPr lang="en-US" altLang="zh-CN" sz="1050" kern="1200" noProof="0" dirty="0">
                        <a:solidFill>
                          <a:srgbClr val="000000"/>
                        </a:solidFill>
                        <a:effectLst/>
                        <a:latin typeface="Calibri"/>
                        <a:ea typeface="PMingLiU"/>
                        <a:cs typeface="+mn-cs"/>
                      </a:endParaRPr>
                    </a:p>
                  </a:txBody>
                  <a:tcPr marL="68580" marR="68580" marT="0" marB="0" anchor="ct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prstClr val="black"/>
                          </a:solidFill>
                          <a:effectLst/>
                          <a:uLnTx/>
                          <a:uFillTx/>
                          <a:latin typeface="+mn-lt"/>
                          <a:ea typeface="+mn-ea"/>
                          <a:cs typeface="+mn-cs"/>
                        </a:rPr>
                        <a:t>75 %</a:t>
                      </a:r>
                    </a:p>
                  </a:txBody>
                  <a:tcPr marL="7620" marR="7620" marT="7620" marB="0" anchor="ct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spcAft>
                          <a:spcPts val="0"/>
                        </a:spcAft>
                      </a:pPr>
                      <a:r>
                        <a:rPr lang="en-US" sz="1050" kern="1200" dirty="0">
                          <a:solidFill>
                            <a:srgbClr val="000000"/>
                          </a:solidFill>
                          <a:effectLst/>
                          <a:latin typeface="+mn-lt"/>
                          <a:ea typeface="PMingLiU"/>
                          <a:cs typeface="+mn-cs"/>
                        </a:rPr>
                        <a:t>SP-240981</a:t>
                      </a:r>
                      <a:endParaRPr lang="zh-CN" altLang="en-US" sz="1050" kern="1200" dirty="0">
                        <a:solidFill>
                          <a:srgbClr val="000000"/>
                        </a:solidFill>
                        <a:effectLst/>
                        <a:latin typeface="+mn-lt"/>
                        <a:ea typeface="PMingLiU"/>
                        <a:cs typeface="+mn-cs"/>
                      </a:endParaRPr>
                    </a:p>
                  </a:txBody>
                  <a:tcPr marL="7620" marR="7620" marT="7620" marB="0" anchor="ct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srgbClr val="00B050"/>
                          </a:solidFill>
                          <a:effectLst/>
                          <a:uLnTx/>
                          <a:uFillTx/>
                          <a:latin typeface="+mn-lt"/>
                          <a:ea typeface="+mn-ea"/>
                          <a:cs typeface="+mn-cs"/>
                        </a:rPr>
                        <a:t>100 %</a:t>
                      </a:r>
                    </a:p>
                  </a:txBody>
                  <a:tcPr marL="7620" marR="7620" marT="7620" marB="0" anchor="ct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1219170" rtl="0" eaLnBrk="1" fontAlgn="auto" latinLnBrk="0" hangingPunct="1">
                        <a:lnSpc>
                          <a:spcPct val="107000"/>
                        </a:lnSpc>
                        <a:spcBef>
                          <a:spcPts val="0"/>
                        </a:spcBef>
                        <a:spcAft>
                          <a:spcPts val="800"/>
                        </a:spcAft>
                        <a:buClrTx/>
                        <a:buSzTx/>
                        <a:buFontTx/>
                        <a:buNone/>
                        <a:tabLst/>
                        <a:defRPr/>
                      </a:pPr>
                      <a:r>
                        <a:rPr lang="en-US" sz="1050" b="1" kern="1200" dirty="0">
                          <a:solidFill>
                            <a:srgbClr val="00B050"/>
                          </a:solidFill>
                          <a:latin typeface="Calibri"/>
                          <a:ea typeface="+mn-ea"/>
                          <a:cs typeface="+mn-cs"/>
                        </a:rPr>
                        <a:t>completed</a:t>
                      </a:r>
                    </a:p>
                  </a:txBody>
                  <a:tcPr marL="48003" marR="48003" marT="0" marB="0" anchor="ctr"/>
                </a:tc>
                <a:extLst>
                  <a:ext uri="{0D108BD9-81ED-4DB2-BD59-A6C34878D82A}">
                    <a16:rowId xmlns:a16="http://schemas.microsoft.com/office/drawing/2014/main" val="3476386841"/>
                  </a:ext>
                </a:extLst>
              </a:tr>
              <a:tr h="406451">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lang="en-US" sz="900" b="1" i="0" u="none" strike="noStrike" kern="1200" dirty="0">
                          <a:solidFill>
                            <a:srgbClr val="000000"/>
                          </a:solidFill>
                          <a:effectLst/>
                          <a:latin typeface="Arial" panose="020B0604020202020204" pitchFamily="34" charset="0"/>
                          <a:ea typeface="+mn-ea"/>
                          <a:cs typeface="+mn-cs"/>
                        </a:rPr>
                        <a:t>1070015</a:t>
                      </a:r>
                    </a:p>
                  </a:txBody>
                  <a:tcPr marL="12700" marR="12700" marT="12703" marB="0" anchor="ctr"/>
                </a:tc>
                <a:tc>
                  <a:txBody>
                    <a:bodyPr/>
                    <a:lstStyle/>
                    <a:p>
                      <a:pPr marL="0" indent="0" algn="l" defTabSz="1219170" rtl="0" eaLnBrk="1" fontAlgn="t" latinLnBrk="0" hangingPunct="1">
                        <a:spcAft>
                          <a:spcPts val="0"/>
                        </a:spcAft>
                      </a:pPr>
                      <a:r>
                        <a:rPr lang="en-GB" sz="1000" b="1" i="0" u="none" strike="noStrike" kern="1200" dirty="0">
                          <a:solidFill>
                            <a:srgbClr val="0000FF"/>
                          </a:solidFill>
                          <a:effectLst/>
                          <a:latin typeface="Arial" panose="020B0604020202020204" pitchFamily="34" charset="0"/>
                          <a:ea typeface="+mn-ea"/>
                          <a:cs typeface="+mn-cs"/>
                        </a:rPr>
                        <a:t> Charging aspects of CAPIF</a:t>
                      </a:r>
                    </a:p>
                  </a:txBody>
                  <a:tcPr marL="9525" marR="9525" marT="9525" marB="9525" anchor="ctr"/>
                </a:tc>
                <a:tc>
                  <a:txBody>
                    <a:bodyPr/>
                    <a:lstStyle/>
                    <a:p>
                      <a:pPr marL="0" marR="0" lvl="0" indent="0" algn="ctr" defTabSz="914296" rtl="0" eaLnBrk="1" fontAlgn="t" latinLnBrk="0" hangingPunct="1">
                        <a:lnSpc>
                          <a:spcPct val="100000"/>
                        </a:lnSpc>
                        <a:spcBef>
                          <a:spcPts val="0"/>
                        </a:spcBef>
                        <a:spcAft>
                          <a:spcPts val="0"/>
                        </a:spcAft>
                        <a:buClrTx/>
                        <a:buSzTx/>
                        <a:buFontTx/>
                        <a:buNone/>
                        <a:tabLst/>
                        <a:defRPr/>
                      </a:pPr>
                      <a:r>
                        <a:rPr lang="en-GB" sz="900" b="1" i="0" u="none" strike="noStrike" kern="1200" dirty="0">
                          <a:solidFill>
                            <a:srgbClr val="000000"/>
                          </a:solidFill>
                          <a:effectLst/>
                          <a:latin typeface="Arial" panose="020B0604020202020204" pitchFamily="34" charset="0"/>
                          <a:ea typeface="+mn-ea"/>
                          <a:cs typeface="+mn-cs"/>
                        </a:rPr>
                        <a:t>CH_CAPIF_EXT </a:t>
                      </a:r>
                    </a:p>
                  </a:txBody>
                  <a:tcPr marL="48003" marR="48003" marT="0" marB="0" anchor="ct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lang="en-GB" sz="900" kern="1200" dirty="0">
                          <a:solidFill>
                            <a:schemeClr val="dk1"/>
                          </a:solidFill>
                          <a:latin typeface="Arial" panose="020B0604020202020204" pitchFamily="34" charset="0"/>
                          <a:ea typeface="+mn-ea"/>
                          <a:cs typeface="Arial" panose="020B0604020202020204" pitchFamily="34" charset="0"/>
                        </a:rPr>
                        <a:t>12/09/2025</a:t>
                      </a:r>
                    </a:p>
                  </a:txBody>
                  <a:tcPr marL="48003" marR="48003" marT="0" marB="0" anchor="ctr"/>
                </a:tc>
                <a:tc>
                  <a:txBody>
                    <a:bodyPr/>
                    <a:lstStyle/>
                    <a:p>
                      <a:pPr marL="0" algn="ctr" defTabSz="1219170" rtl="0" eaLnBrk="1" fontAlgn="t" latinLnBrk="0" hangingPunct="1"/>
                      <a:r>
                        <a:rPr lang="en-GB" sz="900" kern="1200" dirty="0">
                          <a:solidFill>
                            <a:schemeClr val="dk1"/>
                          </a:solidFill>
                          <a:latin typeface="Arial" panose="020B0604020202020204" pitchFamily="34" charset="0"/>
                          <a:ea typeface="+mn-ea"/>
                          <a:cs typeface="Arial" panose="020B0604020202020204" pitchFamily="34" charset="0"/>
                        </a:rPr>
                        <a:t>0 %</a:t>
                      </a:r>
                    </a:p>
                  </a:txBody>
                  <a:tcPr marL="48003" marR="48003" marT="0" marB="0" anchor="ctr"/>
                </a:tc>
                <a:tc>
                  <a:txBody>
                    <a:bodyPr/>
                    <a:lstStyle/>
                    <a:p>
                      <a:pPr algn="ctr" fontAlgn="t"/>
                      <a:r>
                        <a:rPr lang="en-GB" sz="900" b="0" i="0" u="none" strike="noStrike" kern="1200" dirty="0">
                          <a:solidFill>
                            <a:srgbClr val="000000"/>
                          </a:solidFill>
                          <a:effectLst/>
                          <a:latin typeface="Arial" panose="020B0604020202020204" pitchFamily="34" charset="0"/>
                          <a:ea typeface="+mn-ea"/>
                          <a:cs typeface="+mn-cs"/>
                        </a:rPr>
                        <a:t>SP-250366</a:t>
                      </a:r>
                    </a:p>
                  </a:txBody>
                  <a:tcPr marL="48003" marR="48003" marT="0" marB="0" anchor="ct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lang="en-GB" sz="900" kern="1200" dirty="0">
                          <a:solidFill>
                            <a:schemeClr val="dk1"/>
                          </a:solidFill>
                          <a:latin typeface="Arial" panose="020B0604020202020204" pitchFamily="34" charset="0"/>
                          <a:ea typeface="+mn-ea"/>
                          <a:cs typeface="Arial" panose="020B0604020202020204" pitchFamily="34" charset="0"/>
                        </a:rPr>
                        <a:t>70 %</a:t>
                      </a:r>
                    </a:p>
                  </a:txBody>
                  <a:tcPr marL="48003" marR="48003" marT="0" marB="0" anchor="ctr"/>
                </a:tc>
                <a:tc>
                  <a:txBody>
                    <a:bodyPr/>
                    <a:lstStyle/>
                    <a:p>
                      <a:pPr marL="0" marR="0" lvl="0" indent="0" algn="ctr" defTabSz="1219170" rtl="0" eaLnBrk="1" fontAlgn="auto" latinLnBrk="0" hangingPunct="1">
                        <a:lnSpc>
                          <a:spcPct val="107000"/>
                        </a:lnSpc>
                        <a:spcBef>
                          <a:spcPts val="0"/>
                        </a:spcBef>
                        <a:spcAft>
                          <a:spcPts val="800"/>
                        </a:spcAft>
                        <a:buClrTx/>
                        <a:buSzTx/>
                        <a:buFontTx/>
                        <a:buNone/>
                        <a:tabLst/>
                        <a:defRPr/>
                      </a:pPr>
                      <a:endParaRPr lang="en-US" sz="1200" kern="1200" dirty="0">
                        <a:solidFill>
                          <a:srgbClr val="FF0000"/>
                        </a:solidFill>
                        <a:latin typeface="+mn-lt"/>
                        <a:ea typeface="+mn-ea"/>
                        <a:cs typeface="+mn-cs"/>
                      </a:endParaRPr>
                    </a:p>
                  </a:txBody>
                  <a:tcPr marL="48003" marR="48003" marT="0" marB="0" anchor="ctr"/>
                </a:tc>
                <a:extLst>
                  <a:ext uri="{0D108BD9-81ED-4DB2-BD59-A6C34878D82A}">
                    <a16:rowId xmlns:a16="http://schemas.microsoft.com/office/drawing/2014/main" val="10001"/>
                  </a:ext>
                </a:extLst>
              </a:tr>
            </a:tbl>
          </a:graphicData>
        </a:graphic>
      </p:graphicFrame>
      <p:sp>
        <p:nvSpPr>
          <p:cNvPr id="5" name="Content Placeholder 7">
            <a:extLst>
              <a:ext uri="{FF2B5EF4-FFF2-40B4-BE49-F238E27FC236}">
                <a16:creationId xmlns:a16="http://schemas.microsoft.com/office/drawing/2014/main" id="{4FCBC260-505E-4B3C-8CEE-9A098B25F01A}"/>
              </a:ext>
            </a:extLst>
          </p:cNvPr>
          <p:cNvSpPr txBox="1">
            <a:spLocks/>
          </p:cNvSpPr>
          <p:nvPr/>
        </p:nvSpPr>
        <p:spPr>
          <a:xfrm>
            <a:off x="595842" y="2648485"/>
            <a:ext cx="10925672" cy="3583491"/>
          </a:xfrm>
          <a:prstGeom prst="rect">
            <a:avLst/>
          </a:prstGeom>
        </p:spPr>
        <p:txBody>
          <a:bodyPr/>
          <a:lstStyle>
            <a:lvl1pPr marL="341313" indent="-341313" algn="l" rtl="0" eaLnBrk="0" fontAlgn="base" hangingPunct="0">
              <a:spcBef>
                <a:spcPct val="20000"/>
              </a:spcBef>
              <a:spcAft>
                <a:spcPct val="0"/>
              </a:spcAft>
              <a:buBlip>
                <a:blip r:embed="rId2"/>
              </a:buBlip>
              <a:defRPr sz="2800">
                <a:solidFill>
                  <a:schemeClr val="tx1"/>
                </a:solidFill>
                <a:latin typeface="+mn-lt"/>
                <a:ea typeface="MS PGothic" panose="020B0600070205080204" pitchFamily="34" charset="-128"/>
                <a:cs typeface="ＭＳ Ｐゴシック" charset="0"/>
              </a:defRPr>
            </a:lvl1pPr>
            <a:lvl2pPr marL="741363" indent="-284163" algn="l" rtl="0" eaLnBrk="0" fontAlgn="base" hangingPunct="0">
              <a:spcBef>
                <a:spcPct val="20000"/>
              </a:spcBef>
              <a:spcAft>
                <a:spcPct val="0"/>
              </a:spcAft>
              <a:buClr>
                <a:srgbClr val="C00000"/>
              </a:buClr>
              <a:buFont typeface="Arial" panose="020B0604020202020204" pitchFamily="34" charset="0"/>
              <a:buChar char="•"/>
              <a:defRPr sz="2400">
                <a:solidFill>
                  <a:schemeClr val="tx1"/>
                </a:solidFill>
                <a:latin typeface="+mn-lt"/>
                <a:ea typeface="MS PGothic" panose="020B0600070205080204" pitchFamily="34" charset="-128"/>
              </a:defRPr>
            </a:lvl2pPr>
            <a:lvl3pPr marL="11414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3pPr>
            <a:lvl4pPr marL="15986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4pPr>
            <a:lvl5pPr marL="2055813" indent="-227013"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S PGothic" panose="020B0600070205080204" pitchFamily="34" charset="-128"/>
              </a:defRPr>
            </a:lvl5pPr>
            <a:lvl6pPr marL="2514314" indent="-228574" algn="l" rtl="0" eaLnBrk="0" fontAlgn="base" hangingPunct="0">
              <a:spcBef>
                <a:spcPct val="20000"/>
              </a:spcBef>
              <a:spcAft>
                <a:spcPct val="0"/>
              </a:spcAft>
              <a:buFont typeface="Arial" charset="0"/>
              <a:buChar char="»"/>
              <a:defRPr sz="1600">
                <a:solidFill>
                  <a:schemeClr val="tx1"/>
                </a:solidFill>
                <a:latin typeface="+mn-lt"/>
              </a:defRPr>
            </a:lvl6pPr>
            <a:lvl7pPr marL="2971462" indent="-228574" algn="l" rtl="0" eaLnBrk="0" fontAlgn="base" hangingPunct="0">
              <a:spcBef>
                <a:spcPct val="20000"/>
              </a:spcBef>
              <a:spcAft>
                <a:spcPct val="0"/>
              </a:spcAft>
              <a:buFont typeface="Arial" charset="0"/>
              <a:buChar char="»"/>
              <a:defRPr sz="1600">
                <a:solidFill>
                  <a:schemeClr val="tx1"/>
                </a:solidFill>
                <a:latin typeface="+mn-lt"/>
              </a:defRPr>
            </a:lvl7pPr>
            <a:lvl8pPr marL="3428610" indent="-228574" algn="l" rtl="0" eaLnBrk="0" fontAlgn="base" hangingPunct="0">
              <a:spcBef>
                <a:spcPct val="20000"/>
              </a:spcBef>
              <a:spcAft>
                <a:spcPct val="0"/>
              </a:spcAft>
              <a:buFont typeface="Arial" charset="0"/>
              <a:buChar char="»"/>
              <a:defRPr sz="1600">
                <a:solidFill>
                  <a:schemeClr val="tx1"/>
                </a:solidFill>
                <a:latin typeface="+mn-lt"/>
              </a:defRPr>
            </a:lvl8pPr>
            <a:lvl9pPr marL="3885758" indent="-228574" algn="l" rtl="0" eaLnBrk="0" fontAlgn="base" hangingPunct="0">
              <a:spcBef>
                <a:spcPct val="20000"/>
              </a:spcBef>
              <a:spcAft>
                <a:spcPct val="0"/>
              </a:spcAft>
              <a:buFont typeface="Arial" charset="0"/>
              <a:buChar char="»"/>
              <a:defRPr sz="1600">
                <a:solidFill>
                  <a:schemeClr val="tx1"/>
                </a:solidFill>
                <a:latin typeface="+mn-lt"/>
              </a:defRPr>
            </a:lvl9pPr>
          </a:lstStyle>
          <a:p>
            <a:pPr>
              <a:spcBef>
                <a:spcPts val="0"/>
              </a:spcBef>
              <a:spcAft>
                <a:spcPts val="0"/>
              </a:spcAft>
              <a:defRPr/>
            </a:pPr>
            <a:r>
              <a:rPr lang="de-DE" altLang="de-DE" sz="2000" kern="0" dirty="0"/>
              <a:t>Progress since SA#107</a:t>
            </a:r>
          </a:p>
          <a:p>
            <a:pPr marL="0" indent="0">
              <a:spcBef>
                <a:spcPts val="0"/>
              </a:spcBef>
              <a:spcAft>
                <a:spcPts val="0"/>
              </a:spcAft>
              <a:buNone/>
              <a:defRPr/>
            </a:pPr>
            <a:endParaRPr lang="en-US" altLang="de-DE" sz="1600" kern="0" dirty="0"/>
          </a:p>
          <a:p>
            <a:pPr marL="0" indent="0">
              <a:spcBef>
                <a:spcPts val="0"/>
              </a:spcBef>
              <a:spcAft>
                <a:spcPts val="0"/>
              </a:spcAft>
              <a:buNone/>
              <a:defRPr/>
            </a:pPr>
            <a:r>
              <a:rPr lang="en-US" altLang="de-DE" sz="1600" kern="0" dirty="0"/>
              <a:t>       14</a:t>
            </a:r>
            <a:r>
              <a:rPr lang="en-GB" sz="1600" kern="0" dirty="0">
                <a:sym typeface="+mn-ea"/>
              </a:rPr>
              <a:t> CRs agreed covering stage 2</a:t>
            </a:r>
            <a:r>
              <a:rPr lang="en-GB" sz="1600" kern="0" dirty="0"/>
              <a:t> and stage 3 aspects</a:t>
            </a:r>
            <a:r>
              <a:rPr lang="en-US" altLang="en-GB" sz="1600" kern="0" dirty="0">
                <a:sym typeface="+mn-ea"/>
              </a:rPr>
              <a:t>:</a:t>
            </a:r>
            <a:endParaRPr lang="de-DE" altLang="de-DE" sz="1600" kern="0" dirty="0"/>
          </a:p>
          <a:p>
            <a:pPr lvl="1">
              <a:spcBef>
                <a:spcPts val="0"/>
              </a:spcBef>
              <a:spcAft>
                <a:spcPts val="600"/>
              </a:spcAft>
              <a:defRPr/>
            </a:pPr>
            <a:r>
              <a:rPr lang="en-US" sz="1400" kern="0" dirty="0">
                <a:sym typeface="+mn-ea"/>
              </a:rPr>
              <a:t>TS 32.240: </a:t>
            </a:r>
            <a:r>
              <a:rPr lang="en-GB" sz="1400" kern="0" dirty="0"/>
              <a:t>CAPIF Logical Charging Architecture</a:t>
            </a:r>
            <a:r>
              <a:rPr lang="en-US" sz="1400" kern="0" dirty="0">
                <a:sym typeface="+mn-ea"/>
              </a:rPr>
              <a:t> and </a:t>
            </a:r>
            <a:r>
              <a:rPr lang="en-GB" sz="1400" dirty="0"/>
              <a:t>CAPIF Service Charging</a:t>
            </a:r>
            <a:endParaRPr lang="en-DE" sz="1400" dirty="0"/>
          </a:p>
          <a:p>
            <a:pPr lvl="1" algn="l">
              <a:spcBef>
                <a:spcPts val="0"/>
              </a:spcBef>
              <a:spcAft>
                <a:spcPts val="600"/>
              </a:spcAft>
              <a:buSzTx/>
              <a:defRPr/>
            </a:pPr>
            <a:r>
              <a:rPr lang="en-US" sz="1400" kern="0" dirty="0">
                <a:sym typeface="+mn-ea"/>
              </a:rPr>
              <a:t>TS 32.254: </a:t>
            </a:r>
            <a:r>
              <a:rPr lang="en-GB" sz="1400" kern="0" dirty="0">
                <a:sym typeface="+mn-ea"/>
              </a:rPr>
              <a:t>Addition of charging architecture for CAPIF charging principles, </a:t>
            </a:r>
            <a:r>
              <a:rPr lang="en-GB" sz="1400" kern="0" dirty="0"/>
              <a:t> CAPIF support, </a:t>
            </a:r>
            <a:r>
              <a:rPr lang="en-GB" sz="1400" kern="0" dirty="0">
                <a:sym typeface="+mn-ea"/>
              </a:rPr>
              <a:t>CAPIF triggers, CAPIF Message Flows (PEC) and CAPIF specific charging information </a:t>
            </a:r>
            <a:endParaRPr lang="en-US" sz="1400" kern="0" dirty="0">
              <a:sym typeface="+mn-ea"/>
            </a:endParaRPr>
          </a:p>
          <a:p>
            <a:pPr lvl="1">
              <a:spcBef>
                <a:spcPts val="0"/>
              </a:spcBef>
              <a:spcAft>
                <a:spcPts val="600"/>
              </a:spcAft>
              <a:defRPr/>
            </a:pPr>
            <a:r>
              <a:rPr lang="en-US" sz="1400" kern="0" dirty="0">
                <a:sym typeface="+mn-ea"/>
              </a:rPr>
              <a:t>TS 32.254: CAPIF Exposure API Function (</a:t>
            </a:r>
            <a:r>
              <a:rPr lang="en-DE" sz="1400" kern="0" dirty="0"/>
              <a:t>Tenant Identifier availability</a:t>
            </a:r>
            <a:r>
              <a:rPr lang="en-US" sz="1400" kern="0" dirty="0">
                <a:sym typeface="+mn-ea"/>
              </a:rPr>
              <a:t>) and </a:t>
            </a:r>
            <a:r>
              <a:rPr lang="en-GB" sz="1400" kern="0" dirty="0">
                <a:sym typeface="+mn-ea"/>
              </a:rPr>
              <a:t>CAPIF API Invoker Charging Flow</a:t>
            </a:r>
          </a:p>
          <a:p>
            <a:pPr lvl="1">
              <a:spcBef>
                <a:spcPts val="0"/>
              </a:spcBef>
              <a:spcAft>
                <a:spcPts val="600"/>
              </a:spcAft>
              <a:defRPr/>
            </a:pPr>
            <a:r>
              <a:rPr lang="en-US" sz="1400" kern="0" dirty="0">
                <a:sym typeface="+mn-ea"/>
              </a:rPr>
              <a:t>TS 32.291: CAPIF Service, CAPIF Attribute and CAPIF EnumerationValue</a:t>
            </a:r>
            <a:endParaRPr lang="en-GB" sz="1400" kern="0" dirty="0">
              <a:sym typeface="+mn-ea"/>
            </a:endParaRPr>
          </a:p>
          <a:p>
            <a:pPr>
              <a:spcBef>
                <a:spcPts val="0"/>
              </a:spcBef>
              <a:spcAft>
                <a:spcPts val="0"/>
              </a:spcAft>
              <a:defRPr/>
            </a:pPr>
            <a:r>
              <a:rPr lang="en-US" sz="2000" kern="0" dirty="0"/>
              <a:t>RAN impacts and dependencies:</a:t>
            </a:r>
          </a:p>
          <a:p>
            <a:pPr lvl="1">
              <a:spcBef>
                <a:spcPts val="0"/>
              </a:spcBef>
              <a:spcAft>
                <a:spcPts val="600"/>
              </a:spcAft>
              <a:defRPr/>
            </a:pPr>
            <a:r>
              <a:rPr lang="en-US" sz="1400" kern="0" dirty="0"/>
              <a:t>None identified</a:t>
            </a:r>
          </a:p>
          <a:p>
            <a:pPr>
              <a:spcBef>
                <a:spcPts val="0"/>
              </a:spcBef>
              <a:spcAft>
                <a:spcPts val="0"/>
              </a:spcAft>
              <a:defRPr/>
            </a:pPr>
            <a:r>
              <a:rPr lang="de-DE" sz="2000" kern="0" dirty="0"/>
              <a:t>Next steps:</a:t>
            </a:r>
          </a:p>
          <a:p>
            <a:pPr lvl="1">
              <a:defRPr/>
            </a:pPr>
            <a:r>
              <a:rPr lang="en-GB" altLang="zh-CN" sz="1400" dirty="0"/>
              <a:t>Finalize the stage 3 work</a:t>
            </a:r>
          </a:p>
        </p:txBody>
      </p:sp>
      <p:sp>
        <p:nvSpPr>
          <p:cNvPr id="6" name="矩形 5">
            <a:extLst>
              <a:ext uri="{FF2B5EF4-FFF2-40B4-BE49-F238E27FC236}">
                <a16:creationId xmlns:a16="http://schemas.microsoft.com/office/drawing/2014/main" id="{9CE6823C-DAA6-46DF-BA2A-44A924ECBEDB}"/>
              </a:ext>
            </a:extLst>
          </p:cNvPr>
          <p:cNvSpPr/>
          <p:nvPr/>
        </p:nvSpPr>
        <p:spPr>
          <a:xfrm>
            <a:off x="8684704" y="0"/>
            <a:ext cx="2552302" cy="292388"/>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1300" b="0" i="0" u="none" strike="noStrike" kern="1200" cap="none" spc="0" normalizeH="0" baseline="0" noProof="0" dirty="0">
                <a:ln>
                  <a:noFill/>
                </a:ln>
                <a:solidFill>
                  <a:prstClr val="white"/>
                </a:solidFill>
                <a:effectLst/>
                <a:highlight>
                  <a:srgbClr val="008080"/>
                </a:highlight>
                <a:uLnTx/>
                <a:uFillTx/>
                <a:latin typeface="Arial" panose="020B0604020202020204" pitchFamily="34" charset="0"/>
                <a:ea typeface="宋体" panose="02010600030101010101" pitchFamily="2" charset="-122"/>
                <a:cs typeface="Arial" panose="020B0604020202020204" pitchFamily="34" charset="0"/>
              </a:rPr>
              <a:t>CH Support to Network features</a:t>
            </a:r>
            <a:endParaRPr kumimoji="0" lang="zh-CN" altLang="en-US" sz="1300" b="0" i="0" u="none" strike="noStrike" kern="1200" cap="none" spc="0" normalizeH="0" baseline="0" noProof="0" dirty="0">
              <a:ln>
                <a:noFill/>
              </a:ln>
              <a:solidFill>
                <a:prstClr val="white"/>
              </a:solidFill>
              <a:effectLst/>
              <a:highlight>
                <a:srgbClr val="008080"/>
              </a:highlight>
              <a:uLnTx/>
              <a:uFillTx/>
              <a:latin typeface="Arial" panose="020B0604020202020204" pitchFamily="34" charset="0"/>
              <a:ea typeface="宋体" panose="02010600030101010101" pitchFamily="2" charset="-122"/>
              <a:cs typeface="Arial" panose="020B0604020202020204" pitchFamily="34" charset="0"/>
            </a:endParaRPr>
          </a:p>
        </p:txBody>
      </p:sp>
    </p:spTree>
    <p:extLst>
      <p:ext uri="{BB962C8B-B14F-4D97-AF65-F5344CB8AC3E}">
        <p14:creationId xmlns:p14="http://schemas.microsoft.com/office/powerpoint/2010/main" val="3005879963"/>
      </p:ext>
    </p:extLst>
  </p:cSld>
  <p:clrMapOvr>
    <a:masterClrMapping/>
  </p:clrMapOvr>
  <p:transition spd="slow"/>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68D9E347-F65F-4924-8D07-3690811DB457}"/>
              </a:ext>
            </a:extLst>
          </p:cNvPr>
          <p:cNvSpPr>
            <a:spLocks noGrp="1"/>
          </p:cNvSpPr>
          <p:nvPr>
            <p:ph type="title"/>
          </p:nvPr>
        </p:nvSpPr>
        <p:spPr>
          <a:xfrm>
            <a:off x="595842" y="383043"/>
            <a:ext cx="9445000" cy="1143000"/>
          </a:xfrm>
        </p:spPr>
        <p:txBody>
          <a:bodyPr/>
          <a:lstStyle/>
          <a:p>
            <a:r>
              <a:rPr lang="en-GB" altLang="en-US" sz="3200" b="1" dirty="0"/>
              <a:t>5. RTCCH: Charging aspects of next generation real time communication services phase 2</a:t>
            </a:r>
            <a:br>
              <a:rPr lang="en-GB" altLang="en-US" sz="3200" b="1" dirty="0"/>
            </a:br>
            <a:endParaRPr lang="en-GB" altLang="en-US" sz="3200" b="1" dirty="0">
              <a:solidFill>
                <a:srgbClr val="72AF2F"/>
              </a:solidFill>
              <a:highlight>
                <a:srgbClr val="FFFF00"/>
              </a:highlight>
            </a:endParaRPr>
          </a:p>
        </p:txBody>
      </p:sp>
      <p:graphicFrame>
        <p:nvGraphicFramePr>
          <p:cNvPr id="4" name="Table 3">
            <a:extLst>
              <a:ext uri="{FF2B5EF4-FFF2-40B4-BE49-F238E27FC236}">
                <a16:creationId xmlns:a16="http://schemas.microsoft.com/office/drawing/2014/main" id="{F0B9AA2B-2FCF-4CA7-AAE6-8E176E9F158B}"/>
              </a:ext>
            </a:extLst>
          </p:cNvPr>
          <p:cNvGraphicFramePr>
            <a:graphicFrameLocks noGrp="1"/>
          </p:cNvGraphicFramePr>
          <p:nvPr>
            <p:extLst>
              <p:ext uri="{D42A27DB-BD31-4B8C-83A1-F6EECF244321}">
                <p14:modId xmlns:p14="http://schemas.microsoft.com/office/powerpoint/2010/main" val="3122020842"/>
              </p:ext>
            </p:extLst>
          </p:nvPr>
        </p:nvGraphicFramePr>
        <p:xfrm>
          <a:off x="595842" y="1193383"/>
          <a:ext cx="11000316" cy="1039284"/>
        </p:xfrm>
        <a:graphic>
          <a:graphicData uri="http://schemas.openxmlformats.org/drawingml/2006/table">
            <a:tbl>
              <a:tblPr firstRow="1" firstCol="1" bandRow="1">
                <a:tableStyleId>{F5AB1C69-6EDB-4FF4-983F-18BD219EF322}</a:tableStyleId>
              </a:tblPr>
              <a:tblGrid>
                <a:gridCol w="662538">
                  <a:extLst>
                    <a:ext uri="{9D8B030D-6E8A-4147-A177-3AD203B41FA5}">
                      <a16:colId xmlns:a16="http://schemas.microsoft.com/office/drawing/2014/main" val="20000"/>
                    </a:ext>
                  </a:extLst>
                </a:gridCol>
                <a:gridCol w="4226116">
                  <a:extLst>
                    <a:ext uri="{9D8B030D-6E8A-4147-A177-3AD203B41FA5}">
                      <a16:colId xmlns:a16="http://schemas.microsoft.com/office/drawing/2014/main" val="20001"/>
                    </a:ext>
                  </a:extLst>
                </a:gridCol>
                <a:gridCol w="1288387">
                  <a:extLst>
                    <a:ext uri="{9D8B030D-6E8A-4147-A177-3AD203B41FA5}">
                      <a16:colId xmlns:a16="http://schemas.microsoft.com/office/drawing/2014/main" val="20002"/>
                    </a:ext>
                  </a:extLst>
                </a:gridCol>
                <a:gridCol w="811417">
                  <a:extLst>
                    <a:ext uri="{9D8B030D-6E8A-4147-A177-3AD203B41FA5}">
                      <a16:colId xmlns:a16="http://schemas.microsoft.com/office/drawing/2014/main" val="20005"/>
                    </a:ext>
                  </a:extLst>
                </a:gridCol>
                <a:gridCol w="607312">
                  <a:extLst>
                    <a:ext uri="{9D8B030D-6E8A-4147-A177-3AD203B41FA5}">
                      <a16:colId xmlns:a16="http://schemas.microsoft.com/office/drawing/2014/main" val="20006"/>
                    </a:ext>
                  </a:extLst>
                </a:gridCol>
                <a:gridCol w="813897">
                  <a:extLst>
                    <a:ext uri="{9D8B030D-6E8A-4147-A177-3AD203B41FA5}">
                      <a16:colId xmlns:a16="http://schemas.microsoft.com/office/drawing/2014/main" val="1044384781"/>
                    </a:ext>
                  </a:extLst>
                </a:gridCol>
                <a:gridCol w="798668">
                  <a:extLst>
                    <a:ext uri="{9D8B030D-6E8A-4147-A177-3AD203B41FA5}">
                      <a16:colId xmlns:a16="http://schemas.microsoft.com/office/drawing/2014/main" val="20007"/>
                    </a:ext>
                  </a:extLst>
                </a:gridCol>
                <a:gridCol w="1791981">
                  <a:extLst>
                    <a:ext uri="{9D8B030D-6E8A-4147-A177-3AD203B41FA5}">
                      <a16:colId xmlns:a16="http://schemas.microsoft.com/office/drawing/2014/main" val="20008"/>
                    </a:ext>
                  </a:extLst>
                </a:gridCol>
              </a:tblGrid>
              <a:tr h="308983">
                <a:tc>
                  <a:txBody>
                    <a:bodyPr/>
                    <a:lstStyle/>
                    <a:p>
                      <a:pPr algn="ctr">
                        <a:lnSpc>
                          <a:spcPct val="107000"/>
                        </a:lnSpc>
                        <a:spcAft>
                          <a:spcPts val="800"/>
                        </a:spcAft>
                      </a:pPr>
                      <a:r>
                        <a:rPr lang="en-GB" sz="1200" dirty="0"/>
                        <a:t>UID</a:t>
                      </a:r>
                    </a:p>
                  </a:txBody>
                  <a:tcPr marL="48003" marR="48003" marT="0" marB="0" anchor="ctr"/>
                </a:tc>
                <a:tc>
                  <a:txBody>
                    <a:bodyPr/>
                    <a:lstStyle/>
                    <a:p>
                      <a:pPr algn="ctr">
                        <a:lnSpc>
                          <a:spcPct val="107000"/>
                        </a:lnSpc>
                        <a:spcAft>
                          <a:spcPts val="800"/>
                        </a:spcAft>
                      </a:pPr>
                      <a:r>
                        <a:rPr lang="en-GB" sz="1200" dirty="0"/>
                        <a:t>Name</a:t>
                      </a:r>
                    </a:p>
                  </a:txBody>
                  <a:tcPr marL="48003" marR="48003" marT="0" marB="0" anchor="ctr"/>
                </a:tc>
                <a:tc>
                  <a:txBody>
                    <a:bodyPr/>
                    <a:lstStyle/>
                    <a:p>
                      <a:pPr algn="ctr">
                        <a:lnSpc>
                          <a:spcPct val="107000"/>
                        </a:lnSpc>
                        <a:spcAft>
                          <a:spcPts val="800"/>
                        </a:spcAft>
                      </a:pPr>
                      <a:r>
                        <a:rPr lang="en-GB" sz="1200" dirty="0"/>
                        <a:t>Acronym</a:t>
                      </a:r>
                    </a:p>
                  </a:txBody>
                  <a:tcPr marL="48003" marR="48003" marT="0" marB="0" anchor="ctr"/>
                </a:tc>
                <a:tc>
                  <a:txBody>
                    <a:bodyPr/>
                    <a:lstStyle/>
                    <a:p>
                      <a:pPr algn="ctr">
                        <a:lnSpc>
                          <a:spcPct val="107000"/>
                        </a:lnSpc>
                        <a:spcAft>
                          <a:spcPts val="800"/>
                        </a:spcAft>
                      </a:pPr>
                      <a:r>
                        <a:rPr lang="en-GB" sz="1200" dirty="0"/>
                        <a:t>Target</a:t>
                      </a:r>
                    </a:p>
                  </a:txBody>
                  <a:tcPr marL="48003" marR="48003" marT="0" marB="0" anchor="ctr"/>
                </a:tc>
                <a:tc>
                  <a:txBody>
                    <a:bodyPr/>
                    <a:lstStyle/>
                    <a:p>
                      <a:pPr algn="ctr">
                        <a:lnSpc>
                          <a:spcPct val="107000"/>
                        </a:lnSpc>
                        <a:spcAft>
                          <a:spcPts val="800"/>
                        </a:spcAft>
                      </a:pPr>
                      <a:r>
                        <a:rPr lang="en-GB" sz="1200" dirty="0"/>
                        <a:t>Old %</a:t>
                      </a:r>
                    </a:p>
                  </a:txBody>
                  <a:tcPr marL="48003" marR="48003" marT="0" marB="0" anchor="ctr"/>
                </a:tc>
                <a:tc>
                  <a:txBody>
                    <a:bodyPr/>
                    <a:lstStyle/>
                    <a:p>
                      <a:pPr algn="ctr">
                        <a:lnSpc>
                          <a:spcPct val="107000"/>
                        </a:lnSpc>
                        <a:spcAft>
                          <a:spcPts val="800"/>
                        </a:spcAft>
                      </a:pPr>
                      <a:r>
                        <a:rPr lang="en-GB" sz="1200" dirty="0"/>
                        <a:t>WID</a:t>
                      </a:r>
                    </a:p>
                  </a:txBody>
                  <a:tcPr marL="48003" marR="48003" marT="0" marB="0" anchor="ctr"/>
                </a:tc>
                <a:tc>
                  <a:txBody>
                    <a:bodyPr/>
                    <a:lstStyle/>
                    <a:p>
                      <a:pPr algn="ctr">
                        <a:lnSpc>
                          <a:spcPct val="107000"/>
                        </a:lnSpc>
                        <a:spcAft>
                          <a:spcPts val="800"/>
                        </a:spcAft>
                      </a:pPr>
                      <a:r>
                        <a:rPr lang="en-GB" sz="1200" b="1" kern="1200" dirty="0">
                          <a:solidFill>
                            <a:schemeClr val="lt1"/>
                          </a:solidFill>
                          <a:latin typeface="+mn-lt"/>
                          <a:ea typeface="+mn-ea"/>
                          <a:cs typeface="+mn-cs"/>
                        </a:rPr>
                        <a:t>New %</a:t>
                      </a:r>
                    </a:p>
                  </a:txBody>
                  <a:tcPr marL="48003" marR="48003" marT="0" marB="0" anchor="ctr"/>
                </a:tc>
                <a:tc>
                  <a:txBody>
                    <a:bodyPr/>
                    <a:lstStyle/>
                    <a:p>
                      <a:pPr algn="ctr">
                        <a:lnSpc>
                          <a:spcPct val="107000"/>
                        </a:lnSpc>
                        <a:spcAft>
                          <a:spcPts val="800"/>
                        </a:spcAft>
                      </a:pPr>
                      <a:r>
                        <a:rPr lang="en-GB" sz="1200" b="1" kern="1200" dirty="0">
                          <a:solidFill>
                            <a:schemeClr val="lt1"/>
                          </a:solidFill>
                          <a:latin typeface="+mn-lt"/>
                          <a:ea typeface="+mn-ea"/>
                          <a:cs typeface="+mn-cs"/>
                        </a:rPr>
                        <a:t>Change or comment</a:t>
                      </a:r>
                    </a:p>
                  </a:txBody>
                  <a:tcPr marL="48003" marR="48003" marT="0" marB="0" anchor="ctr"/>
                </a:tc>
                <a:extLst>
                  <a:ext uri="{0D108BD9-81ED-4DB2-BD59-A6C34878D82A}">
                    <a16:rowId xmlns:a16="http://schemas.microsoft.com/office/drawing/2014/main" val="10000"/>
                  </a:ext>
                </a:extLst>
              </a:tr>
              <a:tr h="308983">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lang="en-US" sz="900" b="1" i="0" u="none" strike="noStrike" kern="1200" dirty="0">
                          <a:solidFill>
                            <a:srgbClr val="000000"/>
                          </a:solidFill>
                          <a:effectLst/>
                          <a:latin typeface="Arial" panose="020B0604020202020204" pitchFamily="34" charset="0"/>
                          <a:ea typeface="+mn-ea"/>
                          <a:cs typeface="+mn-cs"/>
                        </a:rPr>
                        <a:t>1040016</a:t>
                      </a:r>
                      <a:endParaRPr lang="en-GB" sz="900" b="1" i="0" u="none" strike="noStrike" kern="1200" dirty="0">
                        <a:solidFill>
                          <a:srgbClr val="000000"/>
                        </a:solidFill>
                        <a:effectLst/>
                        <a:latin typeface="Arial" panose="020B0604020202020204" pitchFamily="34" charset="0"/>
                        <a:ea typeface="+mn-ea"/>
                        <a:cs typeface="+mn-cs"/>
                      </a:endParaRPr>
                    </a:p>
                  </a:txBody>
                  <a:tcPr marL="12700" marR="12700" marT="12703" marB="0" anchor="ctr"/>
                </a:tc>
                <a:tc>
                  <a:txBody>
                    <a:bodyPr/>
                    <a:lstStyle/>
                    <a:p>
                      <a:pPr marL="0" indent="0" algn="l" defTabSz="1219170" rtl="0" eaLnBrk="1" fontAlgn="t" latinLnBrk="0" hangingPunct="1">
                        <a:spcAft>
                          <a:spcPts val="0"/>
                        </a:spcAft>
                      </a:pPr>
                      <a:r>
                        <a:rPr lang="en-GB" sz="1000" b="1" i="0" u="none" strike="noStrike" kern="1200" dirty="0">
                          <a:solidFill>
                            <a:srgbClr val="0000FF"/>
                          </a:solidFill>
                          <a:effectLst/>
                          <a:latin typeface="Arial" panose="020B0604020202020204" pitchFamily="34" charset="0"/>
                          <a:ea typeface="+mn-ea"/>
                          <a:cs typeface="+mn-cs"/>
                        </a:rPr>
                        <a:t>SID on Charging aspects of next generation real time communication services phase 2</a:t>
                      </a:r>
                    </a:p>
                  </a:txBody>
                  <a:tcPr marL="9525" marR="9525" marT="9525" marB="9525" anchor="ctr"/>
                </a:tc>
                <a:tc>
                  <a:txBody>
                    <a:bodyPr/>
                    <a:lstStyle/>
                    <a:p>
                      <a:pPr marL="0" marR="0" lvl="0" indent="0" algn="ctr" defTabSz="914296" rtl="0" eaLnBrk="1" fontAlgn="t" latinLnBrk="0" hangingPunct="1">
                        <a:lnSpc>
                          <a:spcPct val="100000"/>
                        </a:lnSpc>
                        <a:spcBef>
                          <a:spcPts val="0"/>
                        </a:spcBef>
                        <a:spcAft>
                          <a:spcPts val="0"/>
                        </a:spcAft>
                        <a:buClrTx/>
                        <a:buSzTx/>
                        <a:buFontTx/>
                        <a:buNone/>
                        <a:tabLst/>
                        <a:defRPr/>
                      </a:pPr>
                      <a:r>
                        <a:rPr lang="en-GB" sz="900" b="1" i="0" u="none" strike="noStrike" kern="1200" dirty="0">
                          <a:solidFill>
                            <a:srgbClr val="000000"/>
                          </a:solidFill>
                          <a:effectLst/>
                          <a:latin typeface="Arial" panose="020B0604020202020204" pitchFamily="34" charset="0"/>
                          <a:ea typeface="+mn-ea"/>
                          <a:cs typeface="+mn-cs"/>
                        </a:rPr>
                        <a:t>FS_NG_RTC_Ph2_CH</a:t>
                      </a:r>
                    </a:p>
                  </a:txBody>
                  <a:tcPr marL="48003" marR="48003" marT="0" marB="0" anchor="ct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altLang="zh-CN" sz="1050" kern="1200" dirty="0">
                          <a:solidFill>
                            <a:srgbClr val="000000"/>
                          </a:solidFill>
                          <a:effectLst/>
                          <a:latin typeface="+mn-lt"/>
                          <a:ea typeface="PMingLiU"/>
                          <a:cs typeface="+mn-cs"/>
                        </a:rPr>
                        <a:t>03/03/2025</a:t>
                      </a:r>
                      <a:endParaRPr lang="en-US" altLang="zh-CN" sz="1050" kern="1200" noProof="0" dirty="0">
                        <a:solidFill>
                          <a:srgbClr val="000000"/>
                        </a:solidFill>
                        <a:effectLst/>
                        <a:latin typeface="+mn-lt"/>
                        <a:ea typeface="PMingLiU"/>
                        <a:cs typeface="+mn-cs"/>
                      </a:endParaRPr>
                    </a:p>
                  </a:txBody>
                  <a:tcPr marL="68580" marR="68580" marT="0" marB="0" anchor="ct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prstClr val="black"/>
                          </a:solidFill>
                          <a:effectLst/>
                          <a:uLnTx/>
                          <a:uFillTx/>
                          <a:latin typeface="+mn-lt"/>
                          <a:ea typeface="+mn-ea"/>
                          <a:cs typeface="+mn-cs"/>
                        </a:rPr>
                        <a:t>75 %</a:t>
                      </a:r>
                    </a:p>
                  </a:txBody>
                  <a:tcPr marL="7620" marR="7620" marT="7620" marB="0" anchor="ct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spcAft>
                          <a:spcPts val="0"/>
                        </a:spcAft>
                      </a:pPr>
                      <a:r>
                        <a:rPr lang="en-US" sz="1050" kern="1200" dirty="0">
                          <a:solidFill>
                            <a:srgbClr val="000000"/>
                          </a:solidFill>
                          <a:effectLst/>
                          <a:latin typeface="+mn-lt"/>
                          <a:ea typeface="PMingLiU"/>
                          <a:cs typeface="+mn-cs"/>
                        </a:rPr>
                        <a:t>SP-240982</a:t>
                      </a:r>
                      <a:endParaRPr lang="zh-CN" altLang="en-US" sz="1050" kern="1200" dirty="0">
                        <a:solidFill>
                          <a:srgbClr val="000000"/>
                        </a:solidFill>
                        <a:effectLst/>
                        <a:latin typeface="+mn-lt"/>
                        <a:ea typeface="PMingLiU"/>
                        <a:cs typeface="+mn-cs"/>
                      </a:endParaRPr>
                    </a:p>
                  </a:txBody>
                  <a:tcPr marL="7620" marR="7620" marT="7620" marB="0" anchor="ct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srgbClr val="00B050"/>
                          </a:solidFill>
                          <a:effectLst/>
                          <a:uLnTx/>
                          <a:uFillTx/>
                          <a:latin typeface="+mn-lt"/>
                          <a:ea typeface="+mn-ea"/>
                          <a:cs typeface="+mn-cs"/>
                        </a:rPr>
                        <a:t>100 %</a:t>
                      </a:r>
                    </a:p>
                  </a:txBody>
                  <a:tcPr marL="7620" marR="7620" marT="7620" marB="0" anchor="ct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1219170" rtl="0" eaLnBrk="1" fontAlgn="auto" latinLnBrk="0" hangingPunct="1">
                        <a:lnSpc>
                          <a:spcPct val="107000"/>
                        </a:lnSpc>
                        <a:spcBef>
                          <a:spcPts val="0"/>
                        </a:spcBef>
                        <a:spcAft>
                          <a:spcPts val="800"/>
                        </a:spcAft>
                        <a:buClrTx/>
                        <a:buSzTx/>
                        <a:buFontTx/>
                        <a:buNone/>
                        <a:tabLst/>
                        <a:defRPr/>
                      </a:pPr>
                      <a:r>
                        <a:rPr lang="en-US" sz="1050" b="1" kern="1200" dirty="0">
                          <a:solidFill>
                            <a:srgbClr val="00B050"/>
                          </a:solidFill>
                          <a:latin typeface="Calibri"/>
                          <a:ea typeface="+mn-ea"/>
                          <a:cs typeface="+mn-cs"/>
                        </a:rPr>
                        <a:t>completed</a:t>
                      </a:r>
                    </a:p>
                  </a:txBody>
                  <a:tcPr marL="48003" marR="48003" marT="0" marB="0" anchor="ctr"/>
                </a:tc>
                <a:extLst>
                  <a:ext uri="{0D108BD9-81ED-4DB2-BD59-A6C34878D82A}">
                    <a16:rowId xmlns:a16="http://schemas.microsoft.com/office/drawing/2014/main" val="901493185"/>
                  </a:ext>
                </a:extLst>
              </a:tr>
              <a:tr h="406451">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lang="en-US" sz="900" b="1" i="0" u="none" strike="noStrike" kern="1200" dirty="0">
                          <a:solidFill>
                            <a:srgbClr val="000000"/>
                          </a:solidFill>
                          <a:effectLst/>
                          <a:latin typeface="Arial" panose="020B0604020202020204" pitchFamily="34" charset="0"/>
                          <a:ea typeface="+mn-ea"/>
                          <a:cs typeface="+mn-cs"/>
                        </a:rPr>
                        <a:t>1070016</a:t>
                      </a:r>
                    </a:p>
                  </a:txBody>
                  <a:tcPr marL="12700" marR="12700" marT="12703" marB="0" anchor="ctr"/>
                </a:tc>
                <a:tc>
                  <a:txBody>
                    <a:bodyPr/>
                    <a:lstStyle/>
                    <a:p>
                      <a:pPr marL="0" indent="0" algn="l" defTabSz="1219170" rtl="0" eaLnBrk="1" fontAlgn="t" latinLnBrk="0" hangingPunct="1">
                        <a:spcAft>
                          <a:spcPts val="0"/>
                        </a:spcAft>
                      </a:pPr>
                      <a:r>
                        <a:rPr lang="en-GB" sz="1000" b="1" i="0" u="none" strike="noStrike" kern="1200" dirty="0">
                          <a:solidFill>
                            <a:srgbClr val="0000FF"/>
                          </a:solidFill>
                          <a:effectLst/>
                          <a:latin typeface="Arial" panose="020B0604020202020204" pitchFamily="34" charset="0"/>
                          <a:ea typeface="+mn-ea"/>
                          <a:cs typeface="+mn-cs"/>
                        </a:rPr>
                        <a:t> Charging aspects of next generation real time communication services phase 2</a:t>
                      </a:r>
                    </a:p>
                  </a:txBody>
                  <a:tcPr marL="9525" marR="9525" marT="9525" marB="9525" anchor="ctr"/>
                </a:tc>
                <a:tc>
                  <a:txBody>
                    <a:bodyPr/>
                    <a:lstStyle/>
                    <a:p>
                      <a:pPr marL="0" marR="0" lvl="0" indent="0" algn="ctr" defTabSz="914296" rtl="0" eaLnBrk="1" fontAlgn="t" latinLnBrk="0" hangingPunct="1">
                        <a:lnSpc>
                          <a:spcPct val="100000"/>
                        </a:lnSpc>
                        <a:spcBef>
                          <a:spcPts val="0"/>
                        </a:spcBef>
                        <a:spcAft>
                          <a:spcPts val="0"/>
                        </a:spcAft>
                        <a:buClrTx/>
                        <a:buSzTx/>
                        <a:buFontTx/>
                        <a:buNone/>
                        <a:tabLst/>
                        <a:defRPr/>
                      </a:pPr>
                      <a:r>
                        <a:rPr lang="en-GB" sz="900" b="1" i="0" u="none" strike="noStrike" kern="1200" dirty="0">
                          <a:solidFill>
                            <a:srgbClr val="000000"/>
                          </a:solidFill>
                          <a:effectLst/>
                          <a:latin typeface="Arial" panose="020B0604020202020204" pitchFamily="34" charset="0"/>
                          <a:ea typeface="+mn-ea"/>
                          <a:cs typeface="+mn-cs"/>
                        </a:rPr>
                        <a:t>NG_RTC_Ph2-CH</a:t>
                      </a:r>
                    </a:p>
                  </a:txBody>
                  <a:tcPr marL="48003" marR="48003" marT="0" marB="0" anchor="ct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lang="en-GB" sz="900" kern="1200" dirty="0">
                          <a:solidFill>
                            <a:schemeClr val="dk1"/>
                          </a:solidFill>
                          <a:latin typeface="Arial" panose="020B0604020202020204" pitchFamily="34" charset="0"/>
                          <a:ea typeface="+mn-ea"/>
                          <a:cs typeface="Arial" panose="020B0604020202020204" pitchFamily="34" charset="0"/>
                        </a:rPr>
                        <a:t>12/09/2025</a:t>
                      </a:r>
                    </a:p>
                  </a:txBody>
                  <a:tcPr marL="48003" marR="48003" marT="0" marB="0" anchor="ctr"/>
                </a:tc>
                <a:tc>
                  <a:txBody>
                    <a:bodyPr/>
                    <a:lstStyle/>
                    <a:p>
                      <a:pPr marL="0" algn="ctr" defTabSz="1219170" rtl="0" eaLnBrk="1" fontAlgn="t" latinLnBrk="0" hangingPunct="1"/>
                      <a:r>
                        <a:rPr lang="en-GB" sz="900" kern="1200" dirty="0">
                          <a:solidFill>
                            <a:schemeClr val="dk1"/>
                          </a:solidFill>
                          <a:latin typeface="Arial" panose="020B0604020202020204" pitchFamily="34" charset="0"/>
                          <a:ea typeface="+mn-ea"/>
                          <a:cs typeface="Arial" panose="020B0604020202020204" pitchFamily="34" charset="0"/>
                        </a:rPr>
                        <a:t>40 %</a:t>
                      </a:r>
                    </a:p>
                  </a:txBody>
                  <a:tcPr marL="48003" marR="48003" marT="0" marB="0" anchor="ctr"/>
                </a:tc>
                <a:tc>
                  <a:txBody>
                    <a:bodyPr/>
                    <a:lstStyle/>
                    <a:p>
                      <a:pPr algn="ctr" fontAlgn="t"/>
                      <a:r>
                        <a:rPr lang="en-GB" sz="900" b="0" i="0" u="none" strike="noStrike" kern="1200" dirty="0">
                          <a:solidFill>
                            <a:srgbClr val="FF0000"/>
                          </a:solidFill>
                          <a:effectLst/>
                          <a:latin typeface="Arial" panose="020B0604020202020204" pitchFamily="34" charset="0"/>
                          <a:ea typeface="+mn-ea"/>
                          <a:cs typeface="+mn-cs"/>
                        </a:rPr>
                        <a:t>SP-250513</a:t>
                      </a:r>
                    </a:p>
                    <a:p>
                      <a:pPr algn="ctr" fontAlgn="t"/>
                      <a:r>
                        <a:rPr lang="en-GB" sz="900" b="0" i="0" u="none" strike="noStrike" kern="1200" dirty="0">
                          <a:solidFill>
                            <a:srgbClr val="000000"/>
                          </a:solidFill>
                          <a:effectLst/>
                          <a:latin typeface="Arial" panose="020B0604020202020204" pitchFamily="34" charset="0"/>
                          <a:ea typeface="+mn-ea"/>
                          <a:cs typeface="+mn-cs"/>
                        </a:rPr>
                        <a:t>(SP-250367)</a:t>
                      </a:r>
                    </a:p>
                  </a:txBody>
                  <a:tcPr marL="48003" marR="48003" marT="0" marB="0" anchor="ct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lang="en-GB" sz="900" kern="1200" dirty="0">
                          <a:solidFill>
                            <a:schemeClr val="dk1"/>
                          </a:solidFill>
                          <a:latin typeface="Arial" panose="020B0604020202020204" pitchFamily="34" charset="0"/>
                          <a:ea typeface="+mn-ea"/>
                          <a:cs typeface="Arial" panose="020B0604020202020204" pitchFamily="34" charset="0"/>
                        </a:rPr>
                        <a:t>70 %</a:t>
                      </a:r>
                    </a:p>
                  </a:txBody>
                  <a:tcPr marL="48003" marR="48003" marT="0" marB="0" anchor="ctr"/>
                </a:tc>
                <a:tc>
                  <a:txBody>
                    <a:bodyPr/>
                    <a:lstStyle/>
                    <a:p>
                      <a:pPr marL="0" marR="0" lvl="0" indent="0" algn="ctr" defTabSz="1219170" rtl="0" eaLnBrk="1" fontAlgn="auto" latinLnBrk="0" hangingPunct="1">
                        <a:lnSpc>
                          <a:spcPct val="107000"/>
                        </a:lnSpc>
                        <a:spcBef>
                          <a:spcPts val="0"/>
                        </a:spcBef>
                        <a:spcAft>
                          <a:spcPts val="800"/>
                        </a:spcAft>
                        <a:buClrTx/>
                        <a:buSzTx/>
                        <a:buFontTx/>
                        <a:buNone/>
                        <a:tabLst/>
                        <a:defRPr/>
                      </a:pPr>
                      <a:r>
                        <a:rPr lang="en-GB" altLang="zh-CN" sz="1050" kern="1200" dirty="0">
                          <a:solidFill>
                            <a:srgbClr val="FF0000"/>
                          </a:solidFill>
                          <a:latin typeface="+mn-lt"/>
                          <a:ea typeface="+mn-ea"/>
                          <a:cs typeface="+mn-cs"/>
                        </a:rPr>
                        <a:t>Revised WID for SA approval</a:t>
                      </a:r>
                      <a:endParaRPr lang="en-US" sz="1050" kern="1200" dirty="0">
                        <a:solidFill>
                          <a:srgbClr val="FF0000"/>
                        </a:solidFill>
                        <a:latin typeface="+mn-lt"/>
                        <a:ea typeface="+mn-ea"/>
                        <a:cs typeface="+mn-cs"/>
                      </a:endParaRPr>
                    </a:p>
                  </a:txBody>
                  <a:tcPr marL="48003" marR="48003" marT="0" marB="0" anchor="ctr"/>
                </a:tc>
                <a:extLst>
                  <a:ext uri="{0D108BD9-81ED-4DB2-BD59-A6C34878D82A}">
                    <a16:rowId xmlns:a16="http://schemas.microsoft.com/office/drawing/2014/main" val="10001"/>
                  </a:ext>
                </a:extLst>
              </a:tr>
            </a:tbl>
          </a:graphicData>
        </a:graphic>
      </p:graphicFrame>
      <p:sp>
        <p:nvSpPr>
          <p:cNvPr id="5" name="Content Placeholder 7">
            <a:extLst>
              <a:ext uri="{FF2B5EF4-FFF2-40B4-BE49-F238E27FC236}">
                <a16:creationId xmlns:a16="http://schemas.microsoft.com/office/drawing/2014/main" id="{94EBA3C3-5EA8-4BA6-9872-AA56E175FE05}"/>
              </a:ext>
            </a:extLst>
          </p:cNvPr>
          <p:cNvSpPr txBox="1">
            <a:spLocks/>
          </p:cNvSpPr>
          <p:nvPr/>
        </p:nvSpPr>
        <p:spPr>
          <a:xfrm>
            <a:off x="595842" y="2323322"/>
            <a:ext cx="10925672" cy="3993502"/>
          </a:xfrm>
          <a:prstGeom prst="rect">
            <a:avLst/>
          </a:prstGeom>
        </p:spPr>
        <p:txBody>
          <a:bodyPr/>
          <a:lstStyle>
            <a:lvl1pPr marL="341313" indent="-341313" algn="l" rtl="0" eaLnBrk="0" fontAlgn="base" hangingPunct="0">
              <a:spcBef>
                <a:spcPct val="20000"/>
              </a:spcBef>
              <a:spcAft>
                <a:spcPct val="0"/>
              </a:spcAft>
              <a:buBlip>
                <a:blip r:embed="rId2"/>
              </a:buBlip>
              <a:defRPr sz="2800">
                <a:solidFill>
                  <a:schemeClr val="tx1"/>
                </a:solidFill>
                <a:latin typeface="+mn-lt"/>
                <a:ea typeface="MS PGothic" panose="020B0600070205080204" pitchFamily="34" charset="-128"/>
                <a:cs typeface="ＭＳ Ｐゴシック" charset="0"/>
              </a:defRPr>
            </a:lvl1pPr>
            <a:lvl2pPr marL="741363" indent="-284163" algn="l" rtl="0" eaLnBrk="0" fontAlgn="base" hangingPunct="0">
              <a:spcBef>
                <a:spcPct val="20000"/>
              </a:spcBef>
              <a:spcAft>
                <a:spcPct val="0"/>
              </a:spcAft>
              <a:buClr>
                <a:srgbClr val="C00000"/>
              </a:buClr>
              <a:buFont typeface="Arial" panose="020B0604020202020204" pitchFamily="34" charset="0"/>
              <a:buChar char="•"/>
              <a:defRPr sz="2400">
                <a:solidFill>
                  <a:schemeClr val="tx1"/>
                </a:solidFill>
                <a:latin typeface="+mn-lt"/>
                <a:ea typeface="MS PGothic" panose="020B0600070205080204" pitchFamily="34" charset="-128"/>
              </a:defRPr>
            </a:lvl2pPr>
            <a:lvl3pPr marL="11414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3pPr>
            <a:lvl4pPr marL="15986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4pPr>
            <a:lvl5pPr marL="2055813" indent="-227013"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S PGothic" panose="020B0600070205080204" pitchFamily="34" charset="-128"/>
              </a:defRPr>
            </a:lvl5pPr>
            <a:lvl6pPr marL="2514314" indent="-228574" algn="l" rtl="0" eaLnBrk="0" fontAlgn="base" hangingPunct="0">
              <a:spcBef>
                <a:spcPct val="20000"/>
              </a:spcBef>
              <a:spcAft>
                <a:spcPct val="0"/>
              </a:spcAft>
              <a:buFont typeface="Arial" charset="0"/>
              <a:buChar char="»"/>
              <a:defRPr sz="1600">
                <a:solidFill>
                  <a:schemeClr val="tx1"/>
                </a:solidFill>
                <a:latin typeface="+mn-lt"/>
              </a:defRPr>
            </a:lvl6pPr>
            <a:lvl7pPr marL="2971462" indent="-228574" algn="l" rtl="0" eaLnBrk="0" fontAlgn="base" hangingPunct="0">
              <a:spcBef>
                <a:spcPct val="20000"/>
              </a:spcBef>
              <a:spcAft>
                <a:spcPct val="0"/>
              </a:spcAft>
              <a:buFont typeface="Arial" charset="0"/>
              <a:buChar char="»"/>
              <a:defRPr sz="1600">
                <a:solidFill>
                  <a:schemeClr val="tx1"/>
                </a:solidFill>
                <a:latin typeface="+mn-lt"/>
              </a:defRPr>
            </a:lvl7pPr>
            <a:lvl8pPr marL="3428610" indent="-228574" algn="l" rtl="0" eaLnBrk="0" fontAlgn="base" hangingPunct="0">
              <a:spcBef>
                <a:spcPct val="20000"/>
              </a:spcBef>
              <a:spcAft>
                <a:spcPct val="0"/>
              </a:spcAft>
              <a:buFont typeface="Arial" charset="0"/>
              <a:buChar char="»"/>
              <a:defRPr sz="1600">
                <a:solidFill>
                  <a:schemeClr val="tx1"/>
                </a:solidFill>
                <a:latin typeface="+mn-lt"/>
              </a:defRPr>
            </a:lvl8pPr>
            <a:lvl9pPr marL="3885758" indent="-228574" algn="l" rtl="0" eaLnBrk="0" fontAlgn="base" hangingPunct="0">
              <a:spcBef>
                <a:spcPct val="20000"/>
              </a:spcBef>
              <a:spcAft>
                <a:spcPct val="0"/>
              </a:spcAft>
              <a:buFont typeface="Arial" charset="0"/>
              <a:buChar char="»"/>
              <a:defRPr sz="1600">
                <a:solidFill>
                  <a:schemeClr val="tx1"/>
                </a:solidFill>
                <a:latin typeface="+mn-lt"/>
              </a:defRPr>
            </a:lvl9pPr>
          </a:lstStyle>
          <a:p>
            <a:pPr>
              <a:spcBef>
                <a:spcPts val="0"/>
              </a:spcBef>
              <a:spcAft>
                <a:spcPts val="0"/>
              </a:spcAft>
              <a:defRPr/>
            </a:pPr>
            <a:r>
              <a:rPr lang="de-DE" altLang="de-DE" sz="2000" kern="0" dirty="0"/>
              <a:t>Progress since SA#107</a:t>
            </a:r>
          </a:p>
          <a:p>
            <a:pPr marL="0" indent="0">
              <a:spcBef>
                <a:spcPts val="0"/>
              </a:spcBef>
              <a:spcAft>
                <a:spcPts val="0"/>
              </a:spcAft>
              <a:buNone/>
              <a:defRPr/>
            </a:pPr>
            <a:endParaRPr lang="de-DE" altLang="de-DE" sz="1000" kern="0" dirty="0"/>
          </a:p>
          <a:p>
            <a:pPr marL="0" indent="0">
              <a:spcBef>
                <a:spcPts val="0"/>
              </a:spcBef>
              <a:spcAft>
                <a:spcPts val="0"/>
              </a:spcAft>
              <a:buNone/>
              <a:defRPr/>
            </a:pPr>
            <a:r>
              <a:rPr lang="de-DE" altLang="de-DE" sz="2000" kern="0" dirty="0"/>
              <a:t>     </a:t>
            </a:r>
            <a:r>
              <a:rPr lang="en-GB" sz="1600" kern="0" dirty="0">
                <a:sym typeface="+mn-ea"/>
              </a:rPr>
              <a:t>12 CRs agreed covering stage 2 and stage 3 aspects</a:t>
            </a:r>
            <a:r>
              <a:rPr lang="en-US" altLang="en-GB" sz="1600" kern="0" dirty="0">
                <a:sym typeface="+mn-ea"/>
              </a:rPr>
              <a:t>:</a:t>
            </a:r>
            <a:endParaRPr lang="de-DE" altLang="de-DE" sz="1600" kern="0" dirty="0"/>
          </a:p>
          <a:p>
            <a:pPr lvl="1">
              <a:spcBef>
                <a:spcPts val="0"/>
              </a:spcBef>
              <a:spcAft>
                <a:spcPts val="600"/>
              </a:spcAft>
              <a:defRPr/>
            </a:pPr>
            <a:r>
              <a:rPr lang="en-US" sz="1400" kern="0" dirty="0">
                <a:sym typeface="+mn-ea"/>
              </a:rPr>
              <a:t>TS 32.255: Add volume-based charging </a:t>
            </a:r>
            <a:r>
              <a:rPr lang="en-US" sz="1400" kern="0" dirty="0"/>
              <a:t>for standalone IMS data channel</a:t>
            </a:r>
            <a:r>
              <a:rPr lang="en-US" sz="1400" kern="0" dirty="0">
                <a:sym typeface="+mn-ea"/>
              </a:rPr>
              <a:t>,</a:t>
            </a:r>
            <a:r>
              <a:rPr lang="en-US" sz="1400" kern="0" dirty="0"/>
              <a:t> principle for DC application download &amp; usage</a:t>
            </a:r>
            <a:r>
              <a:rPr lang="en-US" sz="1400" kern="0" dirty="0">
                <a:sym typeface="+mn-ea"/>
              </a:rPr>
              <a:t> and </a:t>
            </a:r>
            <a:r>
              <a:rPr lang="en-US" sz="1400" kern="0" dirty="0"/>
              <a:t>to support IMS DC as a PS Data Off Exempt Service</a:t>
            </a:r>
          </a:p>
          <a:p>
            <a:pPr lvl="1" algn="l">
              <a:spcBef>
                <a:spcPts val="0"/>
              </a:spcBef>
              <a:spcAft>
                <a:spcPts val="600"/>
              </a:spcAft>
              <a:buSzTx/>
              <a:defRPr/>
            </a:pPr>
            <a:r>
              <a:rPr lang="en-US" sz="1400" kern="0" dirty="0">
                <a:sym typeface="+mn-ea"/>
              </a:rPr>
              <a:t>TS 32.260: Charging principle and information for Avatar communication charging and add </a:t>
            </a:r>
            <a:r>
              <a:rPr lang="en-US" sz="1400" kern="0" dirty="0"/>
              <a:t>duration-based charging for standalone IMS data channel and DC application usages</a:t>
            </a:r>
            <a:r>
              <a:rPr lang="en-US" sz="1400" kern="0" dirty="0">
                <a:sym typeface="+mn-ea"/>
              </a:rPr>
              <a:t> </a:t>
            </a:r>
          </a:p>
          <a:p>
            <a:pPr lvl="1">
              <a:spcBef>
                <a:spcPts val="0"/>
              </a:spcBef>
              <a:spcAft>
                <a:spcPts val="600"/>
              </a:spcAft>
              <a:defRPr/>
            </a:pPr>
            <a:r>
              <a:rPr lang="en-US" sz="1400" kern="0" dirty="0">
                <a:sym typeface="+mn-ea"/>
              </a:rPr>
              <a:t>TS 32.254: </a:t>
            </a:r>
            <a:r>
              <a:rPr lang="en-US" sz="1400" kern="0" dirty="0"/>
              <a:t>Add charging principle for IMS network capabilities exposure</a:t>
            </a:r>
            <a:endParaRPr lang="de-DE" altLang="de-DE" sz="2000" kern="0" dirty="0"/>
          </a:p>
          <a:p>
            <a:pPr lvl="1">
              <a:spcBef>
                <a:spcPts val="0"/>
              </a:spcBef>
              <a:spcAft>
                <a:spcPts val="600"/>
              </a:spcAft>
              <a:defRPr/>
            </a:pPr>
            <a:r>
              <a:rPr lang="en-US" sz="1400" kern="0" dirty="0"/>
              <a:t>TS 32.291, TS 32.298: </a:t>
            </a:r>
            <a:r>
              <a:rPr lang="en-US" sz="1400" kern="0" dirty="0">
                <a:sym typeface="+mn-ea"/>
              </a:rPr>
              <a:t>Add charging information for IMS DC application download</a:t>
            </a:r>
            <a:r>
              <a:rPr lang="en-US" sz="1400" kern="0" dirty="0"/>
              <a:t> </a:t>
            </a:r>
          </a:p>
          <a:p>
            <a:pPr lvl="1">
              <a:spcBef>
                <a:spcPts val="0"/>
              </a:spcBef>
              <a:spcAft>
                <a:spcPts val="600"/>
              </a:spcAft>
              <a:defRPr/>
            </a:pPr>
            <a:endParaRPr lang="en-US" sz="1000" kern="0" dirty="0">
              <a:sym typeface="+mn-ea"/>
            </a:endParaRPr>
          </a:p>
          <a:p>
            <a:pPr>
              <a:spcBef>
                <a:spcPts val="0"/>
              </a:spcBef>
              <a:spcAft>
                <a:spcPts val="0"/>
              </a:spcAft>
              <a:defRPr/>
            </a:pPr>
            <a:r>
              <a:rPr lang="en-US" sz="2000" kern="0" dirty="0"/>
              <a:t>RAN impacts and dependencies:</a:t>
            </a:r>
          </a:p>
          <a:p>
            <a:pPr lvl="1">
              <a:spcBef>
                <a:spcPts val="0"/>
              </a:spcBef>
              <a:spcAft>
                <a:spcPts val="600"/>
              </a:spcAft>
              <a:defRPr/>
            </a:pPr>
            <a:r>
              <a:rPr lang="en-US" sz="1400" kern="0" dirty="0"/>
              <a:t>None identified</a:t>
            </a:r>
          </a:p>
          <a:p>
            <a:pPr lvl="1">
              <a:spcBef>
                <a:spcPts val="0"/>
              </a:spcBef>
              <a:spcAft>
                <a:spcPts val="600"/>
              </a:spcAft>
              <a:defRPr/>
            </a:pPr>
            <a:endParaRPr lang="en-US" sz="1000" kern="0" dirty="0"/>
          </a:p>
          <a:p>
            <a:pPr>
              <a:spcBef>
                <a:spcPts val="0"/>
              </a:spcBef>
              <a:spcAft>
                <a:spcPts val="0"/>
              </a:spcAft>
              <a:defRPr/>
            </a:pPr>
            <a:r>
              <a:rPr lang="de-DE" sz="2000" kern="0" dirty="0"/>
              <a:t>Next steps:</a:t>
            </a:r>
          </a:p>
          <a:p>
            <a:pPr lvl="1">
              <a:defRPr/>
            </a:pPr>
            <a:r>
              <a:rPr lang="en-GB" altLang="zh-CN" sz="1400" dirty="0"/>
              <a:t>Complete message flow and parameter definitions</a:t>
            </a:r>
          </a:p>
        </p:txBody>
      </p:sp>
      <p:sp>
        <p:nvSpPr>
          <p:cNvPr id="6" name="矩形 5">
            <a:extLst>
              <a:ext uri="{FF2B5EF4-FFF2-40B4-BE49-F238E27FC236}">
                <a16:creationId xmlns:a16="http://schemas.microsoft.com/office/drawing/2014/main" id="{0F3935C6-054D-43D3-AEBA-8B9580B37A2C}"/>
              </a:ext>
            </a:extLst>
          </p:cNvPr>
          <p:cNvSpPr/>
          <p:nvPr/>
        </p:nvSpPr>
        <p:spPr>
          <a:xfrm>
            <a:off x="8684704" y="0"/>
            <a:ext cx="2552302" cy="292388"/>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1300" b="0" i="0" u="none" strike="noStrike" kern="1200" cap="none" spc="0" normalizeH="0" baseline="0" noProof="0" dirty="0">
                <a:ln>
                  <a:noFill/>
                </a:ln>
                <a:solidFill>
                  <a:prstClr val="white"/>
                </a:solidFill>
                <a:effectLst/>
                <a:highlight>
                  <a:srgbClr val="008080"/>
                </a:highlight>
                <a:uLnTx/>
                <a:uFillTx/>
                <a:latin typeface="Arial" panose="020B0604020202020204" pitchFamily="34" charset="0"/>
                <a:ea typeface="宋体" panose="02010600030101010101" pitchFamily="2" charset="-122"/>
                <a:cs typeface="Arial" panose="020B0604020202020204" pitchFamily="34" charset="0"/>
              </a:rPr>
              <a:t>CH Support to Network features</a:t>
            </a:r>
            <a:endParaRPr kumimoji="0" lang="zh-CN" altLang="en-US" sz="1300" b="0" i="0" u="none" strike="noStrike" kern="1200" cap="none" spc="0" normalizeH="0" baseline="0" noProof="0" dirty="0">
              <a:ln>
                <a:noFill/>
              </a:ln>
              <a:solidFill>
                <a:prstClr val="white"/>
              </a:solidFill>
              <a:effectLst/>
              <a:highlight>
                <a:srgbClr val="008080"/>
              </a:highlight>
              <a:uLnTx/>
              <a:uFillTx/>
              <a:latin typeface="Arial" panose="020B0604020202020204" pitchFamily="34" charset="0"/>
              <a:ea typeface="宋体" panose="02010600030101010101" pitchFamily="2" charset="-122"/>
              <a:cs typeface="Arial" panose="020B0604020202020204" pitchFamily="34" charset="0"/>
            </a:endParaRPr>
          </a:p>
        </p:txBody>
      </p:sp>
    </p:spTree>
    <p:extLst>
      <p:ext uri="{BB962C8B-B14F-4D97-AF65-F5344CB8AC3E}">
        <p14:creationId xmlns:p14="http://schemas.microsoft.com/office/powerpoint/2010/main" val="2052513797"/>
      </p:ext>
    </p:extLst>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C9A069C5-AB22-49B9-ACD0-4C5CE91A67A5}"/>
              </a:ext>
            </a:extLst>
          </p:cNvPr>
          <p:cNvSpPr>
            <a:spLocks noGrp="1"/>
          </p:cNvSpPr>
          <p:nvPr>
            <p:ph type="title"/>
          </p:nvPr>
        </p:nvSpPr>
        <p:spPr>
          <a:xfrm>
            <a:off x="652463" y="228600"/>
            <a:ext cx="9102725" cy="1143000"/>
          </a:xfrm>
        </p:spPr>
        <p:txBody>
          <a:bodyPr/>
          <a:lstStyle/>
          <a:p>
            <a:r>
              <a:rPr lang="en-US" altLang="zh-CN" sz="4000" dirty="0"/>
              <a:t>SA5 meeting statistics (2024/2025) </a:t>
            </a:r>
            <a:endParaRPr lang="zh-CN" altLang="en-US" sz="4000" dirty="0"/>
          </a:p>
        </p:txBody>
      </p:sp>
      <p:graphicFrame>
        <p:nvGraphicFramePr>
          <p:cNvPr id="7" name="Chart 6">
            <a:extLst>
              <a:ext uri="{FF2B5EF4-FFF2-40B4-BE49-F238E27FC236}">
                <a16:creationId xmlns:a16="http://schemas.microsoft.com/office/drawing/2014/main" id="{7DCF55B7-4A1A-4B47-9C01-84295E12D49A}"/>
              </a:ext>
            </a:extLst>
          </p:cNvPr>
          <p:cNvGraphicFramePr>
            <a:graphicFrameLocks/>
          </p:cNvGraphicFramePr>
          <p:nvPr>
            <p:extLst>
              <p:ext uri="{D42A27DB-BD31-4B8C-83A1-F6EECF244321}">
                <p14:modId xmlns:p14="http://schemas.microsoft.com/office/powerpoint/2010/main" val="1960838694"/>
              </p:ext>
            </p:extLst>
          </p:nvPr>
        </p:nvGraphicFramePr>
        <p:xfrm>
          <a:off x="1383829" y="1269840"/>
          <a:ext cx="4260972" cy="207006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Chart 9">
            <a:extLst>
              <a:ext uri="{FF2B5EF4-FFF2-40B4-BE49-F238E27FC236}">
                <a16:creationId xmlns:a16="http://schemas.microsoft.com/office/drawing/2014/main" id="{5F87BBE2-C5CE-4217-8DFE-A63F1B22C168}"/>
              </a:ext>
            </a:extLst>
          </p:cNvPr>
          <p:cNvGraphicFramePr>
            <a:graphicFrameLocks/>
          </p:cNvGraphicFramePr>
          <p:nvPr>
            <p:extLst>
              <p:ext uri="{D42A27DB-BD31-4B8C-83A1-F6EECF244321}">
                <p14:modId xmlns:p14="http://schemas.microsoft.com/office/powerpoint/2010/main" val="1614962651"/>
              </p:ext>
            </p:extLst>
          </p:nvPr>
        </p:nvGraphicFramePr>
        <p:xfrm>
          <a:off x="6169902" y="1269840"/>
          <a:ext cx="4059936" cy="207006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Chart 13">
            <a:extLst>
              <a:ext uri="{FF2B5EF4-FFF2-40B4-BE49-F238E27FC236}">
                <a16:creationId xmlns:a16="http://schemas.microsoft.com/office/drawing/2014/main" id="{C4BA92B8-22A4-4877-90F8-5CEDBE542F7A}"/>
              </a:ext>
            </a:extLst>
          </p:cNvPr>
          <p:cNvGraphicFramePr>
            <a:graphicFrameLocks/>
          </p:cNvGraphicFramePr>
          <p:nvPr>
            <p:extLst>
              <p:ext uri="{D42A27DB-BD31-4B8C-83A1-F6EECF244321}">
                <p14:modId xmlns:p14="http://schemas.microsoft.com/office/powerpoint/2010/main" val="971024478"/>
              </p:ext>
            </p:extLst>
          </p:nvPr>
        </p:nvGraphicFramePr>
        <p:xfrm>
          <a:off x="1383829" y="3594600"/>
          <a:ext cx="4260973" cy="246320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5" name="图表 1">
            <a:extLst>
              <a:ext uri="{FF2B5EF4-FFF2-40B4-BE49-F238E27FC236}">
                <a16:creationId xmlns:a16="http://schemas.microsoft.com/office/drawing/2014/main" id="{49F6ABC6-6593-419D-BF4B-3DC1DEAB135D}"/>
              </a:ext>
            </a:extLst>
          </p:cNvPr>
          <p:cNvGraphicFramePr>
            <a:graphicFrameLocks/>
          </p:cNvGraphicFramePr>
          <p:nvPr>
            <p:extLst>
              <p:ext uri="{D42A27DB-BD31-4B8C-83A1-F6EECF244321}">
                <p14:modId xmlns:p14="http://schemas.microsoft.com/office/powerpoint/2010/main" val="2947157154"/>
              </p:ext>
            </p:extLst>
          </p:nvPr>
        </p:nvGraphicFramePr>
        <p:xfrm>
          <a:off x="6169902" y="3594600"/>
          <a:ext cx="4059936" cy="2482105"/>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49730698"/>
      </p:ext>
    </p:extLst>
  </p:cSld>
  <p:clrMapOvr>
    <a:masterClrMapping/>
  </p:clrMapOvr>
  <p:transition spd="slow"/>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07D631A6-A10E-47B8-93B1-EE286FC220AF}"/>
              </a:ext>
            </a:extLst>
          </p:cNvPr>
          <p:cNvSpPr>
            <a:spLocks noGrp="1"/>
          </p:cNvSpPr>
          <p:nvPr>
            <p:ph type="title"/>
          </p:nvPr>
        </p:nvSpPr>
        <p:spPr>
          <a:xfrm>
            <a:off x="595842" y="221071"/>
            <a:ext cx="9445000" cy="1143000"/>
          </a:xfrm>
        </p:spPr>
        <p:txBody>
          <a:bodyPr/>
          <a:lstStyle/>
          <a:p>
            <a:r>
              <a:rPr lang="en-GB" altLang="en-US" sz="3200" b="1" dirty="0"/>
              <a:t>6. UASCH: Charging for Uncrewed Aerial Systems Phase 3</a:t>
            </a:r>
            <a:endParaRPr lang="en-GB" altLang="en-US" sz="3200" b="1" dirty="0">
              <a:solidFill>
                <a:srgbClr val="72AF2F"/>
              </a:solidFill>
              <a:highlight>
                <a:srgbClr val="FFFF00"/>
              </a:highlight>
            </a:endParaRPr>
          </a:p>
        </p:txBody>
      </p:sp>
      <p:graphicFrame>
        <p:nvGraphicFramePr>
          <p:cNvPr id="4" name="Table 3">
            <a:extLst>
              <a:ext uri="{FF2B5EF4-FFF2-40B4-BE49-F238E27FC236}">
                <a16:creationId xmlns:a16="http://schemas.microsoft.com/office/drawing/2014/main" id="{F50C6DBE-778B-4E1C-AE51-5636AA4371D9}"/>
              </a:ext>
            </a:extLst>
          </p:cNvPr>
          <p:cNvGraphicFramePr>
            <a:graphicFrameLocks noGrp="1"/>
          </p:cNvGraphicFramePr>
          <p:nvPr>
            <p:extLst>
              <p:ext uri="{D42A27DB-BD31-4B8C-83A1-F6EECF244321}">
                <p14:modId xmlns:p14="http://schemas.microsoft.com/office/powerpoint/2010/main" val="2187839335"/>
              </p:ext>
            </p:extLst>
          </p:nvPr>
        </p:nvGraphicFramePr>
        <p:xfrm>
          <a:off x="595842" y="1305564"/>
          <a:ext cx="11000316" cy="1024417"/>
        </p:xfrm>
        <a:graphic>
          <a:graphicData uri="http://schemas.openxmlformats.org/drawingml/2006/table">
            <a:tbl>
              <a:tblPr firstRow="1" firstCol="1" bandRow="1">
                <a:tableStyleId>{F5AB1C69-6EDB-4FF4-983F-18BD219EF322}</a:tableStyleId>
              </a:tblPr>
              <a:tblGrid>
                <a:gridCol w="662538">
                  <a:extLst>
                    <a:ext uri="{9D8B030D-6E8A-4147-A177-3AD203B41FA5}">
                      <a16:colId xmlns:a16="http://schemas.microsoft.com/office/drawing/2014/main" val="20000"/>
                    </a:ext>
                  </a:extLst>
                </a:gridCol>
                <a:gridCol w="4226116">
                  <a:extLst>
                    <a:ext uri="{9D8B030D-6E8A-4147-A177-3AD203B41FA5}">
                      <a16:colId xmlns:a16="http://schemas.microsoft.com/office/drawing/2014/main" val="20001"/>
                    </a:ext>
                  </a:extLst>
                </a:gridCol>
                <a:gridCol w="1288387">
                  <a:extLst>
                    <a:ext uri="{9D8B030D-6E8A-4147-A177-3AD203B41FA5}">
                      <a16:colId xmlns:a16="http://schemas.microsoft.com/office/drawing/2014/main" val="20002"/>
                    </a:ext>
                  </a:extLst>
                </a:gridCol>
                <a:gridCol w="811417">
                  <a:extLst>
                    <a:ext uri="{9D8B030D-6E8A-4147-A177-3AD203B41FA5}">
                      <a16:colId xmlns:a16="http://schemas.microsoft.com/office/drawing/2014/main" val="20005"/>
                    </a:ext>
                  </a:extLst>
                </a:gridCol>
                <a:gridCol w="607312">
                  <a:extLst>
                    <a:ext uri="{9D8B030D-6E8A-4147-A177-3AD203B41FA5}">
                      <a16:colId xmlns:a16="http://schemas.microsoft.com/office/drawing/2014/main" val="20006"/>
                    </a:ext>
                  </a:extLst>
                </a:gridCol>
                <a:gridCol w="813897">
                  <a:extLst>
                    <a:ext uri="{9D8B030D-6E8A-4147-A177-3AD203B41FA5}">
                      <a16:colId xmlns:a16="http://schemas.microsoft.com/office/drawing/2014/main" val="1044384781"/>
                    </a:ext>
                  </a:extLst>
                </a:gridCol>
                <a:gridCol w="798668">
                  <a:extLst>
                    <a:ext uri="{9D8B030D-6E8A-4147-A177-3AD203B41FA5}">
                      <a16:colId xmlns:a16="http://schemas.microsoft.com/office/drawing/2014/main" val="20007"/>
                    </a:ext>
                  </a:extLst>
                </a:gridCol>
                <a:gridCol w="1791981">
                  <a:extLst>
                    <a:ext uri="{9D8B030D-6E8A-4147-A177-3AD203B41FA5}">
                      <a16:colId xmlns:a16="http://schemas.microsoft.com/office/drawing/2014/main" val="20008"/>
                    </a:ext>
                  </a:extLst>
                </a:gridCol>
              </a:tblGrid>
              <a:tr h="308983">
                <a:tc>
                  <a:txBody>
                    <a:bodyPr/>
                    <a:lstStyle/>
                    <a:p>
                      <a:pPr algn="ctr">
                        <a:lnSpc>
                          <a:spcPct val="107000"/>
                        </a:lnSpc>
                        <a:spcAft>
                          <a:spcPts val="800"/>
                        </a:spcAft>
                      </a:pPr>
                      <a:r>
                        <a:rPr lang="en-GB" sz="1200" dirty="0"/>
                        <a:t>UID</a:t>
                      </a:r>
                    </a:p>
                  </a:txBody>
                  <a:tcPr marL="48003" marR="48003" marT="0" marB="0" anchor="ctr"/>
                </a:tc>
                <a:tc>
                  <a:txBody>
                    <a:bodyPr/>
                    <a:lstStyle/>
                    <a:p>
                      <a:pPr algn="ctr">
                        <a:lnSpc>
                          <a:spcPct val="107000"/>
                        </a:lnSpc>
                        <a:spcAft>
                          <a:spcPts val="800"/>
                        </a:spcAft>
                      </a:pPr>
                      <a:r>
                        <a:rPr lang="en-GB" sz="1200" dirty="0"/>
                        <a:t>Name</a:t>
                      </a:r>
                    </a:p>
                  </a:txBody>
                  <a:tcPr marL="48003" marR="48003" marT="0" marB="0" anchor="ctr"/>
                </a:tc>
                <a:tc>
                  <a:txBody>
                    <a:bodyPr/>
                    <a:lstStyle/>
                    <a:p>
                      <a:pPr algn="ctr">
                        <a:lnSpc>
                          <a:spcPct val="107000"/>
                        </a:lnSpc>
                        <a:spcAft>
                          <a:spcPts val="800"/>
                        </a:spcAft>
                      </a:pPr>
                      <a:r>
                        <a:rPr lang="en-GB" sz="1200" dirty="0"/>
                        <a:t>Acronym</a:t>
                      </a:r>
                    </a:p>
                  </a:txBody>
                  <a:tcPr marL="48003" marR="48003" marT="0" marB="0" anchor="ctr"/>
                </a:tc>
                <a:tc>
                  <a:txBody>
                    <a:bodyPr/>
                    <a:lstStyle/>
                    <a:p>
                      <a:pPr algn="ctr">
                        <a:lnSpc>
                          <a:spcPct val="107000"/>
                        </a:lnSpc>
                        <a:spcAft>
                          <a:spcPts val="800"/>
                        </a:spcAft>
                      </a:pPr>
                      <a:r>
                        <a:rPr lang="en-GB" sz="1200" dirty="0"/>
                        <a:t>Target</a:t>
                      </a:r>
                    </a:p>
                  </a:txBody>
                  <a:tcPr marL="48003" marR="48003" marT="0" marB="0" anchor="ctr"/>
                </a:tc>
                <a:tc>
                  <a:txBody>
                    <a:bodyPr/>
                    <a:lstStyle/>
                    <a:p>
                      <a:pPr algn="ctr">
                        <a:lnSpc>
                          <a:spcPct val="107000"/>
                        </a:lnSpc>
                        <a:spcAft>
                          <a:spcPts val="800"/>
                        </a:spcAft>
                      </a:pPr>
                      <a:r>
                        <a:rPr lang="en-GB" sz="1200" dirty="0"/>
                        <a:t>Old %</a:t>
                      </a:r>
                    </a:p>
                  </a:txBody>
                  <a:tcPr marL="48003" marR="48003" marT="0" marB="0" anchor="ctr"/>
                </a:tc>
                <a:tc>
                  <a:txBody>
                    <a:bodyPr/>
                    <a:lstStyle/>
                    <a:p>
                      <a:pPr algn="ctr">
                        <a:lnSpc>
                          <a:spcPct val="107000"/>
                        </a:lnSpc>
                        <a:spcAft>
                          <a:spcPts val="800"/>
                        </a:spcAft>
                      </a:pPr>
                      <a:r>
                        <a:rPr lang="en-GB" sz="1200" dirty="0"/>
                        <a:t>WID</a:t>
                      </a:r>
                    </a:p>
                  </a:txBody>
                  <a:tcPr marL="48003" marR="48003" marT="0" marB="0" anchor="ctr"/>
                </a:tc>
                <a:tc>
                  <a:txBody>
                    <a:bodyPr/>
                    <a:lstStyle/>
                    <a:p>
                      <a:pPr algn="ctr">
                        <a:lnSpc>
                          <a:spcPct val="107000"/>
                        </a:lnSpc>
                        <a:spcAft>
                          <a:spcPts val="800"/>
                        </a:spcAft>
                      </a:pPr>
                      <a:r>
                        <a:rPr lang="en-GB" sz="1200" b="1" kern="1200" dirty="0">
                          <a:solidFill>
                            <a:schemeClr val="lt1"/>
                          </a:solidFill>
                          <a:latin typeface="+mn-lt"/>
                          <a:ea typeface="+mn-ea"/>
                          <a:cs typeface="+mn-cs"/>
                        </a:rPr>
                        <a:t>New %</a:t>
                      </a:r>
                    </a:p>
                  </a:txBody>
                  <a:tcPr marL="48003" marR="48003" marT="0" marB="0" anchor="ctr"/>
                </a:tc>
                <a:tc>
                  <a:txBody>
                    <a:bodyPr/>
                    <a:lstStyle/>
                    <a:p>
                      <a:pPr algn="ctr">
                        <a:lnSpc>
                          <a:spcPct val="107000"/>
                        </a:lnSpc>
                        <a:spcAft>
                          <a:spcPts val="800"/>
                        </a:spcAft>
                      </a:pPr>
                      <a:r>
                        <a:rPr lang="en-GB" sz="1200" b="1" kern="1200" dirty="0">
                          <a:solidFill>
                            <a:schemeClr val="lt1"/>
                          </a:solidFill>
                          <a:latin typeface="+mn-lt"/>
                          <a:ea typeface="+mn-ea"/>
                          <a:cs typeface="+mn-cs"/>
                        </a:rPr>
                        <a:t>Change or comment</a:t>
                      </a:r>
                    </a:p>
                  </a:txBody>
                  <a:tcPr marL="48003" marR="48003" marT="0" marB="0" anchor="ctr"/>
                </a:tc>
                <a:extLst>
                  <a:ext uri="{0D108BD9-81ED-4DB2-BD59-A6C34878D82A}">
                    <a16:rowId xmlns:a16="http://schemas.microsoft.com/office/drawing/2014/main" val="10000"/>
                  </a:ext>
                </a:extLst>
              </a:tr>
              <a:tr h="308983">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lang="en-US" sz="900" b="1" i="0" u="none" strike="noStrike" kern="1200" dirty="0">
                          <a:solidFill>
                            <a:srgbClr val="000000"/>
                          </a:solidFill>
                          <a:effectLst/>
                          <a:latin typeface="Arial" panose="020B0604020202020204" pitchFamily="34" charset="0"/>
                          <a:ea typeface="+mn-ea"/>
                          <a:cs typeface="+mn-cs"/>
                        </a:rPr>
                        <a:t>1040017</a:t>
                      </a:r>
                      <a:endParaRPr lang="en-GB" sz="900" b="1" i="0" u="none" strike="noStrike" kern="1200" dirty="0">
                        <a:solidFill>
                          <a:srgbClr val="000000"/>
                        </a:solidFill>
                        <a:effectLst/>
                        <a:latin typeface="Arial" panose="020B0604020202020204" pitchFamily="34" charset="0"/>
                        <a:ea typeface="+mn-ea"/>
                        <a:cs typeface="+mn-cs"/>
                      </a:endParaRPr>
                    </a:p>
                  </a:txBody>
                  <a:tcPr marL="12700" marR="12700" marT="12703" marB="0" anchor="ctr"/>
                </a:tc>
                <a:tc>
                  <a:txBody>
                    <a:bodyPr/>
                    <a:lstStyle/>
                    <a:p>
                      <a:pPr marL="0" indent="0" algn="l" defTabSz="1219170" rtl="0" eaLnBrk="1" fontAlgn="t" latinLnBrk="0" hangingPunct="1">
                        <a:spcAft>
                          <a:spcPts val="0"/>
                        </a:spcAft>
                      </a:pPr>
                      <a:r>
                        <a:rPr lang="en-GB" sz="1000" b="1" i="0" u="none" strike="noStrike" kern="1200" dirty="0">
                          <a:solidFill>
                            <a:srgbClr val="0000FF"/>
                          </a:solidFill>
                          <a:effectLst/>
                          <a:latin typeface="Arial" panose="020B0604020202020204" pitchFamily="34" charset="0"/>
                          <a:ea typeface="+mn-ea"/>
                          <a:cs typeface="+mn-cs"/>
                        </a:rPr>
                        <a:t>SID on Charging aspects of Uncrewed Aerial Vehicle</a:t>
                      </a:r>
                    </a:p>
                  </a:txBody>
                  <a:tcPr marL="9525" marR="9525" marT="9525" marB="9525" anchor="ct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296" rtl="0" eaLnBrk="1" fontAlgn="t" latinLnBrk="0" hangingPunct="1">
                        <a:lnSpc>
                          <a:spcPct val="100000"/>
                        </a:lnSpc>
                        <a:spcBef>
                          <a:spcPts val="0"/>
                        </a:spcBef>
                        <a:spcAft>
                          <a:spcPts val="0"/>
                        </a:spcAft>
                        <a:buClrTx/>
                        <a:buSzTx/>
                        <a:buFontTx/>
                        <a:buNone/>
                        <a:tabLst/>
                        <a:defRPr/>
                      </a:pPr>
                      <a:r>
                        <a:rPr lang="en-GB" sz="900" b="1" i="0" u="none" strike="noStrike" kern="1200" dirty="0">
                          <a:solidFill>
                            <a:srgbClr val="000000"/>
                          </a:solidFill>
                          <a:effectLst/>
                          <a:latin typeface="Arial" panose="020B0604020202020204" pitchFamily="34" charset="0"/>
                          <a:ea typeface="+mn-ea"/>
                          <a:cs typeface="+mn-cs"/>
                        </a:rPr>
                        <a:t>FS_UAS_PH2_CH</a:t>
                      </a:r>
                    </a:p>
                  </a:txBody>
                  <a:tcPr marL="68580" marR="68580" marT="0" marB="0" anchor="ct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altLang="zh-CN" sz="1050" kern="1200" dirty="0">
                          <a:solidFill>
                            <a:srgbClr val="000000"/>
                          </a:solidFill>
                          <a:effectLst/>
                          <a:latin typeface="+mn-lt"/>
                          <a:ea typeface="PMingLiU"/>
                          <a:cs typeface="+mn-cs"/>
                        </a:rPr>
                        <a:t>03/03/2025</a:t>
                      </a:r>
                      <a:endParaRPr lang="en-US" altLang="zh-CN" sz="1050" kern="1200" noProof="0" dirty="0">
                        <a:solidFill>
                          <a:srgbClr val="000000"/>
                        </a:solidFill>
                        <a:effectLst/>
                        <a:latin typeface="+mn-lt"/>
                        <a:ea typeface="PMingLiU"/>
                        <a:cs typeface="+mn-cs"/>
                      </a:endParaRPr>
                    </a:p>
                  </a:txBody>
                  <a:tcPr marL="68580" marR="68580" marT="0" marB="0" anchor="ct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prstClr val="black"/>
                          </a:solidFill>
                          <a:effectLst/>
                          <a:uLnTx/>
                          <a:uFillTx/>
                          <a:latin typeface="+mn-lt"/>
                          <a:ea typeface="+mn-ea"/>
                          <a:cs typeface="+mn-cs"/>
                        </a:rPr>
                        <a:t>75 %</a:t>
                      </a:r>
                    </a:p>
                  </a:txBody>
                  <a:tcPr marL="7620" marR="7620" marT="7620" marB="0" anchor="ct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spcAft>
                          <a:spcPts val="0"/>
                        </a:spcAft>
                      </a:pPr>
                      <a:r>
                        <a:rPr lang="en-US" sz="1050" kern="1200" dirty="0">
                          <a:solidFill>
                            <a:srgbClr val="000000"/>
                          </a:solidFill>
                          <a:effectLst/>
                          <a:latin typeface="+mn-lt"/>
                          <a:ea typeface="PMingLiU"/>
                          <a:cs typeface="+mn-cs"/>
                        </a:rPr>
                        <a:t>SP-240983</a:t>
                      </a:r>
                      <a:endParaRPr lang="zh-CN" altLang="en-US" sz="1050" kern="1200" dirty="0">
                        <a:solidFill>
                          <a:srgbClr val="000000"/>
                        </a:solidFill>
                        <a:effectLst/>
                        <a:latin typeface="+mn-lt"/>
                        <a:ea typeface="PMingLiU"/>
                        <a:cs typeface="+mn-cs"/>
                      </a:endParaRPr>
                    </a:p>
                  </a:txBody>
                  <a:tcPr marL="7620" marR="7620" marT="7620" marB="0" anchor="ct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srgbClr val="00B050"/>
                          </a:solidFill>
                          <a:effectLst/>
                          <a:uLnTx/>
                          <a:uFillTx/>
                          <a:latin typeface="+mn-lt"/>
                          <a:ea typeface="+mn-ea"/>
                          <a:cs typeface="+mn-cs"/>
                        </a:rPr>
                        <a:t>100 %</a:t>
                      </a:r>
                    </a:p>
                  </a:txBody>
                  <a:tcPr marL="7620" marR="7620" marT="7620" marB="0" anchor="ct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1219170" rtl="0" eaLnBrk="1" fontAlgn="auto" latinLnBrk="0" hangingPunct="1">
                        <a:lnSpc>
                          <a:spcPct val="107000"/>
                        </a:lnSpc>
                        <a:spcBef>
                          <a:spcPts val="0"/>
                        </a:spcBef>
                        <a:spcAft>
                          <a:spcPts val="800"/>
                        </a:spcAft>
                        <a:buClrTx/>
                        <a:buSzTx/>
                        <a:buFontTx/>
                        <a:buNone/>
                        <a:tabLst/>
                        <a:defRPr/>
                      </a:pPr>
                      <a:r>
                        <a:rPr lang="en-US" sz="1050" b="1" kern="1200" dirty="0">
                          <a:solidFill>
                            <a:srgbClr val="00B050"/>
                          </a:solidFill>
                          <a:latin typeface="Calibri"/>
                          <a:ea typeface="+mn-ea"/>
                          <a:cs typeface="+mn-cs"/>
                        </a:rPr>
                        <a:t>completed</a:t>
                      </a:r>
                    </a:p>
                  </a:txBody>
                  <a:tcPr marL="48003" marR="48003" marT="0" marB="0" anchor="ctr"/>
                </a:tc>
                <a:extLst>
                  <a:ext uri="{0D108BD9-81ED-4DB2-BD59-A6C34878D82A}">
                    <a16:rowId xmlns:a16="http://schemas.microsoft.com/office/drawing/2014/main" val="3628476045"/>
                  </a:ext>
                </a:extLst>
              </a:tr>
              <a:tr h="406451">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lang="en-US" sz="900" b="1" i="0" u="none" strike="noStrike" kern="1200" dirty="0">
                          <a:solidFill>
                            <a:srgbClr val="000000"/>
                          </a:solidFill>
                          <a:effectLst/>
                          <a:latin typeface="Arial" panose="020B0604020202020204" pitchFamily="34" charset="0"/>
                          <a:ea typeface="+mn-ea"/>
                          <a:cs typeface="+mn-cs"/>
                        </a:rPr>
                        <a:t>1070017</a:t>
                      </a:r>
                    </a:p>
                  </a:txBody>
                  <a:tcPr marL="12700" marR="12700" marT="12703" marB="0" anchor="ctr"/>
                </a:tc>
                <a:tc>
                  <a:txBody>
                    <a:bodyPr/>
                    <a:lstStyle/>
                    <a:p>
                      <a:pPr marL="0" indent="0" algn="l" defTabSz="1219170" rtl="0" eaLnBrk="1" fontAlgn="t" latinLnBrk="0" hangingPunct="1">
                        <a:spcAft>
                          <a:spcPts val="0"/>
                        </a:spcAft>
                      </a:pPr>
                      <a:r>
                        <a:rPr lang="en-GB" sz="1000" b="1" i="0" u="none" strike="noStrike" kern="1200" dirty="0">
                          <a:solidFill>
                            <a:srgbClr val="0000FF"/>
                          </a:solidFill>
                          <a:effectLst/>
                          <a:latin typeface="Arial" panose="020B0604020202020204" pitchFamily="34" charset="0"/>
                          <a:ea typeface="+mn-ea"/>
                          <a:cs typeface="+mn-cs"/>
                        </a:rPr>
                        <a:t> Charging for Uncrewed Aerial Systems Phase 3</a:t>
                      </a:r>
                    </a:p>
                  </a:txBody>
                  <a:tcPr marL="9525" marR="9525" marT="9525" marB="9525" anchor="ctr"/>
                </a:tc>
                <a:tc>
                  <a:txBody>
                    <a:bodyPr/>
                    <a:lstStyle/>
                    <a:p>
                      <a:pPr marL="0" marR="0" lvl="0" indent="0" algn="ctr" defTabSz="914296" rtl="0" eaLnBrk="1" fontAlgn="t" latinLnBrk="0" hangingPunct="1">
                        <a:lnSpc>
                          <a:spcPct val="100000"/>
                        </a:lnSpc>
                        <a:spcBef>
                          <a:spcPts val="0"/>
                        </a:spcBef>
                        <a:spcAft>
                          <a:spcPts val="0"/>
                        </a:spcAft>
                        <a:buClrTx/>
                        <a:buSzTx/>
                        <a:buFontTx/>
                        <a:buNone/>
                        <a:tabLst/>
                        <a:defRPr/>
                      </a:pPr>
                      <a:r>
                        <a:rPr lang="en-GB" sz="900" b="1" i="0" u="none" strike="noStrike" kern="1200" dirty="0">
                          <a:solidFill>
                            <a:srgbClr val="000000"/>
                          </a:solidFill>
                          <a:effectLst/>
                          <a:latin typeface="Arial" panose="020B0604020202020204" pitchFamily="34" charset="0"/>
                          <a:ea typeface="+mn-ea"/>
                          <a:cs typeface="+mn-cs"/>
                        </a:rPr>
                        <a:t>UAS_Ph3-CH</a:t>
                      </a:r>
                    </a:p>
                  </a:txBody>
                  <a:tcPr marL="48003" marR="48003" marT="0" marB="0" anchor="ct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lang="en-GB" sz="900" kern="1200" dirty="0">
                          <a:solidFill>
                            <a:schemeClr val="dk1"/>
                          </a:solidFill>
                          <a:latin typeface="Arial" panose="020B0604020202020204" pitchFamily="34" charset="0"/>
                          <a:ea typeface="+mn-ea"/>
                          <a:cs typeface="Arial" panose="020B0604020202020204" pitchFamily="34" charset="0"/>
                        </a:rPr>
                        <a:t>12/09/2025</a:t>
                      </a:r>
                    </a:p>
                  </a:txBody>
                  <a:tcPr marL="48003" marR="48003" marT="0" marB="0" anchor="ctr"/>
                </a:tc>
                <a:tc>
                  <a:txBody>
                    <a:bodyPr/>
                    <a:lstStyle/>
                    <a:p>
                      <a:pPr marL="0" algn="ctr" defTabSz="1219170" rtl="0" eaLnBrk="1" fontAlgn="t" latinLnBrk="0" hangingPunct="1"/>
                      <a:r>
                        <a:rPr lang="en-GB" sz="900" kern="1200" dirty="0">
                          <a:solidFill>
                            <a:schemeClr val="dk1"/>
                          </a:solidFill>
                          <a:latin typeface="Arial" panose="020B0604020202020204" pitchFamily="34" charset="0"/>
                          <a:ea typeface="+mn-ea"/>
                          <a:cs typeface="Arial" panose="020B0604020202020204" pitchFamily="34" charset="0"/>
                        </a:rPr>
                        <a:t>5 %</a:t>
                      </a:r>
                    </a:p>
                  </a:txBody>
                  <a:tcPr marL="48003" marR="48003" marT="0" marB="0" anchor="ct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srgbClr val="FF0000"/>
                          </a:solidFill>
                          <a:effectLst/>
                          <a:uLnTx/>
                          <a:uFillTx/>
                          <a:latin typeface="Arial" panose="020B0604020202020204" pitchFamily="34" charset="0"/>
                          <a:ea typeface="+mn-ea"/>
                          <a:cs typeface="+mn-cs"/>
                        </a:rPr>
                        <a:t>SP-250512</a:t>
                      </a:r>
                    </a:p>
                    <a:p>
                      <a:pPr marL="0" marR="0" lvl="0" indent="0" algn="ctr" defTabSz="1219170" rtl="0" eaLnBrk="1" fontAlgn="t"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(SP-250396)</a:t>
                      </a:r>
                    </a:p>
                  </a:txBody>
                  <a:tcPr marL="48003" marR="48003" marT="0" marB="0" anchor="ct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lang="en-GB" sz="900" kern="1200" dirty="0">
                          <a:solidFill>
                            <a:schemeClr val="dk1"/>
                          </a:solidFill>
                          <a:latin typeface="Arial" panose="020B0604020202020204" pitchFamily="34" charset="0"/>
                          <a:ea typeface="+mn-ea"/>
                          <a:cs typeface="Arial" panose="020B0604020202020204" pitchFamily="34" charset="0"/>
                        </a:rPr>
                        <a:t>45 %</a:t>
                      </a:r>
                    </a:p>
                  </a:txBody>
                  <a:tcPr marL="48003" marR="48003" marT="0" marB="0" anchor="ctr"/>
                </a:tc>
                <a:tc>
                  <a:txBody>
                    <a:bodyPr/>
                    <a:lstStyle/>
                    <a:p>
                      <a:pPr marL="0" marR="0" lvl="0" indent="0" algn="ctr" defTabSz="1219170" rtl="0" eaLnBrk="1" fontAlgn="auto" latinLnBrk="0" hangingPunct="1">
                        <a:lnSpc>
                          <a:spcPct val="107000"/>
                        </a:lnSpc>
                        <a:spcBef>
                          <a:spcPts val="0"/>
                        </a:spcBef>
                        <a:spcAft>
                          <a:spcPts val="800"/>
                        </a:spcAft>
                        <a:buClrTx/>
                        <a:buSzTx/>
                        <a:buFontTx/>
                        <a:buNone/>
                        <a:tabLst/>
                        <a:defRPr/>
                      </a:pPr>
                      <a:r>
                        <a:rPr lang="en-GB" altLang="zh-CN" sz="1050" kern="1200" dirty="0">
                          <a:solidFill>
                            <a:srgbClr val="FF0000"/>
                          </a:solidFill>
                          <a:latin typeface="+mn-lt"/>
                          <a:ea typeface="+mn-ea"/>
                          <a:cs typeface="+mn-cs"/>
                        </a:rPr>
                        <a:t>Revised WID for SA approval</a:t>
                      </a:r>
                      <a:endParaRPr lang="en-US" sz="1050" kern="1200" dirty="0">
                        <a:solidFill>
                          <a:srgbClr val="FF0000"/>
                        </a:solidFill>
                        <a:latin typeface="+mn-lt"/>
                        <a:ea typeface="+mn-ea"/>
                        <a:cs typeface="+mn-cs"/>
                      </a:endParaRPr>
                    </a:p>
                  </a:txBody>
                  <a:tcPr marL="48003" marR="48003" marT="0" marB="0" anchor="ctr"/>
                </a:tc>
                <a:extLst>
                  <a:ext uri="{0D108BD9-81ED-4DB2-BD59-A6C34878D82A}">
                    <a16:rowId xmlns:a16="http://schemas.microsoft.com/office/drawing/2014/main" val="10001"/>
                  </a:ext>
                </a:extLst>
              </a:tr>
            </a:tbl>
          </a:graphicData>
        </a:graphic>
      </p:graphicFrame>
      <p:sp>
        <p:nvSpPr>
          <p:cNvPr id="5" name="Content Placeholder 7">
            <a:extLst>
              <a:ext uri="{FF2B5EF4-FFF2-40B4-BE49-F238E27FC236}">
                <a16:creationId xmlns:a16="http://schemas.microsoft.com/office/drawing/2014/main" id="{26A704F7-89B9-4C95-AB60-75EEE950E401}"/>
              </a:ext>
            </a:extLst>
          </p:cNvPr>
          <p:cNvSpPr txBox="1">
            <a:spLocks/>
          </p:cNvSpPr>
          <p:nvPr/>
        </p:nvSpPr>
        <p:spPr>
          <a:xfrm>
            <a:off x="595842" y="2461098"/>
            <a:ext cx="10925672" cy="3885913"/>
          </a:xfrm>
          <a:prstGeom prst="rect">
            <a:avLst/>
          </a:prstGeom>
        </p:spPr>
        <p:txBody>
          <a:bodyPr/>
          <a:lstStyle>
            <a:lvl1pPr marL="341313" indent="-341313" algn="l" rtl="0" eaLnBrk="0" fontAlgn="base" hangingPunct="0">
              <a:spcBef>
                <a:spcPct val="20000"/>
              </a:spcBef>
              <a:spcAft>
                <a:spcPct val="0"/>
              </a:spcAft>
              <a:buBlip>
                <a:blip r:embed="rId2"/>
              </a:buBlip>
              <a:defRPr sz="2800">
                <a:solidFill>
                  <a:schemeClr val="tx1"/>
                </a:solidFill>
                <a:latin typeface="+mn-lt"/>
                <a:ea typeface="MS PGothic" panose="020B0600070205080204" pitchFamily="34" charset="-128"/>
                <a:cs typeface="ＭＳ Ｐゴシック" charset="0"/>
              </a:defRPr>
            </a:lvl1pPr>
            <a:lvl2pPr marL="741363" indent="-284163" algn="l" rtl="0" eaLnBrk="0" fontAlgn="base" hangingPunct="0">
              <a:spcBef>
                <a:spcPct val="20000"/>
              </a:spcBef>
              <a:spcAft>
                <a:spcPct val="0"/>
              </a:spcAft>
              <a:buClr>
                <a:srgbClr val="C00000"/>
              </a:buClr>
              <a:buFont typeface="Arial" panose="020B0604020202020204" pitchFamily="34" charset="0"/>
              <a:buChar char="•"/>
              <a:defRPr sz="2400">
                <a:solidFill>
                  <a:schemeClr val="tx1"/>
                </a:solidFill>
                <a:latin typeface="+mn-lt"/>
                <a:ea typeface="MS PGothic" panose="020B0600070205080204" pitchFamily="34" charset="-128"/>
              </a:defRPr>
            </a:lvl2pPr>
            <a:lvl3pPr marL="11414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3pPr>
            <a:lvl4pPr marL="15986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4pPr>
            <a:lvl5pPr marL="2055813" indent="-227013"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S PGothic" panose="020B0600070205080204" pitchFamily="34" charset="-128"/>
              </a:defRPr>
            </a:lvl5pPr>
            <a:lvl6pPr marL="2514314" indent="-228574" algn="l" rtl="0" eaLnBrk="0" fontAlgn="base" hangingPunct="0">
              <a:spcBef>
                <a:spcPct val="20000"/>
              </a:spcBef>
              <a:spcAft>
                <a:spcPct val="0"/>
              </a:spcAft>
              <a:buFont typeface="Arial" charset="0"/>
              <a:buChar char="»"/>
              <a:defRPr sz="1600">
                <a:solidFill>
                  <a:schemeClr val="tx1"/>
                </a:solidFill>
                <a:latin typeface="+mn-lt"/>
              </a:defRPr>
            </a:lvl6pPr>
            <a:lvl7pPr marL="2971462" indent="-228574" algn="l" rtl="0" eaLnBrk="0" fontAlgn="base" hangingPunct="0">
              <a:spcBef>
                <a:spcPct val="20000"/>
              </a:spcBef>
              <a:spcAft>
                <a:spcPct val="0"/>
              </a:spcAft>
              <a:buFont typeface="Arial" charset="0"/>
              <a:buChar char="»"/>
              <a:defRPr sz="1600">
                <a:solidFill>
                  <a:schemeClr val="tx1"/>
                </a:solidFill>
                <a:latin typeface="+mn-lt"/>
              </a:defRPr>
            </a:lvl7pPr>
            <a:lvl8pPr marL="3428610" indent="-228574" algn="l" rtl="0" eaLnBrk="0" fontAlgn="base" hangingPunct="0">
              <a:spcBef>
                <a:spcPct val="20000"/>
              </a:spcBef>
              <a:spcAft>
                <a:spcPct val="0"/>
              </a:spcAft>
              <a:buFont typeface="Arial" charset="0"/>
              <a:buChar char="»"/>
              <a:defRPr sz="1600">
                <a:solidFill>
                  <a:schemeClr val="tx1"/>
                </a:solidFill>
                <a:latin typeface="+mn-lt"/>
              </a:defRPr>
            </a:lvl8pPr>
            <a:lvl9pPr marL="3885758" indent="-228574" algn="l" rtl="0" eaLnBrk="0" fontAlgn="base" hangingPunct="0">
              <a:spcBef>
                <a:spcPct val="20000"/>
              </a:spcBef>
              <a:spcAft>
                <a:spcPct val="0"/>
              </a:spcAft>
              <a:buFont typeface="Arial" charset="0"/>
              <a:buChar char="»"/>
              <a:defRPr sz="1600">
                <a:solidFill>
                  <a:schemeClr val="tx1"/>
                </a:solidFill>
                <a:latin typeface="+mn-lt"/>
              </a:defRPr>
            </a:lvl9pPr>
          </a:lstStyle>
          <a:p>
            <a:pPr>
              <a:spcBef>
                <a:spcPts val="0"/>
              </a:spcBef>
              <a:spcAft>
                <a:spcPts val="0"/>
              </a:spcAft>
              <a:defRPr/>
            </a:pPr>
            <a:r>
              <a:rPr lang="de-DE" altLang="de-DE" sz="2000" kern="0" dirty="0"/>
              <a:t>Progress since SA#107/SA5#160</a:t>
            </a:r>
          </a:p>
          <a:p>
            <a:pPr marL="0" indent="0">
              <a:spcBef>
                <a:spcPts val="0"/>
              </a:spcBef>
              <a:spcAft>
                <a:spcPts val="0"/>
              </a:spcAft>
              <a:buNone/>
              <a:defRPr/>
            </a:pPr>
            <a:endParaRPr lang="de-DE" altLang="de-DE" sz="2000" kern="0" dirty="0"/>
          </a:p>
          <a:p>
            <a:pPr marL="457200" lvl="1" indent="0" algn="l">
              <a:spcBef>
                <a:spcPts val="0"/>
              </a:spcBef>
              <a:spcAft>
                <a:spcPts val="600"/>
              </a:spcAft>
              <a:buSzTx/>
              <a:buNone/>
              <a:defRPr/>
            </a:pPr>
            <a:r>
              <a:rPr lang="de-DE" altLang="de-DE" sz="1600" kern="0" dirty="0"/>
              <a:t>3</a:t>
            </a:r>
            <a:r>
              <a:rPr lang="en-GB" sz="1600" kern="0" dirty="0">
                <a:sym typeface="+mn-ea"/>
              </a:rPr>
              <a:t> CRs agreed covering stage 2 aspects</a:t>
            </a:r>
            <a:r>
              <a:rPr lang="en-US" altLang="en-GB" sz="1600" kern="0" dirty="0">
                <a:sym typeface="+mn-ea"/>
              </a:rPr>
              <a:t>:</a:t>
            </a:r>
            <a:endParaRPr lang="de-DE" altLang="de-DE" sz="1600" kern="0" dirty="0"/>
          </a:p>
          <a:p>
            <a:pPr lvl="1">
              <a:spcBef>
                <a:spcPts val="0"/>
              </a:spcBef>
              <a:spcAft>
                <a:spcPts val="600"/>
              </a:spcAft>
              <a:defRPr/>
            </a:pPr>
            <a:r>
              <a:rPr lang="en-GB" sz="1400" kern="0" dirty="0">
                <a:sym typeface="+mn-ea"/>
              </a:rPr>
              <a:t>TS 32.240: Add charging principles for UAS charging </a:t>
            </a:r>
            <a:endParaRPr lang="de-DE" altLang="de-DE" sz="2000" kern="0" dirty="0"/>
          </a:p>
          <a:p>
            <a:pPr lvl="1">
              <a:spcBef>
                <a:spcPts val="0"/>
              </a:spcBef>
              <a:spcAft>
                <a:spcPts val="600"/>
              </a:spcAft>
              <a:defRPr/>
            </a:pPr>
            <a:r>
              <a:rPr lang="en-GB" sz="1400" kern="0" dirty="0">
                <a:sym typeface="+mn-ea"/>
              </a:rPr>
              <a:t>TS 32.255: Add UAS charging requirements for SMF</a:t>
            </a:r>
            <a:endParaRPr lang="de-DE" altLang="de-DE" sz="3200" kern="0" dirty="0"/>
          </a:p>
          <a:p>
            <a:pPr lvl="1">
              <a:spcBef>
                <a:spcPts val="0"/>
              </a:spcBef>
              <a:spcAft>
                <a:spcPts val="600"/>
              </a:spcAft>
              <a:defRPr/>
            </a:pPr>
            <a:r>
              <a:rPr lang="en-GB" sz="1400" kern="0" dirty="0"/>
              <a:t>TS 32.256: Add UAS charging requirements for AMF</a:t>
            </a:r>
          </a:p>
          <a:p>
            <a:pPr lvl="1">
              <a:spcBef>
                <a:spcPts val="0"/>
              </a:spcBef>
              <a:spcAft>
                <a:spcPts val="600"/>
              </a:spcAft>
              <a:defRPr/>
            </a:pPr>
            <a:endParaRPr lang="de-DE" altLang="de-DE" sz="2000" kern="0" dirty="0"/>
          </a:p>
          <a:p>
            <a:pPr>
              <a:spcBef>
                <a:spcPts val="0"/>
              </a:spcBef>
              <a:spcAft>
                <a:spcPts val="0"/>
              </a:spcAft>
              <a:defRPr/>
            </a:pPr>
            <a:r>
              <a:rPr lang="en-US" sz="2000" kern="0" dirty="0"/>
              <a:t>RAN impacts and dependencies:</a:t>
            </a:r>
          </a:p>
          <a:p>
            <a:pPr lvl="1">
              <a:spcBef>
                <a:spcPts val="0"/>
              </a:spcBef>
              <a:spcAft>
                <a:spcPts val="600"/>
              </a:spcAft>
              <a:defRPr/>
            </a:pPr>
            <a:r>
              <a:rPr lang="en-US" sz="1400" kern="0" dirty="0"/>
              <a:t>None identified</a:t>
            </a:r>
          </a:p>
          <a:p>
            <a:pPr lvl="1">
              <a:spcBef>
                <a:spcPts val="0"/>
              </a:spcBef>
              <a:spcAft>
                <a:spcPts val="600"/>
              </a:spcAft>
              <a:defRPr/>
            </a:pPr>
            <a:endParaRPr lang="en-US" sz="1400" kern="0" dirty="0"/>
          </a:p>
          <a:p>
            <a:pPr>
              <a:spcBef>
                <a:spcPts val="0"/>
              </a:spcBef>
              <a:spcAft>
                <a:spcPts val="0"/>
              </a:spcAft>
              <a:defRPr/>
            </a:pPr>
            <a:r>
              <a:rPr lang="de-DE" sz="2000" kern="0" dirty="0"/>
              <a:t>Next steps:</a:t>
            </a:r>
          </a:p>
          <a:p>
            <a:pPr lvl="1">
              <a:defRPr/>
            </a:pPr>
            <a:r>
              <a:rPr lang="en-GB" altLang="zh-CN" sz="1400" dirty="0"/>
              <a:t>Definition of UE type identification for the stage 2 and stage 3 work completion based on LS exchange with CT WGs </a:t>
            </a:r>
            <a:endParaRPr lang="en-US" sz="1400" kern="0" dirty="0"/>
          </a:p>
        </p:txBody>
      </p:sp>
      <p:sp>
        <p:nvSpPr>
          <p:cNvPr id="6" name="矩形 5">
            <a:extLst>
              <a:ext uri="{FF2B5EF4-FFF2-40B4-BE49-F238E27FC236}">
                <a16:creationId xmlns:a16="http://schemas.microsoft.com/office/drawing/2014/main" id="{E08B759D-6548-4AC0-A9EA-7770357D6DD1}"/>
              </a:ext>
            </a:extLst>
          </p:cNvPr>
          <p:cNvSpPr/>
          <p:nvPr/>
        </p:nvSpPr>
        <p:spPr>
          <a:xfrm>
            <a:off x="8684704" y="0"/>
            <a:ext cx="2552302" cy="292388"/>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1300" b="0" i="0" u="none" strike="noStrike" kern="1200" cap="none" spc="0" normalizeH="0" baseline="0" noProof="0" dirty="0">
                <a:ln>
                  <a:noFill/>
                </a:ln>
                <a:solidFill>
                  <a:prstClr val="white"/>
                </a:solidFill>
                <a:effectLst/>
                <a:highlight>
                  <a:srgbClr val="008080"/>
                </a:highlight>
                <a:uLnTx/>
                <a:uFillTx/>
                <a:latin typeface="Arial" panose="020B0604020202020204" pitchFamily="34" charset="0"/>
                <a:ea typeface="宋体" panose="02010600030101010101" pitchFamily="2" charset="-122"/>
                <a:cs typeface="Arial" panose="020B0604020202020204" pitchFamily="34" charset="0"/>
              </a:rPr>
              <a:t>CH Support to Network features</a:t>
            </a:r>
            <a:endParaRPr kumimoji="0" lang="zh-CN" altLang="en-US" sz="1300" b="0" i="0" u="none" strike="noStrike" kern="1200" cap="none" spc="0" normalizeH="0" baseline="0" noProof="0" dirty="0">
              <a:ln>
                <a:noFill/>
              </a:ln>
              <a:solidFill>
                <a:prstClr val="white"/>
              </a:solidFill>
              <a:effectLst/>
              <a:highlight>
                <a:srgbClr val="008080"/>
              </a:highlight>
              <a:uLnTx/>
              <a:uFillTx/>
              <a:latin typeface="Arial" panose="020B0604020202020204" pitchFamily="34" charset="0"/>
              <a:ea typeface="宋体" panose="02010600030101010101" pitchFamily="2" charset="-122"/>
              <a:cs typeface="Arial" panose="020B0604020202020204" pitchFamily="34" charset="0"/>
            </a:endParaRPr>
          </a:p>
        </p:txBody>
      </p:sp>
    </p:spTree>
    <p:extLst>
      <p:ext uri="{BB962C8B-B14F-4D97-AF65-F5344CB8AC3E}">
        <p14:creationId xmlns:p14="http://schemas.microsoft.com/office/powerpoint/2010/main" val="456956009"/>
      </p:ext>
    </p:extLst>
  </p:cSld>
  <p:clrMapOvr>
    <a:masterClrMapping/>
  </p:clrMapOvr>
  <p:transition spd="slow"/>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767C98-8C9E-A5F5-B857-6753806639F0}"/>
            </a:ext>
          </a:extLst>
        </p:cNvPr>
        <p:cNvGrpSpPr/>
        <p:nvPr/>
      </p:nvGrpSpPr>
      <p:grpSpPr>
        <a:xfrm>
          <a:off x="0" y="0"/>
          <a:ext cx="0" cy="0"/>
          <a:chOff x="0" y="0"/>
          <a:chExt cx="0" cy="0"/>
        </a:xfrm>
      </p:grpSpPr>
      <p:sp>
        <p:nvSpPr>
          <p:cNvPr id="7170" name="Title 1">
            <a:extLst>
              <a:ext uri="{FF2B5EF4-FFF2-40B4-BE49-F238E27FC236}">
                <a16:creationId xmlns:a16="http://schemas.microsoft.com/office/drawing/2014/main" id="{88910A43-C428-1431-8F3E-FDE86F76F445}"/>
              </a:ext>
            </a:extLst>
          </p:cNvPr>
          <p:cNvSpPr>
            <a:spLocks noGrp="1"/>
          </p:cNvSpPr>
          <p:nvPr>
            <p:ph type="title"/>
          </p:nvPr>
        </p:nvSpPr>
        <p:spPr>
          <a:xfrm>
            <a:off x="595842" y="221071"/>
            <a:ext cx="9445000" cy="1143000"/>
          </a:xfrm>
        </p:spPr>
        <p:txBody>
          <a:bodyPr/>
          <a:lstStyle/>
          <a:p>
            <a:r>
              <a:rPr lang="en-GB" altLang="en-US" sz="3200" b="1" dirty="0">
                <a:solidFill>
                  <a:srgbClr val="00B050"/>
                </a:solidFill>
              </a:rPr>
              <a:t>7. LCSCH: WID on Charging Aspects of 5GC </a:t>
            </a:r>
            <a:r>
              <a:rPr lang="en-GB" altLang="en-US" sz="3200" b="1" dirty="0" err="1">
                <a:solidFill>
                  <a:srgbClr val="00B050"/>
                </a:solidFill>
              </a:rPr>
              <a:t>LoCation</a:t>
            </a:r>
            <a:r>
              <a:rPr lang="en-GB" altLang="en-US" sz="3200" b="1" dirty="0">
                <a:solidFill>
                  <a:srgbClr val="00B050"/>
                </a:solidFill>
              </a:rPr>
              <a:t> Services</a:t>
            </a:r>
            <a:endParaRPr lang="en-GB" altLang="en-US" sz="3200" b="1" dirty="0">
              <a:solidFill>
                <a:srgbClr val="00B050"/>
              </a:solidFill>
              <a:highlight>
                <a:srgbClr val="FFFF00"/>
              </a:highlight>
            </a:endParaRPr>
          </a:p>
        </p:txBody>
      </p:sp>
      <p:graphicFrame>
        <p:nvGraphicFramePr>
          <p:cNvPr id="3" name="Table 2">
            <a:extLst>
              <a:ext uri="{FF2B5EF4-FFF2-40B4-BE49-F238E27FC236}">
                <a16:creationId xmlns:a16="http://schemas.microsoft.com/office/drawing/2014/main" id="{239D2E1E-826B-5981-DFAA-667EAFE29A5A}"/>
              </a:ext>
            </a:extLst>
          </p:cNvPr>
          <p:cNvGraphicFramePr>
            <a:graphicFrameLocks noGrp="1"/>
          </p:cNvGraphicFramePr>
          <p:nvPr>
            <p:extLst>
              <p:ext uri="{D42A27DB-BD31-4B8C-83A1-F6EECF244321}">
                <p14:modId xmlns:p14="http://schemas.microsoft.com/office/powerpoint/2010/main" val="587189487"/>
              </p:ext>
            </p:extLst>
          </p:nvPr>
        </p:nvGraphicFramePr>
        <p:xfrm>
          <a:off x="595842" y="1592076"/>
          <a:ext cx="11000316" cy="715434"/>
        </p:xfrm>
        <a:graphic>
          <a:graphicData uri="http://schemas.openxmlformats.org/drawingml/2006/table">
            <a:tbl>
              <a:tblPr firstRow="1" firstCol="1" bandRow="1">
                <a:tableStyleId>{F5AB1C69-6EDB-4FF4-983F-18BD219EF322}</a:tableStyleId>
              </a:tblPr>
              <a:tblGrid>
                <a:gridCol w="662538">
                  <a:extLst>
                    <a:ext uri="{9D8B030D-6E8A-4147-A177-3AD203B41FA5}">
                      <a16:colId xmlns:a16="http://schemas.microsoft.com/office/drawing/2014/main" val="20000"/>
                    </a:ext>
                  </a:extLst>
                </a:gridCol>
                <a:gridCol w="4226116">
                  <a:extLst>
                    <a:ext uri="{9D8B030D-6E8A-4147-A177-3AD203B41FA5}">
                      <a16:colId xmlns:a16="http://schemas.microsoft.com/office/drawing/2014/main" val="20001"/>
                    </a:ext>
                  </a:extLst>
                </a:gridCol>
                <a:gridCol w="1288387">
                  <a:extLst>
                    <a:ext uri="{9D8B030D-6E8A-4147-A177-3AD203B41FA5}">
                      <a16:colId xmlns:a16="http://schemas.microsoft.com/office/drawing/2014/main" val="20002"/>
                    </a:ext>
                  </a:extLst>
                </a:gridCol>
                <a:gridCol w="811417">
                  <a:extLst>
                    <a:ext uri="{9D8B030D-6E8A-4147-A177-3AD203B41FA5}">
                      <a16:colId xmlns:a16="http://schemas.microsoft.com/office/drawing/2014/main" val="20005"/>
                    </a:ext>
                  </a:extLst>
                </a:gridCol>
                <a:gridCol w="607312">
                  <a:extLst>
                    <a:ext uri="{9D8B030D-6E8A-4147-A177-3AD203B41FA5}">
                      <a16:colId xmlns:a16="http://schemas.microsoft.com/office/drawing/2014/main" val="20006"/>
                    </a:ext>
                  </a:extLst>
                </a:gridCol>
                <a:gridCol w="813897">
                  <a:extLst>
                    <a:ext uri="{9D8B030D-6E8A-4147-A177-3AD203B41FA5}">
                      <a16:colId xmlns:a16="http://schemas.microsoft.com/office/drawing/2014/main" val="1044384781"/>
                    </a:ext>
                  </a:extLst>
                </a:gridCol>
                <a:gridCol w="798668">
                  <a:extLst>
                    <a:ext uri="{9D8B030D-6E8A-4147-A177-3AD203B41FA5}">
                      <a16:colId xmlns:a16="http://schemas.microsoft.com/office/drawing/2014/main" val="20007"/>
                    </a:ext>
                  </a:extLst>
                </a:gridCol>
                <a:gridCol w="1791981">
                  <a:extLst>
                    <a:ext uri="{9D8B030D-6E8A-4147-A177-3AD203B41FA5}">
                      <a16:colId xmlns:a16="http://schemas.microsoft.com/office/drawing/2014/main" val="20008"/>
                    </a:ext>
                  </a:extLst>
                </a:gridCol>
              </a:tblGrid>
              <a:tr h="308983">
                <a:tc>
                  <a:txBody>
                    <a:bodyPr/>
                    <a:lstStyle/>
                    <a:p>
                      <a:pPr algn="ctr">
                        <a:lnSpc>
                          <a:spcPct val="107000"/>
                        </a:lnSpc>
                        <a:spcAft>
                          <a:spcPts val="800"/>
                        </a:spcAft>
                      </a:pPr>
                      <a:r>
                        <a:rPr lang="en-GB" sz="1200" dirty="0"/>
                        <a:t>UID</a:t>
                      </a:r>
                    </a:p>
                  </a:txBody>
                  <a:tcPr marL="48003" marR="48003" marT="0" marB="0" anchor="ctr"/>
                </a:tc>
                <a:tc>
                  <a:txBody>
                    <a:bodyPr/>
                    <a:lstStyle/>
                    <a:p>
                      <a:pPr algn="ctr">
                        <a:lnSpc>
                          <a:spcPct val="107000"/>
                        </a:lnSpc>
                        <a:spcAft>
                          <a:spcPts val="800"/>
                        </a:spcAft>
                      </a:pPr>
                      <a:r>
                        <a:rPr lang="en-GB" sz="1200" dirty="0"/>
                        <a:t>Name</a:t>
                      </a:r>
                    </a:p>
                  </a:txBody>
                  <a:tcPr marL="48003" marR="48003" marT="0" marB="0" anchor="ctr"/>
                </a:tc>
                <a:tc>
                  <a:txBody>
                    <a:bodyPr/>
                    <a:lstStyle/>
                    <a:p>
                      <a:pPr algn="ctr">
                        <a:lnSpc>
                          <a:spcPct val="107000"/>
                        </a:lnSpc>
                        <a:spcAft>
                          <a:spcPts val="800"/>
                        </a:spcAft>
                      </a:pPr>
                      <a:r>
                        <a:rPr lang="en-GB" sz="1200" dirty="0"/>
                        <a:t>Acronym</a:t>
                      </a:r>
                    </a:p>
                  </a:txBody>
                  <a:tcPr marL="48003" marR="48003" marT="0" marB="0" anchor="ctr"/>
                </a:tc>
                <a:tc>
                  <a:txBody>
                    <a:bodyPr/>
                    <a:lstStyle/>
                    <a:p>
                      <a:pPr algn="ctr">
                        <a:lnSpc>
                          <a:spcPct val="107000"/>
                        </a:lnSpc>
                        <a:spcAft>
                          <a:spcPts val="800"/>
                        </a:spcAft>
                      </a:pPr>
                      <a:r>
                        <a:rPr lang="en-GB" sz="1200" dirty="0"/>
                        <a:t>Target</a:t>
                      </a:r>
                    </a:p>
                  </a:txBody>
                  <a:tcPr marL="48003" marR="48003" marT="0" marB="0" anchor="ctr"/>
                </a:tc>
                <a:tc>
                  <a:txBody>
                    <a:bodyPr/>
                    <a:lstStyle/>
                    <a:p>
                      <a:pPr algn="ctr">
                        <a:lnSpc>
                          <a:spcPct val="107000"/>
                        </a:lnSpc>
                        <a:spcAft>
                          <a:spcPts val="800"/>
                        </a:spcAft>
                      </a:pPr>
                      <a:r>
                        <a:rPr lang="en-GB" sz="1200" dirty="0"/>
                        <a:t>Old %</a:t>
                      </a:r>
                    </a:p>
                  </a:txBody>
                  <a:tcPr marL="48003" marR="48003" marT="0" marB="0" anchor="ctr"/>
                </a:tc>
                <a:tc>
                  <a:txBody>
                    <a:bodyPr/>
                    <a:lstStyle/>
                    <a:p>
                      <a:pPr algn="ctr">
                        <a:lnSpc>
                          <a:spcPct val="107000"/>
                        </a:lnSpc>
                        <a:spcAft>
                          <a:spcPts val="800"/>
                        </a:spcAft>
                      </a:pPr>
                      <a:r>
                        <a:rPr lang="en-GB" sz="1200" dirty="0"/>
                        <a:t>WID</a:t>
                      </a:r>
                    </a:p>
                  </a:txBody>
                  <a:tcPr marL="48003" marR="48003" marT="0" marB="0" anchor="ctr"/>
                </a:tc>
                <a:tc>
                  <a:txBody>
                    <a:bodyPr/>
                    <a:lstStyle/>
                    <a:p>
                      <a:pPr algn="ctr">
                        <a:lnSpc>
                          <a:spcPct val="107000"/>
                        </a:lnSpc>
                        <a:spcAft>
                          <a:spcPts val="800"/>
                        </a:spcAft>
                      </a:pPr>
                      <a:r>
                        <a:rPr lang="en-GB" sz="1200" b="1" kern="1200" dirty="0">
                          <a:solidFill>
                            <a:schemeClr val="lt1"/>
                          </a:solidFill>
                          <a:latin typeface="+mn-lt"/>
                          <a:ea typeface="+mn-ea"/>
                          <a:cs typeface="+mn-cs"/>
                        </a:rPr>
                        <a:t>New %</a:t>
                      </a:r>
                    </a:p>
                  </a:txBody>
                  <a:tcPr marL="48003" marR="48003" marT="0" marB="0" anchor="ctr"/>
                </a:tc>
                <a:tc>
                  <a:txBody>
                    <a:bodyPr/>
                    <a:lstStyle/>
                    <a:p>
                      <a:pPr algn="ctr">
                        <a:lnSpc>
                          <a:spcPct val="107000"/>
                        </a:lnSpc>
                        <a:spcAft>
                          <a:spcPts val="800"/>
                        </a:spcAft>
                      </a:pPr>
                      <a:r>
                        <a:rPr lang="en-GB" sz="1200" b="1" kern="1200" dirty="0">
                          <a:solidFill>
                            <a:schemeClr val="lt1"/>
                          </a:solidFill>
                          <a:latin typeface="+mn-lt"/>
                          <a:ea typeface="+mn-ea"/>
                          <a:cs typeface="+mn-cs"/>
                        </a:rPr>
                        <a:t>Change or comment</a:t>
                      </a:r>
                    </a:p>
                  </a:txBody>
                  <a:tcPr marL="48003" marR="48003" marT="0" marB="0" anchor="ctr"/>
                </a:tc>
                <a:extLst>
                  <a:ext uri="{0D108BD9-81ED-4DB2-BD59-A6C34878D82A}">
                    <a16:rowId xmlns:a16="http://schemas.microsoft.com/office/drawing/2014/main" val="10000"/>
                  </a:ext>
                </a:extLst>
              </a:tr>
              <a:tr h="406451">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lang="en-US" sz="900" b="1" i="0" u="none" strike="noStrike" kern="1200" dirty="0">
                          <a:solidFill>
                            <a:srgbClr val="000000"/>
                          </a:solidFill>
                          <a:effectLst/>
                          <a:latin typeface="Arial" panose="020B0604020202020204" pitchFamily="34" charset="0"/>
                          <a:ea typeface="+mn-ea"/>
                          <a:cs typeface="+mn-cs"/>
                        </a:rPr>
                        <a:t>1070019</a:t>
                      </a:r>
                      <a:endParaRPr lang="en-GB" sz="900" b="1" i="0" u="none" strike="noStrike" kern="1200" dirty="0">
                        <a:solidFill>
                          <a:srgbClr val="000000"/>
                        </a:solidFill>
                        <a:effectLst/>
                        <a:latin typeface="Arial" panose="020B0604020202020204" pitchFamily="34" charset="0"/>
                        <a:ea typeface="+mn-ea"/>
                        <a:cs typeface="+mn-cs"/>
                      </a:endParaRPr>
                    </a:p>
                  </a:txBody>
                  <a:tcPr marL="12700" marR="12700" marT="12703" marB="0" anchor="ctr"/>
                </a:tc>
                <a:tc>
                  <a:txBody>
                    <a:bodyPr/>
                    <a:lstStyle/>
                    <a:p>
                      <a:pPr marL="0" indent="0" algn="l" defTabSz="1219170" rtl="0" eaLnBrk="1" fontAlgn="t" latinLnBrk="0" hangingPunct="1">
                        <a:spcAft>
                          <a:spcPts val="0"/>
                        </a:spcAft>
                      </a:pPr>
                      <a:r>
                        <a:rPr lang="en-GB" sz="1000" b="1" i="0" u="none" strike="noStrike" kern="1200" dirty="0">
                          <a:solidFill>
                            <a:srgbClr val="0000FF"/>
                          </a:solidFill>
                          <a:effectLst/>
                          <a:latin typeface="Arial" panose="020B0604020202020204" pitchFamily="34" charset="0"/>
                          <a:ea typeface="+mn-ea"/>
                          <a:cs typeface="+mn-cs"/>
                        </a:rPr>
                        <a:t>WID on Charging Aspects of 5GC </a:t>
                      </a:r>
                      <a:r>
                        <a:rPr lang="en-GB" sz="1000" b="1" i="0" u="none" strike="noStrike" kern="1200" dirty="0" err="1">
                          <a:solidFill>
                            <a:srgbClr val="0000FF"/>
                          </a:solidFill>
                          <a:effectLst/>
                          <a:latin typeface="Arial" panose="020B0604020202020204" pitchFamily="34" charset="0"/>
                          <a:ea typeface="+mn-ea"/>
                          <a:cs typeface="+mn-cs"/>
                        </a:rPr>
                        <a:t>LoCation</a:t>
                      </a:r>
                      <a:r>
                        <a:rPr lang="en-GB" sz="1000" b="1" i="0" u="none" strike="noStrike" kern="1200" dirty="0">
                          <a:solidFill>
                            <a:srgbClr val="0000FF"/>
                          </a:solidFill>
                          <a:effectLst/>
                          <a:latin typeface="Arial" panose="020B0604020202020204" pitchFamily="34" charset="0"/>
                          <a:ea typeface="+mn-ea"/>
                          <a:cs typeface="+mn-cs"/>
                        </a:rPr>
                        <a:t> Services</a:t>
                      </a:r>
                    </a:p>
                  </a:txBody>
                  <a:tcPr marL="9525" marR="9525" marT="9525" marB="9525" anchor="ctr"/>
                </a:tc>
                <a:tc>
                  <a:txBody>
                    <a:bodyPr/>
                    <a:lstStyle/>
                    <a:p>
                      <a:pPr marL="0" marR="0" lvl="0" indent="0" algn="ctr" defTabSz="914296" rtl="0" eaLnBrk="1" fontAlgn="t" latinLnBrk="0" hangingPunct="1">
                        <a:lnSpc>
                          <a:spcPct val="100000"/>
                        </a:lnSpc>
                        <a:spcBef>
                          <a:spcPts val="0"/>
                        </a:spcBef>
                        <a:spcAft>
                          <a:spcPts val="0"/>
                        </a:spcAft>
                        <a:buClrTx/>
                        <a:buSzTx/>
                        <a:buFontTx/>
                        <a:buNone/>
                        <a:tabLst/>
                        <a:defRPr/>
                      </a:pPr>
                      <a:r>
                        <a:rPr lang="en-GB" sz="900" b="1" i="0" u="none" strike="noStrike" kern="1200" dirty="0">
                          <a:solidFill>
                            <a:srgbClr val="000000"/>
                          </a:solidFill>
                          <a:effectLst/>
                          <a:latin typeface="Arial" panose="020B0604020202020204" pitchFamily="34" charset="0"/>
                          <a:ea typeface="+mn-ea"/>
                          <a:cs typeface="+mn-cs"/>
                        </a:rPr>
                        <a:t>5G_eLCS_CH</a:t>
                      </a:r>
                    </a:p>
                  </a:txBody>
                  <a:tcPr marL="48003" marR="48003" marT="0" marB="0" anchor="ct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lang="en-GB" sz="900" kern="1200" dirty="0">
                          <a:solidFill>
                            <a:schemeClr val="dk1"/>
                          </a:solidFill>
                          <a:latin typeface="Arial" panose="020B0604020202020204" pitchFamily="34" charset="0"/>
                          <a:ea typeface="+mn-ea"/>
                          <a:cs typeface="Arial" panose="020B0604020202020204" pitchFamily="34" charset="0"/>
                        </a:rPr>
                        <a:t>12/09/2025</a:t>
                      </a:r>
                    </a:p>
                  </a:txBody>
                  <a:tcPr marL="48003" marR="48003" marT="0" marB="0" anchor="ctr"/>
                </a:tc>
                <a:tc>
                  <a:txBody>
                    <a:bodyPr/>
                    <a:lstStyle/>
                    <a:p>
                      <a:pPr marL="0" algn="ctr" defTabSz="1219170" rtl="0" eaLnBrk="1" fontAlgn="t" latinLnBrk="0" hangingPunct="1"/>
                      <a:r>
                        <a:rPr lang="en-GB" sz="900" kern="1200" dirty="0">
                          <a:solidFill>
                            <a:schemeClr val="dk1"/>
                          </a:solidFill>
                          <a:latin typeface="Arial" panose="020B0604020202020204" pitchFamily="34" charset="0"/>
                          <a:ea typeface="+mn-ea"/>
                          <a:cs typeface="Arial" panose="020B0604020202020204" pitchFamily="34" charset="0"/>
                        </a:rPr>
                        <a:t>0 %</a:t>
                      </a:r>
                    </a:p>
                  </a:txBody>
                  <a:tcPr marL="48003" marR="48003" marT="0" marB="0" anchor="ctr"/>
                </a:tc>
                <a:tc>
                  <a:txBody>
                    <a:bodyPr/>
                    <a:lstStyle/>
                    <a:p>
                      <a:pPr algn="ctr" fontAlgn="t"/>
                      <a:r>
                        <a:rPr lang="en-GB" sz="900" b="0" i="0" u="none" strike="noStrike" kern="1200" dirty="0">
                          <a:solidFill>
                            <a:srgbClr val="000000"/>
                          </a:solidFill>
                          <a:effectLst/>
                          <a:latin typeface="Arial" panose="020B0604020202020204" pitchFamily="34" charset="0"/>
                          <a:ea typeface="+mn-ea"/>
                          <a:cs typeface="Arial" panose="020B0604020202020204" pitchFamily="34" charset="0"/>
                        </a:rPr>
                        <a:t>SP-250125</a:t>
                      </a:r>
                    </a:p>
                  </a:txBody>
                  <a:tcPr marL="48003" marR="48003" marT="0" marB="0" anchor="ctr"/>
                </a:tc>
                <a:tc>
                  <a:txBody>
                    <a:bodyPr/>
                    <a:lstStyle/>
                    <a:p>
                      <a:pPr marL="0" algn="ctr" defTabSz="1219170" rtl="0" eaLnBrk="1" fontAlgn="t" latinLnBrk="0" hangingPunct="1"/>
                      <a:r>
                        <a:rPr lang="en-GB" sz="900" b="0" i="0" u="none" strike="noStrike" kern="1200" dirty="0">
                          <a:solidFill>
                            <a:srgbClr val="000000"/>
                          </a:solidFill>
                          <a:effectLst/>
                          <a:latin typeface="Arial" panose="020B0604020202020204" pitchFamily="34" charset="0"/>
                          <a:ea typeface="+mn-ea"/>
                          <a:cs typeface="Arial" panose="020B0604020202020204" pitchFamily="34" charset="0"/>
                        </a:rPr>
                        <a:t>100%</a:t>
                      </a:r>
                    </a:p>
                  </a:txBody>
                  <a:tcPr marL="48003" marR="48003" marT="0" marB="0" anchor="ctr"/>
                </a:tc>
                <a:tc>
                  <a:txBody>
                    <a:bodyPr/>
                    <a:lstStyle/>
                    <a:p>
                      <a:pPr marL="0" marR="0" lvl="0" indent="0" algn="ctr" defTabSz="1219170" rtl="0" eaLnBrk="1" fontAlgn="auto" latinLnBrk="0" hangingPunct="1">
                        <a:lnSpc>
                          <a:spcPct val="107000"/>
                        </a:lnSpc>
                        <a:spcBef>
                          <a:spcPts val="0"/>
                        </a:spcBef>
                        <a:spcAft>
                          <a:spcPts val="800"/>
                        </a:spcAft>
                        <a:buClrTx/>
                        <a:buSzTx/>
                        <a:buFontTx/>
                        <a:buNone/>
                        <a:tabLst/>
                        <a:defRPr/>
                      </a:pPr>
                      <a:r>
                        <a:rPr lang="en-US" sz="1200" b="1" kern="1200" dirty="0">
                          <a:solidFill>
                            <a:srgbClr val="00B050"/>
                          </a:solidFill>
                          <a:latin typeface="+mn-lt"/>
                          <a:ea typeface="+mn-ea"/>
                          <a:cs typeface="+mn-cs"/>
                        </a:rPr>
                        <a:t>completed</a:t>
                      </a:r>
                    </a:p>
                  </a:txBody>
                  <a:tcPr marL="48003" marR="48003" marT="0" marB="0" anchor="ctr"/>
                </a:tc>
                <a:extLst>
                  <a:ext uri="{0D108BD9-81ED-4DB2-BD59-A6C34878D82A}">
                    <a16:rowId xmlns:a16="http://schemas.microsoft.com/office/drawing/2014/main" val="10001"/>
                  </a:ext>
                </a:extLst>
              </a:tr>
            </a:tbl>
          </a:graphicData>
        </a:graphic>
      </p:graphicFrame>
      <p:sp>
        <p:nvSpPr>
          <p:cNvPr id="2" name="矩形 5">
            <a:extLst>
              <a:ext uri="{FF2B5EF4-FFF2-40B4-BE49-F238E27FC236}">
                <a16:creationId xmlns:a16="http://schemas.microsoft.com/office/drawing/2014/main" id="{1EC71DE5-0ECE-33C0-EAA0-4C916F09D488}"/>
              </a:ext>
            </a:extLst>
          </p:cNvPr>
          <p:cNvSpPr/>
          <p:nvPr/>
        </p:nvSpPr>
        <p:spPr>
          <a:xfrm>
            <a:off x="8684704" y="0"/>
            <a:ext cx="2552302" cy="292388"/>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1300" b="0" i="0" u="none" strike="noStrike" kern="1200" cap="none" spc="0" normalizeH="0" baseline="0" noProof="0" dirty="0">
                <a:ln>
                  <a:noFill/>
                </a:ln>
                <a:solidFill>
                  <a:prstClr val="white"/>
                </a:solidFill>
                <a:effectLst/>
                <a:highlight>
                  <a:srgbClr val="008080"/>
                </a:highlight>
                <a:uLnTx/>
                <a:uFillTx/>
                <a:latin typeface="Arial" panose="020B0604020202020204" pitchFamily="34" charset="0"/>
                <a:ea typeface="宋体" panose="02010600030101010101" pitchFamily="2" charset="-122"/>
                <a:cs typeface="Arial" panose="020B0604020202020204" pitchFamily="34" charset="0"/>
              </a:rPr>
              <a:t>CH Support to Network features</a:t>
            </a:r>
            <a:endParaRPr kumimoji="0" lang="zh-CN" altLang="en-US" sz="1300" b="0" i="0" u="none" strike="noStrike" kern="1200" cap="none" spc="0" normalizeH="0" baseline="0" noProof="0" dirty="0">
              <a:ln>
                <a:noFill/>
              </a:ln>
              <a:solidFill>
                <a:prstClr val="white"/>
              </a:solidFill>
              <a:effectLst/>
              <a:highlight>
                <a:srgbClr val="008080"/>
              </a:highlight>
              <a:uLnTx/>
              <a:uFillTx/>
              <a:latin typeface="Arial" panose="020B0604020202020204" pitchFamily="34" charset="0"/>
              <a:ea typeface="宋体" panose="02010600030101010101" pitchFamily="2" charset="-122"/>
              <a:cs typeface="Arial" panose="020B0604020202020204" pitchFamily="34" charset="0"/>
            </a:endParaRPr>
          </a:p>
        </p:txBody>
      </p:sp>
      <p:sp>
        <p:nvSpPr>
          <p:cNvPr id="6" name="Content Placeholder 7">
            <a:extLst>
              <a:ext uri="{FF2B5EF4-FFF2-40B4-BE49-F238E27FC236}">
                <a16:creationId xmlns:a16="http://schemas.microsoft.com/office/drawing/2014/main" id="{45AED172-46C9-4E6F-A6F3-A60ABFFD5DE6}"/>
              </a:ext>
            </a:extLst>
          </p:cNvPr>
          <p:cNvSpPr txBox="1">
            <a:spLocks/>
          </p:cNvSpPr>
          <p:nvPr/>
        </p:nvSpPr>
        <p:spPr>
          <a:xfrm>
            <a:off x="595842" y="2307510"/>
            <a:ext cx="10925672" cy="4018645"/>
          </a:xfrm>
          <a:prstGeom prst="rect">
            <a:avLst/>
          </a:prstGeom>
        </p:spPr>
        <p:txBody>
          <a:bodyPr/>
          <a:lstStyle>
            <a:lvl1pPr marL="341313" indent="-341313" algn="l" rtl="0" eaLnBrk="0" fontAlgn="base" hangingPunct="0">
              <a:spcBef>
                <a:spcPct val="20000"/>
              </a:spcBef>
              <a:spcAft>
                <a:spcPct val="0"/>
              </a:spcAft>
              <a:buBlip>
                <a:blip r:embed="rId2"/>
              </a:buBlip>
              <a:defRPr sz="2800">
                <a:solidFill>
                  <a:schemeClr val="tx1"/>
                </a:solidFill>
                <a:latin typeface="+mn-lt"/>
                <a:ea typeface="MS PGothic" panose="020B0600070205080204" pitchFamily="34" charset="-128"/>
                <a:cs typeface="ＭＳ Ｐゴシック" charset="0"/>
              </a:defRPr>
            </a:lvl1pPr>
            <a:lvl2pPr marL="741363" indent="-284163" algn="l" rtl="0" eaLnBrk="0" fontAlgn="base" hangingPunct="0">
              <a:spcBef>
                <a:spcPct val="20000"/>
              </a:spcBef>
              <a:spcAft>
                <a:spcPct val="0"/>
              </a:spcAft>
              <a:buClr>
                <a:srgbClr val="C00000"/>
              </a:buClr>
              <a:buFont typeface="Arial" panose="020B0604020202020204" pitchFamily="34" charset="0"/>
              <a:buChar char="•"/>
              <a:defRPr sz="2400">
                <a:solidFill>
                  <a:schemeClr val="tx1"/>
                </a:solidFill>
                <a:latin typeface="+mn-lt"/>
                <a:ea typeface="MS PGothic" panose="020B0600070205080204" pitchFamily="34" charset="-128"/>
              </a:defRPr>
            </a:lvl2pPr>
            <a:lvl3pPr marL="11414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3pPr>
            <a:lvl4pPr marL="15986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4pPr>
            <a:lvl5pPr marL="2055813" indent="-227013"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S PGothic" panose="020B0600070205080204" pitchFamily="34" charset="-128"/>
              </a:defRPr>
            </a:lvl5pPr>
            <a:lvl6pPr marL="2514314" indent="-228574" algn="l" rtl="0" eaLnBrk="0" fontAlgn="base" hangingPunct="0">
              <a:spcBef>
                <a:spcPct val="20000"/>
              </a:spcBef>
              <a:spcAft>
                <a:spcPct val="0"/>
              </a:spcAft>
              <a:buFont typeface="Arial" charset="0"/>
              <a:buChar char="»"/>
              <a:defRPr sz="1600">
                <a:solidFill>
                  <a:schemeClr val="tx1"/>
                </a:solidFill>
                <a:latin typeface="+mn-lt"/>
              </a:defRPr>
            </a:lvl6pPr>
            <a:lvl7pPr marL="2971462" indent="-228574" algn="l" rtl="0" eaLnBrk="0" fontAlgn="base" hangingPunct="0">
              <a:spcBef>
                <a:spcPct val="20000"/>
              </a:spcBef>
              <a:spcAft>
                <a:spcPct val="0"/>
              </a:spcAft>
              <a:buFont typeface="Arial" charset="0"/>
              <a:buChar char="»"/>
              <a:defRPr sz="1600">
                <a:solidFill>
                  <a:schemeClr val="tx1"/>
                </a:solidFill>
                <a:latin typeface="+mn-lt"/>
              </a:defRPr>
            </a:lvl7pPr>
            <a:lvl8pPr marL="3428610" indent="-228574" algn="l" rtl="0" eaLnBrk="0" fontAlgn="base" hangingPunct="0">
              <a:spcBef>
                <a:spcPct val="20000"/>
              </a:spcBef>
              <a:spcAft>
                <a:spcPct val="0"/>
              </a:spcAft>
              <a:buFont typeface="Arial" charset="0"/>
              <a:buChar char="»"/>
              <a:defRPr sz="1600">
                <a:solidFill>
                  <a:schemeClr val="tx1"/>
                </a:solidFill>
                <a:latin typeface="+mn-lt"/>
              </a:defRPr>
            </a:lvl8pPr>
            <a:lvl9pPr marL="3885758" indent="-228574" algn="l" rtl="0" eaLnBrk="0" fontAlgn="base" hangingPunct="0">
              <a:spcBef>
                <a:spcPct val="20000"/>
              </a:spcBef>
              <a:spcAft>
                <a:spcPct val="0"/>
              </a:spcAft>
              <a:buFont typeface="Arial" charset="0"/>
              <a:buChar char="»"/>
              <a:defRPr sz="1600">
                <a:solidFill>
                  <a:schemeClr val="tx1"/>
                </a:solidFill>
                <a:latin typeface="+mn-lt"/>
              </a:defRPr>
            </a:lvl9pPr>
          </a:lstStyle>
          <a:p>
            <a:pPr>
              <a:spcBef>
                <a:spcPts val="0"/>
              </a:spcBef>
              <a:spcAft>
                <a:spcPts val="0"/>
              </a:spcAft>
              <a:defRPr/>
            </a:pPr>
            <a:r>
              <a:rPr lang="de-DE" altLang="de-DE" sz="2000" kern="0" dirty="0"/>
              <a:t>Progress since SA#107</a:t>
            </a:r>
            <a:endParaRPr lang="de-DE" altLang="de-DE" sz="1000" kern="0" dirty="0"/>
          </a:p>
          <a:p>
            <a:pPr marL="0" indent="0">
              <a:spcBef>
                <a:spcPts val="0"/>
              </a:spcBef>
              <a:spcAft>
                <a:spcPts val="0"/>
              </a:spcAft>
              <a:buNone/>
              <a:defRPr/>
            </a:pPr>
            <a:r>
              <a:rPr lang="de-DE" altLang="de-DE" sz="2000" kern="0" dirty="0"/>
              <a:t>      </a:t>
            </a:r>
            <a:r>
              <a:rPr lang="en-GB" sz="1600" kern="0" dirty="0">
                <a:sym typeface="+mn-ea"/>
              </a:rPr>
              <a:t>7 CRs agreed covering stage2 aspects in TS 32.271</a:t>
            </a:r>
            <a:r>
              <a:rPr lang="en-US" altLang="en-GB" sz="1600" kern="0" dirty="0">
                <a:sym typeface="+mn-ea"/>
              </a:rPr>
              <a:t>:</a:t>
            </a:r>
            <a:endParaRPr lang="de-DE" altLang="de-DE" sz="1600" kern="0" dirty="0"/>
          </a:p>
          <a:p>
            <a:pPr lvl="1" algn="l">
              <a:spcBef>
                <a:spcPts val="0"/>
              </a:spcBef>
              <a:spcAft>
                <a:spcPts val="600"/>
              </a:spcAft>
              <a:buSzTx/>
              <a:defRPr/>
            </a:pPr>
            <a:r>
              <a:rPr lang="en-GB" sz="1400" kern="0" dirty="0">
                <a:sym typeface="+mn-ea"/>
              </a:rPr>
              <a:t>Extend the scope and charging architecture to support 5G LCS converged charging and a</a:t>
            </a:r>
            <a:r>
              <a:rPr lang="en-US" sz="1400" kern="0" dirty="0">
                <a:sym typeface="+mn-ea"/>
              </a:rPr>
              <a:t>addition of LCS architecture</a:t>
            </a:r>
          </a:p>
          <a:p>
            <a:pPr lvl="1" algn="l">
              <a:spcBef>
                <a:spcPts val="0"/>
              </a:spcBef>
              <a:spcAft>
                <a:spcPts val="600"/>
              </a:spcAft>
              <a:buSzTx/>
              <a:defRPr/>
            </a:pPr>
            <a:r>
              <a:rPr lang="en-GB" sz="1400" kern="0" dirty="0">
                <a:sym typeface="+mn-ea"/>
              </a:rPr>
              <a:t>Extend basic principles, CDR generation and handling for 5G LCS converged charging</a:t>
            </a:r>
            <a:endParaRPr lang="en-US" sz="1400" kern="0" dirty="0">
              <a:sym typeface="+mn-ea"/>
            </a:endParaRPr>
          </a:p>
          <a:p>
            <a:pPr lvl="1" algn="l">
              <a:spcBef>
                <a:spcPts val="0"/>
              </a:spcBef>
              <a:spcAft>
                <a:spcPts val="600"/>
              </a:spcAft>
              <a:buSzTx/>
              <a:defRPr/>
            </a:pPr>
            <a:r>
              <a:rPr lang="en-GB" sz="1400" kern="0" dirty="0">
                <a:sym typeface="+mn-ea"/>
              </a:rPr>
              <a:t>Add message flow of converged charging for 5GC-MT-LR and 5GC-MO-LR</a:t>
            </a:r>
          </a:p>
          <a:p>
            <a:pPr lvl="1" algn="l">
              <a:spcBef>
                <a:spcPts val="0"/>
              </a:spcBef>
              <a:spcAft>
                <a:spcPts val="600"/>
              </a:spcAft>
              <a:buSzTx/>
              <a:defRPr/>
            </a:pPr>
            <a:r>
              <a:rPr lang="en-GB" sz="1400" kern="0" dirty="0">
                <a:sym typeface="+mn-ea"/>
              </a:rPr>
              <a:t>Extend data description, charging information and bindings for 5G LCS converged charging</a:t>
            </a:r>
            <a:endParaRPr lang="en-US" sz="1400" kern="0" dirty="0">
              <a:sym typeface="+mn-ea"/>
            </a:endParaRPr>
          </a:p>
          <a:p>
            <a:pPr marL="457200" lvl="1" indent="0" algn="l">
              <a:spcBef>
                <a:spcPts val="0"/>
              </a:spcBef>
              <a:spcAft>
                <a:spcPts val="600"/>
              </a:spcAft>
              <a:buSzTx/>
              <a:buNone/>
              <a:defRPr/>
            </a:pPr>
            <a:r>
              <a:rPr lang="en-GB" sz="1600" kern="0" dirty="0">
                <a:sym typeface="+mn-ea"/>
              </a:rPr>
              <a:t>4 CRs agreed covering stage 3 aspects in TS 32.291 and TS 32.298</a:t>
            </a:r>
            <a:r>
              <a:rPr lang="en-US" altLang="en-GB" sz="1600" kern="0" dirty="0">
                <a:sym typeface="+mn-ea"/>
              </a:rPr>
              <a:t>:</a:t>
            </a:r>
            <a:endParaRPr lang="de-DE" altLang="de-DE" sz="1600" kern="0" dirty="0"/>
          </a:p>
          <a:p>
            <a:pPr lvl="1" algn="l">
              <a:spcBef>
                <a:spcPts val="0"/>
              </a:spcBef>
              <a:spcAft>
                <a:spcPts val="600"/>
              </a:spcAft>
              <a:buSzTx/>
              <a:defRPr/>
            </a:pPr>
            <a:r>
              <a:rPr lang="en-GB" sz="1400" kern="0" dirty="0">
                <a:sym typeface="+mn-ea"/>
              </a:rPr>
              <a:t>Extend Data Type/CHF-CDR for 5G LCS converged charging</a:t>
            </a:r>
          </a:p>
          <a:p>
            <a:pPr lvl="1" algn="l">
              <a:spcBef>
                <a:spcPts val="0"/>
              </a:spcBef>
              <a:spcAft>
                <a:spcPts val="600"/>
              </a:spcAft>
              <a:buSzTx/>
              <a:defRPr/>
            </a:pPr>
            <a:r>
              <a:rPr lang="en-GB" sz="1400" kern="0" dirty="0">
                <a:sym typeface="+mn-ea"/>
              </a:rPr>
              <a:t>Introduce </a:t>
            </a:r>
            <a:r>
              <a:rPr lang="en-GB" sz="1400" kern="0" dirty="0" err="1">
                <a:sym typeface="+mn-ea"/>
              </a:rPr>
              <a:t>OpenAPI</a:t>
            </a:r>
            <a:r>
              <a:rPr lang="en-GB" sz="1400" kern="0" dirty="0">
                <a:sym typeface="+mn-ea"/>
              </a:rPr>
              <a:t> extension and add charging information to CDR for 5GS LCS</a:t>
            </a:r>
            <a:endParaRPr lang="de-DE" altLang="de-DE" sz="2000" kern="0" dirty="0"/>
          </a:p>
          <a:p>
            <a:pPr>
              <a:spcBef>
                <a:spcPts val="0"/>
              </a:spcBef>
              <a:spcAft>
                <a:spcPts val="0"/>
              </a:spcAft>
              <a:defRPr/>
            </a:pPr>
            <a:r>
              <a:rPr lang="en-US" sz="2000" kern="0" dirty="0"/>
              <a:t>RAN impacts and dependencies:</a:t>
            </a:r>
          </a:p>
          <a:p>
            <a:pPr lvl="1">
              <a:spcBef>
                <a:spcPts val="0"/>
              </a:spcBef>
              <a:spcAft>
                <a:spcPts val="600"/>
              </a:spcAft>
              <a:defRPr/>
            </a:pPr>
            <a:r>
              <a:rPr lang="en-US" sz="1400" kern="0" dirty="0"/>
              <a:t>None identified</a:t>
            </a:r>
          </a:p>
          <a:p>
            <a:pPr>
              <a:spcBef>
                <a:spcPts val="0"/>
              </a:spcBef>
              <a:spcAft>
                <a:spcPts val="0"/>
              </a:spcAft>
              <a:defRPr/>
            </a:pPr>
            <a:r>
              <a:rPr lang="de-DE" sz="2000" kern="0" dirty="0"/>
              <a:t>Next steps:</a:t>
            </a:r>
          </a:p>
          <a:p>
            <a:pPr lvl="1">
              <a:defRPr/>
            </a:pPr>
            <a:r>
              <a:rPr lang="en-GB" altLang="zh-CN" sz="1400" dirty="0"/>
              <a:t>Work item is completed</a:t>
            </a:r>
            <a:endParaRPr lang="en-US" sz="1400" kern="0" dirty="0"/>
          </a:p>
        </p:txBody>
      </p:sp>
    </p:spTree>
    <p:extLst>
      <p:ext uri="{BB962C8B-B14F-4D97-AF65-F5344CB8AC3E}">
        <p14:creationId xmlns:p14="http://schemas.microsoft.com/office/powerpoint/2010/main" val="3685079624"/>
      </p:ext>
    </p:extLst>
  </p:cSld>
  <p:clrMapOvr>
    <a:masterClrMapping/>
  </p:clrMapOvr>
  <p:transition spd="slow"/>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114AD4-CD84-A209-61C0-850445866974}"/>
            </a:ext>
          </a:extLst>
        </p:cNvPr>
        <p:cNvGrpSpPr/>
        <p:nvPr/>
      </p:nvGrpSpPr>
      <p:grpSpPr>
        <a:xfrm>
          <a:off x="0" y="0"/>
          <a:ext cx="0" cy="0"/>
          <a:chOff x="0" y="0"/>
          <a:chExt cx="0" cy="0"/>
        </a:xfrm>
      </p:grpSpPr>
      <p:sp>
        <p:nvSpPr>
          <p:cNvPr id="7170" name="Title 1">
            <a:extLst>
              <a:ext uri="{FF2B5EF4-FFF2-40B4-BE49-F238E27FC236}">
                <a16:creationId xmlns:a16="http://schemas.microsoft.com/office/drawing/2014/main" id="{9C3A0AAF-EC9E-510A-9445-94ADF1F9B371}"/>
              </a:ext>
            </a:extLst>
          </p:cNvPr>
          <p:cNvSpPr>
            <a:spLocks noGrp="1"/>
          </p:cNvSpPr>
          <p:nvPr>
            <p:ph type="title"/>
          </p:nvPr>
        </p:nvSpPr>
        <p:spPr>
          <a:xfrm>
            <a:off x="595842" y="221071"/>
            <a:ext cx="9445000" cy="1143000"/>
          </a:xfrm>
        </p:spPr>
        <p:txBody>
          <a:bodyPr/>
          <a:lstStyle/>
          <a:p>
            <a:r>
              <a:rPr lang="en-GB" altLang="en-US" sz="3200" b="1" dirty="0">
                <a:solidFill>
                  <a:srgbClr val="00B050"/>
                </a:solidFill>
              </a:rPr>
              <a:t>8.AIoTCH: WID on Charging for Ambient power-enabled Internet of Things</a:t>
            </a:r>
            <a:endParaRPr lang="en-GB" altLang="en-US" sz="3200" b="1" dirty="0">
              <a:solidFill>
                <a:srgbClr val="00B050"/>
              </a:solidFill>
              <a:highlight>
                <a:srgbClr val="FFFF00"/>
              </a:highlight>
            </a:endParaRPr>
          </a:p>
        </p:txBody>
      </p:sp>
      <p:graphicFrame>
        <p:nvGraphicFramePr>
          <p:cNvPr id="3" name="Table 2">
            <a:extLst>
              <a:ext uri="{FF2B5EF4-FFF2-40B4-BE49-F238E27FC236}">
                <a16:creationId xmlns:a16="http://schemas.microsoft.com/office/drawing/2014/main" id="{907C1ABF-23B0-4D8A-13B3-7C7277B96F3B}"/>
              </a:ext>
            </a:extLst>
          </p:cNvPr>
          <p:cNvGraphicFramePr>
            <a:graphicFrameLocks noGrp="1"/>
          </p:cNvGraphicFramePr>
          <p:nvPr>
            <p:extLst>
              <p:ext uri="{D42A27DB-BD31-4B8C-83A1-F6EECF244321}">
                <p14:modId xmlns:p14="http://schemas.microsoft.com/office/powerpoint/2010/main" val="630592944"/>
              </p:ext>
            </p:extLst>
          </p:nvPr>
        </p:nvGraphicFramePr>
        <p:xfrm>
          <a:off x="595842" y="1592076"/>
          <a:ext cx="11000316" cy="715434"/>
        </p:xfrm>
        <a:graphic>
          <a:graphicData uri="http://schemas.openxmlformats.org/drawingml/2006/table">
            <a:tbl>
              <a:tblPr firstRow="1" firstCol="1" bandRow="1">
                <a:tableStyleId>{F5AB1C69-6EDB-4FF4-983F-18BD219EF322}</a:tableStyleId>
              </a:tblPr>
              <a:tblGrid>
                <a:gridCol w="662538">
                  <a:extLst>
                    <a:ext uri="{9D8B030D-6E8A-4147-A177-3AD203B41FA5}">
                      <a16:colId xmlns:a16="http://schemas.microsoft.com/office/drawing/2014/main" val="20000"/>
                    </a:ext>
                  </a:extLst>
                </a:gridCol>
                <a:gridCol w="4226116">
                  <a:extLst>
                    <a:ext uri="{9D8B030D-6E8A-4147-A177-3AD203B41FA5}">
                      <a16:colId xmlns:a16="http://schemas.microsoft.com/office/drawing/2014/main" val="20001"/>
                    </a:ext>
                  </a:extLst>
                </a:gridCol>
                <a:gridCol w="1288387">
                  <a:extLst>
                    <a:ext uri="{9D8B030D-6E8A-4147-A177-3AD203B41FA5}">
                      <a16:colId xmlns:a16="http://schemas.microsoft.com/office/drawing/2014/main" val="20002"/>
                    </a:ext>
                  </a:extLst>
                </a:gridCol>
                <a:gridCol w="811417">
                  <a:extLst>
                    <a:ext uri="{9D8B030D-6E8A-4147-A177-3AD203B41FA5}">
                      <a16:colId xmlns:a16="http://schemas.microsoft.com/office/drawing/2014/main" val="20005"/>
                    </a:ext>
                  </a:extLst>
                </a:gridCol>
                <a:gridCol w="607312">
                  <a:extLst>
                    <a:ext uri="{9D8B030D-6E8A-4147-A177-3AD203B41FA5}">
                      <a16:colId xmlns:a16="http://schemas.microsoft.com/office/drawing/2014/main" val="20006"/>
                    </a:ext>
                  </a:extLst>
                </a:gridCol>
                <a:gridCol w="813897">
                  <a:extLst>
                    <a:ext uri="{9D8B030D-6E8A-4147-A177-3AD203B41FA5}">
                      <a16:colId xmlns:a16="http://schemas.microsoft.com/office/drawing/2014/main" val="1044384781"/>
                    </a:ext>
                  </a:extLst>
                </a:gridCol>
                <a:gridCol w="798668">
                  <a:extLst>
                    <a:ext uri="{9D8B030D-6E8A-4147-A177-3AD203B41FA5}">
                      <a16:colId xmlns:a16="http://schemas.microsoft.com/office/drawing/2014/main" val="20007"/>
                    </a:ext>
                  </a:extLst>
                </a:gridCol>
                <a:gridCol w="1791981">
                  <a:extLst>
                    <a:ext uri="{9D8B030D-6E8A-4147-A177-3AD203B41FA5}">
                      <a16:colId xmlns:a16="http://schemas.microsoft.com/office/drawing/2014/main" val="20008"/>
                    </a:ext>
                  </a:extLst>
                </a:gridCol>
              </a:tblGrid>
              <a:tr h="308983">
                <a:tc>
                  <a:txBody>
                    <a:bodyPr/>
                    <a:lstStyle/>
                    <a:p>
                      <a:pPr algn="ctr">
                        <a:lnSpc>
                          <a:spcPct val="107000"/>
                        </a:lnSpc>
                        <a:spcAft>
                          <a:spcPts val="800"/>
                        </a:spcAft>
                      </a:pPr>
                      <a:r>
                        <a:rPr lang="en-GB" sz="1200" dirty="0"/>
                        <a:t>UID</a:t>
                      </a:r>
                    </a:p>
                  </a:txBody>
                  <a:tcPr marL="48003" marR="48003" marT="0" marB="0" anchor="ctr"/>
                </a:tc>
                <a:tc>
                  <a:txBody>
                    <a:bodyPr/>
                    <a:lstStyle/>
                    <a:p>
                      <a:pPr algn="ctr">
                        <a:lnSpc>
                          <a:spcPct val="107000"/>
                        </a:lnSpc>
                        <a:spcAft>
                          <a:spcPts val="800"/>
                        </a:spcAft>
                      </a:pPr>
                      <a:r>
                        <a:rPr lang="en-GB" sz="1200" dirty="0"/>
                        <a:t>Name</a:t>
                      </a:r>
                    </a:p>
                  </a:txBody>
                  <a:tcPr marL="48003" marR="48003" marT="0" marB="0" anchor="ctr"/>
                </a:tc>
                <a:tc>
                  <a:txBody>
                    <a:bodyPr/>
                    <a:lstStyle/>
                    <a:p>
                      <a:pPr algn="ctr">
                        <a:lnSpc>
                          <a:spcPct val="107000"/>
                        </a:lnSpc>
                        <a:spcAft>
                          <a:spcPts val="800"/>
                        </a:spcAft>
                      </a:pPr>
                      <a:r>
                        <a:rPr lang="en-GB" sz="1200" dirty="0"/>
                        <a:t>Acronym</a:t>
                      </a:r>
                    </a:p>
                  </a:txBody>
                  <a:tcPr marL="48003" marR="48003" marT="0" marB="0" anchor="ctr"/>
                </a:tc>
                <a:tc>
                  <a:txBody>
                    <a:bodyPr/>
                    <a:lstStyle/>
                    <a:p>
                      <a:pPr algn="ctr">
                        <a:lnSpc>
                          <a:spcPct val="107000"/>
                        </a:lnSpc>
                        <a:spcAft>
                          <a:spcPts val="800"/>
                        </a:spcAft>
                      </a:pPr>
                      <a:r>
                        <a:rPr lang="en-GB" sz="1200" dirty="0"/>
                        <a:t>Target</a:t>
                      </a:r>
                    </a:p>
                  </a:txBody>
                  <a:tcPr marL="48003" marR="48003" marT="0" marB="0" anchor="ctr"/>
                </a:tc>
                <a:tc>
                  <a:txBody>
                    <a:bodyPr/>
                    <a:lstStyle/>
                    <a:p>
                      <a:pPr algn="ctr">
                        <a:lnSpc>
                          <a:spcPct val="107000"/>
                        </a:lnSpc>
                        <a:spcAft>
                          <a:spcPts val="800"/>
                        </a:spcAft>
                      </a:pPr>
                      <a:r>
                        <a:rPr lang="en-GB" sz="1200" dirty="0"/>
                        <a:t>Old %</a:t>
                      </a:r>
                    </a:p>
                  </a:txBody>
                  <a:tcPr marL="48003" marR="48003" marT="0" marB="0" anchor="ctr"/>
                </a:tc>
                <a:tc>
                  <a:txBody>
                    <a:bodyPr/>
                    <a:lstStyle/>
                    <a:p>
                      <a:pPr algn="ctr">
                        <a:lnSpc>
                          <a:spcPct val="107000"/>
                        </a:lnSpc>
                        <a:spcAft>
                          <a:spcPts val="800"/>
                        </a:spcAft>
                      </a:pPr>
                      <a:r>
                        <a:rPr lang="en-GB" sz="1200" dirty="0"/>
                        <a:t>WID</a:t>
                      </a:r>
                    </a:p>
                  </a:txBody>
                  <a:tcPr marL="48003" marR="48003" marT="0" marB="0" anchor="ctr"/>
                </a:tc>
                <a:tc>
                  <a:txBody>
                    <a:bodyPr/>
                    <a:lstStyle/>
                    <a:p>
                      <a:pPr algn="ctr">
                        <a:lnSpc>
                          <a:spcPct val="107000"/>
                        </a:lnSpc>
                        <a:spcAft>
                          <a:spcPts val="800"/>
                        </a:spcAft>
                      </a:pPr>
                      <a:r>
                        <a:rPr lang="en-GB" sz="1200" b="1" kern="1200" dirty="0">
                          <a:solidFill>
                            <a:schemeClr val="lt1"/>
                          </a:solidFill>
                          <a:latin typeface="+mn-lt"/>
                          <a:ea typeface="+mn-ea"/>
                          <a:cs typeface="+mn-cs"/>
                        </a:rPr>
                        <a:t>New %</a:t>
                      </a:r>
                    </a:p>
                  </a:txBody>
                  <a:tcPr marL="48003" marR="48003" marT="0" marB="0" anchor="ctr"/>
                </a:tc>
                <a:tc>
                  <a:txBody>
                    <a:bodyPr/>
                    <a:lstStyle/>
                    <a:p>
                      <a:pPr algn="ctr">
                        <a:lnSpc>
                          <a:spcPct val="107000"/>
                        </a:lnSpc>
                        <a:spcAft>
                          <a:spcPts val="800"/>
                        </a:spcAft>
                      </a:pPr>
                      <a:r>
                        <a:rPr lang="en-GB" sz="1200" b="1" kern="1200" dirty="0">
                          <a:solidFill>
                            <a:schemeClr val="lt1"/>
                          </a:solidFill>
                          <a:latin typeface="+mn-lt"/>
                          <a:ea typeface="+mn-ea"/>
                          <a:cs typeface="+mn-cs"/>
                        </a:rPr>
                        <a:t>Change or comment</a:t>
                      </a:r>
                    </a:p>
                  </a:txBody>
                  <a:tcPr marL="48003" marR="48003" marT="0" marB="0" anchor="ctr"/>
                </a:tc>
                <a:extLst>
                  <a:ext uri="{0D108BD9-81ED-4DB2-BD59-A6C34878D82A}">
                    <a16:rowId xmlns:a16="http://schemas.microsoft.com/office/drawing/2014/main" val="10000"/>
                  </a:ext>
                </a:extLst>
              </a:tr>
              <a:tr h="406451">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lang="en-US" sz="900" b="1" i="0" u="none" strike="noStrike" kern="1200" dirty="0">
                          <a:solidFill>
                            <a:srgbClr val="000000"/>
                          </a:solidFill>
                          <a:effectLst/>
                          <a:latin typeface="Arial" panose="020B0604020202020204" pitchFamily="34" charset="0"/>
                          <a:ea typeface="+mn-ea"/>
                          <a:cs typeface="+mn-cs"/>
                        </a:rPr>
                        <a:t>1070018</a:t>
                      </a:r>
                      <a:endParaRPr lang="en-GB" sz="900" b="1" i="0" u="none" strike="noStrike" kern="1200" dirty="0">
                        <a:solidFill>
                          <a:srgbClr val="000000"/>
                        </a:solidFill>
                        <a:effectLst/>
                        <a:latin typeface="Arial" panose="020B0604020202020204" pitchFamily="34" charset="0"/>
                        <a:ea typeface="+mn-ea"/>
                        <a:cs typeface="+mn-cs"/>
                      </a:endParaRPr>
                    </a:p>
                  </a:txBody>
                  <a:tcPr marL="12700" marR="12700" marT="12703" marB="0" anchor="ctr"/>
                </a:tc>
                <a:tc>
                  <a:txBody>
                    <a:bodyPr/>
                    <a:lstStyle/>
                    <a:p>
                      <a:pPr marL="0" indent="0" algn="l" defTabSz="1219170" rtl="0" eaLnBrk="1" fontAlgn="t" latinLnBrk="0" hangingPunct="1">
                        <a:spcAft>
                          <a:spcPts val="0"/>
                        </a:spcAft>
                      </a:pPr>
                      <a:r>
                        <a:rPr lang="en-GB" sz="1000" b="1" i="0" u="none" strike="noStrike" kern="1200" dirty="0">
                          <a:solidFill>
                            <a:srgbClr val="0000FF"/>
                          </a:solidFill>
                          <a:effectLst/>
                          <a:latin typeface="Arial" panose="020B0604020202020204" pitchFamily="34" charset="0"/>
                          <a:ea typeface="+mn-ea"/>
                          <a:cs typeface="+mn-cs"/>
                        </a:rPr>
                        <a:t>WID on Charging for Ambient power-enabled Internet of Things</a:t>
                      </a:r>
                    </a:p>
                  </a:txBody>
                  <a:tcPr marL="9525" marR="9525" marT="9525" marB="9525" anchor="ctr"/>
                </a:tc>
                <a:tc>
                  <a:txBody>
                    <a:bodyPr/>
                    <a:lstStyle/>
                    <a:p>
                      <a:pPr marL="0" marR="0" lvl="0" indent="0" algn="ctr" defTabSz="914296" rtl="0" eaLnBrk="1" fontAlgn="t" latinLnBrk="0" hangingPunct="1">
                        <a:lnSpc>
                          <a:spcPct val="100000"/>
                        </a:lnSpc>
                        <a:spcBef>
                          <a:spcPts val="0"/>
                        </a:spcBef>
                        <a:spcAft>
                          <a:spcPts val="0"/>
                        </a:spcAft>
                        <a:buClrTx/>
                        <a:buSzTx/>
                        <a:buFontTx/>
                        <a:buNone/>
                        <a:tabLst/>
                        <a:defRPr/>
                      </a:pPr>
                      <a:r>
                        <a:rPr lang="en-GB" sz="900" b="1" i="0" u="none" strike="noStrike" kern="1200" dirty="0" err="1">
                          <a:solidFill>
                            <a:srgbClr val="000000"/>
                          </a:solidFill>
                          <a:effectLst/>
                          <a:latin typeface="Arial" panose="020B0604020202020204" pitchFamily="34" charset="0"/>
                          <a:ea typeface="+mn-ea"/>
                          <a:cs typeface="+mn-cs"/>
                        </a:rPr>
                        <a:t>AmbientIoT_CH</a:t>
                      </a:r>
                      <a:endParaRPr lang="en-GB" sz="900" b="1" i="0" u="none" strike="noStrike" kern="1200" dirty="0">
                        <a:solidFill>
                          <a:srgbClr val="000000"/>
                        </a:solidFill>
                        <a:effectLst/>
                        <a:latin typeface="Arial" panose="020B0604020202020204" pitchFamily="34" charset="0"/>
                        <a:ea typeface="+mn-ea"/>
                        <a:cs typeface="+mn-cs"/>
                      </a:endParaRPr>
                    </a:p>
                  </a:txBody>
                  <a:tcPr marL="48003" marR="48003" marT="0" marB="0" anchor="ct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lang="en-GB" sz="900" kern="1200" dirty="0">
                          <a:solidFill>
                            <a:schemeClr val="dk1"/>
                          </a:solidFill>
                          <a:latin typeface="Arial" panose="020B0604020202020204" pitchFamily="34" charset="0"/>
                          <a:ea typeface="+mn-ea"/>
                          <a:cs typeface="Arial" panose="020B0604020202020204" pitchFamily="34" charset="0"/>
                        </a:rPr>
                        <a:t>12/09/2025</a:t>
                      </a:r>
                    </a:p>
                  </a:txBody>
                  <a:tcPr marL="48003" marR="48003" marT="0" marB="0" anchor="ctr"/>
                </a:tc>
                <a:tc>
                  <a:txBody>
                    <a:bodyPr/>
                    <a:lstStyle/>
                    <a:p>
                      <a:pPr marL="0" algn="ctr" defTabSz="1219170" rtl="0" eaLnBrk="1" fontAlgn="t" latinLnBrk="0" hangingPunct="1"/>
                      <a:r>
                        <a:rPr lang="en-GB" sz="900" kern="1200" dirty="0">
                          <a:solidFill>
                            <a:schemeClr val="dk1"/>
                          </a:solidFill>
                          <a:latin typeface="Arial" panose="020B0604020202020204" pitchFamily="34" charset="0"/>
                          <a:ea typeface="+mn-ea"/>
                          <a:cs typeface="Arial" panose="020B0604020202020204" pitchFamily="34" charset="0"/>
                        </a:rPr>
                        <a:t>0 %</a:t>
                      </a:r>
                    </a:p>
                  </a:txBody>
                  <a:tcPr marL="48003" marR="48003" marT="0" marB="0" anchor="ctr"/>
                </a:tc>
                <a:tc>
                  <a:txBody>
                    <a:bodyPr/>
                    <a:lstStyle/>
                    <a:p>
                      <a:pPr algn="ctr" fontAlgn="t"/>
                      <a:r>
                        <a:rPr lang="en-GB" sz="900" b="0" i="0" u="none" strike="noStrike" kern="1200" dirty="0">
                          <a:solidFill>
                            <a:srgbClr val="000000"/>
                          </a:solidFill>
                          <a:effectLst/>
                          <a:latin typeface="Arial" panose="020B0604020202020204" pitchFamily="34" charset="0"/>
                          <a:ea typeface="+mn-ea"/>
                          <a:cs typeface="Arial" panose="020B0604020202020204" pitchFamily="34" charset="0"/>
                        </a:rPr>
                        <a:t>SP-250121</a:t>
                      </a:r>
                    </a:p>
                  </a:txBody>
                  <a:tcPr marL="48003" marR="48003" marT="0" marB="0" anchor="ctr"/>
                </a:tc>
                <a:tc>
                  <a:txBody>
                    <a:bodyPr/>
                    <a:lstStyle/>
                    <a:p>
                      <a:pPr marL="0" algn="ctr" defTabSz="1219170" rtl="0" eaLnBrk="1" fontAlgn="t" latinLnBrk="0" hangingPunct="1"/>
                      <a:r>
                        <a:rPr lang="en-GB" sz="900" b="0" i="0" u="none" strike="noStrike" kern="1200" dirty="0">
                          <a:solidFill>
                            <a:srgbClr val="000000"/>
                          </a:solidFill>
                          <a:effectLst/>
                          <a:latin typeface="Arial" panose="020B0604020202020204" pitchFamily="34" charset="0"/>
                          <a:ea typeface="+mn-ea"/>
                          <a:cs typeface="Arial" panose="020B0604020202020204" pitchFamily="34" charset="0"/>
                        </a:rPr>
                        <a:t>100%</a:t>
                      </a:r>
                    </a:p>
                  </a:txBody>
                  <a:tcPr marL="48003" marR="48003" marT="0" marB="0" anchor="ctr"/>
                </a:tc>
                <a:tc>
                  <a:txBody>
                    <a:bodyPr/>
                    <a:lstStyle/>
                    <a:p>
                      <a:pPr marL="0" marR="0" lvl="0" indent="0" algn="ctr" defTabSz="1219170" rtl="0" eaLnBrk="1" fontAlgn="auto" latinLnBrk="0" hangingPunct="1">
                        <a:lnSpc>
                          <a:spcPct val="107000"/>
                        </a:lnSpc>
                        <a:spcBef>
                          <a:spcPts val="0"/>
                        </a:spcBef>
                        <a:spcAft>
                          <a:spcPts val="800"/>
                        </a:spcAft>
                        <a:buClrTx/>
                        <a:buSzTx/>
                        <a:buFontTx/>
                        <a:buNone/>
                        <a:tabLst/>
                        <a:defRPr/>
                      </a:pPr>
                      <a:r>
                        <a:rPr lang="en-US" sz="1200" b="1" kern="1200" dirty="0">
                          <a:solidFill>
                            <a:srgbClr val="00B050"/>
                          </a:solidFill>
                          <a:latin typeface="+mn-lt"/>
                          <a:ea typeface="+mn-ea"/>
                          <a:cs typeface="+mn-cs"/>
                        </a:rPr>
                        <a:t>completed</a:t>
                      </a:r>
                    </a:p>
                  </a:txBody>
                  <a:tcPr marL="48003" marR="48003" marT="0" marB="0" anchor="ctr"/>
                </a:tc>
                <a:extLst>
                  <a:ext uri="{0D108BD9-81ED-4DB2-BD59-A6C34878D82A}">
                    <a16:rowId xmlns:a16="http://schemas.microsoft.com/office/drawing/2014/main" val="10001"/>
                  </a:ext>
                </a:extLst>
              </a:tr>
            </a:tbl>
          </a:graphicData>
        </a:graphic>
      </p:graphicFrame>
      <p:sp>
        <p:nvSpPr>
          <p:cNvPr id="2" name="矩形 5">
            <a:extLst>
              <a:ext uri="{FF2B5EF4-FFF2-40B4-BE49-F238E27FC236}">
                <a16:creationId xmlns:a16="http://schemas.microsoft.com/office/drawing/2014/main" id="{478E9747-E735-C9BC-3EF3-5836DF387C16}"/>
              </a:ext>
            </a:extLst>
          </p:cNvPr>
          <p:cNvSpPr/>
          <p:nvPr/>
        </p:nvSpPr>
        <p:spPr>
          <a:xfrm>
            <a:off x="8684704" y="0"/>
            <a:ext cx="2552302" cy="292388"/>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1300" b="0" i="0" u="none" strike="noStrike" kern="1200" cap="none" spc="0" normalizeH="0" baseline="0" noProof="0" dirty="0">
                <a:ln>
                  <a:noFill/>
                </a:ln>
                <a:solidFill>
                  <a:prstClr val="white"/>
                </a:solidFill>
                <a:effectLst/>
                <a:highlight>
                  <a:srgbClr val="008080"/>
                </a:highlight>
                <a:uLnTx/>
                <a:uFillTx/>
                <a:latin typeface="Arial" panose="020B0604020202020204" pitchFamily="34" charset="0"/>
                <a:ea typeface="宋体" panose="02010600030101010101" pitchFamily="2" charset="-122"/>
                <a:cs typeface="Arial" panose="020B0604020202020204" pitchFamily="34" charset="0"/>
              </a:rPr>
              <a:t>CH Support to Network features</a:t>
            </a:r>
            <a:endParaRPr kumimoji="0" lang="zh-CN" altLang="en-US" sz="1300" b="0" i="0" u="none" strike="noStrike" kern="1200" cap="none" spc="0" normalizeH="0" baseline="0" noProof="0" dirty="0">
              <a:ln>
                <a:noFill/>
              </a:ln>
              <a:solidFill>
                <a:prstClr val="white"/>
              </a:solidFill>
              <a:effectLst/>
              <a:highlight>
                <a:srgbClr val="008080"/>
              </a:highlight>
              <a:uLnTx/>
              <a:uFillTx/>
              <a:latin typeface="Arial" panose="020B0604020202020204" pitchFamily="34" charset="0"/>
              <a:ea typeface="宋体" panose="02010600030101010101" pitchFamily="2" charset="-122"/>
              <a:cs typeface="Arial" panose="020B0604020202020204" pitchFamily="34" charset="0"/>
            </a:endParaRPr>
          </a:p>
        </p:txBody>
      </p:sp>
      <p:sp>
        <p:nvSpPr>
          <p:cNvPr id="6" name="Content Placeholder 7">
            <a:extLst>
              <a:ext uri="{FF2B5EF4-FFF2-40B4-BE49-F238E27FC236}">
                <a16:creationId xmlns:a16="http://schemas.microsoft.com/office/drawing/2014/main" id="{45EB27DD-3C45-4393-9514-635911928841}"/>
              </a:ext>
            </a:extLst>
          </p:cNvPr>
          <p:cNvSpPr txBox="1">
            <a:spLocks/>
          </p:cNvSpPr>
          <p:nvPr/>
        </p:nvSpPr>
        <p:spPr>
          <a:xfrm>
            <a:off x="595842" y="2453952"/>
            <a:ext cx="10925672" cy="3893060"/>
          </a:xfrm>
          <a:prstGeom prst="rect">
            <a:avLst/>
          </a:prstGeom>
        </p:spPr>
        <p:txBody>
          <a:bodyPr/>
          <a:lstStyle>
            <a:lvl1pPr marL="341313" indent="-341313" algn="l" rtl="0" eaLnBrk="0" fontAlgn="base" hangingPunct="0">
              <a:spcBef>
                <a:spcPct val="20000"/>
              </a:spcBef>
              <a:spcAft>
                <a:spcPct val="0"/>
              </a:spcAft>
              <a:buBlip>
                <a:blip r:embed="rId2"/>
              </a:buBlip>
              <a:defRPr sz="2800">
                <a:solidFill>
                  <a:schemeClr val="tx1"/>
                </a:solidFill>
                <a:latin typeface="+mn-lt"/>
                <a:ea typeface="MS PGothic" panose="020B0600070205080204" pitchFamily="34" charset="-128"/>
                <a:cs typeface="ＭＳ Ｐゴシック" charset="0"/>
              </a:defRPr>
            </a:lvl1pPr>
            <a:lvl2pPr marL="741363" indent="-284163" algn="l" rtl="0" eaLnBrk="0" fontAlgn="base" hangingPunct="0">
              <a:spcBef>
                <a:spcPct val="20000"/>
              </a:spcBef>
              <a:spcAft>
                <a:spcPct val="0"/>
              </a:spcAft>
              <a:buClr>
                <a:srgbClr val="C00000"/>
              </a:buClr>
              <a:buFont typeface="Arial" panose="020B0604020202020204" pitchFamily="34" charset="0"/>
              <a:buChar char="•"/>
              <a:defRPr sz="2400">
                <a:solidFill>
                  <a:schemeClr val="tx1"/>
                </a:solidFill>
                <a:latin typeface="+mn-lt"/>
                <a:ea typeface="MS PGothic" panose="020B0600070205080204" pitchFamily="34" charset="-128"/>
              </a:defRPr>
            </a:lvl2pPr>
            <a:lvl3pPr marL="11414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3pPr>
            <a:lvl4pPr marL="15986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4pPr>
            <a:lvl5pPr marL="2055813" indent="-227013"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S PGothic" panose="020B0600070205080204" pitchFamily="34" charset="-128"/>
              </a:defRPr>
            </a:lvl5pPr>
            <a:lvl6pPr marL="2514314" indent="-228574" algn="l" rtl="0" eaLnBrk="0" fontAlgn="base" hangingPunct="0">
              <a:spcBef>
                <a:spcPct val="20000"/>
              </a:spcBef>
              <a:spcAft>
                <a:spcPct val="0"/>
              </a:spcAft>
              <a:buFont typeface="Arial" charset="0"/>
              <a:buChar char="»"/>
              <a:defRPr sz="1600">
                <a:solidFill>
                  <a:schemeClr val="tx1"/>
                </a:solidFill>
                <a:latin typeface="+mn-lt"/>
              </a:defRPr>
            </a:lvl6pPr>
            <a:lvl7pPr marL="2971462" indent="-228574" algn="l" rtl="0" eaLnBrk="0" fontAlgn="base" hangingPunct="0">
              <a:spcBef>
                <a:spcPct val="20000"/>
              </a:spcBef>
              <a:spcAft>
                <a:spcPct val="0"/>
              </a:spcAft>
              <a:buFont typeface="Arial" charset="0"/>
              <a:buChar char="»"/>
              <a:defRPr sz="1600">
                <a:solidFill>
                  <a:schemeClr val="tx1"/>
                </a:solidFill>
                <a:latin typeface="+mn-lt"/>
              </a:defRPr>
            </a:lvl7pPr>
            <a:lvl8pPr marL="3428610" indent="-228574" algn="l" rtl="0" eaLnBrk="0" fontAlgn="base" hangingPunct="0">
              <a:spcBef>
                <a:spcPct val="20000"/>
              </a:spcBef>
              <a:spcAft>
                <a:spcPct val="0"/>
              </a:spcAft>
              <a:buFont typeface="Arial" charset="0"/>
              <a:buChar char="»"/>
              <a:defRPr sz="1600">
                <a:solidFill>
                  <a:schemeClr val="tx1"/>
                </a:solidFill>
                <a:latin typeface="+mn-lt"/>
              </a:defRPr>
            </a:lvl8pPr>
            <a:lvl9pPr marL="3885758" indent="-228574" algn="l" rtl="0" eaLnBrk="0" fontAlgn="base" hangingPunct="0">
              <a:spcBef>
                <a:spcPct val="20000"/>
              </a:spcBef>
              <a:spcAft>
                <a:spcPct val="0"/>
              </a:spcAft>
              <a:buFont typeface="Arial" charset="0"/>
              <a:buChar char="»"/>
              <a:defRPr sz="1600">
                <a:solidFill>
                  <a:schemeClr val="tx1"/>
                </a:solidFill>
                <a:latin typeface="+mn-lt"/>
              </a:defRPr>
            </a:lvl9pPr>
          </a:lstStyle>
          <a:p>
            <a:pPr>
              <a:spcBef>
                <a:spcPts val="0"/>
              </a:spcBef>
              <a:spcAft>
                <a:spcPts val="0"/>
              </a:spcAft>
              <a:defRPr/>
            </a:pPr>
            <a:r>
              <a:rPr lang="de-DE" altLang="de-DE" sz="2000" kern="0" dirty="0"/>
              <a:t>Progress since SA#107</a:t>
            </a:r>
          </a:p>
          <a:p>
            <a:pPr>
              <a:spcBef>
                <a:spcPts val="0"/>
              </a:spcBef>
              <a:spcAft>
                <a:spcPts val="0"/>
              </a:spcAft>
              <a:defRPr/>
            </a:pPr>
            <a:endParaRPr lang="de-DE" altLang="de-DE" sz="2000" kern="0" dirty="0"/>
          </a:p>
          <a:p>
            <a:pPr marL="0" indent="0">
              <a:spcBef>
                <a:spcPts val="0"/>
              </a:spcBef>
              <a:spcAft>
                <a:spcPts val="0"/>
              </a:spcAft>
              <a:buNone/>
              <a:defRPr/>
            </a:pPr>
            <a:r>
              <a:rPr lang="de-DE" altLang="de-DE" sz="2000" kern="0" dirty="0"/>
              <a:t>      </a:t>
            </a:r>
            <a:r>
              <a:rPr lang="en-GB" sz="1600" kern="0" dirty="0">
                <a:sym typeface="+mn-ea"/>
              </a:rPr>
              <a:t>2 CRs agreed covering stage2 aspects</a:t>
            </a:r>
            <a:r>
              <a:rPr lang="en-US" altLang="en-GB" sz="1600" kern="0" dirty="0">
                <a:sym typeface="+mn-ea"/>
              </a:rPr>
              <a:t>:</a:t>
            </a:r>
            <a:endParaRPr lang="de-DE" altLang="de-DE" sz="1600" kern="0" dirty="0"/>
          </a:p>
          <a:p>
            <a:pPr lvl="1">
              <a:spcBef>
                <a:spcPts val="0"/>
              </a:spcBef>
              <a:spcAft>
                <a:spcPts val="600"/>
              </a:spcAft>
              <a:defRPr/>
            </a:pPr>
            <a:r>
              <a:rPr lang="en-US" sz="1400" kern="0" dirty="0">
                <a:sym typeface="+mn-ea"/>
              </a:rPr>
              <a:t>TS 32.240, TS 32.254: </a:t>
            </a:r>
            <a:r>
              <a:rPr lang="en-GB" sz="1400" kern="0" dirty="0">
                <a:sym typeface="+mn-ea"/>
              </a:rPr>
              <a:t>Add charging support for </a:t>
            </a:r>
            <a:r>
              <a:rPr lang="en-GB" sz="1400" kern="0" dirty="0" err="1">
                <a:sym typeface="+mn-ea"/>
              </a:rPr>
              <a:t>AIoT</a:t>
            </a:r>
            <a:r>
              <a:rPr lang="en-GB" sz="1400" kern="0" dirty="0">
                <a:sym typeface="+mn-ea"/>
              </a:rPr>
              <a:t> service</a:t>
            </a:r>
            <a:endParaRPr lang="en-US" sz="1400" kern="0" dirty="0">
              <a:sym typeface="+mn-ea"/>
            </a:endParaRPr>
          </a:p>
          <a:p>
            <a:pPr marL="0" indent="0">
              <a:spcBef>
                <a:spcPts val="0"/>
              </a:spcBef>
              <a:spcAft>
                <a:spcPts val="0"/>
              </a:spcAft>
              <a:buNone/>
              <a:defRPr/>
            </a:pPr>
            <a:r>
              <a:rPr lang="de-DE" altLang="de-DE" sz="2000" kern="0" dirty="0"/>
              <a:t>      </a:t>
            </a:r>
            <a:r>
              <a:rPr lang="en-GB" sz="1600" kern="0" dirty="0">
                <a:sym typeface="+mn-ea"/>
              </a:rPr>
              <a:t>2 CRs agreed covering stage 3 aspects</a:t>
            </a:r>
            <a:r>
              <a:rPr lang="en-US" altLang="en-GB" sz="1600" kern="0" dirty="0">
                <a:sym typeface="+mn-ea"/>
              </a:rPr>
              <a:t> in TS 32.291 and TS 32.298:</a:t>
            </a:r>
            <a:endParaRPr lang="de-DE" altLang="de-DE" sz="1600" kern="0" dirty="0"/>
          </a:p>
          <a:p>
            <a:pPr lvl="1" algn="l">
              <a:spcBef>
                <a:spcPts val="0"/>
              </a:spcBef>
              <a:spcAft>
                <a:spcPts val="600"/>
              </a:spcAft>
              <a:buSzTx/>
              <a:defRPr/>
            </a:pPr>
            <a:r>
              <a:rPr lang="en-GB" sz="1400" kern="0" dirty="0">
                <a:sym typeface="+mn-ea"/>
              </a:rPr>
              <a:t>Add charging support for </a:t>
            </a:r>
            <a:r>
              <a:rPr lang="en-GB" sz="1400" kern="0" dirty="0" err="1">
                <a:sym typeface="+mn-ea"/>
              </a:rPr>
              <a:t>AIoT</a:t>
            </a:r>
            <a:r>
              <a:rPr lang="en-GB" sz="1400" kern="0" dirty="0">
                <a:sym typeface="+mn-ea"/>
              </a:rPr>
              <a:t> service</a:t>
            </a:r>
            <a:endParaRPr lang="de-DE" altLang="de-DE" sz="2000" kern="0" dirty="0"/>
          </a:p>
          <a:p>
            <a:pPr marL="457200" lvl="1" indent="0" algn="l">
              <a:spcBef>
                <a:spcPts val="0"/>
              </a:spcBef>
              <a:spcAft>
                <a:spcPts val="600"/>
              </a:spcAft>
              <a:buSzTx/>
              <a:buNone/>
              <a:defRPr/>
            </a:pPr>
            <a:endParaRPr lang="de-DE" altLang="de-DE" sz="2000" kern="0" dirty="0"/>
          </a:p>
          <a:p>
            <a:pPr>
              <a:spcBef>
                <a:spcPts val="0"/>
              </a:spcBef>
              <a:spcAft>
                <a:spcPts val="0"/>
              </a:spcAft>
              <a:defRPr/>
            </a:pPr>
            <a:r>
              <a:rPr lang="en-US" sz="2000" kern="0" dirty="0"/>
              <a:t>RAN impacts and dependencies:</a:t>
            </a:r>
          </a:p>
          <a:p>
            <a:pPr lvl="1">
              <a:spcBef>
                <a:spcPts val="0"/>
              </a:spcBef>
              <a:spcAft>
                <a:spcPts val="600"/>
              </a:spcAft>
              <a:defRPr/>
            </a:pPr>
            <a:r>
              <a:rPr lang="en-US" sz="1400" kern="0" dirty="0"/>
              <a:t>None identified</a:t>
            </a:r>
          </a:p>
          <a:p>
            <a:pPr lvl="1">
              <a:spcBef>
                <a:spcPts val="0"/>
              </a:spcBef>
              <a:spcAft>
                <a:spcPts val="600"/>
              </a:spcAft>
              <a:defRPr/>
            </a:pPr>
            <a:endParaRPr lang="en-US" sz="1400" kern="0" dirty="0"/>
          </a:p>
          <a:p>
            <a:pPr>
              <a:spcBef>
                <a:spcPts val="0"/>
              </a:spcBef>
              <a:spcAft>
                <a:spcPts val="0"/>
              </a:spcAft>
              <a:defRPr/>
            </a:pPr>
            <a:r>
              <a:rPr lang="de-DE" sz="2000" kern="0" dirty="0"/>
              <a:t>Next steps:</a:t>
            </a:r>
          </a:p>
          <a:p>
            <a:pPr lvl="1">
              <a:defRPr/>
            </a:pPr>
            <a:r>
              <a:rPr lang="en-GB" altLang="zh-CN" sz="1400" dirty="0"/>
              <a:t>Work item is completed</a:t>
            </a:r>
            <a:endParaRPr lang="en-US" sz="1400" kern="0" dirty="0"/>
          </a:p>
        </p:txBody>
      </p:sp>
    </p:spTree>
    <p:extLst>
      <p:ext uri="{BB962C8B-B14F-4D97-AF65-F5344CB8AC3E}">
        <p14:creationId xmlns:p14="http://schemas.microsoft.com/office/powerpoint/2010/main" val="1750737541"/>
      </p:ext>
    </p:extLst>
  </p:cSld>
  <p:clrMapOvr>
    <a:masterClrMapping/>
  </p:clrMapOvr>
  <p:transition spd="slow"/>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055D45-CFCD-6215-CA97-593B32245E33}"/>
            </a:ext>
          </a:extLst>
        </p:cNvPr>
        <p:cNvGrpSpPr/>
        <p:nvPr/>
      </p:nvGrpSpPr>
      <p:grpSpPr>
        <a:xfrm>
          <a:off x="0" y="0"/>
          <a:ext cx="0" cy="0"/>
          <a:chOff x="0" y="0"/>
          <a:chExt cx="0" cy="0"/>
        </a:xfrm>
      </p:grpSpPr>
      <p:sp>
        <p:nvSpPr>
          <p:cNvPr id="7170" name="Title 1">
            <a:extLst>
              <a:ext uri="{FF2B5EF4-FFF2-40B4-BE49-F238E27FC236}">
                <a16:creationId xmlns:a16="http://schemas.microsoft.com/office/drawing/2014/main" id="{A01DDFC6-A432-0605-E094-AA7B2A21C9E9}"/>
              </a:ext>
            </a:extLst>
          </p:cNvPr>
          <p:cNvSpPr>
            <a:spLocks noGrp="1"/>
          </p:cNvSpPr>
          <p:nvPr>
            <p:ph type="title"/>
          </p:nvPr>
        </p:nvSpPr>
        <p:spPr>
          <a:xfrm>
            <a:off x="595842" y="221071"/>
            <a:ext cx="9445000" cy="1143000"/>
          </a:xfrm>
        </p:spPr>
        <p:txBody>
          <a:bodyPr/>
          <a:lstStyle/>
          <a:p>
            <a:r>
              <a:rPr lang="en-GB" altLang="en-US" sz="3200" b="1" dirty="0"/>
              <a:t>9. CHNS: WID on Charging enhancement for MOCN network sharing</a:t>
            </a:r>
            <a:endParaRPr lang="en-GB" altLang="en-US" sz="3200" b="1" dirty="0">
              <a:solidFill>
                <a:srgbClr val="72AF2F"/>
              </a:solidFill>
              <a:highlight>
                <a:srgbClr val="FFFF00"/>
              </a:highlight>
            </a:endParaRPr>
          </a:p>
        </p:txBody>
      </p:sp>
      <p:graphicFrame>
        <p:nvGraphicFramePr>
          <p:cNvPr id="3" name="Table 2">
            <a:extLst>
              <a:ext uri="{FF2B5EF4-FFF2-40B4-BE49-F238E27FC236}">
                <a16:creationId xmlns:a16="http://schemas.microsoft.com/office/drawing/2014/main" id="{C52B67E2-8063-2E36-CFE7-7ABDF14DBD03}"/>
              </a:ext>
            </a:extLst>
          </p:cNvPr>
          <p:cNvGraphicFramePr>
            <a:graphicFrameLocks noGrp="1"/>
          </p:cNvGraphicFramePr>
          <p:nvPr>
            <p:extLst>
              <p:ext uri="{D42A27DB-BD31-4B8C-83A1-F6EECF244321}">
                <p14:modId xmlns:p14="http://schemas.microsoft.com/office/powerpoint/2010/main" val="3600468196"/>
              </p:ext>
            </p:extLst>
          </p:nvPr>
        </p:nvGraphicFramePr>
        <p:xfrm>
          <a:off x="595842" y="1592076"/>
          <a:ext cx="11000316" cy="715434"/>
        </p:xfrm>
        <a:graphic>
          <a:graphicData uri="http://schemas.openxmlformats.org/drawingml/2006/table">
            <a:tbl>
              <a:tblPr firstRow="1" firstCol="1" bandRow="1">
                <a:tableStyleId>{F5AB1C69-6EDB-4FF4-983F-18BD219EF322}</a:tableStyleId>
              </a:tblPr>
              <a:tblGrid>
                <a:gridCol w="662538">
                  <a:extLst>
                    <a:ext uri="{9D8B030D-6E8A-4147-A177-3AD203B41FA5}">
                      <a16:colId xmlns:a16="http://schemas.microsoft.com/office/drawing/2014/main" val="20000"/>
                    </a:ext>
                  </a:extLst>
                </a:gridCol>
                <a:gridCol w="4226116">
                  <a:extLst>
                    <a:ext uri="{9D8B030D-6E8A-4147-A177-3AD203B41FA5}">
                      <a16:colId xmlns:a16="http://schemas.microsoft.com/office/drawing/2014/main" val="20001"/>
                    </a:ext>
                  </a:extLst>
                </a:gridCol>
                <a:gridCol w="1288387">
                  <a:extLst>
                    <a:ext uri="{9D8B030D-6E8A-4147-A177-3AD203B41FA5}">
                      <a16:colId xmlns:a16="http://schemas.microsoft.com/office/drawing/2014/main" val="20002"/>
                    </a:ext>
                  </a:extLst>
                </a:gridCol>
                <a:gridCol w="811417">
                  <a:extLst>
                    <a:ext uri="{9D8B030D-6E8A-4147-A177-3AD203B41FA5}">
                      <a16:colId xmlns:a16="http://schemas.microsoft.com/office/drawing/2014/main" val="20005"/>
                    </a:ext>
                  </a:extLst>
                </a:gridCol>
                <a:gridCol w="607312">
                  <a:extLst>
                    <a:ext uri="{9D8B030D-6E8A-4147-A177-3AD203B41FA5}">
                      <a16:colId xmlns:a16="http://schemas.microsoft.com/office/drawing/2014/main" val="20006"/>
                    </a:ext>
                  </a:extLst>
                </a:gridCol>
                <a:gridCol w="813897">
                  <a:extLst>
                    <a:ext uri="{9D8B030D-6E8A-4147-A177-3AD203B41FA5}">
                      <a16:colId xmlns:a16="http://schemas.microsoft.com/office/drawing/2014/main" val="1044384781"/>
                    </a:ext>
                  </a:extLst>
                </a:gridCol>
                <a:gridCol w="798668">
                  <a:extLst>
                    <a:ext uri="{9D8B030D-6E8A-4147-A177-3AD203B41FA5}">
                      <a16:colId xmlns:a16="http://schemas.microsoft.com/office/drawing/2014/main" val="20007"/>
                    </a:ext>
                  </a:extLst>
                </a:gridCol>
                <a:gridCol w="1791981">
                  <a:extLst>
                    <a:ext uri="{9D8B030D-6E8A-4147-A177-3AD203B41FA5}">
                      <a16:colId xmlns:a16="http://schemas.microsoft.com/office/drawing/2014/main" val="20008"/>
                    </a:ext>
                  </a:extLst>
                </a:gridCol>
              </a:tblGrid>
              <a:tr h="308983">
                <a:tc>
                  <a:txBody>
                    <a:bodyPr/>
                    <a:lstStyle/>
                    <a:p>
                      <a:pPr algn="ctr">
                        <a:lnSpc>
                          <a:spcPct val="107000"/>
                        </a:lnSpc>
                        <a:spcAft>
                          <a:spcPts val="800"/>
                        </a:spcAft>
                      </a:pPr>
                      <a:r>
                        <a:rPr lang="en-GB" sz="1200" dirty="0"/>
                        <a:t>UID</a:t>
                      </a:r>
                    </a:p>
                  </a:txBody>
                  <a:tcPr marL="48003" marR="48003" marT="0" marB="0" anchor="ctr"/>
                </a:tc>
                <a:tc>
                  <a:txBody>
                    <a:bodyPr/>
                    <a:lstStyle/>
                    <a:p>
                      <a:pPr algn="ctr">
                        <a:lnSpc>
                          <a:spcPct val="107000"/>
                        </a:lnSpc>
                        <a:spcAft>
                          <a:spcPts val="800"/>
                        </a:spcAft>
                      </a:pPr>
                      <a:r>
                        <a:rPr lang="en-GB" sz="1200" dirty="0"/>
                        <a:t>Name</a:t>
                      </a:r>
                    </a:p>
                  </a:txBody>
                  <a:tcPr marL="48003" marR="48003" marT="0" marB="0" anchor="ctr"/>
                </a:tc>
                <a:tc>
                  <a:txBody>
                    <a:bodyPr/>
                    <a:lstStyle/>
                    <a:p>
                      <a:pPr algn="ctr">
                        <a:lnSpc>
                          <a:spcPct val="107000"/>
                        </a:lnSpc>
                        <a:spcAft>
                          <a:spcPts val="800"/>
                        </a:spcAft>
                      </a:pPr>
                      <a:r>
                        <a:rPr lang="en-GB" sz="1200" dirty="0"/>
                        <a:t>Acronym</a:t>
                      </a:r>
                    </a:p>
                  </a:txBody>
                  <a:tcPr marL="48003" marR="48003" marT="0" marB="0" anchor="ctr"/>
                </a:tc>
                <a:tc>
                  <a:txBody>
                    <a:bodyPr/>
                    <a:lstStyle/>
                    <a:p>
                      <a:pPr algn="ctr">
                        <a:lnSpc>
                          <a:spcPct val="107000"/>
                        </a:lnSpc>
                        <a:spcAft>
                          <a:spcPts val="800"/>
                        </a:spcAft>
                      </a:pPr>
                      <a:r>
                        <a:rPr lang="en-GB" sz="1200" dirty="0"/>
                        <a:t>Target</a:t>
                      </a:r>
                    </a:p>
                  </a:txBody>
                  <a:tcPr marL="48003" marR="48003" marT="0" marB="0" anchor="ctr"/>
                </a:tc>
                <a:tc>
                  <a:txBody>
                    <a:bodyPr/>
                    <a:lstStyle/>
                    <a:p>
                      <a:pPr algn="ctr">
                        <a:lnSpc>
                          <a:spcPct val="107000"/>
                        </a:lnSpc>
                        <a:spcAft>
                          <a:spcPts val="800"/>
                        </a:spcAft>
                      </a:pPr>
                      <a:r>
                        <a:rPr lang="en-GB" sz="1200" dirty="0"/>
                        <a:t>Old %</a:t>
                      </a:r>
                    </a:p>
                  </a:txBody>
                  <a:tcPr marL="48003" marR="48003" marT="0" marB="0" anchor="ctr"/>
                </a:tc>
                <a:tc>
                  <a:txBody>
                    <a:bodyPr/>
                    <a:lstStyle/>
                    <a:p>
                      <a:pPr algn="ctr">
                        <a:lnSpc>
                          <a:spcPct val="107000"/>
                        </a:lnSpc>
                        <a:spcAft>
                          <a:spcPts val="800"/>
                        </a:spcAft>
                      </a:pPr>
                      <a:r>
                        <a:rPr lang="en-GB" sz="1200" dirty="0"/>
                        <a:t>WID</a:t>
                      </a:r>
                    </a:p>
                  </a:txBody>
                  <a:tcPr marL="48003" marR="48003" marT="0" marB="0" anchor="ctr"/>
                </a:tc>
                <a:tc>
                  <a:txBody>
                    <a:bodyPr/>
                    <a:lstStyle/>
                    <a:p>
                      <a:pPr algn="ctr">
                        <a:lnSpc>
                          <a:spcPct val="107000"/>
                        </a:lnSpc>
                        <a:spcAft>
                          <a:spcPts val="800"/>
                        </a:spcAft>
                      </a:pPr>
                      <a:r>
                        <a:rPr lang="en-GB" sz="1200" b="1" kern="1200" dirty="0">
                          <a:solidFill>
                            <a:schemeClr val="lt1"/>
                          </a:solidFill>
                          <a:latin typeface="+mn-lt"/>
                          <a:ea typeface="+mn-ea"/>
                          <a:cs typeface="+mn-cs"/>
                        </a:rPr>
                        <a:t>New %</a:t>
                      </a:r>
                    </a:p>
                  </a:txBody>
                  <a:tcPr marL="48003" marR="48003" marT="0" marB="0" anchor="ctr"/>
                </a:tc>
                <a:tc>
                  <a:txBody>
                    <a:bodyPr/>
                    <a:lstStyle/>
                    <a:p>
                      <a:pPr algn="ctr">
                        <a:lnSpc>
                          <a:spcPct val="107000"/>
                        </a:lnSpc>
                        <a:spcAft>
                          <a:spcPts val="800"/>
                        </a:spcAft>
                      </a:pPr>
                      <a:r>
                        <a:rPr lang="en-GB" sz="1200" b="1" kern="1200" dirty="0">
                          <a:solidFill>
                            <a:schemeClr val="lt1"/>
                          </a:solidFill>
                          <a:latin typeface="+mn-lt"/>
                          <a:ea typeface="+mn-ea"/>
                          <a:cs typeface="+mn-cs"/>
                        </a:rPr>
                        <a:t>Change or comment</a:t>
                      </a:r>
                    </a:p>
                  </a:txBody>
                  <a:tcPr marL="48003" marR="48003" marT="0" marB="0" anchor="ctr"/>
                </a:tc>
                <a:extLst>
                  <a:ext uri="{0D108BD9-81ED-4DB2-BD59-A6C34878D82A}">
                    <a16:rowId xmlns:a16="http://schemas.microsoft.com/office/drawing/2014/main" val="10000"/>
                  </a:ext>
                </a:extLst>
              </a:tr>
              <a:tr h="406451">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lang="en-US" sz="900" b="1" i="0" u="none" strike="noStrike" kern="1200" dirty="0">
                          <a:solidFill>
                            <a:srgbClr val="000000"/>
                          </a:solidFill>
                          <a:effectLst/>
                          <a:latin typeface="Arial" panose="020B0604020202020204" pitchFamily="34" charset="0"/>
                          <a:ea typeface="+mn-ea"/>
                          <a:cs typeface="+mn-cs"/>
                        </a:rPr>
                        <a:t>1070020</a:t>
                      </a:r>
                      <a:endParaRPr lang="en-GB" sz="900" b="1" i="0" u="none" strike="noStrike" kern="1200" dirty="0">
                        <a:solidFill>
                          <a:srgbClr val="000000"/>
                        </a:solidFill>
                        <a:effectLst/>
                        <a:latin typeface="Arial" panose="020B0604020202020204" pitchFamily="34" charset="0"/>
                        <a:ea typeface="+mn-ea"/>
                        <a:cs typeface="+mn-cs"/>
                      </a:endParaRPr>
                    </a:p>
                  </a:txBody>
                  <a:tcPr marL="12700" marR="12700" marT="12703" marB="0" anchor="ctr"/>
                </a:tc>
                <a:tc>
                  <a:txBody>
                    <a:bodyPr/>
                    <a:lstStyle/>
                    <a:p>
                      <a:pPr marL="0" indent="0" algn="l" defTabSz="1219170" rtl="0" eaLnBrk="1" fontAlgn="t" latinLnBrk="0" hangingPunct="1">
                        <a:spcAft>
                          <a:spcPts val="0"/>
                        </a:spcAft>
                      </a:pPr>
                      <a:r>
                        <a:rPr lang="en-GB" sz="1000" b="1" i="0" u="none" strike="noStrike" kern="1200" dirty="0">
                          <a:solidFill>
                            <a:srgbClr val="0000FF"/>
                          </a:solidFill>
                          <a:effectLst/>
                          <a:latin typeface="Arial" panose="020B0604020202020204" pitchFamily="34" charset="0"/>
                          <a:ea typeface="+mn-ea"/>
                          <a:cs typeface="+mn-cs"/>
                        </a:rPr>
                        <a:t>WID on Charging enhancement for MOCN network sharing</a:t>
                      </a:r>
                    </a:p>
                  </a:txBody>
                  <a:tcPr marL="9525" marR="9525" marT="9525" marB="9525" anchor="ctr"/>
                </a:tc>
                <a:tc>
                  <a:txBody>
                    <a:bodyPr/>
                    <a:lstStyle/>
                    <a:p>
                      <a:pPr marL="0" marR="0" lvl="0" indent="0" algn="ctr" defTabSz="914296" rtl="0" eaLnBrk="1" fontAlgn="t" latinLnBrk="0" hangingPunct="1">
                        <a:lnSpc>
                          <a:spcPct val="100000"/>
                        </a:lnSpc>
                        <a:spcBef>
                          <a:spcPts val="0"/>
                        </a:spcBef>
                        <a:spcAft>
                          <a:spcPts val="0"/>
                        </a:spcAft>
                        <a:buClrTx/>
                        <a:buSzTx/>
                        <a:buFontTx/>
                        <a:buNone/>
                        <a:tabLst/>
                        <a:defRPr/>
                      </a:pPr>
                      <a:r>
                        <a:rPr lang="en-GB" sz="900" b="1" i="0" u="none" strike="noStrike" kern="1200" dirty="0" err="1">
                          <a:solidFill>
                            <a:srgbClr val="000000"/>
                          </a:solidFill>
                          <a:effectLst/>
                          <a:latin typeface="Arial" panose="020B0604020202020204" pitchFamily="34" charset="0"/>
                          <a:ea typeface="+mn-ea"/>
                          <a:cs typeface="+mn-cs"/>
                        </a:rPr>
                        <a:t>CHNetShare</a:t>
                      </a:r>
                      <a:endParaRPr lang="en-GB" sz="900" b="1" i="0" u="none" strike="noStrike" kern="1200" dirty="0">
                        <a:solidFill>
                          <a:srgbClr val="000000"/>
                        </a:solidFill>
                        <a:effectLst/>
                        <a:latin typeface="Arial" panose="020B0604020202020204" pitchFamily="34" charset="0"/>
                        <a:ea typeface="+mn-ea"/>
                        <a:cs typeface="+mn-cs"/>
                      </a:endParaRPr>
                    </a:p>
                  </a:txBody>
                  <a:tcPr marL="48003" marR="48003" marT="0" marB="0" anchor="ct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lang="en-GB" sz="900" kern="1200" dirty="0">
                          <a:solidFill>
                            <a:schemeClr val="dk1"/>
                          </a:solidFill>
                          <a:latin typeface="Arial" panose="020B0604020202020204" pitchFamily="34" charset="0"/>
                          <a:ea typeface="+mn-ea"/>
                          <a:cs typeface="Arial" panose="020B0604020202020204" pitchFamily="34" charset="0"/>
                        </a:rPr>
                        <a:t>12/09/2025</a:t>
                      </a:r>
                    </a:p>
                  </a:txBody>
                  <a:tcPr marL="48003" marR="48003" marT="0" marB="0" anchor="ctr"/>
                </a:tc>
                <a:tc>
                  <a:txBody>
                    <a:bodyPr/>
                    <a:lstStyle/>
                    <a:p>
                      <a:pPr marL="0" algn="ctr" defTabSz="1219170" rtl="0" eaLnBrk="1" fontAlgn="t" latinLnBrk="0" hangingPunct="1"/>
                      <a:r>
                        <a:rPr lang="en-GB" sz="900" kern="1200" dirty="0">
                          <a:solidFill>
                            <a:schemeClr val="dk1"/>
                          </a:solidFill>
                          <a:latin typeface="Arial" panose="020B0604020202020204" pitchFamily="34" charset="0"/>
                          <a:ea typeface="+mn-ea"/>
                          <a:cs typeface="Arial" panose="020B0604020202020204" pitchFamily="34" charset="0"/>
                        </a:rPr>
                        <a:t>0 %</a:t>
                      </a:r>
                    </a:p>
                  </a:txBody>
                  <a:tcPr marL="48003" marR="48003" marT="0" marB="0" anchor="ct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srgbClr val="FF0000"/>
                          </a:solidFill>
                          <a:effectLst/>
                          <a:uLnTx/>
                          <a:uFillTx/>
                          <a:latin typeface="Arial" panose="020B0604020202020204" pitchFamily="34" charset="0"/>
                          <a:ea typeface="+mn-ea"/>
                          <a:cs typeface="+mn-cs"/>
                        </a:rPr>
                        <a:t>SP-250510</a:t>
                      </a:r>
                    </a:p>
                    <a:p>
                      <a:pPr algn="ctr" fontAlgn="t"/>
                      <a:r>
                        <a:rPr lang="en-GB" sz="900" b="0" i="0" u="none" strike="noStrike" kern="1200" dirty="0">
                          <a:solidFill>
                            <a:srgbClr val="000000"/>
                          </a:solidFill>
                          <a:effectLst/>
                          <a:latin typeface="Arial" panose="020B0604020202020204" pitchFamily="34" charset="0"/>
                          <a:ea typeface="+mn-ea"/>
                          <a:cs typeface="Arial" panose="020B0604020202020204" pitchFamily="34" charset="0"/>
                        </a:rPr>
                        <a:t>(SP-250126)</a:t>
                      </a:r>
                    </a:p>
                  </a:txBody>
                  <a:tcPr marL="48003" marR="48003" marT="0" marB="0" anchor="ctr"/>
                </a:tc>
                <a:tc>
                  <a:txBody>
                    <a:bodyPr/>
                    <a:lstStyle/>
                    <a:p>
                      <a:pPr marL="0" algn="ctr" defTabSz="1219170" rtl="0" eaLnBrk="1" fontAlgn="t" latinLnBrk="0" hangingPunct="1"/>
                      <a:r>
                        <a:rPr lang="en-GB" sz="900" b="0" i="0" u="none" strike="noStrike" kern="1200" dirty="0">
                          <a:solidFill>
                            <a:srgbClr val="000000"/>
                          </a:solidFill>
                          <a:effectLst/>
                          <a:latin typeface="Arial" panose="020B0604020202020204" pitchFamily="34" charset="0"/>
                          <a:ea typeface="+mn-ea"/>
                          <a:cs typeface="Arial" panose="020B0604020202020204" pitchFamily="34" charset="0"/>
                        </a:rPr>
                        <a:t>75%</a:t>
                      </a:r>
                    </a:p>
                  </a:txBody>
                  <a:tcPr marL="48003" marR="48003" marT="0" marB="0" anchor="ctr"/>
                </a:tc>
                <a:tc>
                  <a:txBody>
                    <a:bodyPr/>
                    <a:lstStyle/>
                    <a:p>
                      <a:pPr marL="0" marR="0" lvl="0" indent="0" algn="ctr" defTabSz="1219170" rtl="0" eaLnBrk="1" fontAlgn="auto" latinLnBrk="0" hangingPunct="1">
                        <a:lnSpc>
                          <a:spcPct val="107000"/>
                        </a:lnSpc>
                        <a:spcBef>
                          <a:spcPts val="0"/>
                        </a:spcBef>
                        <a:spcAft>
                          <a:spcPts val="800"/>
                        </a:spcAft>
                        <a:buClrTx/>
                        <a:buSzTx/>
                        <a:buFontTx/>
                        <a:buNone/>
                        <a:tabLst/>
                        <a:defRPr/>
                      </a:pPr>
                      <a:r>
                        <a:rPr lang="en-GB" altLang="zh-CN" sz="1050" kern="1200" dirty="0">
                          <a:solidFill>
                            <a:srgbClr val="FF0000"/>
                          </a:solidFill>
                          <a:latin typeface="+mn-lt"/>
                          <a:ea typeface="+mn-ea"/>
                          <a:cs typeface="+mn-cs"/>
                        </a:rPr>
                        <a:t>Revised WID for SA approval</a:t>
                      </a:r>
                      <a:endParaRPr lang="en-US" sz="1050" kern="1200" dirty="0">
                        <a:solidFill>
                          <a:srgbClr val="FF0000"/>
                        </a:solidFill>
                        <a:latin typeface="+mn-lt"/>
                        <a:ea typeface="+mn-ea"/>
                        <a:cs typeface="+mn-cs"/>
                      </a:endParaRPr>
                    </a:p>
                  </a:txBody>
                  <a:tcPr marL="48003" marR="48003" marT="0" marB="0" anchor="ctr"/>
                </a:tc>
                <a:extLst>
                  <a:ext uri="{0D108BD9-81ED-4DB2-BD59-A6C34878D82A}">
                    <a16:rowId xmlns:a16="http://schemas.microsoft.com/office/drawing/2014/main" val="10001"/>
                  </a:ext>
                </a:extLst>
              </a:tr>
            </a:tbl>
          </a:graphicData>
        </a:graphic>
      </p:graphicFrame>
      <p:sp>
        <p:nvSpPr>
          <p:cNvPr id="2" name="矩形 5">
            <a:extLst>
              <a:ext uri="{FF2B5EF4-FFF2-40B4-BE49-F238E27FC236}">
                <a16:creationId xmlns:a16="http://schemas.microsoft.com/office/drawing/2014/main" id="{3203BD4B-5960-F75B-057D-B8F81E0BFBBD}"/>
              </a:ext>
            </a:extLst>
          </p:cNvPr>
          <p:cNvSpPr/>
          <p:nvPr/>
        </p:nvSpPr>
        <p:spPr>
          <a:xfrm>
            <a:off x="9907863" y="35626"/>
            <a:ext cx="1475084" cy="292388"/>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1300" b="0" i="0" u="none" strike="noStrike" kern="1200" cap="none" spc="0" normalizeH="0" baseline="0" noProof="0" dirty="0">
                <a:ln>
                  <a:noFill/>
                </a:ln>
                <a:solidFill>
                  <a:prstClr val="white"/>
                </a:solidFill>
                <a:effectLst/>
                <a:highlight>
                  <a:srgbClr val="800080"/>
                </a:highlight>
                <a:uLnTx/>
                <a:uFillTx/>
                <a:latin typeface="Arial" panose="020B0604020202020204" pitchFamily="34" charset="0"/>
                <a:ea typeface="宋体" panose="02010600030101010101" pitchFamily="2" charset="-122"/>
                <a:cs typeface="Arial" panose="020B0604020202020204" pitchFamily="34" charset="0"/>
              </a:rPr>
              <a:t>CH Prime feature</a:t>
            </a:r>
            <a:endParaRPr kumimoji="0" lang="zh-CN" altLang="en-US" sz="1300" b="0" i="0" u="none" strike="noStrike" kern="1200" cap="none" spc="0" normalizeH="0" baseline="0" noProof="0" dirty="0">
              <a:ln>
                <a:noFill/>
              </a:ln>
              <a:solidFill>
                <a:prstClr val="white"/>
              </a:solidFill>
              <a:effectLst/>
              <a:highlight>
                <a:srgbClr val="800080"/>
              </a:highlight>
              <a:uLnTx/>
              <a:uFillTx/>
              <a:latin typeface="Arial" panose="020B0604020202020204" pitchFamily="34" charset="0"/>
              <a:ea typeface="宋体" panose="02010600030101010101" pitchFamily="2" charset="-122"/>
              <a:cs typeface="Arial" panose="020B0604020202020204" pitchFamily="34" charset="0"/>
            </a:endParaRPr>
          </a:p>
        </p:txBody>
      </p:sp>
      <p:sp>
        <p:nvSpPr>
          <p:cNvPr id="6" name="Content Placeholder 7">
            <a:extLst>
              <a:ext uri="{FF2B5EF4-FFF2-40B4-BE49-F238E27FC236}">
                <a16:creationId xmlns:a16="http://schemas.microsoft.com/office/drawing/2014/main" id="{E97A3984-EEF8-42C8-8ED0-C788B3AE9FEA}"/>
              </a:ext>
            </a:extLst>
          </p:cNvPr>
          <p:cNvSpPr txBox="1">
            <a:spLocks/>
          </p:cNvSpPr>
          <p:nvPr/>
        </p:nvSpPr>
        <p:spPr>
          <a:xfrm>
            <a:off x="595842" y="2628133"/>
            <a:ext cx="10925672" cy="3718878"/>
          </a:xfrm>
          <a:prstGeom prst="rect">
            <a:avLst/>
          </a:prstGeom>
        </p:spPr>
        <p:txBody>
          <a:bodyPr/>
          <a:lstStyle>
            <a:lvl1pPr marL="341313" indent="-341313" algn="l" rtl="0" eaLnBrk="0" fontAlgn="base" hangingPunct="0">
              <a:spcBef>
                <a:spcPct val="20000"/>
              </a:spcBef>
              <a:spcAft>
                <a:spcPct val="0"/>
              </a:spcAft>
              <a:buBlip>
                <a:blip r:embed="rId2"/>
              </a:buBlip>
              <a:defRPr sz="2800">
                <a:solidFill>
                  <a:schemeClr val="tx1"/>
                </a:solidFill>
                <a:latin typeface="+mn-lt"/>
                <a:ea typeface="MS PGothic" panose="020B0600070205080204" pitchFamily="34" charset="-128"/>
                <a:cs typeface="ＭＳ Ｐゴシック" charset="0"/>
              </a:defRPr>
            </a:lvl1pPr>
            <a:lvl2pPr marL="741363" indent="-284163" algn="l" rtl="0" eaLnBrk="0" fontAlgn="base" hangingPunct="0">
              <a:spcBef>
                <a:spcPct val="20000"/>
              </a:spcBef>
              <a:spcAft>
                <a:spcPct val="0"/>
              </a:spcAft>
              <a:buClr>
                <a:srgbClr val="C00000"/>
              </a:buClr>
              <a:buFont typeface="Arial" panose="020B0604020202020204" pitchFamily="34" charset="0"/>
              <a:buChar char="•"/>
              <a:defRPr sz="2400">
                <a:solidFill>
                  <a:schemeClr val="tx1"/>
                </a:solidFill>
                <a:latin typeface="+mn-lt"/>
                <a:ea typeface="MS PGothic" panose="020B0600070205080204" pitchFamily="34" charset="-128"/>
              </a:defRPr>
            </a:lvl2pPr>
            <a:lvl3pPr marL="11414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3pPr>
            <a:lvl4pPr marL="15986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4pPr>
            <a:lvl5pPr marL="2055813" indent="-227013"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S PGothic" panose="020B0600070205080204" pitchFamily="34" charset="-128"/>
              </a:defRPr>
            </a:lvl5pPr>
            <a:lvl6pPr marL="2514314" indent="-228574" algn="l" rtl="0" eaLnBrk="0" fontAlgn="base" hangingPunct="0">
              <a:spcBef>
                <a:spcPct val="20000"/>
              </a:spcBef>
              <a:spcAft>
                <a:spcPct val="0"/>
              </a:spcAft>
              <a:buFont typeface="Arial" charset="0"/>
              <a:buChar char="»"/>
              <a:defRPr sz="1600">
                <a:solidFill>
                  <a:schemeClr val="tx1"/>
                </a:solidFill>
                <a:latin typeface="+mn-lt"/>
              </a:defRPr>
            </a:lvl6pPr>
            <a:lvl7pPr marL="2971462" indent="-228574" algn="l" rtl="0" eaLnBrk="0" fontAlgn="base" hangingPunct="0">
              <a:spcBef>
                <a:spcPct val="20000"/>
              </a:spcBef>
              <a:spcAft>
                <a:spcPct val="0"/>
              </a:spcAft>
              <a:buFont typeface="Arial" charset="0"/>
              <a:buChar char="»"/>
              <a:defRPr sz="1600">
                <a:solidFill>
                  <a:schemeClr val="tx1"/>
                </a:solidFill>
                <a:latin typeface="+mn-lt"/>
              </a:defRPr>
            </a:lvl7pPr>
            <a:lvl8pPr marL="3428610" indent="-228574" algn="l" rtl="0" eaLnBrk="0" fontAlgn="base" hangingPunct="0">
              <a:spcBef>
                <a:spcPct val="20000"/>
              </a:spcBef>
              <a:spcAft>
                <a:spcPct val="0"/>
              </a:spcAft>
              <a:buFont typeface="Arial" charset="0"/>
              <a:buChar char="»"/>
              <a:defRPr sz="1600">
                <a:solidFill>
                  <a:schemeClr val="tx1"/>
                </a:solidFill>
                <a:latin typeface="+mn-lt"/>
              </a:defRPr>
            </a:lvl8pPr>
            <a:lvl9pPr marL="3885758" indent="-228574" algn="l" rtl="0" eaLnBrk="0" fontAlgn="base" hangingPunct="0">
              <a:spcBef>
                <a:spcPct val="20000"/>
              </a:spcBef>
              <a:spcAft>
                <a:spcPct val="0"/>
              </a:spcAft>
              <a:buFont typeface="Arial" charset="0"/>
              <a:buChar char="»"/>
              <a:defRPr sz="1600">
                <a:solidFill>
                  <a:schemeClr val="tx1"/>
                </a:solidFill>
                <a:latin typeface="+mn-lt"/>
              </a:defRPr>
            </a:lvl9pPr>
          </a:lstStyle>
          <a:p>
            <a:pPr>
              <a:spcBef>
                <a:spcPts val="0"/>
              </a:spcBef>
              <a:spcAft>
                <a:spcPts val="0"/>
              </a:spcAft>
              <a:defRPr/>
            </a:pPr>
            <a:r>
              <a:rPr lang="de-DE" altLang="de-DE" sz="2000" kern="0" dirty="0"/>
              <a:t>Progress since SA#107</a:t>
            </a:r>
          </a:p>
          <a:p>
            <a:pPr marL="0" indent="0">
              <a:spcBef>
                <a:spcPts val="0"/>
              </a:spcBef>
              <a:spcAft>
                <a:spcPts val="0"/>
              </a:spcAft>
              <a:buNone/>
              <a:defRPr/>
            </a:pPr>
            <a:endParaRPr lang="de-DE" altLang="de-DE" sz="1000" kern="0" dirty="0"/>
          </a:p>
          <a:p>
            <a:pPr marL="0" indent="0">
              <a:spcBef>
                <a:spcPts val="0"/>
              </a:spcBef>
              <a:spcAft>
                <a:spcPts val="0"/>
              </a:spcAft>
              <a:buNone/>
              <a:defRPr/>
            </a:pPr>
            <a:r>
              <a:rPr lang="de-DE" altLang="de-DE" sz="2000" kern="0" dirty="0"/>
              <a:t>        </a:t>
            </a:r>
            <a:r>
              <a:rPr lang="en-GB" sz="1600" kern="0" dirty="0">
                <a:sym typeface="+mn-ea"/>
              </a:rPr>
              <a:t>10 CRs agreed covering stage 2 aspects</a:t>
            </a:r>
            <a:r>
              <a:rPr lang="en-US" altLang="en-GB" sz="1600" kern="0" dirty="0">
                <a:sym typeface="+mn-ea"/>
              </a:rPr>
              <a:t>:</a:t>
            </a:r>
            <a:endParaRPr lang="de-DE" altLang="de-DE" sz="1600" kern="0" dirty="0"/>
          </a:p>
          <a:p>
            <a:pPr lvl="1" algn="l">
              <a:spcBef>
                <a:spcPts val="0"/>
              </a:spcBef>
              <a:spcAft>
                <a:spcPts val="600"/>
              </a:spcAft>
              <a:buSzTx/>
              <a:defRPr/>
            </a:pPr>
            <a:r>
              <a:rPr lang="en-GB" sz="1400" kern="0" dirty="0">
                <a:sym typeface="+mn-ea"/>
              </a:rPr>
              <a:t>TS 32.240: Introduction of MOCN network sharing </a:t>
            </a:r>
            <a:endParaRPr lang="en-US" sz="1400" kern="0" dirty="0">
              <a:sym typeface="+mn-ea"/>
            </a:endParaRPr>
          </a:p>
          <a:p>
            <a:pPr lvl="1" algn="l">
              <a:spcBef>
                <a:spcPts val="0"/>
              </a:spcBef>
              <a:spcAft>
                <a:spcPts val="600"/>
              </a:spcAft>
              <a:buSzTx/>
              <a:defRPr/>
            </a:pPr>
            <a:r>
              <a:rPr lang="en-GB" sz="1400" kern="0" dirty="0">
                <a:sym typeface="+mn-ea"/>
              </a:rPr>
              <a:t>TS 32.255: Addition of charging requirements, principles and architecture for MOCN</a:t>
            </a:r>
            <a:endParaRPr lang="en-US" sz="1400" kern="0" dirty="0">
              <a:sym typeface="+mn-ea"/>
            </a:endParaRPr>
          </a:p>
          <a:p>
            <a:pPr lvl="1" algn="l">
              <a:spcBef>
                <a:spcPts val="0"/>
              </a:spcBef>
              <a:spcAft>
                <a:spcPts val="600"/>
              </a:spcAft>
              <a:buSzTx/>
              <a:defRPr/>
            </a:pPr>
            <a:r>
              <a:rPr lang="en-GB" sz="1400" kern="0" dirty="0">
                <a:sym typeface="+mn-ea"/>
              </a:rPr>
              <a:t>TS 28.201 : Introduction of charging requirements and architecture for MOCN and addition of message flows and charging information for MOCN</a:t>
            </a:r>
          </a:p>
          <a:p>
            <a:pPr lvl="1" algn="l">
              <a:spcBef>
                <a:spcPts val="0"/>
              </a:spcBef>
              <a:spcAft>
                <a:spcPts val="600"/>
              </a:spcAft>
              <a:buSzTx/>
              <a:defRPr/>
            </a:pPr>
            <a:endParaRPr lang="de-DE" altLang="de-DE" sz="1000" kern="0" dirty="0"/>
          </a:p>
          <a:p>
            <a:pPr>
              <a:spcBef>
                <a:spcPts val="0"/>
              </a:spcBef>
              <a:spcAft>
                <a:spcPts val="0"/>
              </a:spcAft>
              <a:defRPr/>
            </a:pPr>
            <a:r>
              <a:rPr lang="en-US" sz="2000" kern="0" dirty="0"/>
              <a:t>RAN impacts and dependencies:</a:t>
            </a:r>
            <a:endParaRPr lang="de-DE" sz="2000" kern="0" dirty="0"/>
          </a:p>
          <a:p>
            <a:pPr lvl="1">
              <a:spcBef>
                <a:spcPts val="0"/>
              </a:spcBef>
              <a:spcAft>
                <a:spcPts val="600"/>
              </a:spcAft>
              <a:defRPr/>
            </a:pPr>
            <a:r>
              <a:rPr lang="en-US" sz="1400" kern="0" dirty="0"/>
              <a:t>Not known</a:t>
            </a:r>
          </a:p>
          <a:p>
            <a:pPr lvl="1">
              <a:spcBef>
                <a:spcPts val="0"/>
              </a:spcBef>
              <a:spcAft>
                <a:spcPts val="600"/>
              </a:spcAft>
              <a:defRPr/>
            </a:pPr>
            <a:endParaRPr lang="en-US" sz="1400" kern="0" dirty="0"/>
          </a:p>
          <a:p>
            <a:pPr>
              <a:spcBef>
                <a:spcPts val="0"/>
              </a:spcBef>
              <a:spcAft>
                <a:spcPts val="0"/>
              </a:spcAft>
              <a:defRPr/>
            </a:pPr>
            <a:r>
              <a:rPr lang="de-DE" sz="2000" kern="0" dirty="0"/>
              <a:t>Next steps:</a:t>
            </a:r>
          </a:p>
          <a:p>
            <a:pPr lvl="1">
              <a:defRPr/>
            </a:pPr>
            <a:r>
              <a:rPr lang="en-GB" altLang="zh-CN" sz="1400" dirty="0"/>
              <a:t>Complete the stage 3 work</a:t>
            </a:r>
            <a:endParaRPr lang="en-US" sz="1400" kern="0" dirty="0"/>
          </a:p>
        </p:txBody>
      </p:sp>
    </p:spTree>
    <p:extLst>
      <p:ext uri="{BB962C8B-B14F-4D97-AF65-F5344CB8AC3E}">
        <p14:creationId xmlns:p14="http://schemas.microsoft.com/office/powerpoint/2010/main" val="2293494591"/>
      </p:ext>
    </p:extLst>
  </p:cSld>
  <p:clrMapOvr>
    <a:masterClrMapping/>
  </p:clrMapOvr>
  <p:transition spd="slow"/>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3709" y="5228041"/>
            <a:ext cx="4008341" cy="519616"/>
          </a:xfrm>
        </p:spPr>
        <p:txBody>
          <a:bodyPr/>
          <a:lstStyle/>
          <a:p>
            <a:r>
              <a:rPr lang="sv-SE" sz="6000" dirty="0" err="1"/>
              <a:t>Thank</a:t>
            </a:r>
            <a:r>
              <a:rPr lang="sv-SE" sz="6000" dirty="0"/>
              <a:t> </a:t>
            </a:r>
            <a:r>
              <a:rPr lang="sv-SE" sz="6000" dirty="0" err="1"/>
              <a:t>you</a:t>
            </a:r>
            <a:r>
              <a:rPr lang="sv-SE" sz="6000" dirty="0"/>
              <a:t>!</a:t>
            </a:r>
          </a:p>
        </p:txBody>
      </p:sp>
    </p:spTree>
    <p:extLst>
      <p:ext uri="{BB962C8B-B14F-4D97-AF65-F5344CB8AC3E}">
        <p14:creationId xmlns:p14="http://schemas.microsoft.com/office/powerpoint/2010/main" val="280194299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D52F67-58EF-48F1-908C-7766662891EE}"/>
              </a:ext>
            </a:extLst>
          </p:cNvPr>
          <p:cNvSpPr>
            <a:spLocks noGrp="1"/>
          </p:cNvSpPr>
          <p:nvPr>
            <p:ph type="title"/>
          </p:nvPr>
        </p:nvSpPr>
        <p:spPr>
          <a:xfrm>
            <a:off x="1161346" y="2286000"/>
            <a:ext cx="9102725" cy="1143000"/>
          </a:xfrm>
        </p:spPr>
        <p:txBody>
          <a:bodyPr/>
          <a:lstStyle/>
          <a:p>
            <a:r>
              <a:rPr lang="en-US" altLang="zh-CN" sz="4400" b="1" dirty="0"/>
              <a:t>General information </a:t>
            </a:r>
            <a:br>
              <a:rPr lang="en-US" altLang="zh-CN" sz="4400" b="1" dirty="0"/>
            </a:br>
            <a:r>
              <a:rPr lang="en-US" altLang="zh-CN" sz="2800" dirty="0"/>
              <a:t>(time plan/meeting plan/forge)</a:t>
            </a:r>
            <a:endParaRPr lang="zh-CN" altLang="en-US" dirty="0"/>
          </a:p>
        </p:txBody>
      </p:sp>
    </p:spTree>
    <p:extLst>
      <p:ext uri="{BB962C8B-B14F-4D97-AF65-F5344CB8AC3E}">
        <p14:creationId xmlns:p14="http://schemas.microsoft.com/office/powerpoint/2010/main" val="3453018605"/>
      </p:ext>
    </p:extLst>
  </p:cSld>
  <p:clrMapOvr>
    <a:masterClrMapping/>
  </p:clrMapOvr>
  <p:transition spd="slow"/>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CCBA0FCC-F867-4202-823A-96CB778B3645}"/>
              </a:ext>
            </a:extLst>
          </p:cNvPr>
          <p:cNvSpPr>
            <a:spLocks noGrp="1"/>
          </p:cNvSpPr>
          <p:nvPr>
            <p:ph type="title"/>
          </p:nvPr>
        </p:nvSpPr>
        <p:spPr>
          <a:xfrm>
            <a:off x="652463" y="228600"/>
            <a:ext cx="9102725" cy="1143000"/>
          </a:xfrm>
        </p:spPr>
        <p:txBody>
          <a:bodyPr/>
          <a:lstStyle/>
          <a:p>
            <a:r>
              <a:rPr lang="en-US" altLang="zh-CN" dirty="0"/>
              <a:t>3GPP SA &amp; SA5 meeting calendar (2025)</a:t>
            </a:r>
            <a:endParaRPr lang="zh-CN" altLang="en-US" dirty="0"/>
          </a:p>
        </p:txBody>
      </p:sp>
      <p:graphicFrame>
        <p:nvGraphicFramePr>
          <p:cNvPr id="8" name="Table 7">
            <a:extLst>
              <a:ext uri="{FF2B5EF4-FFF2-40B4-BE49-F238E27FC236}">
                <a16:creationId xmlns:a16="http://schemas.microsoft.com/office/drawing/2014/main" id="{4372CFA6-B150-48A8-8616-5C53050DD2CD}"/>
              </a:ext>
            </a:extLst>
          </p:cNvPr>
          <p:cNvGraphicFramePr>
            <a:graphicFrameLocks noGrp="1"/>
          </p:cNvGraphicFramePr>
          <p:nvPr/>
        </p:nvGraphicFramePr>
        <p:xfrm>
          <a:off x="570000" y="1371600"/>
          <a:ext cx="11052000" cy="3932166"/>
        </p:xfrm>
        <a:graphic>
          <a:graphicData uri="http://schemas.openxmlformats.org/drawingml/2006/table">
            <a:tbl>
              <a:tblPr firstRow="1" bandRow="1">
                <a:tableStyleId>{5C22544A-7EE6-4342-B048-85BDC9FD1C3A}</a:tableStyleId>
              </a:tblPr>
              <a:tblGrid>
                <a:gridCol w="1803954">
                  <a:extLst>
                    <a:ext uri="{9D8B030D-6E8A-4147-A177-3AD203B41FA5}">
                      <a16:colId xmlns:a16="http://schemas.microsoft.com/office/drawing/2014/main" val="2472396523"/>
                    </a:ext>
                  </a:extLst>
                </a:gridCol>
                <a:gridCol w="2616846">
                  <a:extLst>
                    <a:ext uri="{9D8B030D-6E8A-4147-A177-3AD203B41FA5}">
                      <a16:colId xmlns:a16="http://schemas.microsoft.com/office/drawing/2014/main" val="906508873"/>
                    </a:ext>
                  </a:extLst>
                </a:gridCol>
                <a:gridCol w="2210400">
                  <a:extLst>
                    <a:ext uri="{9D8B030D-6E8A-4147-A177-3AD203B41FA5}">
                      <a16:colId xmlns:a16="http://schemas.microsoft.com/office/drawing/2014/main" val="520459498"/>
                    </a:ext>
                  </a:extLst>
                </a:gridCol>
                <a:gridCol w="1897008">
                  <a:extLst>
                    <a:ext uri="{9D8B030D-6E8A-4147-A177-3AD203B41FA5}">
                      <a16:colId xmlns:a16="http://schemas.microsoft.com/office/drawing/2014/main" val="2192747670"/>
                    </a:ext>
                  </a:extLst>
                </a:gridCol>
                <a:gridCol w="2523792">
                  <a:extLst>
                    <a:ext uri="{9D8B030D-6E8A-4147-A177-3AD203B41FA5}">
                      <a16:colId xmlns:a16="http://schemas.microsoft.com/office/drawing/2014/main" val="2953444473"/>
                    </a:ext>
                  </a:extLst>
                </a:gridCol>
              </a:tblGrid>
              <a:tr h="641908">
                <a:tc>
                  <a:txBody>
                    <a:bodyPr/>
                    <a:lstStyle/>
                    <a:p>
                      <a:pPr marL="0" algn="ctr" defTabSz="1219170" rtl="0" eaLnBrk="1" fontAlgn="ctr" latinLnBrk="0" hangingPunct="1"/>
                      <a:r>
                        <a:rPr lang="en-US" altLang="zh-CN" sz="1400" b="1" i="0" u="none" strike="noStrike" kern="1200" dirty="0">
                          <a:solidFill>
                            <a:srgbClr val="000000"/>
                          </a:solidFill>
                          <a:effectLst/>
                          <a:latin typeface="Arial" panose="020B0604020202020204" pitchFamily="34" charset="0"/>
                          <a:ea typeface="+mn-ea"/>
                          <a:cs typeface="+mn-cs"/>
                        </a:rPr>
                        <a:t>Meeting info</a:t>
                      </a:r>
                      <a:endParaRPr lang="en-US" sz="1400" b="1" i="0" u="none" strike="noStrike" kern="1200" dirty="0">
                        <a:solidFill>
                          <a:srgbClr val="000000"/>
                        </a:solidFill>
                        <a:effectLst/>
                        <a:latin typeface="Arial" panose="020B0604020202020204" pitchFamily="34" charset="0"/>
                        <a:ea typeface="+mn-ea"/>
                        <a:cs typeface="+mn-cs"/>
                      </a:endParaRPr>
                    </a:p>
                  </a:txBody>
                  <a:tcPr marL="7620" marR="7620" marT="7620" marB="0" anchor="ctr"/>
                </a:tc>
                <a:tc>
                  <a:txBody>
                    <a:bodyPr/>
                    <a:lstStyle/>
                    <a:p>
                      <a:pPr marL="0" marR="0" lvl="0" indent="0" algn="ctr" defTabSz="1219170" rtl="0" eaLnBrk="1" fontAlgn="ctr" latinLnBrk="0" hangingPunct="1">
                        <a:lnSpc>
                          <a:spcPct val="100000"/>
                        </a:lnSpc>
                        <a:spcBef>
                          <a:spcPts val="0"/>
                        </a:spcBef>
                        <a:spcAft>
                          <a:spcPts val="0"/>
                        </a:spcAft>
                        <a:buClrTx/>
                        <a:buSzTx/>
                        <a:buFontTx/>
                        <a:buNone/>
                        <a:tabLst/>
                        <a:defRPr/>
                      </a:pPr>
                      <a:endParaRPr lang="en-US" altLang="zh-CN" sz="1400" b="1" i="0" u="none" strike="noStrike" kern="1200" dirty="0">
                        <a:solidFill>
                          <a:srgbClr val="000000"/>
                        </a:solidFill>
                        <a:effectLst/>
                        <a:latin typeface="Arial" panose="020B0604020202020204" pitchFamily="34" charset="0"/>
                        <a:ea typeface="+mn-ea"/>
                        <a:cs typeface="+mn-cs"/>
                      </a:endParaRPr>
                    </a:p>
                    <a:p>
                      <a:pPr marL="0" marR="0" lvl="0" indent="0" algn="ctr" defTabSz="1219170" rtl="0" eaLnBrk="1" fontAlgn="ctr" latinLnBrk="0" hangingPunct="1">
                        <a:lnSpc>
                          <a:spcPct val="100000"/>
                        </a:lnSpc>
                        <a:spcBef>
                          <a:spcPts val="0"/>
                        </a:spcBef>
                        <a:spcAft>
                          <a:spcPts val="0"/>
                        </a:spcAft>
                        <a:buClrTx/>
                        <a:buSzTx/>
                        <a:buFontTx/>
                        <a:buNone/>
                        <a:tabLst/>
                        <a:defRPr/>
                      </a:pPr>
                      <a:r>
                        <a:rPr lang="en-US" altLang="zh-CN" sz="1400" b="1" i="0" u="none" strike="noStrike" kern="1200" dirty="0" err="1">
                          <a:solidFill>
                            <a:srgbClr val="000000"/>
                          </a:solidFill>
                          <a:effectLst/>
                          <a:latin typeface="Arial" panose="020B0604020202020204" pitchFamily="34" charset="0"/>
                          <a:ea typeface="+mn-ea"/>
                          <a:cs typeface="+mn-cs"/>
                        </a:rPr>
                        <a:t>DateTime</a:t>
                      </a:r>
                      <a:endParaRPr lang="en-US" altLang="zh-CN" sz="1400" b="1" i="0" u="none" strike="noStrike" kern="1200" dirty="0">
                        <a:solidFill>
                          <a:srgbClr val="000000"/>
                        </a:solidFill>
                        <a:effectLst/>
                        <a:latin typeface="Arial" panose="020B0604020202020204" pitchFamily="34" charset="0"/>
                        <a:ea typeface="+mn-ea"/>
                        <a:cs typeface="+mn-cs"/>
                      </a:endParaRPr>
                    </a:p>
                    <a:p>
                      <a:pPr marL="0" algn="ctr" defTabSz="1219170" rtl="0" eaLnBrk="1" fontAlgn="ctr" latinLnBrk="0" hangingPunct="1"/>
                      <a:endParaRPr lang="en-US" sz="1400" b="1" i="0" u="none" strike="noStrike" kern="1200" dirty="0">
                        <a:solidFill>
                          <a:srgbClr val="000000"/>
                        </a:solidFill>
                        <a:effectLst/>
                        <a:latin typeface="Arial" panose="020B0604020202020204" pitchFamily="34" charset="0"/>
                        <a:ea typeface="+mn-ea"/>
                        <a:cs typeface="+mn-cs"/>
                      </a:endParaRPr>
                    </a:p>
                  </a:txBody>
                  <a:tcPr marL="7620" marR="7620" marT="7620" marB="0" anchor="ctr"/>
                </a:tc>
                <a:tc>
                  <a:txBody>
                    <a:bodyPr/>
                    <a:lstStyle/>
                    <a:p>
                      <a:pPr marL="0" algn="ctr" defTabSz="1219170" rtl="0" eaLnBrk="1" fontAlgn="ctr" latinLnBrk="0" hangingPunct="1"/>
                      <a:r>
                        <a:rPr lang="en-US" sz="1400" b="1" i="0" u="none" strike="noStrike" kern="1200" dirty="0">
                          <a:solidFill>
                            <a:srgbClr val="000000"/>
                          </a:solidFill>
                          <a:effectLst/>
                          <a:latin typeface="Arial" panose="020B0604020202020204" pitchFamily="34" charset="0"/>
                          <a:ea typeface="+mn-ea"/>
                          <a:cs typeface="+mn-cs"/>
                        </a:rPr>
                        <a:t>Location</a:t>
                      </a:r>
                    </a:p>
                  </a:txBody>
                  <a:tcPr marL="7620" marR="7620" marT="7620" marB="0" anchor="ctr"/>
                </a:tc>
                <a:tc>
                  <a:txBody>
                    <a:bodyPr/>
                    <a:lstStyle/>
                    <a:p>
                      <a:pPr marL="0" algn="ctr" defTabSz="1219170" rtl="0" eaLnBrk="1" fontAlgn="ctr" latinLnBrk="0" hangingPunct="1"/>
                      <a:r>
                        <a:rPr lang="en-US" sz="1400" b="1" i="0" u="none" strike="noStrike" kern="1200" dirty="0">
                          <a:solidFill>
                            <a:srgbClr val="000000"/>
                          </a:solidFill>
                          <a:effectLst/>
                          <a:latin typeface="Arial" panose="020B0604020202020204" pitchFamily="34" charset="0"/>
                          <a:ea typeface="+mn-ea"/>
                          <a:cs typeface="+mn-cs"/>
                        </a:rPr>
                        <a:t>Release dates</a:t>
                      </a:r>
                    </a:p>
                  </a:txBody>
                  <a:tcPr marL="7620" marR="7620" marT="7620" marB="0" anchor="ctr"/>
                </a:tc>
                <a:tc>
                  <a:txBody>
                    <a:bodyPr/>
                    <a:lstStyle/>
                    <a:p>
                      <a:pPr marL="0" algn="ctr" defTabSz="1219170" rtl="0" eaLnBrk="1" fontAlgn="ctr" latinLnBrk="0" hangingPunct="1"/>
                      <a:r>
                        <a:rPr lang="en-US" sz="1400" b="1" i="0" u="none" strike="noStrike" kern="1200" dirty="0">
                          <a:solidFill>
                            <a:srgbClr val="000000"/>
                          </a:solidFill>
                          <a:effectLst/>
                          <a:latin typeface="Arial" panose="020B0604020202020204" pitchFamily="34" charset="0"/>
                          <a:ea typeface="+mn-ea"/>
                          <a:cs typeface="+mn-cs"/>
                        </a:rPr>
                        <a:t>Other WGs (potential colocation)</a:t>
                      </a:r>
                    </a:p>
                  </a:txBody>
                  <a:tcPr marL="7620" marR="7620" marT="7620" marB="0" anchor="ctr"/>
                </a:tc>
                <a:extLst>
                  <a:ext uri="{0D108BD9-81ED-4DB2-BD59-A6C34878D82A}">
                    <a16:rowId xmlns:a16="http://schemas.microsoft.com/office/drawing/2014/main" val="257416517"/>
                  </a:ext>
                </a:extLst>
              </a:tr>
              <a:tr h="367524">
                <a:tc>
                  <a:txBody>
                    <a:bodyPr/>
                    <a:lstStyle/>
                    <a:p>
                      <a:pPr algn="ctr"/>
                      <a:r>
                        <a:rPr lang="en-US" altLang="zh-CN" sz="1400" b="1" dirty="0">
                          <a:latin typeface="+mn-lt"/>
                        </a:rPr>
                        <a:t>SA5#159</a:t>
                      </a:r>
                      <a:endParaRPr lang="zh-CN" altLang="en-US" sz="1400" b="1" dirty="0">
                        <a:latin typeface="+mn-lt"/>
                      </a:endParaRPr>
                    </a:p>
                  </a:txBody>
                  <a:tcPr/>
                </a:tc>
                <a:tc>
                  <a:txBody>
                    <a:bodyPr/>
                    <a:lstStyle/>
                    <a:p>
                      <a:pPr marL="0" algn="l" defTabSz="1219170" rtl="0" eaLnBrk="1" latinLnBrk="0" hangingPunct="1"/>
                      <a:r>
                        <a:rPr lang="en-US" altLang="zh-CN" sz="1400" kern="1200" dirty="0">
                          <a:solidFill>
                            <a:schemeClr val="dk1"/>
                          </a:solidFill>
                          <a:latin typeface="+mn-lt"/>
                          <a:ea typeface="+mn-ea"/>
                          <a:cs typeface="+mn-cs"/>
                        </a:rPr>
                        <a:t>17 Feb 2025- 21 Feb 2025 </a:t>
                      </a:r>
                      <a:endParaRPr lang="zh-CN" altLang="en-US" sz="1400" kern="1200" dirty="0">
                        <a:solidFill>
                          <a:schemeClr val="dk1"/>
                        </a:solidFill>
                        <a:latin typeface="+mn-lt"/>
                        <a:ea typeface="+mn-ea"/>
                        <a:cs typeface="+mn-cs"/>
                      </a:endParaRPr>
                    </a:p>
                  </a:txBody>
                  <a:tcPr/>
                </a:tc>
                <a:tc>
                  <a:txBody>
                    <a:bodyPr/>
                    <a:lstStyle/>
                    <a:p>
                      <a:r>
                        <a:rPr lang="en-US" altLang="zh-CN" sz="1400" dirty="0">
                          <a:latin typeface="+mn-lt"/>
                        </a:rPr>
                        <a:t>Sophia Antipolis, FR</a:t>
                      </a:r>
                      <a:endParaRPr lang="zh-CN" altLang="en-US" sz="1400" dirty="0">
                        <a:latin typeface="+mn-lt"/>
                      </a:endParaRPr>
                    </a:p>
                  </a:txBody>
                  <a:tcPr/>
                </a:tc>
                <a:tc>
                  <a:txBody>
                    <a:bodyPr/>
                    <a:lstStyle/>
                    <a:p>
                      <a:r>
                        <a:rPr lang="en-US" altLang="zh-CN" sz="1400" dirty="0">
                          <a:latin typeface="+mn-lt"/>
                        </a:rPr>
                        <a:t>5GA SA5 workshop</a:t>
                      </a:r>
                      <a:endParaRPr lang="zh-CN" altLang="en-US" sz="1400" dirty="0">
                        <a:latin typeface="+mn-lt"/>
                      </a:endParaRPr>
                    </a:p>
                  </a:txBody>
                  <a:tcPr/>
                </a:tc>
                <a:tc>
                  <a:txBody>
                    <a:bodyPr/>
                    <a:lstStyle/>
                    <a:p>
                      <a:endParaRPr lang="zh-CN" altLang="en-US" sz="1400" dirty="0">
                        <a:latin typeface="+mn-lt"/>
                      </a:endParaRPr>
                    </a:p>
                  </a:txBody>
                  <a:tcPr/>
                </a:tc>
                <a:extLst>
                  <a:ext uri="{0D108BD9-81ED-4DB2-BD59-A6C34878D82A}">
                    <a16:rowId xmlns:a16="http://schemas.microsoft.com/office/drawing/2014/main" val="499267761"/>
                  </a:ext>
                </a:extLst>
              </a:tr>
              <a:tr h="367524">
                <a:tc>
                  <a:txBody>
                    <a:bodyPr/>
                    <a:lstStyle/>
                    <a:p>
                      <a:pPr algn="ctr"/>
                      <a:r>
                        <a:rPr lang="en-US" altLang="zh-CN" sz="1400" b="1" dirty="0">
                          <a:latin typeface="+mn-lt"/>
                        </a:rPr>
                        <a:t>SA#107</a:t>
                      </a:r>
                      <a:endParaRPr lang="zh-CN" altLang="en-US" sz="1400" b="1" dirty="0">
                        <a:latin typeface="+mn-lt"/>
                      </a:endParaRPr>
                    </a:p>
                  </a:txBody>
                  <a:tcPr>
                    <a:solidFill>
                      <a:schemeClr val="accent6">
                        <a:lumMod val="40000"/>
                        <a:lumOff val="60000"/>
                      </a:schemeClr>
                    </a:solidFill>
                  </a:tcPr>
                </a:tc>
                <a:tc>
                  <a:txBody>
                    <a:bodyPr/>
                    <a:lstStyle/>
                    <a:p>
                      <a:pPr marL="0" algn="l" defTabSz="1219170" rtl="0" eaLnBrk="1" latinLnBrk="0" hangingPunct="1"/>
                      <a:r>
                        <a:rPr lang="en-US" altLang="zh-CN" sz="1400" kern="1200" dirty="0">
                          <a:solidFill>
                            <a:schemeClr val="dk1"/>
                          </a:solidFill>
                          <a:latin typeface="+mn-lt"/>
                          <a:ea typeface="+mn-ea"/>
                          <a:cs typeface="+mn-cs"/>
                        </a:rPr>
                        <a:t>10 Mar 2025- 14 Mar 2025</a:t>
                      </a:r>
                      <a:endParaRPr lang="zh-CN" altLang="en-US" sz="1400" kern="1200" dirty="0">
                        <a:solidFill>
                          <a:schemeClr val="dk1"/>
                        </a:solidFill>
                        <a:latin typeface="+mn-lt"/>
                        <a:ea typeface="+mn-ea"/>
                        <a:cs typeface="+mn-cs"/>
                      </a:endParaRPr>
                    </a:p>
                  </a:txBody>
                  <a:tcPr>
                    <a:solidFill>
                      <a:schemeClr val="accent6">
                        <a:lumMod val="40000"/>
                        <a:lumOff val="60000"/>
                      </a:schemeClr>
                    </a:solidFill>
                  </a:tcPr>
                </a:tc>
                <a:tc>
                  <a:txBody>
                    <a:bodyPr/>
                    <a:lstStyle/>
                    <a:p>
                      <a:r>
                        <a:rPr lang="en-US" altLang="zh-CN" sz="1400" dirty="0">
                          <a:latin typeface="+mn-lt"/>
                        </a:rPr>
                        <a:t>Incheon, South Korea</a:t>
                      </a:r>
                      <a:endParaRPr lang="zh-CN" altLang="en-US" sz="1400" dirty="0">
                        <a:latin typeface="+mn-lt"/>
                      </a:endParaRPr>
                    </a:p>
                  </a:txBody>
                  <a:tcPr>
                    <a:solidFill>
                      <a:schemeClr val="accent6">
                        <a:lumMod val="40000"/>
                        <a:lumOff val="60000"/>
                      </a:schemeClr>
                    </a:solidFill>
                  </a:tcPr>
                </a:tc>
                <a:tc>
                  <a:txBody>
                    <a:bodyPr/>
                    <a:lstStyle/>
                    <a:p>
                      <a:r>
                        <a:rPr lang="en-US" altLang="zh-CN" sz="1400" dirty="0">
                          <a:latin typeface="+mn-lt"/>
                        </a:rPr>
                        <a:t>6G workshop</a:t>
                      </a:r>
                      <a:endParaRPr lang="zh-CN" altLang="en-US" sz="1400" dirty="0">
                        <a:latin typeface="+mn-lt"/>
                      </a:endParaRPr>
                    </a:p>
                  </a:txBody>
                  <a:tcPr>
                    <a:solidFill>
                      <a:schemeClr val="accent6">
                        <a:lumMod val="40000"/>
                        <a:lumOff val="60000"/>
                      </a:schemeClr>
                    </a:solidFill>
                  </a:tcPr>
                </a:tc>
                <a:tc>
                  <a:txBody>
                    <a:bodyPr/>
                    <a:lstStyle/>
                    <a:p>
                      <a:endParaRPr lang="zh-CN" altLang="en-US" sz="1400" dirty="0">
                        <a:latin typeface="+mn-lt"/>
                      </a:endParaRPr>
                    </a:p>
                  </a:txBody>
                  <a:tcPr>
                    <a:solidFill>
                      <a:schemeClr val="accent6">
                        <a:lumMod val="40000"/>
                        <a:lumOff val="60000"/>
                      </a:schemeClr>
                    </a:solidFill>
                  </a:tcPr>
                </a:tc>
                <a:extLst>
                  <a:ext uri="{0D108BD9-81ED-4DB2-BD59-A6C34878D82A}">
                    <a16:rowId xmlns:a16="http://schemas.microsoft.com/office/drawing/2014/main" val="1858617913"/>
                  </a:ext>
                </a:extLst>
              </a:tr>
              <a:tr h="302074">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altLang="zh-CN" sz="1400" b="1" dirty="0">
                          <a:latin typeface="+mn-lt"/>
                        </a:rPr>
                        <a:t>SA5#160</a:t>
                      </a:r>
                      <a:endParaRPr lang="zh-CN" altLang="en-US" sz="1400" b="1" dirty="0">
                        <a:latin typeface="+mn-lt"/>
                      </a:endParaRPr>
                    </a:p>
                  </a:txBody>
                  <a:tcPr/>
                </a:tc>
                <a:tc>
                  <a:txBody>
                    <a:bodyPr/>
                    <a:lstStyle/>
                    <a:p>
                      <a:pPr marL="0" algn="l" defTabSz="1219170" rtl="0" eaLnBrk="1" latinLnBrk="0" hangingPunct="1"/>
                      <a:r>
                        <a:rPr lang="en-US" altLang="zh-CN" sz="1400" kern="1200" dirty="0">
                          <a:solidFill>
                            <a:schemeClr val="dk1"/>
                          </a:solidFill>
                          <a:latin typeface="+mn-lt"/>
                          <a:ea typeface="+mn-ea"/>
                          <a:cs typeface="+mn-cs"/>
                        </a:rPr>
                        <a:t>07 Apr 2025- 11 Apr 2025</a:t>
                      </a:r>
                      <a:endParaRPr lang="zh-CN" altLang="en-US" sz="1400" kern="1200" dirty="0">
                        <a:solidFill>
                          <a:schemeClr val="dk1"/>
                        </a:solidFill>
                        <a:latin typeface="+mn-lt"/>
                        <a:ea typeface="+mn-ea"/>
                        <a:cs typeface="+mn-cs"/>
                      </a:endParaRPr>
                    </a:p>
                  </a:txBody>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1400" dirty="0">
                          <a:latin typeface="+mn-lt"/>
                        </a:rPr>
                        <a:t>Goteborg, SE</a:t>
                      </a:r>
                      <a:endParaRPr lang="zh-CN" altLang="en-US" sz="1400" dirty="0">
                        <a:latin typeface="+mn-lt"/>
                      </a:endParaRPr>
                    </a:p>
                  </a:txBody>
                  <a:tcPr/>
                </a:tc>
                <a:tc>
                  <a:txBody>
                    <a:bodyPr/>
                    <a:lstStyle/>
                    <a:p>
                      <a:endParaRPr lang="zh-CN" altLang="en-US" sz="1400" dirty="0">
                        <a:latin typeface="+mn-lt"/>
                      </a:endParaRPr>
                    </a:p>
                  </a:txBody>
                  <a:tcPr/>
                </a:tc>
                <a:tc>
                  <a:txBody>
                    <a:bodyPr/>
                    <a:lstStyle/>
                    <a:p>
                      <a:r>
                        <a:rPr lang="en-US" altLang="zh-CN" sz="1400" dirty="0">
                          <a:latin typeface="+mn-lt"/>
                        </a:rPr>
                        <a:t>SA2/3/4/5/6</a:t>
                      </a:r>
                      <a:endParaRPr lang="zh-CN" altLang="en-US" sz="1400" dirty="0">
                        <a:latin typeface="+mn-lt"/>
                      </a:endParaRPr>
                    </a:p>
                  </a:txBody>
                  <a:tcPr/>
                </a:tc>
                <a:extLst>
                  <a:ext uri="{0D108BD9-81ED-4DB2-BD59-A6C34878D82A}">
                    <a16:rowId xmlns:a16="http://schemas.microsoft.com/office/drawing/2014/main" val="3103087858"/>
                  </a:ext>
                </a:extLst>
              </a:tr>
              <a:tr h="302074">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altLang="zh-CN" sz="1400" b="1" dirty="0">
                          <a:latin typeface="+mn-lt"/>
                        </a:rPr>
                        <a:t>SA5#161</a:t>
                      </a:r>
                      <a:endParaRPr lang="zh-CN" altLang="en-US" sz="1400" b="1" dirty="0">
                        <a:latin typeface="+mn-lt"/>
                      </a:endParaRPr>
                    </a:p>
                  </a:txBody>
                  <a:tcPr/>
                </a:tc>
                <a:tc>
                  <a:txBody>
                    <a:bodyPr/>
                    <a:lstStyle/>
                    <a:p>
                      <a:pPr marL="0" algn="l" defTabSz="1219170" rtl="0" eaLnBrk="1" latinLnBrk="0" hangingPunct="1"/>
                      <a:r>
                        <a:rPr lang="en-US" altLang="zh-CN" sz="1400" kern="1200" dirty="0">
                          <a:solidFill>
                            <a:schemeClr val="dk1"/>
                          </a:solidFill>
                          <a:latin typeface="+mn-lt"/>
                          <a:ea typeface="+mn-ea"/>
                          <a:cs typeface="+mn-cs"/>
                        </a:rPr>
                        <a:t>19 May 2025- 23 May 2025</a:t>
                      </a:r>
                      <a:endParaRPr lang="zh-CN" altLang="en-US" sz="1400" kern="1200" dirty="0">
                        <a:solidFill>
                          <a:schemeClr val="dk1"/>
                        </a:solidFill>
                        <a:latin typeface="+mn-lt"/>
                        <a:ea typeface="+mn-ea"/>
                        <a:cs typeface="+mn-cs"/>
                      </a:endParaRPr>
                    </a:p>
                  </a:txBody>
                  <a:tcPr/>
                </a:tc>
                <a:tc>
                  <a:txBody>
                    <a:bodyPr/>
                    <a:lstStyle/>
                    <a:p>
                      <a:r>
                        <a:rPr lang="en-US" altLang="zh-CN" sz="1400" dirty="0">
                          <a:latin typeface="+mn-lt"/>
                        </a:rPr>
                        <a:t>Fukuoka, Japan</a:t>
                      </a:r>
                      <a:endParaRPr lang="zh-CN" altLang="en-US" sz="1400" dirty="0">
                        <a:latin typeface="+mn-lt"/>
                      </a:endParaRPr>
                    </a:p>
                  </a:txBody>
                  <a:tcPr/>
                </a:tc>
                <a:tc>
                  <a:txBody>
                    <a:bodyPr/>
                    <a:lstStyle/>
                    <a:p>
                      <a:endParaRPr lang="zh-CN" altLang="en-US" sz="1400">
                        <a:latin typeface="+mn-lt"/>
                      </a:endParaRPr>
                    </a:p>
                  </a:txBody>
                  <a:tcPr/>
                </a:tc>
                <a:tc>
                  <a:txBody>
                    <a:bodyPr/>
                    <a:lstStyle/>
                    <a:p>
                      <a:r>
                        <a:rPr lang="en-US" altLang="zh-CN" sz="1400" dirty="0">
                          <a:latin typeface="+mn-lt"/>
                        </a:rPr>
                        <a:t>SA WGs</a:t>
                      </a:r>
                      <a:endParaRPr lang="zh-CN" altLang="en-US" sz="1400" dirty="0">
                        <a:latin typeface="+mn-lt"/>
                      </a:endParaRPr>
                    </a:p>
                  </a:txBody>
                  <a:tcPr/>
                </a:tc>
                <a:extLst>
                  <a:ext uri="{0D108BD9-81ED-4DB2-BD59-A6C34878D82A}">
                    <a16:rowId xmlns:a16="http://schemas.microsoft.com/office/drawing/2014/main" val="4082371747"/>
                  </a:ext>
                </a:extLst>
              </a:tr>
              <a:tr h="302074">
                <a:tc>
                  <a:txBody>
                    <a:bodyPr/>
                    <a:lstStyle/>
                    <a:p>
                      <a:pPr algn="ctr"/>
                      <a:r>
                        <a:rPr lang="en-US" altLang="zh-CN" sz="1400" b="1" dirty="0">
                          <a:latin typeface="+mn-lt"/>
                        </a:rPr>
                        <a:t>SA#108</a:t>
                      </a:r>
                      <a:endParaRPr lang="zh-CN" altLang="en-US" sz="1400" b="1" dirty="0">
                        <a:latin typeface="+mn-lt"/>
                      </a:endParaRPr>
                    </a:p>
                  </a:txBody>
                  <a:tcPr>
                    <a:solidFill>
                      <a:schemeClr val="accent6">
                        <a:lumMod val="40000"/>
                        <a:lumOff val="60000"/>
                      </a:schemeClr>
                    </a:solidFill>
                  </a:tcPr>
                </a:tc>
                <a:tc>
                  <a:txBody>
                    <a:bodyPr/>
                    <a:lstStyle/>
                    <a:p>
                      <a:pPr marL="0" algn="l" defTabSz="1219170" rtl="0" eaLnBrk="1" latinLnBrk="0" hangingPunct="1"/>
                      <a:r>
                        <a:rPr lang="en-US" altLang="zh-CN" sz="1400" kern="1200" dirty="0">
                          <a:solidFill>
                            <a:schemeClr val="dk1"/>
                          </a:solidFill>
                          <a:latin typeface="+mn-lt"/>
                          <a:ea typeface="+mn-ea"/>
                          <a:cs typeface="+mn-cs"/>
                        </a:rPr>
                        <a:t>09 Jun 2025- 13 Jun 2025</a:t>
                      </a:r>
                      <a:endParaRPr lang="zh-CN" altLang="en-US" sz="1400" kern="1200" dirty="0">
                        <a:solidFill>
                          <a:schemeClr val="dk1"/>
                        </a:solidFill>
                        <a:latin typeface="+mn-lt"/>
                        <a:ea typeface="+mn-ea"/>
                        <a:cs typeface="+mn-cs"/>
                      </a:endParaRPr>
                    </a:p>
                  </a:txBody>
                  <a:tcPr>
                    <a:solidFill>
                      <a:schemeClr val="accent6">
                        <a:lumMod val="40000"/>
                        <a:lumOff val="60000"/>
                      </a:schemeClr>
                    </a:solidFill>
                  </a:tcPr>
                </a:tc>
                <a:tc>
                  <a:txBody>
                    <a:bodyPr/>
                    <a:lstStyle/>
                    <a:p>
                      <a:r>
                        <a:rPr lang="en-US" altLang="zh-CN" sz="1400" dirty="0">
                          <a:latin typeface="+mn-lt"/>
                        </a:rPr>
                        <a:t>Prague, Czech Republic</a:t>
                      </a:r>
                      <a:endParaRPr lang="zh-CN" altLang="en-US" sz="1400" dirty="0">
                        <a:latin typeface="+mn-lt"/>
                      </a:endParaRPr>
                    </a:p>
                  </a:txBody>
                  <a:tcPr>
                    <a:solidFill>
                      <a:schemeClr val="accent6">
                        <a:lumMod val="40000"/>
                        <a:lumOff val="60000"/>
                      </a:schemeClr>
                    </a:solidFill>
                  </a:tcPr>
                </a:tc>
                <a:tc>
                  <a:txBody>
                    <a:bodyPr/>
                    <a:lstStyle/>
                    <a:p>
                      <a:endParaRPr lang="zh-CN" altLang="en-US" sz="1400" dirty="0">
                        <a:latin typeface="+mn-lt"/>
                      </a:endParaRPr>
                    </a:p>
                  </a:txBody>
                  <a:tcPr>
                    <a:solidFill>
                      <a:schemeClr val="accent6">
                        <a:lumMod val="40000"/>
                        <a:lumOff val="60000"/>
                      </a:schemeClr>
                    </a:solidFill>
                  </a:tcPr>
                </a:tc>
                <a:tc>
                  <a:txBody>
                    <a:bodyPr/>
                    <a:lstStyle/>
                    <a:p>
                      <a:endParaRPr lang="zh-CN" altLang="en-US" sz="1400" dirty="0">
                        <a:latin typeface="+mn-lt"/>
                      </a:endParaRPr>
                    </a:p>
                  </a:txBody>
                  <a:tcPr>
                    <a:solidFill>
                      <a:schemeClr val="accent6">
                        <a:lumMod val="40000"/>
                        <a:lumOff val="60000"/>
                      </a:schemeClr>
                    </a:solidFill>
                  </a:tcPr>
                </a:tc>
                <a:extLst>
                  <a:ext uri="{0D108BD9-81ED-4DB2-BD59-A6C34878D82A}">
                    <a16:rowId xmlns:a16="http://schemas.microsoft.com/office/drawing/2014/main" val="2383619715"/>
                  </a:ext>
                </a:extLst>
              </a:tr>
              <a:tr h="303476">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altLang="zh-CN" sz="1400" b="1" dirty="0">
                          <a:latin typeface="+mn-lt"/>
                        </a:rPr>
                        <a:t>SA5#162</a:t>
                      </a:r>
                      <a:endParaRPr lang="zh-CN" altLang="en-US" sz="1400" b="1" dirty="0">
                        <a:latin typeface="+mn-lt"/>
                      </a:endParaRPr>
                    </a:p>
                  </a:txBody>
                  <a:tcPr/>
                </a:tc>
                <a:tc>
                  <a:txBody>
                    <a:bodyPr/>
                    <a:lstStyle/>
                    <a:p>
                      <a:pPr marL="0" algn="l" defTabSz="1219170" rtl="0" eaLnBrk="1" latinLnBrk="0" hangingPunct="1"/>
                      <a:r>
                        <a:rPr lang="en-US" altLang="zh-CN" sz="1400" kern="1200" dirty="0">
                          <a:solidFill>
                            <a:schemeClr val="dk1"/>
                          </a:solidFill>
                          <a:latin typeface="+mn-lt"/>
                          <a:ea typeface="+mn-ea"/>
                          <a:cs typeface="+mn-cs"/>
                        </a:rPr>
                        <a:t>25 Aug 2025- 29 Aug 2025 </a:t>
                      </a:r>
                      <a:endParaRPr lang="zh-CN" altLang="en-US" sz="1400" kern="1200" dirty="0">
                        <a:solidFill>
                          <a:schemeClr val="dk1"/>
                        </a:solidFill>
                        <a:latin typeface="+mn-lt"/>
                        <a:ea typeface="+mn-ea"/>
                        <a:cs typeface="+mn-cs"/>
                      </a:endParaRPr>
                    </a:p>
                  </a:txBody>
                  <a:tcPr/>
                </a:tc>
                <a:tc>
                  <a:txBody>
                    <a:bodyPr/>
                    <a:lstStyle/>
                    <a:p>
                      <a:r>
                        <a:rPr lang="en-US" altLang="zh-CN" sz="1400" dirty="0">
                          <a:latin typeface="+mn-lt"/>
                        </a:rPr>
                        <a:t>Goteborg, SE</a:t>
                      </a:r>
                      <a:endParaRPr lang="zh-CN" altLang="en-US" sz="1400" dirty="0">
                        <a:latin typeface="+mn-lt"/>
                      </a:endParaRPr>
                    </a:p>
                  </a:txBody>
                  <a:tcPr/>
                </a:tc>
                <a:tc>
                  <a:txBody>
                    <a:bodyPr/>
                    <a:lstStyle/>
                    <a:p>
                      <a:endParaRPr lang="zh-CN" altLang="en-US" sz="1400" dirty="0">
                        <a:latin typeface="+mn-lt"/>
                      </a:endParaRPr>
                    </a:p>
                  </a:txBody>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1400" dirty="0">
                          <a:latin typeface="+mn-lt"/>
                        </a:rPr>
                        <a:t>SA WGs/CT WGs</a:t>
                      </a:r>
                      <a:endParaRPr lang="zh-CN" altLang="en-US" sz="1400" dirty="0">
                        <a:latin typeface="+mn-lt"/>
                      </a:endParaRPr>
                    </a:p>
                  </a:txBody>
                  <a:tcPr/>
                </a:tc>
                <a:extLst>
                  <a:ext uri="{0D108BD9-81ED-4DB2-BD59-A6C34878D82A}">
                    <a16:rowId xmlns:a16="http://schemas.microsoft.com/office/drawing/2014/main" val="294041893"/>
                  </a:ext>
                </a:extLst>
              </a:tr>
              <a:tr h="306832">
                <a:tc>
                  <a:txBody>
                    <a:bodyPr/>
                    <a:lstStyle/>
                    <a:p>
                      <a:pPr algn="ctr"/>
                      <a:r>
                        <a:rPr lang="en-US" altLang="zh-CN" sz="1400" b="1" dirty="0">
                          <a:latin typeface="+mn-lt"/>
                        </a:rPr>
                        <a:t>SA#109</a:t>
                      </a:r>
                      <a:endParaRPr lang="zh-CN" altLang="en-US" sz="1400" b="1" dirty="0">
                        <a:latin typeface="+mn-lt"/>
                      </a:endParaRPr>
                    </a:p>
                  </a:txBody>
                  <a:tcPr>
                    <a:solidFill>
                      <a:schemeClr val="accent6">
                        <a:lumMod val="40000"/>
                        <a:lumOff val="60000"/>
                      </a:schemeClr>
                    </a:solidFill>
                  </a:tcPr>
                </a:tc>
                <a:tc>
                  <a:txBody>
                    <a:bodyPr/>
                    <a:lstStyle/>
                    <a:p>
                      <a:pPr marL="0" algn="l" defTabSz="1219170" rtl="0" eaLnBrk="1" latinLnBrk="0" hangingPunct="1"/>
                      <a:r>
                        <a:rPr lang="en-US" altLang="zh-CN" sz="1400" kern="1200" dirty="0">
                          <a:solidFill>
                            <a:schemeClr val="dk1"/>
                          </a:solidFill>
                          <a:latin typeface="+mn-lt"/>
                          <a:ea typeface="+mn-ea"/>
                          <a:cs typeface="+mn-cs"/>
                        </a:rPr>
                        <a:t>15 Sep 2025- 19 Sep 2025</a:t>
                      </a:r>
                      <a:endParaRPr lang="zh-CN" altLang="en-US" sz="1400" kern="1200" dirty="0">
                        <a:solidFill>
                          <a:schemeClr val="dk1"/>
                        </a:solidFill>
                        <a:latin typeface="+mn-lt"/>
                        <a:ea typeface="+mn-ea"/>
                        <a:cs typeface="+mn-cs"/>
                      </a:endParaRPr>
                    </a:p>
                  </a:txBody>
                  <a:tcPr>
                    <a:solidFill>
                      <a:schemeClr val="accent6">
                        <a:lumMod val="40000"/>
                        <a:lumOff val="60000"/>
                      </a:schemeClr>
                    </a:solidFill>
                  </a:tcPr>
                </a:tc>
                <a:tc>
                  <a:txBody>
                    <a:bodyPr/>
                    <a:lstStyle/>
                    <a:p>
                      <a:r>
                        <a:rPr lang="en-US" altLang="zh-CN" sz="1400" dirty="0">
                          <a:latin typeface="+mn-lt"/>
                        </a:rPr>
                        <a:t>China</a:t>
                      </a:r>
                      <a:endParaRPr lang="zh-CN" altLang="en-US" sz="1400" dirty="0">
                        <a:latin typeface="+mn-lt"/>
                      </a:endParaRPr>
                    </a:p>
                  </a:txBody>
                  <a:tcPr>
                    <a:solidFill>
                      <a:schemeClr val="accent6">
                        <a:lumMod val="40000"/>
                        <a:lumOff val="60000"/>
                      </a:schemeClr>
                    </a:solidFill>
                  </a:tcPr>
                </a:tc>
                <a:tc>
                  <a:txBody>
                    <a:bodyPr/>
                    <a:lstStyle/>
                    <a:p>
                      <a:r>
                        <a:rPr lang="en-US" altLang="zh-CN" sz="1400" dirty="0">
                          <a:latin typeface="+mn-lt"/>
                        </a:rPr>
                        <a:t>Rel-19 freeze</a:t>
                      </a:r>
                      <a:endParaRPr lang="zh-CN" altLang="en-US" sz="1400" dirty="0">
                        <a:latin typeface="+mn-lt"/>
                      </a:endParaRPr>
                    </a:p>
                  </a:txBody>
                  <a:tcPr>
                    <a:solidFill>
                      <a:schemeClr val="accent6">
                        <a:lumMod val="40000"/>
                        <a:lumOff val="60000"/>
                      </a:schemeClr>
                    </a:solidFill>
                  </a:tcPr>
                </a:tc>
                <a:tc>
                  <a:txBody>
                    <a:bodyPr/>
                    <a:lstStyle/>
                    <a:p>
                      <a:endParaRPr lang="zh-CN" altLang="en-US" sz="1400" dirty="0">
                        <a:latin typeface="+mn-lt"/>
                      </a:endParaRPr>
                    </a:p>
                  </a:txBody>
                  <a:tcPr>
                    <a:solidFill>
                      <a:schemeClr val="accent6">
                        <a:lumMod val="40000"/>
                        <a:lumOff val="60000"/>
                      </a:schemeClr>
                    </a:solidFill>
                  </a:tcPr>
                </a:tc>
                <a:extLst>
                  <a:ext uri="{0D108BD9-81ED-4DB2-BD59-A6C34878D82A}">
                    <a16:rowId xmlns:a16="http://schemas.microsoft.com/office/drawing/2014/main" val="3989188346"/>
                  </a:ext>
                </a:extLst>
              </a:tr>
              <a:tr h="336402">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altLang="zh-CN" sz="1400" b="1" dirty="0">
                          <a:latin typeface="+mn-lt"/>
                        </a:rPr>
                        <a:t>SA5#163</a:t>
                      </a:r>
                      <a:endParaRPr lang="zh-CN" altLang="en-US" sz="1400" b="1" dirty="0">
                        <a:latin typeface="+mn-lt"/>
                      </a:endParaRPr>
                    </a:p>
                  </a:txBody>
                  <a:tcPr/>
                </a:tc>
                <a:tc>
                  <a:txBody>
                    <a:bodyPr/>
                    <a:lstStyle/>
                    <a:p>
                      <a:pPr marL="0" algn="l" defTabSz="1219170" rtl="0" eaLnBrk="1" latinLnBrk="0" hangingPunct="1"/>
                      <a:r>
                        <a:rPr lang="en-US" altLang="zh-CN" sz="1400" kern="1200" dirty="0">
                          <a:solidFill>
                            <a:schemeClr val="dk1"/>
                          </a:solidFill>
                          <a:latin typeface="+mn-lt"/>
                          <a:ea typeface="+mn-ea"/>
                          <a:cs typeface="+mn-cs"/>
                        </a:rPr>
                        <a:t>13 Oct 2025- 17 Oct 2025</a:t>
                      </a:r>
                      <a:endParaRPr lang="zh-CN" altLang="en-US" sz="1400" kern="1200" dirty="0">
                        <a:solidFill>
                          <a:schemeClr val="dk1"/>
                        </a:solidFill>
                        <a:latin typeface="+mn-lt"/>
                        <a:ea typeface="+mn-ea"/>
                        <a:cs typeface="+mn-cs"/>
                      </a:endParaRPr>
                    </a:p>
                  </a:txBody>
                  <a:tcPr/>
                </a:tc>
                <a:tc>
                  <a:txBody>
                    <a:bodyPr/>
                    <a:lstStyle/>
                    <a:p>
                      <a:r>
                        <a:rPr lang="en-US" altLang="zh-CN" sz="1400" dirty="0">
                          <a:latin typeface="+mn-lt"/>
                        </a:rPr>
                        <a:t>China</a:t>
                      </a:r>
                      <a:endParaRPr lang="zh-CN" altLang="en-US" sz="1400" dirty="0">
                        <a:latin typeface="+mn-lt"/>
                      </a:endParaRPr>
                    </a:p>
                  </a:txBody>
                  <a:tcPr/>
                </a:tc>
                <a:tc>
                  <a:txBody>
                    <a:bodyPr/>
                    <a:lstStyle/>
                    <a:p>
                      <a:endParaRPr lang="zh-CN" altLang="en-US" sz="1400">
                        <a:latin typeface="+mn-lt"/>
                      </a:endParaRPr>
                    </a:p>
                  </a:txBody>
                  <a:tcPr/>
                </a:tc>
                <a:tc>
                  <a:txBody>
                    <a:bodyPr/>
                    <a:lstStyle/>
                    <a:p>
                      <a:r>
                        <a:rPr lang="en-US" altLang="zh-CN" sz="1400" dirty="0">
                          <a:latin typeface="+mn-lt"/>
                        </a:rPr>
                        <a:t>SA2/3/4/5/6 and CT1/3/4 WGs</a:t>
                      </a:r>
                      <a:endParaRPr lang="zh-CN" altLang="en-US" sz="1400" dirty="0">
                        <a:latin typeface="+mn-lt"/>
                      </a:endParaRPr>
                    </a:p>
                  </a:txBody>
                  <a:tcPr/>
                </a:tc>
                <a:extLst>
                  <a:ext uri="{0D108BD9-81ED-4DB2-BD59-A6C34878D82A}">
                    <a16:rowId xmlns:a16="http://schemas.microsoft.com/office/drawing/2014/main" val="882707792"/>
                  </a:ext>
                </a:extLst>
              </a:tr>
              <a:tr h="319460">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altLang="zh-CN" sz="1400" b="1" dirty="0">
                          <a:latin typeface="+mn-lt"/>
                        </a:rPr>
                        <a:t>SA5#164</a:t>
                      </a:r>
                      <a:endParaRPr lang="zh-CN" altLang="en-US" sz="1400" b="1" dirty="0">
                        <a:latin typeface="+mn-lt"/>
                      </a:endParaRPr>
                    </a:p>
                  </a:txBody>
                  <a:tcPr/>
                </a:tc>
                <a:tc>
                  <a:txBody>
                    <a:bodyPr/>
                    <a:lstStyle/>
                    <a:p>
                      <a:pPr marL="0" algn="l" defTabSz="1219170" rtl="0" eaLnBrk="1" latinLnBrk="0" hangingPunct="1"/>
                      <a:r>
                        <a:rPr lang="en-US" altLang="zh-CN" sz="1400" kern="1200" dirty="0">
                          <a:solidFill>
                            <a:schemeClr val="dk1"/>
                          </a:solidFill>
                          <a:latin typeface="+mn-lt"/>
                          <a:ea typeface="+mn-ea"/>
                          <a:cs typeface="+mn-cs"/>
                        </a:rPr>
                        <a:t>17 Nov 2025- 21 Nov 2025</a:t>
                      </a:r>
                      <a:endParaRPr lang="zh-CN" altLang="en-US" sz="1400" kern="1200" dirty="0">
                        <a:solidFill>
                          <a:schemeClr val="dk1"/>
                        </a:solidFill>
                        <a:latin typeface="+mn-lt"/>
                        <a:ea typeface="+mn-ea"/>
                        <a:cs typeface="+mn-cs"/>
                      </a:endParaRPr>
                    </a:p>
                  </a:txBody>
                  <a:tcPr/>
                </a:tc>
                <a:tc>
                  <a:txBody>
                    <a:bodyPr/>
                    <a:lstStyle/>
                    <a:p>
                      <a:r>
                        <a:rPr lang="en-US" altLang="zh-CN" sz="1400" dirty="0">
                          <a:latin typeface="+mn-lt"/>
                        </a:rPr>
                        <a:t>DALLAS, TEXAS</a:t>
                      </a:r>
                      <a:endParaRPr lang="zh-CN" altLang="en-US" sz="1400" dirty="0">
                        <a:latin typeface="+mn-lt"/>
                      </a:endParaRPr>
                    </a:p>
                  </a:txBody>
                  <a:tcPr/>
                </a:tc>
                <a:tc>
                  <a:txBody>
                    <a:bodyPr/>
                    <a:lstStyle/>
                    <a:p>
                      <a:endParaRPr lang="zh-CN" altLang="en-US" sz="1400">
                        <a:latin typeface="+mn-lt"/>
                      </a:endParaRPr>
                    </a:p>
                  </a:txBody>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1400" dirty="0">
                          <a:latin typeface="+mn-lt"/>
                        </a:rPr>
                        <a:t>CT WGs, SA WGs, RAN WGs</a:t>
                      </a:r>
                      <a:endParaRPr lang="zh-CN" altLang="en-US" sz="1400" dirty="0">
                        <a:latin typeface="+mn-lt"/>
                      </a:endParaRPr>
                    </a:p>
                  </a:txBody>
                  <a:tcPr/>
                </a:tc>
                <a:extLst>
                  <a:ext uri="{0D108BD9-81ED-4DB2-BD59-A6C34878D82A}">
                    <a16:rowId xmlns:a16="http://schemas.microsoft.com/office/drawing/2014/main" val="3748246202"/>
                  </a:ext>
                </a:extLst>
              </a:tr>
              <a:tr h="367524">
                <a:tc>
                  <a:txBody>
                    <a:bodyPr/>
                    <a:lstStyle/>
                    <a:p>
                      <a:pPr algn="ctr"/>
                      <a:r>
                        <a:rPr lang="en-US" altLang="zh-CN" sz="1400" b="1" dirty="0">
                          <a:latin typeface="+mn-lt"/>
                        </a:rPr>
                        <a:t>SA#110</a:t>
                      </a:r>
                      <a:endParaRPr lang="zh-CN" altLang="en-US" sz="1400" b="1" dirty="0">
                        <a:latin typeface="+mn-lt"/>
                      </a:endParaRPr>
                    </a:p>
                  </a:txBody>
                  <a:tcPr>
                    <a:solidFill>
                      <a:schemeClr val="accent6">
                        <a:lumMod val="40000"/>
                        <a:lumOff val="60000"/>
                      </a:schemeClr>
                    </a:solidFill>
                  </a:tcPr>
                </a:tc>
                <a:tc>
                  <a:txBody>
                    <a:bodyPr/>
                    <a:lstStyle/>
                    <a:p>
                      <a:pPr marL="0" algn="l" defTabSz="1219170" rtl="0" eaLnBrk="1" latinLnBrk="0" hangingPunct="1"/>
                      <a:r>
                        <a:rPr lang="en-US" altLang="zh-CN" sz="1400" kern="1200" dirty="0">
                          <a:solidFill>
                            <a:schemeClr val="dk1"/>
                          </a:solidFill>
                          <a:latin typeface="+mn-lt"/>
                          <a:ea typeface="+mn-ea"/>
                          <a:cs typeface="+mn-cs"/>
                        </a:rPr>
                        <a:t>08 Dec 2025- 12 Dec 2025</a:t>
                      </a:r>
                      <a:endParaRPr lang="zh-CN" altLang="en-US" sz="1400" kern="1200" dirty="0">
                        <a:solidFill>
                          <a:schemeClr val="dk1"/>
                        </a:solidFill>
                        <a:latin typeface="+mn-lt"/>
                        <a:ea typeface="+mn-ea"/>
                        <a:cs typeface="+mn-cs"/>
                      </a:endParaRPr>
                    </a:p>
                  </a:txBody>
                  <a:tcPr>
                    <a:solidFill>
                      <a:schemeClr val="accent6">
                        <a:lumMod val="40000"/>
                        <a:lumOff val="60000"/>
                      </a:schemeClr>
                    </a:solidFill>
                  </a:tcPr>
                </a:tc>
                <a:tc>
                  <a:txBody>
                    <a:bodyPr/>
                    <a:lstStyle/>
                    <a:p>
                      <a:r>
                        <a:rPr lang="en-US" altLang="zh-CN" sz="1400" dirty="0">
                          <a:latin typeface="+mn-lt"/>
                        </a:rPr>
                        <a:t>BALTIMORE, MARYLAND</a:t>
                      </a:r>
                      <a:endParaRPr lang="zh-CN" altLang="en-US" sz="1400" dirty="0">
                        <a:latin typeface="+mn-lt"/>
                      </a:endParaRPr>
                    </a:p>
                  </a:txBody>
                  <a:tcPr>
                    <a:solidFill>
                      <a:schemeClr val="accent6">
                        <a:lumMod val="40000"/>
                        <a:lumOff val="60000"/>
                      </a:schemeClr>
                    </a:solidFill>
                  </a:tcPr>
                </a:tc>
                <a:tc>
                  <a:txBody>
                    <a:bodyPr/>
                    <a:lstStyle/>
                    <a:p>
                      <a:endParaRPr lang="zh-CN" altLang="en-US" sz="1400" dirty="0">
                        <a:latin typeface="+mn-lt"/>
                      </a:endParaRPr>
                    </a:p>
                  </a:txBody>
                  <a:tcPr>
                    <a:solidFill>
                      <a:schemeClr val="accent6">
                        <a:lumMod val="40000"/>
                        <a:lumOff val="60000"/>
                      </a:schemeClr>
                    </a:solidFill>
                  </a:tcPr>
                </a:tc>
                <a:tc>
                  <a:txBody>
                    <a:bodyPr/>
                    <a:lstStyle/>
                    <a:p>
                      <a:endParaRPr lang="zh-CN" altLang="en-US" sz="1400" dirty="0">
                        <a:latin typeface="+mn-lt"/>
                      </a:endParaRPr>
                    </a:p>
                  </a:txBody>
                  <a:tcPr>
                    <a:solidFill>
                      <a:schemeClr val="accent6">
                        <a:lumMod val="40000"/>
                        <a:lumOff val="60000"/>
                      </a:schemeClr>
                    </a:solidFill>
                  </a:tcPr>
                </a:tc>
                <a:extLst>
                  <a:ext uri="{0D108BD9-81ED-4DB2-BD59-A6C34878D82A}">
                    <a16:rowId xmlns:a16="http://schemas.microsoft.com/office/drawing/2014/main" val="407635465"/>
                  </a:ext>
                </a:extLst>
              </a:tr>
            </a:tbl>
          </a:graphicData>
        </a:graphic>
      </p:graphicFrame>
      <p:sp>
        <p:nvSpPr>
          <p:cNvPr id="9" name="Rectangle 8">
            <a:extLst>
              <a:ext uri="{FF2B5EF4-FFF2-40B4-BE49-F238E27FC236}">
                <a16:creationId xmlns:a16="http://schemas.microsoft.com/office/drawing/2014/main" id="{298209A6-B80F-42C3-87C2-B85AF97D5622}"/>
              </a:ext>
            </a:extLst>
          </p:cNvPr>
          <p:cNvSpPr/>
          <p:nvPr/>
        </p:nvSpPr>
        <p:spPr>
          <a:xfrm>
            <a:off x="457176" y="5349486"/>
            <a:ext cx="11277648" cy="1077218"/>
          </a:xfrm>
          <a:prstGeom prst="rect">
            <a:avLst/>
          </a:prstGeom>
        </p:spPr>
        <p:txBody>
          <a:bodyPr wrap="square">
            <a:spAutoFit/>
          </a:bodyPr>
          <a:lstStyle/>
          <a:p>
            <a:pPr marL="381000" indent="-379413">
              <a:spcBef>
                <a:spcPct val="20000"/>
              </a:spcBef>
              <a:buClr>
                <a:srgbClr val="C00000"/>
              </a:buClr>
              <a:buBlip>
                <a:blip r:embed="rId2"/>
              </a:buBlip>
            </a:pPr>
            <a:r>
              <a:rPr lang="en-US" altLang="en-US" sz="2000" kern="0" dirty="0">
                <a:solidFill>
                  <a:prstClr val="black"/>
                </a:solidFill>
                <a:latin typeface="Calibri"/>
              </a:rPr>
              <a:t>6 f2f SA5 meeting planned in 2025</a:t>
            </a:r>
          </a:p>
          <a:p>
            <a:pPr marL="381000" indent="-379413">
              <a:spcBef>
                <a:spcPct val="20000"/>
              </a:spcBef>
              <a:buClr>
                <a:srgbClr val="C00000"/>
              </a:buClr>
              <a:buBlip>
                <a:blip r:embed="rId2"/>
              </a:buBlip>
            </a:pPr>
            <a:r>
              <a:rPr lang="en-US" altLang="en-US" sz="2000" kern="0" dirty="0">
                <a:solidFill>
                  <a:prstClr val="black"/>
                </a:solidFill>
                <a:latin typeface="Calibri"/>
              </a:rPr>
              <a:t>This slide is only for information, please book your hotel/flight after you received official meeting invitation</a:t>
            </a:r>
          </a:p>
        </p:txBody>
      </p:sp>
    </p:spTree>
    <p:extLst>
      <p:ext uri="{BB962C8B-B14F-4D97-AF65-F5344CB8AC3E}">
        <p14:creationId xmlns:p14="http://schemas.microsoft.com/office/powerpoint/2010/main" val="3999594937"/>
      </p:ext>
    </p:extLst>
  </p:cSld>
  <p:clrMapOvr>
    <a:masterClrMapping/>
  </p:clrMapOvr>
  <p:transition spd="slow"/>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5EBBB53-9B33-4777-9115-647F72E174FE}"/>
              </a:ext>
            </a:extLst>
          </p:cNvPr>
          <p:cNvSpPr/>
          <p:nvPr/>
        </p:nvSpPr>
        <p:spPr>
          <a:xfrm>
            <a:off x="493776" y="5463853"/>
            <a:ext cx="11622023" cy="701731"/>
          </a:xfrm>
          <a:prstGeom prst="rect">
            <a:avLst/>
          </a:prstGeom>
        </p:spPr>
        <p:txBody>
          <a:bodyPr wrap="square">
            <a:spAutoFit/>
          </a:bodyPr>
          <a:lstStyle/>
          <a:p>
            <a:pPr marL="381000" indent="-379413">
              <a:spcBef>
                <a:spcPct val="20000"/>
              </a:spcBef>
              <a:buClr>
                <a:srgbClr val="C00000"/>
              </a:buClr>
              <a:buBlip>
                <a:blip r:embed="rId2"/>
              </a:buBlip>
            </a:pPr>
            <a:r>
              <a:rPr lang="en-US" altLang="en-US" sz="1800" kern="0" dirty="0">
                <a:solidFill>
                  <a:prstClr val="black"/>
                </a:solidFill>
                <a:latin typeface="Calibri"/>
              </a:rPr>
              <a:t>6 f2f SA5 meeting planned in 2026,</a:t>
            </a:r>
            <a:r>
              <a:rPr lang="en-US" altLang="en-US" sz="1800" kern="0" dirty="0">
                <a:highlight>
                  <a:srgbClr val="00FFFF"/>
                </a:highlight>
                <a:latin typeface="Calibri"/>
              </a:rPr>
              <a:t> SA5 meetings </a:t>
            </a:r>
            <a:r>
              <a:rPr lang="en-US" altLang="en-US" sz="1800" kern="0" dirty="0">
                <a:solidFill>
                  <a:prstClr val="black"/>
                </a:solidFill>
                <a:highlight>
                  <a:srgbClr val="00FFFF"/>
                </a:highlight>
                <a:latin typeface="Calibri"/>
              </a:rPr>
              <a:t>to be collocated with other SA WG as much as possible</a:t>
            </a:r>
            <a:r>
              <a:rPr lang="en-US" altLang="en-US" sz="1800" kern="0" dirty="0">
                <a:solidFill>
                  <a:prstClr val="black"/>
                </a:solidFill>
                <a:latin typeface="Calibri"/>
              </a:rPr>
              <a:t>.</a:t>
            </a:r>
          </a:p>
          <a:p>
            <a:pPr marL="381000" indent="-379413">
              <a:spcBef>
                <a:spcPct val="20000"/>
              </a:spcBef>
              <a:buClr>
                <a:srgbClr val="C00000"/>
              </a:buClr>
              <a:buBlip>
                <a:blip r:embed="rId2"/>
              </a:buBlip>
            </a:pPr>
            <a:r>
              <a:rPr lang="en-US" altLang="en-US" sz="1800" kern="0" dirty="0">
                <a:solidFill>
                  <a:prstClr val="black"/>
                </a:solidFill>
                <a:latin typeface="Calibri"/>
              </a:rPr>
              <a:t>This slide is only for information, please book your hotel/flight after you received official meeting invitation</a:t>
            </a:r>
          </a:p>
        </p:txBody>
      </p:sp>
      <p:sp>
        <p:nvSpPr>
          <p:cNvPr id="7" name="TextBox 6">
            <a:extLst>
              <a:ext uri="{FF2B5EF4-FFF2-40B4-BE49-F238E27FC236}">
                <a16:creationId xmlns:a16="http://schemas.microsoft.com/office/drawing/2014/main" id="{9A885C84-341C-4314-B227-C6BA7B41ED59}"/>
              </a:ext>
            </a:extLst>
          </p:cNvPr>
          <p:cNvSpPr txBox="1"/>
          <p:nvPr/>
        </p:nvSpPr>
        <p:spPr>
          <a:xfrm>
            <a:off x="8624947" y="6145836"/>
            <a:ext cx="3073277" cy="292388"/>
          </a:xfrm>
          <a:prstGeom prst="rect">
            <a:avLst/>
          </a:prstGeom>
          <a:noFill/>
        </p:spPr>
        <p:txBody>
          <a:bodyPr wrap="none" rtlCol="0">
            <a:spAutoFit/>
          </a:bodyPr>
          <a:lstStyle/>
          <a:p>
            <a:r>
              <a:rPr lang="en-US" altLang="zh-CN" dirty="0"/>
              <a:t>Reference: confirmed </a:t>
            </a:r>
            <a:r>
              <a:rPr lang="en-US" altLang="zh-CN" dirty="0" err="1"/>
              <a:t>tdoc</a:t>
            </a:r>
            <a:r>
              <a:rPr lang="en-US" altLang="zh-CN" dirty="0"/>
              <a:t> from MHPG</a:t>
            </a:r>
            <a:endParaRPr lang="zh-CN" altLang="en-US" dirty="0"/>
          </a:p>
        </p:txBody>
      </p:sp>
      <p:graphicFrame>
        <p:nvGraphicFramePr>
          <p:cNvPr id="9" name="Table 8">
            <a:extLst>
              <a:ext uri="{FF2B5EF4-FFF2-40B4-BE49-F238E27FC236}">
                <a16:creationId xmlns:a16="http://schemas.microsoft.com/office/drawing/2014/main" id="{A136CB0E-F29C-410E-BCA4-BD3FECF0105A}"/>
              </a:ext>
            </a:extLst>
          </p:cNvPr>
          <p:cNvGraphicFramePr>
            <a:graphicFrameLocks noGrp="1"/>
          </p:cNvGraphicFramePr>
          <p:nvPr>
            <p:extLst>
              <p:ext uri="{D42A27DB-BD31-4B8C-83A1-F6EECF244321}">
                <p14:modId xmlns:p14="http://schemas.microsoft.com/office/powerpoint/2010/main" val="2566889331"/>
              </p:ext>
            </p:extLst>
          </p:nvPr>
        </p:nvGraphicFramePr>
        <p:xfrm>
          <a:off x="570000" y="1371600"/>
          <a:ext cx="11052000" cy="3777430"/>
        </p:xfrm>
        <a:graphic>
          <a:graphicData uri="http://schemas.openxmlformats.org/drawingml/2006/table">
            <a:tbl>
              <a:tblPr firstRow="1" bandRow="1">
                <a:tableStyleId>{5C22544A-7EE6-4342-B048-85BDC9FD1C3A}</a:tableStyleId>
              </a:tblPr>
              <a:tblGrid>
                <a:gridCol w="1803954">
                  <a:extLst>
                    <a:ext uri="{9D8B030D-6E8A-4147-A177-3AD203B41FA5}">
                      <a16:colId xmlns:a16="http://schemas.microsoft.com/office/drawing/2014/main" val="2472396523"/>
                    </a:ext>
                  </a:extLst>
                </a:gridCol>
                <a:gridCol w="2616846">
                  <a:extLst>
                    <a:ext uri="{9D8B030D-6E8A-4147-A177-3AD203B41FA5}">
                      <a16:colId xmlns:a16="http://schemas.microsoft.com/office/drawing/2014/main" val="906508873"/>
                    </a:ext>
                  </a:extLst>
                </a:gridCol>
                <a:gridCol w="2210400">
                  <a:extLst>
                    <a:ext uri="{9D8B030D-6E8A-4147-A177-3AD203B41FA5}">
                      <a16:colId xmlns:a16="http://schemas.microsoft.com/office/drawing/2014/main" val="520459498"/>
                    </a:ext>
                  </a:extLst>
                </a:gridCol>
                <a:gridCol w="1897008">
                  <a:extLst>
                    <a:ext uri="{9D8B030D-6E8A-4147-A177-3AD203B41FA5}">
                      <a16:colId xmlns:a16="http://schemas.microsoft.com/office/drawing/2014/main" val="2192747670"/>
                    </a:ext>
                  </a:extLst>
                </a:gridCol>
                <a:gridCol w="2523792">
                  <a:extLst>
                    <a:ext uri="{9D8B030D-6E8A-4147-A177-3AD203B41FA5}">
                      <a16:colId xmlns:a16="http://schemas.microsoft.com/office/drawing/2014/main" val="2953444473"/>
                    </a:ext>
                  </a:extLst>
                </a:gridCol>
              </a:tblGrid>
              <a:tr h="560906">
                <a:tc>
                  <a:txBody>
                    <a:bodyPr/>
                    <a:lstStyle/>
                    <a:p>
                      <a:pPr marL="0" algn="ctr" defTabSz="1219170" rtl="0" eaLnBrk="1" fontAlgn="ctr" latinLnBrk="0" hangingPunct="1"/>
                      <a:r>
                        <a:rPr lang="en-US" altLang="zh-CN" sz="1400" b="1" i="0" u="none" strike="noStrike" kern="1200" dirty="0">
                          <a:solidFill>
                            <a:srgbClr val="000000"/>
                          </a:solidFill>
                          <a:effectLst/>
                          <a:latin typeface="Arial" panose="020B0604020202020204" pitchFamily="34" charset="0"/>
                          <a:ea typeface="+mn-ea"/>
                          <a:cs typeface="+mn-cs"/>
                        </a:rPr>
                        <a:t>Meeting info</a:t>
                      </a:r>
                      <a:endParaRPr lang="en-US" sz="1400" b="1" i="0" u="none" strike="noStrike" kern="1200" dirty="0">
                        <a:solidFill>
                          <a:srgbClr val="000000"/>
                        </a:solidFill>
                        <a:effectLst/>
                        <a:latin typeface="Arial" panose="020B0604020202020204" pitchFamily="34" charset="0"/>
                        <a:ea typeface="+mn-ea"/>
                        <a:cs typeface="+mn-cs"/>
                      </a:endParaRPr>
                    </a:p>
                  </a:txBody>
                  <a:tcPr marL="7620" marR="7620" marT="7620" marB="0" anchor="ctr"/>
                </a:tc>
                <a:tc>
                  <a:txBody>
                    <a:bodyPr/>
                    <a:lstStyle/>
                    <a:p>
                      <a:pPr marL="0" marR="0" lvl="0" indent="0" algn="ctr" defTabSz="1219170" rtl="0" eaLnBrk="1" fontAlgn="ctr" latinLnBrk="0" hangingPunct="1">
                        <a:lnSpc>
                          <a:spcPct val="100000"/>
                        </a:lnSpc>
                        <a:spcBef>
                          <a:spcPts val="0"/>
                        </a:spcBef>
                        <a:spcAft>
                          <a:spcPts val="0"/>
                        </a:spcAft>
                        <a:buClrTx/>
                        <a:buSzTx/>
                        <a:buFontTx/>
                        <a:buNone/>
                        <a:tabLst/>
                        <a:defRPr/>
                      </a:pPr>
                      <a:endParaRPr lang="en-US" altLang="zh-CN" sz="1400" b="1" i="0" u="none" strike="noStrike" kern="1200" dirty="0">
                        <a:solidFill>
                          <a:srgbClr val="000000"/>
                        </a:solidFill>
                        <a:effectLst/>
                        <a:latin typeface="Arial" panose="020B0604020202020204" pitchFamily="34" charset="0"/>
                        <a:ea typeface="+mn-ea"/>
                        <a:cs typeface="+mn-cs"/>
                      </a:endParaRPr>
                    </a:p>
                    <a:p>
                      <a:pPr marL="0" marR="0" lvl="0" indent="0" algn="ctr" defTabSz="1219170" rtl="0" eaLnBrk="1" fontAlgn="ctr" latinLnBrk="0" hangingPunct="1">
                        <a:lnSpc>
                          <a:spcPct val="100000"/>
                        </a:lnSpc>
                        <a:spcBef>
                          <a:spcPts val="0"/>
                        </a:spcBef>
                        <a:spcAft>
                          <a:spcPts val="0"/>
                        </a:spcAft>
                        <a:buClrTx/>
                        <a:buSzTx/>
                        <a:buFontTx/>
                        <a:buNone/>
                        <a:tabLst/>
                        <a:defRPr/>
                      </a:pPr>
                      <a:r>
                        <a:rPr lang="en-US" altLang="zh-CN" sz="1400" b="1" i="0" u="none" strike="noStrike" kern="1200" dirty="0" err="1">
                          <a:solidFill>
                            <a:srgbClr val="000000"/>
                          </a:solidFill>
                          <a:effectLst/>
                          <a:latin typeface="Arial" panose="020B0604020202020204" pitchFamily="34" charset="0"/>
                          <a:ea typeface="+mn-ea"/>
                          <a:cs typeface="+mn-cs"/>
                        </a:rPr>
                        <a:t>DateTime</a:t>
                      </a:r>
                      <a:endParaRPr lang="en-US" altLang="zh-CN" sz="1400" b="1" i="0" u="none" strike="noStrike" kern="1200" dirty="0">
                        <a:solidFill>
                          <a:srgbClr val="000000"/>
                        </a:solidFill>
                        <a:effectLst/>
                        <a:latin typeface="Arial" panose="020B0604020202020204" pitchFamily="34" charset="0"/>
                        <a:ea typeface="+mn-ea"/>
                        <a:cs typeface="+mn-cs"/>
                      </a:endParaRPr>
                    </a:p>
                    <a:p>
                      <a:pPr marL="0" algn="ctr" defTabSz="1219170" rtl="0" eaLnBrk="1" fontAlgn="ctr" latinLnBrk="0" hangingPunct="1"/>
                      <a:endParaRPr lang="en-US" sz="1400" b="1" i="0" u="none" strike="noStrike" kern="1200" dirty="0">
                        <a:solidFill>
                          <a:srgbClr val="000000"/>
                        </a:solidFill>
                        <a:effectLst/>
                        <a:latin typeface="Arial" panose="020B0604020202020204" pitchFamily="34" charset="0"/>
                        <a:ea typeface="+mn-ea"/>
                        <a:cs typeface="+mn-cs"/>
                      </a:endParaRPr>
                    </a:p>
                  </a:txBody>
                  <a:tcPr marL="7620" marR="7620" marT="7620" marB="0" anchor="ctr"/>
                </a:tc>
                <a:tc>
                  <a:txBody>
                    <a:bodyPr/>
                    <a:lstStyle/>
                    <a:p>
                      <a:pPr marL="0" algn="ctr" defTabSz="1219170" rtl="0" eaLnBrk="1" fontAlgn="ctr" latinLnBrk="0" hangingPunct="1"/>
                      <a:r>
                        <a:rPr lang="en-US" sz="1400" b="1" i="0" u="none" strike="noStrike" kern="1200" dirty="0">
                          <a:solidFill>
                            <a:srgbClr val="000000"/>
                          </a:solidFill>
                          <a:effectLst/>
                          <a:latin typeface="Arial" panose="020B0604020202020204" pitchFamily="34" charset="0"/>
                          <a:ea typeface="+mn-ea"/>
                          <a:cs typeface="+mn-cs"/>
                        </a:rPr>
                        <a:t>Location</a:t>
                      </a:r>
                    </a:p>
                  </a:txBody>
                  <a:tcPr marL="7620" marR="7620" marT="7620" marB="0" anchor="ctr"/>
                </a:tc>
                <a:tc>
                  <a:txBody>
                    <a:bodyPr/>
                    <a:lstStyle/>
                    <a:p>
                      <a:pPr marL="0" algn="ctr" defTabSz="1219170" rtl="0" eaLnBrk="1" fontAlgn="ctr" latinLnBrk="0" hangingPunct="1"/>
                      <a:r>
                        <a:rPr lang="en-US" sz="1400" b="1" i="0" u="none" strike="noStrike" kern="1200" dirty="0">
                          <a:solidFill>
                            <a:srgbClr val="000000"/>
                          </a:solidFill>
                          <a:effectLst/>
                          <a:latin typeface="Arial" panose="020B0604020202020204" pitchFamily="34" charset="0"/>
                          <a:ea typeface="+mn-ea"/>
                          <a:cs typeface="+mn-cs"/>
                        </a:rPr>
                        <a:t>Release dates</a:t>
                      </a:r>
                    </a:p>
                  </a:txBody>
                  <a:tcPr marL="7620" marR="7620" marT="7620" marB="0" anchor="ctr"/>
                </a:tc>
                <a:tc>
                  <a:txBody>
                    <a:bodyPr/>
                    <a:lstStyle/>
                    <a:p>
                      <a:pPr marL="0" algn="ctr" defTabSz="1219170" rtl="0" eaLnBrk="1" fontAlgn="ctr" latinLnBrk="0" hangingPunct="1"/>
                      <a:r>
                        <a:rPr lang="en-US" sz="1400" b="1" i="0" u="none" strike="noStrike" kern="1200" dirty="0">
                          <a:solidFill>
                            <a:srgbClr val="000000"/>
                          </a:solidFill>
                          <a:effectLst/>
                          <a:latin typeface="Arial" panose="020B0604020202020204" pitchFamily="34" charset="0"/>
                          <a:ea typeface="+mn-ea"/>
                          <a:cs typeface="+mn-cs"/>
                        </a:rPr>
                        <a:t>Other WGs (potential colocation)</a:t>
                      </a:r>
                    </a:p>
                  </a:txBody>
                  <a:tcPr marL="7620" marR="7620" marT="7620" marB="0" anchor="ctr"/>
                </a:tc>
                <a:extLst>
                  <a:ext uri="{0D108BD9-81ED-4DB2-BD59-A6C34878D82A}">
                    <a16:rowId xmlns:a16="http://schemas.microsoft.com/office/drawing/2014/main" val="257416517"/>
                  </a:ext>
                </a:extLst>
              </a:tr>
              <a:tr h="321146">
                <a:tc>
                  <a:txBody>
                    <a:bodyPr/>
                    <a:lstStyle/>
                    <a:p>
                      <a:pPr algn="ctr"/>
                      <a:r>
                        <a:rPr lang="en-US" altLang="zh-CN" sz="1400" b="1" dirty="0">
                          <a:latin typeface="+mn-lt"/>
                        </a:rPr>
                        <a:t>SA5#165</a:t>
                      </a:r>
                      <a:endParaRPr lang="zh-CN" altLang="en-US" sz="1400" b="1" dirty="0">
                        <a:latin typeface="+mn-lt"/>
                      </a:endParaRPr>
                    </a:p>
                  </a:txBody>
                  <a:tcPr/>
                </a:tc>
                <a:tc>
                  <a:txBody>
                    <a:bodyPr/>
                    <a:lstStyle/>
                    <a:p>
                      <a:pPr marL="0" algn="l" defTabSz="1219170" rtl="0" eaLnBrk="1" latinLnBrk="0" hangingPunct="1"/>
                      <a:r>
                        <a:rPr lang="en-US" altLang="zh-CN" sz="1400" kern="1200" dirty="0">
                          <a:solidFill>
                            <a:schemeClr val="dk1"/>
                          </a:solidFill>
                          <a:latin typeface="+mn-lt"/>
                          <a:ea typeface="+mn-ea"/>
                          <a:cs typeface="+mn-cs"/>
                        </a:rPr>
                        <a:t>9 Feb 2026 - 13 Feb 2026 </a:t>
                      </a:r>
                      <a:endParaRPr lang="zh-CN" altLang="en-US" sz="1400" kern="1200" dirty="0">
                        <a:solidFill>
                          <a:schemeClr val="dk1"/>
                        </a:solidFill>
                        <a:latin typeface="+mn-lt"/>
                        <a:ea typeface="+mn-ea"/>
                        <a:cs typeface="+mn-cs"/>
                      </a:endParaRPr>
                    </a:p>
                  </a:txBody>
                  <a:tcPr/>
                </a:tc>
                <a:tc>
                  <a:txBody>
                    <a:bodyPr/>
                    <a:lstStyle/>
                    <a:p>
                      <a:r>
                        <a:rPr lang="en-US" altLang="zh-CN" sz="1400" dirty="0"/>
                        <a:t>India</a:t>
                      </a:r>
                      <a:endParaRPr lang="zh-CN" altLang="en-US" sz="1400" dirty="0">
                        <a:latin typeface="+mn-lt"/>
                      </a:endParaRPr>
                    </a:p>
                  </a:txBody>
                  <a:tcPr/>
                </a:tc>
                <a:tc>
                  <a:txBody>
                    <a:bodyPr/>
                    <a:lstStyle/>
                    <a:p>
                      <a:endParaRPr lang="zh-CN" altLang="en-US" sz="1400" dirty="0">
                        <a:latin typeface="+mn-lt"/>
                      </a:endParaRPr>
                    </a:p>
                  </a:txBody>
                  <a:tcPr/>
                </a:tc>
                <a:tc>
                  <a:txBody>
                    <a:bodyPr/>
                    <a:lstStyle/>
                    <a:p>
                      <a:endParaRPr lang="zh-CN" altLang="en-US" sz="1400" dirty="0">
                        <a:latin typeface="+mn-lt"/>
                      </a:endParaRPr>
                    </a:p>
                  </a:txBody>
                  <a:tcPr/>
                </a:tc>
                <a:extLst>
                  <a:ext uri="{0D108BD9-81ED-4DB2-BD59-A6C34878D82A}">
                    <a16:rowId xmlns:a16="http://schemas.microsoft.com/office/drawing/2014/main" val="499267761"/>
                  </a:ext>
                </a:extLst>
              </a:tr>
              <a:tr h="321146">
                <a:tc>
                  <a:txBody>
                    <a:bodyPr/>
                    <a:lstStyle/>
                    <a:p>
                      <a:pPr algn="ctr"/>
                      <a:r>
                        <a:rPr lang="en-US" altLang="zh-CN" sz="1400" b="1" dirty="0">
                          <a:latin typeface="+mn-lt"/>
                        </a:rPr>
                        <a:t>SA#111</a:t>
                      </a:r>
                      <a:endParaRPr lang="zh-CN" altLang="en-US" sz="1400" b="1" dirty="0">
                        <a:latin typeface="+mn-lt"/>
                      </a:endParaRPr>
                    </a:p>
                  </a:txBody>
                  <a:tcPr>
                    <a:solidFill>
                      <a:schemeClr val="accent6">
                        <a:lumMod val="40000"/>
                        <a:lumOff val="60000"/>
                      </a:schemeClr>
                    </a:solidFill>
                  </a:tcPr>
                </a:tc>
                <a:tc>
                  <a:txBody>
                    <a:bodyPr/>
                    <a:lstStyle/>
                    <a:p>
                      <a:pPr marL="0" algn="l" defTabSz="1219170" rtl="0" eaLnBrk="1" latinLnBrk="0" hangingPunct="1"/>
                      <a:r>
                        <a:rPr lang="en-US" altLang="zh-CN" sz="1400" kern="1200" dirty="0">
                          <a:solidFill>
                            <a:schemeClr val="dk1"/>
                          </a:solidFill>
                          <a:latin typeface="+mn-lt"/>
                          <a:ea typeface="+mn-ea"/>
                          <a:cs typeface="+mn-cs"/>
                        </a:rPr>
                        <a:t>9 Mar 2026 - 13 Mar 2026</a:t>
                      </a:r>
                      <a:endParaRPr lang="zh-CN" altLang="en-US" sz="1400" kern="1200" dirty="0">
                        <a:solidFill>
                          <a:schemeClr val="dk1"/>
                        </a:solidFill>
                        <a:latin typeface="+mn-lt"/>
                        <a:ea typeface="+mn-ea"/>
                        <a:cs typeface="+mn-cs"/>
                      </a:endParaRPr>
                    </a:p>
                  </a:txBody>
                  <a:tcPr>
                    <a:solidFill>
                      <a:schemeClr val="accent6">
                        <a:lumMod val="40000"/>
                        <a:lumOff val="60000"/>
                      </a:schemeClr>
                    </a:solidFill>
                  </a:tcPr>
                </a:tc>
                <a:tc>
                  <a:txBody>
                    <a:bodyPr/>
                    <a:lstStyle/>
                    <a:p>
                      <a:r>
                        <a:rPr lang="en-US" altLang="zh-CN" sz="1400" dirty="0"/>
                        <a:t>Japan</a:t>
                      </a:r>
                      <a:endParaRPr lang="zh-CN" altLang="en-US" sz="1400" dirty="0">
                        <a:latin typeface="+mn-lt"/>
                      </a:endParaRPr>
                    </a:p>
                  </a:txBody>
                  <a:tcPr>
                    <a:solidFill>
                      <a:schemeClr val="accent6">
                        <a:lumMod val="40000"/>
                        <a:lumOff val="60000"/>
                      </a:schemeClr>
                    </a:solidFill>
                  </a:tcPr>
                </a:tc>
                <a:tc>
                  <a:txBody>
                    <a:bodyPr/>
                    <a:lstStyle/>
                    <a:p>
                      <a:endParaRPr lang="zh-CN" altLang="en-US" sz="1400" dirty="0">
                        <a:latin typeface="+mn-lt"/>
                      </a:endParaRPr>
                    </a:p>
                  </a:txBody>
                  <a:tcPr>
                    <a:solidFill>
                      <a:schemeClr val="accent6">
                        <a:lumMod val="40000"/>
                        <a:lumOff val="60000"/>
                      </a:schemeClr>
                    </a:solidFill>
                  </a:tcPr>
                </a:tc>
                <a:tc>
                  <a:txBody>
                    <a:bodyPr/>
                    <a:lstStyle/>
                    <a:p>
                      <a:endParaRPr lang="zh-CN" altLang="en-US" sz="1400" dirty="0">
                        <a:latin typeface="+mn-lt"/>
                      </a:endParaRPr>
                    </a:p>
                  </a:txBody>
                  <a:tcPr>
                    <a:solidFill>
                      <a:schemeClr val="accent6">
                        <a:lumMod val="40000"/>
                        <a:lumOff val="60000"/>
                      </a:schemeClr>
                    </a:solidFill>
                  </a:tcPr>
                </a:tc>
                <a:extLst>
                  <a:ext uri="{0D108BD9-81ED-4DB2-BD59-A6C34878D82A}">
                    <a16:rowId xmlns:a16="http://schemas.microsoft.com/office/drawing/2014/main" val="1858617913"/>
                  </a:ext>
                </a:extLst>
              </a:tr>
              <a:tr h="263956">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altLang="zh-CN" sz="1400" b="1" dirty="0">
                          <a:latin typeface="+mn-lt"/>
                        </a:rPr>
                        <a:t>SA5#166</a:t>
                      </a:r>
                      <a:endParaRPr lang="zh-CN" altLang="en-US" sz="1400" b="1" dirty="0">
                        <a:latin typeface="+mn-lt"/>
                      </a:endParaRPr>
                    </a:p>
                  </a:txBody>
                  <a:tcPr/>
                </a:tc>
                <a:tc>
                  <a:txBody>
                    <a:bodyPr/>
                    <a:lstStyle/>
                    <a:p>
                      <a:pPr marL="0" algn="l" defTabSz="1219170" rtl="0" eaLnBrk="1" latinLnBrk="0" hangingPunct="1"/>
                      <a:r>
                        <a:rPr lang="en-US" altLang="zh-CN" sz="1400" kern="1200" dirty="0">
                          <a:solidFill>
                            <a:schemeClr val="dk1"/>
                          </a:solidFill>
                          <a:latin typeface="+mn-lt"/>
                          <a:ea typeface="+mn-ea"/>
                          <a:cs typeface="+mn-cs"/>
                        </a:rPr>
                        <a:t>13 Apr 2026 - 17 Apr 2026</a:t>
                      </a:r>
                      <a:endParaRPr lang="zh-CN" altLang="en-US" sz="1400" kern="1200" dirty="0">
                        <a:solidFill>
                          <a:schemeClr val="dk1"/>
                        </a:solidFill>
                        <a:latin typeface="+mn-lt"/>
                        <a:ea typeface="+mn-ea"/>
                        <a:cs typeface="+mn-cs"/>
                      </a:endParaRPr>
                    </a:p>
                  </a:txBody>
                  <a:tcPr/>
                </a:tc>
                <a:tc>
                  <a:txBody>
                    <a:bodyPr/>
                    <a:lstStyle/>
                    <a:p>
                      <a:r>
                        <a:rPr lang="en-US" altLang="zh-CN" sz="1400" b="0" dirty="0"/>
                        <a:t>Europe</a:t>
                      </a:r>
                      <a:endParaRPr lang="zh-CN" altLang="en-US" sz="1400" dirty="0">
                        <a:latin typeface="+mn-lt"/>
                      </a:endParaRPr>
                    </a:p>
                  </a:txBody>
                  <a:tcPr/>
                </a:tc>
                <a:tc>
                  <a:txBody>
                    <a:bodyPr/>
                    <a:lstStyle/>
                    <a:p>
                      <a:endParaRPr lang="zh-CN" altLang="en-US" sz="1400" dirty="0">
                        <a:latin typeface="+mn-lt"/>
                      </a:endParaRPr>
                    </a:p>
                  </a:txBody>
                  <a:tcPr/>
                </a:tc>
                <a:tc>
                  <a:txBody>
                    <a:bodyPr/>
                    <a:lstStyle/>
                    <a:p>
                      <a:endParaRPr lang="zh-CN" altLang="en-US" sz="1400" dirty="0">
                        <a:latin typeface="+mn-lt"/>
                      </a:endParaRPr>
                    </a:p>
                  </a:txBody>
                  <a:tcPr/>
                </a:tc>
                <a:extLst>
                  <a:ext uri="{0D108BD9-81ED-4DB2-BD59-A6C34878D82A}">
                    <a16:rowId xmlns:a16="http://schemas.microsoft.com/office/drawing/2014/main" val="3103087858"/>
                  </a:ext>
                </a:extLst>
              </a:tr>
              <a:tr h="263956">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altLang="zh-CN" sz="1400" b="1" dirty="0">
                          <a:latin typeface="+mn-lt"/>
                        </a:rPr>
                        <a:t>SA5#167</a:t>
                      </a:r>
                      <a:endParaRPr lang="zh-CN" altLang="en-US" sz="1400" b="1" dirty="0">
                        <a:latin typeface="+mn-lt"/>
                      </a:endParaRPr>
                    </a:p>
                  </a:txBody>
                  <a:tcPr/>
                </a:tc>
                <a:tc>
                  <a:txBody>
                    <a:bodyPr/>
                    <a:lstStyle/>
                    <a:p>
                      <a:pPr marL="0" algn="l" defTabSz="1219170" rtl="0" eaLnBrk="1" latinLnBrk="0" hangingPunct="1"/>
                      <a:r>
                        <a:rPr lang="en-US" altLang="zh-CN" sz="1400" kern="1200" dirty="0">
                          <a:solidFill>
                            <a:schemeClr val="dk1"/>
                          </a:solidFill>
                          <a:latin typeface="+mn-lt"/>
                          <a:ea typeface="+mn-ea"/>
                          <a:cs typeface="+mn-cs"/>
                        </a:rPr>
                        <a:t>18 May 2026 - 22 May 2026</a:t>
                      </a:r>
                      <a:endParaRPr lang="zh-CN" altLang="en-US" sz="1400" kern="1200" dirty="0">
                        <a:solidFill>
                          <a:schemeClr val="dk1"/>
                        </a:solidFill>
                        <a:latin typeface="+mn-lt"/>
                        <a:ea typeface="+mn-ea"/>
                        <a:cs typeface="+mn-cs"/>
                      </a:endParaRPr>
                    </a:p>
                  </a:txBody>
                  <a:tcPr/>
                </a:tc>
                <a:tc>
                  <a:txBody>
                    <a:bodyPr/>
                    <a:lstStyle/>
                    <a:p>
                      <a:r>
                        <a:rPr lang="en-US" altLang="zh-CN" sz="1400" b="0" dirty="0"/>
                        <a:t>China</a:t>
                      </a:r>
                      <a:endParaRPr lang="zh-CN" altLang="en-US" sz="1400" dirty="0">
                        <a:latin typeface="+mn-lt"/>
                      </a:endParaRPr>
                    </a:p>
                  </a:txBody>
                  <a:tcPr/>
                </a:tc>
                <a:tc>
                  <a:txBody>
                    <a:bodyPr/>
                    <a:lstStyle/>
                    <a:p>
                      <a:endParaRPr lang="zh-CN" altLang="en-US" sz="1400">
                        <a:latin typeface="+mn-lt"/>
                      </a:endParaRPr>
                    </a:p>
                  </a:txBody>
                  <a:tcPr/>
                </a:tc>
                <a:tc>
                  <a:txBody>
                    <a:bodyPr/>
                    <a:lstStyle/>
                    <a:p>
                      <a:endParaRPr lang="zh-CN" altLang="en-US" sz="1400" dirty="0">
                        <a:latin typeface="+mn-lt"/>
                      </a:endParaRPr>
                    </a:p>
                  </a:txBody>
                  <a:tcPr/>
                </a:tc>
                <a:extLst>
                  <a:ext uri="{0D108BD9-81ED-4DB2-BD59-A6C34878D82A}">
                    <a16:rowId xmlns:a16="http://schemas.microsoft.com/office/drawing/2014/main" val="4082371747"/>
                  </a:ext>
                </a:extLst>
              </a:tr>
              <a:tr h="263956">
                <a:tc>
                  <a:txBody>
                    <a:bodyPr/>
                    <a:lstStyle/>
                    <a:p>
                      <a:pPr algn="ctr"/>
                      <a:r>
                        <a:rPr lang="en-US" altLang="zh-CN" sz="1400" b="1" dirty="0">
                          <a:latin typeface="+mn-lt"/>
                        </a:rPr>
                        <a:t>SA#112</a:t>
                      </a:r>
                      <a:endParaRPr lang="zh-CN" altLang="en-US" sz="1400" b="1" dirty="0">
                        <a:latin typeface="+mn-lt"/>
                      </a:endParaRPr>
                    </a:p>
                  </a:txBody>
                  <a:tcPr>
                    <a:solidFill>
                      <a:schemeClr val="accent6">
                        <a:lumMod val="40000"/>
                        <a:lumOff val="60000"/>
                      </a:schemeClr>
                    </a:solidFill>
                  </a:tcPr>
                </a:tc>
                <a:tc>
                  <a:txBody>
                    <a:bodyPr/>
                    <a:lstStyle/>
                    <a:p>
                      <a:pPr marL="0" algn="l" defTabSz="1219170" rtl="0" eaLnBrk="1" latinLnBrk="0" hangingPunct="1"/>
                      <a:r>
                        <a:rPr lang="en-US" altLang="zh-CN" sz="1400" kern="1200" dirty="0">
                          <a:solidFill>
                            <a:schemeClr val="dk1"/>
                          </a:solidFill>
                          <a:latin typeface="+mn-lt"/>
                          <a:ea typeface="+mn-ea"/>
                          <a:cs typeface="+mn-cs"/>
                        </a:rPr>
                        <a:t>08 Jun 2026 - 12 Jun 2026</a:t>
                      </a:r>
                      <a:endParaRPr lang="zh-CN" altLang="en-US" sz="1400" kern="1200" dirty="0">
                        <a:solidFill>
                          <a:schemeClr val="dk1"/>
                        </a:solidFill>
                        <a:latin typeface="+mn-lt"/>
                        <a:ea typeface="+mn-ea"/>
                        <a:cs typeface="+mn-cs"/>
                      </a:endParaRPr>
                    </a:p>
                  </a:txBody>
                  <a:tcPr>
                    <a:solidFill>
                      <a:schemeClr val="accent6">
                        <a:lumMod val="40000"/>
                        <a:lumOff val="6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1400" b="0" dirty="0">
                          <a:sym typeface="Wingdings" pitchFamily="2" charset="2"/>
                        </a:rPr>
                        <a:t>Singapore</a:t>
                      </a:r>
                      <a:endParaRPr lang="zh-CN" altLang="en-US" sz="1400" dirty="0">
                        <a:latin typeface="+mn-lt"/>
                      </a:endParaRPr>
                    </a:p>
                  </a:txBody>
                  <a:tcPr>
                    <a:solidFill>
                      <a:schemeClr val="accent6">
                        <a:lumMod val="40000"/>
                        <a:lumOff val="60000"/>
                      </a:schemeClr>
                    </a:solidFill>
                  </a:tcPr>
                </a:tc>
                <a:tc>
                  <a:txBody>
                    <a:bodyPr/>
                    <a:lstStyle/>
                    <a:p>
                      <a:endParaRPr lang="zh-CN" altLang="en-US" sz="1400" dirty="0">
                        <a:latin typeface="+mn-lt"/>
                      </a:endParaRPr>
                    </a:p>
                  </a:txBody>
                  <a:tcPr>
                    <a:solidFill>
                      <a:schemeClr val="accent6">
                        <a:lumMod val="40000"/>
                        <a:lumOff val="60000"/>
                      </a:schemeClr>
                    </a:solidFill>
                  </a:tcPr>
                </a:tc>
                <a:tc>
                  <a:txBody>
                    <a:bodyPr/>
                    <a:lstStyle/>
                    <a:p>
                      <a:endParaRPr lang="zh-CN" altLang="en-US" sz="1400" dirty="0">
                        <a:latin typeface="+mn-lt"/>
                      </a:endParaRPr>
                    </a:p>
                  </a:txBody>
                  <a:tcPr>
                    <a:solidFill>
                      <a:schemeClr val="accent6">
                        <a:lumMod val="40000"/>
                        <a:lumOff val="60000"/>
                      </a:schemeClr>
                    </a:solidFill>
                  </a:tcPr>
                </a:tc>
                <a:extLst>
                  <a:ext uri="{0D108BD9-81ED-4DB2-BD59-A6C34878D82A}">
                    <a16:rowId xmlns:a16="http://schemas.microsoft.com/office/drawing/2014/main" val="2383619715"/>
                  </a:ext>
                </a:extLst>
              </a:tr>
              <a:tr h="265180">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altLang="zh-CN" sz="1400" b="1" dirty="0">
                          <a:latin typeface="+mn-lt"/>
                        </a:rPr>
                        <a:t>SA5#168</a:t>
                      </a:r>
                      <a:endParaRPr lang="zh-CN" altLang="en-US" sz="1400" b="1" dirty="0">
                        <a:latin typeface="+mn-lt"/>
                      </a:endParaRPr>
                    </a:p>
                  </a:txBody>
                  <a:tcPr/>
                </a:tc>
                <a:tc>
                  <a:txBody>
                    <a:bodyPr/>
                    <a:lstStyle/>
                    <a:p>
                      <a:pPr marL="0" algn="l" defTabSz="1219170" rtl="0" eaLnBrk="1" latinLnBrk="0" hangingPunct="1"/>
                      <a:r>
                        <a:rPr lang="en-US" altLang="zh-CN" sz="1400" kern="1200" dirty="0">
                          <a:solidFill>
                            <a:schemeClr val="dk1"/>
                          </a:solidFill>
                          <a:latin typeface="+mn-lt"/>
                          <a:ea typeface="+mn-ea"/>
                          <a:cs typeface="+mn-cs"/>
                        </a:rPr>
                        <a:t>24 Aug 2026 - 28 Aug 2026 </a:t>
                      </a:r>
                      <a:endParaRPr lang="zh-CN" altLang="en-US" sz="1400" kern="1200" dirty="0">
                        <a:solidFill>
                          <a:schemeClr val="dk1"/>
                        </a:solidFill>
                        <a:latin typeface="+mn-lt"/>
                        <a:ea typeface="+mn-ea"/>
                        <a:cs typeface="+mn-cs"/>
                      </a:endParaRPr>
                    </a:p>
                  </a:txBody>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1400" b="0" dirty="0"/>
                        <a:t>Europe</a:t>
                      </a:r>
                      <a:endParaRPr lang="zh-CN" altLang="en-US" sz="1400" dirty="0">
                        <a:latin typeface="+mn-lt"/>
                      </a:endParaRPr>
                    </a:p>
                  </a:txBody>
                  <a:tcPr/>
                </a:tc>
                <a:tc>
                  <a:txBody>
                    <a:bodyPr/>
                    <a:lstStyle/>
                    <a:p>
                      <a:endParaRPr lang="zh-CN" altLang="en-US" sz="1400" dirty="0">
                        <a:latin typeface="+mn-lt"/>
                      </a:endParaRPr>
                    </a:p>
                  </a:txBody>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lang="zh-CN" altLang="en-US" sz="1400" dirty="0">
                        <a:latin typeface="+mn-lt"/>
                      </a:endParaRPr>
                    </a:p>
                  </a:txBody>
                  <a:tcPr/>
                </a:tc>
                <a:extLst>
                  <a:ext uri="{0D108BD9-81ED-4DB2-BD59-A6C34878D82A}">
                    <a16:rowId xmlns:a16="http://schemas.microsoft.com/office/drawing/2014/main" val="294041893"/>
                  </a:ext>
                </a:extLst>
              </a:tr>
              <a:tr h="268113">
                <a:tc>
                  <a:txBody>
                    <a:bodyPr/>
                    <a:lstStyle/>
                    <a:p>
                      <a:pPr algn="ctr"/>
                      <a:r>
                        <a:rPr lang="en-US" altLang="zh-CN" sz="1400" b="1" dirty="0">
                          <a:latin typeface="+mn-lt"/>
                        </a:rPr>
                        <a:t>SA#113</a:t>
                      </a:r>
                      <a:endParaRPr lang="zh-CN" altLang="en-US" sz="1400" b="1" dirty="0">
                        <a:latin typeface="+mn-lt"/>
                      </a:endParaRPr>
                    </a:p>
                  </a:txBody>
                  <a:tcPr>
                    <a:solidFill>
                      <a:schemeClr val="accent6">
                        <a:lumMod val="40000"/>
                        <a:lumOff val="60000"/>
                      </a:schemeClr>
                    </a:solidFill>
                  </a:tcPr>
                </a:tc>
                <a:tc>
                  <a:txBody>
                    <a:bodyPr/>
                    <a:lstStyle/>
                    <a:p>
                      <a:pPr marL="0" algn="l" defTabSz="1219170" rtl="0" eaLnBrk="1" latinLnBrk="0" hangingPunct="1"/>
                      <a:r>
                        <a:rPr lang="en-US" altLang="zh-CN" sz="1400" kern="1200" dirty="0">
                          <a:solidFill>
                            <a:schemeClr val="dk1"/>
                          </a:solidFill>
                          <a:latin typeface="+mn-lt"/>
                          <a:ea typeface="+mn-ea"/>
                          <a:cs typeface="+mn-cs"/>
                        </a:rPr>
                        <a:t>14 Sep 2026 - 18 Sep 2026</a:t>
                      </a:r>
                      <a:endParaRPr lang="zh-CN" altLang="en-US" sz="1400" kern="1200" dirty="0">
                        <a:solidFill>
                          <a:schemeClr val="dk1"/>
                        </a:solidFill>
                        <a:latin typeface="+mn-lt"/>
                        <a:ea typeface="+mn-ea"/>
                        <a:cs typeface="+mn-cs"/>
                      </a:endParaRPr>
                    </a:p>
                  </a:txBody>
                  <a:tcPr>
                    <a:solidFill>
                      <a:schemeClr val="accent6">
                        <a:lumMod val="40000"/>
                        <a:lumOff val="60000"/>
                      </a:schemeClr>
                    </a:solidFill>
                  </a:tcPr>
                </a:tc>
                <a:tc>
                  <a:txBody>
                    <a:bodyPr/>
                    <a:lstStyle/>
                    <a:p>
                      <a:r>
                        <a:rPr lang="en-US" altLang="zh-CN" sz="1400" dirty="0"/>
                        <a:t>Madrid</a:t>
                      </a:r>
                      <a:endParaRPr lang="zh-CN" altLang="en-US" sz="1400" dirty="0">
                        <a:latin typeface="+mn-lt"/>
                      </a:endParaRPr>
                    </a:p>
                  </a:txBody>
                  <a:tcPr>
                    <a:solidFill>
                      <a:schemeClr val="accent6">
                        <a:lumMod val="40000"/>
                        <a:lumOff val="60000"/>
                      </a:schemeClr>
                    </a:solidFill>
                  </a:tcPr>
                </a:tc>
                <a:tc>
                  <a:txBody>
                    <a:bodyPr/>
                    <a:lstStyle/>
                    <a:p>
                      <a:endParaRPr lang="zh-CN" altLang="en-US" sz="1400" dirty="0">
                        <a:latin typeface="+mn-lt"/>
                      </a:endParaRPr>
                    </a:p>
                  </a:txBody>
                  <a:tcPr>
                    <a:solidFill>
                      <a:schemeClr val="accent6">
                        <a:lumMod val="40000"/>
                        <a:lumOff val="60000"/>
                      </a:schemeClr>
                    </a:solidFill>
                  </a:tcPr>
                </a:tc>
                <a:tc>
                  <a:txBody>
                    <a:bodyPr/>
                    <a:lstStyle/>
                    <a:p>
                      <a:endParaRPr lang="zh-CN" altLang="en-US" sz="1400" dirty="0">
                        <a:latin typeface="+mn-lt"/>
                      </a:endParaRPr>
                    </a:p>
                  </a:txBody>
                  <a:tcPr>
                    <a:solidFill>
                      <a:schemeClr val="accent6">
                        <a:lumMod val="40000"/>
                        <a:lumOff val="60000"/>
                      </a:schemeClr>
                    </a:solidFill>
                  </a:tcPr>
                </a:tc>
                <a:extLst>
                  <a:ext uri="{0D108BD9-81ED-4DB2-BD59-A6C34878D82A}">
                    <a16:rowId xmlns:a16="http://schemas.microsoft.com/office/drawing/2014/main" val="3989188346"/>
                  </a:ext>
                </a:extLst>
              </a:tr>
              <a:tr h="321146">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altLang="zh-CN" sz="1400" b="1" dirty="0">
                          <a:latin typeface="+mn-lt"/>
                        </a:rPr>
                        <a:t>SA5#169</a:t>
                      </a:r>
                      <a:endParaRPr lang="zh-CN" altLang="en-US" sz="1400" b="1" dirty="0">
                        <a:latin typeface="+mn-lt"/>
                      </a:endParaRPr>
                    </a:p>
                  </a:txBody>
                  <a:tcPr/>
                </a:tc>
                <a:tc>
                  <a:txBody>
                    <a:bodyPr/>
                    <a:lstStyle/>
                    <a:p>
                      <a:pPr marL="0" algn="l" defTabSz="1219170" rtl="0" eaLnBrk="1" latinLnBrk="0" hangingPunct="1"/>
                      <a:r>
                        <a:rPr lang="en-US" altLang="zh-CN" sz="1400" kern="1200" dirty="0">
                          <a:solidFill>
                            <a:schemeClr val="dk1"/>
                          </a:solidFill>
                          <a:latin typeface="+mn-lt"/>
                          <a:ea typeface="+mn-ea"/>
                          <a:cs typeface="+mn-cs"/>
                        </a:rPr>
                        <a:t>12 Oct 2026 - 16 Oct 2026</a:t>
                      </a:r>
                      <a:endParaRPr lang="zh-CN" altLang="en-US" sz="1400" kern="1200" dirty="0">
                        <a:solidFill>
                          <a:schemeClr val="dk1"/>
                        </a:solidFill>
                        <a:latin typeface="+mn-lt"/>
                        <a:ea typeface="+mn-ea"/>
                        <a:cs typeface="+mn-cs"/>
                      </a:endParaRPr>
                    </a:p>
                  </a:txBody>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1400" dirty="0"/>
                        <a:t>Prague</a:t>
                      </a:r>
                      <a:endParaRPr lang="zh-CN" altLang="en-US" sz="1400" dirty="0">
                        <a:latin typeface="+mn-lt"/>
                      </a:endParaRPr>
                    </a:p>
                  </a:txBody>
                  <a:tcPr/>
                </a:tc>
                <a:tc>
                  <a:txBody>
                    <a:bodyPr/>
                    <a:lstStyle/>
                    <a:p>
                      <a:endParaRPr lang="zh-CN" altLang="en-US" sz="1400">
                        <a:latin typeface="+mn-lt"/>
                      </a:endParaRPr>
                    </a:p>
                  </a:txBody>
                  <a:tcPr/>
                </a:tc>
                <a:tc>
                  <a:txBody>
                    <a:bodyPr/>
                    <a:lstStyle/>
                    <a:p>
                      <a:endParaRPr lang="zh-CN" altLang="en-US" sz="1400" dirty="0">
                        <a:latin typeface="+mn-lt"/>
                      </a:endParaRPr>
                    </a:p>
                  </a:txBody>
                  <a:tcPr/>
                </a:tc>
                <a:extLst>
                  <a:ext uri="{0D108BD9-81ED-4DB2-BD59-A6C34878D82A}">
                    <a16:rowId xmlns:a16="http://schemas.microsoft.com/office/drawing/2014/main" val="882707792"/>
                  </a:ext>
                </a:extLst>
              </a:tr>
              <a:tr h="321146">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altLang="zh-CN" sz="1400" b="1" dirty="0">
                          <a:latin typeface="+mn-lt"/>
                        </a:rPr>
                        <a:t>SA5#170</a:t>
                      </a:r>
                      <a:endParaRPr lang="zh-CN" altLang="en-US" sz="1400" b="1" dirty="0">
                        <a:latin typeface="+mn-lt"/>
                      </a:endParaRPr>
                    </a:p>
                  </a:txBody>
                  <a:tcPr/>
                </a:tc>
                <a:tc>
                  <a:txBody>
                    <a:bodyPr/>
                    <a:lstStyle/>
                    <a:p>
                      <a:pPr marL="0" algn="l" defTabSz="1219170" rtl="0" eaLnBrk="1" latinLnBrk="0" hangingPunct="1"/>
                      <a:r>
                        <a:rPr lang="en-US" altLang="zh-CN" sz="1400" kern="1200" dirty="0">
                          <a:solidFill>
                            <a:schemeClr val="dk1"/>
                          </a:solidFill>
                          <a:latin typeface="+mn-lt"/>
                          <a:ea typeface="+mn-ea"/>
                          <a:cs typeface="+mn-cs"/>
                        </a:rPr>
                        <a:t>16 Nov 2026 - 20 Nov 2026</a:t>
                      </a:r>
                      <a:endParaRPr lang="zh-CN" altLang="en-US" sz="1400" kern="1200" dirty="0">
                        <a:solidFill>
                          <a:schemeClr val="dk1"/>
                        </a:solidFill>
                        <a:latin typeface="+mn-lt"/>
                        <a:ea typeface="+mn-ea"/>
                        <a:cs typeface="+mn-cs"/>
                      </a:endParaRPr>
                    </a:p>
                  </a:txBody>
                  <a:tcPr/>
                </a:tc>
                <a:tc>
                  <a:txBody>
                    <a:bodyPr/>
                    <a:lstStyle/>
                    <a:p>
                      <a:r>
                        <a:rPr lang="en-US" altLang="zh-CN" sz="1400" dirty="0"/>
                        <a:t>North America</a:t>
                      </a:r>
                      <a:endParaRPr lang="zh-CN" altLang="en-US" sz="1400" dirty="0">
                        <a:latin typeface="+mn-lt"/>
                      </a:endParaRPr>
                    </a:p>
                  </a:txBody>
                  <a:tcPr/>
                </a:tc>
                <a:tc>
                  <a:txBody>
                    <a:bodyPr/>
                    <a:lstStyle/>
                    <a:p>
                      <a:endParaRPr lang="zh-CN" altLang="en-US" sz="1400">
                        <a:latin typeface="+mn-lt"/>
                      </a:endParaRPr>
                    </a:p>
                  </a:txBody>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lang="zh-CN" altLang="en-US" sz="1400" dirty="0">
                        <a:latin typeface="+mn-lt"/>
                      </a:endParaRPr>
                    </a:p>
                  </a:txBody>
                  <a:tcPr/>
                </a:tc>
                <a:extLst>
                  <a:ext uri="{0D108BD9-81ED-4DB2-BD59-A6C34878D82A}">
                    <a16:rowId xmlns:a16="http://schemas.microsoft.com/office/drawing/2014/main" val="3748246202"/>
                  </a:ext>
                </a:extLst>
              </a:tr>
              <a:tr h="321146">
                <a:tc>
                  <a:txBody>
                    <a:bodyPr/>
                    <a:lstStyle/>
                    <a:p>
                      <a:pPr algn="ctr"/>
                      <a:r>
                        <a:rPr lang="en-US" altLang="zh-CN" sz="1400" b="1" dirty="0">
                          <a:latin typeface="+mn-lt"/>
                        </a:rPr>
                        <a:t>SA#114</a:t>
                      </a:r>
                      <a:endParaRPr lang="zh-CN" altLang="en-US" sz="1400" b="1" dirty="0">
                        <a:latin typeface="+mn-lt"/>
                      </a:endParaRPr>
                    </a:p>
                  </a:txBody>
                  <a:tcPr>
                    <a:solidFill>
                      <a:schemeClr val="accent6">
                        <a:lumMod val="40000"/>
                        <a:lumOff val="60000"/>
                      </a:schemeClr>
                    </a:solidFill>
                  </a:tcPr>
                </a:tc>
                <a:tc>
                  <a:txBody>
                    <a:bodyPr/>
                    <a:lstStyle/>
                    <a:p>
                      <a:pPr marL="0" algn="l" defTabSz="1219170" rtl="0" eaLnBrk="1" latinLnBrk="0" hangingPunct="1"/>
                      <a:r>
                        <a:rPr lang="en-US" altLang="zh-CN" sz="1400" kern="1200" dirty="0">
                          <a:solidFill>
                            <a:schemeClr val="dk1"/>
                          </a:solidFill>
                          <a:latin typeface="+mn-lt"/>
                          <a:ea typeface="+mn-ea"/>
                          <a:cs typeface="+mn-cs"/>
                        </a:rPr>
                        <a:t>07 Dec 2026 - 11 Dec 2026</a:t>
                      </a:r>
                      <a:endParaRPr lang="zh-CN" altLang="en-US" sz="1400" kern="1200" dirty="0">
                        <a:solidFill>
                          <a:schemeClr val="dk1"/>
                        </a:solidFill>
                        <a:latin typeface="+mn-lt"/>
                        <a:ea typeface="+mn-ea"/>
                        <a:cs typeface="+mn-cs"/>
                      </a:endParaRPr>
                    </a:p>
                  </a:txBody>
                  <a:tcPr>
                    <a:solidFill>
                      <a:schemeClr val="accent6">
                        <a:lumMod val="40000"/>
                        <a:lumOff val="6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1400" dirty="0"/>
                        <a:t>North America</a:t>
                      </a:r>
                      <a:endParaRPr lang="zh-CN" altLang="en-US" sz="1400" dirty="0">
                        <a:latin typeface="+mn-lt"/>
                      </a:endParaRPr>
                    </a:p>
                  </a:txBody>
                  <a:tcPr>
                    <a:solidFill>
                      <a:schemeClr val="accent6">
                        <a:lumMod val="40000"/>
                        <a:lumOff val="60000"/>
                      </a:schemeClr>
                    </a:solidFill>
                  </a:tcPr>
                </a:tc>
                <a:tc>
                  <a:txBody>
                    <a:bodyPr/>
                    <a:lstStyle/>
                    <a:p>
                      <a:endParaRPr lang="zh-CN" altLang="en-US" sz="1400">
                        <a:latin typeface="+mn-lt"/>
                      </a:endParaRPr>
                    </a:p>
                  </a:txBody>
                  <a:tcPr>
                    <a:solidFill>
                      <a:schemeClr val="accent6">
                        <a:lumMod val="40000"/>
                        <a:lumOff val="60000"/>
                      </a:schemeClr>
                    </a:solidFill>
                  </a:tcPr>
                </a:tc>
                <a:tc>
                  <a:txBody>
                    <a:bodyPr/>
                    <a:lstStyle/>
                    <a:p>
                      <a:endParaRPr lang="zh-CN" altLang="en-US" sz="1400" dirty="0">
                        <a:latin typeface="+mn-lt"/>
                      </a:endParaRPr>
                    </a:p>
                  </a:txBody>
                  <a:tcPr>
                    <a:solidFill>
                      <a:schemeClr val="accent6">
                        <a:lumMod val="40000"/>
                        <a:lumOff val="60000"/>
                      </a:schemeClr>
                    </a:solidFill>
                  </a:tcPr>
                </a:tc>
                <a:extLst>
                  <a:ext uri="{0D108BD9-81ED-4DB2-BD59-A6C34878D82A}">
                    <a16:rowId xmlns:a16="http://schemas.microsoft.com/office/drawing/2014/main" val="407635465"/>
                  </a:ext>
                </a:extLst>
              </a:tr>
            </a:tbl>
          </a:graphicData>
        </a:graphic>
      </p:graphicFrame>
      <p:sp>
        <p:nvSpPr>
          <p:cNvPr id="10" name="Title 1">
            <a:extLst>
              <a:ext uri="{FF2B5EF4-FFF2-40B4-BE49-F238E27FC236}">
                <a16:creationId xmlns:a16="http://schemas.microsoft.com/office/drawing/2014/main" id="{7F086B7F-8582-46A7-98CD-554523625D74}"/>
              </a:ext>
            </a:extLst>
          </p:cNvPr>
          <p:cNvSpPr txBox="1">
            <a:spLocks/>
          </p:cNvSpPr>
          <p:nvPr/>
        </p:nvSpPr>
        <p:spPr bwMode="auto">
          <a:xfrm>
            <a:off x="652463" y="228600"/>
            <a:ext cx="91027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200">
                <a:solidFill>
                  <a:srgbClr val="FF0000"/>
                </a:solidFill>
                <a:latin typeface="+mj-lt"/>
                <a:ea typeface="+mj-ea"/>
                <a:cs typeface="+mj-cs"/>
              </a:defRPr>
            </a:lvl1pPr>
            <a:lvl2pPr algn="ctr" rtl="0" eaLnBrk="0" fontAlgn="base" hangingPunct="0">
              <a:spcBef>
                <a:spcPct val="0"/>
              </a:spcBef>
              <a:spcAft>
                <a:spcPct val="0"/>
              </a:spcAft>
              <a:defRPr sz="4200">
                <a:solidFill>
                  <a:srgbClr val="FF0000"/>
                </a:solidFill>
                <a:latin typeface="Calibri" pitchFamily="34" charset="0"/>
              </a:defRPr>
            </a:lvl2pPr>
            <a:lvl3pPr algn="ctr" rtl="0" eaLnBrk="0" fontAlgn="base" hangingPunct="0">
              <a:spcBef>
                <a:spcPct val="0"/>
              </a:spcBef>
              <a:spcAft>
                <a:spcPct val="0"/>
              </a:spcAft>
              <a:defRPr sz="4200">
                <a:solidFill>
                  <a:srgbClr val="FF0000"/>
                </a:solidFill>
                <a:latin typeface="Calibri" pitchFamily="34" charset="0"/>
              </a:defRPr>
            </a:lvl3pPr>
            <a:lvl4pPr algn="ctr" rtl="0" eaLnBrk="0" fontAlgn="base" hangingPunct="0">
              <a:spcBef>
                <a:spcPct val="0"/>
              </a:spcBef>
              <a:spcAft>
                <a:spcPct val="0"/>
              </a:spcAft>
              <a:defRPr sz="4200">
                <a:solidFill>
                  <a:srgbClr val="FF0000"/>
                </a:solidFill>
                <a:latin typeface="Calibri" pitchFamily="34" charset="0"/>
              </a:defRPr>
            </a:lvl4pPr>
            <a:lvl5pPr algn="ctr" rtl="0" eaLnBrk="0" fontAlgn="base" hangingPunct="0">
              <a:spcBef>
                <a:spcPct val="0"/>
              </a:spcBef>
              <a:spcAft>
                <a:spcPct val="0"/>
              </a:spcAft>
              <a:defRPr sz="4200">
                <a:solidFill>
                  <a:srgbClr val="FF0000"/>
                </a:solidFill>
                <a:latin typeface="Calibri" pitchFamily="34" charset="0"/>
              </a:defRPr>
            </a:lvl5pPr>
            <a:lvl6pPr marL="609585" algn="ctr" rtl="0" eaLnBrk="0" fontAlgn="base" hangingPunct="0">
              <a:spcBef>
                <a:spcPct val="0"/>
              </a:spcBef>
              <a:spcAft>
                <a:spcPct val="0"/>
              </a:spcAft>
              <a:defRPr sz="4267">
                <a:solidFill>
                  <a:srgbClr val="FF0000"/>
                </a:solidFill>
                <a:latin typeface="Calibri" pitchFamily="34" charset="0"/>
              </a:defRPr>
            </a:lvl6pPr>
            <a:lvl7pPr marL="1219170" algn="ctr" rtl="0" eaLnBrk="0" fontAlgn="base" hangingPunct="0">
              <a:spcBef>
                <a:spcPct val="0"/>
              </a:spcBef>
              <a:spcAft>
                <a:spcPct val="0"/>
              </a:spcAft>
              <a:defRPr sz="4267">
                <a:solidFill>
                  <a:srgbClr val="FF0000"/>
                </a:solidFill>
                <a:latin typeface="Calibri" pitchFamily="34" charset="0"/>
              </a:defRPr>
            </a:lvl7pPr>
            <a:lvl8pPr marL="1828754" algn="ctr" rtl="0" eaLnBrk="0" fontAlgn="base" hangingPunct="0">
              <a:spcBef>
                <a:spcPct val="0"/>
              </a:spcBef>
              <a:spcAft>
                <a:spcPct val="0"/>
              </a:spcAft>
              <a:defRPr sz="4267">
                <a:solidFill>
                  <a:srgbClr val="FF0000"/>
                </a:solidFill>
                <a:latin typeface="Calibri" pitchFamily="34" charset="0"/>
              </a:defRPr>
            </a:lvl8pPr>
            <a:lvl9pPr marL="2438339" algn="ctr" rtl="0" eaLnBrk="0" fontAlgn="base" hangingPunct="0">
              <a:spcBef>
                <a:spcPct val="0"/>
              </a:spcBef>
              <a:spcAft>
                <a:spcPct val="0"/>
              </a:spcAft>
              <a:defRPr sz="4267">
                <a:solidFill>
                  <a:srgbClr val="FF0000"/>
                </a:solidFill>
                <a:latin typeface="Calibri" pitchFamily="34" charset="0"/>
              </a:defRPr>
            </a:lvl9pPr>
          </a:lstStyle>
          <a:p>
            <a:r>
              <a:rPr lang="en-US" altLang="zh-CN" kern="0" dirty="0"/>
              <a:t>3GPP SA &amp; SA5 meeting calendar (2026)</a:t>
            </a:r>
            <a:endParaRPr lang="zh-CN" altLang="en-US" kern="0" dirty="0"/>
          </a:p>
        </p:txBody>
      </p:sp>
    </p:spTree>
    <p:extLst>
      <p:ext uri="{BB962C8B-B14F-4D97-AF65-F5344CB8AC3E}">
        <p14:creationId xmlns:p14="http://schemas.microsoft.com/office/powerpoint/2010/main" val="3939683127"/>
      </p:ext>
    </p:extLst>
  </p:cSld>
  <p:clrMapOvr>
    <a:masterClrMapping/>
  </p:clrMapOvr>
  <p:transition spd="slow"/>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2F5DC92E-EE4B-48F1-BEA0-26D7FFF399D7}"/>
              </a:ext>
            </a:extLst>
          </p:cNvPr>
          <p:cNvSpPr>
            <a:spLocks noGrp="1"/>
          </p:cNvSpPr>
          <p:nvPr>
            <p:ph type="title"/>
          </p:nvPr>
        </p:nvSpPr>
        <p:spPr>
          <a:xfrm>
            <a:off x="492697" y="228600"/>
            <a:ext cx="9262492" cy="1143000"/>
          </a:xfrm>
        </p:spPr>
        <p:txBody>
          <a:bodyPr/>
          <a:lstStyle/>
          <a:p>
            <a:r>
              <a:rPr lang="en-US" altLang="zh-CN" dirty="0"/>
              <a:t>Joint meeting 2025</a:t>
            </a:r>
            <a:endParaRPr lang="zh-CN" altLang="en-US" dirty="0"/>
          </a:p>
        </p:txBody>
      </p:sp>
      <p:graphicFrame>
        <p:nvGraphicFramePr>
          <p:cNvPr id="6" name="Table 5">
            <a:extLst>
              <a:ext uri="{FF2B5EF4-FFF2-40B4-BE49-F238E27FC236}">
                <a16:creationId xmlns:a16="http://schemas.microsoft.com/office/drawing/2014/main" id="{D679F94B-69FC-46E3-8E1A-986E863023D4}"/>
              </a:ext>
            </a:extLst>
          </p:cNvPr>
          <p:cNvGraphicFramePr>
            <a:graphicFrameLocks noGrp="1"/>
          </p:cNvGraphicFramePr>
          <p:nvPr>
            <p:extLst>
              <p:ext uri="{D42A27DB-BD31-4B8C-83A1-F6EECF244321}">
                <p14:modId xmlns:p14="http://schemas.microsoft.com/office/powerpoint/2010/main" val="3856289197"/>
              </p:ext>
            </p:extLst>
          </p:nvPr>
        </p:nvGraphicFramePr>
        <p:xfrm>
          <a:off x="492696" y="1328840"/>
          <a:ext cx="11206608" cy="2750820"/>
        </p:xfrm>
        <a:graphic>
          <a:graphicData uri="http://schemas.openxmlformats.org/drawingml/2006/table">
            <a:tbl>
              <a:tblPr firstRow="1" bandRow="1">
                <a:tableStyleId>{5C22544A-7EE6-4342-B048-85BDC9FD1C3A}</a:tableStyleId>
              </a:tblPr>
              <a:tblGrid>
                <a:gridCol w="1510021">
                  <a:extLst>
                    <a:ext uri="{9D8B030D-6E8A-4147-A177-3AD203B41FA5}">
                      <a16:colId xmlns:a16="http://schemas.microsoft.com/office/drawing/2014/main" val="2373675325"/>
                    </a:ext>
                  </a:extLst>
                </a:gridCol>
                <a:gridCol w="1654883">
                  <a:extLst>
                    <a:ext uri="{9D8B030D-6E8A-4147-A177-3AD203B41FA5}">
                      <a16:colId xmlns:a16="http://schemas.microsoft.com/office/drawing/2014/main" val="4104691232"/>
                    </a:ext>
                  </a:extLst>
                </a:gridCol>
                <a:gridCol w="1719845">
                  <a:extLst>
                    <a:ext uri="{9D8B030D-6E8A-4147-A177-3AD203B41FA5}">
                      <a16:colId xmlns:a16="http://schemas.microsoft.com/office/drawing/2014/main" val="2918137847"/>
                    </a:ext>
                  </a:extLst>
                </a:gridCol>
                <a:gridCol w="6321859">
                  <a:extLst>
                    <a:ext uri="{9D8B030D-6E8A-4147-A177-3AD203B41FA5}">
                      <a16:colId xmlns:a16="http://schemas.microsoft.com/office/drawing/2014/main" val="4274560431"/>
                    </a:ext>
                  </a:extLst>
                </a:gridCol>
              </a:tblGrid>
              <a:tr h="278651">
                <a:tc>
                  <a:txBody>
                    <a:bodyPr/>
                    <a:lstStyle/>
                    <a:p>
                      <a:pPr marL="0" algn="ctr" defTabSz="1219170" rtl="0" eaLnBrk="1" fontAlgn="ctr" latinLnBrk="0" hangingPunct="1"/>
                      <a:r>
                        <a:rPr lang="en-US" altLang="zh-CN" sz="1400" b="1" i="0" u="none" strike="noStrike" kern="1200" dirty="0">
                          <a:solidFill>
                            <a:srgbClr val="000000"/>
                          </a:solidFill>
                          <a:effectLst/>
                          <a:latin typeface="Arial" panose="020B0604020202020204" pitchFamily="34" charset="0"/>
                          <a:ea typeface="+mn-ea"/>
                          <a:cs typeface="+mn-cs"/>
                        </a:rPr>
                        <a:t>Meeting info</a:t>
                      </a:r>
                      <a:endParaRPr lang="en-US" sz="1400" b="1" i="0" u="none" strike="noStrike" kern="1200" dirty="0">
                        <a:solidFill>
                          <a:srgbClr val="000000"/>
                        </a:solidFill>
                        <a:effectLst/>
                        <a:latin typeface="Arial" panose="020B0604020202020204" pitchFamily="34" charset="0"/>
                        <a:ea typeface="+mn-ea"/>
                        <a:cs typeface="+mn-cs"/>
                      </a:endParaRPr>
                    </a:p>
                  </a:txBody>
                  <a:tcPr marL="7620" marR="7620" marT="7620" marB="0" anchor="ctr"/>
                </a:tc>
                <a:tc>
                  <a:txBody>
                    <a:bodyPr/>
                    <a:lstStyle/>
                    <a:p>
                      <a:pPr marL="0" marR="0" lvl="0" indent="0" algn="ctr" defTabSz="1219170" rtl="0" eaLnBrk="1" fontAlgn="ctr" latinLnBrk="0" hangingPunct="1">
                        <a:lnSpc>
                          <a:spcPct val="100000"/>
                        </a:lnSpc>
                        <a:spcBef>
                          <a:spcPts val="0"/>
                        </a:spcBef>
                        <a:spcAft>
                          <a:spcPts val="0"/>
                        </a:spcAft>
                        <a:buClrTx/>
                        <a:buSzTx/>
                        <a:buFontTx/>
                        <a:buNone/>
                        <a:tabLst/>
                        <a:defRPr/>
                      </a:pPr>
                      <a:endParaRPr lang="en-US" altLang="zh-CN" sz="1400" b="1" i="0" u="none" strike="noStrike" kern="1200" dirty="0">
                        <a:solidFill>
                          <a:srgbClr val="000000"/>
                        </a:solidFill>
                        <a:effectLst/>
                        <a:latin typeface="Arial" panose="020B0604020202020204" pitchFamily="34" charset="0"/>
                        <a:ea typeface="+mn-ea"/>
                        <a:cs typeface="+mn-cs"/>
                      </a:endParaRPr>
                    </a:p>
                    <a:p>
                      <a:pPr marL="0" marR="0" lvl="0" indent="0" algn="ctr" defTabSz="1219170" rtl="0" eaLnBrk="1" fontAlgn="ctr" latinLnBrk="0" hangingPunct="1">
                        <a:lnSpc>
                          <a:spcPct val="100000"/>
                        </a:lnSpc>
                        <a:spcBef>
                          <a:spcPts val="0"/>
                        </a:spcBef>
                        <a:spcAft>
                          <a:spcPts val="0"/>
                        </a:spcAft>
                        <a:buClrTx/>
                        <a:buSzTx/>
                        <a:buFontTx/>
                        <a:buNone/>
                        <a:tabLst/>
                        <a:defRPr/>
                      </a:pPr>
                      <a:r>
                        <a:rPr lang="en-US" altLang="zh-CN" sz="1400" b="1" i="0" u="none" strike="noStrike" kern="1200" dirty="0" err="1">
                          <a:solidFill>
                            <a:srgbClr val="000000"/>
                          </a:solidFill>
                          <a:effectLst/>
                          <a:latin typeface="Arial" panose="020B0604020202020204" pitchFamily="34" charset="0"/>
                          <a:ea typeface="+mn-ea"/>
                          <a:cs typeface="+mn-cs"/>
                        </a:rPr>
                        <a:t>DateTime</a:t>
                      </a:r>
                      <a:endParaRPr lang="en-US" altLang="zh-CN" sz="1400" b="1" i="0" u="none" strike="noStrike" kern="1200" dirty="0">
                        <a:solidFill>
                          <a:srgbClr val="000000"/>
                        </a:solidFill>
                        <a:effectLst/>
                        <a:latin typeface="Arial" panose="020B0604020202020204" pitchFamily="34" charset="0"/>
                        <a:ea typeface="+mn-ea"/>
                        <a:cs typeface="+mn-cs"/>
                      </a:endParaRPr>
                    </a:p>
                    <a:p>
                      <a:pPr marL="0" algn="ctr" defTabSz="1219170" rtl="0" eaLnBrk="1" fontAlgn="ctr" latinLnBrk="0" hangingPunct="1"/>
                      <a:endParaRPr lang="en-US" sz="1400" b="1" i="0" u="none" strike="noStrike" kern="1200" dirty="0">
                        <a:solidFill>
                          <a:srgbClr val="000000"/>
                        </a:solidFill>
                        <a:effectLst/>
                        <a:latin typeface="Arial" panose="020B0604020202020204" pitchFamily="34" charset="0"/>
                        <a:ea typeface="+mn-ea"/>
                        <a:cs typeface="+mn-cs"/>
                      </a:endParaRPr>
                    </a:p>
                  </a:txBody>
                  <a:tcPr marL="7620" marR="7620" marT="7620" marB="0" anchor="ctr"/>
                </a:tc>
                <a:tc>
                  <a:txBody>
                    <a:bodyPr/>
                    <a:lstStyle/>
                    <a:p>
                      <a:pPr marL="0" algn="ctr" defTabSz="1219170" rtl="0" eaLnBrk="1" fontAlgn="ctr" latinLnBrk="0" hangingPunct="1"/>
                      <a:r>
                        <a:rPr lang="en-US" sz="1400" b="1" i="0" u="none" strike="noStrike" kern="1200" dirty="0">
                          <a:solidFill>
                            <a:srgbClr val="000000"/>
                          </a:solidFill>
                          <a:effectLst/>
                          <a:latin typeface="Arial" panose="020B0604020202020204" pitchFamily="34" charset="0"/>
                          <a:ea typeface="+mn-ea"/>
                          <a:cs typeface="+mn-cs"/>
                        </a:rPr>
                        <a:t>Location</a:t>
                      </a:r>
                    </a:p>
                  </a:txBody>
                  <a:tcPr marL="7620" marR="7620" marT="7620" marB="0" anchor="ctr"/>
                </a:tc>
                <a:tc>
                  <a:txBody>
                    <a:bodyPr/>
                    <a:lstStyle/>
                    <a:p>
                      <a:pPr marL="0" algn="ctr" defTabSz="1219170" rtl="0" eaLnBrk="1" fontAlgn="ctr" latinLnBrk="0" hangingPunct="1"/>
                      <a:r>
                        <a:rPr lang="en-US" sz="1400" b="1" i="0" u="none" strike="noStrike" kern="1200" dirty="0">
                          <a:solidFill>
                            <a:srgbClr val="000000"/>
                          </a:solidFill>
                          <a:effectLst/>
                          <a:latin typeface="Arial" panose="020B0604020202020204" pitchFamily="34" charset="0"/>
                          <a:ea typeface="+mn-ea"/>
                          <a:cs typeface="+mn-cs"/>
                        </a:rPr>
                        <a:t>Planned topics</a:t>
                      </a:r>
                    </a:p>
                  </a:txBody>
                  <a:tcPr marL="7620" marR="7620" marT="7620" marB="0" anchor="ctr"/>
                </a:tc>
                <a:extLst>
                  <a:ext uri="{0D108BD9-81ED-4DB2-BD59-A6C34878D82A}">
                    <a16:rowId xmlns:a16="http://schemas.microsoft.com/office/drawing/2014/main" val="4225941431"/>
                  </a:ext>
                </a:extLst>
              </a:tr>
              <a:tr h="503861">
                <a:tc>
                  <a:txBody>
                    <a:bodyPr/>
                    <a:lstStyle/>
                    <a:p>
                      <a:pPr algn="ctr"/>
                      <a:r>
                        <a:rPr lang="en-US" altLang="zh-CN" sz="1400" b="1" dirty="0">
                          <a:latin typeface="+mn-lt"/>
                        </a:rPr>
                        <a:t>Joint meeting with ETSI ISG ZSM</a:t>
                      </a:r>
                      <a:endParaRPr lang="zh-CN" altLang="en-US" sz="1400" b="1" dirty="0">
                        <a:latin typeface="+mn-lt"/>
                      </a:endParaRPr>
                    </a:p>
                  </a:txBody>
                  <a:tcPr/>
                </a:tc>
                <a:tc>
                  <a:txBody>
                    <a:bodyPr/>
                    <a:lstStyle/>
                    <a:p>
                      <a:pPr marL="0" algn="l" defTabSz="1219170" rtl="0" eaLnBrk="1" latinLnBrk="0" hangingPunct="1"/>
                      <a:r>
                        <a:rPr lang="en-US" altLang="zh-CN" sz="1400" kern="1200" dirty="0">
                          <a:solidFill>
                            <a:schemeClr val="dk1"/>
                          </a:solidFill>
                          <a:latin typeface="+mn-lt"/>
                          <a:ea typeface="+mn-ea"/>
                          <a:cs typeface="+mn-cs"/>
                        </a:rPr>
                        <a:t>Planned </a:t>
                      </a:r>
                    </a:p>
                    <a:p>
                      <a:pPr marL="0" algn="l" defTabSz="1219170" rtl="0" eaLnBrk="1" latinLnBrk="0" hangingPunct="1"/>
                      <a:r>
                        <a:rPr lang="en-US" altLang="zh-CN" sz="1400" kern="1200" dirty="0">
                          <a:solidFill>
                            <a:schemeClr val="dk1"/>
                          </a:solidFill>
                          <a:latin typeface="+mn-lt"/>
                          <a:ea typeface="+mn-ea"/>
                          <a:cs typeface="+mn-cs"/>
                        </a:rPr>
                        <a:t>3</a:t>
                      </a:r>
                      <a:r>
                        <a:rPr lang="en-US" altLang="zh-CN" sz="1400" kern="1200" baseline="30000" dirty="0">
                          <a:solidFill>
                            <a:schemeClr val="dk1"/>
                          </a:solidFill>
                          <a:latin typeface="+mn-lt"/>
                          <a:ea typeface="+mn-ea"/>
                          <a:cs typeface="+mn-cs"/>
                        </a:rPr>
                        <a:t>rd</a:t>
                      </a:r>
                      <a:r>
                        <a:rPr lang="en-US" altLang="zh-CN" sz="1400" kern="1200" dirty="0">
                          <a:solidFill>
                            <a:schemeClr val="dk1"/>
                          </a:solidFill>
                          <a:latin typeface="+mn-lt"/>
                          <a:ea typeface="+mn-ea"/>
                          <a:cs typeface="+mn-cs"/>
                        </a:rPr>
                        <a:t> July 2025 13:00 UTC - 15:00 UTC </a:t>
                      </a:r>
                      <a:endParaRPr lang="zh-CN" altLang="en-US" sz="1400" kern="1200" dirty="0">
                        <a:solidFill>
                          <a:schemeClr val="dk1"/>
                        </a:solidFill>
                        <a:latin typeface="+mn-lt"/>
                        <a:ea typeface="+mn-ea"/>
                        <a:cs typeface="+mn-cs"/>
                      </a:endParaRPr>
                    </a:p>
                  </a:txBody>
                  <a:tcPr/>
                </a:tc>
                <a:tc>
                  <a:txBody>
                    <a:bodyPr/>
                    <a:lstStyle/>
                    <a:p>
                      <a:r>
                        <a:rPr lang="en-US" altLang="zh-CN" sz="1400" dirty="0">
                          <a:latin typeface="+mn-lt"/>
                        </a:rPr>
                        <a:t>online</a:t>
                      </a:r>
                      <a:endParaRPr lang="zh-CN" altLang="en-US" sz="1400" dirty="0">
                        <a:latin typeface="+mn-lt"/>
                      </a:endParaRPr>
                    </a:p>
                  </a:txBody>
                  <a:tcPr/>
                </a:tc>
                <a:tc>
                  <a:txBody>
                    <a:bodyPr/>
                    <a:lstStyle/>
                    <a:p>
                      <a:pPr marL="285750" indent="-285750">
                        <a:buFont typeface="Wingdings" panose="05000000000000000000" pitchFamily="2" charset="2"/>
                        <a:buChar char="Ø"/>
                      </a:pPr>
                      <a:r>
                        <a:rPr lang="en-US" altLang="zh-CN" sz="1400" dirty="0">
                          <a:latin typeface="+mn-lt"/>
                        </a:rPr>
                        <a:t>Management of Network Digital Twin (20 min)</a:t>
                      </a:r>
                    </a:p>
                    <a:p>
                      <a:pPr marL="285750" indent="-285750">
                        <a:buFont typeface="Wingdings" panose="05000000000000000000" pitchFamily="2" charset="2"/>
                        <a:buChar char="Ø"/>
                      </a:pPr>
                      <a:r>
                        <a:rPr lang="en-US" altLang="zh-CN" sz="1400" dirty="0">
                          <a:latin typeface="+mn-lt"/>
                        </a:rPr>
                        <a:t>AI/ML management (20 min)</a:t>
                      </a:r>
                    </a:p>
                    <a:p>
                      <a:pPr marL="285750" indent="-285750">
                        <a:buFont typeface="Wingdings" panose="05000000000000000000" pitchFamily="2" charset="2"/>
                        <a:buChar char="Ø"/>
                      </a:pPr>
                      <a:r>
                        <a:rPr lang="en-US" altLang="zh-CN" sz="1400" dirty="0">
                          <a:latin typeface="+mn-lt"/>
                        </a:rPr>
                        <a:t>Intent-driven Management Services (20 min)</a:t>
                      </a:r>
                    </a:p>
                    <a:p>
                      <a:pPr marL="285750" indent="-285750">
                        <a:buFont typeface="Wingdings" panose="05000000000000000000" pitchFamily="2" charset="2"/>
                        <a:buChar char="Ø"/>
                      </a:pPr>
                      <a:r>
                        <a:rPr lang="en-US" altLang="zh-CN" sz="1400" dirty="0">
                          <a:latin typeface="+mn-lt"/>
                        </a:rPr>
                        <a:t>Autonomous Agents (20 min)</a:t>
                      </a:r>
                    </a:p>
                    <a:p>
                      <a:pPr marL="285750" indent="-285750">
                        <a:buFont typeface="Wingdings" panose="05000000000000000000" pitchFamily="2" charset="2"/>
                        <a:buChar char="Ø"/>
                      </a:pPr>
                      <a:r>
                        <a:rPr lang="en-US" altLang="zh-CN" sz="1400" dirty="0">
                          <a:latin typeface="+mn-lt"/>
                        </a:rPr>
                        <a:t>ZSM </a:t>
                      </a:r>
                      <a:r>
                        <a:rPr lang="en-US" altLang="zh-CN" sz="1400" dirty="0" err="1">
                          <a:latin typeface="+mn-lt"/>
                        </a:rPr>
                        <a:t>PoCs</a:t>
                      </a:r>
                      <a:r>
                        <a:rPr lang="en-US" altLang="zh-CN" sz="1400" dirty="0">
                          <a:latin typeface="+mn-lt"/>
                        </a:rPr>
                        <a:t> (20 min)</a:t>
                      </a:r>
                    </a:p>
                    <a:p>
                      <a:pPr marL="285750" indent="-285750">
                        <a:buFont typeface="Wingdings" panose="05000000000000000000" pitchFamily="2" charset="2"/>
                        <a:buChar char="Ø"/>
                      </a:pPr>
                      <a:r>
                        <a:rPr lang="en-US" altLang="zh-CN" sz="1400" dirty="0">
                          <a:latin typeface="+mn-lt"/>
                        </a:rPr>
                        <a:t>Open discussion (15 min)</a:t>
                      </a:r>
                    </a:p>
                  </a:txBody>
                  <a:tcPr/>
                </a:tc>
                <a:extLst>
                  <a:ext uri="{0D108BD9-81ED-4DB2-BD59-A6C34878D82A}">
                    <a16:rowId xmlns:a16="http://schemas.microsoft.com/office/drawing/2014/main" val="2011639871"/>
                  </a:ext>
                </a:extLst>
              </a:tr>
              <a:tr h="503861">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altLang="zh-CN" sz="1400" b="1" dirty="0">
                          <a:latin typeface="+mn-lt"/>
                        </a:rPr>
                        <a:t>Joint meeting with ETSI ISG NFV</a:t>
                      </a:r>
                      <a:endParaRPr lang="zh-CN" altLang="en-US" sz="1400" b="1" dirty="0">
                        <a:latin typeface="+mn-lt"/>
                      </a:endParaRPr>
                    </a:p>
                    <a:p>
                      <a:pPr algn="ctr"/>
                      <a:endParaRPr lang="zh-CN" altLang="en-US" sz="1400" b="1" dirty="0">
                        <a:latin typeface="+mn-lt"/>
                      </a:endParaRPr>
                    </a:p>
                  </a:txBody>
                  <a:tcPr/>
                </a:tc>
                <a:tc>
                  <a:txBody>
                    <a:bodyPr/>
                    <a:lstStyle/>
                    <a:p>
                      <a:pPr marL="0" algn="l" defTabSz="1219170" rtl="0" eaLnBrk="1" latinLnBrk="0" hangingPunct="1"/>
                      <a:r>
                        <a:rPr lang="en-US" altLang="zh-CN" sz="1400" kern="1200" dirty="0">
                          <a:solidFill>
                            <a:schemeClr val="dk1"/>
                          </a:solidFill>
                          <a:latin typeface="+mn-lt"/>
                          <a:ea typeface="+mn-ea"/>
                          <a:cs typeface="+mn-cs"/>
                        </a:rPr>
                        <a:t>Planned </a:t>
                      </a:r>
                      <a:r>
                        <a:rPr lang="en-US" altLang="zh-CN" sz="1400" kern="1200">
                          <a:solidFill>
                            <a:schemeClr val="dk1"/>
                          </a:solidFill>
                          <a:latin typeface="+mn-lt"/>
                          <a:ea typeface="+mn-ea"/>
                          <a:cs typeface="+mn-cs"/>
                        </a:rPr>
                        <a:t>in September,2025</a:t>
                      </a:r>
                      <a:endParaRPr lang="zh-CN" altLang="en-US" sz="1400" kern="1200" dirty="0">
                        <a:solidFill>
                          <a:schemeClr val="dk1"/>
                        </a:solidFill>
                        <a:latin typeface="+mn-lt"/>
                        <a:ea typeface="+mn-ea"/>
                        <a:cs typeface="+mn-cs"/>
                      </a:endParaRPr>
                    </a:p>
                  </a:txBody>
                  <a:tcPr/>
                </a:tc>
                <a:tc>
                  <a:txBody>
                    <a:bodyPr/>
                    <a:lstStyle/>
                    <a:p>
                      <a:r>
                        <a:rPr lang="en-US" altLang="zh-CN" sz="1400" dirty="0">
                          <a:latin typeface="+mn-lt"/>
                        </a:rPr>
                        <a:t>online</a:t>
                      </a:r>
                      <a:endParaRPr lang="zh-CN" altLang="en-US" sz="1400" dirty="0">
                        <a:latin typeface="+mn-lt"/>
                      </a:endParaRPr>
                    </a:p>
                  </a:txBody>
                  <a:tcPr/>
                </a:tc>
                <a:tc>
                  <a:txBody>
                    <a:bodyPr/>
                    <a:lstStyle/>
                    <a:p>
                      <a:r>
                        <a:rPr lang="en-US" altLang="zh-CN" sz="1400" dirty="0">
                          <a:latin typeface="+mn-lt"/>
                        </a:rPr>
                        <a:t>TBD</a:t>
                      </a:r>
                      <a:endParaRPr lang="zh-CN" altLang="en-US" sz="1400" dirty="0">
                        <a:latin typeface="+mn-lt"/>
                      </a:endParaRPr>
                    </a:p>
                  </a:txBody>
                  <a:tcPr/>
                </a:tc>
                <a:extLst>
                  <a:ext uri="{0D108BD9-81ED-4DB2-BD59-A6C34878D82A}">
                    <a16:rowId xmlns:a16="http://schemas.microsoft.com/office/drawing/2014/main" val="2223128063"/>
                  </a:ext>
                </a:extLst>
              </a:tr>
            </a:tbl>
          </a:graphicData>
        </a:graphic>
      </p:graphicFrame>
    </p:spTree>
    <p:extLst>
      <p:ext uri="{BB962C8B-B14F-4D97-AF65-F5344CB8AC3E}">
        <p14:creationId xmlns:p14="http://schemas.microsoft.com/office/powerpoint/2010/main" val="2425673243"/>
      </p:ext>
    </p:extLst>
  </p:cSld>
  <p:clrMapOvr>
    <a:masterClrMapping/>
  </p:clrMapOvr>
  <p:transition spd="slow"/>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6F0A8F1F-BDBB-469A-84D5-2FE2C4B8CCE8}"/>
              </a:ext>
            </a:extLst>
          </p:cNvPr>
          <p:cNvSpPr>
            <a:spLocks noGrp="1"/>
          </p:cNvSpPr>
          <p:nvPr>
            <p:ph type="title"/>
          </p:nvPr>
        </p:nvSpPr>
        <p:spPr>
          <a:xfrm>
            <a:off x="609600" y="274638"/>
            <a:ext cx="9112251" cy="1143000"/>
          </a:xfrm>
        </p:spPr>
        <p:txBody>
          <a:bodyPr/>
          <a:lstStyle/>
          <a:p>
            <a:r>
              <a:rPr lang="en-US" altLang="zh-CN" sz="3600" dirty="0"/>
              <a:t>Rel-19 SA5 Summary Information in forge</a:t>
            </a:r>
            <a:endParaRPr lang="zh-CN" altLang="en-US" sz="3600" dirty="0"/>
          </a:p>
        </p:txBody>
      </p:sp>
      <p:sp>
        <p:nvSpPr>
          <p:cNvPr id="6" name="Rectangle 5">
            <a:extLst>
              <a:ext uri="{FF2B5EF4-FFF2-40B4-BE49-F238E27FC236}">
                <a16:creationId xmlns:a16="http://schemas.microsoft.com/office/drawing/2014/main" id="{FB1F1AF4-B542-49FE-9166-F13D4D1FA6D0}"/>
              </a:ext>
            </a:extLst>
          </p:cNvPr>
          <p:cNvSpPr/>
          <p:nvPr/>
        </p:nvSpPr>
        <p:spPr>
          <a:xfrm>
            <a:off x="476191" y="1251276"/>
            <a:ext cx="11239618" cy="5016758"/>
          </a:xfrm>
          <a:prstGeom prst="rect">
            <a:avLst/>
          </a:prstGeom>
        </p:spPr>
        <p:txBody>
          <a:bodyPr wrap="square">
            <a:spAutoFit/>
          </a:bodyPr>
          <a:lstStyle/>
          <a:p>
            <a:pPr marL="342900" indent="-342900">
              <a:buBlip>
                <a:blip r:embed="rId2"/>
              </a:buBlip>
            </a:pPr>
            <a:r>
              <a:rPr lang="en-US" altLang="zh-CN" sz="1600" dirty="0"/>
              <a:t>SA5 Rel-19 ongoing topics</a:t>
            </a:r>
            <a:endParaRPr lang="zh-CN" altLang="zh-CN" sz="1600" dirty="0"/>
          </a:p>
          <a:p>
            <a:pPr marL="950913" lvl="1" indent="-342900">
              <a:buBlip>
                <a:blip r:embed="rId2"/>
              </a:buBlip>
            </a:pPr>
            <a:r>
              <a:rPr lang="en-US" altLang="zh-CN" sz="1600" dirty="0"/>
              <a:t>Details of SA5 Rel-19 approved WIDs/SIDs : </a:t>
            </a:r>
            <a:br>
              <a:rPr lang="en-US" altLang="zh-CN" sz="1600" dirty="0"/>
            </a:br>
            <a:r>
              <a:rPr lang="en-US" altLang="zh-CN" sz="1600" dirty="0">
                <a:hlinkClick r:id="rId3">
                  <a:extLst>
                    <a:ext uri="{A12FA001-AC4F-418D-AE19-62706E023703}">
                      <ahyp:hlinkClr xmlns:ahyp="http://schemas.microsoft.com/office/drawing/2018/hyperlinkcolor" val="tx"/>
                    </a:ext>
                  </a:extLst>
                </a:hlinkClick>
              </a:rPr>
              <a:t>https://forge.3gpp.org/rep/sa5/MnS/-/wikis/SA5/Rel-19-Moderated-Topics</a:t>
            </a:r>
            <a:r>
              <a:rPr lang="en-US" altLang="zh-CN" sz="1600" dirty="0"/>
              <a:t> </a:t>
            </a:r>
            <a:endParaRPr lang="zh-CN" altLang="zh-CN" sz="1600" dirty="0"/>
          </a:p>
          <a:p>
            <a:pPr marL="342900" lvl="0" indent="-342900">
              <a:buBlip>
                <a:blip r:embed="rId2"/>
              </a:buBlip>
            </a:pPr>
            <a:endParaRPr lang="en-US" altLang="zh-CN" sz="1600" dirty="0"/>
          </a:p>
          <a:p>
            <a:pPr marL="342900" lvl="0" indent="-342900">
              <a:buBlip>
                <a:blip r:embed="rId2"/>
              </a:buBlip>
            </a:pPr>
            <a:r>
              <a:rPr lang="en-US" altLang="zh-CN" sz="1600" dirty="0"/>
              <a:t>Stage 3 forge links: </a:t>
            </a:r>
            <a:r>
              <a:rPr lang="en-US" altLang="zh-CN" sz="1600" dirty="0">
                <a:hlinkClick r:id="rId4">
                  <a:extLst>
                    <a:ext uri="{A12FA001-AC4F-418D-AE19-62706E023703}">
                      <ahyp:hlinkClr xmlns:ahyp="http://schemas.microsoft.com/office/drawing/2018/hyperlinkcolor" val="tx"/>
                    </a:ext>
                  </a:extLst>
                </a:hlinkClick>
              </a:rPr>
              <a:t>https://forge.3gpp.org/rep/sa5/MnS</a:t>
            </a:r>
            <a:endParaRPr lang="en-US" altLang="zh-CN" sz="1600" dirty="0"/>
          </a:p>
          <a:p>
            <a:pPr marL="950913" lvl="1" indent="-342900">
              <a:buBlip>
                <a:blip r:embed="rId2"/>
              </a:buBlip>
            </a:pPr>
            <a:r>
              <a:rPr lang="en-US" altLang="zh-CN" sz="1600" dirty="0"/>
              <a:t>Management and Orchestration APIs:</a:t>
            </a:r>
          </a:p>
          <a:p>
            <a:pPr marL="1560513" lvl="2" indent="-342900">
              <a:buBlip>
                <a:blip r:embed="rId2"/>
              </a:buBlip>
            </a:pPr>
            <a:r>
              <a:rPr lang="en-US" altLang="zh-CN" sz="1600" dirty="0" err="1"/>
              <a:t>OpenAPI</a:t>
            </a:r>
            <a:r>
              <a:rPr lang="en-US" altLang="zh-CN" sz="1600" dirty="0"/>
              <a:t> solution is captured in </a:t>
            </a:r>
            <a:r>
              <a:rPr lang="en-US" altLang="zh-CN" sz="1600" dirty="0">
                <a:hlinkClick r:id="rId5"/>
              </a:rPr>
              <a:t>https://forge.3gpp.org/rep/all/5G_APIs</a:t>
            </a:r>
            <a:r>
              <a:rPr lang="en-US" altLang="zh-CN" sz="1600" dirty="0"/>
              <a:t> (3GPP unified stage3 repository) and  </a:t>
            </a:r>
            <a:r>
              <a:rPr lang="en-US" altLang="zh-CN" sz="1600" dirty="0">
                <a:hlinkClick r:id="rId6"/>
              </a:rPr>
              <a:t>https://forge.3gpp.org/rep/sa5/MnS/-/tree/Rel-19/OpenAPI</a:t>
            </a:r>
            <a:r>
              <a:rPr lang="en-US" altLang="zh-CN" sz="1600" dirty="0"/>
              <a:t> (SA5 stage3 repository)</a:t>
            </a:r>
          </a:p>
          <a:p>
            <a:pPr marL="1560513" lvl="2" indent="-342900">
              <a:buBlip>
                <a:blip r:embed="rId2"/>
              </a:buBlip>
            </a:pPr>
            <a:r>
              <a:rPr lang="en-US" altLang="zh-CN" sz="1600" dirty="0"/>
              <a:t>YANG solution is captured in </a:t>
            </a:r>
            <a:r>
              <a:rPr lang="en-US" altLang="zh-CN" sz="1600" dirty="0">
                <a:hlinkClick r:id="rId7"/>
              </a:rPr>
              <a:t>https://forge.3gpp.org/rep/sa5/MnS/-/tree/Rel-19/yang-models</a:t>
            </a:r>
            <a:r>
              <a:rPr lang="en-US" altLang="zh-CN" sz="1600" dirty="0"/>
              <a:t> (SA5 stage3 repository)</a:t>
            </a:r>
          </a:p>
          <a:p>
            <a:pPr marL="1560513" lvl="2" indent="-342900">
              <a:buBlip>
                <a:blip r:embed="rId2"/>
              </a:buBlip>
            </a:pPr>
            <a:r>
              <a:rPr lang="en-US" altLang="zh-CN" sz="1600" dirty="0" err="1"/>
              <a:t>Balazs</a:t>
            </a:r>
            <a:r>
              <a:rPr lang="en-US" altLang="zh-CN" sz="1600" dirty="0"/>
              <a:t> Lengyel (Ericsson) as YANG Code moderator </a:t>
            </a:r>
          </a:p>
          <a:p>
            <a:pPr marL="1560513" lvl="2" indent="-342900">
              <a:buBlip>
                <a:blip r:embed="rId2"/>
              </a:buBlip>
            </a:pPr>
            <a:r>
              <a:rPr lang="en-US" altLang="zh-CN" sz="1600" dirty="0"/>
              <a:t>Sean Sun (Nokia) and </a:t>
            </a:r>
            <a:r>
              <a:rPr lang="en-US" altLang="zh-CN" sz="1600" dirty="0" err="1"/>
              <a:t>Ruiyue</a:t>
            </a:r>
            <a:r>
              <a:rPr lang="en-US" altLang="zh-CN" sz="1600" dirty="0"/>
              <a:t> Xu (Huawei) as YAML Code moderator</a:t>
            </a:r>
          </a:p>
          <a:p>
            <a:pPr marL="1560513" lvl="2" indent="-342900">
              <a:buBlip>
                <a:blip r:embed="rId2"/>
              </a:buBlip>
            </a:pPr>
            <a:endParaRPr lang="en-US" altLang="zh-CN" sz="1600" dirty="0"/>
          </a:p>
          <a:p>
            <a:pPr marL="950913" lvl="1" indent="-342900">
              <a:buBlip>
                <a:blip r:embed="rId2"/>
              </a:buBlip>
            </a:pPr>
            <a:r>
              <a:rPr lang="en-US" altLang="zh-CN" sz="1600" dirty="0"/>
              <a:t>Charging APIs: </a:t>
            </a:r>
          </a:p>
          <a:p>
            <a:pPr marL="1560513" lvl="2" indent="-342900">
              <a:buBlip>
                <a:blip r:embed="rId2"/>
              </a:buBlip>
            </a:pPr>
            <a:r>
              <a:rPr lang="en-US" altLang="zh-CN" sz="1600" dirty="0" err="1"/>
              <a:t>OpenAPI</a:t>
            </a:r>
            <a:r>
              <a:rPr lang="en-US" altLang="zh-CN" sz="1600" dirty="0"/>
              <a:t> solution to be captured in </a:t>
            </a:r>
            <a:r>
              <a:rPr lang="en-US" altLang="zh-CN" sz="1600" dirty="0">
                <a:hlinkClick r:id="rId5"/>
              </a:rPr>
              <a:t>https://forge.3gpp.org/rep/all/5G_APIs</a:t>
            </a:r>
            <a:r>
              <a:rPr lang="en-US" altLang="zh-CN" sz="1600" dirty="0"/>
              <a:t> (3GPP unified stage3 repository) and  </a:t>
            </a:r>
            <a:r>
              <a:rPr lang="en-US" altLang="zh-CN" sz="1600" dirty="0">
                <a:hlinkClick r:id="rId8"/>
              </a:rPr>
              <a:t>https://forge.3gpp.org/rep/sa5/CH/-/tree/Rel-19/OpenAPI</a:t>
            </a:r>
            <a:r>
              <a:rPr lang="en-US" altLang="zh-CN" sz="1600" dirty="0"/>
              <a:t> (SA5 stage3 repository)</a:t>
            </a:r>
          </a:p>
          <a:p>
            <a:pPr marL="2170113" lvl="3" indent="-342900">
              <a:buBlip>
                <a:blip r:embed="rId2"/>
              </a:buBlip>
            </a:pPr>
            <a:r>
              <a:rPr lang="en-US" altLang="zh-CN" sz="1600" dirty="0">
                <a:highlight>
                  <a:srgbClr val="FFFF00"/>
                </a:highlight>
              </a:rPr>
              <a:t>Chen Shan (Huawei) as Charging YAML Code moderator</a:t>
            </a:r>
          </a:p>
          <a:p>
            <a:pPr marL="1560513" lvl="2" indent="-342900">
              <a:buBlip>
                <a:blip r:embed="rId2"/>
              </a:buBlip>
            </a:pPr>
            <a:r>
              <a:rPr lang="en-US" altLang="zh-CN" sz="1600" dirty="0"/>
              <a:t>ASN.1 solution to be captured in </a:t>
            </a:r>
            <a:r>
              <a:rPr lang="en-US" altLang="zh-CN" sz="1600" dirty="0">
                <a:hlinkClick r:id="rId9"/>
              </a:rPr>
              <a:t>https://forge.3gpp.org/rep/sa5/CH/-/tree/Rel-19/</a:t>
            </a:r>
            <a:r>
              <a:rPr lang="en-US" altLang="zh-CN" sz="1600" dirty="0"/>
              <a:t> (SA5 stage3 repository)</a:t>
            </a:r>
          </a:p>
          <a:p>
            <a:pPr marL="2170113" lvl="3" indent="-342900">
              <a:buBlip>
                <a:blip r:embed="rId2"/>
              </a:buBlip>
            </a:pPr>
            <a:r>
              <a:rPr lang="en-US" altLang="zh-CN" sz="1600" dirty="0">
                <a:highlight>
                  <a:srgbClr val="FFFF00"/>
                </a:highlight>
              </a:rPr>
              <a:t>Robert Törnkvist (Ericsson) as Charging ASN.1 Code moderator</a:t>
            </a:r>
          </a:p>
          <a:p>
            <a:pPr marL="950913" lvl="1" indent="-342900">
              <a:buBlip>
                <a:blip r:embed="rId2"/>
              </a:buBlip>
            </a:pPr>
            <a:r>
              <a:rPr lang="en-US" altLang="zh-CN" sz="1600" dirty="0"/>
              <a:t>Stage 3 forge is supported by SA5 MCC and Miguel Angel Reina Ortega (ETSI) as code master. </a:t>
            </a:r>
            <a:endParaRPr lang="en-US" altLang="zh-CN" sz="1100" dirty="0"/>
          </a:p>
        </p:txBody>
      </p:sp>
    </p:spTree>
    <p:extLst>
      <p:ext uri="{BB962C8B-B14F-4D97-AF65-F5344CB8AC3E}">
        <p14:creationId xmlns:p14="http://schemas.microsoft.com/office/powerpoint/2010/main" val="25448950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C1CE8A-2CE7-46BE-94B3-386F7674B360}"/>
              </a:ext>
            </a:extLst>
          </p:cNvPr>
          <p:cNvSpPr>
            <a:spLocks noGrp="1"/>
          </p:cNvSpPr>
          <p:nvPr>
            <p:ph type="title"/>
          </p:nvPr>
        </p:nvSpPr>
        <p:spPr>
          <a:xfrm>
            <a:off x="367201" y="228600"/>
            <a:ext cx="9387988" cy="1143000"/>
          </a:xfrm>
        </p:spPr>
        <p:txBody>
          <a:bodyPr/>
          <a:lstStyle/>
          <a:p>
            <a:r>
              <a:rPr lang="en-US" altLang="zh-CN" sz="4000" dirty="0"/>
              <a:t>SA5 meeting statistics (Rel-19 OAM topics) </a:t>
            </a:r>
            <a:endParaRPr lang="zh-CN" altLang="en-US" sz="4000" dirty="0"/>
          </a:p>
        </p:txBody>
      </p:sp>
      <p:sp>
        <p:nvSpPr>
          <p:cNvPr id="4" name="Rectangle 3">
            <a:extLst>
              <a:ext uri="{FF2B5EF4-FFF2-40B4-BE49-F238E27FC236}">
                <a16:creationId xmlns:a16="http://schemas.microsoft.com/office/drawing/2014/main" id="{F41C6069-4879-4782-91DF-E2EFA11013FA}"/>
              </a:ext>
            </a:extLst>
          </p:cNvPr>
          <p:cNvSpPr/>
          <p:nvPr/>
        </p:nvSpPr>
        <p:spPr>
          <a:xfrm>
            <a:off x="3314982" y="5450140"/>
            <a:ext cx="7680960" cy="292388"/>
          </a:xfrm>
          <a:prstGeom prst="rect">
            <a:avLst/>
          </a:prstGeom>
        </p:spPr>
        <p:txBody>
          <a:bodyPr wrap="square">
            <a:spAutoFit/>
          </a:bodyPr>
          <a:lstStyle/>
          <a:p>
            <a:r>
              <a:rPr lang="en-US" altLang="zh-CN" b="1" dirty="0"/>
              <a:t>Observation: AIML/CMO/NDT/IDM/CCL/EE/MDA/SBMA are top 8 contribution topics in Rel-19 </a:t>
            </a:r>
            <a:endParaRPr lang="en-US" altLang="zh-CN" dirty="0"/>
          </a:p>
        </p:txBody>
      </p:sp>
      <p:graphicFrame>
        <p:nvGraphicFramePr>
          <p:cNvPr id="3" name="Table 2">
            <a:extLst>
              <a:ext uri="{FF2B5EF4-FFF2-40B4-BE49-F238E27FC236}">
                <a16:creationId xmlns:a16="http://schemas.microsoft.com/office/drawing/2014/main" id="{2039E7C0-A258-47D7-8386-9909E0F8D236}"/>
              </a:ext>
            </a:extLst>
          </p:cNvPr>
          <p:cNvGraphicFramePr>
            <a:graphicFrameLocks noGrp="1"/>
          </p:cNvGraphicFramePr>
          <p:nvPr>
            <p:extLst>
              <p:ext uri="{D42A27DB-BD31-4B8C-83A1-F6EECF244321}">
                <p14:modId xmlns:p14="http://schemas.microsoft.com/office/powerpoint/2010/main" val="1243669586"/>
              </p:ext>
            </p:extLst>
          </p:nvPr>
        </p:nvGraphicFramePr>
        <p:xfrm>
          <a:off x="724896" y="1371600"/>
          <a:ext cx="1888704" cy="4488180"/>
        </p:xfrm>
        <a:graphic>
          <a:graphicData uri="http://schemas.openxmlformats.org/drawingml/2006/table">
            <a:tbl>
              <a:tblPr>
                <a:tableStyleId>{5C22544A-7EE6-4342-B048-85BDC9FD1C3A}</a:tableStyleId>
              </a:tblPr>
              <a:tblGrid>
                <a:gridCol w="629568">
                  <a:extLst>
                    <a:ext uri="{9D8B030D-6E8A-4147-A177-3AD203B41FA5}">
                      <a16:colId xmlns:a16="http://schemas.microsoft.com/office/drawing/2014/main" val="2417134531"/>
                    </a:ext>
                  </a:extLst>
                </a:gridCol>
                <a:gridCol w="629568">
                  <a:extLst>
                    <a:ext uri="{9D8B030D-6E8A-4147-A177-3AD203B41FA5}">
                      <a16:colId xmlns:a16="http://schemas.microsoft.com/office/drawing/2014/main" val="727370457"/>
                    </a:ext>
                  </a:extLst>
                </a:gridCol>
                <a:gridCol w="629568">
                  <a:extLst>
                    <a:ext uri="{9D8B030D-6E8A-4147-A177-3AD203B41FA5}">
                      <a16:colId xmlns:a16="http://schemas.microsoft.com/office/drawing/2014/main" val="1611920453"/>
                    </a:ext>
                  </a:extLst>
                </a:gridCol>
              </a:tblGrid>
              <a:tr h="182880">
                <a:tc>
                  <a:txBody>
                    <a:bodyPr/>
                    <a:lstStyle/>
                    <a:p>
                      <a:pPr algn="l" fontAlgn="ctr"/>
                      <a:r>
                        <a:rPr lang="zh-CN" altLang="en-US" sz="1000" b="1" u="none" strike="noStrike" dirty="0">
                          <a:effectLst/>
                          <a:latin typeface="+mn-lt"/>
                        </a:rPr>
                        <a:t>　</a:t>
                      </a:r>
                      <a:r>
                        <a:rPr lang="en-US" altLang="zh-CN" sz="1000" b="1" u="none" strike="noStrike" dirty="0">
                          <a:effectLst/>
                          <a:latin typeface="+mn-lt"/>
                        </a:rPr>
                        <a:t>Topics</a:t>
                      </a:r>
                      <a:endParaRPr lang="zh-CN" altLang="en-US" sz="1000" b="1" i="0" u="none" strike="noStrike" dirty="0">
                        <a:effectLst/>
                        <a:latin typeface="+mn-lt"/>
                        <a:ea typeface="宋体" panose="02010600030101010101" pitchFamily="2" charset="-122"/>
                      </a:endParaRPr>
                    </a:p>
                  </a:txBody>
                  <a:tcPr marL="7620" marR="7620" marT="7620" marB="0" anchor="ctr">
                    <a:solidFill>
                      <a:srgbClr val="92D050"/>
                    </a:solidFill>
                  </a:tcPr>
                </a:tc>
                <a:tc>
                  <a:txBody>
                    <a:bodyPr/>
                    <a:lstStyle/>
                    <a:p>
                      <a:pPr algn="l" fontAlgn="ctr"/>
                      <a:r>
                        <a:rPr lang="en-US" altLang="zh-CN" sz="1000" b="1" u="none" strike="noStrike" kern="1200" dirty="0">
                          <a:solidFill>
                            <a:schemeClr val="dk1"/>
                          </a:solidFill>
                          <a:effectLst/>
                          <a:latin typeface="+mn-lt"/>
                          <a:ea typeface="+mn-ea"/>
                          <a:cs typeface="+mn-cs"/>
                        </a:rPr>
                        <a:t>Total Submitted </a:t>
                      </a:r>
                      <a:r>
                        <a:rPr lang="en-US" altLang="zh-CN" sz="1000" b="1" u="none" strike="noStrike" kern="1200" dirty="0" err="1">
                          <a:solidFill>
                            <a:schemeClr val="dk1"/>
                          </a:solidFill>
                          <a:effectLst/>
                          <a:latin typeface="+mn-lt"/>
                          <a:ea typeface="+mn-ea"/>
                          <a:cs typeface="+mn-cs"/>
                        </a:rPr>
                        <a:t>tdocs</a:t>
                      </a:r>
                      <a:endParaRPr lang="en-US" altLang="zh-CN" sz="1000" b="1" u="none" strike="noStrike" kern="1200" dirty="0">
                        <a:solidFill>
                          <a:schemeClr val="dk1"/>
                        </a:solidFill>
                        <a:effectLst/>
                        <a:latin typeface="+mn-lt"/>
                        <a:ea typeface="+mn-ea"/>
                        <a:cs typeface="+mn-cs"/>
                      </a:endParaRPr>
                    </a:p>
                  </a:txBody>
                  <a:tcPr marL="7620" marR="7620" marT="7620" marB="0" anchor="ctr">
                    <a:solidFill>
                      <a:srgbClr val="92D050"/>
                    </a:solidFill>
                  </a:tcPr>
                </a:tc>
                <a:tc>
                  <a:txBody>
                    <a:bodyPr/>
                    <a:lstStyle/>
                    <a:p>
                      <a:pPr algn="l" fontAlgn="ctr"/>
                      <a:r>
                        <a:rPr lang="en-US" sz="1000" b="1" u="none" strike="noStrike" kern="1200" dirty="0">
                          <a:solidFill>
                            <a:schemeClr val="dk1"/>
                          </a:solidFill>
                          <a:effectLst/>
                          <a:latin typeface="+mn-lt"/>
                          <a:ea typeface="+mn-ea"/>
                          <a:cs typeface="+mn-cs"/>
                        </a:rPr>
                        <a:t>total agreed </a:t>
                      </a:r>
                      <a:r>
                        <a:rPr lang="en-US" sz="1000" b="1" u="none" strike="noStrike" kern="1200" dirty="0" err="1">
                          <a:solidFill>
                            <a:schemeClr val="dk1"/>
                          </a:solidFill>
                          <a:effectLst/>
                          <a:latin typeface="+mn-lt"/>
                          <a:ea typeface="+mn-ea"/>
                          <a:cs typeface="+mn-cs"/>
                        </a:rPr>
                        <a:t>tdocs</a:t>
                      </a:r>
                      <a:endParaRPr lang="en-US" sz="1000" b="1" u="none" strike="noStrike" kern="1200" dirty="0">
                        <a:solidFill>
                          <a:schemeClr val="dk1"/>
                        </a:solidFill>
                        <a:effectLst/>
                        <a:latin typeface="+mn-lt"/>
                        <a:ea typeface="+mn-ea"/>
                        <a:cs typeface="+mn-cs"/>
                      </a:endParaRPr>
                    </a:p>
                  </a:txBody>
                  <a:tcPr marL="7620" marR="7620" marT="7620" marB="0" anchor="ctr">
                    <a:solidFill>
                      <a:srgbClr val="92D050"/>
                    </a:solidFill>
                  </a:tcPr>
                </a:tc>
                <a:extLst>
                  <a:ext uri="{0D108BD9-81ED-4DB2-BD59-A6C34878D82A}">
                    <a16:rowId xmlns:a16="http://schemas.microsoft.com/office/drawing/2014/main" val="4155866176"/>
                  </a:ext>
                </a:extLst>
              </a:tr>
              <a:tr h="182880">
                <a:tc>
                  <a:txBody>
                    <a:bodyPr/>
                    <a:lstStyle/>
                    <a:p>
                      <a:pPr algn="l" fontAlgn="ctr"/>
                      <a:r>
                        <a:rPr lang="en-US" sz="1000" u="none" strike="noStrike" dirty="0">
                          <a:effectLst/>
                          <a:latin typeface="+mn-lt"/>
                        </a:rPr>
                        <a:t>AIML</a:t>
                      </a:r>
                      <a:endParaRPr lang="en-US" sz="1000" b="0" i="0" u="none" strike="noStrike" dirty="0">
                        <a:effectLst/>
                        <a:latin typeface="+mn-lt"/>
                        <a:ea typeface="宋体" panose="02010600030101010101" pitchFamily="2" charset="-122"/>
                      </a:endParaRPr>
                    </a:p>
                  </a:txBody>
                  <a:tcPr marL="7620" marR="7620" marT="7620" marB="0" anchor="ctr"/>
                </a:tc>
                <a:tc>
                  <a:txBody>
                    <a:bodyPr/>
                    <a:lstStyle/>
                    <a:p>
                      <a:pPr marL="0" algn="ctr" defTabSz="1219170" rtl="0" eaLnBrk="1" fontAlgn="ctr" latinLnBrk="0" hangingPunct="1"/>
                      <a:r>
                        <a:rPr lang="en-US" altLang="zh-CN" sz="1000" b="1" u="none" strike="noStrike" kern="1200" dirty="0">
                          <a:solidFill>
                            <a:srgbClr val="FF0000"/>
                          </a:solidFill>
                          <a:effectLst/>
                          <a:latin typeface="+mn-lt"/>
                          <a:ea typeface="+mn-ea"/>
                          <a:cs typeface="+mn-cs"/>
                        </a:rPr>
                        <a:t>357</a:t>
                      </a:r>
                    </a:p>
                  </a:txBody>
                  <a:tcPr marL="7620" marR="7620" marT="7620" marB="0" anchor="ctr"/>
                </a:tc>
                <a:tc>
                  <a:txBody>
                    <a:bodyPr/>
                    <a:lstStyle/>
                    <a:p>
                      <a:pPr marL="0" algn="ctr" defTabSz="1219170" rtl="0" eaLnBrk="1" fontAlgn="ctr" latinLnBrk="0" hangingPunct="1"/>
                      <a:r>
                        <a:rPr lang="en-US" altLang="zh-CN" sz="1000" u="none" strike="noStrike" kern="1200" dirty="0">
                          <a:solidFill>
                            <a:schemeClr val="dk1"/>
                          </a:solidFill>
                          <a:effectLst/>
                          <a:latin typeface="+mn-lt"/>
                          <a:ea typeface="+mn-ea"/>
                          <a:cs typeface="+mn-cs"/>
                        </a:rPr>
                        <a:t>128</a:t>
                      </a:r>
                    </a:p>
                  </a:txBody>
                  <a:tcPr marL="7620" marR="7620" marT="7620" marB="0" anchor="b"/>
                </a:tc>
                <a:extLst>
                  <a:ext uri="{0D108BD9-81ED-4DB2-BD59-A6C34878D82A}">
                    <a16:rowId xmlns:a16="http://schemas.microsoft.com/office/drawing/2014/main" val="877753079"/>
                  </a:ext>
                </a:extLst>
              </a:tr>
              <a:tr h="182880">
                <a:tc>
                  <a:txBody>
                    <a:bodyPr/>
                    <a:lstStyle/>
                    <a:p>
                      <a:pPr algn="l" fontAlgn="ctr"/>
                      <a:r>
                        <a:rPr lang="en-US" sz="1000" u="none" strike="noStrike">
                          <a:effectLst/>
                          <a:latin typeface="+mn-lt"/>
                        </a:rPr>
                        <a:t>MADCOL</a:t>
                      </a:r>
                      <a:endParaRPr lang="en-US" sz="1000" b="0" i="0" u="none" strike="noStrike">
                        <a:effectLst/>
                        <a:latin typeface="+mn-lt"/>
                        <a:ea typeface="宋体" panose="02010600030101010101" pitchFamily="2" charset="-122"/>
                      </a:endParaRPr>
                    </a:p>
                  </a:txBody>
                  <a:tcPr marL="7620" marR="7620" marT="7620" marB="0" anchor="ctr"/>
                </a:tc>
                <a:tc>
                  <a:txBody>
                    <a:bodyPr/>
                    <a:lstStyle/>
                    <a:p>
                      <a:pPr marL="0" algn="ctr" defTabSz="1219170" rtl="0" eaLnBrk="1" fontAlgn="ctr" latinLnBrk="0" hangingPunct="1"/>
                      <a:r>
                        <a:rPr lang="en-US" altLang="zh-CN" sz="1000" u="none" strike="noStrike" kern="1200" dirty="0">
                          <a:solidFill>
                            <a:schemeClr val="dk1"/>
                          </a:solidFill>
                          <a:effectLst/>
                          <a:latin typeface="+mn-lt"/>
                          <a:ea typeface="+mn-ea"/>
                          <a:cs typeface="+mn-cs"/>
                        </a:rPr>
                        <a:t>52</a:t>
                      </a:r>
                    </a:p>
                  </a:txBody>
                  <a:tcPr marL="7620" marR="7620" marT="7620" marB="0" anchor="ctr"/>
                </a:tc>
                <a:tc>
                  <a:txBody>
                    <a:bodyPr/>
                    <a:lstStyle/>
                    <a:p>
                      <a:pPr marL="0" algn="ctr" defTabSz="1219170" rtl="0" eaLnBrk="1" fontAlgn="ctr" latinLnBrk="0" hangingPunct="1"/>
                      <a:r>
                        <a:rPr lang="en-US" altLang="zh-CN" sz="1000" u="none" strike="noStrike" kern="1200">
                          <a:solidFill>
                            <a:schemeClr val="dk1"/>
                          </a:solidFill>
                          <a:effectLst/>
                          <a:latin typeface="+mn-lt"/>
                          <a:ea typeface="+mn-ea"/>
                          <a:cs typeface="+mn-cs"/>
                        </a:rPr>
                        <a:t>32</a:t>
                      </a:r>
                    </a:p>
                  </a:txBody>
                  <a:tcPr marL="7620" marR="7620" marT="7620" marB="0" anchor="b"/>
                </a:tc>
                <a:extLst>
                  <a:ext uri="{0D108BD9-81ED-4DB2-BD59-A6C34878D82A}">
                    <a16:rowId xmlns:a16="http://schemas.microsoft.com/office/drawing/2014/main" val="1922096186"/>
                  </a:ext>
                </a:extLst>
              </a:tr>
              <a:tr h="182880">
                <a:tc>
                  <a:txBody>
                    <a:bodyPr/>
                    <a:lstStyle/>
                    <a:p>
                      <a:pPr algn="l" fontAlgn="ctr"/>
                      <a:r>
                        <a:rPr lang="en-US" sz="1000" u="none" strike="noStrike">
                          <a:effectLst/>
                          <a:latin typeface="+mn-lt"/>
                        </a:rPr>
                        <a:t>SEPM</a:t>
                      </a:r>
                      <a:endParaRPr lang="en-US" sz="1000" b="0" i="0" u="none" strike="noStrike">
                        <a:effectLst/>
                        <a:latin typeface="+mn-lt"/>
                        <a:ea typeface="宋体" panose="02010600030101010101" pitchFamily="2" charset="-122"/>
                      </a:endParaRPr>
                    </a:p>
                  </a:txBody>
                  <a:tcPr marL="7620" marR="7620" marT="7620" marB="0" anchor="ctr"/>
                </a:tc>
                <a:tc>
                  <a:txBody>
                    <a:bodyPr/>
                    <a:lstStyle/>
                    <a:p>
                      <a:pPr marL="0" algn="ctr" defTabSz="1219170" rtl="0" eaLnBrk="1" fontAlgn="ctr" latinLnBrk="0" hangingPunct="1"/>
                      <a:r>
                        <a:rPr lang="en-US" altLang="zh-CN" sz="1000" u="none" strike="noStrike" kern="1200" dirty="0">
                          <a:solidFill>
                            <a:schemeClr val="dk1"/>
                          </a:solidFill>
                          <a:effectLst/>
                          <a:latin typeface="+mn-lt"/>
                          <a:ea typeface="+mn-ea"/>
                          <a:cs typeface="+mn-cs"/>
                        </a:rPr>
                        <a:t>32</a:t>
                      </a:r>
                    </a:p>
                  </a:txBody>
                  <a:tcPr marL="7620" marR="7620" marT="7620" marB="0" anchor="ctr"/>
                </a:tc>
                <a:tc>
                  <a:txBody>
                    <a:bodyPr/>
                    <a:lstStyle/>
                    <a:p>
                      <a:pPr marL="0" algn="ctr" defTabSz="1219170" rtl="0" eaLnBrk="1" fontAlgn="ctr" latinLnBrk="0" hangingPunct="1"/>
                      <a:r>
                        <a:rPr lang="en-US" altLang="zh-CN" sz="1000" u="none" strike="noStrike" kern="1200">
                          <a:solidFill>
                            <a:schemeClr val="dk1"/>
                          </a:solidFill>
                          <a:effectLst/>
                          <a:latin typeface="+mn-lt"/>
                          <a:ea typeface="+mn-ea"/>
                          <a:cs typeface="+mn-cs"/>
                        </a:rPr>
                        <a:t>19</a:t>
                      </a:r>
                    </a:p>
                  </a:txBody>
                  <a:tcPr marL="7620" marR="7620" marT="7620" marB="0" anchor="b"/>
                </a:tc>
                <a:extLst>
                  <a:ext uri="{0D108BD9-81ED-4DB2-BD59-A6C34878D82A}">
                    <a16:rowId xmlns:a16="http://schemas.microsoft.com/office/drawing/2014/main" val="936105166"/>
                  </a:ext>
                </a:extLst>
              </a:tr>
              <a:tr h="182880">
                <a:tc>
                  <a:txBody>
                    <a:bodyPr/>
                    <a:lstStyle/>
                    <a:p>
                      <a:pPr algn="l" fontAlgn="ctr"/>
                      <a:r>
                        <a:rPr lang="en-US" sz="1000" u="none" strike="noStrike">
                          <a:effectLst/>
                          <a:latin typeface="+mn-lt"/>
                        </a:rPr>
                        <a:t>PM</a:t>
                      </a:r>
                      <a:endParaRPr lang="en-US" sz="1000" b="0" i="0" u="none" strike="noStrike">
                        <a:effectLst/>
                        <a:latin typeface="+mn-lt"/>
                        <a:ea typeface="宋体" panose="02010600030101010101" pitchFamily="2" charset="-122"/>
                      </a:endParaRPr>
                    </a:p>
                  </a:txBody>
                  <a:tcPr marL="7620" marR="7620" marT="7620" marB="0" anchor="ctr"/>
                </a:tc>
                <a:tc>
                  <a:txBody>
                    <a:bodyPr/>
                    <a:lstStyle/>
                    <a:p>
                      <a:pPr marL="0" algn="ctr" defTabSz="1219170" rtl="0" eaLnBrk="1" fontAlgn="ctr" latinLnBrk="0" hangingPunct="1"/>
                      <a:r>
                        <a:rPr lang="en-US" altLang="zh-CN" sz="1000" u="none" strike="noStrike" kern="1200" dirty="0">
                          <a:solidFill>
                            <a:schemeClr val="dk1"/>
                          </a:solidFill>
                          <a:effectLst/>
                          <a:latin typeface="+mn-lt"/>
                          <a:ea typeface="+mn-ea"/>
                          <a:cs typeface="+mn-cs"/>
                        </a:rPr>
                        <a:t>109</a:t>
                      </a:r>
                    </a:p>
                  </a:txBody>
                  <a:tcPr marL="7620" marR="7620" marT="7620" marB="0" anchor="ctr"/>
                </a:tc>
                <a:tc>
                  <a:txBody>
                    <a:bodyPr/>
                    <a:lstStyle/>
                    <a:p>
                      <a:pPr marL="0" algn="ctr" defTabSz="1219170" rtl="0" eaLnBrk="1" fontAlgn="ctr" latinLnBrk="0" hangingPunct="1"/>
                      <a:r>
                        <a:rPr lang="en-US" altLang="zh-CN" sz="1000" u="none" strike="noStrike" kern="1200">
                          <a:solidFill>
                            <a:schemeClr val="dk1"/>
                          </a:solidFill>
                          <a:effectLst/>
                          <a:latin typeface="+mn-lt"/>
                          <a:ea typeface="+mn-ea"/>
                          <a:cs typeface="+mn-cs"/>
                        </a:rPr>
                        <a:t>64</a:t>
                      </a:r>
                    </a:p>
                  </a:txBody>
                  <a:tcPr marL="7620" marR="7620" marT="7620" marB="0" anchor="b"/>
                </a:tc>
                <a:extLst>
                  <a:ext uri="{0D108BD9-81ED-4DB2-BD59-A6C34878D82A}">
                    <a16:rowId xmlns:a16="http://schemas.microsoft.com/office/drawing/2014/main" val="896430391"/>
                  </a:ext>
                </a:extLst>
              </a:tr>
              <a:tr h="182880">
                <a:tc>
                  <a:txBody>
                    <a:bodyPr/>
                    <a:lstStyle/>
                    <a:p>
                      <a:pPr algn="l" fontAlgn="ctr"/>
                      <a:r>
                        <a:rPr lang="en-US" sz="1000" u="none" strike="noStrike">
                          <a:effectLst/>
                          <a:latin typeface="+mn-lt"/>
                        </a:rPr>
                        <a:t>AdNRM</a:t>
                      </a:r>
                      <a:endParaRPr lang="en-US" sz="1000" b="0" i="0" u="none" strike="noStrike">
                        <a:effectLst/>
                        <a:latin typeface="+mn-lt"/>
                        <a:ea typeface="宋体" panose="02010600030101010101" pitchFamily="2" charset="-122"/>
                      </a:endParaRPr>
                    </a:p>
                  </a:txBody>
                  <a:tcPr marL="7620" marR="7620" marT="7620" marB="0" anchor="ctr"/>
                </a:tc>
                <a:tc>
                  <a:txBody>
                    <a:bodyPr/>
                    <a:lstStyle/>
                    <a:p>
                      <a:pPr marL="0" algn="ctr" defTabSz="1219170" rtl="0" eaLnBrk="1" fontAlgn="ctr" latinLnBrk="0" hangingPunct="1"/>
                      <a:r>
                        <a:rPr lang="en-US" altLang="zh-CN" sz="1000" u="none" strike="noStrike" kern="1200">
                          <a:solidFill>
                            <a:schemeClr val="dk1"/>
                          </a:solidFill>
                          <a:effectLst/>
                          <a:latin typeface="+mn-lt"/>
                          <a:ea typeface="+mn-ea"/>
                          <a:cs typeface="+mn-cs"/>
                        </a:rPr>
                        <a:t>92</a:t>
                      </a:r>
                    </a:p>
                  </a:txBody>
                  <a:tcPr marL="7620" marR="7620" marT="7620" marB="0" anchor="ctr"/>
                </a:tc>
                <a:tc>
                  <a:txBody>
                    <a:bodyPr/>
                    <a:lstStyle/>
                    <a:p>
                      <a:pPr marL="0" algn="ctr" defTabSz="1219170" rtl="0" eaLnBrk="1" fontAlgn="ctr" latinLnBrk="0" hangingPunct="1"/>
                      <a:r>
                        <a:rPr lang="en-US" altLang="zh-CN" sz="1000" u="none" strike="noStrike" kern="1200" dirty="0">
                          <a:solidFill>
                            <a:schemeClr val="dk1"/>
                          </a:solidFill>
                          <a:effectLst/>
                          <a:latin typeface="+mn-lt"/>
                          <a:ea typeface="+mn-ea"/>
                          <a:cs typeface="+mn-cs"/>
                        </a:rPr>
                        <a:t>70</a:t>
                      </a:r>
                    </a:p>
                  </a:txBody>
                  <a:tcPr marL="7620" marR="7620" marT="7620" marB="0" anchor="b"/>
                </a:tc>
                <a:extLst>
                  <a:ext uri="{0D108BD9-81ED-4DB2-BD59-A6C34878D82A}">
                    <a16:rowId xmlns:a16="http://schemas.microsoft.com/office/drawing/2014/main" val="4062951977"/>
                  </a:ext>
                </a:extLst>
              </a:tr>
              <a:tr h="182880">
                <a:tc>
                  <a:txBody>
                    <a:bodyPr/>
                    <a:lstStyle/>
                    <a:p>
                      <a:pPr algn="l" fontAlgn="ctr"/>
                      <a:r>
                        <a:rPr lang="en-US" sz="1000" u="none" strike="noStrike">
                          <a:effectLst/>
                          <a:latin typeface="+mn-lt"/>
                        </a:rPr>
                        <a:t>TMQ</a:t>
                      </a:r>
                      <a:endParaRPr lang="en-US" sz="1000" b="0" i="0" u="none" strike="noStrike">
                        <a:effectLst/>
                        <a:latin typeface="+mn-lt"/>
                        <a:ea typeface="宋体" panose="02010600030101010101" pitchFamily="2" charset="-122"/>
                      </a:endParaRPr>
                    </a:p>
                  </a:txBody>
                  <a:tcPr marL="7620" marR="7620" marT="7620" marB="0" anchor="ctr"/>
                </a:tc>
                <a:tc>
                  <a:txBody>
                    <a:bodyPr/>
                    <a:lstStyle/>
                    <a:p>
                      <a:pPr marL="0" algn="ctr" defTabSz="1219170" rtl="0" eaLnBrk="1" fontAlgn="ctr" latinLnBrk="0" hangingPunct="1"/>
                      <a:r>
                        <a:rPr lang="en-US" altLang="zh-CN" sz="1000" u="none" strike="noStrike" kern="1200">
                          <a:solidFill>
                            <a:schemeClr val="dk1"/>
                          </a:solidFill>
                          <a:effectLst/>
                          <a:latin typeface="+mn-lt"/>
                          <a:ea typeface="+mn-ea"/>
                          <a:cs typeface="+mn-cs"/>
                        </a:rPr>
                        <a:t>39</a:t>
                      </a:r>
                    </a:p>
                  </a:txBody>
                  <a:tcPr marL="7620" marR="7620" marT="7620" marB="0" anchor="ctr"/>
                </a:tc>
                <a:tc>
                  <a:txBody>
                    <a:bodyPr/>
                    <a:lstStyle/>
                    <a:p>
                      <a:pPr marL="0" algn="ctr" defTabSz="1219170" rtl="0" eaLnBrk="1" fontAlgn="ctr" latinLnBrk="0" hangingPunct="1"/>
                      <a:r>
                        <a:rPr lang="en-US" altLang="zh-CN" sz="1000" u="none" strike="noStrike" kern="1200" dirty="0">
                          <a:solidFill>
                            <a:schemeClr val="dk1"/>
                          </a:solidFill>
                          <a:effectLst/>
                          <a:latin typeface="+mn-lt"/>
                          <a:ea typeface="+mn-ea"/>
                          <a:cs typeface="+mn-cs"/>
                        </a:rPr>
                        <a:t>27</a:t>
                      </a:r>
                    </a:p>
                  </a:txBody>
                  <a:tcPr marL="7620" marR="7620" marT="7620" marB="0" anchor="b"/>
                </a:tc>
                <a:extLst>
                  <a:ext uri="{0D108BD9-81ED-4DB2-BD59-A6C34878D82A}">
                    <a16:rowId xmlns:a16="http://schemas.microsoft.com/office/drawing/2014/main" val="2850585708"/>
                  </a:ext>
                </a:extLst>
              </a:tr>
              <a:tr h="182880">
                <a:tc>
                  <a:txBody>
                    <a:bodyPr/>
                    <a:lstStyle/>
                    <a:p>
                      <a:pPr algn="l" fontAlgn="ctr"/>
                      <a:r>
                        <a:rPr lang="en-US" sz="1000" u="none" strike="noStrike">
                          <a:effectLst/>
                          <a:latin typeface="+mn-lt"/>
                        </a:rPr>
                        <a:t>NTNM</a:t>
                      </a:r>
                      <a:endParaRPr lang="en-US" sz="1000" b="0" i="0" u="none" strike="noStrike">
                        <a:effectLst/>
                        <a:latin typeface="+mn-lt"/>
                        <a:ea typeface="宋体" panose="02010600030101010101" pitchFamily="2" charset="-122"/>
                      </a:endParaRPr>
                    </a:p>
                  </a:txBody>
                  <a:tcPr marL="7620" marR="7620" marT="7620" marB="0" anchor="ctr"/>
                </a:tc>
                <a:tc>
                  <a:txBody>
                    <a:bodyPr/>
                    <a:lstStyle/>
                    <a:p>
                      <a:pPr marL="0" algn="ctr" defTabSz="1219170" rtl="0" eaLnBrk="1" fontAlgn="ctr" latinLnBrk="0" hangingPunct="1"/>
                      <a:r>
                        <a:rPr lang="en-US" altLang="zh-CN" sz="1000" u="none" strike="noStrike" kern="1200">
                          <a:solidFill>
                            <a:schemeClr val="dk1"/>
                          </a:solidFill>
                          <a:effectLst/>
                          <a:latin typeface="+mn-lt"/>
                          <a:ea typeface="+mn-ea"/>
                          <a:cs typeface="+mn-cs"/>
                        </a:rPr>
                        <a:t>89</a:t>
                      </a:r>
                    </a:p>
                  </a:txBody>
                  <a:tcPr marL="7620" marR="7620" marT="7620" marB="0" anchor="ctr"/>
                </a:tc>
                <a:tc>
                  <a:txBody>
                    <a:bodyPr/>
                    <a:lstStyle/>
                    <a:p>
                      <a:pPr marL="0" algn="ctr" defTabSz="1219170" rtl="0" eaLnBrk="1" fontAlgn="ctr" latinLnBrk="0" hangingPunct="1"/>
                      <a:r>
                        <a:rPr lang="en-US" altLang="zh-CN" sz="1000" u="none" strike="noStrike" kern="1200" dirty="0">
                          <a:solidFill>
                            <a:schemeClr val="dk1"/>
                          </a:solidFill>
                          <a:effectLst/>
                          <a:latin typeface="+mn-lt"/>
                          <a:ea typeface="+mn-ea"/>
                          <a:cs typeface="+mn-cs"/>
                        </a:rPr>
                        <a:t>81</a:t>
                      </a:r>
                    </a:p>
                  </a:txBody>
                  <a:tcPr marL="7620" marR="7620" marT="7620" marB="0" anchor="b"/>
                </a:tc>
                <a:extLst>
                  <a:ext uri="{0D108BD9-81ED-4DB2-BD59-A6C34878D82A}">
                    <a16:rowId xmlns:a16="http://schemas.microsoft.com/office/drawing/2014/main" val="1306396686"/>
                  </a:ext>
                </a:extLst>
              </a:tr>
              <a:tr h="182880">
                <a:tc>
                  <a:txBody>
                    <a:bodyPr/>
                    <a:lstStyle/>
                    <a:p>
                      <a:pPr algn="l" fontAlgn="ctr"/>
                      <a:r>
                        <a:rPr lang="en-US" sz="1000" u="none" strike="noStrike">
                          <a:effectLst/>
                          <a:latin typeface="+mn-lt"/>
                        </a:rPr>
                        <a:t>IABM</a:t>
                      </a:r>
                      <a:endParaRPr lang="en-US" sz="1000" b="0" i="0" u="none" strike="noStrike">
                        <a:effectLst/>
                        <a:latin typeface="+mn-lt"/>
                        <a:ea typeface="宋体" panose="02010600030101010101" pitchFamily="2" charset="-122"/>
                      </a:endParaRPr>
                    </a:p>
                  </a:txBody>
                  <a:tcPr marL="7620" marR="7620" marT="7620" marB="0" anchor="ctr"/>
                </a:tc>
                <a:tc>
                  <a:txBody>
                    <a:bodyPr/>
                    <a:lstStyle/>
                    <a:p>
                      <a:pPr marL="0" algn="ctr" defTabSz="1219170" rtl="0" eaLnBrk="1" fontAlgn="ctr" latinLnBrk="0" hangingPunct="1"/>
                      <a:r>
                        <a:rPr lang="en-US" altLang="zh-CN" sz="1000" u="none" strike="noStrike" kern="1200">
                          <a:solidFill>
                            <a:schemeClr val="dk1"/>
                          </a:solidFill>
                          <a:effectLst/>
                          <a:latin typeface="+mn-lt"/>
                          <a:ea typeface="+mn-ea"/>
                          <a:cs typeface="+mn-cs"/>
                        </a:rPr>
                        <a:t>24</a:t>
                      </a:r>
                    </a:p>
                  </a:txBody>
                  <a:tcPr marL="7620" marR="7620" marT="7620" marB="0" anchor="ctr"/>
                </a:tc>
                <a:tc>
                  <a:txBody>
                    <a:bodyPr/>
                    <a:lstStyle/>
                    <a:p>
                      <a:pPr marL="0" algn="ctr" defTabSz="1219170" rtl="0" eaLnBrk="1" fontAlgn="ctr" latinLnBrk="0" hangingPunct="1"/>
                      <a:r>
                        <a:rPr lang="en-US" altLang="zh-CN" sz="1000" u="none" strike="noStrike" kern="1200" dirty="0">
                          <a:solidFill>
                            <a:schemeClr val="dk1"/>
                          </a:solidFill>
                          <a:effectLst/>
                          <a:latin typeface="+mn-lt"/>
                          <a:ea typeface="+mn-ea"/>
                          <a:cs typeface="+mn-cs"/>
                        </a:rPr>
                        <a:t>22</a:t>
                      </a:r>
                    </a:p>
                  </a:txBody>
                  <a:tcPr marL="7620" marR="7620" marT="7620" marB="0" anchor="b"/>
                </a:tc>
                <a:extLst>
                  <a:ext uri="{0D108BD9-81ED-4DB2-BD59-A6C34878D82A}">
                    <a16:rowId xmlns:a16="http://schemas.microsoft.com/office/drawing/2014/main" val="1818620794"/>
                  </a:ext>
                </a:extLst>
              </a:tr>
              <a:tr h="182880">
                <a:tc>
                  <a:txBody>
                    <a:bodyPr/>
                    <a:lstStyle/>
                    <a:p>
                      <a:pPr algn="l" fontAlgn="ctr"/>
                      <a:r>
                        <a:rPr lang="en-US" sz="1000" u="none" strike="noStrike">
                          <a:effectLst/>
                          <a:latin typeface="+mn-lt"/>
                        </a:rPr>
                        <a:t>RedcapM</a:t>
                      </a:r>
                      <a:endParaRPr lang="en-US" sz="1000" b="0" i="0" u="none" strike="noStrike">
                        <a:effectLst/>
                        <a:latin typeface="+mn-lt"/>
                        <a:ea typeface="宋体" panose="02010600030101010101" pitchFamily="2" charset="-122"/>
                      </a:endParaRPr>
                    </a:p>
                  </a:txBody>
                  <a:tcPr marL="7620" marR="7620" marT="7620" marB="0" anchor="ctr"/>
                </a:tc>
                <a:tc>
                  <a:txBody>
                    <a:bodyPr/>
                    <a:lstStyle/>
                    <a:p>
                      <a:pPr marL="0" algn="ctr" defTabSz="1219170" rtl="0" eaLnBrk="1" fontAlgn="ctr" latinLnBrk="0" hangingPunct="1"/>
                      <a:r>
                        <a:rPr lang="en-US" altLang="zh-CN" sz="1000" u="none" strike="noStrike" kern="1200">
                          <a:solidFill>
                            <a:schemeClr val="dk1"/>
                          </a:solidFill>
                          <a:effectLst/>
                          <a:latin typeface="+mn-lt"/>
                          <a:ea typeface="+mn-ea"/>
                          <a:cs typeface="+mn-cs"/>
                        </a:rPr>
                        <a:t>61</a:t>
                      </a:r>
                    </a:p>
                  </a:txBody>
                  <a:tcPr marL="7620" marR="7620" marT="7620" marB="0" anchor="ctr"/>
                </a:tc>
                <a:tc>
                  <a:txBody>
                    <a:bodyPr/>
                    <a:lstStyle/>
                    <a:p>
                      <a:pPr marL="0" algn="ctr" defTabSz="1219170" rtl="0" eaLnBrk="1" fontAlgn="ctr" latinLnBrk="0" hangingPunct="1"/>
                      <a:r>
                        <a:rPr lang="en-US" altLang="zh-CN" sz="1000" u="none" strike="noStrike" kern="1200" dirty="0">
                          <a:solidFill>
                            <a:schemeClr val="dk1"/>
                          </a:solidFill>
                          <a:effectLst/>
                          <a:latin typeface="+mn-lt"/>
                          <a:ea typeface="+mn-ea"/>
                          <a:cs typeface="+mn-cs"/>
                        </a:rPr>
                        <a:t>45</a:t>
                      </a:r>
                    </a:p>
                  </a:txBody>
                  <a:tcPr marL="7620" marR="7620" marT="7620" marB="0" anchor="b"/>
                </a:tc>
                <a:extLst>
                  <a:ext uri="{0D108BD9-81ED-4DB2-BD59-A6C34878D82A}">
                    <a16:rowId xmlns:a16="http://schemas.microsoft.com/office/drawing/2014/main" val="2462789498"/>
                  </a:ext>
                </a:extLst>
              </a:tr>
              <a:tr h="182880">
                <a:tc>
                  <a:txBody>
                    <a:bodyPr/>
                    <a:lstStyle/>
                    <a:p>
                      <a:pPr algn="l" fontAlgn="ctr"/>
                      <a:r>
                        <a:rPr lang="en-US" sz="1000" u="none" strike="noStrike">
                          <a:effectLst/>
                          <a:latin typeface="+mn-lt"/>
                        </a:rPr>
                        <a:t>NWDAFM</a:t>
                      </a:r>
                      <a:endParaRPr lang="en-US" sz="1000" b="0" i="0" u="none" strike="noStrike">
                        <a:effectLst/>
                        <a:latin typeface="+mn-lt"/>
                        <a:ea typeface="宋体" panose="02010600030101010101" pitchFamily="2" charset="-122"/>
                      </a:endParaRPr>
                    </a:p>
                  </a:txBody>
                  <a:tcPr marL="7620" marR="7620" marT="7620" marB="0" anchor="ctr"/>
                </a:tc>
                <a:tc>
                  <a:txBody>
                    <a:bodyPr/>
                    <a:lstStyle/>
                    <a:p>
                      <a:pPr marL="0" algn="ctr" defTabSz="1219170" rtl="0" eaLnBrk="1" fontAlgn="ctr" latinLnBrk="0" hangingPunct="1"/>
                      <a:r>
                        <a:rPr lang="en-US" altLang="zh-CN" sz="1000" u="none" strike="noStrike" kern="1200">
                          <a:solidFill>
                            <a:schemeClr val="dk1"/>
                          </a:solidFill>
                          <a:effectLst/>
                          <a:latin typeface="+mn-lt"/>
                          <a:ea typeface="+mn-ea"/>
                          <a:cs typeface="+mn-cs"/>
                        </a:rPr>
                        <a:t>38</a:t>
                      </a:r>
                    </a:p>
                  </a:txBody>
                  <a:tcPr marL="7620" marR="7620" marT="7620" marB="0" anchor="ctr"/>
                </a:tc>
                <a:tc>
                  <a:txBody>
                    <a:bodyPr/>
                    <a:lstStyle/>
                    <a:p>
                      <a:pPr marL="0" algn="ctr" defTabSz="1219170" rtl="0" eaLnBrk="1" fontAlgn="ctr" latinLnBrk="0" hangingPunct="1"/>
                      <a:r>
                        <a:rPr lang="en-US" altLang="zh-CN" sz="1000" u="none" strike="noStrike" kern="1200">
                          <a:solidFill>
                            <a:schemeClr val="dk1"/>
                          </a:solidFill>
                          <a:effectLst/>
                          <a:latin typeface="+mn-lt"/>
                          <a:ea typeface="+mn-ea"/>
                          <a:cs typeface="+mn-cs"/>
                        </a:rPr>
                        <a:t>30</a:t>
                      </a:r>
                    </a:p>
                  </a:txBody>
                  <a:tcPr marL="7620" marR="7620" marT="7620" marB="0" anchor="b"/>
                </a:tc>
                <a:extLst>
                  <a:ext uri="{0D108BD9-81ED-4DB2-BD59-A6C34878D82A}">
                    <a16:rowId xmlns:a16="http://schemas.microsoft.com/office/drawing/2014/main" val="2040879173"/>
                  </a:ext>
                </a:extLst>
              </a:tr>
              <a:tr h="182880">
                <a:tc>
                  <a:txBody>
                    <a:bodyPr/>
                    <a:lstStyle/>
                    <a:p>
                      <a:pPr algn="l" fontAlgn="ctr"/>
                      <a:r>
                        <a:rPr lang="en-US" sz="1000" u="none" strike="noStrike">
                          <a:effectLst/>
                          <a:latin typeface="+mn-lt"/>
                        </a:rPr>
                        <a:t>NSM</a:t>
                      </a:r>
                      <a:endParaRPr lang="en-US" sz="1000" b="0" i="0" u="none" strike="noStrike">
                        <a:effectLst/>
                        <a:latin typeface="+mn-lt"/>
                        <a:ea typeface="宋体" panose="02010600030101010101" pitchFamily="2" charset="-122"/>
                      </a:endParaRPr>
                    </a:p>
                  </a:txBody>
                  <a:tcPr marL="7620" marR="7620" marT="7620" marB="0" anchor="ctr"/>
                </a:tc>
                <a:tc>
                  <a:txBody>
                    <a:bodyPr/>
                    <a:lstStyle/>
                    <a:p>
                      <a:pPr marL="0" algn="ctr" defTabSz="1219170" rtl="0" eaLnBrk="1" fontAlgn="ctr" latinLnBrk="0" hangingPunct="1"/>
                      <a:r>
                        <a:rPr lang="en-US" altLang="zh-CN" sz="1000" u="none" strike="noStrike" kern="1200">
                          <a:solidFill>
                            <a:schemeClr val="dk1"/>
                          </a:solidFill>
                          <a:effectLst/>
                          <a:latin typeface="+mn-lt"/>
                          <a:ea typeface="+mn-ea"/>
                          <a:cs typeface="+mn-cs"/>
                        </a:rPr>
                        <a:t>49</a:t>
                      </a:r>
                    </a:p>
                  </a:txBody>
                  <a:tcPr marL="7620" marR="7620" marT="7620" marB="0" anchor="ctr"/>
                </a:tc>
                <a:tc>
                  <a:txBody>
                    <a:bodyPr/>
                    <a:lstStyle/>
                    <a:p>
                      <a:pPr marL="0" algn="ctr" defTabSz="1219170" rtl="0" eaLnBrk="1" fontAlgn="ctr" latinLnBrk="0" hangingPunct="1"/>
                      <a:r>
                        <a:rPr lang="en-US" altLang="zh-CN" sz="1000" u="none" strike="noStrike" kern="1200" dirty="0">
                          <a:solidFill>
                            <a:schemeClr val="dk1"/>
                          </a:solidFill>
                          <a:effectLst/>
                          <a:latin typeface="+mn-lt"/>
                          <a:ea typeface="+mn-ea"/>
                          <a:cs typeface="+mn-cs"/>
                        </a:rPr>
                        <a:t>48</a:t>
                      </a:r>
                    </a:p>
                  </a:txBody>
                  <a:tcPr marL="7620" marR="7620" marT="7620" marB="0" anchor="b"/>
                </a:tc>
                <a:extLst>
                  <a:ext uri="{0D108BD9-81ED-4DB2-BD59-A6C34878D82A}">
                    <a16:rowId xmlns:a16="http://schemas.microsoft.com/office/drawing/2014/main" val="928268735"/>
                  </a:ext>
                </a:extLst>
              </a:tr>
              <a:tr h="182880">
                <a:tc>
                  <a:txBody>
                    <a:bodyPr/>
                    <a:lstStyle/>
                    <a:p>
                      <a:pPr algn="l" fontAlgn="ctr"/>
                      <a:r>
                        <a:rPr lang="en-US" sz="1000" u="none" strike="noStrike">
                          <a:effectLst/>
                          <a:latin typeface="+mn-lt"/>
                        </a:rPr>
                        <a:t>MDA</a:t>
                      </a:r>
                      <a:endParaRPr lang="en-US" sz="1000" b="0" i="0" u="none" strike="noStrike">
                        <a:effectLst/>
                        <a:latin typeface="+mn-lt"/>
                        <a:ea typeface="宋体" panose="02010600030101010101" pitchFamily="2" charset="-122"/>
                      </a:endParaRPr>
                    </a:p>
                  </a:txBody>
                  <a:tcPr marL="7620" marR="7620" marT="7620" marB="0" anchor="ctr"/>
                </a:tc>
                <a:tc>
                  <a:txBody>
                    <a:bodyPr/>
                    <a:lstStyle/>
                    <a:p>
                      <a:pPr marL="0" algn="ctr" defTabSz="1219170" rtl="0" eaLnBrk="1" fontAlgn="ctr" latinLnBrk="0" hangingPunct="1"/>
                      <a:r>
                        <a:rPr lang="en-US" altLang="zh-CN" sz="1000" b="1" u="none" strike="noStrike" kern="1200" dirty="0">
                          <a:solidFill>
                            <a:srgbClr val="FF0000"/>
                          </a:solidFill>
                          <a:effectLst/>
                          <a:latin typeface="+mn-lt"/>
                          <a:ea typeface="+mn-ea"/>
                          <a:cs typeface="+mn-cs"/>
                        </a:rPr>
                        <a:t>134</a:t>
                      </a:r>
                    </a:p>
                  </a:txBody>
                  <a:tcPr marL="7620" marR="7620" marT="7620" marB="0" anchor="ctr"/>
                </a:tc>
                <a:tc>
                  <a:txBody>
                    <a:bodyPr/>
                    <a:lstStyle/>
                    <a:p>
                      <a:pPr marL="0" algn="ctr" defTabSz="1219170" rtl="0" eaLnBrk="1" fontAlgn="ctr" latinLnBrk="0" hangingPunct="1"/>
                      <a:r>
                        <a:rPr lang="en-US" altLang="zh-CN" sz="1000" u="none" strike="noStrike" kern="1200" dirty="0">
                          <a:solidFill>
                            <a:schemeClr val="dk1"/>
                          </a:solidFill>
                          <a:effectLst/>
                          <a:latin typeface="+mn-lt"/>
                          <a:ea typeface="+mn-ea"/>
                          <a:cs typeface="+mn-cs"/>
                        </a:rPr>
                        <a:t>107</a:t>
                      </a:r>
                    </a:p>
                  </a:txBody>
                  <a:tcPr marL="7620" marR="7620" marT="7620" marB="0" anchor="b"/>
                </a:tc>
                <a:extLst>
                  <a:ext uri="{0D108BD9-81ED-4DB2-BD59-A6C34878D82A}">
                    <a16:rowId xmlns:a16="http://schemas.microsoft.com/office/drawing/2014/main" val="1508289285"/>
                  </a:ext>
                </a:extLst>
              </a:tr>
              <a:tr h="182880">
                <a:tc>
                  <a:txBody>
                    <a:bodyPr/>
                    <a:lstStyle/>
                    <a:p>
                      <a:pPr algn="l" fontAlgn="ctr"/>
                      <a:r>
                        <a:rPr lang="en-US" sz="1000" u="none" strike="noStrike">
                          <a:effectLst/>
                          <a:latin typeface="+mn-lt"/>
                        </a:rPr>
                        <a:t>EE</a:t>
                      </a:r>
                      <a:endParaRPr lang="en-US" sz="1000" b="0" i="0" u="none" strike="noStrike">
                        <a:effectLst/>
                        <a:latin typeface="+mn-lt"/>
                        <a:ea typeface="宋体" panose="02010600030101010101" pitchFamily="2" charset="-122"/>
                      </a:endParaRPr>
                    </a:p>
                  </a:txBody>
                  <a:tcPr marL="7620" marR="7620" marT="7620" marB="0" anchor="ctr"/>
                </a:tc>
                <a:tc>
                  <a:txBody>
                    <a:bodyPr/>
                    <a:lstStyle/>
                    <a:p>
                      <a:pPr marL="0" algn="ctr" defTabSz="1219170" rtl="0" eaLnBrk="1" fontAlgn="ctr" latinLnBrk="0" hangingPunct="1"/>
                      <a:r>
                        <a:rPr lang="en-US" altLang="zh-CN" sz="1000" b="1" u="none" strike="noStrike" kern="1200" dirty="0">
                          <a:solidFill>
                            <a:srgbClr val="FF0000"/>
                          </a:solidFill>
                          <a:effectLst/>
                          <a:latin typeface="+mn-lt"/>
                          <a:ea typeface="+mn-ea"/>
                          <a:cs typeface="+mn-cs"/>
                        </a:rPr>
                        <a:t>153</a:t>
                      </a:r>
                    </a:p>
                  </a:txBody>
                  <a:tcPr marL="7620" marR="7620" marT="7620" marB="0" anchor="ctr"/>
                </a:tc>
                <a:tc>
                  <a:txBody>
                    <a:bodyPr/>
                    <a:lstStyle/>
                    <a:p>
                      <a:pPr marL="0" algn="ctr" defTabSz="1219170" rtl="0" eaLnBrk="1" fontAlgn="ctr" latinLnBrk="0" hangingPunct="1"/>
                      <a:r>
                        <a:rPr lang="en-US" altLang="zh-CN" sz="1000" u="none" strike="noStrike" kern="1200" dirty="0">
                          <a:solidFill>
                            <a:schemeClr val="dk1"/>
                          </a:solidFill>
                          <a:effectLst/>
                          <a:latin typeface="+mn-lt"/>
                          <a:ea typeface="+mn-ea"/>
                          <a:cs typeface="+mn-cs"/>
                        </a:rPr>
                        <a:t>76</a:t>
                      </a:r>
                    </a:p>
                  </a:txBody>
                  <a:tcPr marL="7620" marR="7620" marT="7620" marB="0" anchor="b"/>
                </a:tc>
                <a:extLst>
                  <a:ext uri="{0D108BD9-81ED-4DB2-BD59-A6C34878D82A}">
                    <a16:rowId xmlns:a16="http://schemas.microsoft.com/office/drawing/2014/main" val="3328675138"/>
                  </a:ext>
                </a:extLst>
              </a:tr>
              <a:tr h="182880">
                <a:tc>
                  <a:txBody>
                    <a:bodyPr/>
                    <a:lstStyle/>
                    <a:p>
                      <a:pPr algn="l" fontAlgn="ctr"/>
                      <a:r>
                        <a:rPr lang="en-US" sz="1000" u="none" strike="noStrike">
                          <a:effectLst/>
                          <a:latin typeface="+mn-lt"/>
                        </a:rPr>
                        <a:t>Mexpo</a:t>
                      </a:r>
                      <a:endParaRPr lang="en-US" sz="1000" b="0" i="0" u="none" strike="noStrike">
                        <a:effectLst/>
                        <a:latin typeface="+mn-lt"/>
                        <a:ea typeface="宋体" panose="02010600030101010101" pitchFamily="2" charset="-122"/>
                      </a:endParaRPr>
                    </a:p>
                  </a:txBody>
                  <a:tcPr marL="7620" marR="7620" marT="7620" marB="0" anchor="ctr"/>
                </a:tc>
                <a:tc>
                  <a:txBody>
                    <a:bodyPr/>
                    <a:lstStyle/>
                    <a:p>
                      <a:pPr marL="0" algn="ctr" defTabSz="1219170" rtl="0" eaLnBrk="1" fontAlgn="ctr" latinLnBrk="0" hangingPunct="1"/>
                      <a:r>
                        <a:rPr lang="en-US" altLang="zh-CN" sz="1000" u="none" strike="noStrike" kern="1200">
                          <a:solidFill>
                            <a:schemeClr val="dk1"/>
                          </a:solidFill>
                          <a:effectLst/>
                          <a:latin typeface="+mn-lt"/>
                          <a:ea typeface="+mn-ea"/>
                          <a:cs typeface="+mn-cs"/>
                        </a:rPr>
                        <a:t>102</a:t>
                      </a:r>
                    </a:p>
                  </a:txBody>
                  <a:tcPr marL="7620" marR="7620" marT="7620" marB="0" anchor="ctr"/>
                </a:tc>
                <a:tc>
                  <a:txBody>
                    <a:bodyPr/>
                    <a:lstStyle/>
                    <a:p>
                      <a:pPr marL="0" algn="ctr" defTabSz="1219170" rtl="0" eaLnBrk="1" fontAlgn="ctr" latinLnBrk="0" hangingPunct="1"/>
                      <a:r>
                        <a:rPr lang="en-US" altLang="zh-CN" sz="1000" u="none" strike="noStrike" kern="1200" dirty="0">
                          <a:solidFill>
                            <a:schemeClr val="dk1"/>
                          </a:solidFill>
                          <a:effectLst/>
                          <a:latin typeface="+mn-lt"/>
                          <a:ea typeface="+mn-ea"/>
                          <a:cs typeface="+mn-cs"/>
                        </a:rPr>
                        <a:t>61</a:t>
                      </a:r>
                    </a:p>
                  </a:txBody>
                  <a:tcPr marL="7620" marR="7620" marT="7620" marB="0" anchor="b"/>
                </a:tc>
                <a:extLst>
                  <a:ext uri="{0D108BD9-81ED-4DB2-BD59-A6C34878D82A}">
                    <a16:rowId xmlns:a16="http://schemas.microsoft.com/office/drawing/2014/main" val="2461477489"/>
                  </a:ext>
                </a:extLst>
              </a:tr>
              <a:tr h="182880">
                <a:tc>
                  <a:txBody>
                    <a:bodyPr/>
                    <a:lstStyle/>
                    <a:p>
                      <a:pPr algn="l" fontAlgn="ctr"/>
                      <a:r>
                        <a:rPr lang="en-US" sz="1000" u="none" strike="noStrike">
                          <a:effectLst/>
                          <a:latin typeface="+mn-lt"/>
                        </a:rPr>
                        <a:t>MonstraM</a:t>
                      </a:r>
                      <a:endParaRPr lang="en-US" sz="1000" b="0" i="0" u="none" strike="noStrike">
                        <a:effectLst/>
                        <a:latin typeface="+mn-lt"/>
                        <a:ea typeface="宋体" panose="02010600030101010101" pitchFamily="2" charset="-122"/>
                      </a:endParaRPr>
                    </a:p>
                  </a:txBody>
                  <a:tcPr marL="7620" marR="7620" marT="7620" marB="0" anchor="ctr"/>
                </a:tc>
                <a:tc>
                  <a:txBody>
                    <a:bodyPr/>
                    <a:lstStyle/>
                    <a:p>
                      <a:pPr marL="0" algn="ctr" defTabSz="1219170" rtl="0" eaLnBrk="1" fontAlgn="ctr" latinLnBrk="0" hangingPunct="1"/>
                      <a:r>
                        <a:rPr lang="en-US" altLang="zh-CN" sz="1000" u="none" strike="noStrike" kern="1200">
                          <a:solidFill>
                            <a:schemeClr val="dk1"/>
                          </a:solidFill>
                          <a:effectLst/>
                          <a:latin typeface="+mn-lt"/>
                          <a:ea typeface="+mn-ea"/>
                          <a:cs typeface="+mn-cs"/>
                        </a:rPr>
                        <a:t>15</a:t>
                      </a:r>
                    </a:p>
                  </a:txBody>
                  <a:tcPr marL="7620" marR="7620" marT="7620" marB="0" anchor="ctr"/>
                </a:tc>
                <a:tc>
                  <a:txBody>
                    <a:bodyPr/>
                    <a:lstStyle/>
                    <a:p>
                      <a:pPr marL="0" algn="ctr" defTabSz="1219170" rtl="0" eaLnBrk="1" fontAlgn="ctr" latinLnBrk="0" hangingPunct="1"/>
                      <a:r>
                        <a:rPr lang="en-US" altLang="zh-CN" sz="1000" u="none" strike="noStrike" kern="1200" dirty="0">
                          <a:solidFill>
                            <a:schemeClr val="dk1"/>
                          </a:solidFill>
                          <a:effectLst/>
                          <a:latin typeface="+mn-lt"/>
                          <a:ea typeface="+mn-ea"/>
                          <a:cs typeface="+mn-cs"/>
                        </a:rPr>
                        <a:t>9</a:t>
                      </a:r>
                    </a:p>
                  </a:txBody>
                  <a:tcPr marL="7620" marR="7620" marT="7620" marB="0" anchor="b"/>
                </a:tc>
                <a:extLst>
                  <a:ext uri="{0D108BD9-81ED-4DB2-BD59-A6C34878D82A}">
                    <a16:rowId xmlns:a16="http://schemas.microsoft.com/office/drawing/2014/main" val="79337849"/>
                  </a:ext>
                </a:extLst>
              </a:tr>
              <a:tr h="182880">
                <a:tc>
                  <a:txBody>
                    <a:bodyPr/>
                    <a:lstStyle/>
                    <a:p>
                      <a:pPr algn="l" fontAlgn="ctr"/>
                      <a:r>
                        <a:rPr lang="en-US" sz="1000" u="none" strike="noStrike">
                          <a:effectLst/>
                          <a:latin typeface="+mn-lt"/>
                        </a:rPr>
                        <a:t>IDM</a:t>
                      </a:r>
                      <a:endParaRPr lang="en-US" sz="1000" b="0" i="0" u="none" strike="noStrike">
                        <a:effectLst/>
                        <a:latin typeface="+mn-lt"/>
                        <a:ea typeface="宋体" panose="02010600030101010101" pitchFamily="2" charset="-122"/>
                      </a:endParaRPr>
                    </a:p>
                  </a:txBody>
                  <a:tcPr marL="7620" marR="7620" marT="7620" marB="0" anchor="ctr"/>
                </a:tc>
                <a:tc>
                  <a:txBody>
                    <a:bodyPr/>
                    <a:lstStyle/>
                    <a:p>
                      <a:pPr marL="0" algn="ctr" defTabSz="1219170" rtl="0" eaLnBrk="1" fontAlgn="ctr" latinLnBrk="0" hangingPunct="1"/>
                      <a:r>
                        <a:rPr lang="en-US" altLang="zh-CN" sz="1000" b="1" u="none" strike="noStrike" kern="1200">
                          <a:solidFill>
                            <a:srgbClr val="FF0000"/>
                          </a:solidFill>
                          <a:effectLst/>
                          <a:latin typeface="+mn-lt"/>
                          <a:ea typeface="+mn-ea"/>
                          <a:cs typeface="+mn-cs"/>
                        </a:rPr>
                        <a:t>174</a:t>
                      </a:r>
                    </a:p>
                  </a:txBody>
                  <a:tcPr marL="7620" marR="7620" marT="7620" marB="0" anchor="ctr"/>
                </a:tc>
                <a:tc>
                  <a:txBody>
                    <a:bodyPr/>
                    <a:lstStyle/>
                    <a:p>
                      <a:pPr marL="0" algn="ctr" defTabSz="1219170" rtl="0" eaLnBrk="1" fontAlgn="ctr" latinLnBrk="0" hangingPunct="1"/>
                      <a:r>
                        <a:rPr lang="en-US" altLang="zh-CN" sz="1000" u="none" strike="noStrike" kern="1200" dirty="0">
                          <a:solidFill>
                            <a:schemeClr val="dk1"/>
                          </a:solidFill>
                          <a:effectLst/>
                          <a:latin typeface="+mn-lt"/>
                          <a:ea typeface="+mn-ea"/>
                          <a:cs typeface="+mn-cs"/>
                        </a:rPr>
                        <a:t>132</a:t>
                      </a:r>
                    </a:p>
                  </a:txBody>
                  <a:tcPr marL="7620" marR="7620" marT="7620" marB="0" anchor="b"/>
                </a:tc>
                <a:extLst>
                  <a:ext uri="{0D108BD9-81ED-4DB2-BD59-A6C34878D82A}">
                    <a16:rowId xmlns:a16="http://schemas.microsoft.com/office/drawing/2014/main" val="2326562777"/>
                  </a:ext>
                </a:extLst>
              </a:tr>
              <a:tr h="182880">
                <a:tc>
                  <a:txBody>
                    <a:bodyPr/>
                    <a:lstStyle/>
                    <a:p>
                      <a:pPr algn="l" fontAlgn="ctr"/>
                      <a:r>
                        <a:rPr lang="en-US" sz="1000" u="none" strike="noStrike">
                          <a:effectLst/>
                          <a:latin typeface="+mn-lt"/>
                        </a:rPr>
                        <a:t>CCL</a:t>
                      </a:r>
                      <a:endParaRPr lang="en-US" sz="1000" b="0" i="0" u="none" strike="noStrike">
                        <a:effectLst/>
                        <a:latin typeface="+mn-lt"/>
                        <a:ea typeface="宋体" panose="02010600030101010101" pitchFamily="2" charset="-122"/>
                      </a:endParaRPr>
                    </a:p>
                  </a:txBody>
                  <a:tcPr marL="7620" marR="7620" marT="7620" marB="0" anchor="ctr"/>
                </a:tc>
                <a:tc>
                  <a:txBody>
                    <a:bodyPr/>
                    <a:lstStyle/>
                    <a:p>
                      <a:pPr marL="0" algn="ctr" defTabSz="1219170" rtl="0" eaLnBrk="1" fontAlgn="ctr" latinLnBrk="0" hangingPunct="1"/>
                      <a:r>
                        <a:rPr lang="en-US" altLang="zh-CN" sz="1000" b="1" u="none" strike="noStrike" kern="1200" dirty="0">
                          <a:solidFill>
                            <a:srgbClr val="FF0000"/>
                          </a:solidFill>
                          <a:effectLst/>
                          <a:latin typeface="+mn-lt"/>
                          <a:ea typeface="+mn-ea"/>
                          <a:cs typeface="+mn-cs"/>
                        </a:rPr>
                        <a:t>160</a:t>
                      </a:r>
                    </a:p>
                  </a:txBody>
                  <a:tcPr marL="7620" marR="7620" marT="7620" marB="0" anchor="ctr"/>
                </a:tc>
                <a:tc>
                  <a:txBody>
                    <a:bodyPr/>
                    <a:lstStyle/>
                    <a:p>
                      <a:pPr marL="0" algn="ctr" defTabSz="1219170" rtl="0" eaLnBrk="1" fontAlgn="ctr" latinLnBrk="0" hangingPunct="1"/>
                      <a:r>
                        <a:rPr lang="en-US" altLang="zh-CN" sz="1000" u="none" strike="noStrike" kern="1200" dirty="0">
                          <a:solidFill>
                            <a:schemeClr val="dk1"/>
                          </a:solidFill>
                          <a:effectLst/>
                          <a:latin typeface="+mn-lt"/>
                          <a:ea typeface="+mn-ea"/>
                          <a:cs typeface="+mn-cs"/>
                        </a:rPr>
                        <a:t>108</a:t>
                      </a:r>
                    </a:p>
                  </a:txBody>
                  <a:tcPr marL="7620" marR="7620" marT="7620" marB="0" anchor="b"/>
                </a:tc>
                <a:extLst>
                  <a:ext uri="{0D108BD9-81ED-4DB2-BD59-A6C34878D82A}">
                    <a16:rowId xmlns:a16="http://schemas.microsoft.com/office/drawing/2014/main" val="3541908560"/>
                  </a:ext>
                </a:extLst>
              </a:tr>
              <a:tr h="182880">
                <a:tc>
                  <a:txBody>
                    <a:bodyPr/>
                    <a:lstStyle/>
                    <a:p>
                      <a:pPr algn="l" fontAlgn="ctr"/>
                      <a:r>
                        <a:rPr lang="en-US" sz="1000" u="none" strike="noStrike">
                          <a:effectLst/>
                          <a:latin typeface="+mn-lt"/>
                        </a:rPr>
                        <a:t>NDT</a:t>
                      </a:r>
                      <a:endParaRPr lang="en-US" sz="1000" b="0" i="0" u="none" strike="noStrike">
                        <a:effectLst/>
                        <a:latin typeface="+mn-lt"/>
                        <a:ea typeface="宋体" panose="02010600030101010101" pitchFamily="2" charset="-122"/>
                      </a:endParaRPr>
                    </a:p>
                  </a:txBody>
                  <a:tcPr marL="7620" marR="7620" marT="7620" marB="0" anchor="ctr"/>
                </a:tc>
                <a:tc>
                  <a:txBody>
                    <a:bodyPr/>
                    <a:lstStyle/>
                    <a:p>
                      <a:pPr marL="0" algn="ctr" defTabSz="1219170" rtl="0" eaLnBrk="1" fontAlgn="ctr" latinLnBrk="0" hangingPunct="1"/>
                      <a:r>
                        <a:rPr lang="en-US" altLang="zh-CN" sz="1000" b="1" u="none" strike="noStrike" kern="1200">
                          <a:solidFill>
                            <a:srgbClr val="FF0000"/>
                          </a:solidFill>
                          <a:effectLst/>
                          <a:latin typeface="+mn-lt"/>
                          <a:ea typeface="+mn-ea"/>
                          <a:cs typeface="+mn-cs"/>
                        </a:rPr>
                        <a:t>196</a:t>
                      </a:r>
                    </a:p>
                  </a:txBody>
                  <a:tcPr marL="7620" marR="7620" marT="7620" marB="0" anchor="ctr"/>
                </a:tc>
                <a:tc>
                  <a:txBody>
                    <a:bodyPr/>
                    <a:lstStyle/>
                    <a:p>
                      <a:pPr marL="0" algn="ctr" defTabSz="1219170" rtl="0" eaLnBrk="1" fontAlgn="ctr" latinLnBrk="0" hangingPunct="1"/>
                      <a:r>
                        <a:rPr lang="en-US" altLang="zh-CN" sz="1000" u="none" strike="noStrike" kern="1200" dirty="0">
                          <a:solidFill>
                            <a:schemeClr val="dk1"/>
                          </a:solidFill>
                          <a:effectLst/>
                          <a:latin typeface="+mn-lt"/>
                          <a:ea typeface="+mn-ea"/>
                          <a:cs typeface="+mn-cs"/>
                        </a:rPr>
                        <a:t>89</a:t>
                      </a:r>
                    </a:p>
                  </a:txBody>
                  <a:tcPr marL="7620" marR="7620" marT="7620" marB="0" anchor="b"/>
                </a:tc>
                <a:extLst>
                  <a:ext uri="{0D108BD9-81ED-4DB2-BD59-A6C34878D82A}">
                    <a16:rowId xmlns:a16="http://schemas.microsoft.com/office/drawing/2014/main" val="2597921298"/>
                  </a:ext>
                </a:extLst>
              </a:tr>
              <a:tr h="182880">
                <a:tc>
                  <a:txBody>
                    <a:bodyPr/>
                    <a:lstStyle/>
                    <a:p>
                      <a:pPr algn="l" fontAlgn="ctr"/>
                      <a:r>
                        <a:rPr lang="en-US" sz="1000" u="none" strike="noStrike">
                          <a:effectLst/>
                          <a:latin typeface="+mn-lt"/>
                        </a:rPr>
                        <a:t>CMO</a:t>
                      </a:r>
                      <a:endParaRPr lang="en-US" sz="1000" b="0" i="0" u="none" strike="noStrike">
                        <a:effectLst/>
                        <a:latin typeface="+mn-lt"/>
                        <a:ea typeface="宋体" panose="02010600030101010101" pitchFamily="2" charset="-122"/>
                      </a:endParaRPr>
                    </a:p>
                  </a:txBody>
                  <a:tcPr marL="7620" marR="7620" marT="7620" marB="0" anchor="ctr"/>
                </a:tc>
                <a:tc>
                  <a:txBody>
                    <a:bodyPr/>
                    <a:lstStyle/>
                    <a:p>
                      <a:pPr marL="0" algn="ctr" defTabSz="1219170" rtl="0" eaLnBrk="1" fontAlgn="ctr" latinLnBrk="0" hangingPunct="1"/>
                      <a:r>
                        <a:rPr lang="en-US" altLang="zh-CN" sz="1000" b="1" u="none" strike="noStrike" kern="1200" dirty="0">
                          <a:solidFill>
                            <a:srgbClr val="FF0000"/>
                          </a:solidFill>
                          <a:effectLst/>
                          <a:latin typeface="+mn-lt"/>
                          <a:ea typeface="+mn-ea"/>
                          <a:cs typeface="+mn-cs"/>
                        </a:rPr>
                        <a:t>203</a:t>
                      </a:r>
                    </a:p>
                  </a:txBody>
                  <a:tcPr marL="7620" marR="7620" marT="7620" marB="0" anchor="ctr"/>
                </a:tc>
                <a:tc>
                  <a:txBody>
                    <a:bodyPr/>
                    <a:lstStyle/>
                    <a:p>
                      <a:pPr marL="0" algn="ctr" defTabSz="1219170" rtl="0" eaLnBrk="1" fontAlgn="ctr" latinLnBrk="0" hangingPunct="1"/>
                      <a:r>
                        <a:rPr lang="en-US" altLang="zh-CN" sz="1000" u="none" strike="noStrike" kern="1200" dirty="0">
                          <a:solidFill>
                            <a:schemeClr val="dk1"/>
                          </a:solidFill>
                          <a:effectLst/>
                          <a:latin typeface="+mn-lt"/>
                          <a:ea typeface="+mn-ea"/>
                          <a:cs typeface="+mn-cs"/>
                        </a:rPr>
                        <a:t>80</a:t>
                      </a:r>
                    </a:p>
                  </a:txBody>
                  <a:tcPr marL="7620" marR="7620" marT="7620" marB="0" anchor="b"/>
                </a:tc>
                <a:extLst>
                  <a:ext uri="{0D108BD9-81ED-4DB2-BD59-A6C34878D82A}">
                    <a16:rowId xmlns:a16="http://schemas.microsoft.com/office/drawing/2014/main" val="3641503796"/>
                  </a:ext>
                </a:extLst>
              </a:tr>
              <a:tr h="182880">
                <a:tc>
                  <a:txBody>
                    <a:bodyPr/>
                    <a:lstStyle/>
                    <a:p>
                      <a:pPr algn="l" fontAlgn="ctr"/>
                      <a:r>
                        <a:rPr lang="en-US" sz="1000" u="none" strike="noStrike">
                          <a:effectLst/>
                          <a:latin typeface="+mn-lt"/>
                        </a:rPr>
                        <a:t>MSEC</a:t>
                      </a:r>
                      <a:endParaRPr lang="en-US" sz="1000" b="0" i="0" u="none" strike="noStrike">
                        <a:effectLst/>
                        <a:latin typeface="+mn-lt"/>
                        <a:ea typeface="宋体" panose="02010600030101010101" pitchFamily="2" charset="-122"/>
                      </a:endParaRPr>
                    </a:p>
                  </a:txBody>
                  <a:tcPr marL="7620" marR="7620" marT="7620" marB="0" anchor="ctr"/>
                </a:tc>
                <a:tc>
                  <a:txBody>
                    <a:bodyPr/>
                    <a:lstStyle/>
                    <a:p>
                      <a:pPr marL="0" algn="ctr" defTabSz="1219170" rtl="0" eaLnBrk="1" fontAlgn="ctr" latinLnBrk="0" hangingPunct="1"/>
                      <a:r>
                        <a:rPr lang="en-US" altLang="zh-CN" sz="1000" u="none" strike="noStrike" kern="1200">
                          <a:solidFill>
                            <a:schemeClr val="dk1"/>
                          </a:solidFill>
                          <a:effectLst/>
                          <a:latin typeface="+mn-lt"/>
                          <a:ea typeface="+mn-ea"/>
                          <a:cs typeface="+mn-cs"/>
                        </a:rPr>
                        <a:t>7</a:t>
                      </a:r>
                    </a:p>
                  </a:txBody>
                  <a:tcPr marL="7620" marR="7620" marT="7620" marB="0" anchor="ctr"/>
                </a:tc>
                <a:tc>
                  <a:txBody>
                    <a:bodyPr/>
                    <a:lstStyle/>
                    <a:p>
                      <a:pPr marL="0" algn="ctr" defTabSz="1219170" rtl="0" eaLnBrk="1" fontAlgn="ctr" latinLnBrk="0" hangingPunct="1"/>
                      <a:r>
                        <a:rPr lang="en-US" altLang="zh-CN" sz="1000" u="none" strike="noStrike" kern="1200" dirty="0">
                          <a:solidFill>
                            <a:schemeClr val="dk1"/>
                          </a:solidFill>
                          <a:effectLst/>
                          <a:latin typeface="+mn-lt"/>
                          <a:ea typeface="+mn-ea"/>
                          <a:cs typeface="+mn-cs"/>
                        </a:rPr>
                        <a:t>6</a:t>
                      </a:r>
                    </a:p>
                  </a:txBody>
                  <a:tcPr marL="7620" marR="7620" marT="7620" marB="0" anchor="b"/>
                </a:tc>
                <a:extLst>
                  <a:ext uri="{0D108BD9-81ED-4DB2-BD59-A6C34878D82A}">
                    <a16:rowId xmlns:a16="http://schemas.microsoft.com/office/drawing/2014/main" val="894300442"/>
                  </a:ext>
                </a:extLst>
              </a:tr>
              <a:tr h="182880">
                <a:tc>
                  <a:txBody>
                    <a:bodyPr/>
                    <a:lstStyle/>
                    <a:p>
                      <a:pPr algn="l" fontAlgn="ctr"/>
                      <a:r>
                        <a:rPr lang="en-US" sz="1000" u="none" strike="noStrike">
                          <a:effectLst/>
                          <a:latin typeface="+mn-lt"/>
                        </a:rPr>
                        <a:t>SBMA</a:t>
                      </a:r>
                      <a:endParaRPr lang="en-US" sz="1000" b="0" i="0" u="none" strike="noStrike">
                        <a:effectLst/>
                        <a:latin typeface="+mn-lt"/>
                        <a:ea typeface="宋体" panose="02010600030101010101" pitchFamily="2" charset="-122"/>
                      </a:endParaRPr>
                    </a:p>
                  </a:txBody>
                  <a:tcPr marL="7620" marR="7620" marT="7620" marB="0" anchor="ctr"/>
                </a:tc>
                <a:tc>
                  <a:txBody>
                    <a:bodyPr/>
                    <a:lstStyle/>
                    <a:p>
                      <a:pPr marL="0" algn="ctr" defTabSz="1219170" rtl="0" eaLnBrk="1" fontAlgn="ctr" latinLnBrk="0" hangingPunct="1"/>
                      <a:r>
                        <a:rPr lang="en-US" altLang="zh-CN" sz="1000" b="1" u="none" strike="noStrike" kern="1200" dirty="0">
                          <a:solidFill>
                            <a:srgbClr val="FF0000"/>
                          </a:solidFill>
                          <a:effectLst/>
                          <a:latin typeface="+mn-lt"/>
                          <a:ea typeface="+mn-ea"/>
                          <a:cs typeface="+mn-cs"/>
                        </a:rPr>
                        <a:t>124</a:t>
                      </a:r>
                    </a:p>
                  </a:txBody>
                  <a:tcPr marL="7620" marR="7620" marT="7620" marB="0" anchor="ctr"/>
                </a:tc>
                <a:tc>
                  <a:txBody>
                    <a:bodyPr/>
                    <a:lstStyle/>
                    <a:p>
                      <a:pPr marL="0" algn="ctr" defTabSz="1219170" rtl="0" eaLnBrk="1" fontAlgn="ctr" latinLnBrk="0" hangingPunct="1"/>
                      <a:r>
                        <a:rPr lang="en-US" altLang="zh-CN" sz="1000" u="none" strike="noStrike" kern="1200" dirty="0">
                          <a:solidFill>
                            <a:schemeClr val="dk1"/>
                          </a:solidFill>
                          <a:effectLst/>
                          <a:latin typeface="+mn-lt"/>
                          <a:ea typeface="+mn-ea"/>
                          <a:cs typeface="+mn-cs"/>
                        </a:rPr>
                        <a:t>79</a:t>
                      </a:r>
                    </a:p>
                  </a:txBody>
                  <a:tcPr marL="7620" marR="7620" marT="7620" marB="0" anchor="b"/>
                </a:tc>
                <a:extLst>
                  <a:ext uri="{0D108BD9-81ED-4DB2-BD59-A6C34878D82A}">
                    <a16:rowId xmlns:a16="http://schemas.microsoft.com/office/drawing/2014/main" val="1238918614"/>
                  </a:ext>
                </a:extLst>
              </a:tr>
              <a:tr h="182880">
                <a:tc>
                  <a:txBody>
                    <a:bodyPr/>
                    <a:lstStyle/>
                    <a:p>
                      <a:pPr algn="l" fontAlgn="ctr"/>
                      <a:r>
                        <a:rPr lang="en-US" sz="1000" u="none" strike="noStrike">
                          <a:effectLst/>
                          <a:latin typeface="+mn-lt"/>
                        </a:rPr>
                        <a:t>PTM</a:t>
                      </a:r>
                      <a:endParaRPr lang="en-US" sz="1000" b="0" i="0" u="none" strike="noStrike">
                        <a:effectLst/>
                        <a:latin typeface="+mn-lt"/>
                        <a:ea typeface="宋体" panose="02010600030101010101" pitchFamily="2" charset="-122"/>
                      </a:endParaRPr>
                    </a:p>
                  </a:txBody>
                  <a:tcPr marL="7620" marR="7620" marT="7620" marB="0" anchor="ctr"/>
                </a:tc>
                <a:tc>
                  <a:txBody>
                    <a:bodyPr/>
                    <a:lstStyle/>
                    <a:p>
                      <a:pPr marL="0" algn="ctr" defTabSz="1219170" rtl="0" eaLnBrk="1" fontAlgn="ctr" latinLnBrk="0" hangingPunct="1"/>
                      <a:r>
                        <a:rPr lang="en-US" altLang="zh-CN" sz="1000" u="none" strike="noStrike" kern="1200" dirty="0">
                          <a:solidFill>
                            <a:schemeClr val="dk1"/>
                          </a:solidFill>
                          <a:effectLst/>
                          <a:latin typeface="+mn-lt"/>
                          <a:ea typeface="+mn-ea"/>
                          <a:cs typeface="+mn-cs"/>
                        </a:rPr>
                        <a:t>63</a:t>
                      </a:r>
                    </a:p>
                  </a:txBody>
                  <a:tcPr marL="7620" marR="7620" marT="7620" marB="0" anchor="ctr"/>
                </a:tc>
                <a:tc>
                  <a:txBody>
                    <a:bodyPr/>
                    <a:lstStyle/>
                    <a:p>
                      <a:pPr marL="0" algn="ctr" defTabSz="1219170" rtl="0" eaLnBrk="1" fontAlgn="ctr" latinLnBrk="0" hangingPunct="1"/>
                      <a:r>
                        <a:rPr lang="en-US" altLang="zh-CN" sz="1000" u="none" strike="noStrike" kern="1200" dirty="0">
                          <a:solidFill>
                            <a:schemeClr val="dk1"/>
                          </a:solidFill>
                          <a:effectLst/>
                          <a:latin typeface="+mn-lt"/>
                          <a:ea typeface="+mn-ea"/>
                          <a:cs typeface="+mn-cs"/>
                        </a:rPr>
                        <a:t>57</a:t>
                      </a:r>
                    </a:p>
                  </a:txBody>
                  <a:tcPr marL="7620" marR="7620" marT="7620" marB="0" anchor="b"/>
                </a:tc>
                <a:extLst>
                  <a:ext uri="{0D108BD9-81ED-4DB2-BD59-A6C34878D82A}">
                    <a16:rowId xmlns:a16="http://schemas.microsoft.com/office/drawing/2014/main" val="2690776497"/>
                  </a:ext>
                </a:extLst>
              </a:tr>
            </a:tbl>
          </a:graphicData>
        </a:graphic>
      </p:graphicFrame>
      <p:graphicFrame>
        <p:nvGraphicFramePr>
          <p:cNvPr id="6" name="Chart 5">
            <a:extLst>
              <a:ext uri="{FF2B5EF4-FFF2-40B4-BE49-F238E27FC236}">
                <a16:creationId xmlns:a16="http://schemas.microsoft.com/office/drawing/2014/main" id="{9330AC8E-B18D-459B-8EE7-1CE313239457}"/>
              </a:ext>
            </a:extLst>
          </p:cNvPr>
          <p:cNvGraphicFramePr>
            <a:graphicFrameLocks/>
          </p:cNvGraphicFramePr>
          <p:nvPr>
            <p:extLst>
              <p:ext uri="{D42A27DB-BD31-4B8C-83A1-F6EECF244321}">
                <p14:modId xmlns:p14="http://schemas.microsoft.com/office/powerpoint/2010/main" val="260471507"/>
              </p:ext>
            </p:extLst>
          </p:nvPr>
        </p:nvGraphicFramePr>
        <p:xfrm>
          <a:off x="3242982" y="1872000"/>
          <a:ext cx="7680960" cy="31248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626296016"/>
      </p:ext>
    </p:extLst>
  </p:cSld>
  <p:clrMapOvr>
    <a:masterClrMapping/>
  </p:clrMapOvr>
  <p:transition spd="slow"/>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D52F67-58EF-48F1-908C-7766662891EE}"/>
              </a:ext>
            </a:extLst>
          </p:cNvPr>
          <p:cNvSpPr>
            <a:spLocks noGrp="1"/>
          </p:cNvSpPr>
          <p:nvPr>
            <p:ph type="title"/>
          </p:nvPr>
        </p:nvSpPr>
        <p:spPr>
          <a:xfrm>
            <a:off x="1161346" y="2286000"/>
            <a:ext cx="9102725" cy="1143000"/>
          </a:xfrm>
        </p:spPr>
        <p:txBody>
          <a:bodyPr/>
          <a:lstStyle/>
          <a:p>
            <a:r>
              <a:rPr lang="en-US" altLang="zh-CN" sz="4400" b="1" dirty="0"/>
              <a:t>TU planning</a:t>
            </a:r>
            <a:endParaRPr lang="zh-CN" altLang="en-US" dirty="0"/>
          </a:p>
        </p:txBody>
      </p:sp>
      <p:sp>
        <p:nvSpPr>
          <p:cNvPr id="3" name="TextBox 2">
            <a:extLst>
              <a:ext uri="{FF2B5EF4-FFF2-40B4-BE49-F238E27FC236}">
                <a16:creationId xmlns:a16="http://schemas.microsoft.com/office/drawing/2014/main" id="{859B9897-BBA7-4262-AB9B-1BA93B113091}"/>
              </a:ext>
            </a:extLst>
          </p:cNvPr>
          <p:cNvSpPr txBox="1"/>
          <p:nvPr/>
        </p:nvSpPr>
        <p:spPr>
          <a:xfrm>
            <a:off x="1926336" y="4187952"/>
            <a:ext cx="9198993" cy="292388"/>
          </a:xfrm>
          <a:prstGeom prst="rect">
            <a:avLst/>
          </a:prstGeom>
          <a:noFill/>
        </p:spPr>
        <p:txBody>
          <a:bodyPr wrap="none" rtlCol="0">
            <a:spAutoFit/>
          </a:bodyPr>
          <a:lstStyle/>
          <a:p>
            <a:r>
              <a:rPr lang="en-US" altLang="zh-CN" dirty="0"/>
              <a:t>Latest TU planning is captured in </a:t>
            </a:r>
            <a:r>
              <a:rPr lang="en-US" altLang="zh-CN" dirty="0">
                <a:hlinkClick r:id="rId2"/>
              </a:rPr>
              <a:t>https://www.3gpp.org/ftp/Email_Discussions/SA5/SA5-level%20discussions/SA5%23157</a:t>
            </a:r>
            <a:r>
              <a:rPr lang="en-US" altLang="zh-CN" dirty="0"/>
              <a:t> </a:t>
            </a:r>
            <a:endParaRPr lang="zh-CN" altLang="en-US" dirty="0"/>
          </a:p>
        </p:txBody>
      </p:sp>
    </p:spTree>
    <p:extLst>
      <p:ext uri="{BB962C8B-B14F-4D97-AF65-F5344CB8AC3E}">
        <p14:creationId xmlns:p14="http://schemas.microsoft.com/office/powerpoint/2010/main" val="1742848199"/>
      </p:ext>
    </p:extLst>
  </p:cSld>
  <p:clrMapOvr>
    <a:masterClrMapping/>
  </p:clrMapOvr>
  <p:transition spd="slow"/>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3F22EAC7-33FE-46C7-93AF-9B09E2C21BEA}"/>
              </a:ext>
            </a:extLst>
          </p:cNvPr>
          <p:cNvSpPr>
            <a:spLocks noGrp="1"/>
          </p:cNvSpPr>
          <p:nvPr>
            <p:ph type="title"/>
          </p:nvPr>
        </p:nvSpPr>
        <p:spPr>
          <a:xfrm>
            <a:off x="678421" y="309964"/>
            <a:ext cx="8388350" cy="93472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de-DE" altLang="de-DE" sz="4000" dirty="0"/>
              <a:t>SA5 calendar with OAM TU (one track) </a:t>
            </a:r>
          </a:p>
        </p:txBody>
      </p:sp>
      <p:graphicFrame>
        <p:nvGraphicFramePr>
          <p:cNvPr id="5" name="Table 4">
            <a:extLst>
              <a:ext uri="{FF2B5EF4-FFF2-40B4-BE49-F238E27FC236}">
                <a16:creationId xmlns:a16="http://schemas.microsoft.com/office/drawing/2014/main" id="{7EFDD739-EAD3-45DA-BDFC-A6C6D71CEC5A}"/>
              </a:ext>
            </a:extLst>
          </p:cNvPr>
          <p:cNvGraphicFramePr>
            <a:graphicFrameLocks noGrp="1"/>
          </p:cNvGraphicFramePr>
          <p:nvPr/>
        </p:nvGraphicFramePr>
        <p:xfrm>
          <a:off x="1421176" y="1465829"/>
          <a:ext cx="8388351" cy="4669989"/>
        </p:xfrm>
        <a:graphic>
          <a:graphicData uri="http://schemas.openxmlformats.org/drawingml/2006/table">
            <a:tbl>
              <a:tblPr firstRow="1" firstCol="1" bandRow="1"/>
              <a:tblGrid>
                <a:gridCol w="1009726">
                  <a:extLst>
                    <a:ext uri="{9D8B030D-6E8A-4147-A177-3AD203B41FA5}">
                      <a16:colId xmlns:a16="http://schemas.microsoft.com/office/drawing/2014/main" val="453583115"/>
                    </a:ext>
                  </a:extLst>
                </a:gridCol>
                <a:gridCol w="1458291">
                  <a:extLst>
                    <a:ext uri="{9D8B030D-6E8A-4147-A177-3AD203B41FA5}">
                      <a16:colId xmlns:a16="http://schemas.microsoft.com/office/drawing/2014/main" val="560376874"/>
                    </a:ext>
                  </a:extLst>
                </a:gridCol>
                <a:gridCol w="1458291">
                  <a:extLst>
                    <a:ext uri="{9D8B030D-6E8A-4147-A177-3AD203B41FA5}">
                      <a16:colId xmlns:a16="http://schemas.microsoft.com/office/drawing/2014/main" val="309222227"/>
                    </a:ext>
                  </a:extLst>
                </a:gridCol>
                <a:gridCol w="1458291">
                  <a:extLst>
                    <a:ext uri="{9D8B030D-6E8A-4147-A177-3AD203B41FA5}">
                      <a16:colId xmlns:a16="http://schemas.microsoft.com/office/drawing/2014/main" val="2041094273"/>
                    </a:ext>
                  </a:extLst>
                </a:gridCol>
                <a:gridCol w="1544856">
                  <a:extLst>
                    <a:ext uri="{9D8B030D-6E8A-4147-A177-3AD203B41FA5}">
                      <a16:colId xmlns:a16="http://schemas.microsoft.com/office/drawing/2014/main" val="1996662489"/>
                    </a:ext>
                  </a:extLst>
                </a:gridCol>
                <a:gridCol w="1458896">
                  <a:extLst>
                    <a:ext uri="{9D8B030D-6E8A-4147-A177-3AD203B41FA5}">
                      <a16:colId xmlns:a16="http://schemas.microsoft.com/office/drawing/2014/main" val="1593344267"/>
                    </a:ext>
                  </a:extLst>
                </a:gridCol>
              </a:tblGrid>
              <a:tr h="534223">
                <a:tc>
                  <a:txBody>
                    <a:bodyPr/>
                    <a:lstStyle/>
                    <a:p>
                      <a:pPr marL="0" marR="0" algn="ctr">
                        <a:lnSpc>
                          <a:spcPct val="107000"/>
                        </a:lnSpc>
                        <a:spcBef>
                          <a:spcPts val="0"/>
                        </a:spcBef>
                        <a:spcAft>
                          <a:spcPts val="0"/>
                        </a:spcAft>
                      </a:pPr>
                      <a:r>
                        <a:rPr lang="en-GB" sz="1000" b="1" dirty="0">
                          <a:solidFill>
                            <a:srgbClr val="000000"/>
                          </a:solidFill>
                          <a:effectLst/>
                          <a:latin typeface="Arial" panose="020B0604020202020204" pitchFamily="34" charset="0"/>
                          <a:ea typeface="Batang" panose="02030600000101010101" pitchFamily="18" charset="-127"/>
                          <a:cs typeface="Times New Roman" panose="02020603050405020304" pitchFamily="18" charset="0"/>
                        </a:rPr>
                        <a:t>Time</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00B0F0"/>
                    </a:solidFill>
                  </a:tcPr>
                </a:tc>
                <a:tc>
                  <a:txBody>
                    <a:bodyPr/>
                    <a:lstStyle/>
                    <a:p>
                      <a:pPr marL="0" marR="0" algn="ctr">
                        <a:lnSpc>
                          <a:spcPct val="107000"/>
                        </a:lnSpc>
                        <a:spcBef>
                          <a:spcPts val="0"/>
                        </a:spcBef>
                        <a:spcAft>
                          <a:spcPts val="0"/>
                        </a:spcAft>
                      </a:pPr>
                      <a:r>
                        <a:rPr lang="en-US" sz="1000" b="1" dirty="0">
                          <a:solidFill>
                            <a:srgbClr val="000000"/>
                          </a:solidFill>
                          <a:effectLst/>
                          <a:latin typeface="Arial" panose="020B0604020202020204" pitchFamily="34" charset="0"/>
                          <a:ea typeface="Batang" panose="02030600000101010101" pitchFamily="18" charset="-127"/>
                          <a:cs typeface="Times New Roman" panose="02020603050405020304" pitchFamily="18" charset="0"/>
                        </a:rPr>
                        <a:t>Monday</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00B0F0"/>
                    </a:solidFill>
                  </a:tcPr>
                </a:tc>
                <a:tc>
                  <a:txBody>
                    <a:bodyPr/>
                    <a:lstStyle/>
                    <a:p>
                      <a:pPr marL="0" marR="0" algn="ctr">
                        <a:lnSpc>
                          <a:spcPct val="107000"/>
                        </a:lnSpc>
                        <a:spcBef>
                          <a:spcPts val="0"/>
                        </a:spcBef>
                        <a:spcAft>
                          <a:spcPts val="0"/>
                        </a:spcAft>
                      </a:pPr>
                      <a:r>
                        <a:rPr lang="en-US" sz="1000" b="1" dirty="0">
                          <a:solidFill>
                            <a:srgbClr val="000000"/>
                          </a:solidFill>
                          <a:effectLst/>
                          <a:latin typeface="Arial" panose="020B0604020202020204" pitchFamily="34" charset="0"/>
                          <a:ea typeface="Batang" panose="02030600000101010101" pitchFamily="18" charset="-127"/>
                          <a:cs typeface="Times New Roman" panose="02020603050405020304" pitchFamily="18" charset="0"/>
                        </a:rPr>
                        <a:t>Tuesday</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00B0F0"/>
                    </a:solidFill>
                  </a:tcPr>
                </a:tc>
                <a:tc>
                  <a:txBody>
                    <a:bodyPr/>
                    <a:lstStyle/>
                    <a:p>
                      <a:pPr marL="0" marR="0" algn="ctr">
                        <a:lnSpc>
                          <a:spcPct val="107000"/>
                        </a:lnSpc>
                        <a:spcBef>
                          <a:spcPts val="0"/>
                        </a:spcBef>
                        <a:spcAft>
                          <a:spcPts val="0"/>
                        </a:spcAft>
                      </a:pPr>
                      <a:r>
                        <a:rPr lang="en-US" sz="1000" b="1" dirty="0">
                          <a:solidFill>
                            <a:srgbClr val="000000"/>
                          </a:solidFill>
                          <a:effectLst/>
                          <a:latin typeface="Arial" panose="020B0604020202020204" pitchFamily="34" charset="0"/>
                          <a:ea typeface="Batang" panose="02030600000101010101" pitchFamily="18" charset="-127"/>
                          <a:cs typeface="Times New Roman" panose="02020603050405020304" pitchFamily="18" charset="0"/>
                        </a:rPr>
                        <a:t>Wednesday</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00B0F0"/>
                    </a:solidFill>
                  </a:tcPr>
                </a:tc>
                <a:tc>
                  <a:txBody>
                    <a:bodyPr/>
                    <a:lstStyle/>
                    <a:p>
                      <a:pPr marL="0" marR="0" algn="ctr">
                        <a:lnSpc>
                          <a:spcPct val="107000"/>
                        </a:lnSpc>
                        <a:spcBef>
                          <a:spcPts val="0"/>
                        </a:spcBef>
                        <a:spcAft>
                          <a:spcPts val="0"/>
                        </a:spcAft>
                      </a:pPr>
                      <a:r>
                        <a:rPr lang="en-US" sz="1000" b="1" dirty="0">
                          <a:solidFill>
                            <a:srgbClr val="000000"/>
                          </a:solidFill>
                          <a:effectLst/>
                          <a:latin typeface="Arial" panose="020B0604020202020204" pitchFamily="34" charset="0"/>
                          <a:ea typeface="Batang" panose="02030600000101010101" pitchFamily="18" charset="-127"/>
                          <a:cs typeface="Times New Roman" panose="02020603050405020304" pitchFamily="18" charset="0"/>
                        </a:rPr>
                        <a:t>Thursday</a:t>
                      </a: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00B0F0"/>
                    </a:solidFill>
                  </a:tcPr>
                </a:tc>
                <a:tc>
                  <a:txBody>
                    <a:bodyPr/>
                    <a:lstStyle/>
                    <a:p>
                      <a:pPr marL="0" marR="0" algn="ctr">
                        <a:lnSpc>
                          <a:spcPct val="107000"/>
                        </a:lnSpc>
                        <a:spcBef>
                          <a:spcPts val="0"/>
                        </a:spcBef>
                        <a:spcAft>
                          <a:spcPts val="0"/>
                        </a:spcAft>
                      </a:pPr>
                      <a:r>
                        <a:rPr lang="en-US" sz="1000" b="1" dirty="0">
                          <a:solidFill>
                            <a:srgbClr val="000000"/>
                          </a:solidFill>
                          <a:effectLst/>
                          <a:latin typeface="Arial" panose="020B0604020202020204" pitchFamily="34" charset="0"/>
                          <a:ea typeface="Batang" panose="02030600000101010101" pitchFamily="18" charset="-127"/>
                          <a:cs typeface="Times New Roman" panose="02020603050405020304" pitchFamily="18" charset="0"/>
                        </a:rPr>
                        <a:t>Friday</a:t>
                      </a:r>
                    </a:p>
                    <a:p>
                      <a:pPr marL="0" marR="0" algn="ctr">
                        <a:lnSpc>
                          <a:spcPct val="107000"/>
                        </a:lnSpc>
                        <a:spcBef>
                          <a:spcPts val="0"/>
                        </a:spcBef>
                        <a:spcAft>
                          <a:spcPts val="0"/>
                        </a:spcAft>
                      </a:pPr>
                      <a:r>
                        <a:rPr lang="en-US" sz="1000" b="1" dirty="0">
                          <a:solidFill>
                            <a:srgbClr val="000000"/>
                          </a:solidFill>
                          <a:effectLst/>
                          <a:latin typeface="Arial" panose="020B0604020202020204" pitchFamily="34" charset="0"/>
                          <a:ea typeface="Batang" panose="02030600000101010101" pitchFamily="18" charset="-127"/>
                          <a:cs typeface="Times New Roman" panose="02020603050405020304" pitchFamily="18" charset="0"/>
                        </a:rPr>
                        <a:t>(</a:t>
                      </a:r>
                      <a:r>
                        <a:rPr lang="en-US" sz="1000" b="1" dirty="0">
                          <a:solidFill>
                            <a:srgbClr val="000000"/>
                          </a:solidFill>
                          <a:effectLst/>
                          <a:highlight>
                            <a:srgbClr val="FFFF00"/>
                          </a:highlight>
                          <a:latin typeface="Arial" panose="020B0604020202020204" pitchFamily="34" charset="0"/>
                          <a:ea typeface="Batang" panose="02030600000101010101" pitchFamily="18" charset="-127"/>
                          <a:cs typeface="Times New Roman" panose="02020603050405020304" pitchFamily="18" charset="0"/>
                        </a:rPr>
                        <a:t>Closing plenary</a:t>
                      </a:r>
                      <a:r>
                        <a:rPr lang="en-US" sz="1000" b="1" dirty="0">
                          <a:solidFill>
                            <a:srgbClr val="000000"/>
                          </a:solidFill>
                          <a:effectLst/>
                          <a:latin typeface="Arial" panose="020B0604020202020204" pitchFamily="34" charset="0"/>
                          <a:ea typeface="Batang" panose="02030600000101010101" pitchFamily="18" charset="-127"/>
                          <a:cs typeface="Times New Roman" panose="02020603050405020304" pitchFamily="18" charset="0"/>
                        </a:rPr>
                        <a:t>)</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00B0F0"/>
                    </a:solidFill>
                  </a:tcPr>
                </a:tc>
                <a:extLst>
                  <a:ext uri="{0D108BD9-81ED-4DB2-BD59-A6C34878D82A}">
                    <a16:rowId xmlns:a16="http://schemas.microsoft.com/office/drawing/2014/main" val="2265014564"/>
                  </a:ext>
                </a:extLst>
              </a:tr>
              <a:tr h="502498">
                <a:tc>
                  <a:txBody>
                    <a:bodyPr/>
                    <a:lstStyle/>
                    <a:p>
                      <a:pPr marL="0" marR="0" algn="l">
                        <a:lnSpc>
                          <a:spcPct val="107000"/>
                        </a:lnSpc>
                        <a:spcBef>
                          <a:spcPts val="0"/>
                        </a:spcBef>
                        <a:spcAft>
                          <a:spcPts val="0"/>
                        </a:spcAft>
                      </a:pPr>
                      <a:r>
                        <a:rPr lang="en-US" altLang="zh-CN" sz="1000" b="1" dirty="0">
                          <a:effectLst/>
                          <a:latin typeface="Arial" panose="020B0604020202020204" pitchFamily="34" charset="0"/>
                          <a:ea typeface="Batang" panose="02030600000101010101" pitchFamily="18" charset="-127"/>
                          <a:cs typeface="Times New Roman" panose="02020603050405020304" pitchFamily="18" charset="0"/>
                        </a:rPr>
                        <a:t>Q0</a:t>
                      </a:r>
                    </a:p>
                    <a:p>
                      <a:pPr marL="0" marR="0" algn="l">
                        <a:lnSpc>
                          <a:spcPct val="107000"/>
                        </a:lnSpc>
                        <a:spcBef>
                          <a:spcPts val="0"/>
                        </a:spcBef>
                        <a:spcAft>
                          <a:spcPts val="0"/>
                        </a:spcAft>
                      </a:pPr>
                      <a:r>
                        <a:rPr lang="en-US" sz="1000" i="1" dirty="0">
                          <a:effectLst/>
                          <a:latin typeface="Arial" panose="020B0604020202020204" pitchFamily="34" charset="0"/>
                          <a:ea typeface="Batang" panose="02030600000101010101" pitchFamily="18" charset="-127"/>
                          <a:cs typeface="Times New Roman" panose="02020603050405020304" pitchFamily="18" charset="0"/>
                        </a:rPr>
                        <a:t>(If needed)</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1100" dirty="0">
                          <a:effectLst/>
                          <a:latin typeface="Arial" panose="020B0604020202020204" pitchFamily="34" charset="0"/>
                          <a:ea typeface="Batang" panose="02030600000101010101" pitchFamily="18" charset="-127"/>
                          <a:cs typeface="Times New Roman" panose="02020603050405020304" pitchFamily="18" charset="0"/>
                        </a:rPr>
                        <a:t> </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800" dirty="0">
                          <a:effectLst/>
                          <a:latin typeface="Arial" panose="020B0604020202020204" pitchFamily="34" charset="0"/>
                          <a:ea typeface="Batang" panose="02030600000101010101" pitchFamily="18" charset="-127"/>
                          <a:cs typeface="Arial" panose="020B0604020202020204" pitchFamily="34" charset="0"/>
                        </a:rPr>
                        <a:t> Breakout (opt.)</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800" dirty="0">
                          <a:effectLst/>
                          <a:latin typeface="Arial" panose="020B0604020202020204" pitchFamily="34" charset="0"/>
                          <a:ea typeface="Batang" panose="02030600000101010101" pitchFamily="18" charset="-127"/>
                          <a:cs typeface="Arial" panose="020B0604020202020204" pitchFamily="34" charset="0"/>
                        </a:rPr>
                        <a:t>Breakout (opt.)</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dirty="0">
                          <a:effectLst/>
                          <a:latin typeface="Arial" panose="020B0604020202020204" pitchFamily="34" charset="0"/>
                          <a:ea typeface="Batang" panose="02030600000101010101" pitchFamily="18" charset="-127"/>
                          <a:cs typeface="Times New Roman" panose="02020603050405020304" pitchFamily="18" charset="0"/>
                        </a:rPr>
                        <a:t> </a:t>
                      </a:r>
                      <a:r>
                        <a:rPr lang="en-US" sz="800" dirty="0">
                          <a:effectLst/>
                          <a:latin typeface="Arial" panose="020B0604020202020204" pitchFamily="34" charset="0"/>
                          <a:ea typeface="Batang" panose="02030600000101010101" pitchFamily="18" charset="-127"/>
                          <a:cs typeface="Arial" panose="020B0604020202020204" pitchFamily="34" charset="0"/>
                        </a:rPr>
                        <a:t>Breakout (opt.)</a:t>
                      </a:r>
                      <a:endParaRPr lang="en-US" sz="800" kern="1200" dirty="0">
                        <a:solidFill>
                          <a:schemeClr val="tx1"/>
                        </a:solidFill>
                        <a:effectLst/>
                        <a:latin typeface="Arial" panose="020B0604020202020204" pitchFamily="34" charset="0"/>
                        <a:ea typeface="Batang" panose="02030600000101010101" pitchFamily="18" charset="-127"/>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dirty="0">
                          <a:effectLst/>
                          <a:latin typeface="Arial" panose="020B0604020202020204" pitchFamily="34" charset="0"/>
                          <a:ea typeface="Batang" panose="02030600000101010101" pitchFamily="18" charset="-127"/>
                          <a:cs typeface="Times New Roman" panose="02020603050405020304" pitchFamily="18" charset="0"/>
                        </a:rPr>
                        <a:t> </a:t>
                      </a:r>
                      <a:r>
                        <a:rPr lang="en-US" sz="800" kern="1200" dirty="0">
                          <a:solidFill>
                            <a:schemeClr val="tx1"/>
                          </a:solidFill>
                          <a:effectLst/>
                          <a:latin typeface="Arial" panose="020B0604020202020204" pitchFamily="34" charset="0"/>
                          <a:ea typeface="+mn-ea"/>
                          <a:cs typeface="Arial" panose="020B0604020202020204" pitchFamily="34" charset="0"/>
                        </a:rPr>
                        <a:t>Closing plenary Start at 8:30am (may change depends on the host restriction)</a:t>
                      </a: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73313744"/>
                  </a:ext>
                </a:extLst>
              </a:tr>
              <a:tr h="568547">
                <a:tc>
                  <a:txBody>
                    <a:bodyPr/>
                    <a:lstStyle/>
                    <a:p>
                      <a:pPr marL="0" marR="0" algn="l">
                        <a:lnSpc>
                          <a:spcPct val="107000"/>
                        </a:lnSpc>
                        <a:spcBef>
                          <a:spcPts val="0"/>
                        </a:spcBef>
                        <a:spcAft>
                          <a:spcPts val="0"/>
                        </a:spcAft>
                      </a:pPr>
                      <a:r>
                        <a:rPr lang="en-GB" sz="1000" b="1" dirty="0">
                          <a:effectLst/>
                          <a:latin typeface="Arial" panose="020B0604020202020204" pitchFamily="34" charset="0"/>
                          <a:ea typeface="Batang" panose="02030600000101010101" pitchFamily="18" charset="-127"/>
                          <a:cs typeface="Times New Roman" panose="02020603050405020304" pitchFamily="18" charset="0"/>
                        </a:rPr>
                        <a:t>Q1 </a:t>
                      </a:r>
                    </a:p>
                    <a:p>
                      <a:pPr marL="0" marR="0" algn="l">
                        <a:lnSpc>
                          <a:spcPct val="107000"/>
                        </a:lnSpc>
                        <a:spcBef>
                          <a:spcPts val="0"/>
                        </a:spcBef>
                        <a:spcAft>
                          <a:spcPts val="0"/>
                        </a:spcAft>
                      </a:pPr>
                      <a:r>
                        <a:rPr lang="en-GB" sz="1000" b="1" dirty="0">
                          <a:effectLst/>
                          <a:latin typeface="Arial" panose="020B0604020202020204" pitchFamily="34" charset="0"/>
                          <a:ea typeface="Batang" panose="02030600000101010101" pitchFamily="18" charset="-127"/>
                          <a:cs typeface="Times New Roman" panose="02020603050405020304" pitchFamily="18" charset="0"/>
                        </a:rPr>
                        <a:t>(9:00 - 10:30)</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800" dirty="0">
                          <a:effectLst/>
                          <a:highlight>
                            <a:srgbClr val="FFFF00"/>
                          </a:highlight>
                          <a:latin typeface="Arial" panose="020B0604020202020204" pitchFamily="34" charset="0"/>
                          <a:cs typeface="Arial" panose="020B0604020202020204" pitchFamily="34" charset="0"/>
                        </a:rPr>
                        <a:t>Plenary Session#1 (1TU)</a:t>
                      </a:r>
                    </a:p>
                    <a:p>
                      <a:pPr marL="0" marR="0" algn="ctr">
                        <a:lnSpc>
                          <a:spcPct val="107000"/>
                        </a:lnSpc>
                        <a:spcBef>
                          <a:spcPts val="0"/>
                        </a:spcBef>
                        <a:spcAft>
                          <a:spcPts val="0"/>
                        </a:spcAft>
                      </a:pPr>
                      <a:r>
                        <a:rPr lang="en-US" sz="800" dirty="0">
                          <a:effectLst/>
                          <a:highlight>
                            <a:srgbClr val="FFFF00"/>
                          </a:highlight>
                          <a:latin typeface="Arial" panose="020B0604020202020204" pitchFamily="34" charset="0"/>
                          <a:cs typeface="Arial" panose="020B0604020202020204" pitchFamily="34" charset="0"/>
                        </a:rPr>
                        <a:t>[Single Stream]</a:t>
                      </a: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800" dirty="0">
                          <a:effectLst/>
                          <a:latin typeface="Arial" panose="020B0604020202020204" pitchFamily="34" charset="0"/>
                          <a:cs typeface="Arial" panose="020B0604020202020204" pitchFamily="34" charset="0"/>
                        </a:rPr>
                        <a:t>Stream#1 (1TU)</a:t>
                      </a: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800" dirty="0">
                          <a:effectLst/>
                          <a:latin typeface="Arial" panose="020B0604020202020204" pitchFamily="34" charset="0"/>
                          <a:cs typeface="Arial" panose="020B0604020202020204" pitchFamily="34" charset="0"/>
                        </a:rPr>
                        <a:t>Stream#1 (1TU)</a:t>
                      </a: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800" dirty="0">
                          <a:effectLst/>
                          <a:latin typeface="Arial" panose="020B0604020202020204" pitchFamily="34" charset="0"/>
                          <a:cs typeface="Arial" panose="020B0604020202020204" pitchFamily="34" charset="0"/>
                        </a:rPr>
                        <a:t>Stream#1 (1TU)</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altLang="zh-CN" sz="800" kern="1200" dirty="0">
                          <a:solidFill>
                            <a:schemeClr val="tx1"/>
                          </a:solidFill>
                          <a:effectLst/>
                          <a:latin typeface="Arial" panose="020B0604020202020204" pitchFamily="34" charset="0"/>
                          <a:ea typeface="+mn-ea"/>
                          <a:cs typeface="Arial" panose="020B0604020202020204" pitchFamily="34" charset="0"/>
                        </a:rPr>
                        <a:t>Closing plenary </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49854894"/>
                  </a:ext>
                </a:extLst>
              </a:tr>
              <a:tr h="244241">
                <a:tc>
                  <a:txBody>
                    <a:bodyPr/>
                    <a:lstStyle/>
                    <a:p>
                      <a:pPr marL="0" marR="0" algn="l">
                        <a:lnSpc>
                          <a:spcPct val="107000"/>
                        </a:lnSpc>
                        <a:spcBef>
                          <a:spcPts val="0"/>
                        </a:spcBef>
                        <a:spcAft>
                          <a:spcPts val="0"/>
                        </a:spcAft>
                      </a:pPr>
                      <a:r>
                        <a:rPr lang="en-GB" sz="1000" b="1" dirty="0">
                          <a:solidFill>
                            <a:srgbClr val="000000"/>
                          </a:solidFill>
                          <a:effectLst/>
                          <a:latin typeface="Arial" panose="020B0604020202020204" pitchFamily="34" charset="0"/>
                          <a:ea typeface="Batang" panose="02030600000101010101" pitchFamily="18" charset="-127"/>
                          <a:cs typeface="Times New Roman" panose="02020603050405020304" pitchFamily="18" charset="0"/>
                        </a:rPr>
                        <a:t>10:30 - 11:00</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107000"/>
                        </a:lnSpc>
                        <a:spcBef>
                          <a:spcPts val="0"/>
                        </a:spcBef>
                        <a:spcAft>
                          <a:spcPts val="0"/>
                        </a:spcAft>
                      </a:pPr>
                      <a:r>
                        <a:rPr lang="en-GB" sz="800" b="1" i="1" dirty="0">
                          <a:solidFill>
                            <a:srgbClr val="000000"/>
                          </a:solidFill>
                          <a:effectLst/>
                          <a:latin typeface="Arial" panose="020B0604020202020204" pitchFamily="34" charset="0"/>
                          <a:ea typeface="Batang" panose="02030600000101010101" pitchFamily="18" charset="-127"/>
                          <a:cs typeface="Arial" panose="020B0604020202020204" pitchFamily="34" charset="0"/>
                        </a:rPr>
                        <a:t>Morning Coffee Break</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107000"/>
                        </a:lnSpc>
                        <a:spcBef>
                          <a:spcPts val="0"/>
                        </a:spcBef>
                        <a:spcAft>
                          <a:spcPts val="0"/>
                        </a:spcAft>
                      </a:pPr>
                      <a:r>
                        <a:rPr lang="en-GB" sz="800" b="1" i="1" dirty="0">
                          <a:solidFill>
                            <a:srgbClr val="000000"/>
                          </a:solidFill>
                          <a:effectLst/>
                          <a:latin typeface="Arial" panose="020B0604020202020204" pitchFamily="34" charset="0"/>
                          <a:ea typeface="Batang" panose="02030600000101010101" pitchFamily="18" charset="-127"/>
                          <a:cs typeface="Arial" panose="020B0604020202020204" pitchFamily="34" charset="0"/>
                        </a:rPr>
                        <a:t>Morning Coffee Break</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107000"/>
                        </a:lnSpc>
                        <a:spcBef>
                          <a:spcPts val="0"/>
                        </a:spcBef>
                        <a:spcAft>
                          <a:spcPts val="0"/>
                        </a:spcAft>
                      </a:pPr>
                      <a:r>
                        <a:rPr lang="en-GB" sz="800" b="1" i="1" dirty="0">
                          <a:solidFill>
                            <a:srgbClr val="000000"/>
                          </a:solidFill>
                          <a:effectLst/>
                          <a:latin typeface="Arial" panose="020B0604020202020204" pitchFamily="34" charset="0"/>
                          <a:ea typeface="Batang" panose="02030600000101010101" pitchFamily="18" charset="-127"/>
                          <a:cs typeface="Arial" panose="020B0604020202020204" pitchFamily="34" charset="0"/>
                        </a:rPr>
                        <a:t>Morning Coffee Break</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107000"/>
                        </a:lnSpc>
                        <a:spcBef>
                          <a:spcPts val="0"/>
                        </a:spcBef>
                        <a:spcAft>
                          <a:spcPts val="0"/>
                        </a:spcAft>
                      </a:pPr>
                      <a:r>
                        <a:rPr lang="en-GB" sz="800" b="1" i="1">
                          <a:solidFill>
                            <a:srgbClr val="000000"/>
                          </a:solidFill>
                          <a:effectLst/>
                          <a:latin typeface="Arial" panose="020B0604020202020204" pitchFamily="34" charset="0"/>
                          <a:ea typeface="Batang" panose="02030600000101010101" pitchFamily="18" charset="-127"/>
                          <a:cs typeface="Arial" panose="020B0604020202020204" pitchFamily="34" charset="0"/>
                        </a:rPr>
                        <a:t>Morning Coffee Break</a:t>
                      </a:r>
                      <a:endParaRPr lang="en-US" sz="80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107000"/>
                        </a:lnSpc>
                        <a:spcBef>
                          <a:spcPts val="0"/>
                        </a:spcBef>
                        <a:spcAft>
                          <a:spcPts val="0"/>
                        </a:spcAft>
                      </a:pPr>
                      <a:r>
                        <a:rPr lang="en-GB" sz="800" b="1" i="1" dirty="0">
                          <a:solidFill>
                            <a:srgbClr val="000000"/>
                          </a:solidFill>
                          <a:effectLst/>
                          <a:latin typeface="Arial" panose="020B0604020202020204" pitchFamily="34" charset="0"/>
                          <a:ea typeface="Batang" panose="02030600000101010101" pitchFamily="18" charset="-127"/>
                          <a:cs typeface="Arial" panose="020B0604020202020204" pitchFamily="34" charset="0"/>
                        </a:rPr>
                        <a:t>Morning Coffee Break</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EEAF6"/>
                    </a:solidFill>
                  </a:tcPr>
                </a:tc>
                <a:extLst>
                  <a:ext uri="{0D108BD9-81ED-4DB2-BD59-A6C34878D82A}">
                    <a16:rowId xmlns:a16="http://schemas.microsoft.com/office/drawing/2014/main" val="123593756"/>
                  </a:ext>
                </a:extLst>
              </a:tr>
              <a:tr h="358080">
                <a:tc>
                  <a:txBody>
                    <a:bodyPr/>
                    <a:lstStyle/>
                    <a:p>
                      <a:pPr marL="0" marR="0" algn="l">
                        <a:lnSpc>
                          <a:spcPct val="107000"/>
                        </a:lnSpc>
                        <a:spcBef>
                          <a:spcPts val="0"/>
                        </a:spcBef>
                        <a:spcAft>
                          <a:spcPts val="0"/>
                        </a:spcAft>
                      </a:pPr>
                      <a:r>
                        <a:rPr lang="en-GB" sz="1000" b="1" dirty="0">
                          <a:effectLst/>
                          <a:latin typeface="Arial" panose="020B0604020202020204" pitchFamily="34" charset="0"/>
                          <a:ea typeface="Batang" panose="02030600000101010101" pitchFamily="18" charset="-127"/>
                          <a:cs typeface="Times New Roman" panose="02020603050405020304" pitchFamily="18" charset="0"/>
                        </a:rPr>
                        <a:t>Q2 </a:t>
                      </a:r>
                    </a:p>
                    <a:p>
                      <a:pPr marL="0" marR="0" algn="l">
                        <a:lnSpc>
                          <a:spcPct val="107000"/>
                        </a:lnSpc>
                        <a:spcBef>
                          <a:spcPts val="0"/>
                        </a:spcBef>
                        <a:spcAft>
                          <a:spcPts val="0"/>
                        </a:spcAft>
                      </a:pPr>
                      <a:r>
                        <a:rPr lang="en-GB" sz="1000" b="1" dirty="0">
                          <a:effectLst/>
                          <a:latin typeface="Arial" panose="020B0604020202020204" pitchFamily="34" charset="0"/>
                          <a:ea typeface="Batang" panose="02030600000101010101" pitchFamily="18" charset="-127"/>
                          <a:cs typeface="Times New Roman" panose="02020603050405020304" pitchFamily="18" charset="0"/>
                        </a:rPr>
                        <a:t>(11:00 - 12:30)</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800" dirty="0">
                          <a:effectLst/>
                          <a:latin typeface="Arial" panose="020B0604020202020204" pitchFamily="34" charset="0"/>
                          <a:cs typeface="Arial" panose="020B0604020202020204" pitchFamily="34" charset="0"/>
                        </a:rPr>
                        <a:t>Stream#1 (1TU)</a:t>
                      </a: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800" dirty="0">
                          <a:effectLst/>
                          <a:latin typeface="Arial" panose="020B0604020202020204" pitchFamily="34" charset="0"/>
                          <a:cs typeface="Arial" panose="020B0604020202020204" pitchFamily="34" charset="0"/>
                        </a:rPr>
                        <a:t>Stream#1 (1TU)</a:t>
                      </a: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800" dirty="0">
                          <a:effectLst/>
                          <a:latin typeface="Arial" panose="020B0604020202020204" pitchFamily="34" charset="0"/>
                          <a:cs typeface="Arial" panose="020B0604020202020204" pitchFamily="34" charset="0"/>
                        </a:rPr>
                        <a:t>Stream#1 (1TU)</a:t>
                      </a: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800" dirty="0">
                          <a:effectLst/>
                          <a:latin typeface="Arial" panose="020B0604020202020204" pitchFamily="34" charset="0"/>
                          <a:cs typeface="Arial" panose="020B0604020202020204" pitchFamily="34" charset="0"/>
                        </a:rPr>
                        <a:t>Stream#1 (1TU)</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altLang="zh-CN" sz="800" kern="1200" dirty="0">
                          <a:solidFill>
                            <a:schemeClr val="tx1"/>
                          </a:solidFill>
                          <a:effectLst/>
                          <a:latin typeface="Arial" panose="020B0604020202020204" pitchFamily="34" charset="0"/>
                          <a:ea typeface="+mn-ea"/>
                          <a:cs typeface="Arial" panose="020B0604020202020204" pitchFamily="34" charset="0"/>
                        </a:rPr>
                        <a:t>Closing plenary </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5733211"/>
                  </a:ext>
                </a:extLst>
              </a:tr>
              <a:tr h="204384">
                <a:tc>
                  <a:txBody>
                    <a:bodyPr/>
                    <a:lstStyle/>
                    <a:p>
                      <a:pPr marL="0" marR="0" algn="l">
                        <a:lnSpc>
                          <a:spcPct val="107000"/>
                        </a:lnSpc>
                        <a:spcBef>
                          <a:spcPts val="0"/>
                        </a:spcBef>
                        <a:spcAft>
                          <a:spcPts val="0"/>
                        </a:spcAft>
                      </a:pPr>
                      <a:r>
                        <a:rPr lang="en-GB" sz="1000" b="1" dirty="0">
                          <a:solidFill>
                            <a:srgbClr val="000000"/>
                          </a:solidFill>
                          <a:effectLst/>
                          <a:latin typeface="Arial" panose="020B0604020202020204" pitchFamily="34" charset="0"/>
                          <a:ea typeface="Batang" panose="02030600000101010101" pitchFamily="18" charset="-127"/>
                          <a:cs typeface="Times New Roman" panose="02020603050405020304" pitchFamily="18" charset="0"/>
                        </a:rPr>
                        <a:t>12:30 - 14:00</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107000"/>
                        </a:lnSpc>
                        <a:spcBef>
                          <a:spcPts val="0"/>
                        </a:spcBef>
                        <a:spcAft>
                          <a:spcPts val="0"/>
                        </a:spcAft>
                      </a:pPr>
                      <a:r>
                        <a:rPr lang="en-GB" sz="800" b="1" i="1">
                          <a:solidFill>
                            <a:srgbClr val="000000"/>
                          </a:solidFill>
                          <a:effectLst/>
                          <a:latin typeface="Arial" panose="020B0604020202020204" pitchFamily="34" charset="0"/>
                          <a:ea typeface="Batang" panose="02030600000101010101" pitchFamily="18" charset="-127"/>
                          <a:cs typeface="Arial" panose="020B0604020202020204" pitchFamily="34" charset="0"/>
                        </a:rPr>
                        <a:t>Lunch</a:t>
                      </a:r>
                      <a:endParaRPr lang="en-US" sz="80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107000"/>
                        </a:lnSpc>
                        <a:spcBef>
                          <a:spcPts val="0"/>
                        </a:spcBef>
                        <a:spcAft>
                          <a:spcPts val="0"/>
                        </a:spcAft>
                      </a:pPr>
                      <a:r>
                        <a:rPr lang="en-GB" sz="800" b="1" i="1">
                          <a:solidFill>
                            <a:srgbClr val="000000"/>
                          </a:solidFill>
                          <a:effectLst/>
                          <a:latin typeface="Arial" panose="020B0604020202020204" pitchFamily="34" charset="0"/>
                          <a:ea typeface="Batang" panose="02030600000101010101" pitchFamily="18" charset="-127"/>
                          <a:cs typeface="Arial" panose="020B0604020202020204" pitchFamily="34" charset="0"/>
                        </a:rPr>
                        <a:t>Lunch</a:t>
                      </a:r>
                      <a:endParaRPr lang="en-US" sz="80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107000"/>
                        </a:lnSpc>
                        <a:spcBef>
                          <a:spcPts val="0"/>
                        </a:spcBef>
                        <a:spcAft>
                          <a:spcPts val="0"/>
                        </a:spcAft>
                      </a:pPr>
                      <a:r>
                        <a:rPr lang="en-GB" sz="800" b="1" i="1" dirty="0">
                          <a:solidFill>
                            <a:srgbClr val="000000"/>
                          </a:solidFill>
                          <a:effectLst/>
                          <a:latin typeface="Arial" panose="020B0604020202020204" pitchFamily="34" charset="0"/>
                          <a:ea typeface="Batang" panose="02030600000101010101" pitchFamily="18" charset="-127"/>
                          <a:cs typeface="Arial" panose="020B0604020202020204" pitchFamily="34" charset="0"/>
                        </a:rPr>
                        <a:t>Lunch</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107000"/>
                        </a:lnSpc>
                        <a:spcBef>
                          <a:spcPts val="0"/>
                        </a:spcBef>
                        <a:spcAft>
                          <a:spcPts val="0"/>
                        </a:spcAft>
                      </a:pPr>
                      <a:r>
                        <a:rPr lang="en-GB" sz="800" b="1" i="1">
                          <a:solidFill>
                            <a:srgbClr val="000000"/>
                          </a:solidFill>
                          <a:effectLst/>
                          <a:latin typeface="Arial" panose="020B0604020202020204" pitchFamily="34" charset="0"/>
                          <a:ea typeface="Batang" panose="02030600000101010101" pitchFamily="18" charset="-127"/>
                          <a:cs typeface="Arial" panose="020B0604020202020204" pitchFamily="34" charset="0"/>
                        </a:rPr>
                        <a:t>Lunch</a:t>
                      </a:r>
                      <a:endParaRPr lang="en-US" sz="80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107000"/>
                        </a:lnSpc>
                        <a:spcBef>
                          <a:spcPts val="0"/>
                        </a:spcBef>
                        <a:spcAft>
                          <a:spcPts val="0"/>
                        </a:spcAft>
                      </a:pPr>
                      <a:r>
                        <a:rPr lang="en-GB" sz="800" b="1" i="1">
                          <a:solidFill>
                            <a:srgbClr val="000000"/>
                          </a:solidFill>
                          <a:effectLst/>
                          <a:latin typeface="Arial" panose="020B0604020202020204" pitchFamily="34" charset="0"/>
                          <a:ea typeface="Batang" panose="02030600000101010101" pitchFamily="18" charset="-127"/>
                          <a:cs typeface="Arial" panose="020B0604020202020204" pitchFamily="34" charset="0"/>
                        </a:rPr>
                        <a:t>Lunch</a:t>
                      </a:r>
                      <a:endParaRPr lang="en-US" sz="80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EEAF6"/>
                    </a:solidFill>
                  </a:tcPr>
                </a:tc>
                <a:extLst>
                  <a:ext uri="{0D108BD9-81ED-4DB2-BD59-A6C34878D82A}">
                    <a16:rowId xmlns:a16="http://schemas.microsoft.com/office/drawing/2014/main" val="4227268007"/>
                  </a:ext>
                </a:extLst>
              </a:tr>
              <a:tr h="358080">
                <a:tc>
                  <a:txBody>
                    <a:bodyPr/>
                    <a:lstStyle/>
                    <a:p>
                      <a:pPr marL="0" marR="0" algn="l">
                        <a:lnSpc>
                          <a:spcPct val="107000"/>
                        </a:lnSpc>
                        <a:spcBef>
                          <a:spcPts val="0"/>
                        </a:spcBef>
                        <a:spcAft>
                          <a:spcPts val="0"/>
                        </a:spcAft>
                      </a:pPr>
                      <a:r>
                        <a:rPr lang="en-GB" sz="1000" b="1" dirty="0">
                          <a:effectLst/>
                          <a:latin typeface="Arial" panose="020B0604020202020204" pitchFamily="34" charset="0"/>
                          <a:ea typeface="Batang" panose="02030600000101010101" pitchFamily="18" charset="-127"/>
                          <a:cs typeface="Times New Roman" panose="02020603050405020304" pitchFamily="18" charset="0"/>
                        </a:rPr>
                        <a:t>Q3</a:t>
                      </a:r>
                    </a:p>
                    <a:p>
                      <a:pPr marL="0" marR="0" algn="l">
                        <a:lnSpc>
                          <a:spcPct val="107000"/>
                        </a:lnSpc>
                        <a:spcBef>
                          <a:spcPts val="0"/>
                        </a:spcBef>
                        <a:spcAft>
                          <a:spcPts val="0"/>
                        </a:spcAft>
                      </a:pPr>
                      <a:r>
                        <a:rPr lang="en-GB" sz="1000" b="1" dirty="0">
                          <a:effectLst/>
                          <a:latin typeface="Arial" panose="020B0604020202020204" pitchFamily="34" charset="0"/>
                          <a:ea typeface="Batang" panose="02030600000101010101" pitchFamily="18" charset="-127"/>
                          <a:cs typeface="Times New Roman" panose="02020603050405020304" pitchFamily="18" charset="0"/>
                        </a:rPr>
                        <a:t>(14:00 - 15:30)</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800" dirty="0">
                          <a:effectLst/>
                          <a:latin typeface="Arial" panose="020B0604020202020204" pitchFamily="34" charset="0"/>
                          <a:cs typeface="Arial" panose="020B0604020202020204" pitchFamily="34" charset="0"/>
                        </a:rPr>
                        <a:t>Stream#1 (1TU)</a:t>
                      </a: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800" dirty="0">
                          <a:effectLst/>
                          <a:latin typeface="Arial" panose="020B0604020202020204" pitchFamily="34" charset="0"/>
                          <a:cs typeface="Arial" panose="020B0604020202020204" pitchFamily="34" charset="0"/>
                        </a:rPr>
                        <a:t>Stream#1 (1TU)</a:t>
                      </a: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800" dirty="0">
                          <a:effectLst/>
                          <a:latin typeface="Arial" panose="020B0604020202020204" pitchFamily="34" charset="0"/>
                          <a:cs typeface="Arial" panose="020B0604020202020204" pitchFamily="34" charset="0"/>
                        </a:rPr>
                        <a:t>Stream#1 (1TU)</a:t>
                      </a: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800" dirty="0">
                          <a:effectLst/>
                          <a:latin typeface="Arial" panose="020B0604020202020204" pitchFamily="34" charset="0"/>
                          <a:cs typeface="Arial" panose="020B0604020202020204" pitchFamily="34" charset="0"/>
                        </a:rPr>
                        <a:t>Stream#1 (1TU)</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altLang="zh-CN" sz="800" kern="1200" dirty="0">
                          <a:solidFill>
                            <a:schemeClr val="tx1"/>
                          </a:solidFill>
                          <a:effectLst/>
                          <a:latin typeface="Arial" panose="020B0604020202020204" pitchFamily="34" charset="0"/>
                          <a:ea typeface="+mn-ea"/>
                          <a:cs typeface="Arial" panose="020B0604020202020204" pitchFamily="34" charset="0"/>
                        </a:rPr>
                        <a:t>Closing plenary </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82675116"/>
                  </a:ext>
                </a:extLst>
              </a:tr>
              <a:tr h="235265">
                <a:tc>
                  <a:txBody>
                    <a:bodyPr/>
                    <a:lstStyle/>
                    <a:p>
                      <a:pPr marL="0" marR="0" algn="l">
                        <a:lnSpc>
                          <a:spcPct val="107000"/>
                        </a:lnSpc>
                        <a:spcBef>
                          <a:spcPts val="0"/>
                        </a:spcBef>
                        <a:spcAft>
                          <a:spcPts val="0"/>
                        </a:spcAft>
                      </a:pPr>
                      <a:r>
                        <a:rPr lang="en-GB" sz="1000" b="1" dirty="0">
                          <a:solidFill>
                            <a:srgbClr val="000000"/>
                          </a:solidFill>
                          <a:effectLst/>
                          <a:latin typeface="Arial" panose="020B0604020202020204" pitchFamily="34" charset="0"/>
                          <a:ea typeface="Batang" panose="02030600000101010101" pitchFamily="18" charset="-127"/>
                          <a:cs typeface="Times New Roman" panose="02020603050405020304" pitchFamily="18" charset="0"/>
                        </a:rPr>
                        <a:t>15:30 - 16:00</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107000"/>
                        </a:lnSpc>
                        <a:spcBef>
                          <a:spcPts val="0"/>
                        </a:spcBef>
                        <a:spcAft>
                          <a:spcPts val="0"/>
                        </a:spcAft>
                      </a:pPr>
                      <a:r>
                        <a:rPr lang="en-GB" sz="800" b="1" i="1" dirty="0">
                          <a:solidFill>
                            <a:srgbClr val="000000"/>
                          </a:solidFill>
                          <a:effectLst/>
                          <a:latin typeface="Arial" panose="020B0604020202020204" pitchFamily="34" charset="0"/>
                          <a:ea typeface="Batang" panose="02030600000101010101" pitchFamily="18" charset="-127"/>
                          <a:cs typeface="Arial" panose="020B0604020202020204" pitchFamily="34" charset="0"/>
                        </a:rPr>
                        <a:t>Afternoon Coffee Break</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107000"/>
                        </a:lnSpc>
                        <a:spcBef>
                          <a:spcPts val="0"/>
                        </a:spcBef>
                        <a:spcAft>
                          <a:spcPts val="0"/>
                        </a:spcAft>
                      </a:pPr>
                      <a:r>
                        <a:rPr lang="en-GB" sz="800" b="1" i="1" dirty="0">
                          <a:solidFill>
                            <a:srgbClr val="000000"/>
                          </a:solidFill>
                          <a:effectLst/>
                          <a:latin typeface="Arial" panose="020B0604020202020204" pitchFamily="34" charset="0"/>
                          <a:ea typeface="Batang" panose="02030600000101010101" pitchFamily="18" charset="-127"/>
                          <a:cs typeface="Arial" panose="020B0604020202020204" pitchFamily="34" charset="0"/>
                        </a:rPr>
                        <a:t>Afternoon Coffee Break</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107000"/>
                        </a:lnSpc>
                        <a:spcBef>
                          <a:spcPts val="0"/>
                        </a:spcBef>
                        <a:spcAft>
                          <a:spcPts val="0"/>
                        </a:spcAft>
                      </a:pPr>
                      <a:r>
                        <a:rPr lang="en-GB" sz="800" b="1" i="1" dirty="0">
                          <a:solidFill>
                            <a:srgbClr val="000000"/>
                          </a:solidFill>
                          <a:effectLst/>
                          <a:latin typeface="Arial" panose="020B0604020202020204" pitchFamily="34" charset="0"/>
                          <a:ea typeface="Batang" panose="02030600000101010101" pitchFamily="18" charset="-127"/>
                          <a:cs typeface="Arial" panose="020B0604020202020204" pitchFamily="34" charset="0"/>
                        </a:rPr>
                        <a:t>Afternoon Coffee Break</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107000"/>
                        </a:lnSpc>
                        <a:spcBef>
                          <a:spcPts val="0"/>
                        </a:spcBef>
                        <a:spcAft>
                          <a:spcPts val="0"/>
                        </a:spcAft>
                      </a:pPr>
                      <a:r>
                        <a:rPr lang="en-GB" sz="800" b="1" i="1" dirty="0">
                          <a:solidFill>
                            <a:srgbClr val="000000"/>
                          </a:solidFill>
                          <a:effectLst/>
                          <a:latin typeface="Arial" panose="020B0604020202020204" pitchFamily="34" charset="0"/>
                          <a:ea typeface="Batang" panose="02030600000101010101" pitchFamily="18" charset="-127"/>
                          <a:cs typeface="Arial" panose="020B0604020202020204" pitchFamily="34" charset="0"/>
                        </a:rPr>
                        <a:t>Afternoon Coffee Break</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107000"/>
                        </a:lnSpc>
                        <a:spcBef>
                          <a:spcPts val="0"/>
                        </a:spcBef>
                        <a:spcAft>
                          <a:spcPts val="0"/>
                        </a:spcAft>
                      </a:pPr>
                      <a:r>
                        <a:rPr lang="en-GB" sz="800" b="1" i="1" dirty="0">
                          <a:solidFill>
                            <a:srgbClr val="000000"/>
                          </a:solidFill>
                          <a:effectLst/>
                          <a:latin typeface="Arial" panose="020B0604020202020204" pitchFamily="34" charset="0"/>
                          <a:ea typeface="Batang" panose="02030600000101010101" pitchFamily="18" charset="-127"/>
                          <a:cs typeface="Arial" panose="020B0604020202020204" pitchFamily="34" charset="0"/>
                        </a:rPr>
                        <a:t>Afternoon Coffee Break</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EEAF6"/>
                    </a:solidFill>
                  </a:tcPr>
                </a:tc>
                <a:extLst>
                  <a:ext uri="{0D108BD9-81ED-4DB2-BD59-A6C34878D82A}">
                    <a16:rowId xmlns:a16="http://schemas.microsoft.com/office/drawing/2014/main" val="3347987309"/>
                  </a:ext>
                </a:extLst>
              </a:tr>
              <a:tr h="494437">
                <a:tc>
                  <a:txBody>
                    <a:bodyPr/>
                    <a:lstStyle/>
                    <a:p>
                      <a:pPr marL="0" marR="0" algn="l">
                        <a:lnSpc>
                          <a:spcPct val="107000"/>
                        </a:lnSpc>
                        <a:spcBef>
                          <a:spcPts val="0"/>
                        </a:spcBef>
                        <a:spcAft>
                          <a:spcPts val="0"/>
                        </a:spcAft>
                      </a:pPr>
                      <a:r>
                        <a:rPr lang="en-GB" sz="1000" b="1" dirty="0">
                          <a:effectLst/>
                          <a:latin typeface="Arial" panose="020B0604020202020204" pitchFamily="34" charset="0"/>
                          <a:ea typeface="Batang" panose="02030600000101010101" pitchFamily="18" charset="-127"/>
                          <a:cs typeface="Times New Roman" panose="02020603050405020304" pitchFamily="18" charset="0"/>
                        </a:rPr>
                        <a:t>Q4</a:t>
                      </a:r>
                    </a:p>
                    <a:p>
                      <a:pPr marL="0" marR="0" algn="l">
                        <a:lnSpc>
                          <a:spcPct val="107000"/>
                        </a:lnSpc>
                        <a:spcBef>
                          <a:spcPts val="0"/>
                        </a:spcBef>
                        <a:spcAft>
                          <a:spcPts val="0"/>
                        </a:spcAft>
                      </a:pPr>
                      <a:r>
                        <a:rPr lang="en-GB" sz="1000" b="1" dirty="0">
                          <a:effectLst/>
                          <a:latin typeface="Arial" panose="020B0604020202020204" pitchFamily="34" charset="0"/>
                          <a:ea typeface="Batang" panose="02030600000101010101" pitchFamily="18" charset="-127"/>
                          <a:cs typeface="Times New Roman" panose="02020603050405020304" pitchFamily="18" charset="0"/>
                        </a:rPr>
                        <a:t>(16:00 - 17:30)</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800" dirty="0">
                          <a:effectLst/>
                          <a:latin typeface="Arial" panose="020B0604020202020204" pitchFamily="34" charset="0"/>
                          <a:cs typeface="Arial" panose="020B0604020202020204" pitchFamily="34" charset="0"/>
                        </a:rPr>
                        <a:t>Stream#1 (1TU)</a:t>
                      </a: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800" dirty="0">
                          <a:effectLst/>
                          <a:latin typeface="Arial" panose="020B0604020202020204" pitchFamily="34" charset="0"/>
                          <a:cs typeface="Arial" panose="020B0604020202020204" pitchFamily="34" charset="0"/>
                        </a:rPr>
                        <a:t>Stream#1 (1TU)</a:t>
                      </a: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800" dirty="0">
                          <a:effectLst/>
                          <a:latin typeface="Arial" panose="020B0604020202020204" pitchFamily="34" charset="0"/>
                          <a:cs typeface="Arial" panose="020B0604020202020204" pitchFamily="34" charset="0"/>
                        </a:rPr>
                        <a:t>Stream#1 (1TU)</a:t>
                      </a: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defTabSz="1219170" rtl="0" eaLnBrk="1" latinLnBrk="0" hangingPunct="1">
                        <a:lnSpc>
                          <a:spcPct val="107000"/>
                        </a:lnSpc>
                        <a:spcBef>
                          <a:spcPts val="0"/>
                        </a:spcBef>
                        <a:spcAft>
                          <a:spcPts val="0"/>
                        </a:spcAft>
                      </a:pPr>
                      <a:r>
                        <a:rPr lang="en-US" altLang="zh-CN" sz="800" i="1" dirty="0">
                          <a:effectLst/>
                          <a:highlight>
                            <a:srgbClr val="C1E442"/>
                          </a:highlight>
                          <a:latin typeface="Arial" panose="020B0604020202020204" pitchFamily="34" charset="0"/>
                          <a:ea typeface="Times New Roman" panose="02020603050405020304" pitchFamily="18" charset="0"/>
                          <a:cs typeface="Arial" panose="020B0604020202020204" pitchFamily="34" charset="0"/>
                        </a:rPr>
                        <a:t>Revision session</a:t>
                      </a:r>
                      <a:endParaRPr lang="en-US" sz="800" kern="1200" dirty="0">
                        <a:solidFill>
                          <a:schemeClr val="tx1"/>
                        </a:solidFill>
                        <a:effectLst/>
                        <a:highlight>
                          <a:srgbClr val="C1E442"/>
                        </a:highlight>
                        <a:latin typeface="Arial" panose="020B0604020202020204" pitchFamily="34" charset="0"/>
                        <a:ea typeface="+mn-ea"/>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altLang="zh-CN" sz="800" kern="1200" dirty="0">
                          <a:solidFill>
                            <a:schemeClr val="tx1"/>
                          </a:solidFill>
                          <a:effectLst/>
                          <a:latin typeface="Arial" panose="020B0604020202020204" pitchFamily="34" charset="0"/>
                          <a:ea typeface="+mn-ea"/>
                          <a:cs typeface="Arial" panose="020B0604020202020204" pitchFamily="34" charset="0"/>
                        </a:rPr>
                        <a:t>Closing plenary </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80856872"/>
                  </a:ext>
                </a:extLst>
              </a:tr>
              <a:tr h="240565">
                <a:tc>
                  <a:txBody>
                    <a:bodyPr/>
                    <a:lstStyle/>
                    <a:p>
                      <a:pPr marL="0" marR="0" algn="l">
                        <a:lnSpc>
                          <a:spcPct val="107000"/>
                        </a:lnSpc>
                        <a:spcBef>
                          <a:spcPts val="0"/>
                        </a:spcBef>
                        <a:spcAft>
                          <a:spcPts val="0"/>
                        </a:spcAft>
                      </a:pPr>
                      <a:r>
                        <a:rPr lang="en-GB" sz="1000" b="1" dirty="0">
                          <a:solidFill>
                            <a:srgbClr val="000000"/>
                          </a:solidFill>
                          <a:effectLst/>
                          <a:latin typeface="Arial" panose="020B0604020202020204" pitchFamily="34" charset="0"/>
                          <a:ea typeface="Batang" panose="02030600000101010101" pitchFamily="18" charset="-127"/>
                          <a:cs typeface="Times New Roman" panose="02020603050405020304" pitchFamily="18" charset="0"/>
                        </a:rPr>
                        <a:t>17:30 - 17:40</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7000"/>
                        </a:lnSpc>
                        <a:spcBef>
                          <a:spcPts val="0"/>
                        </a:spcBef>
                        <a:spcAft>
                          <a:spcPts val="0"/>
                        </a:spcAft>
                      </a:pPr>
                      <a:r>
                        <a:rPr lang="en-GB" sz="800" b="1" i="1" dirty="0">
                          <a:solidFill>
                            <a:srgbClr val="000000"/>
                          </a:solidFill>
                          <a:effectLst/>
                          <a:latin typeface="Arial" panose="020B0604020202020204" pitchFamily="34" charset="0"/>
                          <a:ea typeface="Batang" panose="02030600000101010101" pitchFamily="18" charset="-127"/>
                          <a:cs typeface="Arial" panose="020B0604020202020204" pitchFamily="34" charset="0"/>
                        </a:rPr>
                        <a:t>Break</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7000"/>
                        </a:lnSpc>
                        <a:spcBef>
                          <a:spcPts val="0"/>
                        </a:spcBef>
                        <a:spcAft>
                          <a:spcPts val="0"/>
                        </a:spcAft>
                      </a:pPr>
                      <a:r>
                        <a:rPr lang="en-GB" sz="800" b="1" i="1" dirty="0">
                          <a:solidFill>
                            <a:srgbClr val="000000"/>
                          </a:solidFill>
                          <a:effectLst/>
                          <a:latin typeface="Arial" panose="020B0604020202020204" pitchFamily="34" charset="0"/>
                          <a:ea typeface="Batang" panose="02030600000101010101" pitchFamily="18" charset="-127"/>
                          <a:cs typeface="Arial" panose="020B0604020202020204" pitchFamily="34" charset="0"/>
                        </a:rPr>
                        <a:t>Break</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7000"/>
                        </a:lnSpc>
                        <a:spcBef>
                          <a:spcPts val="0"/>
                        </a:spcBef>
                        <a:spcAft>
                          <a:spcPts val="0"/>
                        </a:spcAft>
                      </a:pPr>
                      <a:r>
                        <a:rPr lang="en-GB" sz="800" b="1" i="1" dirty="0">
                          <a:solidFill>
                            <a:srgbClr val="000000"/>
                          </a:solidFill>
                          <a:effectLst/>
                          <a:latin typeface="Arial" panose="020B0604020202020204" pitchFamily="34" charset="0"/>
                          <a:ea typeface="Batang" panose="02030600000101010101" pitchFamily="18" charset="-127"/>
                          <a:cs typeface="Arial" panose="020B0604020202020204" pitchFamily="34" charset="0"/>
                        </a:rPr>
                        <a:t>Break</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7000"/>
                        </a:lnSpc>
                        <a:spcBef>
                          <a:spcPts val="0"/>
                        </a:spcBef>
                        <a:spcAft>
                          <a:spcPts val="0"/>
                        </a:spcAft>
                      </a:pPr>
                      <a:r>
                        <a:rPr lang="en-GB" sz="800" b="1" i="1" dirty="0">
                          <a:solidFill>
                            <a:srgbClr val="000000"/>
                          </a:solidFill>
                          <a:effectLst/>
                          <a:latin typeface="Arial" panose="020B0604020202020204" pitchFamily="34" charset="0"/>
                          <a:ea typeface="Batang" panose="02030600000101010101" pitchFamily="18" charset="-127"/>
                          <a:cs typeface="Arial" panose="020B0604020202020204" pitchFamily="34" charset="0"/>
                        </a:rPr>
                        <a:t>Break</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7000"/>
                        </a:lnSpc>
                        <a:spcBef>
                          <a:spcPts val="0"/>
                        </a:spcBef>
                        <a:spcAft>
                          <a:spcPts val="0"/>
                        </a:spcAft>
                      </a:pPr>
                      <a:r>
                        <a:rPr lang="en-GB" sz="800" b="1" i="1" dirty="0">
                          <a:solidFill>
                            <a:srgbClr val="000000"/>
                          </a:solidFill>
                          <a:effectLst/>
                          <a:latin typeface="Arial" panose="020B0604020202020204" pitchFamily="34" charset="0"/>
                          <a:ea typeface="Batang" panose="02030600000101010101" pitchFamily="18" charset="-127"/>
                          <a:cs typeface="Arial" panose="020B0604020202020204" pitchFamily="34" charset="0"/>
                        </a:rPr>
                        <a:t>Break</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4098725036"/>
                  </a:ext>
                </a:extLst>
              </a:tr>
              <a:tr h="553711">
                <a:tc>
                  <a:txBody>
                    <a:bodyPr/>
                    <a:lstStyle/>
                    <a:p>
                      <a:pPr marL="0" marR="0" algn="l">
                        <a:lnSpc>
                          <a:spcPct val="107000"/>
                        </a:lnSpc>
                        <a:spcBef>
                          <a:spcPts val="0"/>
                        </a:spcBef>
                        <a:spcAft>
                          <a:spcPts val="0"/>
                        </a:spcAft>
                      </a:pPr>
                      <a:r>
                        <a:rPr lang="en-US" sz="1000" b="1" dirty="0">
                          <a:effectLst/>
                          <a:latin typeface="Arial" panose="020B0604020202020204" pitchFamily="34" charset="0"/>
                          <a:ea typeface="Batang" panose="02030600000101010101" pitchFamily="18" charset="-127"/>
                          <a:cs typeface="Times New Roman" panose="02020603050405020304" pitchFamily="18" charset="0"/>
                        </a:rPr>
                        <a:t>Q5</a:t>
                      </a:r>
                    </a:p>
                    <a:p>
                      <a:pPr marL="0" marR="0" algn="l">
                        <a:lnSpc>
                          <a:spcPct val="107000"/>
                        </a:lnSpc>
                        <a:spcBef>
                          <a:spcPts val="0"/>
                        </a:spcBef>
                        <a:spcAft>
                          <a:spcPts val="0"/>
                        </a:spcAft>
                      </a:pPr>
                      <a:r>
                        <a:rPr lang="en-US" sz="1000" b="1" dirty="0">
                          <a:effectLst/>
                          <a:latin typeface="Arial" panose="020B0604020202020204" pitchFamily="34" charset="0"/>
                          <a:ea typeface="Batang" panose="02030600000101010101" pitchFamily="18" charset="-127"/>
                          <a:cs typeface="Times New Roman" panose="02020603050405020304" pitchFamily="18" charset="0"/>
                        </a:rPr>
                        <a:t>(17:40 – 19:10)</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800" dirty="0">
                          <a:effectLst/>
                          <a:latin typeface="Arial" panose="020B0604020202020204" pitchFamily="34" charset="0"/>
                          <a:cs typeface="Arial" panose="020B0604020202020204" pitchFamily="34" charset="0"/>
                        </a:rPr>
                        <a:t>Stream#1 (1TU)</a:t>
                      </a: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lvl="0" indent="0" algn="ctr" defTabSz="1219170" rtl="0" eaLnBrk="1" fontAlgn="auto" latinLnBrk="0" hangingPunct="1">
                        <a:lnSpc>
                          <a:spcPct val="107000"/>
                        </a:lnSpc>
                        <a:spcBef>
                          <a:spcPts val="0"/>
                        </a:spcBef>
                        <a:spcAft>
                          <a:spcPts val="0"/>
                        </a:spcAft>
                        <a:buClrTx/>
                        <a:buSzTx/>
                        <a:buFontTx/>
                        <a:buNone/>
                        <a:tabLst/>
                        <a:defRPr/>
                      </a:pPr>
                      <a:r>
                        <a:rPr lang="en-US" altLang="zh-CN" sz="800" i="1" dirty="0">
                          <a:effectLst/>
                          <a:highlight>
                            <a:srgbClr val="FFFF00"/>
                          </a:highlight>
                          <a:latin typeface="Arial" panose="020B0604020202020204" pitchFamily="34" charset="0"/>
                          <a:ea typeface="Times New Roman" panose="02020603050405020304" pitchFamily="18" charset="0"/>
                          <a:cs typeface="Arial" panose="020B0604020202020204" pitchFamily="34" charset="0"/>
                        </a:rPr>
                        <a:t>Stream#1 (0.5 TU) </a:t>
                      </a:r>
                    </a:p>
                    <a:p>
                      <a:pPr marL="0" marR="0" lvl="0" indent="0" algn="ctr" defTabSz="1219170" rtl="0" eaLnBrk="1" fontAlgn="auto" latinLnBrk="0" hangingPunct="1">
                        <a:lnSpc>
                          <a:spcPct val="107000"/>
                        </a:lnSpc>
                        <a:spcBef>
                          <a:spcPts val="0"/>
                        </a:spcBef>
                        <a:spcAft>
                          <a:spcPts val="0"/>
                        </a:spcAft>
                        <a:buClrTx/>
                        <a:buSzTx/>
                        <a:buFontTx/>
                        <a:buNone/>
                        <a:tabLst/>
                        <a:defRPr/>
                      </a:pPr>
                      <a:r>
                        <a:rPr lang="en-US" altLang="zh-CN" sz="800" i="1" dirty="0">
                          <a:effectLst/>
                          <a:latin typeface="Arial" panose="020B0604020202020204" pitchFamily="34" charset="0"/>
                          <a:ea typeface="Times New Roman" panose="02020603050405020304" pitchFamily="18" charset="0"/>
                          <a:cs typeface="Arial" panose="020B0604020202020204" pitchFamily="34" charset="0"/>
                        </a:rPr>
                        <a:t>Stop around 18:45</a:t>
                      </a:r>
                    </a:p>
                    <a:p>
                      <a:pPr marL="0" marR="0" lvl="0" indent="0" algn="ctr" defTabSz="1219170" rtl="0" eaLnBrk="1" fontAlgn="auto" latinLnBrk="0" hangingPunct="1">
                        <a:lnSpc>
                          <a:spcPct val="107000"/>
                        </a:lnSpc>
                        <a:spcBef>
                          <a:spcPts val="0"/>
                        </a:spcBef>
                        <a:spcAft>
                          <a:spcPts val="0"/>
                        </a:spcAft>
                        <a:buClrTx/>
                        <a:buSzTx/>
                        <a:buFontTx/>
                        <a:buNone/>
                        <a:tabLst/>
                        <a:defRPr/>
                      </a:pPr>
                      <a:r>
                        <a:rPr lang="en-US" altLang="zh-CN" sz="800" i="1" dirty="0">
                          <a:effectLst/>
                          <a:latin typeface="Arial" panose="020B0604020202020204" pitchFamily="34" charset="0"/>
                          <a:ea typeface="Times New Roman" panose="02020603050405020304" pitchFamily="18" charset="0"/>
                          <a:cs typeface="Arial" panose="020B0604020202020204" pitchFamily="34" charset="0"/>
                        </a:rPr>
                        <a:t>Social evening</a:t>
                      </a: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lvl="0" indent="0" algn="ctr" defTabSz="1219170" rtl="0" eaLnBrk="1" fontAlgn="auto" latinLnBrk="0" hangingPunct="1">
                        <a:lnSpc>
                          <a:spcPct val="107000"/>
                        </a:lnSpc>
                        <a:spcBef>
                          <a:spcPts val="0"/>
                        </a:spcBef>
                        <a:spcAft>
                          <a:spcPts val="0"/>
                        </a:spcAft>
                        <a:buClrTx/>
                        <a:buSzTx/>
                        <a:buFontTx/>
                        <a:buNone/>
                        <a:tabLst/>
                        <a:defRPr/>
                      </a:pPr>
                      <a:r>
                        <a:rPr lang="en-US" altLang="zh-CN" sz="800" dirty="0">
                          <a:effectLst/>
                          <a:latin typeface="Arial" panose="020B0604020202020204" pitchFamily="34" charset="0"/>
                          <a:cs typeface="Arial" panose="020B0604020202020204" pitchFamily="34" charset="0"/>
                        </a:rPr>
                        <a:t>Stream#1 (1TU)</a:t>
                      </a:r>
                      <a:endParaRPr lang="en-US" sz="800" dirty="0">
                        <a:effectLst/>
                        <a:latin typeface="Arial" panose="020B0604020202020204" pitchFamily="34"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GB" sz="800" dirty="0">
                          <a:effectLst/>
                          <a:latin typeface="Arial" panose="020B0604020202020204" pitchFamily="34" charset="0"/>
                          <a:ea typeface="Batang" panose="02030600000101010101" pitchFamily="18" charset="-127"/>
                          <a:cs typeface="Times New Roman" panose="02020603050405020304" pitchFamily="18" charset="0"/>
                        </a:rPr>
                        <a:t> </a:t>
                      </a:r>
                      <a:r>
                        <a:rPr lang="en-US" sz="800" i="1" dirty="0">
                          <a:effectLst/>
                          <a:highlight>
                            <a:srgbClr val="C1E442"/>
                          </a:highlight>
                          <a:latin typeface="Arial" panose="020B0604020202020204" pitchFamily="34" charset="0"/>
                          <a:ea typeface="Times New Roman" panose="02020603050405020304" pitchFamily="18" charset="0"/>
                          <a:cs typeface="Arial" panose="020B0604020202020204" pitchFamily="34" charset="0"/>
                        </a:rPr>
                        <a:t>Revision session</a:t>
                      </a: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GB" sz="800" dirty="0">
                          <a:effectLst/>
                          <a:latin typeface="Arial" panose="020B0604020202020204" pitchFamily="34" charset="0"/>
                          <a:ea typeface="Batang" panose="02030600000101010101" pitchFamily="18" charset="-127"/>
                          <a:cs typeface="Times New Roman" panose="02020603050405020304" pitchFamily="18" charset="0"/>
                        </a:rPr>
                        <a:t> </a:t>
                      </a:r>
                      <a:endParaRPr lang="en-US" sz="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18523463"/>
                  </a:ext>
                </a:extLst>
              </a:tr>
            </a:tbl>
          </a:graphicData>
        </a:graphic>
      </p:graphicFrame>
      <p:sp>
        <p:nvSpPr>
          <p:cNvPr id="2" name="TextBox 1">
            <a:extLst>
              <a:ext uri="{FF2B5EF4-FFF2-40B4-BE49-F238E27FC236}">
                <a16:creationId xmlns:a16="http://schemas.microsoft.com/office/drawing/2014/main" id="{A3EE13C7-ECF6-4142-9722-E68BAA9493C3}"/>
              </a:ext>
            </a:extLst>
          </p:cNvPr>
          <p:cNvSpPr txBox="1"/>
          <p:nvPr/>
        </p:nvSpPr>
        <p:spPr>
          <a:xfrm>
            <a:off x="338915" y="1098490"/>
            <a:ext cx="9660017" cy="292388"/>
          </a:xfrm>
          <a:prstGeom prst="rect">
            <a:avLst/>
          </a:prstGeom>
          <a:noFill/>
        </p:spPr>
        <p:txBody>
          <a:bodyPr wrap="none" rtlCol="0">
            <a:spAutoFit/>
          </a:bodyPr>
          <a:lstStyle/>
          <a:p>
            <a:r>
              <a:rPr lang="en-US" altLang="zh-CN" b="1" dirty="0"/>
              <a:t>Assumption: Every day = 5 sessions (TUs),  total TU in 1 ordinary meeting (exclude closing plenary TUs) = 18.5 TUs</a:t>
            </a:r>
            <a:endParaRPr lang="zh-CN" altLang="en-US" b="1" dirty="0"/>
          </a:p>
        </p:txBody>
      </p:sp>
    </p:spTree>
    <p:extLst>
      <p:ext uri="{BB962C8B-B14F-4D97-AF65-F5344CB8AC3E}">
        <p14:creationId xmlns:p14="http://schemas.microsoft.com/office/powerpoint/2010/main" val="1606910263"/>
      </p:ext>
    </p:extLst>
  </p:cSld>
  <p:clrMapOvr>
    <a:masterClrMapping/>
  </p:clrMapOvr>
  <p:transition spd="slow"/>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03231D1A-BE03-427C-AFB2-5359FB9D067E}"/>
              </a:ext>
            </a:extLst>
          </p:cNvPr>
          <p:cNvSpPr>
            <a:spLocks noGrp="1"/>
          </p:cNvSpPr>
          <p:nvPr>
            <p:ph type="title"/>
          </p:nvPr>
        </p:nvSpPr>
        <p:spPr>
          <a:xfrm>
            <a:off x="488950" y="228600"/>
            <a:ext cx="7963850" cy="866775"/>
          </a:xfrm>
        </p:spPr>
        <p:txBody>
          <a:bodyPr/>
          <a:lstStyle/>
          <a:p>
            <a:r>
              <a:rPr lang="en-US" altLang="zh-CN" dirty="0"/>
              <a:t>Rel-19 </a:t>
            </a:r>
            <a:r>
              <a:rPr lang="en-US" dirty="0"/>
              <a:t>TU Budget for SA5 OAM</a:t>
            </a:r>
            <a:endParaRPr lang="en-SE" dirty="0"/>
          </a:p>
        </p:txBody>
      </p:sp>
      <p:sp>
        <p:nvSpPr>
          <p:cNvPr id="7" name="Content Placeholder 2">
            <a:extLst>
              <a:ext uri="{FF2B5EF4-FFF2-40B4-BE49-F238E27FC236}">
                <a16:creationId xmlns:a16="http://schemas.microsoft.com/office/drawing/2014/main" id="{F03F7F51-3836-462D-969C-2EB225EF7D21}"/>
              </a:ext>
            </a:extLst>
          </p:cNvPr>
          <p:cNvSpPr>
            <a:spLocks noGrp="1"/>
          </p:cNvSpPr>
          <p:nvPr>
            <p:ph idx="1"/>
          </p:nvPr>
        </p:nvSpPr>
        <p:spPr>
          <a:xfrm>
            <a:off x="488950" y="1297940"/>
            <a:ext cx="9322112" cy="4830763"/>
          </a:xfrm>
        </p:spPr>
        <p:txBody>
          <a:bodyPr/>
          <a:lstStyle/>
          <a:p>
            <a:r>
              <a:rPr lang="en-US" sz="2000" dirty="0"/>
              <a:t>Assumptions for SA5 OAM : </a:t>
            </a:r>
          </a:p>
          <a:p>
            <a:pPr lvl="1"/>
            <a:r>
              <a:rPr lang="en-US" sz="1600" dirty="0"/>
              <a:t>6 ordinary meeting per year. </a:t>
            </a:r>
          </a:p>
          <a:p>
            <a:pPr lvl="1"/>
            <a:r>
              <a:rPr lang="en-US" sz="1600" dirty="0">
                <a:solidFill>
                  <a:srgbClr val="FF0000"/>
                </a:solidFill>
              </a:rPr>
              <a:t>Rel-19 spans 21 months for SA5 (with early start of studies) = 10 meetings</a:t>
            </a:r>
          </a:p>
          <a:p>
            <a:pPr lvl="1"/>
            <a:r>
              <a:rPr lang="en-US" sz="1600" dirty="0"/>
              <a:t>1 Session = 1.5 hour time window </a:t>
            </a:r>
          </a:p>
          <a:p>
            <a:pPr lvl="1"/>
            <a:r>
              <a:rPr lang="en-US" sz="1600" dirty="0"/>
              <a:t>Max 5 sessions per meeting day</a:t>
            </a:r>
          </a:p>
          <a:p>
            <a:pPr lvl="1"/>
            <a:r>
              <a:rPr lang="en-US" sz="1600" dirty="0"/>
              <a:t>1 Stream = 1 TU (Time Unit)</a:t>
            </a:r>
          </a:p>
          <a:p>
            <a:pPr lvl="1"/>
            <a:r>
              <a:rPr lang="en-US" sz="1600" dirty="0"/>
              <a:t>1 TU is time (i.e., 1.5 hours) spent to discuss/handle technical contributions. </a:t>
            </a:r>
          </a:p>
          <a:p>
            <a:pPr lvl="1"/>
            <a:r>
              <a:rPr lang="en-US" sz="1600" dirty="0"/>
              <a:t>Revisions/Drafting/offline conference call are not counted for the TU estimates.</a:t>
            </a:r>
          </a:p>
          <a:p>
            <a:pPr lvl="1"/>
            <a:r>
              <a:rPr lang="en-US" sz="1600" dirty="0">
                <a:solidFill>
                  <a:srgbClr val="FF0000"/>
                </a:solidFill>
              </a:rPr>
              <a:t>OAM revision sessions normally planned to be in Thursday </a:t>
            </a:r>
            <a:r>
              <a:rPr lang="en-US" altLang="zh-CN" sz="1600" dirty="0">
                <a:solidFill>
                  <a:srgbClr val="FF0000"/>
                </a:solidFill>
              </a:rPr>
              <a:t>Q4 and </a:t>
            </a:r>
            <a:r>
              <a:rPr lang="en-US" sz="1600" dirty="0">
                <a:solidFill>
                  <a:srgbClr val="FF0000"/>
                </a:solidFill>
              </a:rPr>
              <a:t>Q5 (initial </a:t>
            </a:r>
            <a:r>
              <a:rPr lang="en-US" sz="1600" dirty="0" err="1">
                <a:solidFill>
                  <a:srgbClr val="FF0000"/>
                </a:solidFill>
              </a:rPr>
              <a:t>assump</a:t>
            </a:r>
            <a:r>
              <a:rPr lang="en-US" sz="1600" dirty="0">
                <a:solidFill>
                  <a:srgbClr val="FF0000"/>
                </a:solidFill>
              </a:rPr>
              <a:t>.)</a:t>
            </a:r>
          </a:p>
          <a:p>
            <a:pPr lvl="1"/>
            <a:r>
              <a:rPr lang="en-US" sz="1600" dirty="0">
                <a:solidFill>
                  <a:srgbClr val="FF0000"/>
                </a:solidFill>
              </a:rPr>
              <a:t>1 parallel (OAM) stream per session =&gt; 18.5 TUs per meeting (incl. 2 TUs as buffer) = 185</a:t>
            </a:r>
          </a:p>
          <a:p>
            <a:pPr lvl="1"/>
            <a:r>
              <a:rPr lang="en-US" sz="1600" dirty="0">
                <a:solidFill>
                  <a:srgbClr val="FF0000"/>
                </a:solidFill>
              </a:rPr>
              <a:t>Assume Maintenance + Buffer = 33% =&gt; ~ 61 TU</a:t>
            </a:r>
          </a:p>
          <a:p>
            <a:pPr lvl="1"/>
            <a:r>
              <a:rPr lang="en-US" sz="1600" dirty="0">
                <a:solidFill>
                  <a:srgbClr val="FF0000"/>
                </a:solidFill>
              </a:rPr>
              <a:t>Resulting total TUs avail. f. SI/WI: 10 meetings x 18.5 sessions = 185 TU minus 61 =&gt; 124 TU</a:t>
            </a:r>
          </a:p>
          <a:p>
            <a:pPr lvl="1"/>
            <a:r>
              <a:rPr lang="en-US" sz="1600" dirty="0">
                <a:solidFill>
                  <a:srgbClr val="FF0000"/>
                </a:solidFill>
              </a:rPr>
              <a:t>With 20 SI/WI =&gt; Average 6 TU per SI/WI (0.6/meeting). </a:t>
            </a:r>
          </a:p>
        </p:txBody>
      </p:sp>
      <p:sp>
        <p:nvSpPr>
          <p:cNvPr id="2" name="TextBox 1">
            <a:extLst>
              <a:ext uri="{FF2B5EF4-FFF2-40B4-BE49-F238E27FC236}">
                <a16:creationId xmlns:a16="http://schemas.microsoft.com/office/drawing/2014/main" id="{E6430514-56EB-405A-8921-B461D27CB99B}"/>
              </a:ext>
            </a:extLst>
          </p:cNvPr>
          <p:cNvSpPr txBox="1"/>
          <p:nvPr/>
        </p:nvSpPr>
        <p:spPr>
          <a:xfrm rot="20470953">
            <a:off x="8795400" y="2713892"/>
            <a:ext cx="2031325" cy="292388"/>
          </a:xfrm>
          <a:prstGeom prst="rect">
            <a:avLst/>
          </a:prstGeom>
          <a:solidFill>
            <a:srgbClr val="FFFF00"/>
          </a:solidFill>
        </p:spPr>
        <p:txBody>
          <a:bodyPr wrap="none" rtlCol="0">
            <a:spAutoFit/>
          </a:bodyPr>
          <a:lstStyle/>
          <a:p>
            <a:r>
              <a:rPr lang="en-US" altLang="zh-CN" dirty="0"/>
              <a:t>No update since SA#104</a:t>
            </a:r>
            <a:endParaRPr lang="zh-CN" altLang="en-US" dirty="0"/>
          </a:p>
        </p:txBody>
      </p:sp>
    </p:spTree>
    <p:extLst>
      <p:ext uri="{BB962C8B-B14F-4D97-AF65-F5344CB8AC3E}">
        <p14:creationId xmlns:p14="http://schemas.microsoft.com/office/powerpoint/2010/main" val="2447842821"/>
      </p:ext>
    </p:extLst>
  </p:cSld>
  <p:clrMapOvr>
    <a:masterClrMapping/>
  </p:clrMapOvr>
  <p:transition spd="slow"/>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741A413-657A-4E45-88D7-A171B4D3FAFD}"/>
              </a:ext>
            </a:extLst>
          </p:cNvPr>
          <p:cNvSpPr>
            <a:spLocks noGrp="1"/>
          </p:cNvSpPr>
          <p:nvPr>
            <p:ph type="title"/>
          </p:nvPr>
        </p:nvSpPr>
        <p:spPr>
          <a:xfrm>
            <a:off x="123569" y="182880"/>
            <a:ext cx="9561952" cy="1143000"/>
          </a:xfrm>
        </p:spPr>
        <p:txBody>
          <a:bodyPr/>
          <a:lstStyle/>
          <a:p>
            <a:r>
              <a:rPr lang="en-US" altLang="zh-CN" sz="3600" dirty="0"/>
              <a:t>SA5 Rel-19 OAM TU planning (Jan.2024~Sep.2025)</a:t>
            </a:r>
            <a:endParaRPr lang="zh-CN" altLang="en-US" sz="3600" dirty="0"/>
          </a:p>
        </p:txBody>
      </p:sp>
      <p:graphicFrame>
        <p:nvGraphicFramePr>
          <p:cNvPr id="5" name="Table 4">
            <a:extLst>
              <a:ext uri="{FF2B5EF4-FFF2-40B4-BE49-F238E27FC236}">
                <a16:creationId xmlns:a16="http://schemas.microsoft.com/office/drawing/2014/main" id="{224CA6B1-8D23-4A11-9EA2-3664C7A26FCB}"/>
              </a:ext>
            </a:extLst>
          </p:cNvPr>
          <p:cNvGraphicFramePr>
            <a:graphicFrameLocks noGrp="1"/>
          </p:cNvGraphicFramePr>
          <p:nvPr>
            <p:extLst>
              <p:ext uri="{D42A27DB-BD31-4B8C-83A1-F6EECF244321}">
                <p14:modId xmlns:p14="http://schemas.microsoft.com/office/powerpoint/2010/main" val="3746201648"/>
              </p:ext>
            </p:extLst>
          </p:nvPr>
        </p:nvGraphicFramePr>
        <p:xfrm>
          <a:off x="195826" y="3527854"/>
          <a:ext cx="11638720" cy="2537696"/>
        </p:xfrm>
        <a:graphic>
          <a:graphicData uri="http://schemas.openxmlformats.org/drawingml/2006/table">
            <a:tbl>
              <a:tblPr firstRow="1" bandRow="1">
                <a:tableStyleId>{5C22544A-7EE6-4342-B048-85BDC9FD1C3A}</a:tableStyleId>
              </a:tblPr>
              <a:tblGrid>
                <a:gridCol w="2578003">
                  <a:extLst>
                    <a:ext uri="{9D8B030D-6E8A-4147-A177-3AD203B41FA5}">
                      <a16:colId xmlns:a16="http://schemas.microsoft.com/office/drawing/2014/main" val="428783908"/>
                    </a:ext>
                  </a:extLst>
                </a:gridCol>
                <a:gridCol w="2377059">
                  <a:extLst>
                    <a:ext uri="{9D8B030D-6E8A-4147-A177-3AD203B41FA5}">
                      <a16:colId xmlns:a16="http://schemas.microsoft.com/office/drawing/2014/main" val="228380027"/>
                    </a:ext>
                  </a:extLst>
                </a:gridCol>
                <a:gridCol w="2227886">
                  <a:extLst>
                    <a:ext uri="{9D8B030D-6E8A-4147-A177-3AD203B41FA5}">
                      <a16:colId xmlns:a16="http://schemas.microsoft.com/office/drawing/2014/main" val="856762402"/>
                    </a:ext>
                  </a:extLst>
                </a:gridCol>
                <a:gridCol w="2227886">
                  <a:extLst>
                    <a:ext uri="{9D8B030D-6E8A-4147-A177-3AD203B41FA5}">
                      <a16:colId xmlns:a16="http://schemas.microsoft.com/office/drawing/2014/main" val="2063139119"/>
                    </a:ext>
                  </a:extLst>
                </a:gridCol>
                <a:gridCol w="2227886">
                  <a:extLst>
                    <a:ext uri="{9D8B030D-6E8A-4147-A177-3AD203B41FA5}">
                      <a16:colId xmlns:a16="http://schemas.microsoft.com/office/drawing/2014/main" val="446372523"/>
                    </a:ext>
                  </a:extLst>
                </a:gridCol>
              </a:tblGrid>
              <a:tr h="408134">
                <a:tc>
                  <a:txBody>
                    <a:bodyPr/>
                    <a:lstStyle/>
                    <a:p>
                      <a:endParaRPr lang="zh-CN" altLang="en-US" sz="1200" dirty="0">
                        <a:latin typeface="+mn-lt"/>
                      </a:endParaRPr>
                    </a:p>
                  </a:txBody>
                  <a:tcPr/>
                </a:tc>
                <a:tc>
                  <a:txBody>
                    <a:bodyPr/>
                    <a:lstStyle/>
                    <a:p>
                      <a:r>
                        <a:rPr lang="en-US" altLang="zh-CN" sz="1200" dirty="0">
                          <a:latin typeface="+mn-lt"/>
                        </a:rPr>
                        <a:t>Maintenance+R18</a:t>
                      </a:r>
                      <a:endParaRPr lang="zh-CN" altLang="en-US" sz="1200" dirty="0">
                        <a:latin typeface="+mn-lt"/>
                      </a:endParaRPr>
                    </a:p>
                  </a:txBody>
                  <a:tcPr/>
                </a:tc>
                <a:tc>
                  <a:txBody>
                    <a:bodyPr/>
                    <a:lstStyle/>
                    <a:p>
                      <a:r>
                        <a:rPr lang="en-US" altLang="zh-CN" sz="1200" dirty="0">
                          <a:latin typeface="+mn-lt"/>
                        </a:rPr>
                        <a:t>R19</a:t>
                      </a:r>
                      <a:endParaRPr lang="zh-CN" altLang="en-US" sz="1200" dirty="0">
                        <a:latin typeface="+mn-lt"/>
                      </a:endParaRPr>
                    </a:p>
                  </a:txBody>
                  <a:tcPr/>
                </a:tc>
                <a:tc>
                  <a:txBody>
                    <a:bodyPr/>
                    <a:lstStyle/>
                    <a:p>
                      <a:r>
                        <a:rPr lang="en-US" altLang="zh-CN" sz="1200" dirty="0">
                          <a:latin typeface="+mn-lt"/>
                        </a:rPr>
                        <a:t>R20 preparation</a:t>
                      </a:r>
                      <a:endParaRPr lang="zh-CN" altLang="en-US" sz="1200" dirty="0">
                        <a:latin typeface="+mn-lt"/>
                      </a:endParaRPr>
                    </a:p>
                  </a:txBody>
                  <a:tcPr/>
                </a:tc>
                <a:tc>
                  <a:txBody>
                    <a:bodyPr/>
                    <a:lstStyle/>
                    <a:p>
                      <a:r>
                        <a:rPr lang="en-US" altLang="zh-CN" sz="1200" dirty="0">
                          <a:latin typeface="+mn-lt"/>
                        </a:rPr>
                        <a:t>Buffer </a:t>
                      </a:r>
                    </a:p>
                    <a:p>
                      <a:r>
                        <a:rPr lang="en-US" altLang="zh-CN" sz="1200" dirty="0">
                          <a:latin typeface="+mn-lt"/>
                        </a:rPr>
                        <a:t>(revision session)</a:t>
                      </a:r>
                      <a:endParaRPr lang="zh-CN" altLang="en-US" sz="1200" dirty="0">
                        <a:latin typeface="+mn-lt"/>
                      </a:endParaRPr>
                    </a:p>
                  </a:txBody>
                  <a:tcPr/>
                </a:tc>
                <a:extLst>
                  <a:ext uri="{0D108BD9-81ED-4DB2-BD59-A6C34878D82A}">
                    <a16:rowId xmlns:a16="http://schemas.microsoft.com/office/drawing/2014/main" val="1955766534"/>
                  </a:ext>
                </a:extLst>
              </a:tr>
              <a:tr h="505362">
                <a:tc>
                  <a:txBody>
                    <a:bodyPr/>
                    <a:lstStyle/>
                    <a:p>
                      <a:r>
                        <a:rPr lang="en-US" altLang="zh-CN" sz="1200" b="1" dirty="0">
                          <a:latin typeface="+mn-lt"/>
                        </a:rPr>
                        <a:t>Jan.2024~Mar.2024</a:t>
                      </a:r>
                    </a:p>
                    <a:p>
                      <a:r>
                        <a:rPr lang="en-US" altLang="zh-CN" sz="1200" b="1" dirty="0">
                          <a:latin typeface="+mn-lt"/>
                        </a:rPr>
                        <a:t>SA5#153 (1 meeting) (Last meeting for Rel-18)</a:t>
                      </a:r>
                      <a:endParaRPr lang="zh-CN" altLang="en-US" sz="1200" b="1" dirty="0">
                        <a:latin typeface="+mn-lt"/>
                      </a:endParaRPr>
                    </a:p>
                  </a:txBody>
                  <a:tcPr>
                    <a:solidFill>
                      <a:schemeClr val="bg1">
                        <a:lumMod val="75000"/>
                      </a:schemeClr>
                    </a:solidFill>
                  </a:tcPr>
                </a:tc>
                <a:tc>
                  <a:txBody>
                    <a:bodyPr/>
                    <a:lstStyle/>
                    <a:p>
                      <a:r>
                        <a:rPr lang="en-US" altLang="zh-CN" sz="1200" dirty="0">
                          <a:latin typeface="+mn-lt"/>
                        </a:rPr>
                        <a:t>1.5 TU (CR)+13 TU (Rel-18)=14.5 TU</a:t>
                      </a:r>
                      <a:endParaRPr lang="zh-CN" altLang="en-US" sz="1200" dirty="0">
                        <a:latin typeface="+mn-lt"/>
                      </a:endParaRPr>
                    </a:p>
                  </a:txBody>
                  <a:tcPr>
                    <a:solidFill>
                      <a:schemeClr val="bg1">
                        <a:lumMod val="75000"/>
                      </a:schemeClr>
                    </a:solidFill>
                  </a:tcPr>
                </a:tc>
                <a:tc>
                  <a:txBody>
                    <a:bodyPr/>
                    <a:lstStyle/>
                    <a:p>
                      <a:r>
                        <a:rPr lang="en-US" altLang="zh-CN" sz="1200" dirty="0">
                          <a:latin typeface="+mn-lt"/>
                        </a:rPr>
                        <a:t>2 TU</a:t>
                      </a:r>
                      <a:endParaRPr lang="zh-CN" altLang="en-US" sz="1200" dirty="0">
                        <a:latin typeface="+mn-lt"/>
                      </a:endParaRPr>
                    </a:p>
                  </a:txBody>
                  <a:tcPr>
                    <a:solidFill>
                      <a:schemeClr val="bg1">
                        <a:lumMod val="75000"/>
                      </a:schemeClr>
                    </a:solidFill>
                  </a:tcPr>
                </a:tc>
                <a:tc>
                  <a:txBody>
                    <a:bodyPr/>
                    <a:lstStyle/>
                    <a:p>
                      <a:r>
                        <a:rPr lang="en-US" altLang="zh-CN" sz="1200" dirty="0">
                          <a:latin typeface="+mn-lt"/>
                        </a:rPr>
                        <a:t>NA</a:t>
                      </a:r>
                      <a:endParaRPr lang="zh-CN" altLang="en-US" sz="1200" dirty="0">
                        <a:latin typeface="+mn-lt"/>
                      </a:endParaRPr>
                    </a:p>
                  </a:txBody>
                  <a:tcPr>
                    <a:solidFill>
                      <a:schemeClr val="bg1">
                        <a:lumMod val="75000"/>
                      </a:schemeClr>
                    </a:solidFill>
                  </a:tcPr>
                </a:tc>
                <a:tc>
                  <a:txBody>
                    <a:bodyPr/>
                    <a:lstStyle/>
                    <a:p>
                      <a:r>
                        <a:rPr lang="en-US" altLang="zh-CN" sz="1200" dirty="0">
                          <a:latin typeface="+mn-lt"/>
                        </a:rPr>
                        <a:t>2 TU</a:t>
                      </a:r>
                      <a:endParaRPr lang="zh-CN" altLang="en-US" sz="1200" dirty="0">
                        <a:latin typeface="+mn-lt"/>
                      </a:endParaRPr>
                    </a:p>
                  </a:txBody>
                  <a:tcPr>
                    <a:solidFill>
                      <a:schemeClr val="bg1">
                        <a:lumMod val="75000"/>
                      </a:schemeClr>
                    </a:solidFill>
                  </a:tcPr>
                </a:tc>
                <a:extLst>
                  <a:ext uri="{0D108BD9-81ED-4DB2-BD59-A6C34878D82A}">
                    <a16:rowId xmlns:a16="http://schemas.microsoft.com/office/drawing/2014/main" val="4141971519"/>
                  </a:ext>
                </a:extLst>
              </a:tr>
              <a:tr h="583048">
                <a:tc>
                  <a:txBody>
                    <a:bodyPr/>
                    <a:lstStyle/>
                    <a:p>
                      <a:r>
                        <a:rPr lang="en-US" altLang="zh-CN" sz="1200" b="1" dirty="0">
                          <a:latin typeface="+mn-lt"/>
                        </a:rPr>
                        <a:t>Apr. 2024~Dec.2024:</a:t>
                      </a:r>
                    </a:p>
                    <a:p>
                      <a:r>
                        <a:rPr lang="en-US" altLang="zh-CN" sz="1200" b="1" dirty="0">
                          <a:latin typeface="+mn-lt"/>
                        </a:rPr>
                        <a:t>SA5#154~#158 (5 meetings)</a:t>
                      </a:r>
                      <a:endParaRPr lang="zh-CN" altLang="en-US" sz="1200" b="1" dirty="0">
                        <a:latin typeface="+mn-lt"/>
                      </a:endParaRPr>
                    </a:p>
                  </a:txBody>
                  <a:tcPr/>
                </a:tc>
                <a:tc>
                  <a:txBody>
                    <a:bodyPr/>
                    <a:lstStyle/>
                    <a:p>
                      <a:r>
                        <a:rPr lang="en-US" altLang="zh-CN" sz="1200" dirty="0">
                          <a:latin typeface="+mn-lt"/>
                        </a:rPr>
                        <a:t>2.5 TU*5 meetings = 12.5 TU (CRs)</a:t>
                      </a:r>
                      <a:endParaRPr lang="zh-CN" altLang="en-US" sz="1200" dirty="0">
                        <a:latin typeface="+mn-lt"/>
                      </a:endParaRPr>
                    </a:p>
                  </a:txBody>
                  <a:tcPr/>
                </a:tc>
                <a:tc>
                  <a:txBody>
                    <a:bodyPr/>
                    <a:lstStyle/>
                    <a:p>
                      <a:r>
                        <a:rPr lang="en-US" altLang="zh-CN" sz="1200" dirty="0">
                          <a:latin typeface="+mn-lt"/>
                        </a:rPr>
                        <a:t>14 TU*5 meetings= 70 TU</a:t>
                      </a:r>
                      <a:endParaRPr lang="zh-CN" altLang="en-US" sz="1200" dirty="0">
                        <a:latin typeface="+mn-lt"/>
                      </a:endParaRPr>
                    </a:p>
                  </a:txBody>
                  <a:tcPr/>
                </a:tc>
                <a:tc>
                  <a:txBody>
                    <a:bodyPr/>
                    <a:lstStyle/>
                    <a:p>
                      <a:r>
                        <a:rPr lang="en-US" altLang="zh-CN" sz="1200" dirty="0">
                          <a:latin typeface="+mn-lt"/>
                        </a:rPr>
                        <a:t>NA</a:t>
                      </a:r>
                      <a:endParaRPr lang="zh-CN" altLang="en-US" sz="1200" dirty="0">
                        <a:latin typeface="+mn-lt"/>
                      </a:endParaRPr>
                    </a:p>
                  </a:txBody>
                  <a:tcPr/>
                </a:tc>
                <a:tc>
                  <a:txBody>
                    <a:bodyPr/>
                    <a:lstStyle/>
                    <a:p>
                      <a:r>
                        <a:rPr lang="en-US" altLang="zh-CN" sz="1200" dirty="0">
                          <a:latin typeface="+mn-lt"/>
                        </a:rPr>
                        <a:t>2 TU*5=10 TU</a:t>
                      </a:r>
                      <a:endParaRPr lang="zh-CN" altLang="en-US" sz="1200" dirty="0">
                        <a:latin typeface="+mn-lt"/>
                      </a:endParaRPr>
                    </a:p>
                  </a:txBody>
                  <a:tcPr/>
                </a:tc>
                <a:extLst>
                  <a:ext uri="{0D108BD9-81ED-4DB2-BD59-A6C34878D82A}">
                    <a16:rowId xmlns:a16="http://schemas.microsoft.com/office/drawing/2014/main" val="3456388727"/>
                  </a:ext>
                </a:extLst>
              </a:tr>
              <a:tr h="583048">
                <a:tc>
                  <a:txBody>
                    <a:bodyPr/>
                    <a:lstStyle/>
                    <a:p>
                      <a:r>
                        <a:rPr lang="en-US" altLang="zh-CN" sz="1200" b="1" dirty="0">
                          <a:latin typeface="+mn-lt"/>
                        </a:rPr>
                        <a:t>Jan.2025~Sep.2025: </a:t>
                      </a:r>
                    </a:p>
                    <a:p>
                      <a:r>
                        <a:rPr lang="en-US" altLang="zh-CN" sz="1200" b="1" dirty="0">
                          <a:latin typeface="+mn-lt"/>
                        </a:rPr>
                        <a:t>SA5#159~#162 (4 meetings)</a:t>
                      </a:r>
                      <a:endParaRPr lang="zh-CN" altLang="en-US" sz="1200" b="1" dirty="0">
                        <a:latin typeface="+mn-lt"/>
                      </a:endParaRPr>
                    </a:p>
                  </a:txBody>
                  <a:tcPr/>
                </a:tc>
                <a:tc>
                  <a:txBody>
                    <a:bodyPr/>
                    <a:lstStyle/>
                    <a:p>
                      <a:r>
                        <a:rPr lang="en-US" altLang="zh-CN" sz="1200" dirty="0">
                          <a:latin typeface="+mn-lt"/>
                        </a:rPr>
                        <a:t>1.5 TU*4 meetings=</a:t>
                      </a:r>
                    </a:p>
                    <a:p>
                      <a:r>
                        <a:rPr lang="en-US" altLang="zh-CN" sz="1200" dirty="0">
                          <a:latin typeface="+mn-lt"/>
                        </a:rPr>
                        <a:t>6 TU (CRs)</a:t>
                      </a:r>
                      <a:endParaRPr lang="zh-CN" altLang="en-US" sz="1200" dirty="0">
                        <a:latin typeface="+mn-lt"/>
                      </a:endParaRPr>
                    </a:p>
                  </a:txBody>
                  <a:tcPr/>
                </a:tc>
                <a:tc>
                  <a:txBody>
                    <a:bodyPr/>
                    <a:lstStyle/>
                    <a:p>
                      <a:r>
                        <a:rPr lang="en-US" altLang="zh-CN" sz="1200" dirty="0">
                          <a:latin typeface="+mn-lt"/>
                        </a:rPr>
                        <a:t>13 TU*4 meetings= 52 TU</a:t>
                      </a:r>
                      <a:endParaRPr lang="zh-CN" altLang="en-US" sz="1200" dirty="0">
                        <a:latin typeface="+mn-lt"/>
                      </a:endParaRPr>
                    </a:p>
                  </a:txBody>
                  <a:tcPr/>
                </a:tc>
                <a:tc>
                  <a:txBody>
                    <a:bodyPr/>
                    <a:lstStyle/>
                    <a:p>
                      <a:r>
                        <a:rPr lang="en-US" altLang="zh-CN" sz="1200" dirty="0">
                          <a:latin typeface="+mn-lt"/>
                        </a:rPr>
                        <a:t>2 TU*4 meetings = 8 TU</a:t>
                      </a:r>
                      <a:endParaRPr lang="zh-CN" altLang="en-US" sz="1200" dirty="0">
                        <a:latin typeface="+mn-lt"/>
                      </a:endParaRPr>
                    </a:p>
                  </a:txBody>
                  <a:tcPr/>
                </a:tc>
                <a:tc>
                  <a:txBody>
                    <a:bodyPr/>
                    <a:lstStyle/>
                    <a:p>
                      <a:r>
                        <a:rPr lang="en-US" altLang="zh-CN" sz="1200" dirty="0">
                          <a:latin typeface="+mn-lt"/>
                        </a:rPr>
                        <a:t>2 TU*4=8 TU</a:t>
                      </a:r>
                      <a:endParaRPr lang="zh-CN" altLang="en-US" sz="1200" dirty="0">
                        <a:latin typeface="+mn-lt"/>
                      </a:endParaRPr>
                    </a:p>
                  </a:txBody>
                  <a:tcPr/>
                </a:tc>
                <a:extLst>
                  <a:ext uri="{0D108BD9-81ED-4DB2-BD59-A6C34878D82A}">
                    <a16:rowId xmlns:a16="http://schemas.microsoft.com/office/drawing/2014/main" val="3698655121"/>
                  </a:ext>
                </a:extLst>
              </a:tr>
              <a:tr h="233219">
                <a:tc>
                  <a:txBody>
                    <a:bodyPr/>
                    <a:lstStyle/>
                    <a:p>
                      <a:r>
                        <a:rPr lang="en-US" altLang="zh-CN" sz="1200" b="1" dirty="0">
                          <a:latin typeface="+mn-lt"/>
                        </a:rPr>
                        <a:t>Total=185 TU</a:t>
                      </a:r>
                      <a:endParaRPr lang="zh-CN" altLang="en-US" sz="1200" b="1" dirty="0">
                        <a:latin typeface="+mn-lt"/>
                      </a:endParaRPr>
                    </a:p>
                  </a:txBody>
                  <a:tcPr/>
                </a:tc>
                <a:tc>
                  <a:txBody>
                    <a:bodyPr/>
                    <a:lstStyle/>
                    <a:p>
                      <a:r>
                        <a:rPr lang="en-US" altLang="zh-CN" sz="1200" dirty="0">
                          <a:latin typeface="+mn-lt"/>
                        </a:rPr>
                        <a:t>33 TU</a:t>
                      </a:r>
                      <a:endParaRPr lang="zh-CN" altLang="en-US" sz="1200" dirty="0">
                        <a:latin typeface="+mn-lt"/>
                      </a:endParaRPr>
                    </a:p>
                  </a:txBody>
                  <a:tcPr/>
                </a:tc>
                <a:tc>
                  <a:txBody>
                    <a:bodyPr/>
                    <a:lstStyle/>
                    <a:p>
                      <a:r>
                        <a:rPr lang="en-US" altLang="zh-CN" sz="1200" dirty="0">
                          <a:latin typeface="+mn-lt"/>
                        </a:rPr>
                        <a:t>124 TU</a:t>
                      </a:r>
                      <a:endParaRPr lang="zh-CN" altLang="en-US" sz="1200" dirty="0">
                        <a:latin typeface="+mn-lt"/>
                      </a:endParaRPr>
                    </a:p>
                  </a:txBody>
                  <a:tcPr/>
                </a:tc>
                <a:tc>
                  <a:txBody>
                    <a:bodyPr/>
                    <a:lstStyle/>
                    <a:p>
                      <a:r>
                        <a:rPr lang="en-US" altLang="zh-CN" sz="1200" dirty="0">
                          <a:latin typeface="+mn-lt"/>
                        </a:rPr>
                        <a:t>8 TU</a:t>
                      </a:r>
                      <a:endParaRPr lang="zh-CN" altLang="en-US" sz="1200" dirty="0">
                        <a:latin typeface="+mn-lt"/>
                      </a:endParaRPr>
                    </a:p>
                  </a:txBody>
                  <a:tcPr/>
                </a:tc>
                <a:tc>
                  <a:txBody>
                    <a:bodyPr/>
                    <a:lstStyle/>
                    <a:p>
                      <a:r>
                        <a:rPr lang="en-US" altLang="zh-CN" sz="1200" dirty="0">
                          <a:latin typeface="+mn-lt"/>
                        </a:rPr>
                        <a:t>20 TU</a:t>
                      </a:r>
                      <a:endParaRPr lang="zh-CN" altLang="en-US" sz="1200" dirty="0">
                        <a:latin typeface="+mn-lt"/>
                      </a:endParaRPr>
                    </a:p>
                  </a:txBody>
                  <a:tcPr/>
                </a:tc>
                <a:extLst>
                  <a:ext uri="{0D108BD9-81ED-4DB2-BD59-A6C34878D82A}">
                    <a16:rowId xmlns:a16="http://schemas.microsoft.com/office/drawing/2014/main" val="1774169429"/>
                  </a:ext>
                </a:extLst>
              </a:tr>
            </a:tbl>
          </a:graphicData>
        </a:graphic>
      </p:graphicFrame>
      <p:sp>
        <p:nvSpPr>
          <p:cNvPr id="6" name="TextBox 5">
            <a:extLst>
              <a:ext uri="{FF2B5EF4-FFF2-40B4-BE49-F238E27FC236}">
                <a16:creationId xmlns:a16="http://schemas.microsoft.com/office/drawing/2014/main" id="{7DD06C11-6C65-4FEE-91E0-4D023D6B3F4D}"/>
              </a:ext>
            </a:extLst>
          </p:cNvPr>
          <p:cNvSpPr txBox="1"/>
          <p:nvPr/>
        </p:nvSpPr>
        <p:spPr>
          <a:xfrm>
            <a:off x="447111" y="1120676"/>
            <a:ext cx="10456266" cy="2308324"/>
          </a:xfrm>
          <a:prstGeom prst="rect">
            <a:avLst/>
          </a:prstGeom>
          <a:noFill/>
        </p:spPr>
        <p:txBody>
          <a:bodyPr wrap="square" rtlCol="0">
            <a:spAutoFit/>
          </a:bodyPr>
          <a:lstStyle/>
          <a:p>
            <a:r>
              <a:rPr lang="en-US" altLang="zh-CN" sz="1200" b="1" dirty="0"/>
              <a:t>Assumptions:</a:t>
            </a:r>
          </a:p>
          <a:p>
            <a:pPr marL="342900" indent="-342900">
              <a:buFont typeface="+mj-lt"/>
              <a:buAutoNum type="arabicPeriod"/>
            </a:pPr>
            <a:r>
              <a:rPr lang="en-US" altLang="zh-CN" sz="1200" dirty="0"/>
              <a:t>Every meeting day = 5 quarters (= 5 TUs)</a:t>
            </a:r>
          </a:p>
          <a:p>
            <a:pPr marL="342900" indent="-342900">
              <a:buFont typeface="+mj-lt"/>
              <a:buAutoNum type="arabicPeriod"/>
            </a:pPr>
            <a:r>
              <a:rPr lang="en-US" altLang="zh-CN" sz="1200" dirty="0"/>
              <a:t>Total TUs per meeting = 18.5 TUs</a:t>
            </a:r>
          </a:p>
          <a:p>
            <a:pPr marL="950913" lvl="1" indent="-342900">
              <a:buFont typeface="+mj-lt"/>
              <a:buAutoNum type="arabicPeriod"/>
            </a:pPr>
            <a:r>
              <a:rPr lang="fr-FR" altLang="zh-CN" sz="1200" dirty="0">
                <a:sym typeface="Wingdings 3" panose="05040102010807070707" pitchFamily="18" charset="2"/>
              </a:rPr>
              <a:t>B</a:t>
            </a:r>
            <a:r>
              <a:rPr lang="en-US" altLang="zh-CN" sz="1200" dirty="0" err="1">
                <a:sym typeface="Wingdings 3" panose="05040102010807070707" pitchFamily="18" charset="2"/>
              </a:rPr>
              <a:t>uffer</a:t>
            </a:r>
            <a:r>
              <a:rPr lang="en-US" altLang="zh-CN" sz="1200" dirty="0">
                <a:sym typeface="Wingdings 3" panose="05040102010807070707" pitchFamily="18" charset="2"/>
              </a:rPr>
              <a:t> = 2 TUs</a:t>
            </a:r>
          </a:p>
          <a:p>
            <a:pPr marL="950913" lvl="1" indent="-342900">
              <a:buFont typeface="+mj-lt"/>
              <a:buAutoNum type="arabicPeriod"/>
            </a:pPr>
            <a:r>
              <a:rPr lang="en-US" altLang="zh-CN" sz="1200" dirty="0"/>
              <a:t>OAM = 16.5 TUs</a:t>
            </a:r>
          </a:p>
          <a:p>
            <a:pPr marL="1560513" lvl="2" indent="-342900">
              <a:buFont typeface="+mj-lt"/>
              <a:buAutoNum type="arabicPeriod"/>
            </a:pPr>
            <a:r>
              <a:rPr lang="fr-FR" altLang="zh-CN" sz="1200" dirty="0">
                <a:solidFill>
                  <a:prstClr val="black"/>
                </a:solidFill>
              </a:rPr>
              <a:t>M</a:t>
            </a:r>
            <a:r>
              <a:rPr lang="en-US" altLang="zh-CN" sz="1200" dirty="0" err="1">
                <a:solidFill>
                  <a:prstClr val="black"/>
                </a:solidFill>
              </a:rPr>
              <a:t>aintenance</a:t>
            </a:r>
            <a:r>
              <a:rPr lang="en-US" altLang="zh-CN" sz="1200" dirty="0">
                <a:solidFill>
                  <a:prstClr val="black"/>
                </a:solidFill>
              </a:rPr>
              <a:t> CRs + remaining Rel-18 work (TU allocation will decrease over time </a:t>
            </a:r>
            <a:r>
              <a:rPr lang="en-US" altLang="zh-CN" sz="1200" dirty="0">
                <a:solidFill>
                  <a:prstClr val="black"/>
                </a:solidFill>
                <a:sym typeface="Wingdings 3" panose="05040102010807070707" pitchFamily="18" charset="2"/>
              </a:rPr>
              <a:t>)</a:t>
            </a:r>
          </a:p>
          <a:p>
            <a:pPr marL="1560513" lvl="2" indent="-342900">
              <a:buFont typeface="+mj-lt"/>
              <a:buAutoNum type="arabicPeriod"/>
            </a:pPr>
            <a:r>
              <a:rPr lang="fr-FR" altLang="zh-CN" sz="1200" dirty="0">
                <a:solidFill>
                  <a:prstClr val="black"/>
                </a:solidFill>
                <a:sym typeface="Wingdings 3" panose="05040102010807070707" pitchFamily="18" charset="2"/>
              </a:rPr>
              <a:t>R</a:t>
            </a:r>
            <a:r>
              <a:rPr lang="en-US" altLang="zh-CN" sz="1200" dirty="0">
                <a:solidFill>
                  <a:prstClr val="black"/>
                </a:solidFill>
                <a:sym typeface="Wingdings 3" panose="05040102010807070707" pitchFamily="18" charset="2"/>
              </a:rPr>
              <a:t>el-20 preparation work </a:t>
            </a:r>
            <a:r>
              <a:rPr lang="en-US" altLang="zh-CN" sz="1200" dirty="0">
                <a:solidFill>
                  <a:prstClr val="black"/>
                </a:solidFill>
              </a:rPr>
              <a:t>(TU allocation will be zero at the beginning and will increase over time </a:t>
            </a:r>
            <a:r>
              <a:rPr lang="en-US" altLang="zh-CN" sz="1200" dirty="0">
                <a:solidFill>
                  <a:prstClr val="black"/>
                </a:solidFill>
                <a:sym typeface="Wingdings 3" panose="05040102010807070707" pitchFamily="18" charset="2"/>
              </a:rPr>
              <a:t>)</a:t>
            </a:r>
          </a:p>
          <a:p>
            <a:pPr marL="1560513" lvl="2" indent="-342900">
              <a:buFont typeface="+mj-lt"/>
              <a:buAutoNum type="arabicPeriod"/>
            </a:pPr>
            <a:r>
              <a:rPr lang="fr-FR" altLang="zh-CN" sz="1200" dirty="0">
                <a:sym typeface="Wingdings 3" panose="05040102010807070707" pitchFamily="18" charset="2"/>
              </a:rPr>
              <a:t>A</a:t>
            </a:r>
            <a:r>
              <a:rPr lang="en-US" altLang="zh-CN" sz="1200" dirty="0" err="1">
                <a:sym typeface="Wingdings 3" panose="05040102010807070707" pitchFamily="18" charset="2"/>
              </a:rPr>
              <a:t>ll</a:t>
            </a:r>
            <a:r>
              <a:rPr lang="en-US" altLang="zh-CN" sz="1200" dirty="0">
                <a:sym typeface="Wingdings 3" panose="05040102010807070707" pitchFamily="18" charset="2"/>
              </a:rPr>
              <a:t> remaining time is available for Rel-19 SIDs / WIDs</a:t>
            </a:r>
            <a:endParaRPr lang="en-US" altLang="zh-CN" sz="1200" dirty="0">
              <a:solidFill>
                <a:prstClr val="black"/>
              </a:solidFill>
              <a:sym typeface="Wingdings 3" panose="05040102010807070707" pitchFamily="18" charset="2"/>
            </a:endParaRPr>
          </a:p>
          <a:p>
            <a:pPr marL="342900" indent="-342900">
              <a:buFont typeface="+mj-lt"/>
              <a:buAutoNum type="arabicPeriod"/>
            </a:pPr>
            <a:r>
              <a:rPr lang="fr-FR" altLang="zh-CN" sz="1200" dirty="0">
                <a:solidFill>
                  <a:prstClr val="black"/>
                </a:solidFill>
                <a:sym typeface="Wingdings 3" panose="05040102010807070707" pitchFamily="18" charset="2"/>
              </a:rPr>
              <a:t>T</a:t>
            </a:r>
            <a:r>
              <a:rPr lang="en-US" altLang="zh-CN" sz="1200" dirty="0" err="1">
                <a:solidFill>
                  <a:prstClr val="black"/>
                </a:solidFill>
                <a:sym typeface="Wingdings 3" panose="05040102010807070707" pitchFamily="18" charset="2"/>
              </a:rPr>
              <a:t>otal</a:t>
            </a:r>
            <a:r>
              <a:rPr lang="en-US" altLang="zh-CN" sz="1200" dirty="0">
                <a:solidFill>
                  <a:prstClr val="black"/>
                </a:solidFill>
                <a:sym typeface="Wingdings 3" panose="05040102010807070707" pitchFamily="18" charset="2"/>
              </a:rPr>
              <a:t> TUs allocated to Rel-19 SIDs / WIDs = 120 TUs, implying:</a:t>
            </a:r>
          </a:p>
          <a:p>
            <a:pPr marL="950913" lvl="1" indent="-342900">
              <a:buFont typeface="+mj-lt"/>
              <a:buAutoNum type="arabicPeriod"/>
            </a:pPr>
            <a:r>
              <a:rPr lang="fr-FR" altLang="zh-CN" sz="1200" dirty="0">
                <a:solidFill>
                  <a:prstClr val="black"/>
                </a:solidFill>
                <a:sym typeface="Wingdings 3" panose="05040102010807070707" pitchFamily="18" charset="2"/>
              </a:rPr>
              <a:t>12 </a:t>
            </a:r>
            <a:r>
              <a:rPr lang="fr-FR" altLang="zh-CN" sz="1200" dirty="0" err="1">
                <a:solidFill>
                  <a:prstClr val="black"/>
                </a:solidFill>
                <a:sym typeface="Wingdings 3" panose="05040102010807070707" pitchFamily="18" charset="2"/>
              </a:rPr>
              <a:t>TUs</a:t>
            </a:r>
            <a:r>
              <a:rPr lang="fr-FR" altLang="zh-CN" sz="1200" dirty="0">
                <a:solidFill>
                  <a:prstClr val="black"/>
                </a:solidFill>
                <a:sym typeface="Wingdings 3" panose="05040102010807070707" pitchFamily="18" charset="2"/>
              </a:rPr>
              <a:t> </a:t>
            </a:r>
            <a:r>
              <a:rPr lang="fr-FR" altLang="zh-CN" sz="1200" dirty="0" err="1">
                <a:solidFill>
                  <a:prstClr val="black"/>
                </a:solidFill>
                <a:sym typeface="Wingdings 3" panose="05040102010807070707" pitchFamily="18" charset="2"/>
              </a:rPr>
              <a:t>allocated</a:t>
            </a:r>
            <a:r>
              <a:rPr lang="fr-FR" altLang="zh-CN" sz="1200" dirty="0">
                <a:solidFill>
                  <a:prstClr val="black"/>
                </a:solidFill>
                <a:sym typeface="Wingdings 3" panose="05040102010807070707" pitchFamily="18" charset="2"/>
              </a:rPr>
              <a:t> to Rel-19 </a:t>
            </a:r>
            <a:r>
              <a:rPr lang="fr-FR" altLang="zh-CN" sz="1200" dirty="0" err="1">
                <a:solidFill>
                  <a:prstClr val="black"/>
                </a:solidFill>
                <a:sym typeface="Wingdings 3" panose="05040102010807070707" pitchFamily="18" charset="2"/>
              </a:rPr>
              <a:t>SIDs</a:t>
            </a:r>
            <a:r>
              <a:rPr lang="fr-FR" altLang="zh-CN" sz="1200" dirty="0">
                <a:solidFill>
                  <a:prstClr val="black"/>
                </a:solidFill>
                <a:sym typeface="Wingdings 3" panose="05040102010807070707" pitchFamily="18" charset="2"/>
              </a:rPr>
              <a:t> / </a:t>
            </a:r>
            <a:r>
              <a:rPr lang="fr-FR" altLang="zh-CN" sz="1200" dirty="0" err="1">
                <a:solidFill>
                  <a:prstClr val="black"/>
                </a:solidFill>
                <a:sym typeface="Wingdings 3" panose="05040102010807070707" pitchFamily="18" charset="2"/>
              </a:rPr>
              <a:t>WIDs</a:t>
            </a:r>
            <a:r>
              <a:rPr lang="fr-FR" altLang="zh-CN" sz="1200" dirty="0">
                <a:solidFill>
                  <a:prstClr val="black"/>
                </a:solidFill>
                <a:sym typeface="Wingdings 3" panose="05040102010807070707" pitchFamily="18" charset="2"/>
              </a:rPr>
              <a:t> per meeting (= 120 </a:t>
            </a:r>
            <a:r>
              <a:rPr lang="fr-FR" altLang="zh-CN" sz="1200" dirty="0" err="1">
                <a:solidFill>
                  <a:prstClr val="black"/>
                </a:solidFill>
                <a:sym typeface="Wingdings 3" panose="05040102010807070707" pitchFamily="18" charset="2"/>
              </a:rPr>
              <a:t>TUs</a:t>
            </a:r>
            <a:r>
              <a:rPr lang="fr-FR" altLang="zh-CN" sz="1200" dirty="0">
                <a:solidFill>
                  <a:prstClr val="black"/>
                </a:solidFill>
                <a:sym typeface="Wingdings 3" panose="05040102010807070707" pitchFamily="18" charset="2"/>
              </a:rPr>
              <a:t> / 10 meetings)</a:t>
            </a:r>
          </a:p>
          <a:p>
            <a:pPr marL="950913" lvl="1" indent="-342900">
              <a:buFont typeface="+mj-lt"/>
              <a:buAutoNum type="arabicPeriod"/>
            </a:pPr>
            <a:r>
              <a:rPr lang="fr-FR" altLang="zh-CN" sz="1200" dirty="0">
                <a:solidFill>
                  <a:prstClr val="black"/>
                </a:solidFill>
                <a:sym typeface="Wingdings 3" panose="05040102010807070707" pitchFamily="18" charset="2"/>
              </a:rPr>
              <a:t>6 </a:t>
            </a:r>
            <a:r>
              <a:rPr lang="fr-FR" altLang="zh-CN" sz="1200" dirty="0" err="1">
                <a:solidFill>
                  <a:prstClr val="black"/>
                </a:solidFill>
                <a:sym typeface="Wingdings 3" panose="05040102010807070707" pitchFamily="18" charset="2"/>
              </a:rPr>
              <a:t>TUs</a:t>
            </a:r>
            <a:r>
              <a:rPr lang="fr-FR" altLang="zh-CN" sz="1200" dirty="0">
                <a:solidFill>
                  <a:prstClr val="black"/>
                </a:solidFill>
                <a:sym typeface="Wingdings 3" panose="05040102010807070707" pitchFamily="18" charset="2"/>
              </a:rPr>
              <a:t> </a:t>
            </a:r>
            <a:r>
              <a:rPr lang="fr-FR" altLang="zh-CN" sz="1200" dirty="0" err="1">
                <a:solidFill>
                  <a:prstClr val="black"/>
                </a:solidFill>
                <a:sym typeface="Wingdings 3" panose="05040102010807070707" pitchFamily="18" charset="2"/>
              </a:rPr>
              <a:t>allocated</a:t>
            </a:r>
            <a:r>
              <a:rPr lang="fr-FR" altLang="zh-CN" sz="1200" dirty="0">
                <a:solidFill>
                  <a:prstClr val="black"/>
                </a:solidFill>
                <a:sym typeface="Wingdings 3" panose="05040102010807070707" pitchFamily="18" charset="2"/>
              </a:rPr>
              <a:t> to </a:t>
            </a:r>
            <a:r>
              <a:rPr lang="fr-FR" altLang="zh-CN" sz="1200" dirty="0" err="1">
                <a:solidFill>
                  <a:prstClr val="black"/>
                </a:solidFill>
                <a:sym typeface="Wingdings 3" panose="05040102010807070707" pitchFamily="18" charset="2"/>
              </a:rPr>
              <a:t>each</a:t>
            </a:r>
            <a:r>
              <a:rPr lang="fr-FR" altLang="zh-CN" sz="1200" dirty="0">
                <a:solidFill>
                  <a:prstClr val="black"/>
                </a:solidFill>
                <a:sym typeface="Wingdings 3" panose="05040102010807070707" pitchFamily="18" charset="2"/>
              </a:rPr>
              <a:t> Rel-19 SID / WID in </a:t>
            </a:r>
            <a:r>
              <a:rPr lang="fr-FR" altLang="zh-CN" sz="1200" dirty="0" err="1">
                <a:solidFill>
                  <a:prstClr val="black"/>
                </a:solidFill>
                <a:sym typeface="Wingdings 3" panose="05040102010807070707" pitchFamily="18" charset="2"/>
              </a:rPr>
              <a:t>average</a:t>
            </a:r>
            <a:r>
              <a:rPr lang="fr-FR" altLang="zh-CN" sz="1200" dirty="0">
                <a:solidFill>
                  <a:prstClr val="black"/>
                </a:solidFill>
                <a:sym typeface="Wingdings 3" panose="05040102010807070707" pitchFamily="18" charset="2"/>
              </a:rPr>
              <a:t> (= 120 </a:t>
            </a:r>
            <a:r>
              <a:rPr lang="fr-FR" altLang="zh-CN" sz="1200" dirty="0" err="1">
                <a:solidFill>
                  <a:prstClr val="black"/>
                </a:solidFill>
                <a:sym typeface="Wingdings 3" panose="05040102010807070707" pitchFamily="18" charset="2"/>
              </a:rPr>
              <a:t>TUs</a:t>
            </a:r>
            <a:r>
              <a:rPr lang="fr-FR" altLang="zh-CN" sz="1200" dirty="0">
                <a:solidFill>
                  <a:prstClr val="black"/>
                </a:solidFill>
                <a:sym typeface="Wingdings 3" panose="05040102010807070707" pitchFamily="18" charset="2"/>
              </a:rPr>
              <a:t> / 20 Rel-19 </a:t>
            </a:r>
            <a:r>
              <a:rPr lang="fr-FR" altLang="zh-CN" sz="1200" dirty="0" err="1">
                <a:solidFill>
                  <a:prstClr val="black"/>
                </a:solidFill>
                <a:sym typeface="Wingdings 3" panose="05040102010807070707" pitchFamily="18" charset="2"/>
              </a:rPr>
              <a:t>SIDs</a:t>
            </a:r>
            <a:r>
              <a:rPr lang="fr-FR" altLang="zh-CN" sz="1200" dirty="0">
                <a:solidFill>
                  <a:prstClr val="black"/>
                </a:solidFill>
                <a:sym typeface="Wingdings 3" panose="05040102010807070707" pitchFamily="18" charset="2"/>
              </a:rPr>
              <a:t>/</a:t>
            </a:r>
            <a:r>
              <a:rPr lang="fr-FR" altLang="zh-CN" sz="1200" dirty="0" err="1">
                <a:solidFill>
                  <a:prstClr val="black"/>
                </a:solidFill>
                <a:sym typeface="Wingdings 3" panose="05040102010807070707" pitchFamily="18" charset="2"/>
              </a:rPr>
              <a:t>WIDs</a:t>
            </a:r>
            <a:r>
              <a:rPr lang="fr-FR" altLang="zh-CN" sz="1200" dirty="0">
                <a:solidFill>
                  <a:prstClr val="black"/>
                </a:solidFill>
                <a:sym typeface="Wingdings 3" panose="05040102010807070707" pitchFamily="18" charset="2"/>
              </a:rPr>
              <a:t>)</a:t>
            </a:r>
          </a:p>
          <a:p>
            <a:pPr marL="950913" lvl="1" indent="-342900">
              <a:buFont typeface="+mj-lt"/>
              <a:buAutoNum type="arabicPeriod"/>
            </a:pPr>
            <a:r>
              <a:rPr lang="fr-FR" altLang="zh-CN" sz="1200" dirty="0">
                <a:solidFill>
                  <a:prstClr val="black"/>
                </a:solidFill>
                <a:sym typeface="Wingdings 3" panose="05040102010807070707" pitchFamily="18" charset="2"/>
              </a:rPr>
              <a:t>0.6 TU </a:t>
            </a:r>
            <a:r>
              <a:rPr lang="fr-FR" altLang="zh-CN" sz="1200" dirty="0" err="1">
                <a:solidFill>
                  <a:prstClr val="black"/>
                </a:solidFill>
                <a:sym typeface="Wingdings 3" panose="05040102010807070707" pitchFamily="18" charset="2"/>
              </a:rPr>
              <a:t>allocated</a:t>
            </a:r>
            <a:r>
              <a:rPr lang="fr-FR" altLang="zh-CN" sz="1200" dirty="0">
                <a:solidFill>
                  <a:prstClr val="black"/>
                </a:solidFill>
                <a:sym typeface="Wingdings 3" panose="05040102010807070707" pitchFamily="18" charset="2"/>
              </a:rPr>
              <a:t> per Rel-19 SID / WID per meeting in </a:t>
            </a:r>
            <a:r>
              <a:rPr lang="fr-FR" altLang="zh-CN" sz="1200" dirty="0" err="1">
                <a:solidFill>
                  <a:prstClr val="black"/>
                </a:solidFill>
                <a:sym typeface="Wingdings 3" panose="05040102010807070707" pitchFamily="18" charset="2"/>
              </a:rPr>
              <a:t>average</a:t>
            </a:r>
            <a:r>
              <a:rPr lang="fr-FR" altLang="zh-CN" sz="1200" dirty="0">
                <a:solidFill>
                  <a:prstClr val="black"/>
                </a:solidFill>
                <a:sym typeface="Wingdings 3" panose="05040102010807070707" pitchFamily="18" charset="2"/>
              </a:rPr>
              <a:t> (= 12 </a:t>
            </a:r>
            <a:r>
              <a:rPr lang="fr-FR" altLang="zh-CN" sz="1200" dirty="0" err="1">
                <a:solidFill>
                  <a:prstClr val="black"/>
                </a:solidFill>
                <a:sym typeface="Wingdings 3" panose="05040102010807070707" pitchFamily="18" charset="2"/>
              </a:rPr>
              <a:t>TUs</a:t>
            </a:r>
            <a:r>
              <a:rPr lang="fr-FR" altLang="zh-CN" sz="1200" dirty="0">
                <a:solidFill>
                  <a:prstClr val="black"/>
                </a:solidFill>
                <a:sym typeface="Wingdings 3" panose="05040102010807070707" pitchFamily="18" charset="2"/>
              </a:rPr>
              <a:t> / 20 Rel-19 </a:t>
            </a:r>
            <a:r>
              <a:rPr lang="fr-FR" altLang="zh-CN" sz="1200" dirty="0" err="1">
                <a:solidFill>
                  <a:prstClr val="black"/>
                </a:solidFill>
                <a:sym typeface="Wingdings 3" panose="05040102010807070707" pitchFamily="18" charset="2"/>
              </a:rPr>
              <a:t>SIDs</a:t>
            </a:r>
            <a:r>
              <a:rPr lang="fr-FR" altLang="zh-CN" sz="1200" dirty="0">
                <a:solidFill>
                  <a:prstClr val="black"/>
                </a:solidFill>
                <a:sym typeface="Wingdings 3" panose="05040102010807070707" pitchFamily="18" charset="2"/>
              </a:rPr>
              <a:t>/</a:t>
            </a:r>
            <a:r>
              <a:rPr lang="fr-FR" altLang="zh-CN" sz="1200" dirty="0" err="1">
                <a:solidFill>
                  <a:prstClr val="black"/>
                </a:solidFill>
                <a:sym typeface="Wingdings 3" panose="05040102010807070707" pitchFamily="18" charset="2"/>
              </a:rPr>
              <a:t>WIDs</a:t>
            </a:r>
            <a:r>
              <a:rPr lang="fr-FR" altLang="zh-CN" sz="1200" dirty="0">
                <a:solidFill>
                  <a:prstClr val="black"/>
                </a:solidFill>
                <a:sym typeface="Wingdings 3" panose="05040102010807070707" pitchFamily="18" charset="2"/>
              </a:rPr>
              <a:t>)</a:t>
            </a:r>
            <a:endParaRPr lang="zh-CN" altLang="en-US" sz="1200" b="1" dirty="0"/>
          </a:p>
        </p:txBody>
      </p:sp>
      <p:sp>
        <p:nvSpPr>
          <p:cNvPr id="7" name="TextBox 6">
            <a:extLst>
              <a:ext uri="{FF2B5EF4-FFF2-40B4-BE49-F238E27FC236}">
                <a16:creationId xmlns:a16="http://schemas.microsoft.com/office/drawing/2014/main" id="{A811B7CF-4206-4976-8794-0C5BA7314848}"/>
              </a:ext>
            </a:extLst>
          </p:cNvPr>
          <p:cNvSpPr txBox="1"/>
          <p:nvPr/>
        </p:nvSpPr>
        <p:spPr>
          <a:xfrm rot="20470953">
            <a:off x="8795400" y="2713892"/>
            <a:ext cx="2031325" cy="292388"/>
          </a:xfrm>
          <a:prstGeom prst="rect">
            <a:avLst/>
          </a:prstGeom>
          <a:solidFill>
            <a:srgbClr val="FFFF00"/>
          </a:solidFill>
        </p:spPr>
        <p:txBody>
          <a:bodyPr wrap="none" rtlCol="0">
            <a:spAutoFit/>
          </a:bodyPr>
          <a:lstStyle/>
          <a:p>
            <a:r>
              <a:rPr lang="en-US" altLang="zh-CN" dirty="0"/>
              <a:t>No update since SA#104</a:t>
            </a:r>
            <a:endParaRPr lang="zh-CN" altLang="en-US" dirty="0"/>
          </a:p>
        </p:txBody>
      </p:sp>
    </p:spTree>
    <p:extLst>
      <p:ext uri="{BB962C8B-B14F-4D97-AF65-F5344CB8AC3E}">
        <p14:creationId xmlns:p14="http://schemas.microsoft.com/office/powerpoint/2010/main" val="214487315"/>
      </p:ext>
    </p:extLst>
  </p:cSld>
  <p:clrMapOvr>
    <a:masterClrMapping/>
  </p:clrMapOvr>
  <p:transition spd="slow"/>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3F22EAC7-33FE-46C7-93AF-9B09E2C21BEA}"/>
              </a:ext>
            </a:extLst>
          </p:cNvPr>
          <p:cNvSpPr>
            <a:spLocks noGrp="1"/>
          </p:cNvSpPr>
          <p:nvPr>
            <p:ph type="title"/>
          </p:nvPr>
        </p:nvSpPr>
        <p:spPr>
          <a:xfrm>
            <a:off x="678421" y="309964"/>
            <a:ext cx="8388350" cy="93472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de-DE" altLang="de-DE" sz="4000" dirty="0"/>
              <a:t>SA5 calendar with </a:t>
            </a:r>
            <a:r>
              <a:rPr lang="en-US" altLang="zh-CN" sz="4000" dirty="0"/>
              <a:t>CH</a:t>
            </a:r>
            <a:r>
              <a:rPr lang="de-DE" altLang="de-DE" sz="4000" dirty="0"/>
              <a:t> TU (one track) </a:t>
            </a:r>
          </a:p>
        </p:txBody>
      </p:sp>
      <p:graphicFrame>
        <p:nvGraphicFramePr>
          <p:cNvPr id="5" name="Table 4">
            <a:extLst>
              <a:ext uri="{FF2B5EF4-FFF2-40B4-BE49-F238E27FC236}">
                <a16:creationId xmlns:a16="http://schemas.microsoft.com/office/drawing/2014/main" id="{7EFDD739-EAD3-45DA-BDFC-A6C6D71CEC5A}"/>
              </a:ext>
            </a:extLst>
          </p:cNvPr>
          <p:cNvGraphicFramePr>
            <a:graphicFrameLocks noGrp="1"/>
          </p:cNvGraphicFramePr>
          <p:nvPr/>
        </p:nvGraphicFramePr>
        <p:xfrm>
          <a:off x="1421176" y="1465829"/>
          <a:ext cx="8388351" cy="4669989"/>
        </p:xfrm>
        <a:graphic>
          <a:graphicData uri="http://schemas.openxmlformats.org/drawingml/2006/table">
            <a:tbl>
              <a:tblPr firstRow="1" firstCol="1" bandRow="1"/>
              <a:tblGrid>
                <a:gridCol w="1009726">
                  <a:extLst>
                    <a:ext uri="{9D8B030D-6E8A-4147-A177-3AD203B41FA5}">
                      <a16:colId xmlns:a16="http://schemas.microsoft.com/office/drawing/2014/main" val="453583115"/>
                    </a:ext>
                  </a:extLst>
                </a:gridCol>
                <a:gridCol w="1458291">
                  <a:extLst>
                    <a:ext uri="{9D8B030D-6E8A-4147-A177-3AD203B41FA5}">
                      <a16:colId xmlns:a16="http://schemas.microsoft.com/office/drawing/2014/main" val="560376874"/>
                    </a:ext>
                  </a:extLst>
                </a:gridCol>
                <a:gridCol w="1458291">
                  <a:extLst>
                    <a:ext uri="{9D8B030D-6E8A-4147-A177-3AD203B41FA5}">
                      <a16:colId xmlns:a16="http://schemas.microsoft.com/office/drawing/2014/main" val="309222227"/>
                    </a:ext>
                  </a:extLst>
                </a:gridCol>
                <a:gridCol w="1458291">
                  <a:extLst>
                    <a:ext uri="{9D8B030D-6E8A-4147-A177-3AD203B41FA5}">
                      <a16:colId xmlns:a16="http://schemas.microsoft.com/office/drawing/2014/main" val="2041094273"/>
                    </a:ext>
                  </a:extLst>
                </a:gridCol>
                <a:gridCol w="1544856">
                  <a:extLst>
                    <a:ext uri="{9D8B030D-6E8A-4147-A177-3AD203B41FA5}">
                      <a16:colId xmlns:a16="http://schemas.microsoft.com/office/drawing/2014/main" val="1996662489"/>
                    </a:ext>
                  </a:extLst>
                </a:gridCol>
                <a:gridCol w="1458896">
                  <a:extLst>
                    <a:ext uri="{9D8B030D-6E8A-4147-A177-3AD203B41FA5}">
                      <a16:colId xmlns:a16="http://schemas.microsoft.com/office/drawing/2014/main" val="1593344267"/>
                    </a:ext>
                  </a:extLst>
                </a:gridCol>
              </a:tblGrid>
              <a:tr h="534223">
                <a:tc>
                  <a:txBody>
                    <a:bodyPr/>
                    <a:lstStyle/>
                    <a:p>
                      <a:pPr marL="0" marR="0" algn="ctr">
                        <a:lnSpc>
                          <a:spcPct val="107000"/>
                        </a:lnSpc>
                        <a:spcBef>
                          <a:spcPts val="0"/>
                        </a:spcBef>
                        <a:spcAft>
                          <a:spcPts val="0"/>
                        </a:spcAft>
                      </a:pPr>
                      <a:r>
                        <a:rPr lang="en-GB" sz="1000" b="1" dirty="0">
                          <a:solidFill>
                            <a:srgbClr val="000000"/>
                          </a:solidFill>
                          <a:effectLst/>
                          <a:latin typeface="Arial" panose="020B0604020202020204" pitchFamily="34" charset="0"/>
                          <a:ea typeface="Batang" panose="02030600000101010101" pitchFamily="18" charset="-127"/>
                          <a:cs typeface="Times New Roman" panose="02020603050405020304" pitchFamily="18" charset="0"/>
                        </a:rPr>
                        <a:t>Time</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00B0F0"/>
                    </a:solidFill>
                  </a:tcPr>
                </a:tc>
                <a:tc>
                  <a:txBody>
                    <a:bodyPr/>
                    <a:lstStyle/>
                    <a:p>
                      <a:pPr marL="0" marR="0" algn="ctr">
                        <a:lnSpc>
                          <a:spcPct val="107000"/>
                        </a:lnSpc>
                        <a:spcBef>
                          <a:spcPts val="0"/>
                        </a:spcBef>
                        <a:spcAft>
                          <a:spcPts val="0"/>
                        </a:spcAft>
                      </a:pPr>
                      <a:r>
                        <a:rPr lang="en-US" sz="1000" b="1" dirty="0">
                          <a:solidFill>
                            <a:srgbClr val="000000"/>
                          </a:solidFill>
                          <a:effectLst/>
                          <a:latin typeface="Arial" panose="020B0604020202020204" pitchFamily="34" charset="0"/>
                          <a:ea typeface="Batang" panose="02030600000101010101" pitchFamily="18" charset="-127"/>
                          <a:cs typeface="Times New Roman" panose="02020603050405020304" pitchFamily="18" charset="0"/>
                        </a:rPr>
                        <a:t>Monday</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00B0F0"/>
                    </a:solidFill>
                  </a:tcPr>
                </a:tc>
                <a:tc>
                  <a:txBody>
                    <a:bodyPr/>
                    <a:lstStyle/>
                    <a:p>
                      <a:pPr marL="0" marR="0" algn="ctr">
                        <a:lnSpc>
                          <a:spcPct val="107000"/>
                        </a:lnSpc>
                        <a:spcBef>
                          <a:spcPts val="0"/>
                        </a:spcBef>
                        <a:spcAft>
                          <a:spcPts val="0"/>
                        </a:spcAft>
                      </a:pPr>
                      <a:r>
                        <a:rPr lang="en-US" sz="1000" b="1" dirty="0">
                          <a:solidFill>
                            <a:srgbClr val="000000"/>
                          </a:solidFill>
                          <a:effectLst/>
                          <a:latin typeface="Arial" panose="020B0604020202020204" pitchFamily="34" charset="0"/>
                          <a:ea typeface="Batang" panose="02030600000101010101" pitchFamily="18" charset="-127"/>
                          <a:cs typeface="Times New Roman" panose="02020603050405020304" pitchFamily="18" charset="0"/>
                        </a:rPr>
                        <a:t>Tuesday</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00B0F0"/>
                    </a:solidFill>
                  </a:tcPr>
                </a:tc>
                <a:tc>
                  <a:txBody>
                    <a:bodyPr/>
                    <a:lstStyle/>
                    <a:p>
                      <a:pPr marL="0" marR="0" algn="ctr">
                        <a:lnSpc>
                          <a:spcPct val="107000"/>
                        </a:lnSpc>
                        <a:spcBef>
                          <a:spcPts val="0"/>
                        </a:spcBef>
                        <a:spcAft>
                          <a:spcPts val="0"/>
                        </a:spcAft>
                      </a:pPr>
                      <a:r>
                        <a:rPr lang="en-US" sz="1000" b="1" dirty="0">
                          <a:solidFill>
                            <a:srgbClr val="000000"/>
                          </a:solidFill>
                          <a:effectLst/>
                          <a:latin typeface="Arial" panose="020B0604020202020204" pitchFamily="34" charset="0"/>
                          <a:ea typeface="Batang" panose="02030600000101010101" pitchFamily="18" charset="-127"/>
                          <a:cs typeface="Times New Roman" panose="02020603050405020304" pitchFamily="18" charset="0"/>
                        </a:rPr>
                        <a:t>Wednesday</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00B0F0"/>
                    </a:solidFill>
                  </a:tcPr>
                </a:tc>
                <a:tc>
                  <a:txBody>
                    <a:bodyPr/>
                    <a:lstStyle/>
                    <a:p>
                      <a:pPr marL="0" marR="0" algn="ctr">
                        <a:lnSpc>
                          <a:spcPct val="107000"/>
                        </a:lnSpc>
                        <a:spcBef>
                          <a:spcPts val="0"/>
                        </a:spcBef>
                        <a:spcAft>
                          <a:spcPts val="0"/>
                        </a:spcAft>
                      </a:pPr>
                      <a:r>
                        <a:rPr lang="en-US" sz="1000" b="1" dirty="0">
                          <a:solidFill>
                            <a:srgbClr val="000000"/>
                          </a:solidFill>
                          <a:effectLst/>
                          <a:latin typeface="Arial" panose="020B0604020202020204" pitchFamily="34" charset="0"/>
                          <a:ea typeface="Batang" panose="02030600000101010101" pitchFamily="18" charset="-127"/>
                          <a:cs typeface="Times New Roman" panose="02020603050405020304" pitchFamily="18" charset="0"/>
                        </a:rPr>
                        <a:t>Thursday</a:t>
                      </a: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00B0F0"/>
                    </a:solidFill>
                  </a:tcPr>
                </a:tc>
                <a:tc>
                  <a:txBody>
                    <a:bodyPr/>
                    <a:lstStyle/>
                    <a:p>
                      <a:pPr marL="0" marR="0" algn="ctr">
                        <a:lnSpc>
                          <a:spcPct val="107000"/>
                        </a:lnSpc>
                        <a:spcBef>
                          <a:spcPts val="0"/>
                        </a:spcBef>
                        <a:spcAft>
                          <a:spcPts val="0"/>
                        </a:spcAft>
                      </a:pPr>
                      <a:r>
                        <a:rPr lang="en-US" sz="1000" b="1" dirty="0">
                          <a:solidFill>
                            <a:srgbClr val="000000"/>
                          </a:solidFill>
                          <a:effectLst/>
                          <a:latin typeface="Arial" panose="020B0604020202020204" pitchFamily="34" charset="0"/>
                          <a:ea typeface="Batang" panose="02030600000101010101" pitchFamily="18" charset="-127"/>
                          <a:cs typeface="Times New Roman" panose="02020603050405020304" pitchFamily="18" charset="0"/>
                        </a:rPr>
                        <a:t>Friday</a:t>
                      </a:r>
                    </a:p>
                    <a:p>
                      <a:pPr marL="0" marR="0" algn="ctr">
                        <a:lnSpc>
                          <a:spcPct val="107000"/>
                        </a:lnSpc>
                        <a:spcBef>
                          <a:spcPts val="0"/>
                        </a:spcBef>
                        <a:spcAft>
                          <a:spcPts val="0"/>
                        </a:spcAft>
                      </a:pPr>
                      <a:r>
                        <a:rPr lang="en-US" sz="1000" b="1" dirty="0">
                          <a:solidFill>
                            <a:srgbClr val="000000"/>
                          </a:solidFill>
                          <a:effectLst/>
                          <a:latin typeface="Arial" panose="020B0604020202020204" pitchFamily="34" charset="0"/>
                          <a:ea typeface="Batang" panose="02030600000101010101" pitchFamily="18" charset="-127"/>
                          <a:cs typeface="Times New Roman" panose="02020603050405020304" pitchFamily="18" charset="0"/>
                        </a:rPr>
                        <a:t>(</a:t>
                      </a:r>
                      <a:r>
                        <a:rPr lang="en-US" sz="1000" b="1" dirty="0">
                          <a:solidFill>
                            <a:srgbClr val="000000"/>
                          </a:solidFill>
                          <a:effectLst/>
                          <a:highlight>
                            <a:srgbClr val="FFFF00"/>
                          </a:highlight>
                          <a:latin typeface="Arial" panose="020B0604020202020204" pitchFamily="34" charset="0"/>
                          <a:ea typeface="Batang" panose="02030600000101010101" pitchFamily="18" charset="-127"/>
                          <a:cs typeface="Times New Roman" panose="02020603050405020304" pitchFamily="18" charset="0"/>
                        </a:rPr>
                        <a:t>Closing plenary</a:t>
                      </a:r>
                      <a:r>
                        <a:rPr lang="en-US" sz="1000" b="1" dirty="0">
                          <a:solidFill>
                            <a:srgbClr val="000000"/>
                          </a:solidFill>
                          <a:effectLst/>
                          <a:latin typeface="Arial" panose="020B0604020202020204" pitchFamily="34" charset="0"/>
                          <a:ea typeface="Batang" panose="02030600000101010101" pitchFamily="18" charset="-127"/>
                          <a:cs typeface="Times New Roman" panose="02020603050405020304" pitchFamily="18" charset="0"/>
                        </a:rPr>
                        <a:t>)</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00B0F0"/>
                    </a:solidFill>
                  </a:tcPr>
                </a:tc>
                <a:extLst>
                  <a:ext uri="{0D108BD9-81ED-4DB2-BD59-A6C34878D82A}">
                    <a16:rowId xmlns:a16="http://schemas.microsoft.com/office/drawing/2014/main" val="2265014564"/>
                  </a:ext>
                </a:extLst>
              </a:tr>
              <a:tr h="502498">
                <a:tc>
                  <a:txBody>
                    <a:bodyPr/>
                    <a:lstStyle/>
                    <a:p>
                      <a:pPr marL="0" marR="0" algn="l">
                        <a:lnSpc>
                          <a:spcPct val="107000"/>
                        </a:lnSpc>
                        <a:spcBef>
                          <a:spcPts val="0"/>
                        </a:spcBef>
                        <a:spcAft>
                          <a:spcPts val="0"/>
                        </a:spcAft>
                      </a:pPr>
                      <a:r>
                        <a:rPr lang="en-US" altLang="zh-CN" sz="1000" b="1" dirty="0">
                          <a:effectLst/>
                          <a:latin typeface="Arial" panose="020B0604020202020204" pitchFamily="34" charset="0"/>
                          <a:ea typeface="Batang" panose="02030600000101010101" pitchFamily="18" charset="-127"/>
                          <a:cs typeface="Times New Roman" panose="02020603050405020304" pitchFamily="18" charset="0"/>
                        </a:rPr>
                        <a:t>Q0</a:t>
                      </a:r>
                    </a:p>
                    <a:p>
                      <a:pPr marL="0" marR="0" algn="l">
                        <a:lnSpc>
                          <a:spcPct val="107000"/>
                        </a:lnSpc>
                        <a:spcBef>
                          <a:spcPts val="0"/>
                        </a:spcBef>
                        <a:spcAft>
                          <a:spcPts val="0"/>
                        </a:spcAft>
                      </a:pPr>
                      <a:r>
                        <a:rPr lang="en-US" sz="1000" i="1" dirty="0">
                          <a:effectLst/>
                          <a:latin typeface="Arial" panose="020B0604020202020204" pitchFamily="34" charset="0"/>
                          <a:ea typeface="Batang" panose="02030600000101010101" pitchFamily="18" charset="-127"/>
                          <a:cs typeface="Times New Roman" panose="02020603050405020304" pitchFamily="18" charset="0"/>
                        </a:rPr>
                        <a:t>(If needed)</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1100" dirty="0">
                          <a:effectLst/>
                          <a:latin typeface="Arial" panose="020B0604020202020204" pitchFamily="34" charset="0"/>
                          <a:ea typeface="Batang" panose="02030600000101010101" pitchFamily="18" charset="-127"/>
                          <a:cs typeface="Times New Roman" panose="02020603050405020304" pitchFamily="18" charset="0"/>
                        </a:rPr>
                        <a:t> </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800" dirty="0">
                          <a:effectLst/>
                          <a:highlight>
                            <a:srgbClr val="C0C0C0"/>
                          </a:highlight>
                          <a:latin typeface="Arial" panose="020B0604020202020204" pitchFamily="34" charset="0"/>
                          <a:ea typeface="Batang" panose="02030600000101010101" pitchFamily="18" charset="-127"/>
                          <a:cs typeface="Arial" panose="020B0604020202020204" pitchFamily="34" charset="0"/>
                        </a:rPr>
                        <a:t> Breakout (opt.)</a:t>
                      </a:r>
                      <a:endParaRPr lang="en-US" sz="800" dirty="0">
                        <a:effectLst/>
                        <a:highlight>
                          <a:srgbClr val="C0C0C0"/>
                        </a:highligh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800" dirty="0">
                          <a:effectLst/>
                          <a:highlight>
                            <a:srgbClr val="C0C0C0"/>
                          </a:highlight>
                          <a:latin typeface="Arial" panose="020B0604020202020204" pitchFamily="34" charset="0"/>
                          <a:ea typeface="Batang" panose="02030600000101010101" pitchFamily="18" charset="-127"/>
                          <a:cs typeface="Arial" panose="020B0604020202020204" pitchFamily="34" charset="0"/>
                        </a:rPr>
                        <a:t>Breakout (opt.)</a:t>
                      </a:r>
                      <a:endParaRPr lang="en-US" sz="800" dirty="0">
                        <a:effectLst/>
                        <a:highlight>
                          <a:srgbClr val="C0C0C0"/>
                        </a:highligh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endParaRPr lang="en-US" sz="800" kern="1200" dirty="0">
                        <a:solidFill>
                          <a:schemeClr val="tx1"/>
                        </a:solidFill>
                        <a:effectLst/>
                        <a:highlight>
                          <a:srgbClr val="C0C0C0"/>
                        </a:highlight>
                        <a:latin typeface="Arial" panose="020B0604020202020204" pitchFamily="34" charset="0"/>
                        <a:ea typeface="Batang" panose="02030600000101010101" pitchFamily="18" charset="-127"/>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dirty="0">
                          <a:effectLst/>
                          <a:latin typeface="Arial" panose="020B0604020202020204" pitchFamily="34" charset="0"/>
                          <a:ea typeface="Batang" panose="02030600000101010101" pitchFamily="18" charset="-127"/>
                          <a:cs typeface="Times New Roman" panose="02020603050405020304" pitchFamily="18" charset="0"/>
                        </a:rPr>
                        <a:t> </a:t>
                      </a:r>
                      <a:r>
                        <a:rPr lang="en-US" sz="800" kern="1200" dirty="0">
                          <a:solidFill>
                            <a:schemeClr val="tx1"/>
                          </a:solidFill>
                          <a:effectLst/>
                          <a:latin typeface="Arial" panose="020B0604020202020204" pitchFamily="34" charset="0"/>
                          <a:ea typeface="+mn-ea"/>
                          <a:cs typeface="Arial" panose="020B0604020202020204" pitchFamily="34" charset="0"/>
                        </a:rPr>
                        <a:t>Closing plenary Start at 8:30am (may change depends on the host restriction)</a:t>
                      </a: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73313744"/>
                  </a:ext>
                </a:extLst>
              </a:tr>
              <a:tr h="568547">
                <a:tc>
                  <a:txBody>
                    <a:bodyPr/>
                    <a:lstStyle/>
                    <a:p>
                      <a:pPr marL="0" marR="0" algn="l">
                        <a:lnSpc>
                          <a:spcPct val="107000"/>
                        </a:lnSpc>
                        <a:spcBef>
                          <a:spcPts val="0"/>
                        </a:spcBef>
                        <a:spcAft>
                          <a:spcPts val="0"/>
                        </a:spcAft>
                      </a:pPr>
                      <a:r>
                        <a:rPr lang="en-GB" sz="1000" b="1" dirty="0">
                          <a:effectLst/>
                          <a:latin typeface="Arial" panose="020B0604020202020204" pitchFamily="34" charset="0"/>
                          <a:ea typeface="Batang" panose="02030600000101010101" pitchFamily="18" charset="-127"/>
                          <a:cs typeface="Times New Roman" panose="02020603050405020304" pitchFamily="18" charset="0"/>
                        </a:rPr>
                        <a:t>Q1 </a:t>
                      </a:r>
                    </a:p>
                    <a:p>
                      <a:pPr marL="0" marR="0" algn="l">
                        <a:lnSpc>
                          <a:spcPct val="107000"/>
                        </a:lnSpc>
                        <a:spcBef>
                          <a:spcPts val="0"/>
                        </a:spcBef>
                        <a:spcAft>
                          <a:spcPts val="0"/>
                        </a:spcAft>
                      </a:pPr>
                      <a:r>
                        <a:rPr lang="en-GB" sz="1000" b="1" dirty="0">
                          <a:effectLst/>
                          <a:latin typeface="Arial" panose="020B0604020202020204" pitchFamily="34" charset="0"/>
                          <a:ea typeface="Batang" panose="02030600000101010101" pitchFamily="18" charset="-127"/>
                          <a:cs typeface="Times New Roman" panose="02020603050405020304" pitchFamily="18" charset="0"/>
                        </a:rPr>
                        <a:t>(9:00 - 10:30)</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800" dirty="0">
                          <a:effectLst/>
                          <a:highlight>
                            <a:srgbClr val="FFFF00"/>
                          </a:highlight>
                          <a:latin typeface="Arial" panose="020B0604020202020204" pitchFamily="34" charset="0"/>
                          <a:cs typeface="Arial" panose="020B0604020202020204" pitchFamily="34" charset="0"/>
                        </a:rPr>
                        <a:t>Plenary Session#1 (1TU)</a:t>
                      </a:r>
                    </a:p>
                    <a:p>
                      <a:pPr marL="0" marR="0" algn="ctr">
                        <a:lnSpc>
                          <a:spcPct val="107000"/>
                        </a:lnSpc>
                        <a:spcBef>
                          <a:spcPts val="0"/>
                        </a:spcBef>
                        <a:spcAft>
                          <a:spcPts val="0"/>
                        </a:spcAft>
                      </a:pPr>
                      <a:r>
                        <a:rPr lang="en-US" sz="800" dirty="0">
                          <a:effectLst/>
                          <a:highlight>
                            <a:srgbClr val="FFFF00"/>
                          </a:highlight>
                          <a:latin typeface="Arial" panose="020B0604020202020204" pitchFamily="34" charset="0"/>
                          <a:cs typeface="Arial" panose="020B0604020202020204" pitchFamily="34" charset="0"/>
                        </a:rPr>
                        <a:t>[Single Stream]</a:t>
                      </a: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800" dirty="0">
                          <a:effectLst/>
                          <a:latin typeface="Arial" panose="020B0604020202020204" pitchFamily="34" charset="0"/>
                          <a:cs typeface="Arial" panose="020B0604020202020204" pitchFamily="34" charset="0"/>
                        </a:rPr>
                        <a:t>Stream#1 (1TU)</a:t>
                      </a: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800" dirty="0">
                          <a:effectLst/>
                          <a:latin typeface="Arial" panose="020B0604020202020204" pitchFamily="34" charset="0"/>
                          <a:cs typeface="Arial" panose="020B0604020202020204" pitchFamily="34" charset="0"/>
                        </a:rPr>
                        <a:t>Stream#1 (1TU)</a:t>
                      </a: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defTabSz="1219170" rtl="0" eaLnBrk="1" latinLnBrk="0" hangingPunct="1">
                        <a:lnSpc>
                          <a:spcPct val="107000"/>
                        </a:lnSpc>
                        <a:spcBef>
                          <a:spcPts val="0"/>
                        </a:spcBef>
                        <a:spcAft>
                          <a:spcPts val="0"/>
                        </a:spcAft>
                      </a:pPr>
                      <a:r>
                        <a:rPr lang="en-US" altLang="zh-CN" sz="800" i="1" kern="1200" dirty="0">
                          <a:solidFill>
                            <a:schemeClr val="tx1"/>
                          </a:solidFill>
                          <a:effectLst/>
                          <a:highlight>
                            <a:srgbClr val="C1E442"/>
                          </a:highlight>
                          <a:latin typeface="Arial" panose="020B0604020202020204" pitchFamily="34" charset="0"/>
                          <a:cs typeface="Arial" panose="020B0604020202020204" pitchFamily="34" charset="0"/>
                        </a:rPr>
                        <a:t>Revision session</a:t>
                      </a:r>
                      <a:endParaRPr lang="en-US" altLang="zh-CN" sz="800" i="1" kern="1200" dirty="0">
                        <a:solidFill>
                          <a:schemeClr val="tx1"/>
                        </a:solidFill>
                        <a:effectLst/>
                        <a:highlight>
                          <a:srgbClr val="C1E442"/>
                        </a:highligh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altLang="zh-CN" sz="800" kern="1200" dirty="0">
                          <a:solidFill>
                            <a:schemeClr val="tx1"/>
                          </a:solidFill>
                          <a:effectLst/>
                          <a:latin typeface="Arial" panose="020B0604020202020204" pitchFamily="34" charset="0"/>
                          <a:ea typeface="+mn-ea"/>
                          <a:cs typeface="Arial" panose="020B0604020202020204" pitchFamily="34" charset="0"/>
                        </a:rPr>
                        <a:t>Closing plenary </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49854894"/>
                  </a:ext>
                </a:extLst>
              </a:tr>
              <a:tr h="244241">
                <a:tc>
                  <a:txBody>
                    <a:bodyPr/>
                    <a:lstStyle/>
                    <a:p>
                      <a:pPr marL="0" marR="0" algn="l">
                        <a:lnSpc>
                          <a:spcPct val="107000"/>
                        </a:lnSpc>
                        <a:spcBef>
                          <a:spcPts val="0"/>
                        </a:spcBef>
                        <a:spcAft>
                          <a:spcPts val="0"/>
                        </a:spcAft>
                      </a:pPr>
                      <a:r>
                        <a:rPr lang="en-GB" sz="1000" b="1" dirty="0">
                          <a:solidFill>
                            <a:srgbClr val="000000"/>
                          </a:solidFill>
                          <a:effectLst/>
                          <a:latin typeface="Arial" panose="020B0604020202020204" pitchFamily="34" charset="0"/>
                          <a:ea typeface="Batang" panose="02030600000101010101" pitchFamily="18" charset="-127"/>
                          <a:cs typeface="Times New Roman" panose="02020603050405020304" pitchFamily="18" charset="0"/>
                        </a:rPr>
                        <a:t>10:30 - 11:00</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107000"/>
                        </a:lnSpc>
                        <a:spcBef>
                          <a:spcPts val="0"/>
                        </a:spcBef>
                        <a:spcAft>
                          <a:spcPts val="0"/>
                        </a:spcAft>
                      </a:pPr>
                      <a:r>
                        <a:rPr lang="en-GB" sz="800" b="1" i="1" dirty="0">
                          <a:solidFill>
                            <a:srgbClr val="000000"/>
                          </a:solidFill>
                          <a:effectLst/>
                          <a:latin typeface="Arial" panose="020B0604020202020204" pitchFamily="34" charset="0"/>
                          <a:ea typeface="Batang" panose="02030600000101010101" pitchFamily="18" charset="-127"/>
                          <a:cs typeface="Arial" panose="020B0604020202020204" pitchFamily="34" charset="0"/>
                        </a:rPr>
                        <a:t>Morning Coffee Break</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107000"/>
                        </a:lnSpc>
                        <a:spcBef>
                          <a:spcPts val="0"/>
                        </a:spcBef>
                        <a:spcAft>
                          <a:spcPts val="0"/>
                        </a:spcAft>
                      </a:pPr>
                      <a:r>
                        <a:rPr lang="en-GB" sz="800" b="1" i="1" dirty="0">
                          <a:solidFill>
                            <a:srgbClr val="000000"/>
                          </a:solidFill>
                          <a:effectLst/>
                          <a:latin typeface="Arial" panose="020B0604020202020204" pitchFamily="34" charset="0"/>
                          <a:ea typeface="Batang" panose="02030600000101010101" pitchFamily="18" charset="-127"/>
                          <a:cs typeface="Arial" panose="020B0604020202020204" pitchFamily="34" charset="0"/>
                        </a:rPr>
                        <a:t>Morning Coffee Break</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107000"/>
                        </a:lnSpc>
                        <a:spcBef>
                          <a:spcPts val="0"/>
                        </a:spcBef>
                        <a:spcAft>
                          <a:spcPts val="0"/>
                        </a:spcAft>
                      </a:pPr>
                      <a:r>
                        <a:rPr lang="en-GB" sz="800" b="1" i="1" dirty="0">
                          <a:solidFill>
                            <a:srgbClr val="000000"/>
                          </a:solidFill>
                          <a:effectLst/>
                          <a:latin typeface="Arial" panose="020B0604020202020204" pitchFamily="34" charset="0"/>
                          <a:ea typeface="Batang" panose="02030600000101010101" pitchFamily="18" charset="-127"/>
                          <a:cs typeface="Arial" panose="020B0604020202020204" pitchFamily="34" charset="0"/>
                        </a:rPr>
                        <a:t>Morning Coffee Break</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107000"/>
                        </a:lnSpc>
                        <a:spcBef>
                          <a:spcPts val="0"/>
                        </a:spcBef>
                        <a:spcAft>
                          <a:spcPts val="0"/>
                        </a:spcAft>
                      </a:pPr>
                      <a:r>
                        <a:rPr lang="en-GB" sz="800" b="1" i="1">
                          <a:solidFill>
                            <a:srgbClr val="000000"/>
                          </a:solidFill>
                          <a:effectLst/>
                          <a:latin typeface="Arial" panose="020B0604020202020204" pitchFamily="34" charset="0"/>
                          <a:ea typeface="Batang" panose="02030600000101010101" pitchFamily="18" charset="-127"/>
                          <a:cs typeface="Arial" panose="020B0604020202020204" pitchFamily="34" charset="0"/>
                        </a:rPr>
                        <a:t>Morning Coffee Break</a:t>
                      </a:r>
                      <a:endParaRPr lang="en-US" sz="80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107000"/>
                        </a:lnSpc>
                        <a:spcBef>
                          <a:spcPts val="0"/>
                        </a:spcBef>
                        <a:spcAft>
                          <a:spcPts val="0"/>
                        </a:spcAft>
                      </a:pPr>
                      <a:r>
                        <a:rPr lang="en-GB" sz="800" b="1" i="1" dirty="0">
                          <a:solidFill>
                            <a:srgbClr val="000000"/>
                          </a:solidFill>
                          <a:effectLst/>
                          <a:latin typeface="Arial" panose="020B0604020202020204" pitchFamily="34" charset="0"/>
                          <a:ea typeface="Batang" panose="02030600000101010101" pitchFamily="18" charset="-127"/>
                          <a:cs typeface="Arial" panose="020B0604020202020204" pitchFamily="34" charset="0"/>
                        </a:rPr>
                        <a:t>Morning Coffee Break</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EEAF6"/>
                    </a:solidFill>
                  </a:tcPr>
                </a:tc>
                <a:extLst>
                  <a:ext uri="{0D108BD9-81ED-4DB2-BD59-A6C34878D82A}">
                    <a16:rowId xmlns:a16="http://schemas.microsoft.com/office/drawing/2014/main" val="123593756"/>
                  </a:ext>
                </a:extLst>
              </a:tr>
              <a:tr h="358080">
                <a:tc>
                  <a:txBody>
                    <a:bodyPr/>
                    <a:lstStyle/>
                    <a:p>
                      <a:pPr marL="0" marR="0" algn="l">
                        <a:lnSpc>
                          <a:spcPct val="107000"/>
                        </a:lnSpc>
                        <a:spcBef>
                          <a:spcPts val="0"/>
                        </a:spcBef>
                        <a:spcAft>
                          <a:spcPts val="0"/>
                        </a:spcAft>
                      </a:pPr>
                      <a:r>
                        <a:rPr lang="en-GB" sz="1000" b="1" dirty="0">
                          <a:effectLst/>
                          <a:latin typeface="Arial" panose="020B0604020202020204" pitchFamily="34" charset="0"/>
                          <a:ea typeface="Batang" panose="02030600000101010101" pitchFamily="18" charset="-127"/>
                          <a:cs typeface="Times New Roman" panose="02020603050405020304" pitchFamily="18" charset="0"/>
                        </a:rPr>
                        <a:t>Q2 </a:t>
                      </a:r>
                    </a:p>
                    <a:p>
                      <a:pPr marL="0" marR="0" algn="l">
                        <a:lnSpc>
                          <a:spcPct val="107000"/>
                        </a:lnSpc>
                        <a:spcBef>
                          <a:spcPts val="0"/>
                        </a:spcBef>
                        <a:spcAft>
                          <a:spcPts val="0"/>
                        </a:spcAft>
                      </a:pPr>
                      <a:r>
                        <a:rPr lang="en-GB" sz="1000" b="1" dirty="0">
                          <a:effectLst/>
                          <a:latin typeface="Arial" panose="020B0604020202020204" pitchFamily="34" charset="0"/>
                          <a:ea typeface="Batang" panose="02030600000101010101" pitchFamily="18" charset="-127"/>
                          <a:cs typeface="Times New Roman" panose="02020603050405020304" pitchFamily="18" charset="0"/>
                        </a:rPr>
                        <a:t>(11:00 - 12:30)</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800" dirty="0">
                          <a:effectLst/>
                          <a:latin typeface="Arial" panose="020B0604020202020204" pitchFamily="34" charset="0"/>
                          <a:cs typeface="Arial" panose="020B0604020202020204" pitchFamily="34" charset="0"/>
                        </a:rPr>
                        <a:t>Stream#1 (1TU)</a:t>
                      </a: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800" dirty="0">
                          <a:effectLst/>
                          <a:latin typeface="Arial" panose="020B0604020202020204" pitchFamily="34" charset="0"/>
                          <a:cs typeface="Arial" panose="020B0604020202020204" pitchFamily="34" charset="0"/>
                        </a:rPr>
                        <a:t>Stream#1 (1TU)</a:t>
                      </a: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800" dirty="0">
                          <a:effectLst/>
                          <a:latin typeface="Arial" panose="020B0604020202020204" pitchFamily="34" charset="0"/>
                          <a:cs typeface="Arial" panose="020B0604020202020204" pitchFamily="34" charset="0"/>
                        </a:rPr>
                        <a:t>Stream#1 (1TU)</a:t>
                      </a: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defTabSz="1219170" rtl="0" eaLnBrk="1" latinLnBrk="0" hangingPunct="1">
                        <a:lnSpc>
                          <a:spcPct val="107000"/>
                        </a:lnSpc>
                        <a:spcBef>
                          <a:spcPts val="0"/>
                        </a:spcBef>
                        <a:spcAft>
                          <a:spcPts val="0"/>
                        </a:spcAft>
                      </a:pPr>
                      <a:r>
                        <a:rPr lang="en-US" sz="800" i="1" kern="1200" dirty="0">
                          <a:solidFill>
                            <a:schemeClr val="tx1"/>
                          </a:solidFill>
                          <a:effectLst/>
                          <a:highlight>
                            <a:srgbClr val="C1E442"/>
                          </a:highlight>
                          <a:latin typeface="Arial" panose="020B0604020202020204" pitchFamily="34" charset="0"/>
                          <a:cs typeface="Arial" panose="020B0604020202020204" pitchFamily="34" charset="0"/>
                        </a:rPr>
                        <a:t>Revision session</a:t>
                      </a:r>
                      <a:endParaRPr lang="en-US" sz="800" i="1" kern="1200" dirty="0">
                        <a:solidFill>
                          <a:schemeClr val="tx1"/>
                        </a:solidFill>
                        <a:effectLst/>
                        <a:highlight>
                          <a:srgbClr val="C1E442"/>
                        </a:highligh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altLang="zh-CN" sz="800" kern="1200" dirty="0">
                          <a:solidFill>
                            <a:schemeClr val="tx1"/>
                          </a:solidFill>
                          <a:effectLst/>
                          <a:latin typeface="Arial" panose="020B0604020202020204" pitchFamily="34" charset="0"/>
                          <a:ea typeface="+mn-ea"/>
                          <a:cs typeface="Arial" panose="020B0604020202020204" pitchFamily="34" charset="0"/>
                        </a:rPr>
                        <a:t>Closing plenary </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5733211"/>
                  </a:ext>
                </a:extLst>
              </a:tr>
              <a:tr h="204384">
                <a:tc>
                  <a:txBody>
                    <a:bodyPr/>
                    <a:lstStyle/>
                    <a:p>
                      <a:pPr marL="0" marR="0" algn="l">
                        <a:lnSpc>
                          <a:spcPct val="107000"/>
                        </a:lnSpc>
                        <a:spcBef>
                          <a:spcPts val="0"/>
                        </a:spcBef>
                        <a:spcAft>
                          <a:spcPts val="0"/>
                        </a:spcAft>
                      </a:pPr>
                      <a:r>
                        <a:rPr lang="en-GB" sz="1000" b="1" dirty="0">
                          <a:solidFill>
                            <a:srgbClr val="000000"/>
                          </a:solidFill>
                          <a:effectLst/>
                          <a:latin typeface="Arial" panose="020B0604020202020204" pitchFamily="34" charset="0"/>
                          <a:ea typeface="Batang" panose="02030600000101010101" pitchFamily="18" charset="-127"/>
                          <a:cs typeface="Times New Roman" panose="02020603050405020304" pitchFamily="18" charset="0"/>
                        </a:rPr>
                        <a:t>12:30 - 14:00</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107000"/>
                        </a:lnSpc>
                        <a:spcBef>
                          <a:spcPts val="0"/>
                        </a:spcBef>
                        <a:spcAft>
                          <a:spcPts val="0"/>
                        </a:spcAft>
                      </a:pPr>
                      <a:r>
                        <a:rPr lang="en-GB" sz="800" b="1" i="1">
                          <a:solidFill>
                            <a:srgbClr val="000000"/>
                          </a:solidFill>
                          <a:effectLst/>
                          <a:latin typeface="Arial" panose="020B0604020202020204" pitchFamily="34" charset="0"/>
                          <a:ea typeface="Batang" panose="02030600000101010101" pitchFamily="18" charset="-127"/>
                          <a:cs typeface="Arial" panose="020B0604020202020204" pitchFamily="34" charset="0"/>
                        </a:rPr>
                        <a:t>Lunch</a:t>
                      </a:r>
                      <a:endParaRPr lang="en-US" sz="80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107000"/>
                        </a:lnSpc>
                        <a:spcBef>
                          <a:spcPts val="0"/>
                        </a:spcBef>
                        <a:spcAft>
                          <a:spcPts val="0"/>
                        </a:spcAft>
                      </a:pPr>
                      <a:r>
                        <a:rPr lang="en-GB" sz="800" b="1" i="1">
                          <a:solidFill>
                            <a:srgbClr val="000000"/>
                          </a:solidFill>
                          <a:effectLst/>
                          <a:latin typeface="Arial" panose="020B0604020202020204" pitchFamily="34" charset="0"/>
                          <a:ea typeface="Batang" panose="02030600000101010101" pitchFamily="18" charset="-127"/>
                          <a:cs typeface="Arial" panose="020B0604020202020204" pitchFamily="34" charset="0"/>
                        </a:rPr>
                        <a:t>Lunch</a:t>
                      </a:r>
                      <a:endParaRPr lang="en-US" sz="80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107000"/>
                        </a:lnSpc>
                        <a:spcBef>
                          <a:spcPts val="0"/>
                        </a:spcBef>
                        <a:spcAft>
                          <a:spcPts val="0"/>
                        </a:spcAft>
                      </a:pPr>
                      <a:r>
                        <a:rPr lang="en-GB" sz="800" b="1" i="1" dirty="0">
                          <a:solidFill>
                            <a:srgbClr val="000000"/>
                          </a:solidFill>
                          <a:effectLst/>
                          <a:latin typeface="Arial" panose="020B0604020202020204" pitchFamily="34" charset="0"/>
                          <a:ea typeface="Batang" panose="02030600000101010101" pitchFamily="18" charset="-127"/>
                          <a:cs typeface="Arial" panose="020B0604020202020204" pitchFamily="34" charset="0"/>
                        </a:rPr>
                        <a:t>Lunch</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107000"/>
                        </a:lnSpc>
                        <a:spcBef>
                          <a:spcPts val="0"/>
                        </a:spcBef>
                        <a:spcAft>
                          <a:spcPts val="0"/>
                        </a:spcAft>
                      </a:pPr>
                      <a:r>
                        <a:rPr lang="en-GB" sz="800" b="1" i="1">
                          <a:solidFill>
                            <a:srgbClr val="000000"/>
                          </a:solidFill>
                          <a:effectLst/>
                          <a:latin typeface="Arial" panose="020B0604020202020204" pitchFamily="34" charset="0"/>
                          <a:ea typeface="Batang" panose="02030600000101010101" pitchFamily="18" charset="-127"/>
                          <a:cs typeface="Arial" panose="020B0604020202020204" pitchFamily="34" charset="0"/>
                        </a:rPr>
                        <a:t>Lunch</a:t>
                      </a:r>
                      <a:endParaRPr lang="en-US" sz="80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107000"/>
                        </a:lnSpc>
                        <a:spcBef>
                          <a:spcPts val="0"/>
                        </a:spcBef>
                        <a:spcAft>
                          <a:spcPts val="0"/>
                        </a:spcAft>
                      </a:pPr>
                      <a:r>
                        <a:rPr lang="en-GB" sz="800" b="1" i="1">
                          <a:solidFill>
                            <a:srgbClr val="000000"/>
                          </a:solidFill>
                          <a:effectLst/>
                          <a:latin typeface="Arial" panose="020B0604020202020204" pitchFamily="34" charset="0"/>
                          <a:ea typeface="Batang" panose="02030600000101010101" pitchFamily="18" charset="-127"/>
                          <a:cs typeface="Arial" panose="020B0604020202020204" pitchFamily="34" charset="0"/>
                        </a:rPr>
                        <a:t>Lunch</a:t>
                      </a:r>
                      <a:endParaRPr lang="en-US" sz="80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EEAF6"/>
                    </a:solidFill>
                  </a:tcPr>
                </a:tc>
                <a:extLst>
                  <a:ext uri="{0D108BD9-81ED-4DB2-BD59-A6C34878D82A}">
                    <a16:rowId xmlns:a16="http://schemas.microsoft.com/office/drawing/2014/main" val="4227268007"/>
                  </a:ext>
                </a:extLst>
              </a:tr>
              <a:tr h="358080">
                <a:tc>
                  <a:txBody>
                    <a:bodyPr/>
                    <a:lstStyle/>
                    <a:p>
                      <a:pPr marL="0" marR="0" algn="l">
                        <a:lnSpc>
                          <a:spcPct val="107000"/>
                        </a:lnSpc>
                        <a:spcBef>
                          <a:spcPts val="0"/>
                        </a:spcBef>
                        <a:spcAft>
                          <a:spcPts val="0"/>
                        </a:spcAft>
                      </a:pPr>
                      <a:r>
                        <a:rPr lang="en-GB" sz="1000" b="1" dirty="0">
                          <a:effectLst/>
                          <a:latin typeface="Arial" panose="020B0604020202020204" pitchFamily="34" charset="0"/>
                          <a:ea typeface="Batang" panose="02030600000101010101" pitchFamily="18" charset="-127"/>
                          <a:cs typeface="Times New Roman" panose="02020603050405020304" pitchFamily="18" charset="0"/>
                        </a:rPr>
                        <a:t>Q3</a:t>
                      </a:r>
                    </a:p>
                    <a:p>
                      <a:pPr marL="0" marR="0" algn="l">
                        <a:lnSpc>
                          <a:spcPct val="107000"/>
                        </a:lnSpc>
                        <a:spcBef>
                          <a:spcPts val="0"/>
                        </a:spcBef>
                        <a:spcAft>
                          <a:spcPts val="0"/>
                        </a:spcAft>
                      </a:pPr>
                      <a:r>
                        <a:rPr lang="en-GB" sz="1000" b="1" dirty="0">
                          <a:effectLst/>
                          <a:latin typeface="Arial" panose="020B0604020202020204" pitchFamily="34" charset="0"/>
                          <a:ea typeface="Batang" panose="02030600000101010101" pitchFamily="18" charset="-127"/>
                          <a:cs typeface="Times New Roman" panose="02020603050405020304" pitchFamily="18" charset="0"/>
                        </a:rPr>
                        <a:t>(14:00 - 15:30)</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800" dirty="0">
                          <a:effectLst/>
                          <a:latin typeface="Arial" panose="020B0604020202020204" pitchFamily="34" charset="0"/>
                          <a:cs typeface="Arial" panose="020B0604020202020204" pitchFamily="34" charset="0"/>
                        </a:rPr>
                        <a:t>Stream#1 (1TU)</a:t>
                      </a: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800" dirty="0">
                          <a:effectLst/>
                          <a:latin typeface="Arial" panose="020B0604020202020204" pitchFamily="34" charset="0"/>
                          <a:cs typeface="Arial" panose="020B0604020202020204" pitchFamily="34" charset="0"/>
                        </a:rPr>
                        <a:t>Stream#1 (1TU)</a:t>
                      </a: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800" dirty="0">
                          <a:effectLst/>
                          <a:latin typeface="Arial" panose="020B0604020202020204" pitchFamily="34" charset="0"/>
                          <a:cs typeface="Arial" panose="020B0604020202020204" pitchFamily="34" charset="0"/>
                        </a:rPr>
                        <a:t>Stream#1 (1TU)</a:t>
                      </a: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defTabSz="1219170" rtl="0" eaLnBrk="1" latinLnBrk="0" hangingPunct="1">
                        <a:lnSpc>
                          <a:spcPct val="107000"/>
                        </a:lnSpc>
                        <a:spcBef>
                          <a:spcPts val="0"/>
                        </a:spcBef>
                        <a:spcAft>
                          <a:spcPts val="0"/>
                        </a:spcAft>
                      </a:pPr>
                      <a:r>
                        <a:rPr lang="en-US" altLang="zh-CN" sz="800" i="1" dirty="0">
                          <a:effectLst/>
                          <a:highlight>
                            <a:srgbClr val="C1E442"/>
                          </a:highlight>
                          <a:latin typeface="Arial" panose="020B0604020202020204" pitchFamily="34" charset="0"/>
                          <a:ea typeface="Times New Roman" panose="02020603050405020304" pitchFamily="18" charset="0"/>
                          <a:cs typeface="Arial" panose="020B0604020202020204" pitchFamily="34" charset="0"/>
                        </a:rPr>
                        <a:t>CH Closing</a:t>
                      </a:r>
                      <a:endParaRPr lang="en-US" altLang="zh-CN" sz="800" kern="1200" dirty="0">
                        <a:solidFill>
                          <a:schemeClr val="tx1"/>
                        </a:solidFill>
                        <a:effectLst/>
                        <a:highlight>
                          <a:srgbClr val="C1E442"/>
                        </a:highlight>
                        <a:latin typeface="Arial" panose="020B0604020202020204" pitchFamily="34" charset="0"/>
                        <a:ea typeface="+mn-ea"/>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altLang="zh-CN" sz="800" kern="1200" dirty="0">
                          <a:solidFill>
                            <a:schemeClr val="tx1"/>
                          </a:solidFill>
                          <a:effectLst/>
                          <a:latin typeface="Arial" panose="020B0604020202020204" pitchFamily="34" charset="0"/>
                          <a:ea typeface="+mn-ea"/>
                          <a:cs typeface="Arial" panose="020B0604020202020204" pitchFamily="34" charset="0"/>
                        </a:rPr>
                        <a:t>Closing plenary </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82675116"/>
                  </a:ext>
                </a:extLst>
              </a:tr>
              <a:tr h="235265">
                <a:tc>
                  <a:txBody>
                    <a:bodyPr/>
                    <a:lstStyle/>
                    <a:p>
                      <a:pPr marL="0" marR="0" algn="l">
                        <a:lnSpc>
                          <a:spcPct val="107000"/>
                        </a:lnSpc>
                        <a:spcBef>
                          <a:spcPts val="0"/>
                        </a:spcBef>
                        <a:spcAft>
                          <a:spcPts val="0"/>
                        </a:spcAft>
                      </a:pPr>
                      <a:r>
                        <a:rPr lang="en-GB" sz="1000" b="1" dirty="0">
                          <a:solidFill>
                            <a:srgbClr val="000000"/>
                          </a:solidFill>
                          <a:effectLst/>
                          <a:latin typeface="Arial" panose="020B0604020202020204" pitchFamily="34" charset="0"/>
                          <a:ea typeface="Batang" panose="02030600000101010101" pitchFamily="18" charset="-127"/>
                          <a:cs typeface="Times New Roman" panose="02020603050405020304" pitchFamily="18" charset="0"/>
                        </a:rPr>
                        <a:t>15:30 - 16:00</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107000"/>
                        </a:lnSpc>
                        <a:spcBef>
                          <a:spcPts val="0"/>
                        </a:spcBef>
                        <a:spcAft>
                          <a:spcPts val="0"/>
                        </a:spcAft>
                      </a:pPr>
                      <a:r>
                        <a:rPr lang="en-GB" sz="800" b="1" i="1" dirty="0">
                          <a:solidFill>
                            <a:srgbClr val="000000"/>
                          </a:solidFill>
                          <a:effectLst/>
                          <a:latin typeface="Arial" panose="020B0604020202020204" pitchFamily="34" charset="0"/>
                          <a:ea typeface="Batang" panose="02030600000101010101" pitchFamily="18" charset="-127"/>
                          <a:cs typeface="Arial" panose="020B0604020202020204" pitchFamily="34" charset="0"/>
                        </a:rPr>
                        <a:t>Afternoon Coffee Break</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107000"/>
                        </a:lnSpc>
                        <a:spcBef>
                          <a:spcPts val="0"/>
                        </a:spcBef>
                        <a:spcAft>
                          <a:spcPts val="0"/>
                        </a:spcAft>
                      </a:pPr>
                      <a:r>
                        <a:rPr lang="en-GB" sz="800" b="1" i="1" dirty="0">
                          <a:solidFill>
                            <a:srgbClr val="000000"/>
                          </a:solidFill>
                          <a:effectLst/>
                          <a:latin typeface="Arial" panose="020B0604020202020204" pitchFamily="34" charset="0"/>
                          <a:ea typeface="Batang" panose="02030600000101010101" pitchFamily="18" charset="-127"/>
                          <a:cs typeface="Arial" panose="020B0604020202020204" pitchFamily="34" charset="0"/>
                        </a:rPr>
                        <a:t>Afternoon Coffee Break</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107000"/>
                        </a:lnSpc>
                        <a:spcBef>
                          <a:spcPts val="0"/>
                        </a:spcBef>
                        <a:spcAft>
                          <a:spcPts val="0"/>
                        </a:spcAft>
                      </a:pPr>
                      <a:r>
                        <a:rPr lang="en-GB" sz="800" b="1" i="1" dirty="0">
                          <a:solidFill>
                            <a:srgbClr val="000000"/>
                          </a:solidFill>
                          <a:effectLst/>
                          <a:latin typeface="Arial" panose="020B0604020202020204" pitchFamily="34" charset="0"/>
                          <a:ea typeface="Batang" panose="02030600000101010101" pitchFamily="18" charset="-127"/>
                          <a:cs typeface="Arial" panose="020B0604020202020204" pitchFamily="34" charset="0"/>
                        </a:rPr>
                        <a:t>Afternoon Coffee Break</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107000"/>
                        </a:lnSpc>
                        <a:spcBef>
                          <a:spcPts val="0"/>
                        </a:spcBef>
                        <a:spcAft>
                          <a:spcPts val="0"/>
                        </a:spcAft>
                      </a:pPr>
                      <a:r>
                        <a:rPr lang="en-GB" sz="800" b="1" i="1" dirty="0">
                          <a:solidFill>
                            <a:srgbClr val="000000"/>
                          </a:solidFill>
                          <a:effectLst/>
                          <a:latin typeface="Arial" panose="020B0604020202020204" pitchFamily="34" charset="0"/>
                          <a:ea typeface="Batang" panose="02030600000101010101" pitchFamily="18" charset="-127"/>
                          <a:cs typeface="Arial" panose="020B0604020202020204" pitchFamily="34" charset="0"/>
                        </a:rPr>
                        <a:t>Afternoon Coffee Break</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107000"/>
                        </a:lnSpc>
                        <a:spcBef>
                          <a:spcPts val="0"/>
                        </a:spcBef>
                        <a:spcAft>
                          <a:spcPts val="0"/>
                        </a:spcAft>
                      </a:pPr>
                      <a:r>
                        <a:rPr lang="en-GB" sz="800" b="1" i="1" dirty="0">
                          <a:solidFill>
                            <a:srgbClr val="000000"/>
                          </a:solidFill>
                          <a:effectLst/>
                          <a:latin typeface="Arial" panose="020B0604020202020204" pitchFamily="34" charset="0"/>
                          <a:ea typeface="Batang" panose="02030600000101010101" pitchFamily="18" charset="-127"/>
                          <a:cs typeface="Arial" panose="020B0604020202020204" pitchFamily="34" charset="0"/>
                        </a:rPr>
                        <a:t>Afternoon Coffee Break</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EEAF6"/>
                    </a:solidFill>
                  </a:tcPr>
                </a:tc>
                <a:extLst>
                  <a:ext uri="{0D108BD9-81ED-4DB2-BD59-A6C34878D82A}">
                    <a16:rowId xmlns:a16="http://schemas.microsoft.com/office/drawing/2014/main" val="3347987309"/>
                  </a:ext>
                </a:extLst>
              </a:tr>
              <a:tr h="494437">
                <a:tc>
                  <a:txBody>
                    <a:bodyPr/>
                    <a:lstStyle/>
                    <a:p>
                      <a:pPr marL="0" marR="0" algn="l">
                        <a:lnSpc>
                          <a:spcPct val="107000"/>
                        </a:lnSpc>
                        <a:spcBef>
                          <a:spcPts val="0"/>
                        </a:spcBef>
                        <a:spcAft>
                          <a:spcPts val="0"/>
                        </a:spcAft>
                      </a:pPr>
                      <a:r>
                        <a:rPr lang="en-GB" sz="1000" b="1" dirty="0">
                          <a:effectLst/>
                          <a:latin typeface="Arial" panose="020B0604020202020204" pitchFamily="34" charset="0"/>
                          <a:ea typeface="Batang" panose="02030600000101010101" pitchFamily="18" charset="-127"/>
                          <a:cs typeface="Times New Roman" panose="02020603050405020304" pitchFamily="18" charset="0"/>
                        </a:rPr>
                        <a:t>Q4</a:t>
                      </a:r>
                    </a:p>
                    <a:p>
                      <a:pPr marL="0" marR="0" algn="l">
                        <a:lnSpc>
                          <a:spcPct val="107000"/>
                        </a:lnSpc>
                        <a:spcBef>
                          <a:spcPts val="0"/>
                        </a:spcBef>
                        <a:spcAft>
                          <a:spcPts val="0"/>
                        </a:spcAft>
                      </a:pPr>
                      <a:r>
                        <a:rPr lang="en-GB" sz="1000" b="1" dirty="0">
                          <a:effectLst/>
                          <a:latin typeface="Arial" panose="020B0604020202020204" pitchFamily="34" charset="0"/>
                          <a:ea typeface="Batang" panose="02030600000101010101" pitchFamily="18" charset="-127"/>
                          <a:cs typeface="Times New Roman" panose="02020603050405020304" pitchFamily="18" charset="0"/>
                        </a:rPr>
                        <a:t>(16:00 - 17:30)</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800" dirty="0">
                          <a:effectLst/>
                          <a:latin typeface="Arial" panose="020B0604020202020204" pitchFamily="34" charset="0"/>
                          <a:cs typeface="Arial" panose="020B0604020202020204" pitchFamily="34" charset="0"/>
                        </a:rPr>
                        <a:t>Stream#1 (1TU)</a:t>
                      </a: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800" dirty="0">
                          <a:effectLst/>
                          <a:latin typeface="Arial" panose="020B0604020202020204" pitchFamily="34" charset="0"/>
                          <a:cs typeface="Arial" panose="020B0604020202020204" pitchFamily="34" charset="0"/>
                        </a:rPr>
                        <a:t>Stream#1 (1TU)</a:t>
                      </a: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800" dirty="0">
                          <a:effectLst/>
                          <a:latin typeface="Arial" panose="020B0604020202020204" pitchFamily="34" charset="0"/>
                          <a:cs typeface="Arial" panose="020B0604020202020204" pitchFamily="34" charset="0"/>
                        </a:rPr>
                        <a:t>Stream#1 (1TU)</a:t>
                      </a: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defTabSz="1219170" rtl="0" eaLnBrk="1" latinLnBrk="0" hangingPunct="1">
                        <a:lnSpc>
                          <a:spcPct val="107000"/>
                        </a:lnSpc>
                        <a:spcBef>
                          <a:spcPts val="0"/>
                        </a:spcBef>
                        <a:spcAft>
                          <a:spcPts val="0"/>
                        </a:spcAft>
                      </a:pPr>
                      <a:r>
                        <a:rPr lang="en-US" altLang="zh-CN" sz="800" i="1" dirty="0">
                          <a:effectLst/>
                          <a:highlight>
                            <a:srgbClr val="C1E442"/>
                          </a:highlight>
                          <a:latin typeface="Arial" panose="020B0604020202020204" pitchFamily="34" charset="0"/>
                          <a:ea typeface="Times New Roman" panose="02020603050405020304" pitchFamily="18" charset="0"/>
                          <a:cs typeface="Arial" panose="020B0604020202020204" pitchFamily="34" charset="0"/>
                        </a:rPr>
                        <a:t>CH Closing</a:t>
                      </a:r>
                      <a:endParaRPr lang="en-US" sz="800" kern="1200" dirty="0">
                        <a:solidFill>
                          <a:schemeClr val="tx1"/>
                        </a:solidFill>
                        <a:effectLst/>
                        <a:highlight>
                          <a:srgbClr val="C1E442"/>
                        </a:highlight>
                        <a:latin typeface="Arial" panose="020B0604020202020204" pitchFamily="34" charset="0"/>
                        <a:ea typeface="+mn-ea"/>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altLang="zh-CN" sz="800" kern="1200" dirty="0">
                          <a:solidFill>
                            <a:schemeClr val="tx1"/>
                          </a:solidFill>
                          <a:effectLst/>
                          <a:latin typeface="Arial" panose="020B0604020202020204" pitchFamily="34" charset="0"/>
                          <a:ea typeface="+mn-ea"/>
                          <a:cs typeface="Arial" panose="020B0604020202020204" pitchFamily="34" charset="0"/>
                        </a:rPr>
                        <a:t>Closing plenary </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80856872"/>
                  </a:ext>
                </a:extLst>
              </a:tr>
              <a:tr h="240565">
                <a:tc>
                  <a:txBody>
                    <a:bodyPr/>
                    <a:lstStyle/>
                    <a:p>
                      <a:pPr marL="0" marR="0" algn="l">
                        <a:lnSpc>
                          <a:spcPct val="107000"/>
                        </a:lnSpc>
                        <a:spcBef>
                          <a:spcPts val="0"/>
                        </a:spcBef>
                        <a:spcAft>
                          <a:spcPts val="0"/>
                        </a:spcAft>
                      </a:pPr>
                      <a:r>
                        <a:rPr lang="en-GB" sz="1000" b="1" dirty="0">
                          <a:solidFill>
                            <a:srgbClr val="000000"/>
                          </a:solidFill>
                          <a:effectLst/>
                          <a:latin typeface="Arial" panose="020B0604020202020204" pitchFamily="34" charset="0"/>
                          <a:ea typeface="Batang" panose="02030600000101010101" pitchFamily="18" charset="-127"/>
                          <a:cs typeface="Times New Roman" panose="02020603050405020304" pitchFamily="18" charset="0"/>
                        </a:rPr>
                        <a:t>17:30 - 17:40</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7000"/>
                        </a:lnSpc>
                        <a:spcBef>
                          <a:spcPts val="0"/>
                        </a:spcBef>
                        <a:spcAft>
                          <a:spcPts val="0"/>
                        </a:spcAft>
                      </a:pPr>
                      <a:r>
                        <a:rPr lang="en-GB" sz="800" b="1" i="1" dirty="0">
                          <a:solidFill>
                            <a:srgbClr val="000000"/>
                          </a:solidFill>
                          <a:effectLst/>
                          <a:latin typeface="Arial" panose="020B0604020202020204" pitchFamily="34" charset="0"/>
                          <a:ea typeface="Batang" panose="02030600000101010101" pitchFamily="18" charset="-127"/>
                          <a:cs typeface="Arial" panose="020B0604020202020204" pitchFamily="34" charset="0"/>
                        </a:rPr>
                        <a:t>Break</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7000"/>
                        </a:lnSpc>
                        <a:spcBef>
                          <a:spcPts val="0"/>
                        </a:spcBef>
                        <a:spcAft>
                          <a:spcPts val="0"/>
                        </a:spcAft>
                      </a:pPr>
                      <a:r>
                        <a:rPr lang="en-GB" sz="800" b="1" i="1" dirty="0">
                          <a:solidFill>
                            <a:srgbClr val="000000"/>
                          </a:solidFill>
                          <a:effectLst/>
                          <a:latin typeface="Arial" panose="020B0604020202020204" pitchFamily="34" charset="0"/>
                          <a:ea typeface="Batang" panose="02030600000101010101" pitchFamily="18" charset="-127"/>
                          <a:cs typeface="Arial" panose="020B0604020202020204" pitchFamily="34" charset="0"/>
                        </a:rPr>
                        <a:t>Break</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7000"/>
                        </a:lnSpc>
                        <a:spcBef>
                          <a:spcPts val="0"/>
                        </a:spcBef>
                        <a:spcAft>
                          <a:spcPts val="0"/>
                        </a:spcAft>
                      </a:pPr>
                      <a:r>
                        <a:rPr lang="en-GB" sz="800" b="1" i="1" dirty="0">
                          <a:solidFill>
                            <a:srgbClr val="000000"/>
                          </a:solidFill>
                          <a:effectLst/>
                          <a:latin typeface="Arial" panose="020B0604020202020204" pitchFamily="34" charset="0"/>
                          <a:ea typeface="Batang" panose="02030600000101010101" pitchFamily="18" charset="-127"/>
                          <a:cs typeface="Arial" panose="020B0604020202020204" pitchFamily="34" charset="0"/>
                        </a:rPr>
                        <a:t>Break</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7000"/>
                        </a:lnSpc>
                        <a:spcBef>
                          <a:spcPts val="0"/>
                        </a:spcBef>
                        <a:spcAft>
                          <a:spcPts val="0"/>
                        </a:spcAft>
                      </a:pPr>
                      <a:r>
                        <a:rPr lang="en-GB" sz="800" b="1" i="1" dirty="0">
                          <a:solidFill>
                            <a:srgbClr val="000000"/>
                          </a:solidFill>
                          <a:effectLst/>
                          <a:latin typeface="Arial" panose="020B0604020202020204" pitchFamily="34" charset="0"/>
                          <a:ea typeface="Batang" panose="02030600000101010101" pitchFamily="18" charset="-127"/>
                          <a:cs typeface="Arial" panose="020B0604020202020204" pitchFamily="34" charset="0"/>
                        </a:rPr>
                        <a:t>Break</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7000"/>
                        </a:lnSpc>
                        <a:spcBef>
                          <a:spcPts val="0"/>
                        </a:spcBef>
                        <a:spcAft>
                          <a:spcPts val="0"/>
                        </a:spcAft>
                      </a:pPr>
                      <a:r>
                        <a:rPr lang="en-GB" sz="800" b="1" i="1" dirty="0">
                          <a:solidFill>
                            <a:srgbClr val="000000"/>
                          </a:solidFill>
                          <a:effectLst/>
                          <a:latin typeface="Arial" panose="020B0604020202020204" pitchFamily="34" charset="0"/>
                          <a:ea typeface="Batang" panose="02030600000101010101" pitchFamily="18" charset="-127"/>
                          <a:cs typeface="Arial" panose="020B0604020202020204" pitchFamily="34" charset="0"/>
                        </a:rPr>
                        <a:t>Break</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4098725036"/>
                  </a:ext>
                </a:extLst>
              </a:tr>
              <a:tr h="553711">
                <a:tc>
                  <a:txBody>
                    <a:bodyPr/>
                    <a:lstStyle/>
                    <a:p>
                      <a:pPr marL="0" marR="0" algn="l">
                        <a:lnSpc>
                          <a:spcPct val="107000"/>
                        </a:lnSpc>
                        <a:spcBef>
                          <a:spcPts val="0"/>
                        </a:spcBef>
                        <a:spcAft>
                          <a:spcPts val="0"/>
                        </a:spcAft>
                      </a:pPr>
                      <a:r>
                        <a:rPr lang="en-US" sz="1000" b="1" dirty="0">
                          <a:effectLst/>
                          <a:latin typeface="Arial" panose="020B0604020202020204" pitchFamily="34" charset="0"/>
                          <a:ea typeface="Batang" panose="02030600000101010101" pitchFamily="18" charset="-127"/>
                          <a:cs typeface="Times New Roman" panose="02020603050405020304" pitchFamily="18" charset="0"/>
                        </a:rPr>
                        <a:t>Q5</a:t>
                      </a:r>
                    </a:p>
                    <a:p>
                      <a:pPr marL="0" marR="0" algn="l">
                        <a:lnSpc>
                          <a:spcPct val="107000"/>
                        </a:lnSpc>
                        <a:spcBef>
                          <a:spcPts val="0"/>
                        </a:spcBef>
                        <a:spcAft>
                          <a:spcPts val="0"/>
                        </a:spcAft>
                      </a:pPr>
                      <a:r>
                        <a:rPr lang="en-US" sz="1000" b="1" dirty="0">
                          <a:effectLst/>
                          <a:latin typeface="Arial" panose="020B0604020202020204" pitchFamily="34" charset="0"/>
                          <a:ea typeface="Batang" panose="02030600000101010101" pitchFamily="18" charset="-127"/>
                          <a:cs typeface="Times New Roman" panose="02020603050405020304" pitchFamily="18" charset="0"/>
                        </a:rPr>
                        <a:t>(17:40 – 19:10)</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800" dirty="0">
                          <a:effectLst/>
                          <a:latin typeface="Arial" panose="020B0604020202020204" pitchFamily="34" charset="0"/>
                          <a:cs typeface="Arial" panose="020B0604020202020204" pitchFamily="34" charset="0"/>
                        </a:rPr>
                        <a:t>Stream#1 (1TU)</a:t>
                      </a: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lvl="0" indent="0" algn="ctr" defTabSz="1219170" rtl="0" eaLnBrk="1" fontAlgn="auto" latinLnBrk="0" hangingPunct="1">
                        <a:lnSpc>
                          <a:spcPct val="107000"/>
                        </a:lnSpc>
                        <a:spcBef>
                          <a:spcPts val="0"/>
                        </a:spcBef>
                        <a:spcAft>
                          <a:spcPts val="0"/>
                        </a:spcAft>
                        <a:buClrTx/>
                        <a:buSzTx/>
                        <a:buFontTx/>
                        <a:buNone/>
                        <a:tabLst/>
                        <a:defRPr/>
                      </a:pPr>
                      <a:r>
                        <a:rPr lang="en-US" altLang="zh-CN" sz="800" i="1" dirty="0">
                          <a:effectLst/>
                          <a:highlight>
                            <a:srgbClr val="FFFF00"/>
                          </a:highlight>
                          <a:latin typeface="Arial" panose="020B0604020202020204" pitchFamily="34" charset="0"/>
                          <a:ea typeface="Times New Roman" panose="02020603050405020304" pitchFamily="18" charset="0"/>
                          <a:cs typeface="Arial" panose="020B0604020202020204" pitchFamily="34" charset="0"/>
                        </a:rPr>
                        <a:t>Stream#1 (0.5 TU) </a:t>
                      </a:r>
                    </a:p>
                    <a:p>
                      <a:pPr marL="0" marR="0" lvl="0" indent="0" algn="ctr" defTabSz="1219170" rtl="0" eaLnBrk="1" fontAlgn="auto" latinLnBrk="0" hangingPunct="1">
                        <a:lnSpc>
                          <a:spcPct val="107000"/>
                        </a:lnSpc>
                        <a:spcBef>
                          <a:spcPts val="0"/>
                        </a:spcBef>
                        <a:spcAft>
                          <a:spcPts val="0"/>
                        </a:spcAft>
                        <a:buClrTx/>
                        <a:buSzTx/>
                        <a:buFontTx/>
                        <a:buNone/>
                        <a:tabLst/>
                        <a:defRPr/>
                      </a:pPr>
                      <a:r>
                        <a:rPr lang="en-US" altLang="zh-CN" sz="800" i="1" dirty="0">
                          <a:effectLst/>
                          <a:latin typeface="Arial" panose="020B0604020202020204" pitchFamily="34" charset="0"/>
                          <a:ea typeface="Times New Roman" panose="02020603050405020304" pitchFamily="18" charset="0"/>
                          <a:cs typeface="Arial" panose="020B0604020202020204" pitchFamily="34" charset="0"/>
                        </a:rPr>
                        <a:t>Stop around 18:45</a:t>
                      </a:r>
                    </a:p>
                    <a:p>
                      <a:pPr marL="0" marR="0" lvl="0" indent="0" algn="ctr" defTabSz="1219170" rtl="0" eaLnBrk="1" fontAlgn="auto" latinLnBrk="0" hangingPunct="1">
                        <a:lnSpc>
                          <a:spcPct val="107000"/>
                        </a:lnSpc>
                        <a:spcBef>
                          <a:spcPts val="0"/>
                        </a:spcBef>
                        <a:spcAft>
                          <a:spcPts val="0"/>
                        </a:spcAft>
                        <a:buClrTx/>
                        <a:buSzTx/>
                        <a:buFontTx/>
                        <a:buNone/>
                        <a:tabLst/>
                        <a:defRPr/>
                      </a:pPr>
                      <a:r>
                        <a:rPr lang="en-US" altLang="zh-CN" sz="800" i="1" dirty="0">
                          <a:effectLst/>
                          <a:latin typeface="Arial" panose="020B0604020202020204" pitchFamily="34" charset="0"/>
                          <a:ea typeface="Times New Roman" panose="02020603050405020304" pitchFamily="18" charset="0"/>
                          <a:cs typeface="Arial" panose="020B0604020202020204" pitchFamily="34" charset="0"/>
                        </a:rPr>
                        <a:t>Social evening</a:t>
                      </a: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lvl="0" indent="0" algn="ctr" defTabSz="1219170" rtl="0" eaLnBrk="1" fontAlgn="auto" latinLnBrk="0" hangingPunct="1">
                        <a:lnSpc>
                          <a:spcPct val="107000"/>
                        </a:lnSpc>
                        <a:spcBef>
                          <a:spcPts val="0"/>
                        </a:spcBef>
                        <a:spcAft>
                          <a:spcPts val="0"/>
                        </a:spcAft>
                        <a:buClrTx/>
                        <a:buSzTx/>
                        <a:buFontTx/>
                        <a:buNone/>
                        <a:tabLst/>
                        <a:defRPr/>
                      </a:pPr>
                      <a:r>
                        <a:rPr lang="en-US" altLang="zh-CN" sz="800" dirty="0">
                          <a:effectLst/>
                          <a:latin typeface="Arial" panose="020B0604020202020204" pitchFamily="34" charset="0"/>
                          <a:cs typeface="Arial" panose="020B0604020202020204" pitchFamily="34" charset="0"/>
                        </a:rPr>
                        <a:t>Stream#1 (1TU)</a:t>
                      </a:r>
                      <a:endParaRPr lang="en-US" sz="800" dirty="0">
                        <a:effectLst/>
                        <a:latin typeface="Arial" panose="020B0604020202020204" pitchFamily="34"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GB" sz="800" dirty="0">
                          <a:effectLst/>
                          <a:latin typeface="Arial" panose="020B0604020202020204" pitchFamily="34" charset="0"/>
                          <a:ea typeface="Batang" panose="02030600000101010101" pitchFamily="18" charset="-127"/>
                          <a:cs typeface="Times New Roman" panose="02020603050405020304" pitchFamily="18" charset="0"/>
                        </a:rPr>
                        <a:t> </a:t>
                      </a:r>
                      <a:r>
                        <a:rPr lang="en-GB" sz="800" i="1" kern="1200" dirty="0">
                          <a:solidFill>
                            <a:schemeClr val="tx1"/>
                          </a:solidFill>
                          <a:effectLst/>
                          <a:highlight>
                            <a:srgbClr val="C1E442"/>
                          </a:highlight>
                          <a:latin typeface="Arial" panose="020B0604020202020204" pitchFamily="34" charset="0"/>
                          <a:ea typeface="Batang" panose="02030600000101010101" pitchFamily="18" charset="-127"/>
                          <a:cs typeface="Arial" panose="020B0604020202020204" pitchFamily="34" charset="0"/>
                        </a:rPr>
                        <a:t>CH Closing</a:t>
                      </a:r>
                      <a:r>
                        <a:rPr lang="en-US" sz="800" i="1" kern="1200" dirty="0">
                          <a:solidFill>
                            <a:schemeClr val="tx1"/>
                          </a:solidFill>
                          <a:effectLst/>
                          <a:highlight>
                            <a:srgbClr val="C1E442"/>
                          </a:highlight>
                          <a:latin typeface="Arial" panose="020B0604020202020204" pitchFamily="34" charset="0"/>
                          <a:ea typeface="Batang" panose="02030600000101010101" pitchFamily="18" charset="-127"/>
                          <a:cs typeface="Arial" panose="020B0604020202020204" pitchFamily="34" charset="0"/>
                        </a:rPr>
                        <a:t>(Opt.)</a:t>
                      </a:r>
                      <a:endParaRPr lang="en-US" sz="800" i="1" kern="1200" dirty="0">
                        <a:solidFill>
                          <a:schemeClr val="tx1"/>
                        </a:solidFill>
                        <a:effectLst/>
                        <a:highlight>
                          <a:srgbClr val="C1E442"/>
                        </a:highligh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GB" sz="800" dirty="0">
                          <a:effectLst/>
                          <a:latin typeface="Arial" panose="020B0604020202020204" pitchFamily="34" charset="0"/>
                          <a:ea typeface="Batang" panose="02030600000101010101" pitchFamily="18" charset="-127"/>
                          <a:cs typeface="Times New Roman" panose="02020603050405020304" pitchFamily="18" charset="0"/>
                        </a:rPr>
                        <a:t> </a:t>
                      </a:r>
                      <a:endParaRPr lang="en-US" sz="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18523463"/>
                  </a:ext>
                </a:extLst>
              </a:tr>
            </a:tbl>
          </a:graphicData>
        </a:graphic>
      </p:graphicFrame>
      <p:sp>
        <p:nvSpPr>
          <p:cNvPr id="2" name="TextBox 1">
            <a:extLst>
              <a:ext uri="{FF2B5EF4-FFF2-40B4-BE49-F238E27FC236}">
                <a16:creationId xmlns:a16="http://schemas.microsoft.com/office/drawing/2014/main" id="{A3EE13C7-ECF6-4142-9722-E68BAA9493C3}"/>
              </a:ext>
            </a:extLst>
          </p:cNvPr>
          <p:cNvSpPr txBox="1"/>
          <p:nvPr/>
        </p:nvSpPr>
        <p:spPr>
          <a:xfrm>
            <a:off x="400698" y="1098490"/>
            <a:ext cx="9361858" cy="292388"/>
          </a:xfrm>
          <a:prstGeom prst="rect">
            <a:avLst/>
          </a:prstGeom>
          <a:noFill/>
        </p:spPr>
        <p:txBody>
          <a:bodyPr wrap="none" rtlCol="0">
            <a:spAutoFit/>
          </a:bodyPr>
          <a:lstStyle/>
          <a:p>
            <a:r>
              <a:rPr lang="en-US" altLang="zh-CN" b="1" dirty="0"/>
              <a:t>Assumption: Every day = 5 sessions (TUs),  total TU in 1 ordinary meeting (exclude closing plenary TUs) = 15.5 TUs</a:t>
            </a:r>
            <a:endParaRPr lang="zh-CN" altLang="en-US" b="1" dirty="0"/>
          </a:p>
        </p:txBody>
      </p:sp>
    </p:spTree>
    <p:extLst>
      <p:ext uri="{BB962C8B-B14F-4D97-AF65-F5344CB8AC3E}">
        <p14:creationId xmlns:p14="http://schemas.microsoft.com/office/powerpoint/2010/main" val="3735573845"/>
      </p:ext>
    </p:extLst>
  </p:cSld>
  <p:clrMapOvr>
    <a:masterClrMapping/>
  </p:clrMapOvr>
  <p:transition spd="slow"/>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03231D1A-BE03-427C-AFB2-5359FB9D067E}"/>
              </a:ext>
            </a:extLst>
          </p:cNvPr>
          <p:cNvSpPr>
            <a:spLocks noGrp="1"/>
          </p:cNvSpPr>
          <p:nvPr>
            <p:ph type="title"/>
          </p:nvPr>
        </p:nvSpPr>
        <p:spPr>
          <a:xfrm>
            <a:off x="488950" y="228600"/>
            <a:ext cx="6827838" cy="866775"/>
          </a:xfrm>
        </p:spPr>
        <p:txBody>
          <a:bodyPr/>
          <a:lstStyle/>
          <a:p>
            <a:r>
              <a:rPr lang="en-US" dirty="0"/>
              <a:t>TU Budget for SA5 CH</a:t>
            </a:r>
            <a:endParaRPr lang="en-SE" dirty="0"/>
          </a:p>
        </p:txBody>
      </p:sp>
      <p:sp>
        <p:nvSpPr>
          <p:cNvPr id="7" name="Content Placeholder 2">
            <a:extLst>
              <a:ext uri="{FF2B5EF4-FFF2-40B4-BE49-F238E27FC236}">
                <a16:creationId xmlns:a16="http://schemas.microsoft.com/office/drawing/2014/main" id="{F03F7F51-3836-462D-969C-2EB225EF7D21}"/>
              </a:ext>
            </a:extLst>
          </p:cNvPr>
          <p:cNvSpPr>
            <a:spLocks noGrp="1"/>
          </p:cNvSpPr>
          <p:nvPr>
            <p:ph idx="1"/>
          </p:nvPr>
        </p:nvSpPr>
        <p:spPr>
          <a:xfrm>
            <a:off x="488950" y="1168401"/>
            <a:ext cx="9322112" cy="4503350"/>
          </a:xfrm>
        </p:spPr>
        <p:txBody>
          <a:bodyPr/>
          <a:lstStyle/>
          <a:p>
            <a:r>
              <a:rPr lang="en-US" sz="2000" dirty="0"/>
              <a:t>Assumptions for SA5 CH : </a:t>
            </a:r>
          </a:p>
          <a:p>
            <a:pPr lvl="1"/>
            <a:r>
              <a:rPr lang="en-US" sz="1600" dirty="0"/>
              <a:t>6 ordinary meeting per year. </a:t>
            </a:r>
          </a:p>
          <a:p>
            <a:pPr lvl="1"/>
            <a:r>
              <a:rPr lang="en-US" sz="1600" dirty="0">
                <a:solidFill>
                  <a:srgbClr val="FF0000"/>
                </a:solidFill>
              </a:rPr>
              <a:t>Rel-19 spans 18 months for SA5 (with early start of studies) = 8 meetings</a:t>
            </a:r>
          </a:p>
          <a:p>
            <a:pPr lvl="1"/>
            <a:r>
              <a:rPr lang="en-US" sz="1600" dirty="0"/>
              <a:t>1 Session = 1.5 hour time window </a:t>
            </a:r>
          </a:p>
          <a:p>
            <a:pPr lvl="1"/>
            <a:r>
              <a:rPr lang="en-US" sz="1600" dirty="0"/>
              <a:t>Max 5 sessions per meeting day</a:t>
            </a:r>
          </a:p>
          <a:p>
            <a:pPr lvl="1"/>
            <a:r>
              <a:rPr lang="en-US" sz="1600" dirty="0"/>
              <a:t>1 Stream = 1 TU (Time Unit)</a:t>
            </a:r>
          </a:p>
          <a:p>
            <a:pPr lvl="1"/>
            <a:r>
              <a:rPr lang="en-US" sz="1600" dirty="0"/>
              <a:t>1 TU is time (i.e., 1.5 hours) spent to discuss/handle technical contributions. </a:t>
            </a:r>
          </a:p>
          <a:p>
            <a:pPr lvl="1"/>
            <a:r>
              <a:rPr lang="en-US" sz="1600" dirty="0"/>
              <a:t>Revisions/Drafting/offline conference call are not counted for the TU estimates.</a:t>
            </a:r>
          </a:p>
          <a:p>
            <a:pPr lvl="1"/>
            <a:r>
              <a:rPr lang="en-US" sz="1600" dirty="0">
                <a:solidFill>
                  <a:srgbClr val="FF0000"/>
                </a:solidFill>
              </a:rPr>
              <a:t>CH revision sessions normally planned to be in Thursday </a:t>
            </a:r>
            <a:r>
              <a:rPr lang="en-US" altLang="zh-CN" sz="1600" dirty="0">
                <a:solidFill>
                  <a:srgbClr val="FF0000"/>
                </a:solidFill>
              </a:rPr>
              <a:t>Q1 and </a:t>
            </a:r>
            <a:r>
              <a:rPr lang="en-US" sz="1600" dirty="0">
                <a:solidFill>
                  <a:srgbClr val="FF0000"/>
                </a:solidFill>
              </a:rPr>
              <a:t>Q2 (initial </a:t>
            </a:r>
            <a:r>
              <a:rPr lang="en-US" sz="1600" dirty="0" err="1">
                <a:solidFill>
                  <a:srgbClr val="FF0000"/>
                </a:solidFill>
              </a:rPr>
              <a:t>assump</a:t>
            </a:r>
            <a:r>
              <a:rPr lang="en-US" sz="1600" dirty="0">
                <a:solidFill>
                  <a:srgbClr val="FF0000"/>
                </a:solidFill>
              </a:rPr>
              <a:t>.),CH closing plenary planned to be in Thursday Q3 and Q4.</a:t>
            </a:r>
          </a:p>
          <a:p>
            <a:pPr lvl="1"/>
            <a:r>
              <a:rPr lang="en-US" sz="1600" dirty="0">
                <a:solidFill>
                  <a:srgbClr val="FF0000"/>
                </a:solidFill>
              </a:rPr>
              <a:t>1 (CH) stream per session =&gt; 15.5 TUs per meeting (incl. 2 TUs as buffer) = 124</a:t>
            </a:r>
          </a:p>
          <a:p>
            <a:pPr lvl="1"/>
            <a:r>
              <a:rPr lang="en-US" sz="1600" dirty="0">
                <a:solidFill>
                  <a:srgbClr val="FF0000"/>
                </a:solidFill>
              </a:rPr>
              <a:t>Assume Maintenance + Buffer = 33% as in SA2  =&gt; ~ 41 TU</a:t>
            </a:r>
          </a:p>
          <a:p>
            <a:pPr lvl="1"/>
            <a:r>
              <a:rPr lang="en-US" sz="1600" dirty="0">
                <a:solidFill>
                  <a:srgbClr val="FF0000"/>
                </a:solidFill>
              </a:rPr>
              <a:t>Resulting total TUs avail. f. SI/WI: 9 meetings x 15.5 sessions = 124 TU minus 41 =&gt; 83 TU</a:t>
            </a:r>
          </a:p>
          <a:p>
            <a:pPr lvl="1"/>
            <a:r>
              <a:rPr lang="en-US" sz="1600" dirty="0">
                <a:solidFill>
                  <a:srgbClr val="FF0000"/>
                </a:solidFill>
              </a:rPr>
              <a:t>=&gt; Recommended MAX no. of SI/WI = 14</a:t>
            </a:r>
          </a:p>
          <a:p>
            <a:pPr lvl="1"/>
            <a:r>
              <a:rPr lang="en-US" sz="1600" dirty="0">
                <a:solidFill>
                  <a:srgbClr val="FF0000"/>
                </a:solidFill>
              </a:rPr>
              <a:t>With 14 SI/WI =&gt; Average 6 TU per SI/WI (0.75/meeting). </a:t>
            </a:r>
            <a:endParaRPr lang="en-US" sz="1600" dirty="0">
              <a:solidFill>
                <a:schemeClr val="accent1"/>
              </a:solidFill>
            </a:endParaRPr>
          </a:p>
        </p:txBody>
      </p:sp>
    </p:spTree>
    <p:extLst>
      <p:ext uri="{BB962C8B-B14F-4D97-AF65-F5344CB8AC3E}">
        <p14:creationId xmlns:p14="http://schemas.microsoft.com/office/powerpoint/2010/main" val="1433851990"/>
      </p:ext>
    </p:extLst>
  </p:cSld>
  <p:clrMapOvr>
    <a:masterClrMapping/>
  </p:clrMapOvr>
  <p:transition spd="slow"/>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FCD482DA-39A8-45F1-A886-8B15F5B2CA5D}"/>
              </a:ext>
            </a:extLst>
          </p:cNvPr>
          <p:cNvSpPr>
            <a:spLocks noGrp="1"/>
          </p:cNvSpPr>
          <p:nvPr>
            <p:ph type="title"/>
          </p:nvPr>
        </p:nvSpPr>
        <p:spPr>
          <a:xfrm>
            <a:off x="123569" y="182880"/>
            <a:ext cx="9561952" cy="1143000"/>
          </a:xfrm>
        </p:spPr>
        <p:txBody>
          <a:bodyPr/>
          <a:lstStyle/>
          <a:p>
            <a:r>
              <a:rPr lang="en-US" altLang="zh-CN" sz="3600" dirty="0"/>
              <a:t>SA5 Rel-19 CH TU planning (May.2024~Sep.2025)</a:t>
            </a:r>
            <a:endParaRPr lang="zh-CN" altLang="en-US" sz="3600" dirty="0"/>
          </a:p>
        </p:txBody>
      </p:sp>
      <p:graphicFrame>
        <p:nvGraphicFramePr>
          <p:cNvPr id="8" name="Table 7">
            <a:extLst>
              <a:ext uri="{FF2B5EF4-FFF2-40B4-BE49-F238E27FC236}">
                <a16:creationId xmlns:a16="http://schemas.microsoft.com/office/drawing/2014/main" id="{12728E71-99C6-4012-A7FA-922E2C3A3A79}"/>
              </a:ext>
            </a:extLst>
          </p:cNvPr>
          <p:cNvGraphicFramePr>
            <a:graphicFrameLocks noGrp="1"/>
          </p:cNvGraphicFramePr>
          <p:nvPr/>
        </p:nvGraphicFramePr>
        <p:xfrm>
          <a:off x="195825" y="3256660"/>
          <a:ext cx="11746980" cy="2480664"/>
        </p:xfrm>
        <a:graphic>
          <a:graphicData uri="http://schemas.openxmlformats.org/drawingml/2006/table">
            <a:tbl>
              <a:tblPr firstRow="1" bandRow="1">
                <a:tableStyleId>{5C22544A-7EE6-4342-B048-85BDC9FD1C3A}</a:tableStyleId>
              </a:tblPr>
              <a:tblGrid>
                <a:gridCol w="2601983">
                  <a:extLst>
                    <a:ext uri="{9D8B030D-6E8A-4147-A177-3AD203B41FA5}">
                      <a16:colId xmlns:a16="http://schemas.microsoft.com/office/drawing/2014/main" val="428783908"/>
                    </a:ext>
                  </a:extLst>
                </a:gridCol>
                <a:gridCol w="2399170">
                  <a:extLst>
                    <a:ext uri="{9D8B030D-6E8A-4147-A177-3AD203B41FA5}">
                      <a16:colId xmlns:a16="http://schemas.microsoft.com/office/drawing/2014/main" val="228380027"/>
                    </a:ext>
                  </a:extLst>
                </a:gridCol>
                <a:gridCol w="2248609">
                  <a:extLst>
                    <a:ext uri="{9D8B030D-6E8A-4147-A177-3AD203B41FA5}">
                      <a16:colId xmlns:a16="http://schemas.microsoft.com/office/drawing/2014/main" val="856762402"/>
                    </a:ext>
                  </a:extLst>
                </a:gridCol>
                <a:gridCol w="2248609">
                  <a:extLst>
                    <a:ext uri="{9D8B030D-6E8A-4147-A177-3AD203B41FA5}">
                      <a16:colId xmlns:a16="http://schemas.microsoft.com/office/drawing/2014/main" val="2063139119"/>
                    </a:ext>
                  </a:extLst>
                </a:gridCol>
                <a:gridCol w="2248609">
                  <a:extLst>
                    <a:ext uri="{9D8B030D-6E8A-4147-A177-3AD203B41FA5}">
                      <a16:colId xmlns:a16="http://schemas.microsoft.com/office/drawing/2014/main" val="446372523"/>
                    </a:ext>
                  </a:extLst>
                </a:gridCol>
              </a:tblGrid>
              <a:tr h="408134">
                <a:tc>
                  <a:txBody>
                    <a:bodyPr/>
                    <a:lstStyle/>
                    <a:p>
                      <a:endParaRPr lang="zh-CN" altLang="en-US" sz="1200" dirty="0">
                        <a:latin typeface="+mn-lt"/>
                      </a:endParaRPr>
                    </a:p>
                  </a:txBody>
                  <a:tcPr/>
                </a:tc>
                <a:tc>
                  <a:txBody>
                    <a:bodyPr/>
                    <a:lstStyle/>
                    <a:p>
                      <a:r>
                        <a:rPr lang="en-US" altLang="zh-CN" sz="1200" dirty="0">
                          <a:latin typeface="+mn-lt"/>
                        </a:rPr>
                        <a:t>Maintenance+R18</a:t>
                      </a:r>
                      <a:endParaRPr lang="zh-CN" altLang="en-US" sz="1200" dirty="0">
                        <a:latin typeface="+mn-lt"/>
                      </a:endParaRPr>
                    </a:p>
                  </a:txBody>
                  <a:tcPr/>
                </a:tc>
                <a:tc>
                  <a:txBody>
                    <a:bodyPr/>
                    <a:lstStyle/>
                    <a:p>
                      <a:r>
                        <a:rPr lang="en-US" altLang="zh-CN" sz="1200" dirty="0">
                          <a:latin typeface="+mn-lt"/>
                        </a:rPr>
                        <a:t>R19</a:t>
                      </a:r>
                      <a:endParaRPr lang="zh-CN" altLang="en-US" sz="1200" dirty="0">
                        <a:latin typeface="+mn-lt"/>
                      </a:endParaRPr>
                    </a:p>
                  </a:txBody>
                  <a:tcPr/>
                </a:tc>
                <a:tc>
                  <a:txBody>
                    <a:bodyPr/>
                    <a:lstStyle/>
                    <a:p>
                      <a:r>
                        <a:rPr lang="en-US" altLang="zh-CN" sz="1200" dirty="0">
                          <a:latin typeface="+mn-lt"/>
                        </a:rPr>
                        <a:t>R20 preparation</a:t>
                      </a:r>
                      <a:endParaRPr lang="zh-CN" altLang="en-US" sz="1200" dirty="0">
                        <a:latin typeface="+mn-lt"/>
                      </a:endParaRPr>
                    </a:p>
                  </a:txBody>
                  <a:tcPr/>
                </a:tc>
                <a:tc>
                  <a:txBody>
                    <a:bodyPr/>
                    <a:lstStyle/>
                    <a:p>
                      <a:r>
                        <a:rPr lang="en-US" altLang="zh-CN" sz="1200" dirty="0">
                          <a:latin typeface="+mn-lt"/>
                        </a:rPr>
                        <a:t>Buffer </a:t>
                      </a:r>
                    </a:p>
                    <a:p>
                      <a:r>
                        <a:rPr lang="en-US" altLang="zh-CN" sz="1200" dirty="0">
                          <a:latin typeface="+mn-lt"/>
                        </a:rPr>
                        <a:t>(revision session)</a:t>
                      </a:r>
                      <a:endParaRPr lang="zh-CN" altLang="en-US" sz="1200" dirty="0">
                        <a:latin typeface="+mn-lt"/>
                      </a:endParaRPr>
                    </a:p>
                  </a:txBody>
                  <a:tcPr/>
                </a:tc>
                <a:extLst>
                  <a:ext uri="{0D108BD9-81ED-4DB2-BD59-A6C34878D82A}">
                    <a16:rowId xmlns:a16="http://schemas.microsoft.com/office/drawing/2014/main" val="1955766534"/>
                  </a:ext>
                </a:extLst>
              </a:tr>
              <a:tr h="583048">
                <a:tc>
                  <a:txBody>
                    <a:bodyPr/>
                    <a:lstStyle/>
                    <a:p>
                      <a:r>
                        <a:rPr lang="en-US" altLang="zh-CN" sz="1200" b="1" dirty="0">
                          <a:latin typeface="+mn-lt"/>
                        </a:rPr>
                        <a:t>May. 2024:</a:t>
                      </a:r>
                    </a:p>
                    <a:p>
                      <a:r>
                        <a:rPr lang="en-US" altLang="zh-CN" sz="1200" b="1" dirty="0">
                          <a:latin typeface="+mn-lt"/>
                        </a:rPr>
                        <a:t>SA5#155 (1 meeting)</a:t>
                      </a:r>
                      <a:endParaRPr lang="zh-CN" altLang="en-US" sz="1200" b="1" dirty="0">
                        <a:latin typeface="+mn-lt"/>
                      </a:endParaRPr>
                    </a:p>
                  </a:txBody>
                  <a:tcPr/>
                </a:tc>
                <a:tc>
                  <a:txBody>
                    <a:bodyPr/>
                    <a:lstStyle/>
                    <a:p>
                      <a:r>
                        <a:rPr lang="en-US" altLang="zh-CN" sz="1200" dirty="0">
                          <a:latin typeface="+mn-lt"/>
                        </a:rPr>
                        <a:t>2.5 TU*1eetings = 2.5 TU (CRs)</a:t>
                      </a:r>
                      <a:endParaRPr lang="zh-CN" altLang="en-US" sz="1200" dirty="0">
                        <a:latin typeface="+mn-lt"/>
                      </a:endParaRPr>
                    </a:p>
                  </a:txBody>
                  <a:tcPr/>
                </a:tc>
                <a:tc>
                  <a:txBody>
                    <a:bodyPr/>
                    <a:lstStyle/>
                    <a:p>
                      <a:r>
                        <a:rPr lang="en-US" altLang="zh-CN" sz="1200" dirty="0">
                          <a:latin typeface="+mn-lt"/>
                        </a:rPr>
                        <a:t>6 TU*1 meetings= 6 TU</a:t>
                      </a:r>
                    </a:p>
                    <a:p>
                      <a:r>
                        <a:rPr lang="en-US" altLang="zh-CN" sz="1200" dirty="0">
                          <a:latin typeface="+mn-lt"/>
                        </a:rPr>
                        <a:t>5 TU: Rel-19 topic discussion</a:t>
                      </a:r>
                      <a:endParaRPr lang="zh-CN" altLang="en-US" sz="1200" dirty="0">
                        <a:latin typeface="+mn-lt"/>
                      </a:endParaRPr>
                    </a:p>
                  </a:txBody>
                  <a:tcPr/>
                </a:tc>
                <a:tc>
                  <a:txBody>
                    <a:bodyPr/>
                    <a:lstStyle/>
                    <a:p>
                      <a:r>
                        <a:rPr lang="en-US" altLang="zh-CN" sz="1200" dirty="0">
                          <a:latin typeface="+mn-lt"/>
                        </a:rPr>
                        <a:t>NA</a:t>
                      </a:r>
                      <a:endParaRPr lang="zh-CN" altLang="en-US" sz="1200" dirty="0">
                        <a:latin typeface="+mn-lt"/>
                      </a:endParaRPr>
                    </a:p>
                  </a:txBody>
                  <a:tcPr/>
                </a:tc>
                <a:tc>
                  <a:txBody>
                    <a:bodyPr/>
                    <a:lstStyle/>
                    <a:p>
                      <a:r>
                        <a:rPr lang="en-US" altLang="zh-CN" sz="1200" dirty="0">
                          <a:latin typeface="+mn-lt"/>
                        </a:rPr>
                        <a:t>2 TU*4=8 TU</a:t>
                      </a:r>
                      <a:endParaRPr lang="zh-CN" altLang="en-US" sz="1200" dirty="0">
                        <a:latin typeface="+mn-lt"/>
                      </a:endParaRPr>
                    </a:p>
                  </a:txBody>
                  <a:tcPr/>
                </a:tc>
                <a:extLst>
                  <a:ext uri="{0D108BD9-81ED-4DB2-BD59-A6C34878D82A}">
                    <a16:rowId xmlns:a16="http://schemas.microsoft.com/office/drawing/2014/main" val="3456388727"/>
                  </a:ext>
                </a:extLst>
              </a:tr>
              <a:tr h="583048">
                <a:tc>
                  <a:txBody>
                    <a:bodyPr/>
                    <a:lstStyle/>
                    <a:p>
                      <a:r>
                        <a:rPr lang="en-US" altLang="zh-CN" sz="1200" b="1" dirty="0">
                          <a:latin typeface="+mn-lt"/>
                        </a:rPr>
                        <a:t>July. 2024~Dec.2024:</a:t>
                      </a:r>
                    </a:p>
                    <a:p>
                      <a:r>
                        <a:rPr lang="en-US" altLang="zh-CN" sz="1200" b="1" dirty="0">
                          <a:latin typeface="+mn-lt"/>
                        </a:rPr>
                        <a:t>SA5#156~#158 (3 meetings)</a:t>
                      </a:r>
                      <a:endParaRPr lang="zh-CN" altLang="en-US" sz="1200" b="1" dirty="0">
                        <a:latin typeface="+mn-lt"/>
                      </a:endParaRPr>
                    </a:p>
                  </a:txBody>
                  <a:tcPr/>
                </a:tc>
                <a:tc>
                  <a:txBody>
                    <a:bodyPr/>
                    <a:lstStyle/>
                    <a:p>
                      <a:r>
                        <a:rPr lang="en-US" altLang="zh-CN" sz="1200" dirty="0">
                          <a:latin typeface="+mn-lt"/>
                        </a:rPr>
                        <a:t>2.5 TU*3 meetings = 7.5 TU (CRs)</a:t>
                      </a:r>
                      <a:endParaRPr lang="zh-CN" altLang="en-US" sz="1200" dirty="0">
                        <a:latin typeface="+mn-lt"/>
                      </a:endParaRPr>
                    </a:p>
                  </a:txBody>
                  <a:tcPr/>
                </a:tc>
                <a:tc>
                  <a:txBody>
                    <a:bodyPr/>
                    <a:lstStyle/>
                    <a:p>
                      <a:r>
                        <a:rPr lang="en-US" altLang="zh-CN" sz="1200" dirty="0">
                          <a:latin typeface="+mn-lt"/>
                        </a:rPr>
                        <a:t>11 TU*3 meetings= 33 TU</a:t>
                      </a:r>
                    </a:p>
                    <a:p>
                      <a:endParaRPr lang="zh-CN" altLang="en-US" sz="1200" dirty="0">
                        <a:latin typeface="+mn-lt"/>
                      </a:endParaRPr>
                    </a:p>
                  </a:txBody>
                  <a:tcPr/>
                </a:tc>
                <a:tc>
                  <a:txBody>
                    <a:bodyPr/>
                    <a:lstStyle/>
                    <a:p>
                      <a:r>
                        <a:rPr lang="en-US" altLang="zh-CN" sz="1200" dirty="0">
                          <a:latin typeface="+mn-lt"/>
                        </a:rPr>
                        <a:t>NA</a:t>
                      </a:r>
                      <a:endParaRPr lang="zh-CN" altLang="en-US" sz="1200" dirty="0">
                        <a:latin typeface="+mn-lt"/>
                      </a:endParaRPr>
                    </a:p>
                  </a:txBody>
                  <a:tcPr/>
                </a:tc>
                <a:tc>
                  <a:txBody>
                    <a:bodyPr/>
                    <a:lstStyle/>
                    <a:p>
                      <a:r>
                        <a:rPr lang="en-US" altLang="zh-CN" sz="1200" dirty="0">
                          <a:latin typeface="+mn-lt"/>
                        </a:rPr>
                        <a:t>2 TU*4=8 TU</a:t>
                      </a:r>
                      <a:endParaRPr lang="zh-CN" altLang="en-US" sz="1200" dirty="0">
                        <a:latin typeface="+mn-lt"/>
                      </a:endParaRPr>
                    </a:p>
                  </a:txBody>
                  <a:tcPr/>
                </a:tc>
                <a:extLst>
                  <a:ext uri="{0D108BD9-81ED-4DB2-BD59-A6C34878D82A}">
                    <a16:rowId xmlns:a16="http://schemas.microsoft.com/office/drawing/2014/main" val="2290105926"/>
                  </a:ext>
                </a:extLst>
              </a:tr>
              <a:tr h="583048">
                <a:tc>
                  <a:txBody>
                    <a:bodyPr/>
                    <a:lstStyle/>
                    <a:p>
                      <a:r>
                        <a:rPr lang="en-US" altLang="zh-CN" sz="1200" b="1" dirty="0">
                          <a:latin typeface="+mn-lt"/>
                        </a:rPr>
                        <a:t>Jan.2025~Sep.2025: </a:t>
                      </a:r>
                    </a:p>
                    <a:p>
                      <a:r>
                        <a:rPr lang="en-US" altLang="zh-CN" sz="1200" b="1" dirty="0">
                          <a:latin typeface="+mn-lt"/>
                        </a:rPr>
                        <a:t>SA5#159~#162 (4 meetings)</a:t>
                      </a:r>
                      <a:endParaRPr lang="zh-CN" altLang="en-US" sz="1200" b="1" dirty="0">
                        <a:latin typeface="+mn-lt"/>
                      </a:endParaRPr>
                    </a:p>
                  </a:txBody>
                  <a:tcPr/>
                </a:tc>
                <a:tc>
                  <a:txBody>
                    <a:bodyPr/>
                    <a:lstStyle/>
                    <a:p>
                      <a:r>
                        <a:rPr lang="en-US" altLang="zh-CN" sz="1200" dirty="0">
                          <a:latin typeface="+mn-lt"/>
                        </a:rPr>
                        <a:t>1.5 TU*4 meetings=</a:t>
                      </a:r>
                    </a:p>
                    <a:p>
                      <a:r>
                        <a:rPr lang="en-US" altLang="zh-CN" sz="1200" dirty="0">
                          <a:latin typeface="+mn-lt"/>
                        </a:rPr>
                        <a:t>6 TU (CRs)</a:t>
                      </a:r>
                      <a:endParaRPr lang="zh-CN" altLang="en-US" sz="1200" dirty="0">
                        <a:latin typeface="+mn-lt"/>
                      </a:endParaRPr>
                    </a:p>
                  </a:txBody>
                  <a:tcPr/>
                </a:tc>
                <a:tc>
                  <a:txBody>
                    <a:bodyPr/>
                    <a:lstStyle/>
                    <a:p>
                      <a:r>
                        <a:rPr lang="en-US" altLang="zh-CN" sz="1200" dirty="0">
                          <a:latin typeface="+mn-lt"/>
                        </a:rPr>
                        <a:t>11 TU*4 meetings= 44 TU</a:t>
                      </a:r>
                      <a:endParaRPr lang="zh-CN" altLang="en-US" sz="1200" dirty="0">
                        <a:latin typeface="+mn-lt"/>
                      </a:endParaRPr>
                    </a:p>
                  </a:txBody>
                  <a:tcPr/>
                </a:tc>
                <a:tc>
                  <a:txBody>
                    <a:bodyPr/>
                    <a:lstStyle/>
                    <a:p>
                      <a:r>
                        <a:rPr lang="en-US" altLang="zh-CN" sz="1200" dirty="0">
                          <a:latin typeface="+mn-lt"/>
                        </a:rPr>
                        <a:t>1 TU*4 meetings = 4 TU</a:t>
                      </a:r>
                      <a:endParaRPr lang="zh-CN" altLang="en-US" sz="1200" dirty="0">
                        <a:latin typeface="+mn-lt"/>
                      </a:endParaRPr>
                    </a:p>
                  </a:txBody>
                  <a:tcPr/>
                </a:tc>
                <a:tc>
                  <a:txBody>
                    <a:bodyPr/>
                    <a:lstStyle/>
                    <a:p>
                      <a:r>
                        <a:rPr lang="en-US" altLang="zh-CN" sz="1200" dirty="0">
                          <a:latin typeface="+mn-lt"/>
                        </a:rPr>
                        <a:t>2 TU*4=8 TU</a:t>
                      </a:r>
                      <a:endParaRPr lang="zh-CN" altLang="en-US" sz="1200" dirty="0">
                        <a:latin typeface="+mn-lt"/>
                      </a:endParaRPr>
                    </a:p>
                  </a:txBody>
                  <a:tcPr/>
                </a:tc>
                <a:extLst>
                  <a:ext uri="{0D108BD9-81ED-4DB2-BD59-A6C34878D82A}">
                    <a16:rowId xmlns:a16="http://schemas.microsoft.com/office/drawing/2014/main" val="3698655121"/>
                  </a:ext>
                </a:extLst>
              </a:tr>
              <a:tr h="233219">
                <a:tc>
                  <a:txBody>
                    <a:bodyPr/>
                    <a:lstStyle/>
                    <a:p>
                      <a:r>
                        <a:rPr lang="en-US" altLang="zh-CN" sz="1200" b="1" dirty="0">
                          <a:latin typeface="+mn-lt"/>
                        </a:rPr>
                        <a:t>Total= 124 TU</a:t>
                      </a:r>
                      <a:endParaRPr lang="zh-CN" altLang="en-US" sz="1200" b="1" dirty="0">
                        <a:latin typeface="+mn-lt"/>
                      </a:endParaRPr>
                    </a:p>
                  </a:txBody>
                  <a:tcPr/>
                </a:tc>
                <a:tc>
                  <a:txBody>
                    <a:bodyPr/>
                    <a:lstStyle/>
                    <a:p>
                      <a:r>
                        <a:rPr lang="en-US" altLang="zh-CN" sz="1200" dirty="0">
                          <a:latin typeface="+mn-lt"/>
                        </a:rPr>
                        <a:t>16 TU</a:t>
                      </a:r>
                      <a:endParaRPr lang="zh-CN" altLang="en-US" sz="1200" dirty="0">
                        <a:latin typeface="+mn-lt"/>
                      </a:endParaRPr>
                    </a:p>
                  </a:txBody>
                  <a:tcPr/>
                </a:tc>
                <a:tc>
                  <a:txBody>
                    <a:bodyPr/>
                    <a:lstStyle/>
                    <a:p>
                      <a:r>
                        <a:rPr lang="en-US" altLang="zh-CN" sz="1200" dirty="0">
                          <a:latin typeface="+mn-lt"/>
                        </a:rPr>
                        <a:t>83 TU</a:t>
                      </a:r>
                      <a:endParaRPr lang="zh-CN" altLang="en-US" sz="1200" dirty="0">
                        <a:latin typeface="+mn-lt"/>
                      </a:endParaRPr>
                    </a:p>
                  </a:txBody>
                  <a:tcPr/>
                </a:tc>
                <a:tc>
                  <a:txBody>
                    <a:bodyPr/>
                    <a:lstStyle/>
                    <a:p>
                      <a:r>
                        <a:rPr lang="en-US" altLang="zh-CN" sz="1200" dirty="0">
                          <a:latin typeface="+mn-lt"/>
                        </a:rPr>
                        <a:t>4 TU</a:t>
                      </a:r>
                      <a:endParaRPr lang="zh-CN" altLang="en-US" sz="1200" dirty="0">
                        <a:latin typeface="+mn-lt"/>
                      </a:endParaRPr>
                    </a:p>
                  </a:txBody>
                  <a:tcPr/>
                </a:tc>
                <a:tc>
                  <a:txBody>
                    <a:bodyPr/>
                    <a:lstStyle/>
                    <a:p>
                      <a:r>
                        <a:rPr lang="en-US" altLang="zh-CN" sz="1200" dirty="0">
                          <a:latin typeface="+mn-lt"/>
                        </a:rPr>
                        <a:t>16 TU</a:t>
                      </a:r>
                      <a:endParaRPr lang="zh-CN" altLang="en-US" sz="1200" dirty="0">
                        <a:latin typeface="+mn-lt"/>
                      </a:endParaRPr>
                    </a:p>
                  </a:txBody>
                  <a:tcPr/>
                </a:tc>
                <a:extLst>
                  <a:ext uri="{0D108BD9-81ED-4DB2-BD59-A6C34878D82A}">
                    <a16:rowId xmlns:a16="http://schemas.microsoft.com/office/drawing/2014/main" val="1774169429"/>
                  </a:ext>
                </a:extLst>
              </a:tr>
            </a:tbl>
          </a:graphicData>
        </a:graphic>
      </p:graphicFrame>
      <p:sp>
        <p:nvSpPr>
          <p:cNvPr id="9" name="TextBox 8">
            <a:extLst>
              <a:ext uri="{FF2B5EF4-FFF2-40B4-BE49-F238E27FC236}">
                <a16:creationId xmlns:a16="http://schemas.microsoft.com/office/drawing/2014/main" id="{22E304B9-39CB-469E-852A-517B272CCFA6}"/>
              </a:ext>
            </a:extLst>
          </p:cNvPr>
          <p:cNvSpPr txBox="1"/>
          <p:nvPr/>
        </p:nvSpPr>
        <p:spPr>
          <a:xfrm>
            <a:off x="447111" y="1120676"/>
            <a:ext cx="10456266" cy="1754326"/>
          </a:xfrm>
          <a:prstGeom prst="rect">
            <a:avLst/>
          </a:prstGeom>
          <a:noFill/>
        </p:spPr>
        <p:txBody>
          <a:bodyPr wrap="square" rtlCol="0">
            <a:spAutoFit/>
          </a:bodyPr>
          <a:lstStyle/>
          <a:p>
            <a:r>
              <a:rPr lang="en-US" altLang="zh-CN" sz="1200" b="1" dirty="0"/>
              <a:t>Assumptions:</a:t>
            </a:r>
          </a:p>
          <a:p>
            <a:pPr marL="342900" indent="-342900">
              <a:buFont typeface="+mj-lt"/>
              <a:buAutoNum type="arabicPeriod"/>
            </a:pPr>
            <a:r>
              <a:rPr lang="en-US" altLang="zh-CN" sz="1200" dirty="0"/>
              <a:t>Every meeting day = 5 quarters (= 5 TUs)</a:t>
            </a:r>
          </a:p>
          <a:p>
            <a:pPr marL="342900" indent="-342900">
              <a:buFont typeface="+mj-lt"/>
              <a:buAutoNum type="arabicPeriod"/>
            </a:pPr>
            <a:r>
              <a:rPr lang="en-US" altLang="zh-CN" sz="1200" dirty="0"/>
              <a:t>Total TUs per meeting = 15.5 TUs</a:t>
            </a:r>
          </a:p>
          <a:p>
            <a:pPr marL="950913" lvl="1" indent="-342900">
              <a:buFont typeface="+mj-lt"/>
              <a:buAutoNum type="arabicPeriod"/>
            </a:pPr>
            <a:r>
              <a:rPr lang="fr-FR" altLang="zh-CN" sz="1200" dirty="0">
                <a:sym typeface="Wingdings 3" panose="05040102010807070707" pitchFamily="18" charset="2"/>
              </a:rPr>
              <a:t>B</a:t>
            </a:r>
            <a:r>
              <a:rPr lang="en-US" altLang="zh-CN" sz="1200" dirty="0" err="1">
                <a:sym typeface="Wingdings 3" panose="05040102010807070707" pitchFamily="18" charset="2"/>
              </a:rPr>
              <a:t>uffer</a:t>
            </a:r>
            <a:r>
              <a:rPr lang="en-US" altLang="zh-CN" sz="1200" dirty="0">
                <a:sym typeface="Wingdings 3" panose="05040102010807070707" pitchFamily="18" charset="2"/>
              </a:rPr>
              <a:t> = 2 TUs</a:t>
            </a:r>
          </a:p>
          <a:p>
            <a:pPr marL="950913" lvl="1" indent="-342900">
              <a:buFont typeface="+mj-lt"/>
              <a:buAutoNum type="arabicPeriod"/>
            </a:pPr>
            <a:r>
              <a:rPr lang="en-US" altLang="zh-CN" sz="1200" dirty="0"/>
              <a:t>CH = 13.5 TUs</a:t>
            </a:r>
          </a:p>
          <a:p>
            <a:pPr marL="1560513" lvl="2" indent="-342900">
              <a:buFont typeface="+mj-lt"/>
              <a:buAutoNum type="arabicPeriod"/>
            </a:pPr>
            <a:r>
              <a:rPr lang="fr-FR" altLang="zh-CN" sz="1200" dirty="0">
                <a:solidFill>
                  <a:prstClr val="black"/>
                </a:solidFill>
              </a:rPr>
              <a:t>M</a:t>
            </a:r>
            <a:r>
              <a:rPr lang="en-US" altLang="zh-CN" sz="1200" dirty="0" err="1">
                <a:solidFill>
                  <a:prstClr val="black"/>
                </a:solidFill>
              </a:rPr>
              <a:t>aintenance</a:t>
            </a:r>
            <a:r>
              <a:rPr lang="en-US" altLang="zh-CN" sz="1200" dirty="0">
                <a:solidFill>
                  <a:prstClr val="black"/>
                </a:solidFill>
              </a:rPr>
              <a:t> CRs + remaining Rel-18 work (TU allocation will decrease over time </a:t>
            </a:r>
            <a:r>
              <a:rPr lang="en-US" altLang="zh-CN" sz="1200" dirty="0">
                <a:solidFill>
                  <a:prstClr val="black"/>
                </a:solidFill>
                <a:sym typeface="Wingdings 3" panose="05040102010807070707" pitchFamily="18" charset="2"/>
              </a:rPr>
              <a:t>)</a:t>
            </a:r>
          </a:p>
          <a:p>
            <a:pPr marL="1560513" lvl="2" indent="-342900">
              <a:buFont typeface="+mj-lt"/>
              <a:buAutoNum type="arabicPeriod"/>
            </a:pPr>
            <a:r>
              <a:rPr lang="fr-FR" altLang="zh-CN" sz="1200" dirty="0">
                <a:solidFill>
                  <a:prstClr val="black"/>
                </a:solidFill>
                <a:sym typeface="Wingdings 3" panose="05040102010807070707" pitchFamily="18" charset="2"/>
              </a:rPr>
              <a:t>R</a:t>
            </a:r>
            <a:r>
              <a:rPr lang="en-US" altLang="zh-CN" sz="1200" dirty="0">
                <a:solidFill>
                  <a:prstClr val="black"/>
                </a:solidFill>
                <a:sym typeface="Wingdings 3" panose="05040102010807070707" pitchFamily="18" charset="2"/>
              </a:rPr>
              <a:t>el-20 preparation work </a:t>
            </a:r>
            <a:r>
              <a:rPr lang="en-US" altLang="zh-CN" sz="1200" dirty="0">
                <a:solidFill>
                  <a:prstClr val="black"/>
                </a:solidFill>
              </a:rPr>
              <a:t>(TU allocation will be zero at the beginning and will increase over time </a:t>
            </a:r>
            <a:r>
              <a:rPr lang="en-US" altLang="zh-CN" sz="1200" dirty="0">
                <a:solidFill>
                  <a:prstClr val="black"/>
                </a:solidFill>
                <a:sym typeface="Wingdings 3" panose="05040102010807070707" pitchFamily="18" charset="2"/>
              </a:rPr>
              <a:t>)</a:t>
            </a:r>
          </a:p>
          <a:p>
            <a:pPr marL="1560513" lvl="2" indent="-342900">
              <a:buFont typeface="+mj-lt"/>
              <a:buAutoNum type="arabicPeriod"/>
            </a:pPr>
            <a:r>
              <a:rPr lang="fr-FR" altLang="zh-CN" sz="1200" dirty="0">
                <a:sym typeface="Wingdings 3" panose="05040102010807070707" pitchFamily="18" charset="2"/>
              </a:rPr>
              <a:t>A</a:t>
            </a:r>
            <a:r>
              <a:rPr lang="en-US" altLang="zh-CN" sz="1200" dirty="0" err="1">
                <a:sym typeface="Wingdings 3" panose="05040102010807070707" pitchFamily="18" charset="2"/>
              </a:rPr>
              <a:t>ll</a:t>
            </a:r>
            <a:r>
              <a:rPr lang="en-US" altLang="zh-CN" sz="1200" dirty="0">
                <a:sym typeface="Wingdings 3" panose="05040102010807070707" pitchFamily="18" charset="2"/>
              </a:rPr>
              <a:t> remaining time is available for Rel-19 SIDs / WIDs</a:t>
            </a:r>
            <a:endParaRPr lang="en-US" altLang="zh-CN" sz="1200" dirty="0">
              <a:solidFill>
                <a:prstClr val="black"/>
              </a:solidFill>
              <a:sym typeface="Wingdings 3" panose="05040102010807070707" pitchFamily="18" charset="2"/>
            </a:endParaRPr>
          </a:p>
          <a:p>
            <a:pPr marL="342900" indent="-342900">
              <a:buFont typeface="+mj-lt"/>
              <a:buAutoNum type="arabicPeriod"/>
            </a:pPr>
            <a:r>
              <a:rPr lang="fr-FR" altLang="zh-CN" sz="1200" dirty="0">
                <a:solidFill>
                  <a:prstClr val="black"/>
                </a:solidFill>
                <a:sym typeface="Wingdings 3" panose="05040102010807070707" pitchFamily="18" charset="2"/>
              </a:rPr>
              <a:t>T</a:t>
            </a:r>
            <a:r>
              <a:rPr lang="en-US" altLang="zh-CN" sz="1200" dirty="0" err="1">
                <a:solidFill>
                  <a:prstClr val="black"/>
                </a:solidFill>
                <a:sym typeface="Wingdings 3" panose="05040102010807070707" pitchFamily="18" charset="2"/>
              </a:rPr>
              <a:t>otal</a:t>
            </a:r>
            <a:r>
              <a:rPr lang="en-US" altLang="zh-CN" sz="1200" dirty="0">
                <a:solidFill>
                  <a:prstClr val="black"/>
                </a:solidFill>
                <a:sym typeface="Wingdings 3" panose="05040102010807070707" pitchFamily="18" charset="2"/>
              </a:rPr>
              <a:t> TUs allocated to Rel-19 SIDs / WIDs = 83 TUs</a:t>
            </a:r>
          </a:p>
        </p:txBody>
      </p:sp>
    </p:spTree>
    <p:extLst>
      <p:ext uri="{BB962C8B-B14F-4D97-AF65-F5344CB8AC3E}">
        <p14:creationId xmlns:p14="http://schemas.microsoft.com/office/powerpoint/2010/main" val="3648700350"/>
      </p:ext>
    </p:extLst>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577376D0-9DB0-49A0-8D3C-16355A91EFEB}"/>
              </a:ext>
            </a:extLst>
          </p:cNvPr>
          <p:cNvSpPr txBox="1">
            <a:spLocks/>
          </p:cNvSpPr>
          <p:nvPr/>
        </p:nvSpPr>
        <p:spPr bwMode="auto">
          <a:xfrm>
            <a:off x="182824" y="180884"/>
            <a:ext cx="9089864" cy="3886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defRPr sz="3200">
                <a:solidFill>
                  <a:srgbClr val="FF0000"/>
                </a:solidFill>
                <a:latin typeface="+mj-lt"/>
                <a:ea typeface="+mj-ea"/>
                <a:cs typeface="+mj-cs"/>
              </a:defRPr>
            </a:lvl1pPr>
            <a:lvl2pPr algn="ctr">
              <a:defRPr sz="4200">
                <a:solidFill>
                  <a:srgbClr val="FF0000"/>
                </a:solidFill>
                <a:latin typeface="Calibri" pitchFamily="34" charset="0"/>
              </a:defRPr>
            </a:lvl2pPr>
            <a:lvl3pPr algn="ctr">
              <a:defRPr sz="4200">
                <a:solidFill>
                  <a:srgbClr val="FF0000"/>
                </a:solidFill>
                <a:latin typeface="Calibri" pitchFamily="34" charset="0"/>
              </a:defRPr>
            </a:lvl3pPr>
            <a:lvl4pPr algn="ctr">
              <a:defRPr sz="4200">
                <a:solidFill>
                  <a:srgbClr val="FF0000"/>
                </a:solidFill>
                <a:latin typeface="Calibri" pitchFamily="34" charset="0"/>
              </a:defRPr>
            </a:lvl4pPr>
            <a:lvl5pPr algn="ctr">
              <a:defRPr sz="4200">
                <a:solidFill>
                  <a:srgbClr val="FF0000"/>
                </a:solidFill>
                <a:latin typeface="Calibri" pitchFamily="34" charset="0"/>
              </a:defRPr>
            </a:lvl5pPr>
            <a:lvl6pPr marL="609585" algn="ctr" eaLnBrk="0" fontAlgn="base" hangingPunct="0">
              <a:spcBef>
                <a:spcPct val="0"/>
              </a:spcBef>
              <a:spcAft>
                <a:spcPct val="0"/>
              </a:spcAft>
              <a:defRPr sz="4267">
                <a:solidFill>
                  <a:srgbClr val="FF0000"/>
                </a:solidFill>
                <a:latin typeface="Calibri" pitchFamily="34" charset="0"/>
              </a:defRPr>
            </a:lvl6pPr>
            <a:lvl7pPr marL="1219170" algn="ctr" eaLnBrk="0" fontAlgn="base" hangingPunct="0">
              <a:spcBef>
                <a:spcPct val="0"/>
              </a:spcBef>
              <a:spcAft>
                <a:spcPct val="0"/>
              </a:spcAft>
              <a:defRPr sz="4267">
                <a:solidFill>
                  <a:srgbClr val="FF0000"/>
                </a:solidFill>
                <a:latin typeface="Calibri" pitchFamily="34" charset="0"/>
              </a:defRPr>
            </a:lvl7pPr>
            <a:lvl8pPr marL="1828754" algn="ctr" eaLnBrk="0" fontAlgn="base" hangingPunct="0">
              <a:spcBef>
                <a:spcPct val="0"/>
              </a:spcBef>
              <a:spcAft>
                <a:spcPct val="0"/>
              </a:spcAft>
              <a:defRPr sz="4267">
                <a:solidFill>
                  <a:srgbClr val="FF0000"/>
                </a:solidFill>
                <a:latin typeface="Calibri" pitchFamily="34" charset="0"/>
              </a:defRPr>
            </a:lvl8pPr>
            <a:lvl9pPr marL="2438339" algn="ctr" eaLnBrk="0" fontAlgn="base" hangingPunct="0">
              <a:spcBef>
                <a:spcPct val="0"/>
              </a:spcBef>
              <a:spcAft>
                <a:spcPct val="0"/>
              </a:spcAft>
              <a:defRPr sz="4267">
                <a:solidFill>
                  <a:srgbClr val="FF0000"/>
                </a:solidFill>
                <a:latin typeface="Calibri" pitchFamily="34" charset="0"/>
              </a:defRPr>
            </a:lvl9pPr>
          </a:lstStyle>
          <a:p>
            <a:r>
              <a:rPr lang="en-GB" sz="2400" dirty="0"/>
              <a:t>Release 19 timeline– figure with SA5 (Based on SA timeline)</a:t>
            </a:r>
            <a:endParaRPr lang="en-US" sz="2400" dirty="0"/>
          </a:p>
        </p:txBody>
      </p:sp>
      <p:cxnSp>
        <p:nvCxnSpPr>
          <p:cNvPr id="6" name="Straight Connector 5">
            <a:extLst>
              <a:ext uri="{FF2B5EF4-FFF2-40B4-BE49-F238E27FC236}">
                <a16:creationId xmlns:a16="http://schemas.microsoft.com/office/drawing/2014/main" id="{9C96DFC8-2254-497F-B4D6-7E87BC5A1C86}"/>
              </a:ext>
            </a:extLst>
          </p:cNvPr>
          <p:cNvCxnSpPr>
            <a:cxnSpLocks/>
          </p:cNvCxnSpPr>
          <p:nvPr/>
        </p:nvCxnSpPr>
        <p:spPr bwMode="auto">
          <a:xfrm>
            <a:off x="8390551" y="1483950"/>
            <a:ext cx="1617892" cy="0"/>
          </a:xfrm>
          <a:prstGeom prst="line">
            <a:avLst/>
          </a:prstGeom>
          <a:ln>
            <a:solidFill>
              <a:schemeClr val="accent4">
                <a:lumMod val="40000"/>
                <a:lumOff val="60000"/>
              </a:schemeClr>
            </a:solidFill>
            <a:headEnd type="none" w="med" len="med"/>
            <a:tailEnd type="none" w="med" len="med"/>
          </a:ln>
        </p:spPr>
        <p:style>
          <a:lnRef idx="1">
            <a:schemeClr val="accent3"/>
          </a:lnRef>
          <a:fillRef idx="0">
            <a:schemeClr val="accent3"/>
          </a:fillRef>
          <a:effectRef idx="0">
            <a:schemeClr val="accent3"/>
          </a:effectRef>
          <a:fontRef idx="minor">
            <a:schemeClr val="tx1"/>
          </a:fontRef>
        </p:style>
      </p:cxnSp>
      <p:cxnSp>
        <p:nvCxnSpPr>
          <p:cNvPr id="7" name="Straight Connector 6">
            <a:extLst>
              <a:ext uri="{FF2B5EF4-FFF2-40B4-BE49-F238E27FC236}">
                <a16:creationId xmlns:a16="http://schemas.microsoft.com/office/drawing/2014/main" id="{180E1C29-21D6-4C65-9094-13FFE401B572}"/>
              </a:ext>
            </a:extLst>
          </p:cNvPr>
          <p:cNvCxnSpPr>
            <a:cxnSpLocks/>
          </p:cNvCxnSpPr>
          <p:nvPr/>
        </p:nvCxnSpPr>
        <p:spPr bwMode="auto">
          <a:xfrm>
            <a:off x="5522007" y="1483950"/>
            <a:ext cx="2694231" cy="0"/>
          </a:xfrm>
          <a:prstGeom prst="line">
            <a:avLst/>
          </a:prstGeom>
          <a:ln>
            <a:solidFill>
              <a:schemeClr val="accent4">
                <a:lumMod val="40000"/>
                <a:lumOff val="60000"/>
              </a:schemeClr>
            </a:solidFill>
            <a:headEnd type="none" w="med" len="med"/>
            <a:tailEnd type="none" w="med" len="med"/>
          </a:ln>
        </p:spPr>
        <p:style>
          <a:lnRef idx="1">
            <a:schemeClr val="accent3"/>
          </a:lnRef>
          <a:fillRef idx="0">
            <a:schemeClr val="accent3"/>
          </a:fillRef>
          <a:effectRef idx="0">
            <a:schemeClr val="accent3"/>
          </a:effectRef>
          <a:fontRef idx="minor">
            <a:schemeClr val="tx1"/>
          </a:fontRef>
        </p:style>
      </p:cxnSp>
      <p:cxnSp>
        <p:nvCxnSpPr>
          <p:cNvPr id="8" name="Straight Connector 7">
            <a:extLst>
              <a:ext uri="{FF2B5EF4-FFF2-40B4-BE49-F238E27FC236}">
                <a16:creationId xmlns:a16="http://schemas.microsoft.com/office/drawing/2014/main" id="{E1E15A9B-B84D-4ED3-8560-782CC175E752}"/>
              </a:ext>
            </a:extLst>
          </p:cNvPr>
          <p:cNvCxnSpPr>
            <a:cxnSpLocks/>
          </p:cNvCxnSpPr>
          <p:nvPr/>
        </p:nvCxnSpPr>
        <p:spPr bwMode="auto">
          <a:xfrm>
            <a:off x="2606078" y="1483950"/>
            <a:ext cx="2694231" cy="0"/>
          </a:xfrm>
          <a:prstGeom prst="line">
            <a:avLst/>
          </a:prstGeom>
          <a:ln>
            <a:solidFill>
              <a:schemeClr val="accent4">
                <a:lumMod val="40000"/>
                <a:lumOff val="60000"/>
              </a:schemeClr>
            </a:solidFill>
            <a:headEnd type="none" w="med" len="med"/>
            <a:tailEnd type="none" w="med" len="med"/>
          </a:ln>
        </p:spPr>
        <p:style>
          <a:lnRef idx="1">
            <a:schemeClr val="accent3"/>
          </a:lnRef>
          <a:fillRef idx="0">
            <a:schemeClr val="accent3"/>
          </a:fillRef>
          <a:effectRef idx="0">
            <a:schemeClr val="accent3"/>
          </a:effectRef>
          <a:fontRef idx="minor">
            <a:schemeClr val="tx1"/>
          </a:fontRef>
        </p:style>
      </p:cxnSp>
      <p:cxnSp>
        <p:nvCxnSpPr>
          <p:cNvPr id="9" name="Straight Connector 8">
            <a:extLst>
              <a:ext uri="{FF2B5EF4-FFF2-40B4-BE49-F238E27FC236}">
                <a16:creationId xmlns:a16="http://schemas.microsoft.com/office/drawing/2014/main" id="{673EDBEC-6419-4A8C-9B5F-27667D53E3CF}"/>
              </a:ext>
            </a:extLst>
          </p:cNvPr>
          <p:cNvCxnSpPr>
            <a:cxnSpLocks/>
          </p:cNvCxnSpPr>
          <p:nvPr/>
        </p:nvCxnSpPr>
        <p:spPr bwMode="auto">
          <a:xfrm>
            <a:off x="578635" y="1483950"/>
            <a:ext cx="1787128" cy="0"/>
          </a:xfrm>
          <a:prstGeom prst="line">
            <a:avLst/>
          </a:prstGeom>
          <a:ln>
            <a:solidFill>
              <a:schemeClr val="accent4">
                <a:lumMod val="40000"/>
                <a:lumOff val="60000"/>
              </a:schemeClr>
            </a:solidFill>
            <a:headEnd type="none" w="med" len="med"/>
            <a:tailEnd type="none" w="med" len="med"/>
          </a:ln>
        </p:spPr>
        <p:style>
          <a:lnRef idx="1">
            <a:schemeClr val="accent3"/>
          </a:lnRef>
          <a:fillRef idx="0">
            <a:schemeClr val="accent3"/>
          </a:fillRef>
          <a:effectRef idx="0">
            <a:schemeClr val="accent3"/>
          </a:effectRef>
          <a:fontRef idx="minor">
            <a:schemeClr val="tx1"/>
          </a:fontRef>
        </p:style>
      </p:cxnSp>
      <p:cxnSp>
        <p:nvCxnSpPr>
          <p:cNvPr id="10" name="Straight Connector 114">
            <a:extLst>
              <a:ext uri="{FF2B5EF4-FFF2-40B4-BE49-F238E27FC236}">
                <a16:creationId xmlns:a16="http://schemas.microsoft.com/office/drawing/2014/main" id="{C36C32DB-C139-4626-A20E-8C5CE193EB64}"/>
              </a:ext>
            </a:extLst>
          </p:cNvPr>
          <p:cNvCxnSpPr>
            <a:cxnSpLocks noChangeShapeType="1"/>
          </p:cNvCxnSpPr>
          <p:nvPr/>
        </p:nvCxnSpPr>
        <p:spPr bwMode="auto">
          <a:xfrm>
            <a:off x="6671968" y="2139833"/>
            <a:ext cx="0" cy="3615707"/>
          </a:xfrm>
          <a:prstGeom prst="line">
            <a:avLst/>
          </a:prstGeom>
          <a:ln>
            <a:solidFill>
              <a:srgbClr val="C00000"/>
            </a:solidFill>
            <a:headEnd/>
            <a:tailEnd/>
          </a:ln>
        </p:spPr>
        <p:style>
          <a:lnRef idx="3">
            <a:schemeClr val="accent2"/>
          </a:lnRef>
          <a:fillRef idx="0">
            <a:schemeClr val="accent2"/>
          </a:fillRef>
          <a:effectRef idx="2">
            <a:schemeClr val="accent2"/>
          </a:effectRef>
          <a:fontRef idx="minor">
            <a:schemeClr val="tx1"/>
          </a:fontRef>
        </p:style>
      </p:cxnSp>
      <p:cxnSp>
        <p:nvCxnSpPr>
          <p:cNvPr id="11" name="Straight Connector 114">
            <a:extLst>
              <a:ext uri="{FF2B5EF4-FFF2-40B4-BE49-F238E27FC236}">
                <a16:creationId xmlns:a16="http://schemas.microsoft.com/office/drawing/2014/main" id="{59045989-9D21-407E-AC6A-F6681281A81B}"/>
              </a:ext>
            </a:extLst>
          </p:cNvPr>
          <p:cNvCxnSpPr>
            <a:cxnSpLocks noChangeShapeType="1"/>
          </p:cNvCxnSpPr>
          <p:nvPr/>
        </p:nvCxnSpPr>
        <p:spPr bwMode="auto">
          <a:xfrm flipH="1">
            <a:off x="8302548" y="2302900"/>
            <a:ext cx="27078" cy="3474811"/>
          </a:xfrm>
          <a:prstGeom prst="line">
            <a:avLst/>
          </a:prstGeom>
          <a:noFill/>
          <a:ln w="28575" algn="ctr">
            <a:solidFill>
              <a:schemeClr val="accent4">
                <a:lumMod val="40000"/>
                <a:lumOff val="60000"/>
              </a:schemeClr>
            </a:solidFill>
            <a:round/>
            <a:headEnd/>
            <a:tailEnd/>
          </a:ln>
        </p:spPr>
      </p:cxnSp>
      <p:cxnSp>
        <p:nvCxnSpPr>
          <p:cNvPr id="12" name="Straight Connector 114">
            <a:extLst>
              <a:ext uri="{FF2B5EF4-FFF2-40B4-BE49-F238E27FC236}">
                <a16:creationId xmlns:a16="http://schemas.microsoft.com/office/drawing/2014/main" id="{F6A3238F-C952-42F8-B707-E8E977408896}"/>
              </a:ext>
            </a:extLst>
          </p:cNvPr>
          <p:cNvCxnSpPr>
            <a:cxnSpLocks noChangeShapeType="1"/>
          </p:cNvCxnSpPr>
          <p:nvPr/>
        </p:nvCxnSpPr>
        <p:spPr bwMode="auto">
          <a:xfrm flipH="1">
            <a:off x="5425543" y="2258870"/>
            <a:ext cx="5077" cy="3476573"/>
          </a:xfrm>
          <a:prstGeom prst="line">
            <a:avLst/>
          </a:prstGeom>
          <a:noFill/>
          <a:ln w="28575" algn="ctr">
            <a:solidFill>
              <a:schemeClr val="accent4">
                <a:lumMod val="40000"/>
                <a:lumOff val="60000"/>
              </a:schemeClr>
            </a:solidFill>
            <a:round/>
            <a:headEnd/>
            <a:tailEnd/>
          </a:ln>
        </p:spPr>
      </p:cxnSp>
      <p:cxnSp>
        <p:nvCxnSpPr>
          <p:cNvPr id="13" name="Straight Connector 114">
            <a:extLst>
              <a:ext uri="{FF2B5EF4-FFF2-40B4-BE49-F238E27FC236}">
                <a16:creationId xmlns:a16="http://schemas.microsoft.com/office/drawing/2014/main" id="{0EB0DD05-602C-41E4-9C58-1E19AB785384}"/>
              </a:ext>
            </a:extLst>
          </p:cNvPr>
          <p:cNvCxnSpPr>
            <a:cxnSpLocks noChangeShapeType="1"/>
          </p:cNvCxnSpPr>
          <p:nvPr/>
        </p:nvCxnSpPr>
        <p:spPr bwMode="auto">
          <a:xfrm flipH="1">
            <a:off x="2512997" y="2260632"/>
            <a:ext cx="8462" cy="3474811"/>
          </a:xfrm>
          <a:prstGeom prst="line">
            <a:avLst/>
          </a:prstGeom>
          <a:noFill/>
          <a:ln w="28575" algn="ctr">
            <a:solidFill>
              <a:schemeClr val="accent4">
                <a:lumMod val="40000"/>
                <a:lumOff val="60000"/>
              </a:schemeClr>
            </a:solidFill>
            <a:round/>
            <a:headEnd/>
            <a:tailEnd/>
          </a:ln>
        </p:spPr>
      </p:cxnSp>
      <p:sp>
        <p:nvSpPr>
          <p:cNvPr id="14" name="Title 1">
            <a:extLst>
              <a:ext uri="{FF2B5EF4-FFF2-40B4-BE49-F238E27FC236}">
                <a16:creationId xmlns:a16="http://schemas.microsoft.com/office/drawing/2014/main" id="{AFB778D0-D748-4B9E-8CAB-03C98E02DD39}"/>
              </a:ext>
            </a:extLst>
          </p:cNvPr>
          <p:cNvSpPr txBox="1">
            <a:spLocks/>
          </p:cNvSpPr>
          <p:nvPr/>
        </p:nvSpPr>
        <p:spPr bwMode="auto">
          <a:xfrm>
            <a:off x="749562" y="744871"/>
            <a:ext cx="7613756" cy="431211"/>
          </a:xfrm>
          <a:prstGeom prst="rect">
            <a:avLst/>
          </a:prstGeom>
          <a:noFill/>
          <a:ln>
            <a:noFill/>
          </a:ln>
        </p:spPr>
        <p:txBody>
          <a:bodyPr lIns="91430" tIns="45715" rIns="91430" bIns="45715" anchor="ctr">
            <a:scene3d>
              <a:camera prst="orthographicFront"/>
              <a:lightRig rig="soft" dir="t">
                <a:rot lat="0" lon="0" rev="15600000"/>
              </a:lightRig>
            </a:scene3d>
            <a:sp3d extrusionH="57150" prstMaterial="softEdge">
              <a:bevelT w="25400" h="38100"/>
            </a:sp3d>
          </a:bodyPr>
          <a:lstStyle/>
          <a:p>
            <a:pPr algn="ctr">
              <a:defRPr/>
            </a:pPr>
            <a:r>
              <a:rPr lang="en-GB" sz="2400" kern="0" dirty="0">
                <a:latin typeface="Montserrat" panose="00000500000000000000" pitchFamily="50" charset="0"/>
                <a:ea typeface="ＭＳ Ｐゴシック" charset="0"/>
                <a:cs typeface="ＭＳ Ｐゴシック" charset="0"/>
              </a:rPr>
              <a:t>Release 19 timeline</a:t>
            </a:r>
            <a:endParaRPr lang="en-US" sz="2000" kern="0" dirty="0">
              <a:latin typeface="Montserrat" panose="00000500000000000000" pitchFamily="50" charset="0"/>
              <a:ea typeface="ＭＳ Ｐゴシック" charset="0"/>
              <a:cs typeface="ＭＳ Ｐゴシック" charset="0"/>
            </a:endParaRPr>
          </a:p>
        </p:txBody>
      </p:sp>
      <p:sp>
        <p:nvSpPr>
          <p:cNvPr id="15" name="TextBox 86">
            <a:extLst>
              <a:ext uri="{FF2B5EF4-FFF2-40B4-BE49-F238E27FC236}">
                <a16:creationId xmlns:a16="http://schemas.microsoft.com/office/drawing/2014/main" id="{06AE5EAA-46DA-471C-B4AC-02E6F3996992}"/>
              </a:ext>
            </a:extLst>
          </p:cNvPr>
          <p:cNvSpPr txBox="1">
            <a:spLocks noChangeArrowheads="1"/>
          </p:cNvSpPr>
          <p:nvPr/>
        </p:nvSpPr>
        <p:spPr bwMode="auto">
          <a:xfrm>
            <a:off x="1715898" y="1695292"/>
            <a:ext cx="394318" cy="221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GB" altLang="en-US" sz="700">
                <a:latin typeface="Montserrat" panose="00000500000000000000" pitchFamily="50" charset="0"/>
              </a:rPr>
              <a:t>#101</a:t>
            </a:r>
          </a:p>
        </p:txBody>
      </p:sp>
      <p:cxnSp>
        <p:nvCxnSpPr>
          <p:cNvPr id="16" name="Straight Connector 115">
            <a:extLst>
              <a:ext uri="{FF2B5EF4-FFF2-40B4-BE49-F238E27FC236}">
                <a16:creationId xmlns:a16="http://schemas.microsoft.com/office/drawing/2014/main" id="{FA67390E-41B5-4327-8962-726A5B1731CD}"/>
              </a:ext>
            </a:extLst>
          </p:cNvPr>
          <p:cNvCxnSpPr>
            <a:cxnSpLocks noChangeShapeType="1"/>
          </p:cNvCxnSpPr>
          <p:nvPr/>
        </p:nvCxnSpPr>
        <p:spPr bwMode="auto">
          <a:xfrm>
            <a:off x="4169896" y="2302900"/>
            <a:ext cx="10154" cy="3474811"/>
          </a:xfrm>
          <a:prstGeom prst="line">
            <a:avLst/>
          </a:prstGeom>
          <a:noFill/>
          <a:ln w="9525" algn="ctr">
            <a:solidFill>
              <a:schemeClr val="accent4">
                <a:lumMod val="40000"/>
                <a:lumOff val="60000"/>
              </a:schemeClr>
            </a:solidFill>
            <a:prstDash val="dash"/>
            <a:round/>
            <a:headEnd/>
            <a:tailEnd/>
          </a:ln>
        </p:spPr>
      </p:cxnSp>
      <p:cxnSp>
        <p:nvCxnSpPr>
          <p:cNvPr id="17" name="Straight Connector 114">
            <a:extLst>
              <a:ext uri="{FF2B5EF4-FFF2-40B4-BE49-F238E27FC236}">
                <a16:creationId xmlns:a16="http://schemas.microsoft.com/office/drawing/2014/main" id="{B0923E33-4619-409B-AE69-6314FFA2EBB3}"/>
              </a:ext>
            </a:extLst>
          </p:cNvPr>
          <p:cNvCxnSpPr>
            <a:cxnSpLocks noChangeShapeType="1"/>
          </p:cNvCxnSpPr>
          <p:nvPr/>
        </p:nvCxnSpPr>
        <p:spPr bwMode="auto">
          <a:xfrm>
            <a:off x="656483" y="2329317"/>
            <a:ext cx="0" cy="3448394"/>
          </a:xfrm>
          <a:prstGeom prst="line">
            <a:avLst/>
          </a:prstGeom>
          <a:noFill/>
          <a:ln w="9525" algn="ctr">
            <a:solidFill>
              <a:schemeClr val="accent4">
                <a:lumMod val="40000"/>
                <a:lumOff val="60000"/>
              </a:schemeClr>
            </a:solidFill>
            <a:prstDash val="dash"/>
            <a:round/>
            <a:headEnd/>
            <a:tailEnd/>
          </a:ln>
        </p:spPr>
      </p:cxnSp>
      <p:cxnSp>
        <p:nvCxnSpPr>
          <p:cNvPr id="18" name="Straight Connector 114">
            <a:extLst>
              <a:ext uri="{FF2B5EF4-FFF2-40B4-BE49-F238E27FC236}">
                <a16:creationId xmlns:a16="http://schemas.microsoft.com/office/drawing/2014/main" id="{424C683E-F86C-4736-986C-334ABB4D05F7}"/>
              </a:ext>
            </a:extLst>
          </p:cNvPr>
          <p:cNvCxnSpPr>
            <a:cxnSpLocks noChangeShapeType="1"/>
          </p:cNvCxnSpPr>
          <p:nvPr/>
        </p:nvCxnSpPr>
        <p:spPr bwMode="auto">
          <a:xfrm>
            <a:off x="1888519" y="2215952"/>
            <a:ext cx="0" cy="3474811"/>
          </a:xfrm>
          <a:prstGeom prst="line">
            <a:avLst/>
          </a:prstGeom>
          <a:noFill/>
          <a:ln w="9525" algn="ctr">
            <a:solidFill>
              <a:schemeClr val="accent4">
                <a:lumMod val="40000"/>
                <a:lumOff val="60000"/>
              </a:schemeClr>
            </a:solidFill>
            <a:prstDash val="dash"/>
            <a:round/>
            <a:headEnd/>
            <a:tailEnd/>
          </a:ln>
        </p:spPr>
      </p:cxnSp>
      <p:cxnSp>
        <p:nvCxnSpPr>
          <p:cNvPr id="19" name="Straight Connector 114">
            <a:extLst>
              <a:ext uri="{FF2B5EF4-FFF2-40B4-BE49-F238E27FC236}">
                <a16:creationId xmlns:a16="http://schemas.microsoft.com/office/drawing/2014/main" id="{58560F0F-DAAC-4608-93DB-F68623C781F7}"/>
              </a:ext>
            </a:extLst>
          </p:cNvPr>
          <p:cNvCxnSpPr>
            <a:cxnSpLocks noChangeShapeType="1"/>
          </p:cNvCxnSpPr>
          <p:nvPr/>
        </p:nvCxnSpPr>
        <p:spPr bwMode="auto">
          <a:xfrm flipH="1">
            <a:off x="8911796" y="2302900"/>
            <a:ext cx="33847" cy="3432543"/>
          </a:xfrm>
          <a:prstGeom prst="line">
            <a:avLst/>
          </a:prstGeom>
          <a:noFill/>
          <a:ln w="9525" algn="ctr">
            <a:solidFill>
              <a:schemeClr val="accent4">
                <a:lumMod val="40000"/>
                <a:lumOff val="60000"/>
              </a:schemeClr>
            </a:solidFill>
            <a:prstDash val="dash"/>
            <a:round/>
            <a:headEnd/>
            <a:tailEnd/>
          </a:ln>
        </p:spPr>
      </p:cxnSp>
      <p:cxnSp>
        <p:nvCxnSpPr>
          <p:cNvPr id="20" name="Straight Connector 114">
            <a:extLst>
              <a:ext uri="{FF2B5EF4-FFF2-40B4-BE49-F238E27FC236}">
                <a16:creationId xmlns:a16="http://schemas.microsoft.com/office/drawing/2014/main" id="{5C212CC6-1689-4DFC-8358-59E75C687A65}"/>
              </a:ext>
            </a:extLst>
          </p:cNvPr>
          <p:cNvCxnSpPr>
            <a:cxnSpLocks noChangeShapeType="1"/>
          </p:cNvCxnSpPr>
          <p:nvPr/>
        </p:nvCxnSpPr>
        <p:spPr bwMode="auto">
          <a:xfrm>
            <a:off x="7620528" y="2302900"/>
            <a:ext cx="1693" cy="3474811"/>
          </a:xfrm>
          <a:prstGeom prst="line">
            <a:avLst/>
          </a:prstGeom>
          <a:noFill/>
          <a:ln w="9525" algn="ctr">
            <a:solidFill>
              <a:schemeClr val="accent4">
                <a:lumMod val="40000"/>
                <a:lumOff val="60000"/>
              </a:schemeClr>
            </a:solidFill>
            <a:prstDash val="dash"/>
            <a:round/>
            <a:headEnd/>
            <a:tailEnd/>
          </a:ln>
        </p:spPr>
      </p:cxnSp>
      <p:cxnSp>
        <p:nvCxnSpPr>
          <p:cNvPr id="21" name="Straight Connector 114">
            <a:extLst>
              <a:ext uri="{FF2B5EF4-FFF2-40B4-BE49-F238E27FC236}">
                <a16:creationId xmlns:a16="http://schemas.microsoft.com/office/drawing/2014/main" id="{3BAB8442-92FB-422C-A0D0-BA81CE513C74}"/>
              </a:ext>
            </a:extLst>
          </p:cNvPr>
          <p:cNvCxnSpPr>
            <a:cxnSpLocks noChangeShapeType="1"/>
          </p:cNvCxnSpPr>
          <p:nvPr/>
        </p:nvCxnSpPr>
        <p:spPr bwMode="auto">
          <a:xfrm>
            <a:off x="6136332" y="2258870"/>
            <a:ext cx="0" cy="3518842"/>
          </a:xfrm>
          <a:prstGeom prst="line">
            <a:avLst/>
          </a:prstGeom>
          <a:noFill/>
          <a:ln w="9525" algn="ctr">
            <a:solidFill>
              <a:schemeClr val="accent4">
                <a:lumMod val="40000"/>
                <a:lumOff val="60000"/>
              </a:schemeClr>
            </a:solidFill>
            <a:prstDash val="dash"/>
            <a:round/>
            <a:headEnd/>
            <a:tailEnd/>
          </a:ln>
        </p:spPr>
      </p:cxnSp>
      <p:cxnSp>
        <p:nvCxnSpPr>
          <p:cNvPr id="22" name="Straight Connector 114">
            <a:extLst>
              <a:ext uri="{FF2B5EF4-FFF2-40B4-BE49-F238E27FC236}">
                <a16:creationId xmlns:a16="http://schemas.microsoft.com/office/drawing/2014/main" id="{0D273164-21B2-420F-B3F9-FEF4EA006442}"/>
              </a:ext>
            </a:extLst>
          </p:cNvPr>
          <p:cNvCxnSpPr>
            <a:cxnSpLocks noChangeShapeType="1"/>
          </p:cNvCxnSpPr>
          <p:nvPr/>
        </p:nvCxnSpPr>
        <p:spPr bwMode="auto">
          <a:xfrm>
            <a:off x="6879276" y="2302900"/>
            <a:ext cx="0" cy="3474811"/>
          </a:xfrm>
          <a:prstGeom prst="line">
            <a:avLst/>
          </a:prstGeom>
          <a:noFill/>
          <a:ln w="9525" algn="ctr">
            <a:solidFill>
              <a:schemeClr val="accent4">
                <a:lumMod val="40000"/>
                <a:lumOff val="60000"/>
              </a:schemeClr>
            </a:solidFill>
            <a:prstDash val="dash"/>
            <a:round/>
            <a:headEnd/>
            <a:tailEnd/>
          </a:ln>
        </p:spPr>
      </p:cxnSp>
      <p:cxnSp>
        <p:nvCxnSpPr>
          <p:cNvPr id="23" name="Straight Connector 114">
            <a:extLst>
              <a:ext uri="{FF2B5EF4-FFF2-40B4-BE49-F238E27FC236}">
                <a16:creationId xmlns:a16="http://schemas.microsoft.com/office/drawing/2014/main" id="{BFB952A6-33D4-446A-8EF3-65B93A1C16CA}"/>
              </a:ext>
            </a:extLst>
          </p:cNvPr>
          <p:cNvCxnSpPr>
            <a:cxnSpLocks noChangeShapeType="1"/>
          </p:cNvCxnSpPr>
          <p:nvPr/>
        </p:nvCxnSpPr>
        <p:spPr bwMode="auto">
          <a:xfrm flipH="1">
            <a:off x="4792602" y="2302900"/>
            <a:ext cx="3385" cy="3474811"/>
          </a:xfrm>
          <a:prstGeom prst="line">
            <a:avLst/>
          </a:prstGeom>
          <a:noFill/>
          <a:ln w="9525" algn="ctr">
            <a:solidFill>
              <a:schemeClr val="accent4">
                <a:lumMod val="40000"/>
                <a:lumOff val="60000"/>
              </a:schemeClr>
            </a:solidFill>
            <a:prstDash val="dash"/>
            <a:round/>
            <a:headEnd/>
            <a:tailEnd/>
          </a:ln>
        </p:spPr>
      </p:cxnSp>
      <p:cxnSp>
        <p:nvCxnSpPr>
          <p:cNvPr id="24" name="Straight Connector 114">
            <a:extLst>
              <a:ext uri="{FF2B5EF4-FFF2-40B4-BE49-F238E27FC236}">
                <a16:creationId xmlns:a16="http://schemas.microsoft.com/office/drawing/2014/main" id="{CD942620-4F42-4C21-AF23-5B67BC976637}"/>
              </a:ext>
            </a:extLst>
          </p:cNvPr>
          <p:cNvCxnSpPr>
            <a:cxnSpLocks noChangeShapeType="1"/>
          </p:cNvCxnSpPr>
          <p:nvPr/>
        </p:nvCxnSpPr>
        <p:spPr bwMode="auto">
          <a:xfrm flipH="1">
            <a:off x="4894224" y="2302900"/>
            <a:ext cx="16924" cy="3474811"/>
          </a:xfrm>
          <a:prstGeom prst="line">
            <a:avLst/>
          </a:prstGeom>
          <a:noFill/>
          <a:ln w="9525" algn="ctr">
            <a:solidFill>
              <a:schemeClr val="accent4">
                <a:lumMod val="40000"/>
                <a:lumOff val="60000"/>
              </a:schemeClr>
            </a:solidFill>
            <a:prstDash val="dash"/>
            <a:round/>
            <a:headEnd/>
            <a:tailEnd/>
          </a:ln>
        </p:spPr>
      </p:cxnSp>
      <p:cxnSp>
        <p:nvCxnSpPr>
          <p:cNvPr id="25" name="Straight Connector 114">
            <a:extLst>
              <a:ext uri="{FF2B5EF4-FFF2-40B4-BE49-F238E27FC236}">
                <a16:creationId xmlns:a16="http://schemas.microsoft.com/office/drawing/2014/main" id="{D20C2B36-9C3D-4EC2-988A-0318CED09D9A}"/>
              </a:ext>
            </a:extLst>
          </p:cNvPr>
          <p:cNvCxnSpPr>
            <a:cxnSpLocks noChangeShapeType="1"/>
          </p:cNvCxnSpPr>
          <p:nvPr/>
        </p:nvCxnSpPr>
        <p:spPr bwMode="auto">
          <a:xfrm>
            <a:off x="9514275" y="2306422"/>
            <a:ext cx="10154" cy="3471289"/>
          </a:xfrm>
          <a:prstGeom prst="line">
            <a:avLst/>
          </a:prstGeom>
          <a:noFill/>
          <a:ln w="9525" algn="ctr">
            <a:solidFill>
              <a:schemeClr val="accent4">
                <a:lumMod val="40000"/>
                <a:lumOff val="60000"/>
              </a:schemeClr>
            </a:solidFill>
            <a:prstDash val="dash"/>
            <a:round/>
            <a:headEnd/>
            <a:tailEnd/>
          </a:ln>
        </p:spPr>
      </p:cxnSp>
      <p:sp>
        <p:nvSpPr>
          <p:cNvPr id="26" name="TextBox 86">
            <a:extLst>
              <a:ext uri="{FF2B5EF4-FFF2-40B4-BE49-F238E27FC236}">
                <a16:creationId xmlns:a16="http://schemas.microsoft.com/office/drawing/2014/main" id="{34CE8A69-361D-4845-92C3-203B9C240079}"/>
              </a:ext>
            </a:extLst>
          </p:cNvPr>
          <p:cNvSpPr txBox="1">
            <a:spLocks noChangeArrowheads="1"/>
          </p:cNvSpPr>
          <p:nvPr/>
        </p:nvSpPr>
        <p:spPr bwMode="auto">
          <a:xfrm>
            <a:off x="2347147" y="1695292"/>
            <a:ext cx="416320" cy="221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GB" altLang="en-US" sz="700">
                <a:latin typeface="Montserrat" panose="00000500000000000000" pitchFamily="50" charset="0"/>
              </a:rPr>
              <a:t>#102</a:t>
            </a:r>
            <a:endParaRPr lang="en-GB" altLang="en-US" sz="400">
              <a:latin typeface="Montserrat" panose="00000500000000000000" pitchFamily="50" charset="0"/>
            </a:endParaRPr>
          </a:p>
        </p:txBody>
      </p:sp>
      <p:sp>
        <p:nvSpPr>
          <p:cNvPr id="27" name="TextBox 86">
            <a:extLst>
              <a:ext uri="{FF2B5EF4-FFF2-40B4-BE49-F238E27FC236}">
                <a16:creationId xmlns:a16="http://schemas.microsoft.com/office/drawing/2014/main" id="{CB585AD7-B818-430F-89EA-B3DBDB8304C3}"/>
              </a:ext>
            </a:extLst>
          </p:cNvPr>
          <p:cNvSpPr txBox="1">
            <a:spLocks noChangeArrowheads="1"/>
          </p:cNvSpPr>
          <p:nvPr/>
        </p:nvSpPr>
        <p:spPr bwMode="auto">
          <a:xfrm>
            <a:off x="3073168" y="1695292"/>
            <a:ext cx="414627" cy="221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GB" altLang="en-US" sz="700">
                <a:latin typeface="Montserrat" panose="00000500000000000000" pitchFamily="50" charset="0"/>
              </a:rPr>
              <a:t>#103</a:t>
            </a:r>
            <a:endParaRPr lang="en-GB" altLang="en-US" sz="400">
              <a:latin typeface="Montserrat" panose="00000500000000000000" pitchFamily="50" charset="0"/>
            </a:endParaRPr>
          </a:p>
        </p:txBody>
      </p:sp>
      <p:sp>
        <p:nvSpPr>
          <p:cNvPr id="28" name="TextBox 86">
            <a:extLst>
              <a:ext uri="{FF2B5EF4-FFF2-40B4-BE49-F238E27FC236}">
                <a16:creationId xmlns:a16="http://schemas.microsoft.com/office/drawing/2014/main" id="{F01FC695-D72C-4F10-883F-6942D52BC992}"/>
              </a:ext>
            </a:extLst>
          </p:cNvPr>
          <p:cNvSpPr txBox="1">
            <a:spLocks noChangeArrowheads="1"/>
          </p:cNvSpPr>
          <p:nvPr/>
        </p:nvSpPr>
        <p:spPr bwMode="auto">
          <a:xfrm>
            <a:off x="3807650" y="1695292"/>
            <a:ext cx="423089" cy="221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GB" altLang="en-US" sz="700">
                <a:latin typeface="Montserrat" panose="00000500000000000000" pitchFamily="50" charset="0"/>
              </a:rPr>
              <a:t>#104</a:t>
            </a:r>
            <a:endParaRPr lang="en-GB" altLang="en-US" sz="400">
              <a:latin typeface="Montserrat" panose="00000500000000000000" pitchFamily="50" charset="0"/>
            </a:endParaRPr>
          </a:p>
        </p:txBody>
      </p:sp>
      <p:sp>
        <p:nvSpPr>
          <p:cNvPr id="29" name="TextBox 86">
            <a:extLst>
              <a:ext uri="{FF2B5EF4-FFF2-40B4-BE49-F238E27FC236}">
                <a16:creationId xmlns:a16="http://schemas.microsoft.com/office/drawing/2014/main" id="{C2C7A92D-8283-411E-BCA7-AA563E8A36DA}"/>
              </a:ext>
            </a:extLst>
          </p:cNvPr>
          <p:cNvSpPr txBox="1">
            <a:spLocks noChangeArrowheads="1"/>
          </p:cNvSpPr>
          <p:nvPr/>
        </p:nvSpPr>
        <p:spPr bwMode="auto">
          <a:xfrm>
            <a:off x="4638597" y="1695292"/>
            <a:ext cx="416320" cy="221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GB" altLang="en-US" sz="700">
                <a:latin typeface="Montserrat" panose="00000500000000000000" pitchFamily="50" charset="0"/>
              </a:rPr>
              <a:t>#105</a:t>
            </a:r>
            <a:endParaRPr lang="en-GB" altLang="en-US" sz="400">
              <a:latin typeface="Montserrat" panose="00000500000000000000" pitchFamily="50" charset="0"/>
            </a:endParaRPr>
          </a:p>
        </p:txBody>
      </p:sp>
      <p:sp>
        <p:nvSpPr>
          <p:cNvPr id="30" name="TextBox 86">
            <a:extLst>
              <a:ext uri="{FF2B5EF4-FFF2-40B4-BE49-F238E27FC236}">
                <a16:creationId xmlns:a16="http://schemas.microsoft.com/office/drawing/2014/main" id="{D11370AD-E2DF-4299-B182-6444A1B172BA}"/>
              </a:ext>
            </a:extLst>
          </p:cNvPr>
          <p:cNvSpPr txBox="1">
            <a:spLocks noChangeArrowheads="1"/>
          </p:cNvSpPr>
          <p:nvPr/>
        </p:nvSpPr>
        <p:spPr bwMode="auto">
          <a:xfrm>
            <a:off x="5200459" y="1695292"/>
            <a:ext cx="418012" cy="221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GB" altLang="en-US" sz="700">
                <a:latin typeface="Montserrat" panose="00000500000000000000" pitchFamily="50" charset="0"/>
              </a:rPr>
              <a:t>#106</a:t>
            </a:r>
            <a:endParaRPr lang="en-GB" altLang="en-US" sz="400">
              <a:latin typeface="Montserrat" panose="00000500000000000000" pitchFamily="50" charset="0"/>
            </a:endParaRPr>
          </a:p>
        </p:txBody>
      </p:sp>
      <p:sp>
        <p:nvSpPr>
          <p:cNvPr id="31" name="TextBox 86">
            <a:extLst>
              <a:ext uri="{FF2B5EF4-FFF2-40B4-BE49-F238E27FC236}">
                <a16:creationId xmlns:a16="http://schemas.microsoft.com/office/drawing/2014/main" id="{BC04A9AE-0B00-4EED-BD8B-39C0CFB70408}"/>
              </a:ext>
            </a:extLst>
          </p:cNvPr>
          <p:cNvSpPr txBox="1">
            <a:spLocks noChangeArrowheads="1"/>
          </p:cNvSpPr>
          <p:nvPr/>
        </p:nvSpPr>
        <p:spPr bwMode="auto">
          <a:xfrm>
            <a:off x="5933250" y="1695292"/>
            <a:ext cx="416320" cy="221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GB" altLang="en-US" sz="700">
                <a:latin typeface="Montserrat" panose="00000500000000000000" pitchFamily="50" charset="0"/>
              </a:rPr>
              <a:t>#107</a:t>
            </a:r>
            <a:endParaRPr lang="en-GB" altLang="en-US" sz="400">
              <a:latin typeface="Montserrat" panose="00000500000000000000" pitchFamily="50" charset="0"/>
            </a:endParaRPr>
          </a:p>
        </p:txBody>
      </p:sp>
      <p:sp>
        <p:nvSpPr>
          <p:cNvPr id="32" name="TextBox 86">
            <a:extLst>
              <a:ext uri="{FF2B5EF4-FFF2-40B4-BE49-F238E27FC236}">
                <a16:creationId xmlns:a16="http://schemas.microsoft.com/office/drawing/2014/main" id="{A8372E51-D9A6-4866-A9ED-0C86B16F23FE}"/>
              </a:ext>
            </a:extLst>
          </p:cNvPr>
          <p:cNvSpPr txBox="1">
            <a:spLocks noChangeArrowheads="1"/>
          </p:cNvSpPr>
          <p:nvPr/>
        </p:nvSpPr>
        <p:spPr bwMode="auto">
          <a:xfrm>
            <a:off x="6667732" y="1695292"/>
            <a:ext cx="423089" cy="221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GB" altLang="en-US" sz="700">
                <a:latin typeface="Montserrat" panose="00000500000000000000" pitchFamily="50" charset="0"/>
              </a:rPr>
              <a:t>#108</a:t>
            </a:r>
            <a:endParaRPr lang="en-GB" altLang="en-US" sz="400">
              <a:latin typeface="Montserrat" panose="00000500000000000000" pitchFamily="50" charset="0"/>
            </a:endParaRPr>
          </a:p>
        </p:txBody>
      </p:sp>
      <p:sp>
        <p:nvSpPr>
          <p:cNvPr id="33" name="TextBox 86">
            <a:extLst>
              <a:ext uri="{FF2B5EF4-FFF2-40B4-BE49-F238E27FC236}">
                <a16:creationId xmlns:a16="http://schemas.microsoft.com/office/drawing/2014/main" id="{35CBE4F3-CF66-48C5-B081-659960B6D2E1}"/>
              </a:ext>
            </a:extLst>
          </p:cNvPr>
          <p:cNvSpPr txBox="1">
            <a:spLocks noChangeArrowheads="1"/>
          </p:cNvSpPr>
          <p:nvPr/>
        </p:nvSpPr>
        <p:spPr bwMode="auto">
          <a:xfrm>
            <a:off x="7446216" y="1695292"/>
            <a:ext cx="419704" cy="221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GB" altLang="en-US" sz="700">
                <a:latin typeface="Montserrat" panose="00000500000000000000" pitchFamily="50" charset="0"/>
              </a:rPr>
              <a:t>#109</a:t>
            </a:r>
            <a:endParaRPr lang="en-GB" altLang="en-US" sz="400">
              <a:latin typeface="Montserrat" panose="00000500000000000000" pitchFamily="50" charset="0"/>
            </a:endParaRPr>
          </a:p>
        </p:txBody>
      </p:sp>
      <p:sp>
        <p:nvSpPr>
          <p:cNvPr id="34" name="TextBox 86">
            <a:extLst>
              <a:ext uri="{FF2B5EF4-FFF2-40B4-BE49-F238E27FC236}">
                <a16:creationId xmlns:a16="http://schemas.microsoft.com/office/drawing/2014/main" id="{746C239D-35AD-4BCD-8961-376912070FC3}"/>
              </a:ext>
            </a:extLst>
          </p:cNvPr>
          <p:cNvSpPr txBox="1">
            <a:spLocks noChangeArrowheads="1"/>
          </p:cNvSpPr>
          <p:nvPr/>
        </p:nvSpPr>
        <p:spPr bwMode="auto">
          <a:xfrm>
            <a:off x="8150236" y="1695292"/>
            <a:ext cx="394318" cy="221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GB" altLang="en-US" sz="700">
                <a:latin typeface="Montserrat" panose="00000500000000000000" pitchFamily="50" charset="0"/>
              </a:rPr>
              <a:t>#110</a:t>
            </a:r>
            <a:endParaRPr lang="en-GB" altLang="en-US" sz="400">
              <a:latin typeface="Montserrat" panose="00000500000000000000" pitchFamily="50" charset="0"/>
            </a:endParaRPr>
          </a:p>
        </p:txBody>
      </p:sp>
      <p:sp>
        <p:nvSpPr>
          <p:cNvPr id="35" name="TextBox 86">
            <a:extLst>
              <a:ext uri="{FF2B5EF4-FFF2-40B4-BE49-F238E27FC236}">
                <a16:creationId xmlns:a16="http://schemas.microsoft.com/office/drawing/2014/main" id="{663DB610-F65F-4521-BDF3-C76C4DAC5881}"/>
              </a:ext>
            </a:extLst>
          </p:cNvPr>
          <p:cNvSpPr txBox="1">
            <a:spLocks noChangeArrowheads="1"/>
          </p:cNvSpPr>
          <p:nvPr/>
        </p:nvSpPr>
        <p:spPr bwMode="auto">
          <a:xfrm>
            <a:off x="8749330" y="1695292"/>
            <a:ext cx="365549" cy="221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GB" altLang="en-US" sz="700">
                <a:latin typeface="Montserrat" panose="00000500000000000000" pitchFamily="50" charset="0"/>
              </a:rPr>
              <a:t>#111</a:t>
            </a:r>
            <a:endParaRPr lang="en-GB" altLang="en-US" sz="400">
              <a:latin typeface="Montserrat" panose="00000500000000000000" pitchFamily="50" charset="0"/>
            </a:endParaRPr>
          </a:p>
        </p:txBody>
      </p:sp>
      <p:sp>
        <p:nvSpPr>
          <p:cNvPr id="36" name="TextBox 86">
            <a:extLst>
              <a:ext uri="{FF2B5EF4-FFF2-40B4-BE49-F238E27FC236}">
                <a16:creationId xmlns:a16="http://schemas.microsoft.com/office/drawing/2014/main" id="{82D299AD-0F62-4CF9-B524-4B12AFFC9174}"/>
              </a:ext>
            </a:extLst>
          </p:cNvPr>
          <p:cNvSpPr txBox="1">
            <a:spLocks noChangeArrowheads="1"/>
          </p:cNvSpPr>
          <p:nvPr/>
        </p:nvSpPr>
        <p:spPr bwMode="auto">
          <a:xfrm>
            <a:off x="9350116" y="1695292"/>
            <a:ext cx="387550" cy="221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GB" altLang="en-US" sz="700">
                <a:latin typeface="Montserrat" panose="00000500000000000000" pitchFamily="50" charset="0"/>
              </a:rPr>
              <a:t>#112</a:t>
            </a:r>
            <a:endParaRPr lang="en-GB" altLang="en-US" sz="400">
              <a:latin typeface="Montserrat" panose="00000500000000000000" pitchFamily="50" charset="0"/>
            </a:endParaRPr>
          </a:p>
        </p:txBody>
      </p:sp>
      <p:sp>
        <p:nvSpPr>
          <p:cNvPr id="37" name="TextBox 86">
            <a:extLst>
              <a:ext uri="{FF2B5EF4-FFF2-40B4-BE49-F238E27FC236}">
                <a16:creationId xmlns:a16="http://schemas.microsoft.com/office/drawing/2014/main" id="{584ED330-07B4-48CC-923C-9FE5A873A417}"/>
              </a:ext>
            </a:extLst>
          </p:cNvPr>
          <p:cNvSpPr txBox="1">
            <a:spLocks noChangeArrowheads="1"/>
          </p:cNvSpPr>
          <p:nvPr/>
        </p:nvSpPr>
        <p:spPr bwMode="auto">
          <a:xfrm>
            <a:off x="499094" y="1695292"/>
            <a:ext cx="379088" cy="221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GB" altLang="en-US" sz="700">
                <a:latin typeface="Montserrat" panose="00000500000000000000" pitchFamily="50" charset="0"/>
              </a:rPr>
              <a:t>#99</a:t>
            </a:r>
            <a:endParaRPr lang="en-GB" altLang="en-US" sz="400">
              <a:latin typeface="Montserrat" panose="00000500000000000000" pitchFamily="50" charset="0"/>
            </a:endParaRPr>
          </a:p>
        </p:txBody>
      </p:sp>
      <p:sp>
        <p:nvSpPr>
          <p:cNvPr id="38" name="Chevron 60">
            <a:extLst>
              <a:ext uri="{FF2B5EF4-FFF2-40B4-BE49-F238E27FC236}">
                <a16:creationId xmlns:a16="http://schemas.microsoft.com/office/drawing/2014/main" id="{5AD2320D-5462-4EDE-869E-DA08652CB64B}"/>
              </a:ext>
            </a:extLst>
          </p:cNvPr>
          <p:cNvSpPr>
            <a:spLocks noChangeArrowheads="1"/>
          </p:cNvSpPr>
          <p:nvPr/>
        </p:nvSpPr>
        <p:spPr bwMode="auto">
          <a:xfrm>
            <a:off x="2365763" y="2686838"/>
            <a:ext cx="881717" cy="311729"/>
          </a:xfrm>
          <a:prstGeom prst="chevron">
            <a:avLst>
              <a:gd name="adj" fmla="val 50080"/>
            </a:avLst>
          </a:prstGeom>
          <a:solidFill>
            <a:srgbClr val="006600">
              <a:alpha val="30196"/>
            </a:srgbClr>
          </a:solidFill>
          <a:ln>
            <a:noFill/>
          </a:ln>
          <a:extLst>
            <a:ext uri="{91240B29-F687-4F45-9708-019B960494DF}">
              <a14:hiddenLine xmlns:a14="http://schemas.microsoft.com/office/drawing/2010/main" w="9525" algn="ctr">
                <a:solidFill>
                  <a:srgbClr val="000000"/>
                </a:solidFill>
                <a:round/>
                <a:headEnd/>
                <a:tailEnd/>
              </a14:hiddenLine>
            </a:ext>
          </a:extLst>
        </p:spPr>
        <p:txBody>
          <a:bodyPr lIns="0" rIns="0"/>
          <a:lstStyle/>
          <a:p>
            <a:pPr algn="ctr"/>
            <a:r>
              <a:rPr lang="fr-FR" altLang="en-US" sz="600" dirty="0">
                <a:latin typeface="Montserrat" panose="00000500000000000000" pitchFamily="50" charset="0"/>
                <a:cs typeface="Arial" panose="020B0604020202020204" pitchFamily="34" charset="0"/>
              </a:rPr>
              <a:t>RAN4 </a:t>
            </a:r>
          </a:p>
          <a:p>
            <a:pPr algn="ctr"/>
            <a:r>
              <a:rPr lang="fr-FR" altLang="en-US" sz="600" dirty="0">
                <a:latin typeface="Montserrat" panose="00000500000000000000" pitchFamily="50" charset="0"/>
                <a:cs typeface="Arial" panose="020B0604020202020204" pitchFamily="34" charset="0"/>
              </a:rPr>
              <a:t>content </a:t>
            </a:r>
            <a:r>
              <a:rPr lang="fr-FR" altLang="en-US" sz="600" dirty="0" err="1">
                <a:latin typeface="Montserrat" panose="00000500000000000000" pitchFamily="50" charset="0"/>
                <a:cs typeface="Arial" panose="020B0604020202020204" pitchFamily="34" charset="0"/>
              </a:rPr>
              <a:t>def</a:t>
            </a:r>
            <a:r>
              <a:rPr lang="fr-FR" altLang="en-US" sz="600" dirty="0">
                <a:latin typeface="Montserrat" panose="00000500000000000000" pitchFamily="50" charset="0"/>
                <a:cs typeface="Arial" panose="020B0604020202020204" pitchFamily="34" charset="0"/>
              </a:rPr>
              <a:t>.</a:t>
            </a:r>
          </a:p>
        </p:txBody>
      </p:sp>
      <p:sp>
        <p:nvSpPr>
          <p:cNvPr id="39" name="Chevron 60">
            <a:extLst>
              <a:ext uri="{FF2B5EF4-FFF2-40B4-BE49-F238E27FC236}">
                <a16:creationId xmlns:a16="http://schemas.microsoft.com/office/drawing/2014/main" id="{2B190425-5A5C-4E56-9154-7EA01A36D8C3}"/>
              </a:ext>
            </a:extLst>
          </p:cNvPr>
          <p:cNvSpPr>
            <a:spLocks noChangeArrowheads="1"/>
          </p:cNvSpPr>
          <p:nvPr/>
        </p:nvSpPr>
        <p:spPr bwMode="auto">
          <a:xfrm>
            <a:off x="1502661" y="2686838"/>
            <a:ext cx="1028952" cy="311729"/>
          </a:xfrm>
          <a:prstGeom prst="chevron">
            <a:avLst>
              <a:gd name="adj" fmla="val 49975"/>
            </a:avLst>
          </a:prstGeom>
          <a:gradFill flip="none" rotWithShape="1">
            <a:gsLst>
              <a:gs pos="12000">
                <a:schemeClr val="accent3">
                  <a:lumMod val="40000"/>
                  <a:lumOff val="60000"/>
                </a:schemeClr>
              </a:gs>
              <a:gs pos="60000">
                <a:srgbClr val="92D050"/>
              </a:gs>
              <a:gs pos="83000">
                <a:srgbClr val="92D050"/>
              </a:gs>
              <a:gs pos="100000">
                <a:srgbClr val="92D050"/>
              </a:gs>
            </a:gsLst>
            <a:lin ang="3600000" scaled="0"/>
            <a:tileRect/>
          </a:gradFill>
          <a:ln>
            <a:noFill/>
          </a:ln>
        </p:spPr>
        <p:txBody>
          <a:bodyPr lIns="0" rIns="0"/>
          <a:lstStyle/>
          <a:p>
            <a:pPr algn="ctr">
              <a:defRPr/>
            </a:pPr>
            <a:r>
              <a:rPr lang="fr-FR" altLang="en-US" sz="700" b="1" dirty="0">
                <a:latin typeface="Montserrat" panose="00000500000000000000" pitchFamily="50" charset="0"/>
                <a:cs typeface="Arial" panose="020B0604020202020204" pitchFamily="34" charset="0"/>
              </a:rPr>
              <a:t> </a:t>
            </a:r>
            <a:r>
              <a:rPr lang="fr-FR" altLang="en-US" sz="700" dirty="0">
                <a:latin typeface="Montserrat" panose="00000500000000000000" pitchFamily="50" charset="0"/>
                <a:cs typeface="Arial" panose="020B0604020202020204" pitchFamily="34" charset="0"/>
              </a:rPr>
              <a:t>RAN Content </a:t>
            </a:r>
            <a:r>
              <a:rPr lang="fr-FR" altLang="en-US" sz="700" dirty="0" err="1">
                <a:latin typeface="Montserrat" panose="00000500000000000000" pitchFamily="50" charset="0"/>
                <a:cs typeface="Arial" panose="020B0604020202020204" pitchFamily="34" charset="0"/>
              </a:rPr>
              <a:t>def</a:t>
            </a:r>
            <a:r>
              <a:rPr lang="fr-FR" altLang="en-US" sz="700" dirty="0">
                <a:latin typeface="Montserrat" panose="00000500000000000000" pitchFamily="50" charset="0"/>
                <a:cs typeface="Arial" panose="020B0604020202020204" pitchFamily="34" charset="0"/>
              </a:rPr>
              <a:t>.</a:t>
            </a:r>
          </a:p>
        </p:txBody>
      </p:sp>
      <p:sp>
        <p:nvSpPr>
          <p:cNvPr id="40" name="TextBox 39">
            <a:extLst>
              <a:ext uri="{FF2B5EF4-FFF2-40B4-BE49-F238E27FC236}">
                <a16:creationId xmlns:a16="http://schemas.microsoft.com/office/drawing/2014/main" id="{3A19A68A-2C67-4010-B89E-2F2B97215ECB}"/>
              </a:ext>
            </a:extLst>
          </p:cNvPr>
          <p:cNvSpPr txBox="1"/>
          <p:nvPr/>
        </p:nvSpPr>
        <p:spPr>
          <a:xfrm>
            <a:off x="3714570" y="1348339"/>
            <a:ext cx="531400" cy="272983"/>
          </a:xfrm>
          <a:prstGeom prst="rect">
            <a:avLst/>
          </a:prstGeom>
          <a:solidFill>
            <a:schemeClr val="accent4">
              <a:lumMod val="60000"/>
              <a:lumOff val="40000"/>
            </a:schemeClr>
          </a:solidFill>
          <a:ln>
            <a:noFill/>
          </a:ln>
        </p:spPr>
        <p:style>
          <a:lnRef idx="0">
            <a:scrgbClr r="0" g="0" b="0"/>
          </a:lnRef>
          <a:fillRef idx="0">
            <a:scrgbClr r="0" g="0" b="0"/>
          </a:fillRef>
          <a:effectRef idx="0">
            <a:scrgbClr r="0" g="0" b="0"/>
          </a:effectRef>
          <a:fontRef idx="minor">
            <a:schemeClr val="lt1"/>
          </a:fontRef>
        </p:style>
        <p:txBody>
          <a:bodyPr wrap="none">
            <a:spAutoFit/>
          </a:bodyPr>
          <a:lstStyle/>
          <a:p>
            <a:pPr>
              <a:defRPr/>
            </a:pPr>
            <a:r>
              <a:rPr lang="en-GB" dirty="0">
                <a:latin typeface="Montserrat" panose="00000500000000000000" pitchFamily="50" charset="0"/>
              </a:rPr>
              <a:t>2024</a:t>
            </a:r>
          </a:p>
        </p:txBody>
      </p:sp>
      <p:sp>
        <p:nvSpPr>
          <p:cNvPr id="41" name="TextBox 40">
            <a:extLst>
              <a:ext uri="{FF2B5EF4-FFF2-40B4-BE49-F238E27FC236}">
                <a16:creationId xmlns:a16="http://schemas.microsoft.com/office/drawing/2014/main" id="{3C37B6E7-E898-481B-B9C1-855B92EBB55B}"/>
              </a:ext>
            </a:extLst>
          </p:cNvPr>
          <p:cNvSpPr txBox="1"/>
          <p:nvPr/>
        </p:nvSpPr>
        <p:spPr>
          <a:xfrm>
            <a:off x="6596653" y="1348339"/>
            <a:ext cx="517861" cy="272983"/>
          </a:xfrm>
          <a:prstGeom prst="rect">
            <a:avLst/>
          </a:prstGeom>
          <a:solidFill>
            <a:schemeClr val="accent4">
              <a:lumMod val="60000"/>
              <a:lumOff val="40000"/>
            </a:schemeClr>
          </a:solidFill>
          <a:ln>
            <a:noFill/>
          </a:ln>
        </p:spPr>
        <p:style>
          <a:lnRef idx="0">
            <a:scrgbClr r="0" g="0" b="0"/>
          </a:lnRef>
          <a:fillRef idx="0">
            <a:scrgbClr r="0" g="0" b="0"/>
          </a:fillRef>
          <a:effectRef idx="0">
            <a:scrgbClr r="0" g="0" b="0"/>
          </a:effectRef>
          <a:fontRef idx="minor">
            <a:schemeClr val="lt1"/>
          </a:fontRef>
        </p:style>
        <p:txBody>
          <a:bodyPr wrap="none">
            <a:spAutoFit/>
          </a:bodyPr>
          <a:lstStyle/>
          <a:p>
            <a:pPr>
              <a:defRPr/>
            </a:pPr>
            <a:r>
              <a:rPr lang="en-GB" dirty="0">
                <a:latin typeface="Montserrat" panose="00000500000000000000" pitchFamily="50" charset="0"/>
              </a:rPr>
              <a:t>2025</a:t>
            </a:r>
          </a:p>
        </p:txBody>
      </p:sp>
      <p:sp>
        <p:nvSpPr>
          <p:cNvPr id="42" name="TextBox 2">
            <a:extLst>
              <a:ext uri="{FF2B5EF4-FFF2-40B4-BE49-F238E27FC236}">
                <a16:creationId xmlns:a16="http://schemas.microsoft.com/office/drawing/2014/main" id="{0B9D8973-5CDD-467C-984B-73770E40BE39}"/>
              </a:ext>
            </a:extLst>
          </p:cNvPr>
          <p:cNvSpPr txBox="1">
            <a:spLocks noChangeArrowheads="1"/>
          </p:cNvSpPr>
          <p:nvPr/>
        </p:nvSpPr>
        <p:spPr bwMode="auto">
          <a:xfrm>
            <a:off x="1717590" y="1866127"/>
            <a:ext cx="399396" cy="221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altLang="en-US" sz="700">
                <a:latin typeface="Montserrat" panose="00000500000000000000" pitchFamily="50" charset="0"/>
              </a:rPr>
              <a:t>Sep.</a:t>
            </a:r>
          </a:p>
        </p:txBody>
      </p:sp>
      <p:sp>
        <p:nvSpPr>
          <p:cNvPr id="43" name="TextBox 59">
            <a:extLst>
              <a:ext uri="{FF2B5EF4-FFF2-40B4-BE49-F238E27FC236}">
                <a16:creationId xmlns:a16="http://schemas.microsoft.com/office/drawing/2014/main" id="{B9BDEAFC-A489-44AC-93DF-3840BFD09A38}"/>
              </a:ext>
            </a:extLst>
          </p:cNvPr>
          <p:cNvSpPr txBox="1">
            <a:spLocks noChangeArrowheads="1"/>
          </p:cNvSpPr>
          <p:nvPr/>
        </p:nvSpPr>
        <p:spPr bwMode="auto">
          <a:xfrm>
            <a:off x="3096861" y="1866127"/>
            <a:ext cx="402781" cy="221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altLang="en-US" sz="700">
                <a:latin typeface="Montserrat" panose="00000500000000000000" pitchFamily="50" charset="0"/>
              </a:rPr>
              <a:t>Mar.</a:t>
            </a:r>
          </a:p>
        </p:txBody>
      </p:sp>
      <p:sp>
        <p:nvSpPr>
          <p:cNvPr id="44" name="TextBox 60">
            <a:extLst>
              <a:ext uri="{FF2B5EF4-FFF2-40B4-BE49-F238E27FC236}">
                <a16:creationId xmlns:a16="http://schemas.microsoft.com/office/drawing/2014/main" id="{59665103-C2E1-4003-87D9-FC74FFA41DE5}"/>
              </a:ext>
            </a:extLst>
          </p:cNvPr>
          <p:cNvSpPr txBox="1">
            <a:spLocks noChangeArrowheads="1"/>
          </p:cNvSpPr>
          <p:nvPr/>
        </p:nvSpPr>
        <p:spPr bwMode="auto">
          <a:xfrm>
            <a:off x="8776408" y="1866127"/>
            <a:ext cx="402781" cy="221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altLang="en-US" sz="700">
                <a:latin typeface="Montserrat" panose="00000500000000000000" pitchFamily="50" charset="0"/>
              </a:rPr>
              <a:t>Mar.</a:t>
            </a:r>
          </a:p>
        </p:txBody>
      </p:sp>
      <p:sp>
        <p:nvSpPr>
          <p:cNvPr id="45" name="TextBox 61">
            <a:extLst>
              <a:ext uri="{FF2B5EF4-FFF2-40B4-BE49-F238E27FC236}">
                <a16:creationId xmlns:a16="http://schemas.microsoft.com/office/drawing/2014/main" id="{4861BD9F-A646-4D60-A513-A26C6EEC98D0}"/>
              </a:ext>
            </a:extLst>
          </p:cNvPr>
          <p:cNvSpPr txBox="1">
            <a:spLocks noChangeArrowheads="1"/>
          </p:cNvSpPr>
          <p:nvPr/>
        </p:nvSpPr>
        <p:spPr bwMode="auto">
          <a:xfrm>
            <a:off x="5938326" y="1866127"/>
            <a:ext cx="402781" cy="221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altLang="en-US" sz="700">
                <a:latin typeface="Montserrat" panose="00000500000000000000" pitchFamily="50" charset="0"/>
              </a:rPr>
              <a:t>Mar.</a:t>
            </a:r>
          </a:p>
        </p:txBody>
      </p:sp>
      <p:sp>
        <p:nvSpPr>
          <p:cNvPr id="46" name="TextBox 62">
            <a:extLst>
              <a:ext uri="{FF2B5EF4-FFF2-40B4-BE49-F238E27FC236}">
                <a16:creationId xmlns:a16="http://schemas.microsoft.com/office/drawing/2014/main" id="{48DA3FCF-6305-474E-B7EB-2BF418AAD286}"/>
              </a:ext>
            </a:extLst>
          </p:cNvPr>
          <p:cNvSpPr txBox="1">
            <a:spLocks noChangeArrowheads="1"/>
          </p:cNvSpPr>
          <p:nvPr/>
        </p:nvSpPr>
        <p:spPr bwMode="auto">
          <a:xfrm>
            <a:off x="3829650" y="1866127"/>
            <a:ext cx="396011" cy="221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altLang="en-US" sz="700">
                <a:latin typeface="Montserrat" panose="00000500000000000000" pitchFamily="50" charset="0"/>
              </a:rPr>
              <a:t>Jun.</a:t>
            </a:r>
          </a:p>
        </p:txBody>
      </p:sp>
      <p:sp>
        <p:nvSpPr>
          <p:cNvPr id="47" name="TextBox 63">
            <a:extLst>
              <a:ext uri="{FF2B5EF4-FFF2-40B4-BE49-F238E27FC236}">
                <a16:creationId xmlns:a16="http://schemas.microsoft.com/office/drawing/2014/main" id="{8C9BE2FB-F802-4823-B4EF-6C3A6C3E4A47}"/>
              </a:ext>
            </a:extLst>
          </p:cNvPr>
          <p:cNvSpPr txBox="1">
            <a:spLocks noChangeArrowheads="1"/>
          </p:cNvSpPr>
          <p:nvPr/>
        </p:nvSpPr>
        <p:spPr bwMode="auto">
          <a:xfrm>
            <a:off x="6721888" y="1866127"/>
            <a:ext cx="396011" cy="221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altLang="en-US" sz="700">
                <a:latin typeface="Montserrat" panose="00000500000000000000" pitchFamily="50" charset="0"/>
              </a:rPr>
              <a:t>Jun.</a:t>
            </a:r>
          </a:p>
        </p:txBody>
      </p:sp>
      <p:sp>
        <p:nvSpPr>
          <p:cNvPr id="48" name="TextBox 64">
            <a:extLst>
              <a:ext uri="{FF2B5EF4-FFF2-40B4-BE49-F238E27FC236}">
                <a16:creationId xmlns:a16="http://schemas.microsoft.com/office/drawing/2014/main" id="{B0EE8920-1CA7-4091-8DA5-E82B1FAE8DB3}"/>
              </a:ext>
            </a:extLst>
          </p:cNvPr>
          <p:cNvSpPr txBox="1">
            <a:spLocks noChangeArrowheads="1"/>
          </p:cNvSpPr>
          <p:nvPr/>
        </p:nvSpPr>
        <p:spPr bwMode="auto">
          <a:xfrm>
            <a:off x="9389041" y="1866127"/>
            <a:ext cx="396011" cy="221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altLang="en-US" sz="700">
                <a:latin typeface="Montserrat" panose="00000500000000000000" pitchFamily="50" charset="0"/>
              </a:rPr>
              <a:t>Jun.</a:t>
            </a:r>
          </a:p>
        </p:txBody>
      </p:sp>
      <p:sp>
        <p:nvSpPr>
          <p:cNvPr id="49" name="TextBox 65">
            <a:extLst>
              <a:ext uri="{FF2B5EF4-FFF2-40B4-BE49-F238E27FC236}">
                <a16:creationId xmlns:a16="http://schemas.microsoft.com/office/drawing/2014/main" id="{31381538-0159-44D6-86F6-31CE650B2EB8}"/>
              </a:ext>
            </a:extLst>
          </p:cNvPr>
          <p:cNvSpPr txBox="1">
            <a:spLocks noChangeArrowheads="1"/>
          </p:cNvSpPr>
          <p:nvPr/>
        </p:nvSpPr>
        <p:spPr bwMode="auto">
          <a:xfrm>
            <a:off x="4655520" y="1866127"/>
            <a:ext cx="399396" cy="221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altLang="en-US" sz="700">
                <a:latin typeface="Montserrat" panose="00000500000000000000" pitchFamily="50" charset="0"/>
              </a:rPr>
              <a:t>Sep.</a:t>
            </a:r>
          </a:p>
        </p:txBody>
      </p:sp>
      <p:sp>
        <p:nvSpPr>
          <p:cNvPr id="50" name="TextBox 66">
            <a:extLst>
              <a:ext uri="{FF2B5EF4-FFF2-40B4-BE49-F238E27FC236}">
                <a16:creationId xmlns:a16="http://schemas.microsoft.com/office/drawing/2014/main" id="{E6089FAE-AC58-424A-A5D9-4BC7E0E672C5}"/>
              </a:ext>
            </a:extLst>
          </p:cNvPr>
          <p:cNvSpPr txBox="1">
            <a:spLocks noChangeArrowheads="1"/>
          </p:cNvSpPr>
          <p:nvPr/>
        </p:nvSpPr>
        <p:spPr bwMode="auto">
          <a:xfrm>
            <a:off x="7480063" y="1866127"/>
            <a:ext cx="399396" cy="221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altLang="en-US" sz="700">
                <a:latin typeface="Montserrat" panose="00000500000000000000" pitchFamily="50" charset="0"/>
              </a:rPr>
              <a:t>Sep.</a:t>
            </a:r>
          </a:p>
        </p:txBody>
      </p:sp>
      <p:sp>
        <p:nvSpPr>
          <p:cNvPr id="51" name="TextBox 67">
            <a:extLst>
              <a:ext uri="{FF2B5EF4-FFF2-40B4-BE49-F238E27FC236}">
                <a16:creationId xmlns:a16="http://schemas.microsoft.com/office/drawing/2014/main" id="{CC58BA6C-D2A8-41B6-89ED-574586ADCF58}"/>
              </a:ext>
            </a:extLst>
          </p:cNvPr>
          <p:cNvSpPr txBox="1">
            <a:spLocks noChangeArrowheads="1"/>
          </p:cNvSpPr>
          <p:nvPr/>
        </p:nvSpPr>
        <p:spPr bwMode="auto">
          <a:xfrm>
            <a:off x="494017" y="1866127"/>
            <a:ext cx="402781" cy="221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altLang="en-US" sz="700">
                <a:latin typeface="Montserrat" panose="00000500000000000000" pitchFamily="50" charset="0"/>
              </a:rPr>
              <a:t>Mar.</a:t>
            </a:r>
          </a:p>
        </p:txBody>
      </p:sp>
      <p:sp>
        <p:nvSpPr>
          <p:cNvPr id="52" name="TextBox 69">
            <a:extLst>
              <a:ext uri="{FF2B5EF4-FFF2-40B4-BE49-F238E27FC236}">
                <a16:creationId xmlns:a16="http://schemas.microsoft.com/office/drawing/2014/main" id="{53167205-EF2F-43DC-A51F-AF0468279931}"/>
              </a:ext>
            </a:extLst>
          </p:cNvPr>
          <p:cNvSpPr txBox="1">
            <a:spLocks noChangeArrowheads="1"/>
          </p:cNvSpPr>
          <p:nvPr/>
        </p:nvSpPr>
        <p:spPr bwMode="auto">
          <a:xfrm>
            <a:off x="2353916" y="1866127"/>
            <a:ext cx="409550" cy="221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altLang="en-US" sz="700">
                <a:latin typeface="Montserrat" panose="00000500000000000000" pitchFamily="50" charset="0"/>
              </a:rPr>
              <a:t>Dec.</a:t>
            </a:r>
          </a:p>
        </p:txBody>
      </p:sp>
      <p:sp>
        <p:nvSpPr>
          <p:cNvPr id="53" name="TextBox 70">
            <a:extLst>
              <a:ext uri="{FF2B5EF4-FFF2-40B4-BE49-F238E27FC236}">
                <a16:creationId xmlns:a16="http://schemas.microsoft.com/office/drawing/2014/main" id="{D17E5BA2-FF9E-466C-A327-A778559BC167}"/>
              </a:ext>
            </a:extLst>
          </p:cNvPr>
          <p:cNvSpPr txBox="1">
            <a:spLocks noChangeArrowheads="1"/>
          </p:cNvSpPr>
          <p:nvPr/>
        </p:nvSpPr>
        <p:spPr bwMode="auto">
          <a:xfrm>
            <a:off x="5224152" y="1866127"/>
            <a:ext cx="409550" cy="221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altLang="en-US" sz="700">
                <a:latin typeface="Montserrat" panose="00000500000000000000" pitchFamily="50" charset="0"/>
              </a:rPr>
              <a:t>Dec.</a:t>
            </a:r>
          </a:p>
        </p:txBody>
      </p:sp>
      <p:sp>
        <p:nvSpPr>
          <p:cNvPr id="54" name="TextBox 71">
            <a:extLst>
              <a:ext uri="{FF2B5EF4-FFF2-40B4-BE49-F238E27FC236}">
                <a16:creationId xmlns:a16="http://schemas.microsoft.com/office/drawing/2014/main" id="{41DDBF45-3279-46B5-83EA-71EE2E2B2764}"/>
              </a:ext>
            </a:extLst>
          </p:cNvPr>
          <p:cNvSpPr txBox="1">
            <a:spLocks noChangeArrowheads="1"/>
          </p:cNvSpPr>
          <p:nvPr/>
        </p:nvSpPr>
        <p:spPr bwMode="auto">
          <a:xfrm>
            <a:off x="8163775" y="1866127"/>
            <a:ext cx="409550" cy="221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altLang="en-US" sz="700">
                <a:latin typeface="Montserrat" panose="00000500000000000000" pitchFamily="50" charset="0"/>
              </a:rPr>
              <a:t>Dec.</a:t>
            </a:r>
          </a:p>
        </p:txBody>
      </p:sp>
      <p:sp>
        <p:nvSpPr>
          <p:cNvPr id="55" name="TextBox 54">
            <a:extLst>
              <a:ext uri="{FF2B5EF4-FFF2-40B4-BE49-F238E27FC236}">
                <a16:creationId xmlns:a16="http://schemas.microsoft.com/office/drawing/2014/main" id="{ACBAAF1C-5170-4E87-84C8-A27C483A7D11}"/>
              </a:ext>
            </a:extLst>
          </p:cNvPr>
          <p:cNvSpPr txBox="1"/>
          <p:nvPr/>
        </p:nvSpPr>
        <p:spPr>
          <a:xfrm>
            <a:off x="9255344" y="1327205"/>
            <a:ext cx="524630" cy="272983"/>
          </a:xfrm>
          <a:prstGeom prst="rect">
            <a:avLst/>
          </a:prstGeom>
          <a:solidFill>
            <a:schemeClr val="accent4">
              <a:lumMod val="60000"/>
              <a:lumOff val="40000"/>
            </a:schemeClr>
          </a:solidFill>
          <a:ln>
            <a:noFill/>
          </a:ln>
        </p:spPr>
        <p:style>
          <a:lnRef idx="0">
            <a:scrgbClr r="0" g="0" b="0"/>
          </a:lnRef>
          <a:fillRef idx="0">
            <a:scrgbClr r="0" g="0" b="0"/>
          </a:fillRef>
          <a:effectRef idx="0">
            <a:scrgbClr r="0" g="0" b="0"/>
          </a:effectRef>
          <a:fontRef idx="minor">
            <a:schemeClr val="lt1"/>
          </a:fontRef>
        </p:style>
        <p:txBody>
          <a:bodyPr wrap="none">
            <a:spAutoFit/>
          </a:bodyPr>
          <a:lstStyle/>
          <a:p>
            <a:pPr>
              <a:defRPr/>
            </a:pPr>
            <a:r>
              <a:rPr lang="en-GB" dirty="0">
                <a:latin typeface="Montserrat" panose="00000500000000000000" pitchFamily="50" charset="0"/>
              </a:rPr>
              <a:t>2026</a:t>
            </a:r>
          </a:p>
        </p:txBody>
      </p:sp>
      <p:sp>
        <p:nvSpPr>
          <p:cNvPr id="56" name="Chevron 79">
            <a:extLst>
              <a:ext uri="{FF2B5EF4-FFF2-40B4-BE49-F238E27FC236}">
                <a16:creationId xmlns:a16="http://schemas.microsoft.com/office/drawing/2014/main" id="{EBCC8F62-D520-4A3C-860D-9C727AE0C4C7}"/>
              </a:ext>
            </a:extLst>
          </p:cNvPr>
          <p:cNvSpPr>
            <a:spLocks noChangeArrowheads="1"/>
          </p:cNvSpPr>
          <p:nvPr/>
        </p:nvSpPr>
        <p:spPr bwMode="auto">
          <a:xfrm>
            <a:off x="7398830" y="4697970"/>
            <a:ext cx="925718" cy="230715"/>
          </a:xfrm>
          <a:prstGeom prst="chevron">
            <a:avLst>
              <a:gd name="adj" fmla="val 50068"/>
            </a:avLst>
          </a:prstGeom>
          <a:solidFill>
            <a:srgbClr val="006600">
              <a:alpha val="29019"/>
            </a:srgbClr>
          </a:solidFill>
          <a:ln>
            <a:noFill/>
          </a:ln>
          <a:extLst>
            <a:ext uri="{91240B29-F687-4F45-9708-019B960494DF}">
              <a14:hiddenLine xmlns:a14="http://schemas.microsoft.com/office/drawing/2010/main" w="9525" algn="ctr">
                <a:solidFill>
                  <a:srgbClr val="000000"/>
                </a:solidFill>
                <a:round/>
                <a:headEnd/>
                <a:tailEnd/>
              </a14:hiddenLine>
            </a:ext>
          </a:extLst>
        </p:spPr>
        <p:txBody>
          <a:bodyPr lIns="0" rIns="0"/>
          <a:lstStyle/>
          <a:p>
            <a:pPr algn="ctr"/>
            <a:r>
              <a:rPr lang="fr-FR" altLang="en-US" sz="700">
                <a:latin typeface="Montserrat" panose="00000500000000000000" pitchFamily="50" charset="0"/>
                <a:cs typeface="Arial" panose="020B0604020202020204" pitchFamily="34" charset="0"/>
              </a:rPr>
              <a:t>RAN4_Perf </a:t>
            </a:r>
            <a:endParaRPr lang="fr-FR" altLang="en-US" sz="500">
              <a:latin typeface="Montserrat" panose="00000500000000000000" pitchFamily="50" charset="0"/>
              <a:cs typeface="Arial" panose="020B0604020202020204" pitchFamily="34" charset="0"/>
            </a:endParaRPr>
          </a:p>
        </p:txBody>
      </p:sp>
      <p:sp>
        <p:nvSpPr>
          <p:cNvPr id="57" name="Chevron 58">
            <a:extLst>
              <a:ext uri="{FF2B5EF4-FFF2-40B4-BE49-F238E27FC236}">
                <a16:creationId xmlns:a16="http://schemas.microsoft.com/office/drawing/2014/main" id="{F2C84FE4-658F-4E89-8B6E-86F012CCDCF0}"/>
              </a:ext>
            </a:extLst>
          </p:cNvPr>
          <p:cNvSpPr/>
          <p:nvPr/>
        </p:nvSpPr>
        <p:spPr bwMode="auto">
          <a:xfrm>
            <a:off x="3552104" y="4999876"/>
            <a:ext cx="4071809" cy="250088"/>
          </a:xfrm>
          <a:prstGeom prst="chevron">
            <a:avLst/>
          </a:prstGeom>
          <a:gradFill>
            <a:gsLst>
              <a:gs pos="1770">
                <a:schemeClr val="bg1"/>
              </a:gs>
              <a:gs pos="22000">
                <a:schemeClr val="accent5">
                  <a:lumMod val="60000"/>
                  <a:lumOff val="40000"/>
                </a:schemeClr>
              </a:gs>
              <a:gs pos="100000">
                <a:schemeClr val="accent5">
                  <a:lumMod val="75000"/>
                </a:schemeClr>
              </a:gs>
            </a:gsLst>
            <a:lin ang="1800000" scaled="0"/>
          </a:gradFill>
          <a:ln w="9525" cap="flat" cmpd="sng" algn="ctr">
            <a:noFill/>
            <a:prstDash val="solid"/>
            <a:round/>
            <a:headEnd type="none" w="med" len="med"/>
            <a:tailEnd type="none" w="med" len="med"/>
          </a:ln>
          <a:effectLst/>
        </p:spPr>
        <p:txBody>
          <a:bodyPr lIns="0" rIns="0"/>
          <a:lstStyle/>
          <a:p>
            <a:pPr algn="ctr">
              <a:defRPr/>
            </a:pPr>
            <a:r>
              <a:rPr lang="fr-FR" sz="800" dirty="0">
                <a:latin typeface="Montserrat" panose="00000500000000000000" pitchFamily="50" charset="0"/>
                <a:ea typeface="ＭＳ Ｐゴシック" charset="-128"/>
                <a:cs typeface="Arial" pitchFamily="34" charset="0"/>
              </a:rPr>
              <a:t>Stage 3 (CT &amp; SA </a:t>
            </a:r>
            <a:r>
              <a:rPr lang="fr-FR" sz="800" dirty="0">
                <a:solidFill>
                  <a:srgbClr val="FF0000"/>
                </a:solidFill>
                <a:latin typeface="Montserrat" panose="00000500000000000000" pitchFamily="50" charset="0"/>
                <a:ea typeface="ＭＳ Ｐゴシック" charset="-128"/>
                <a:cs typeface="Arial" pitchFamily="34" charset="0"/>
              </a:rPr>
              <a:t>including SA5</a:t>
            </a:r>
            <a:r>
              <a:rPr lang="fr-FR" sz="800" dirty="0">
                <a:latin typeface="Montserrat" panose="00000500000000000000" pitchFamily="50" charset="0"/>
                <a:ea typeface="ＭＳ Ｐゴシック" charset="-128"/>
                <a:cs typeface="Arial" pitchFamily="34" charset="0"/>
              </a:rPr>
              <a:t>) </a:t>
            </a:r>
          </a:p>
        </p:txBody>
      </p:sp>
      <p:sp>
        <p:nvSpPr>
          <p:cNvPr id="58" name="Chevron 60">
            <a:extLst>
              <a:ext uri="{FF2B5EF4-FFF2-40B4-BE49-F238E27FC236}">
                <a16:creationId xmlns:a16="http://schemas.microsoft.com/office/drawing/2014/main" id="{DE901EC0-8E08-4893-ACD7-C76ADBB1A09C}"/>
              </a:ext>
            </a:extLst>
          </p:cNvPr>
          <p:cNvSpPr/>
          <p:nvPr/>
        </p:nvSpPr>
        <p:spPr bwMode="auto">
          <a:xfrm>
            <a:off x="2589154" y="4395047"/>
            <a:ext cx="4279968" cy="230715"/>
          </a:xfrm>
          <a:prstGeom prst="chevron">
            <a:avLst/>
          </a:prstGeom>
          <a:gradFill>
            <a:gsLst>
              <a:gs pos="12000">
                <a:schemeClr val="accent3">
                  <a:lumMod val="40000"/>
                  <a:lumOff val="60000"/>
                </a:schemeClr>
              </a:gs>
              <a:gs pos="60000">
                <a:srgbClr val="92D050"/>
              </a:gs>
              <a:gs pos="83000">
                <a:srgbClr val="92D050"/>
              </a:gs>
              <a:gs pos="100000">
                <a:srgbClr val="92D050"/>
              </a:gs>
            </a:gsLst>
            <a:lin ang="3600000" scaled="0"/>
          </a:gradFill>
          <a:ln w="9525" cap="flat" cmpd="sng" algn="ctr">
            <a:noFill/>
            <a:prstDash val="solid"/>
            <a:round/>
            <a:headEnd type="none" w="med" len="med"/>
            <a:tailEnd type="none" w="med" len="med"/>
          </a:ln>
          <a:effectLst/>
        </p:spPr>
        <p:txBody>
          <a:bodyPr lIns="0" rIns="0"/>
          <a:lstStyle/>
          <a:p>
            <a:pPr algn="ctr">
              <a:defRPr/>
            </a:pPr>
            <a:r>
              <a:rPr lang="fr-FR" sz="900" dirty="0">
                <a:latin typeface="Montserrat" panose="00000500000000000000" pitchFamily="50" charset="0"/>
                <a:ea typeface="ＭＳ Ｐゴシック" charset="-128"/>
                <a:cs typeface="Arial" pitchFamily="34" charset="0"/>
              </a:rPr>
              <a:t>RAN1</a:t>
            </a:r>
          </a:p>
        </p:txBody>
      </p:sp>
      <p:sp>
        <p:nvSpPr>
          <p:cNvPr id="59" name="Chevron 60">
            <a:extLst>
              <a:ext uri="{FF2B5EF4-FFF2-40B4-BE49-F238E27FC236}">
                <a16:creationId xmlns:a16="http://schemas.microsoft.com/office/drawing/2014/main" id="{D0058A07-9B39-4EFA-931A-8255729F55C7}"/>
              </a:ext>
            </a:extLst>
          </p:cNvPr>
          <p:cNvSpPr/>
          <p:nvPr/>
        </p:nvSpPr>
        <p:spPr bwMode="auto">
          <a:xfrm>
            <a:off x="2086524" y="3622025"/>
            <a:ext cx="3344096" cy="246565"/>
          </a:xfrm>
          <a:prstGeom prst="chevron">
            <a:avLst/>
          </a:prstGeom>
          <a:gradFill>
            <a:gsLst>
              <a:gs pos="1770">
                <a:schemeClr val="bg1"/>
              </a:gs>
              <a:gs pos="22000">
                <a:schemeClr val="accent5">
                  <a:lumMod val="60000"/>
                  <a:lumOff val="40000"/>
                </a:schemeClr>
              </a:gs>
              <a:gs pos="100000">
                <a:schemeClr val="accent5">
                  <a:lumMod val="75000"/>
                </a:schemeClr>
              </a:gs>
            </a:gsLst>
            <a:lin ang="1800000" scaled="0"/>
          </a:gradFill>
          <a:ln w="9525" cap="flat" cmpd="sng" algn="ctr">
            <a:noFill/>
            <a:prstDash val="solid"/>
            <a:round/>
            <a:headEnd type="none" w="med" len="med"/>
            <a:tailEnd type="none" w="med" len="med"/>
          </a:ln>
          <a:effectLst/>
        </p:spPr>
        <p:txBody>
          <a:bodyPr lIns="0" rIns="0"/>
          <a:lstStyle/>
          <a:p>
            <a:pPr algn="ctr">
              <a:defRPr/>
            </a:pPr>
            <a:r>
              <a:rPr lang="fr-FR" sz="900" dirty="0">
                <a:latin typeface="Montserrat" panose="00000500000000000000" pitchFamily="50" charset="0"/>
                <a:ea typeface="ＭＳ Ｐゴシック" charset="-128"/>
                <a:cs typeface="Arial" pitchFamily="34" charset="0"/>
              </a:rPr>
              <a:t>Stage 2 (SA2, SA6,…) Normative</a:t>
            </a:r>
          </a:p>
        </p:txBody>
      </p:sp>
      <p:sp>
        <p:nvSpPr>
          <p:cNvPr id="60" name="Chevron 60">
            <a:extLst>
              <a:ext uri="{FF2B5EF4-FFF2-40B4-BE49-F238E27FC236}">
                <a16:creationId xmlns:a16="http://schemas.microsoft.com/office/drawing/2014/main" id="{2BB4421F-8792-45DF-B469-D5A8D14BA7E4}"/>
              </a:ext>
            </a:extLst>
          </p:cNvPr>
          <p:cNvSpPr/>
          <p:nvPr/>
        </p:nvSpPr>
        <p:spPr bwMode="auto">
          <a:xfrm>
            <a:off x="3249173" y="4701493"/>
            <a:ext cx="4279968" cy="230715"/>
          </a:xfrm>
          <a:prstGeom prst="chevron">
            <a:avLst/>
          </a:prstGeom>
          <a:gradFill>
            <a:gsLst>
              <a:gs pos="12000">
                <a:schemeClr val="accent3">
                  <a:lumMod val="40000"/>
                  <a:lumOff val="60000"/>
                </a:schemeClr>
              </a:gs>
              <a:gs pos="60000">
                <a:srgbClr val="92D050"/>
              </a:gs>
              <a:gs pos="83000">
                <a:srgbClr val="92D050"/>
              </a:gs>
              <a:gs pos="100000">
                <a:srgbClr val="92D050"/>
              </a:gs>
            </a:gsLst>
            <a:lin ang="3600000" scaled="0"/>
          </a:gradFill>
          <a:ln w="9525" cap="flat" cmpd="sng" algn="ctr">
            <a:noFill/>
            <a:prstDash val="solid"/>
            <a:round/>
            <a:headEnd type="none" w="med" len="med"/>
            <a:tailEnd type="none" w="med" len="med"/>
          </a:ln>
          <a:effectLst/>
        </p:spPr>
        <p:txBody>
          <a:bodyPr lIns="0" rIns="0"/>
          <a:lstStyle/>
          <a:p>
            <a:pPr algn="ctr">
              <a:defRPr/>
            </a:pPr>
            <a:r>
              <a:rPr lang="fr-FR" sz="900" dirty="0">
                <a:latin typeface="Montserrat" panose="00000500000000000000" pitchFamily="50" charset="0"/>
                <a:ea typeface="ＭＳ Ｐゴシック" charset="-128"/>
                <a:cs typeface="Arial" pitchFamily="34" charset="0"/>
              </a:rPr>
              <a:t>RAN Completion (RAN2/3/4core)</a:t>
            </a:r>
            <a:endParaRPr lang="fr-FR" sz="900" dirty="0">
              <a:solidFill>
                <a:srgbClr val="FF0000"/>
              </a:solidFill>
              <a:latin typeface="Montserrat" panose="00000500000000000000" pitchFamily="50" charset="0"/>
              <a:ea typeface="ＭＳ Ｐゴシック" charset="-128"/>
              <a:cs typeface="Arial" pitchFamily="34" charset="0"/>
            </a:endParaRPr>
          </a:p>
        </p:txBody>
      </p:sp>
      <p:sp>
        <p:nvSpPr>
          <p:cNvPr id="61" name="Chevron 58">
            <a:extLst>
              <a:ext uri="{FF2B5EF4-FFF2-40B4-BE49-F238E27FC236}">
                <a16:creationId xmlns:a16="http://schemas.microsoft.com/office/drawing/2014/main" id="{1CA7A52A-15B4-4060-A065-07F781BC0F30}"/>
              </a:ext>
            </a:extLst>
          </p:cNvPr>
          <p:cNvSpPr/>
          <p:nvPr/>
        </p:nvSpPr>
        <p:spPr bwMode="auto">
          <a:xfrm>
            <a:off x="5755552" y="5317906"/>
            <a:ext cx="2543612" cy="265939"/>
          </a:xfrm>
          <a:prstGeom prst="chevron">
            <a:avLst/>
          </a:prstGeom>
          <a:gradFill>
            <a:gsLst>
              <a:gs pos="1770">
                <a:schemeClr val="bg1"/>
              </a:gs>
              <a:gs pos="22000">
                <a:schemeClr val="accent5">
                  <a:lumMod val="60000"/>
                  <a:lumOff val="40000"/>
                </a:schemeClr>
              </a:gs>
              <a:gs pos="100000">
                <a:schemeClr val="accent5">
                  <a:lumMod val="75000"/>
                </a:schemeClr>
              </a:gs>
            </a:gsLst>
            <a:lin ang="1800000" scaled="0"/>
          </a:gradFill>
          <a:ln w="9525" cap="flat" cmpd="sng" algn="ctr">
            <a:noFill/>
            <a:prstDash val="solid"/>
            <a:round/>
            <a:headEnd type="none" w="med" len="med"/>
            <a:tailEnd type="none" w="med" len="med"/>
          </a:ln>
          <a:effectLst/>
        </p:spPr>
        <p:txBody>
          <a:bodyPr lIns="0" rIns="0"/>
          <a:lstStyle/>
          <a:p>
            <a:pPr algn="ctr">
              <a:defRPr/>
            </a:pPr>
            <a:r>
              <a:rPr lang="fr-FR" sz="800" dirty="0">
                <a:latin typeface="Montserrat" panose="00000500000000000000" pitchFamily="50" charset="0"/>
                <a:ea typeface="ＭＳ Ｐゴシック" charset="-128"/>
                <a:cs typeface="Arial" pitchFamily="34" charset="0"/>
              </a:rPr>
              <a:t>ASN.1 &amp; Open APIs </a:t>
            </a:r>
          </a:p>
        </p:txBody>
      </p:sp>
      <p:sp>
        <p:nvSpPr>
          <p:cNvPr id="62" name="Chevron 60">
            <a:extLst>
              <a:ext uri="{FF2B5EF4-FFF2-40B4-BE49-F238E27FC236}">
                <a16:creationId xmlns:a16="http://schemas.microsoft.com/office/drawing/2014/main" id="{8B093CC1-113B-4A83-98D4-582E78CCA291}"/>
              </a:ext>
            </a:extLst>
          </p:cNvPr>
          <p:cNvSpPr>
            <a:spLocks noChangeArrowheads="1"/>
          </p:cNvSpPr>
          <p:nvPr/>
        </p:nvSpPr>
        <p:spPr bwMode="auto">
          <a:xfrm>
            <a:off x="1478968" y="3211670"/>
            <a:ext cx="1035722" cy="311729"/>
          </a:xfrm>
          <a:prstGeom prst="chevron">
            <a:avLst>
              <a:gd name="adj" fmla="val 49975"/>
            </a:avLst>
          </a:prstGeom>
          <a:gradFill flip="none" rotWithShape="1">
            <a:gsLst>
              <a:gs pos="12000">
                <a:schemeClr val="bg1"/>
              </a:gs>
              <a:gs pos="60000">
                <a:srgbClr val="31859C"/>
              </a:gs>
              <a:gs pos="83000">
                <a:srgbClr val="31859C"/>
              </a:gs>
              <a:gs pos="100000">
                <a:srgbClr val="31859C"/>
              </a:gs>
            </a:gsLst>
            <a:lin ang="3600000" scaled="0"/>
            <a:tileRect/>
          </a:gradFill>
          <a:ln>
            <a:noFill/>
          </a:ln>
        </p:spPr>
        <p:txBody>
          <a:bodyPr lIns="0" rIns="0"/>
          <a:lstStyle/>
          <a:p>
            <a:pPr algn="ctr">
              <a:defRPr/>
            </a:pPr>
            <a:r>
              <a:rPr lang="fr-FR" altLang="en-US" sz="700" dirty="0">
                <a:latin typeface="Montserrat" panose="00000500000000000000" pitchFamily="50" charset="0"/>
                <a:cs typeface="Arial" panose="020B0604020202020204" pitchFamily="34" charset="0"/>
              </a:rPr>
              <a:t>St.2 Content </a:t>
            </a:r>
            <a:r>
              <a:rPr lang="fr-FR" altLang="en-US" sz="700" dirty="0" err="1">
                <a:latin typeface="Montserrat" panose="00000500000000000000" pitchFamily="50" charset="0"/>
                <a:cs typeface="Arial" panose="020B0604020202020204" pitchFamily="34" charset="0"/>
              </a:rPr>
              <a:t>approval</a:t>
            </a:r>
            <a:endParaRPr lang="fr-FR" altLang="en-US" sz="700" dirty="0">
              <a:latin typeface="Montserrat" panose="00000500000000000000" pitchFamily="50" charset="0"/>
              <a:cs typeface="Arial" panose="020B0604020202020204" pitchFamily="34" charset="0"/>
            </a:endParaRPr>
          </a:p>
        </p:txBody>
      </p:sp>
      <p:sp>
        <p:nvSpPr>
          <p:cNvPr id="63" name="TextBox 86">
            <a:extLst>
              <a:ext uri="{FF2B5EF4-FFF2-40B4-BE49-F238E27FC236}">
                <a16:creationId xmlns:a16="http://schemas.microsoft.com/office/drawing/2014/main" id="{995286B9-99E3-452D-A772-9586C85BC78D}"/>
              </a:ext>
            </a:extLst>
          </p:cNvPr>
          <p:cNvSpPr txBox="1">
            <a:spLocks noChangeArrowheads="1"/>
          </p:cNvSpPr>
          <p:nvPr/>
        </p:nvSpPr>
        <p:spPr bwMode="auto">
          <a:xfrm>
            <a:off x="1099881" y="1695292"/>
            <a:ext cx="423089" cy="221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GB" altLang="en-US" sz="700">
                <a:latin typeface="Montserrat" panose="00000500000000000000" pitchFamily="50" charset="0"/>
              </a:rPr>
              <a:t>#100</a:t>
            </a:r>
            <a:endParaRPr lang="en-GB" altLang="en-US" sz="400">
              <a:latin typeface="Montserrat" panose="00000500000000000000" pitchFamily="50" charset="0"/>
            </a:endParaRPr>
          </a:p>
        </p:txBody>
      </p:sp>
      <p:sp>
        <p:nvSpPr>
          <p:cNvPr id="64" name="TextBox 60">
            <a:extLst>
              <a:ext uri="{FF2B5EF4-FFF2-40B4-BE49-F238E27FC236}">
                <a16:creationId xmlns:a16="http://schemas.microsoft.com/office/drawing/2014/main" id="{9C3829C1-B9DB-43CA-A515-3288EAEEF773}"/>
              </a:ext>
            </a:extLst>
          </p:cNvPr>
          <p:cNvSpPr txBox="1">
            <a:spLocks noChangeArrowheads="1"/>
          </p:cNvSpPr>
          <p:nvPr/>
        </p:nvSpPr>
        <p:spPr bwMode="auto">
          <a:xfrm>
            <a:off x="1106650" y="1866127"/>
            <a:ext cx="396011" cy="221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altLang="en-US" sz="700">
                <a:latin typeface="Montserrat" panose="00000500000000000000" pitchFamily="50" charset="0"/>
              </a:rPr>
              <a:t>Jun.</a:t>
            </a:r>
          </a:p>
        </p:txBody>
      </p:sp>
      <p:sp>
        <p:nvSpPr>
          <p:cNvPr id="65" name="TextBox 64">
            <a:extLst>
              <a:ext uri="{FF2B5EF4-FFF2-40B4-BE49-F238E27FC236}">
                <a16:creationId xmlns:a16="http://schemas.microsoft.com/office/drawing/2014/main" id="{94B3C400-C0D1-485C-85E4-E8CF8437BAFF}"/>
              </a:ext>
            </a:extLst>
          </p:cNvPr>
          <p:cNvSpPr txBox="1"/>
          <p:nvPr/>
        </p:nvSpPr>
        <p:spPr>
          <a:xfrm>
            <a:off x="1306348" y="1351862"/>
            <a:ext cx="517861" cy="272983"/>
          </a:xfrm>
          <a:prstGeom prst="rect">
            <a:avLst/>
          </a:prstGeom>
          <a:solidFill>
            <a:schemeClr val="accent4">
              <a:lumMod val="60000"/>
              <a:lumOff val="40000"/>
            </a:schemeClr>
          </a:solidFill>
          <a:ln>
            <a:noFill/>
          </a:ln>
        </p:spPr>
        <p:style>
          <a:lnRef idx="0">
            <a:scrgbClr r="0" g="0" b="0"/>
          </a:lnRef>
          <a:fillRef idx="0">
            <a:scrgbClr r="0" g="0" b="0"/>
          </a:fillRef>
          <a:effectRef idx="0">
            <a:scrgbClr r="0" g="0" b="0"/>
          </a:effectRef>
          <a:fontRef idx="minor">
            <a:schemeClr val="lt1"/>
          </a:fontRef>
        </p:style>
        <p:txBody>
          <a:bodyPr wrap="none">
            <a:spAutoFit/>
          </a:bodyPr>
          <a:lstStyle/>
          <a:p>
            <a:pPr>
              <a:defRPr/>
            </a:pPr>
            <a:r>
              <a:rPr lang="en-GB" dirty="0">
                <a:latin typeface="Montserrat" panose="00000500000000000000" pitchFamily="50" charset="0"/>
              </a:rPr>
              <a:t>2023</a:t>
            </a:r>
          </a:p>
        </p:txBody>
      </p:sp>
      <p:sp>
        <p:nvSpPr>
          <p:cNvPr id="66" name="Rectangle 12">
            <a:extLst>
              <a:ext uri="{FF2B5EF4-FFF2-40B4-BE49-F238E27FC236}">
                <a16:creationId xmlns:a16="http://schemas.microsoft.com/office/drawing/2014/main" id="{387AA374-7D44-4E73-B8A3-63A5072609C1}"/>
              </a:ext>
            </a:extLst>
          </p:cNvPr>
          <p:cNvSpPr>
            <a:spLocks noChangeArrowheads="1"/>
          </p:cNvSpPr>
          <p:nvPr/>
        </p:nvSpPr>
        <p:spPr bwMode="auto">
          <a:xfrm>
            <a:off x="6178326" y="5785470"/>
            <a:ext cx="927411" cy="2905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GB" altLang="en-US" sz="1100" dirty="0">
                <a:solidFill>
                  <a:srgbClr val="C00000"/>
                </a:solidFill>
                <a:latin typeface="Montserrat" panose="00000500000000000000" pitchFamily="50" charset="0"/>
              </a:rPr>
              <a:t>Now</a:t>
            </a:r>
          </a:p>
        </p:txBody>
      </p:sp>
      <p:sp>
        <p:nvSpPr>
          <p:cNvPr id="67" name="Chevron 60">
            <a:extLst>
              <a:ext uri="{FF2B5EF4-FFF2-40B4-BE49-F238E27FC236}">
                <a16:creationId xmlns:a16="http://schemas.microsoft.com/office/drawing/2014/main" id="{1438CFF4-5216-4896-B207-6769A210C047}"/>
              </a:ext>
            </a:extLst>
          </p:cNvPr>
          <p:cNvSpPr/>
          <p:nvPr/>
        </p:nvSpPr>
        <p:spPr bwMode="auto">
          <a:xfrm>
            <a:off x="1751437" y="2304661"/>
            <a:ext cx="780177" cy="246565"/>
          </a:xfrm>
          <a:prstGeom prst="chevron">
            <a:avLst/>
          </a:prstGeom>
          <a:gradFill>
            <a:gsLst>
              <a:gs pos="1770">
                <a:schemeClr val="bg1"/>
              </a:gs>
              <a:gs pos="22000">
                <a:schemeClr val="accent5">
                  <a:lumMod val="60000"/>
                  <a:lumOff val="40000"/>
                </a:schemeClr>
              </a:gs>
              <a:gs pos="100000">
                <a:schemeClr val="accent5">
                  <a:lumMod val="75000"/>
                </a:schemeClr>
              </a:gs>
            </a:gsLst>
            <a:lin ang="1800000" scaled="0"/>
          </a:gradFill>
          <a:ln w="9525" cap="flat" cmpd="sng" algn="ctr">
            <a:noFill/>
            <a:prstDash val="solid"/>
            <a:round/>
            <a:headEnd type="none" w="med" len="med"/>
            <a:tailEnd type="none" w="med" len="med"/>
          </a:ln>
          <a:effectLst/>
        </p:spPr>
        <p:txBody>
          <a:bodyPr lIns="0" rIns="0"/>
          <a:lstStyle/>
          <a:p>
            <a:pPr algn="ctr">
              <a:defRPr/>
            </a:pPr>
            <a:r>
              <a:rPr lang="fr-FR" sz="900" dirty="0">
                <a:latin typeface="Montserrat" panose="00000500000000000000" pitchFamily="50" charset="0"/>
                <a:ea typeface="ＭＳ Ｐゴシック" charset="-128"/>
                <a:cs typeface="Arial" pitchFamily="34" charset="0"/>
              </a:rPr>
              <a:t>100%</a:t>
            </a:r>
          </a:p>
        </p:txBody>
      </p:sp>
      <p:sp>
        <p:nvSpPr>
          <p:cNvPr id="68" name="Chevron 60">
            <a:extLst>
              <a:ext uri="{FF2B5EF4-FFF2-40B4-BE49-F238E27FC236}">
                <a16:creationId xmlns:a16="http://schemas.microsoft.com/office/drawing/2014/main" id="{5F308FED-D7BF-4661-AE29-8EDFEA25E315}"/>
              </a:ext>
            </a:extLst>
          </p:cNvPr>
          <p:cNvSpPr/>
          <p:nvPr/>
        </p:nvSpPr>
        <p:spPr bwMode="auto">
          <a:xfrm>
            <a:off x="400937" y="2301138"/>
            <a:ext cx="1487582" cy="246565"/>
          </a:xfrm>
          <a:prstGeom prst="chevron">
            <a:avLst/>
          </a:prstGeom>
          <a:gradFill>
            <a:gsLst>
              <a:gs pos="1770">
                <a:schemeClr val="bg1"/>
              </a:gs>
              <a:gs pos="22000">
                <a:schemeClr val="accent5">
                  <a:lumMod val="60000"/>
                  <a:lumOff val="40000"/>
                </a:schemeClr>
              </a:gs>
              <a:gs pos="100000">
                <a:schemeClr val="accent5">
                  <a:lumMod val="75000"/>
                </a:schemeClr>
              </a:gs>
            </a:gsLst>
            <a:lin ang="1800000" scaled="0"/>
          </a:gradFill>
          <a:ln w="9525" cap="flat" cmpd="sng" algn="ctr">
            <a:noFill/>
            <a:prstDash val="solid"/>
            <a:round/>
            <a:headEnd type="none" w="med" len="med"/>
            <a:tailEnd type="none" w="med" len="med"/>
          </a:ln>
          <a:effectLst/>
        </p:spPr>
        <p:txBody>
          <a:bodyPr lIns="0" rIns="0"/>
          <a:lstStyle/>
          <a:p>
            <a:pPr algn="ctr">
              <a:defRPr/>
            </a:pPr>
            <a:r>
              <a:rPr lang="fr-FR" sz="900" dirty="0">
                <a:latin typeface="Montserrat" panose="00000500000000000000" pitchFamily="50" charset="0"/>
                <a:ea typeface="ＭＳ Ｐゴシック" charset="-128"/>
                <a:cs typeface="Arial" pitchFamily="34" charset="0"/>
              </a:rPr>
              <a:t>SA1 Stage 1        80%</a:t>
            </a:r>
          </a:p>
        </p:txBody>
      </p:sp>
      <p:sp>
        <p:nvSpPr>
          <p:cNvPr id="69" name="TextBox 67">
            <a:extLst>
              <a:ext uri="{FF2B5EF4-FFF2-40B4-BE49-F238E27FC236}">
                <a16:creationId xmlns:a16="http://schemas.microsoft.com/office/drawing/2014/main" id="{F0AEAB6F-8A7B-4D98-9DEA-36BE33D5A72D}"/>
              </a:ext>
            </a:extLst>
          </p:cNvPr>
          <p:cNvSpPr txBox="1">
            <a:spLocks noChangeArrowheads="1"/>
          </p:cNvSpPr>
          <p:nvPr/>
        </p:nvSpPr>
        <p:spPr bwMode="auto">
          <a:xfrm>
            <a:off x="319704" y="1529741"/>
            <a:ext cx="429858" cy="221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altLang="en-US" sz="700">
                <a:latin typeface="Montserrat" panose="00000500000000000000" pitchFamily="50" charset="0"/>
              </a:rPr>
              <a:t>TSGs</a:t>
            </a:r>
          </a:p>
        </p:txBody>
      </p:sp>
      <p:sp>
        <p:nvSpPr>
          <p:cNvPr id="70" name="Diamond 3">
            <a:extLst>
              <a:ext uri="{FF2B5EF4-FFF2-40B4-BE49-F238E27FC236}">
                <a16:creationId xmlns:a16="http://schemas.microsoft.com/office/drawing/2014/main" id="{DC587343-ED54-4D2D-884C-FF6F4DB3BD01}"/>
              </a:ext>
            </a:extLst>
          </p:cNvPr>
          <p:cNvSpPr>
            <a:spLocks noChangeArrowheads="1"/>
          </p:cNvSpPr>
          <p:nvPr/>
        </p:nvSpPr>
        <p:spPr bwMode="auto">
          <a:xfrm>
            <a:off x="795257" y="2637525"/>
            <a:ext cx="956181" cy="435011"/>
          </a:xfrm>
          <a:prstGeom prst="diamond">
            <a:avLst/>
          </a:prstGeom>
          <a:solidFill>
            <a:srgbClr val="92D05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algn="ctr"/>
            <a:endParaRPr lang="en-US" altLang="en-US" sz="600"/>
          </a:p>
        </p:txBody>
      </p:sp>
      <p:sp>
        <p:nvSpPr>
          <p:cNvPr id="71" name="TextBox 6">
            <a:extLst>
              <a:ext uri="{FF2B5EF4-FFF2-40B4-BE49-F238E27FC236}">
                <a16:creationId xmlns:a16="http://schemas.microsoft.com/office/drawing/2014/main" id="{166A519E-147E-4461-B751-29CC581ED11F}"/>
              </a:ext>
            </a:extLst>
          </p:cNvPr>
          <p:cNvSpPr txBox="1">
            <a:spLocks noChangeArrowheads="1"/>
          </p:cNvSpPr>
          <p:nvPr/>
        </p:nvSpPr>
        <p:spPr bwMode="auto">
          <a:xfrm>
            <a:off x="906952" y="2699166"/>
            <a:ext cx="702327" cy="3064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fr-FR" altLang="en-US" sz="600" b="1">
                <a:solidFill>
                  <a:schemeClr val="bg1"/>
                </a:solidFill>
                <a:latin typeface="Montserrat" panose="00000500000000000000" pitchFamily="50" charset="0"/>
                <a:cs typeface="Arial" panose="020B0604020202020204" pitchFamily="34" charset="0"/>
              </a:rPr>
              <a:t> </a:t>
            </a:r>
            <a:r>
              <a:rPr lang="fr-FR" altLang="en-US" sz="600">
                <a:solidFill>
                  <a:schemeClr val="bg1"/>
                </a:solidFill>
                <a:latin typeface="Montserrat" panose="00000500000000000000" pitchFamily="50" charset="0"/>
                <a:cs typeface="Arial" panose="020B0604020202020204" pitchFamily="34" charset="0"/>
              </a:rPr>
              <a:t>RAN Rel-19 workshop</a:t>
            </a:r>
          </a:p>
        </p:txBody>
      </p:sp>
      <p:sp>
        <p:nvSpPr>
          <p:cNvPr id="72" name="Diamond 16">
            <a:extLst>
              <a:ext uri="{FF2B5EF4-FFF2-40B4-BE49-F238E27FC236}">
                <a16:creationId xmlns:a16="http://schemas.microsoft.com/office/drawing/2014/main" id="{1094D88F-DD54-4DC7-BC47-9A62F7D89D46}"/>
              </a:ext>
            </a:extLst>
          </p:cNvPr>
          <p:cNvSpPr>
            <a:spLocks noChangeArrowheads="1"/>
          </p:cNvSpPr>
          <p:nvPr/>
        </p:nvSpPr>
        <p:spPr bwMode="auto">
          <a:xfrm>
            <a:off x="771564" y="3144745"/>
            <a:ext cx="924026" cy="408594"/>
          </a:xfrm>
          <a:prstGeom prst="diamond">
            <a:avLst/>
          </a:prstGeom>
          <a:solidFill>
            <a:srgbClr val="31859C"/>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endParaRPr lang="en-US" altLang="en-US"/>
          </a:p>
        </p:txBody>
      </p:sp>
      <p:sp>
        <p:nvSpPr>
          <p:cNvPr id="73" name="TextBox 7">
            <a:extLst>
              <a:ext uri="{FF2B5EF4-FFF2-40B4-BE49-F238E27FC236}">
                <a16:creationId xmlns:a16="http://schemas.microsoft.com/office/drawing/2014/main" id="{2420A678-01C1-4808-BB55-A44635057C85}"/>
              </a:ext>
            </a:extLst>
          </p:cNvPr>
          <p:cNvSpPr txBox="1">
            <a:spLocks noChangeArrowheads="1"/>
          </p:cNvSpPr>
          <p:nvPr/>
        </p:nvSpPr>
        <p:spPr bwMode="auto">
          <a:xfrm>
            <a:off x="912029" y="3204625"/>
            <a:ext cx="621095" cy="3064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fr-FR" altLang="en-US" sz="600">
                <a:solidFill>
                  <a:schemeClr val="bg1"/>
                </a:solidFill>
                <a:latin typeface="Montserrat" panose="00000500000000000000" pitchFamily="50" charset="0"/>
                <a:cs typeface="Arial" panose="020B0604020202020204" pitchFamily="34" charset="0"/>
              </a:rPr>
              <a:t>SA Rel-19 </a:t>
            </a:r>
          </a:p>
          <a:p>
            <a:pPr algn="ctr"/>
            <a:r>
              <a:rPr lang="fr-FR" altLang="en-US" sz="600">
                <a:solidFill>
                  <a:schemeClr val="bg1"/>
                </a:solidFill>
                <a:latin typeface="Montserrat" panose="00000500000000000000" pitchFamily="50" charset="0"/>
                <a:cs typeface="Arial" panose="020B0604020202020204" pitchFamily="34" charset="0"/>
              </a:rPr>
              <a:t>Workshop</a:t>
            </a:r>
          </a:p>
        </p:txBody>
      </p:sp>
      <p:cxnSp>
        <p:nvCxnSpPr>
          <p:cNvPr id="74" name="Straight Connector 114">
            <a:extLst>
              <a:ext uri="{FF2B5EF4-FFF2-40B4-BE49-F238E27FC236}">
                <a16:creationId xmlns:a16="http://schemas.microsoft.com/office/drawing/2014/main" id="{B3C87952-BD5C-48A0-A378-353D98EB9331}"/>
              </a:ext>
            </a:extLst>
          </p:cNvPr>
          <p:cNvCxnSpPr>
            <a:cxnSpLocks noChangeShapeType="1"/>
          </p:cNvCxnSpPr>
          <p:nvPr/>
        </p:nvCxnSpPr>
        <p:spPr bwMode="auto">
          <a:xfrm>
            <a:off x="1272501" y="2221886"/>
            <a:ext cx="13539" cy="3555826"/>
          </a:xfrm>
          <a:prstGeom prst="line">
            <a:avLst/>
          </a:prstGeom>
          <a:noFill/>
          <a:ln w="9525" algn="ctr">
            <a:solidFill>
              <a:schemeClr val="accent3"/>
            </a:solidFill>
            <a:prstDash val="dash"/>
            <a:round/>
            <a:headEnd/>
            <a:tailEnd/>
          </a:ln>
        </p:spPr>
      </p:cxnSp>
      <p:sp>
        <p:nvSpPr>
          <p:cNvPr id="75" name="Chevron 60">
            <a:extLst>
              <a:ext uri="{FF2B5EF4-FFF2-40B4-BE49-F238E27FC236}">
                <a16:creationId xmlns:a16="http://schemas.microsoft.com/office/drawing/2014/main" id="{C56CFCF0-E78D-4C5C-80E2-51F3B8778A47}"/>
              </a:ext>
            </a:extLst>
          </p:cNvPr>
          <p:cNvSpPr/>
          <p:nvPr/>
        </p:nvSpPr>
        <p:spPr bwMode="auto">
          <a:xfrm>
            <a:off x="2521460" y="2304099"/>
            <a:ext cx="3604656" cy="204586"/>
          </a:xfrm>
          <a:prstGeom prst="chevron">
            <a:avLst/>
          </a:prstGeom>
          <a:gradFill>
            <a:gsLst>
              <a:gs pos="1770">
                <a:schemeClr val="bg1"/>
              </a:gs>
              <a:gs pos="22000">
                <a:schemeClr val="accent5">
                  <a:lumMod val="60000"/>
                  <a:lumOff val="40000"/>
                </a:schemeClr>
              </a:gs>
              <a:gs pos="100000">
                <a:schemeClr val="accent5">
                  <a:lumMod val="75000"/>
                </a:schemeClr>
              </a:gs>
            </a:gsLst>
            <a:lin ang="1800000" scaled="0"/>
          </a:gradFill>
          <a:ln w="9525" cap="flat" cmpd="sng" algn="ctr">
            <a:noFill/>
            <a:prstDash val="solid"/>
            <a:round/>
            <a:headEnd type="none" w="med" len="med"/>
            <a:tailEnd type="none" w="med" len="med"/>
          </a:ln>
          <a:effectLst/>
        </p:spPr>
        <p:txBody>
          <a:bodyPr lIns="0" rIns="0"/>
          <a:lstStyle/>
          <a:p>
            <a:pPr algn="r"/>
            <a:r>
              <a:rPr lang="en-US" altLang="zh-CN" sz="800" dirty="0">
                <a:solidFill>
                  <a:srgbClr val="FF0000"/>
                </a:solidFill>
                <a:latin typeface="Montserrat" panose="00000500000000000000" pitchFamily="50" charset="0"/>
                <a:ea typeface="ＭＳ Ｐゴシック" charset="-128"/>
              </a:rPr>
              <a:t>Management requirements (SA5)</a:t>
            </a:r>
            <a:endParaRPr lang="fr-FR" altLang="zh-CN" sz="800" dirty="0">
              <a:solidFill>
                <a:srgbClr val="FF0000"/>
              </a:solidFill>
              <a:latin typeface="Montserrat" panose="00000500000000000000" pitchFamily="50" charset="0"/>
              <a:ea typeface="ＭＳ Ｐゴシック" charset="-128"/>
            </a:endParaRPr>
          </a:p>
        </p:txBody>
      </p:sp>
      <p:sp>
        <p:nvSpPr>
          <p:cNvPr id="76" name="矩形 1">
            <a:extLst>
              <a:ext uri="{FF2B5EF4-FFF2-40B4-BE49-F238E27FC236}">
                <a16:creationId xmlns:a16="http://schemas.microsoft.com/office/drawing/2014/main" id="{AA9F5524-C5DE-4D75-8A90-00F37B7802CE}"/>
              </a:ext>
            </a:extLst>
          </p:cNvPr>
          <p:cNvSpPr>
            <a:spLocks noChangeArrowheads="1"/>
          </p:cNvSpPr>
          <p:nvPr/>
        </p:nvSpPr>
        <p:spPr bwMode="auto">
          <a:xfrm>
            <a:off x="2521460" y="2215952"/>
            <a:ext cx="3675796" cy="381340"/>
          </a:xfrm>
          <a:prstGeom prst="rect">
            <a:avLst/>
          </a:prstGeom>
          <a:noFill/>
          <a:ln w="9525" algn="ctr">
            <a:solidFill>
              <a:schemeClr val="accent2"/>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77" name="矩形 1">
            <a:extLst>
              <a:ext uri="{FF2B5EF4-FFF2-40B4-BE49-F238E27FC236}">
                <a16:creationId xmlns:a16="http://schemas.microsoft.com/office/drawing/2014/main" id="{748F1518-5862-45BA-A217-3CC89E7ABF9C}"/>
              </a:ext>
            </a:extLst>
          </p:cNvPr>
          <p:cNvSpPr>
            <a:spLocks noChangeArrowheads="1"/>
          </p:cNvSpPr>
          <p:nvPr/>
        </p:nvSpPr>
        <p:spPr bwMode="auto">
          <a:xfrm>
            <a:off x="2576426" y="3929104"/>
            <a:ext cx="4407773" cy="338546"/>
          </a:xfrm>
          <a:prstGeom prst="rect">
            <a:avLst/>
          </a:prstGeom>
          <a:noFill/>
          <a:ln w="9525" algn="ctr">
            <a:solidFill>
              <a:schemeClr val="accent2"/>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78" name="矩形 1">
            <a:extLst>
              <a:ext uri="{FF2B5EF4-FFF2-40B4-BE49-F238E27FC236}">
                <a16:creationId xmlns:a16="http://schemas.microsoft.com/office/drawing/2014/main" id="{68517136-7655-4BC9-B46A-0AC3D2F55D4A}"/>
              </a:ext>
            </a:extLst>
          </p:cNvPr>
          <p:cNvSpPr>
            <a:spLocks noChangeArrowheads="1"/>
          </p:cNvSpPr>
          <p:nvPr/>
        </p:nvSpPr>
        <p:spPr bwMode="auto">
          <a:xfrm>
            <a:off x="3182328" y="4966785"/>
            <a:ext cx="4483899" cy="302584"/>
          </a:xfrm>
          <a:prstGeom prst="rect">
            <a:avLst/>
          </a:prstGeom>
          <a:noFill/>
          <a:ln w="9525" algn="ctr">
            <a:solidFill>
              <a:schemeClr val="accent2"/>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79" name="Chevron 60">
            <a:extLst>
              <a:ext uri="{FF2B5EF4-FFF2-40B4-BE49-F238E27FC236}">
                <a16:creationId xmlns:a16="http://schemas.microsoft.com/office/drawing/2014/main" id="{BB817D56-E640-4322-924B-99232DC48176}"/>
              </a:ext>
            </a:extLst>
          </p:cNvPr>
          <p:cNvSpPr/>
          <p:nvPr/>
        </p:nvSpPr>
        <p:spPr bwMode="auto">
          <a:xfrm>
            <a:off x="2538381" y="3985385"/>
            <a:ext cx="4351049" cy="246565"/>
          </a:xfrm>
          <a:prstGeom prst="chevron">
            <a:avLst/>
          </a:prstGeom>
          <a:gradFill>
            <a:gsLst>
              <a:gs pos="1770">
                <a:schemeClr val="bg1"/>
              </a:gs>
              <a:gs pos="22000">
                <a:schemeClr val="accent5">
                  <a:lumMod val="60000"/>
                  <a:lumOff val="40000"/>
                </a:schemeClr>
              </a:gs>
              <a:gs pos="100000">
                <a:schemeClr val="accent5">
                  <a:lumMod val="75000"/>
                </a:schemeClr>
              </a:gs>
            </a:gsLst>
            <a:lin ang="1800000" scaled="0"/>
          </a:gradFill>
          <a:ln w="9525" cap="flat" cmpd="sng" algn="ctr">
            <a:noFill/>
            <a:prstDash val="solid"/>
            <a:round/>
            <a:headEnd type="none" w="med" len="med"/>
            <a:tailEnd type="none" w="med" len="med"/>
          </a:ln>
          <a:effectLst/>
        </p:spPr>
        <p:txBody>
          <a:bodyPr lIns="0" rIns="0"/>
          <a:lstStyle/>
          <a:p>
            <a:pPr algn="ctr">
              <a:defRPr/>
            </a:pPr>
            <a:r>
              <a:rPr lang="fr-FR" sz="900" dirty="0">
                <a:solidFill>
                  <a:srgbClr val="FF0000"/>
                </a:solidFill>
                <a:latin typeface="Montserrat" panose="00000500000000000000" pitchFamily="50" charset="0"/>
                <a:ea typeface="ＭＳ Ｐゴシック" charset="-128"/>
                <a:cs typeface="Arial" pitchFamily="34" charset="0"/>
              </a:rPr>
              <a:t>Stage 2 (SA5) Normative </a:t>
            </a:r>
            <a:r>
              <a:rPr lang="fr-FR" sz="900" dirty="0" err="1">
                <a:solidFill>
                  <a:srgbClr val="FF0000"/>
                </a:solidFill>
                <a:latin typeface="Montserrat" panose="00000500000000000000" pitchFamily="50" charset="0"/>
                <a:ea typeface="ＭＳ Ｐゴシック" charset="-128"/>
                <a:cs typeface="Arial" pitchFamily="34" charset="0"/>
              </a:rPr>
              <a:t>supporting</a:t>
            </a:r>
            <a:r>
              <a:rPr lang="fr-FR" sz="900" dirty="0">
                <a:solidFill>
                  <a:srgbClr val="FF0000"/>
                </a:solidFill>
                <a:latin typeface="Montserrat" panose="00000500000000000000" pitchFamily="50" charset="0"/>
                <a:ea typeface="ＭＳ Ｐゴシック" charset="-128"/>
                <a:cs typeface="Arial" pitchFamily="34" charset="0"/>
              </a:rPr>
              <a:t> SA&amp;RAN </a:t>
            </a:r>
          </a:p>
        </p:txBody>
      </p:sp>
      <p:sp>
        <p:nvSpPr>
          <p:cNvPr id="80" name="Isosceles Triangle 79">
            <a:extLst>
              <a:ext uri="{FF2B5EF4-FFF2-40B4-BE49-F238E27FC236}">
                <a16:creationId xmlns:a16="http://schemas.microsoft.com/office/drawing/2014/main" id="{C9D6A43F-3A39-4746-8D92-2503BD0F7E47}"/>
              </a:ext>
            </a:extLst>
          </p:cNvPr>
          <p:cNvSpPr/>
          <p:nvPr/>
        </p:nvSpPr>
        <p:spPr bwMode="auto">
          <a:xfrm>
            <a:off x="7586300" y="5035962"/>
            <a:ext cx="108310" cy="143692"/>
          </a:xfrm>
          <a:prstGeom prst="triangle">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000" b="0" i="0" u="none" strike="noStrike" cap="none" normalizeH="0" baseline="0" dirty="0">
              <a:ln>
                <a:noFill/>
              </a:ln>
              <a:solidFill>
                <a:schemeClr val="tx1"/>
              </a:solidFill>
              <a:effectLst/>
              <a:latin typeface="Arial" charset="0"/>
            </a:endParaRPr>
          </a:p>
        </p:txBody>
      </p:sp>
      <p:sp>
        <p:nvSpPr>
          <p:cNvPr id="81" name="Isosceles Triangle 80">
            <a:extLst>
              <a:ext uri="{FF2B5EF4-FFF2-40B4-BE49-F238E27FC236}">
                <a16:creationId xmlns:a16="http://schemas.microsoft.com/office/drawing/2014/main" id="{F84EDBC9-503A-45ED-98AA-434E55C81F48}"/>
              </a:ext>
            </a:extLst>
          </p:cNvPr>
          <p:cNvSpPr/>
          <p:nvPr/>
        </p:nvSpPr>
        <p:spPr bwMode="auto">
          <a:xfrm>
            <a:off x="5375619" y="4112527"/>
            <a:ext cx="108310" cy="143692"/>
          </a:xfrm>
          <a:prstGeom prst="triangl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000" b="0" i="0" u="none" strike="noStrike" cap="none" normalizeH="0" baseline="0" dirty="0">
              <a:ln>
                <a:noFill/>
              </a:ln>
              <a:solidFill>
                <a:schemeClr val="tx1"/>
              </a:solidFill>
              <a:effectLst/>
              <a:latin typeface="Arial" charset="0"/>
            </a:endParaRPr>
          </a:p>
        </p:txBody>
      </p:sp>
      <p:sp>
        <p:nvSpPr>
          <p:cNvPr id="82" name="TextBox 81">
            <a:extLst>
              <a:ext uri="{FF2B5EF4-FFF2-40B4-BE49-F238E27FC236}">
                <a16:creationId xmlns:a16="http://schemas.microsoft.com/office/drawing/2014/main" id="{62114717-F444-431D-8C8D-CCB597ACD255}"/>
              </a:ext>
            </a:extLst>
          </p:cNvPr>
          <p:cNvSpPr txBox="1"/>
          <p:nvPr/>
        </p:nvSpPr>
        <p:spPr>
          <a:xfrm>
            <a:off x="9629308" y="1917201"/>
            <a:ext cx="2565116" cy="4585871"/>
          </a:xfrm>
          <a:prstGeom prst="rect">
            <a:avLst/>
          </a:prstGeom>
          <a:noFill/>
        </p:spPr>
        <p:txBody>
          <a:bodyPr wrap="square" rtlCol="0">
            <a:spAutoFit/>
          </a:bodyPr>
          <a:lstStyle/>
          <a:p>
            <a:r>
              <a:rPr lang="en-US" altLang="zh-CN" sz="1600" b="1" dirty="0"/>
              <a:t>OAM:</a:t>
            </a:r>
            <a:r>
              <a:rPr lang="zh-CN" altLang="en-US" sz="1600" b="1" dirty="0"/>
              <a:t> </a:t>
            </a:r>
            <a:endParaRPr lang="en-US" altLang="zh-CN" sz="1600" b="1" dirty="0"/>
          </a:p>
          <a:p>
            <a:r>
              <a:rPr lang="en-US" altLang="zh-CN" b="1" dirty="0">
                <a:highlight>
                  <a:srgbClr val="C0C0C0"/>
                </a:highlight>
              </a:rPr>
              <a:t>Dec</a:t>
            </a:r>
            <a:r>
              <a:rPr lang="zh-CN" altLang="en-US" b="1" dirty="0">
                <a:highlight>
                  <a:srgbClr val="C0C0C0"/>
                </a:highlight>
              </a:rPr>
              <a:t> </a:t>
            </a:r>
            <a:r>
              <a:rPr lang="en-US" altLang="zh-CN" b="1" dirty="0">
                <a:highlight>
                  <a:srgbClr val="C0C0C0"/>
                </a:highlight>
              </a:rPr>
              <a:t>2024: </a:t>
            </a:r>
            <a:r>
              <a:rPr lang="en-US" altLang="zh-CN" dirty="0">
                <a:highlight>
                  <a:srgbClr val="C0C0C0"/>
                </a:highlight>
              </a:rPr>
              <a:t>conclude Rel-19 studies which plan to have corresponding normative work in Rel-19. </a:t>
            </a:r>
          </a:p>
          <a:p>
            <a:r>
              <a:rPr lang="en-US" altLang="zh-CN" b="1" dirty="0"/>
              <a:t>Sep 2025: </a:t>
            </a:r>
            <a:r>
              <a:rPr lang="en-US" altLang="zh-CN" dirty="0"/>
              <a:t>conclude all Rel-19 work items, majority work items are preferable to be finalized in Jun 2025. </a:t>
            </a:r>
          </a:p>
          <a:p>
            <a:endParaRPr lang="en-US" altLang="zh-CN" dirty="0"/>
          </a:p>
          <a:p>
            <a:r>
              <a:rPr lang="en-US" altLang="zh-CN" sz="1600" b="1" dirty="0"/>
              <a:t>CH:</a:t>
            </a:r>
          </a:p>
          <a:p>
            <a:r>
              <a:rPr lang="en-US" altLang="zh-CN" b="1" dirty="0">
                <a:highlight>
                  <a:srgbClr val="C0C0C0"/>
                </a:highlight>
              </a:rPr>
              <a:t>Mar 2025: </a:t>
            </a:r>
            <a:r>
              <a:rPr lang="en-US" altLang="zh-CN" dirty="0">
                <a:highlight>
                  <a:srgbClr val="C0C0C0"/>
                </a:highlight>
              </a:rPr>
              <a:t>conclude Rel-19 studies which plan to have corresponding normative work in Rel-19.</a:t>
            </a:r>
          </a:p>
          <a:p>
            <a:r>
              <a:rPr lang="en-US" altLang="zh-CN" b="1" dirty="0"/>
              <a:t>Sep 2025: </a:t>
            </a:r>
            <a:r>
              <a:rPr lang="en-US" altLang="zh-CN" dirty="0"/>
              <a:t>conclude all Rel-19 work items</a:t>
            </a:r>
          </a:p>
          <a:p>
            <a:endParaRPr lang="en-US" altLang="zh-CN" dirty="0"/>
          </a:p>
          <a:p>
            <a:r>
              <a:rPr lang="en-US" altLang="zh-CN" b="1" dirty="0"/>
              <a:t>Note:</a:t>
            </a:r>
            <a:r>
              <a:rPr lang="en-US" altLang="zh-CN" dirty="0"/>
              <a:t> Studies can continue until Sep.2025 if no corresponding normative work is planned for Rel-19.</a:t>
            </a:r>
            <a:endParaRPr lang="zh-CN" altLang="en-US" dirty="0"/>
          </a:p>
        </p:txBody>
      </p:sp>
      <p:sp>
        <p:nvSpPr>
          <p:cNvPr id="83" name="Isosceles Triangle 82">
            <a:extLst>
              <a:ext uri="{FF2B5EF4-FFF2-40B4-BE49-F238E27FC236}">
                <a16:creationId xmlns:a16="http://schemas.microsoft.com/office/drawing/2014/main" id="{BCC56E43-602A-47DA-97E1-07B456A5783B}"/>
              </a:ext>
            </a:extLst>
          </p:cNvPr>
          <p:cNvSpPr/>
          <p:nvPr/>
        </p:nvSpPr>
        <p:spPr bwMode="auto">
          <a:xfrm>
            <a:off x="9580209" y="3223842"/>
            <a:ext cx="108310" cy="143692"/>
          </a:xfrm>
          <a:prstGeom prst="triangle">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000" b="0" i="0" u="none" strike="noStrike" cap="none" normalizeH="0" baseline="0" dirty="0">
              <a:ln>
                <a:noFill/>
              </a:ln>
              <a:solidFill>
                <a:schemeClr val="tx1"/>
              </a:solidFill>
              <a:effectLst/>
              <a:latin typeface="Arial" charset="0"/>
            </a:endParaRPr>
          </a:p>
        </p:txBody>
      </p:sp>
      <p:sp>
        <p:nvSpPr>
          <p:cNvPr id="84" name="Isosceles Triangle 83">
            <a:extLst>
              <a:ext uri="{FF2B5EF4-FFF2-40B4-BE49-F238E27FC236}">
                <a16:creationId xmlns:a16="http://schemas.microsoft.com/office/drawing/2014/main" id="{B2E2A9F8-36C9-439B-80D1-7D235CD24332}"/>
              </a:ext>
            </a:extLst>
          </p:cNvPr>
          <p:cNvSpPr/>
          <p:nvPr/>
        </p:nvSpPr>
        <p:spPr bwMode="auto">
          <a:xfrm>
            <a:off x="9548691" y="4466915"/>
            <a:ext cx="108310" cy="143692"/>
          </a:xfrm>
          <a:prstGeom prst="triangl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000" b="0" i="0" u="none" strike="noStrike" cap="none" normalizeH="0" baseline="0" dirty="0">
              <a:ln>
                <a:noFill/>
              </a:ln>
              <a:solidFill>
                <a:schemeClr val="tx1"/>
              </a:solidFill>
              <a:effectLst/>
              <a:latin typeface="Arial" charset="0"/>
            </a:endParaRPr>
          </a:p>
        </p:txBody>
      </p:sp>
      <p:sp>
        <p:nvSpPr>
          <p:cNvPr id="85" name="TextBox 84">
            <a:extLst>
              <a:ext uri="{FF2B5EF4-FFF2-40B4-BE49-F238E27FC236}">
                <a16:creationId xmlns:a16="http://schemas.microsoft.com/office/drawing/2014/main" id="{0497653F-9868-40F6-9684-A612830D4BDD}"/>
              </a:ext>
            </a:extLst>
          </p:cNvPr>
          <p:cNvSpPr txBox="1"/>
          <p:nvPr/>
        </p:nvSpPr>
        <p:spPr>
          <a:xfrm>
            <a:off x="7476678" y="2927626"/>
            <a:ext cx="875561" cy="430887"/>
          </a:xfrm>
          <a:prstGeom prst="rect">
            <a:avLst/>
          </a:prstGeom>
          <a:noFill/>
        </p:spPr>
        <p:txBody>
          <a:bodyPr wrap="none" rtlCol="0">
            <a:spAutoFit/>
          </a:bodyPr>
          <a:lstStyle/>
          <a:p>
            <a:r>
              <a:rPr lang="en-US" altLang="zh-CN" sz="1100" b="1" dirty="0">
                <a:solidFill>
                  <a:srgbClr val="C00000"/>
                </a:solidFill>
                <a:latin typeface="Arial" panose="020B0604020202020204" pitchFamily="34" charset="0"/>
                <a:cs typeface="Arial" panose="020B0604020202020204" pitchFamily="34" charset="0"/>
              </a:rPr>
              <a:t>3GPP SA5</a:t>
            </a:r>
          </a:p>
          <a:p>
            <a:r>
              <a:rPr lang="en-US" altLang="zh-CN" sz="1100" b="1" dirty="0">
                <a:solidFill>
                  <a:srgbClr val="C00000"/>
                </a:solidFill>
                <a:latin typeface="Arial" panose="020B0604020202020204" pitchFamily="34" charset="0"/>
                <a:cs typeface="Arial" panose="020B0604020202020204" pitchFamily="34" charset="0"/>
              </a:rPr>
              <a:t>Time plan</a:t>
            </a:r>
            <a:endParaRPr lang="zh-CN" altLang="en-US" sz="1100" b="1" dirty="0">
              <a:solidFill>
                <a:srgbClr val="C00000"/>
              </a:solidFill>
              <a:latin typeface="Arial" panose="020B0604020202020204" pitchFamily="34" charset="0"/>
              <a:cs typeface="Arial" panose="020B0604020202020204" pitchFamily="34" charset="0"/>
            </a:endParaRPr>
          </a:p>
        </p:txBody>
      </p:sp>
      <p:cxnSp>
        <p:nvCxnSpPr>
          <p:cNvPr id="86" name="Straight Connector 85">
            <a:extLst>
              <a:ext uri="{FF2B5EF4-FFF2-40B4-BE49-F238E27FC236}">
                <a16:creationId xmlns:a16="http://schemas.microsoft.com/office/drawing/2014/main" id="{85EC1C77-A914-47BC-9D34-82C269FCEBFF}"/>
              </a:ext>
            </a:extLst>
          </p:cNvPr>
          <p:cNvCxnSpPr>
            <a:cxnSpLocks/>
            <a:stCxn id="76" idx="3"/>
            <a:endCxn id="85" idx="1"/>
          </p:cNvCxnSpPr>
          <p:nvPr/>
        </p:nvCxnSpPr>
        <p:spPr>
          <a:xfrm>
            <a:off x="6197256" y="2406622"/>
            <a:ext cx="1279422" cy="736448"/>
          </a:xfrm>
          <a:prstGeom prst="line">
            <a:avLst/>
          </a:prstGeom>
          <a:ln w="3175">
            <a:solidFill>
              <a:srgbClr val="C00000"/>
            </a:solidFill>
            <a:prstDash val="dash"/>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8374AAF3-A843-4E31-A4DD-E3DB32786339}"/>
              </a:ext>
            </a:extLst>
          </p:cNvPr>
          <p:cNvCxnSpPr>
            <a:endCxn id="85" idx="1"/>
          </p:cNvCxnSpPr>
          <p:nvPr/>
        </p:nvCxnSpPr>
        <p:spPr>
          <a:xfrm flipV="1">
            <a:off x="6984199" y="3143070"/>
            <a:ext cx="492479" cy="955307"/>
          </a:xfrm>
          <a:prstGeom prst="line">
            <a:avLst/>
          </a:prstGeom>
          <a:ln w="3175">
            <a:solidFill>
              <a:srgbClr val="C00000"/>
            </a:solidFill>
            <a:prstDash val="dash"/>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7A2EADCD-E240-401F-8F0B-3485013E5D72}"/>
              </a:ext>
            </a:extLst>
          </p:cNvPr>
          <p:cNvCxnSpPr>
            <a:cxnSpLocks/>
            <a:stCxn id="78" idx="3"/>
            <a:endCxn id="85" idx="1"/>
          </p:cNvCxnSpPr>
          <p:nvPr/>
        </p:nvCxnSpPr>
        <p:spPr>
          <a:xfrm flipH="1" flipV="1">
            <a:off x="7476678" y="3143070"/>
            <a:ext cx="189549" cy="1975007"/>
          </a:xfrm>
          <a:prstGeom prst="line">
            <a:avLst/>
          </a:prstGeom>
          <a:ln w="3175">
            <a:solidFill>
              <a:srgbClr val="C00000"/>
            </a:solidFill>
            <a:prstDash val="dash"/>
          </a:ln>
        </p:spPr>
        <p:style>
          <a:lnRef idx="1">
            <a:schemeClr val="accent1"/>
          </a:lnRef>
          <a:fillRef idx="0">
            <a:schemeClr val="accent1"/>
          </a:fillRef>
          <a:effectRef idx="0">
            <a:schemeClr val="accent1"/>
          </a:effectRef>
          <a:fontRef idx="minor">
            <a:schemeClr val="tx1"/>
          </a:fontRef>
        </p:style>
      </p:cxnSp>
      <p:sp>
        <p:nvSpPr>
          <p:cNvPr id="89" name="Isosceles Triangle 88">
            <a:extLst>
              <a:ext uri="{FF2B5EF4-FFF2-40B4-BE49-F238E27FC236}">
                <a16:creationId xmlns:a16="http://schemas.microsoft.com/office/drawing/2014/main" id="{DAA9069C-2622-40FE-904B-2CA3679A80D2}"/>
              </a:ext>
            </a:extLst>
          </p:cNvPr>
          <p:cNvSpPr/>
          <p:nvPr/>
        </p:nvSpPr>
        <p:spPr bwMode="auto">
          <a:xfrm>
            <a:off x="9578898" y="2243716"/>
            <a:ext cx="108310" cy="143692"/>
          </a:xfrm>
          <a:prstGeom prst="triangl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000" b="0" i="0" u="none" strike="noStrike" cap="none" normalizeH="0" baseline="0" dirty="0">
              <a:ln>
                <a:noFill/>
              </a:ln>
              <a:solidFill>
                <a:schemeClr val="tx1"/>
              </a:solidFill>
              <a:effectLst/>
              <a:latin typeface="Arial" charset="0"/>
            </a:endParaRPr>
          </a:p>
        </p:txBody>
      </p:sp>
      <p:sp>
        <p:nvSpPr>
          <p:cNvPr id="90" name="Isosceles Triangle 89">
            <a:extLst>
              <a:ext uri="{FF2B5EF4-FFF2-40B4-BE49-F238E27FC236}">
                <a16:creationId xmlns:a16="http://schemas.microsoft.com/office/drawing/2014/main" id="{42874D4B-BEA1-4EC9-9509-B2050986AF8D}"/>
              </a:ext>
            </a:extLst>
          </p:cNvPr>
          <p:cNvSpPr/>
          <p:nvPr/>
        </p:nvSpPr>
        <p:spPr bwMode="auto">
          <a:xfrm>
            <a:off x="9550604" y="5237124"/>
            <a:ext cx="108310" cy="143692"/>
          </a:xfrm>
          <a:prstGeom prst="triangle">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000" b="0" i="0" u="none" strike="noStrike" cap="none" normalizeH="0" baseline="0" dirty="0">
              <a:ln>
                <a:noFill/>
              </a:ln>
              <a:solidFill>
                <a:schemeClr val="tx1"/>
              </a:solidFill>
              <a:effectLst/>
              <a:latin typeface="Arial" charset="0"/>
            </a:endParaRPr>
          </a:p>
        </p:txBody>
      </p:sp>
    </p:spTree>
    <p:extLst>
      <p:ext uri="{BB962C8B-B14F-4D97-AF65-F5344CB8AC3E}">
        <p14:creationId xmlns:p14="http://schemas.microsoft.com/office/powerpoint/2010/main" val="3135864836"/>
      </p:ext>
    </p:extLst>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4"/>
          <p:cNvSpPr>
            <a:spLocks noChangeArrowheads="1"/>
          </p:cNvSpPr>
          <p:nvPr/>
        </p:nvSpPr>
        <p:spPr bwMode="auto">
          <a:xfrm>
            <a:off x="573206" y="260350"/>
            <a:ext cx="9253182" cy="790528"/>
          </a:xfrm>
          <a:prstGeom prst="rect">
            <a:avLst/>
          </a:prstGeom>
          <a:noFill/>
          <a:ln w="12700">
            <a:noFill/>
            <a:miter lim="800000"/>
            <a:headEnd/>
            <a:tailEnd/>
          </a:ln>
        </p:spPr>
        <p:txBody>
          <a:bodyPr lIns="90488" tIns="44450" rIns="90488" bIns="44450" anchor="ctr"/>
          <a:lstStyle/>
          <a:p>
            <a:pPr algn="ctr">
              <a:defRPr/>
            </a:pPr>
            <a:r>
              <a:rPr lang="en-US" altLang="zh-CN" sz="3200" kern="0" dirty="0">
                <a:solidFill>
                  <a:srgbClr val="FF0000"/>
                </a:solidFill>
                <a:latin typeface="Calibri"/>
                <a:cs typeface="+mj-cs"/>
              </a:rPr>
              <a:t>New Rel-19 Study / Work Items</a:t>
            </a:r>
          </a:p>
        </p:txBody>
      </p:sp>
      <p:graphicFrame>
        <p:nvGraphicFramePr>
          <p:cNvPr id="4" name="Table 3">
            <a:extLst>
              <a:ext uri="{FF2B5EF4-FFF2-40B4-BE49-F238E27FC236}">
                <a16:creationId xmlns:a16="http://schemas.microsoft.com/office/drawing/2014/main" id="{F02D49B5-36A5-4AF1-B4D4-A8F9348567E4}"/>
              </a:ext>
            </a:extLst>
          </p:cNvPr>
          <p:cNvGraphicFramePr>
            <a:graphicFrameLocks noGrp="1"/>
          </p:cNvGraphicFramePr>
          <p:nvPr>
            <p:extLst>
              <p:ext uri="{D42A27DB-BD31-4B8C-83A1-F6EECF244321}">
                <p14:modId xmlns:p14="http://schemas.microsoft.com/office/powerpoint/2010/main" val="2936468299"/>
              </p:ext>
            </p:extLst>
          </p:nvPr>
        </p:nvGraphicFramePr>
        <p:xfrm>
          <a:off x="573206" y="1878594"/>
          <a:ext cx="10867945" cy="1840715"/>
        </p:xfrm>
        <a:graphic>
          <a:graphicData uri="http://schemas.openxmlformats.org/drawingml/2006/table">
            <a:tbl>
              <a:tblPr firstRow="1" firstCol="1" bandRow="1"/>
              <a:tblGrid>
                <a:gridCol w="1064871">
                  <a:extLst>
                    <a:ext uri="{9D8B030D-6E8A-4147-A177-3AD203B41FA5}">
                      <a16:colId xmlns:a16="http://schemas.microsoft.com/office/drawing/2014/main" val="3092324856"/>
                    </a:ext>
                  </a:extLst>
                </a:gridCol>
                <a:gridCol w="4818707">
                  <a:extLst>
                    <a:ext uri="{9D8B030D-6E8A-4147-A177-3AD203B41FA5}">
                      <a16:colId xmlns:a16="http://schemas.microsoft.com/office/drawing/2014/main" val="2473753773"/>
                    </a:ext>
                  </a:extLst>
                </a:gridCol>
                <a:gridCol w="989045">
                  <a:extLst>
                    <a:ext uri="{9D8B030D-6E8A-4147-A177-3AD203B41FA5}">
                      <a16:colId xmlns:a16="http://schemas.microsoft.com/office/drawing/2014/main" val="160253941"/>
                    </a:ext>
                  </a:extLst>
                </a:gridCol>
                <a:gridCol w="1082588">
                  <a:extLst>
                    <a:ext uri="{9D8B030D-6E8A-4147-A177-3AD203B41FA5}">
                      <a16:colId xmlns:a16="http://schemas.microsoft.com/office/drawing/2014/main" val="1825234608"/>
                    </a:ext>
                  </a:extLst>
                </a:gridCol>
                <a:gridCol w="2912734">
                  <a:extLst>
                    <a:ext uri="{9D8B030D-6E8A-4147-A177-3AD203B41FA5}">
                      <a16:colId xmlns:a16="http://schemas.microsoft.com/office/drawing/2014/main" val="1104305053"/>
                    </a:ext>
                  </a:extLst>
                </a:gridCol>
              </a:tblGrid>
              <a:tr h="280520">
                <a:tc>
                  <a:txBody>
                    <a:bodyPr/>
                    <a:lstStyle/>
                    <a:p>
                      <a:pPr>
                        <a:spcAft>
                          <a:spcPts val="0"/>
                        </a:spcAft>
                      </a:pPr>
                      <a:r>
                        <a:rPr lang="en-US" sz="1800" b="1" dirty="0" err="1">
                          <a:solidFill>
                            <a:srgbClr val="000000"/>
                          </a:solidFill>
                          <a:effectLst/>
                          <a:latin typeface="+mn-lt"/>
                          <a:ea typeface="PMingLiU"/>
                        </a:rPr>
                        <a:t>TDoc</a:t>
                      </a:r>
                      <a:endParaRPr lang="zh-CN" sz="2800" b="1" dirty="0">
                        <a:effectLst/>
                        <a:latin typeface="+mn-lt"/>
                        <a:ea typeface="PMingLiU"/>
                      </a:endParaRPr>
                    </a:p>
                  </a:txBody>
                  <a:tcPr marL="67178" marR="671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spcAft>
                          <a:spcPts val="0"/>
                        </a:spcAft>
                      </a:pPr>
                      <a:r>
                        <a:rPr lang="en-US" sz="1800" b="1">
                          <a:solidFill>
                            <a:srgbClr val="000000"/>
                          </a:solidFill>
                          <a:effectLst/>
                          <a:latin typeface="+mn-lt"/>
                          <a:ea typeface="PMingLiU"/>
                        </a:rPr>
                        <a:t>Title</a:t>
                      </a:r>
                      <a:endParaRPr lang="zh-CN" sz="2800" b="1">
                        <a:effectLst/>
                        <a:latin typeface="+mn-lt"/>
                        <a:ea typeface="PMingLiU"/>
                      </a:endParaRPr>
                    </a:p>
                  </a:txBody>
                  <a:tcPr marL="67178" marR="671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spcAft>
                          <a:spcPts val="0"/>
                        </a:spcAft>
                      </a:pPr>
                      <a:r>
                        <a:rPr lang="en-US" sz="1800" b="1">
                          <a:solidFill>
                            <a:srgbClr val="000000"/>
                          </a:solidFill>
                          <a:effectLst/>
                          <a:latin typeface="+mn-lt"/>
                          <a:ea typeface="PMingLiU"/>
                        </a:rPr>
                        <a:t>Type</a:t>
                      </a:r>
                      <a:endParaRPr lang="zh-CN" sz="2800" b="1">
                        <a:effectLst/>
                        <a:latin typeface="+mn-lt"/>
                        <a:ea typeface="PMingLiU"/>
                      </a:endParaRPr>
                    </a:p>
                  </a:txBody>
                  <a:tcPr marL="67178" marR="671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spcAft>
                          <a:spcPts val="0"/>
                        </a:spcAft>
                      </a:pPr>
                      <a:r>
                        <a:rPr lang="en-US" sz="1800" b="1" dirty="0">
                          <a:solidFill>
                            <a:srgbClr val="000000"/>
                          </a:solidFill>
                          <a:effectLst/>
                          <a:latin typeface="+mn-lt"/>
                          <a:ea typeface="PMingLiU"/>
                        </a:rPr>
                        <a:t>UID</a:t>
                      </a:r>
                      <a:endParaRPr lang="zh-CN" sz="2800" b="1" dirty="0">
                        <a:effectLst/>
                        <a:latin typeface="+mn-lt"/>
                        <a:ea typeface="PMingLiU"/>
                      </a:endParaRPr>
                    </a:p>
                  </a:txBody>
                  <a:tcPr marL="67178" marR="671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spcAft>
                          <a:spcPts val="0"/>
                        </a:spcAft>
                      </a:pPr>
                      <a:r>
                        <a:rPr lang="en-US" sz="1800" b="1" dirty="0">
                          <a:solidFill>
                            <a:srgbClr val="000000"/>
                          </a:solidFill>
                          <a:effectLst/>
                          <a:latin typeface="+mn-lt"/>
                          <a:ea typeface="PMingLiU"/>
                        </a:rPr>
                        <a:t>(Suggested) Acronym</a:t>
                      </a:r>
                      <a:endParaRPr lang="zh-CN" sz="2800" b="1" dirty="0">
                        <a:effectLst/>
                        <a:latin typeface="+mn-lt"/>
                        <a:ea typeface="PMingLiU"/>
                      </a:endParaRPr>
                    </a:p>
                  </a:txBody>
                  <a:tcPr marL="67178" marR="671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2041172156"/>
                  </a:ext>
                </a:extLst>
              </a:tr>
              <a:tr h="0">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lang="en-US" sz="1400" b="0" kern="1200" dirty="0">
                          <a:solidFill>
                            <a:schemeClr val="tx1"/>
                          </a:solidFill>
                          <a:effectLst/>
                          <a:highlight>
                            <a:srgbClr val="FFFF00"/>
                          </a:highlight>
                          <a:latin typeface="+mn-lt"/>
                          <a:ea typeface="+mn-ea"/>
                          <a:cs typeface="+mn-cs"/>
                        </a:rPr>
                        <a:t>S5-253100</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sz="1400" b="0" kern="1200" dirty="0">
                          <a:solidFill>
                            <a:schemeClr val="tx1"/>
                          </a:solidFill>
                          <a:effectLst/>
                          <a:latin typeface="+mn-lt"/>
                          <a:ea typeface="+mn-ea"/>
                          <a:cs typeface="+mn-cs"/>
                        </a:rPr>
                        <a:t>New WID on Converged Charging Aspects of CAPIF Phase 3</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lang="en-US" altLang="zh-CN" sz="1400" b="0" kern="1200" dirty="0">
                          <a:solidFill>
                            <a:schemeClr val="tx1"/>
                          </a:solidFill>
                          <a:effectLst/>
                          <a:latin typeface="+mn-lt"/>
                          <a:ea typeface="+mn-ea"/>
                          <a:cs typeface="+mn-cs"/>
                        </a:rPr>
                        <a:t>WID new</a:t>
                      </a:r>
                      <a:endParaRPr lang="en-DE" sz="1400" b="0" kern="1200" dirty="0">
                        <a:solidFill>
                          <a:schemeClr val="tx1"/>
                        </a:solidFill>
                        <a:effectLst/>
                        <a:latin typeface="+mn-lt"/>
                        <a:ea typeface="+mn-ea"/>
                        <a:cs typeface="+mn-cs"/>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endParaRPr lang="en-GB" altLang="zh-CN" sz="1400" b="0" kern="1200" dirty="0">
                        <a:solidFill>
                          <a:schemeClr val="tx1"/>
                        </a:solidFill>
                        <a:effectLst/>
                        <a:latin typeface="+mn-lt"/>
                        <a:ea typeface="+mn-ea"/>
                        <a:cs typeface="+mn-cs"/>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lang="en-GB" sz="1400" b="0" kern="1200" dirty="0">
                          <a:solidFill>
                            <a:schemeClr val="tx1"/>
                          </a:solidFill>
                          <a:effectLst/>
                          <a:highlight>
                            <a:srgbClr val="FFFF00"/>
                          </a:highlight>
                          <a:latin typeface="+mn-lt"/>
                          <a:ea typeface="+mn-ea"/>
                          <a:cs typeface="+mn-cs"/>
                        </a:rPr>
                        <a:t>CAPIF_Ph3_con-CH</a:t>
                      </a:r>
                    </a:p>
                  </a:txBody>
                  <a:tcPr marL="47990" marR="479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08199974"/>
                  </a:ext>
                </a:extLst>
              </a:tr>
              <a:tr h="149285">
                <a:tc>
                  <a:txBody>
                    <a:bodyPr/>
                    <a:lstStyle/>
                    <a:p>
                      <a:pPr marL="0" marR="0" lvl="0" indent="0" algn="ctr" defTabSz="1219170" rtl="0" eaLnBrk="1" fontAlgn="ctr"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dirty="0">
                        <a:ln>
                          <a:noFill/>
                        </a:ln>
                        <a:solidFill>
                          <a:prstClr val="black"/>
                        </a:solidFill>
                        <a:effectLst/>
                        <a:uLnTx/>
                        <a:uFillTx/>
                        <a:latin typeface="Calibri" panose="020F0502020204030204" pitchFamily="34" charset="0"/>
                        <a:ea typeface="DengXian" panose="02010600030101010101" pitchFamily="2" charset="-122"/>
                        <a:cs typeface="+mn-cs"/>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endParaRPr kumimoji="0" lang="en-DE" sz="1200" b="0" i="0" u="none" strike="noStrike" kern="1200" cap="none" spc="0" normalizeH="0" baseline="0" dirty="0">
                        <a:ln>
                          <a:noFill/>
                        </a:ln>
                        <a:solidFill>
                          <a:prstClr val="black"/>
                        </a:solidFill>
                        <a:effectLst/>
                        <a:uLnTx/>
                        <a:uFillTx/>
                        <a:latin typeface="Calibri" panose="020F0502020204030204" pitchFamily="34" charset="0"/>
                        <a:ea typeface="DengXian" panose="02010600030101010101" pitchFamily="2" charset="-122"/>
                        <a:cs typeface="+mn-c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DE" altLang="zh-CN" sz="1200" b="0"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mn-cs"/>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GB" altLang="zh-CN" sz="1400" b="0" i="0" u="none" strike="noStrike" kern="1200" cap="none" spc="0" normalizeH="0" baseline="0" noProof="0" dirty="0">
                        <a:ln>
                          <a:noFill/>
                        </a:ln>
                        <a:solidFill>
                          <a:prstClr val="black"/>
                        </a:solidFill>
                        <a:effectLst/>
                        <a:highlight>
                          <a:srgbClr val="FFFF00"/>
                        </a:highlight>
                        <a:uLnTx/>
                        <a:uFillTx/>
                        <a:latin typeface="Calibri"/>
                        <a:ea typeface="宋体" panose="02010600030101010101" pitchFamily="2" charset="-122"/>
                        <a:cs typeface="+mn-cs"/>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296" rtl="0" eaLnBrk="1" fontAlgn="t" latinLnBrk="0" hangingPunct="1">
                        <a:lnSpc>
                          <a:spcPct val="100000"/>
                        </a:lnSpc>
                        <a:spcBef>
                          <a:spcPts val="0"/>
                        </a:spcBef>
                        <a:spcAft>
                          <a:spcPts val="0"/>
                        </a:spcAft>
                        <a:buClrTx/>
                        <a:buSzTx/>
                        <a:buFontTx/>
                        <a:buNone/>
                        <a:tabLst/>
                        <a:defRPr/>
                      </a:pPr>
                      <a:endParaRPr lang="en-GB" sz="1400" b="0" kern="1200" dirty="0">
                        <a:solidFill>
                          <a:schemeClr val="tx1"/>
                        </a:solidFill>
                        <a:effectLst/>
                        <a:latin typeface="+mn-lt"/>
                        <a:ea typeface="+mn-ea"/>
                        <a:cs typeface="+mn-cs"/>
                      </a:endParaRPr>
                    </a:p>
                  </a:txBody>
                  <a:tcPr marL="48003" marR="480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58841796"/>
                  </a:ext>
                </a:extLst>
              </a:tr>
              <a:tr h="149285">
                <a:tc>
                  <a:txBody>
                    <a:bodyPr/>
                    <a:lstStyle/>
                    <a:p>
                      <a:pPr marL="0" marR="0" lvl="0" indent="0" algn="ctr" defTabSz="1219170" rtl="0" eaLnBrk="1" fontAlgn="ctr"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a:ln>
                          <a:noFill/>
                        </a:ln>
                        <a:solidFill>
                          <a:prstClr val="black"/>
                        </a:solidFill>
                        <a:effectLst/>
                        <a:uLnTx/>
                        <a:uFillTx/>
                        <a:latin typeface="Calibri" panose="020F0502020204030204" pitchFamily="34" charset="0"/>
                        <a:ea typeface="DengXian" panose="02010600030101010101" pitchFamily="2" charset="-122"/>
                        <a:cs typeface="+mn-cs"/>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endParaRPr kumimoji="0" lang="en-DE" sz="1200" b="0" i="0" u="none" strike="noStrike" kern="1200" cap="none" spc="0" normalizeH="0" baseline="0" dirty="0">
                        <a:ln>
                          <a:noFill/>
                        </a:ln>
                        <a:solidFill>
                          <a:prstClr val="black"/>
                        </a:solidFill>
                        <a:effectLst/>
                        <a:uLnTx/>
                        <a:uFillTx/>
                        <a:latin typeface="Calibri" panose="020F0502020204030204" pitchFamily="34" charset="0"/>
                        <a:ea typeface="DengXian" panose="02010600030101010101" pitchFamily="2" charset="-122"/>
                        <a:cs typeface="+mn-c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DE" altLang="zh-CN" sz="1200" b="0"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mn-cs"/>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GB" altLang="zh-CN" sz="1400" b="0" i="0" u="none" strike="noStrike" kern="1200" cap="none" spc="0" normalizeH="0" baseline="0" noProof="0" dirty="0">
                        <a:ln>
                          <a:noFill/>
                        </a:ln>
                        <a:solidFill>
                          <a:prstClr val="black"/>
                        </a:solidFill>
                        <a:effectLst/>
                        <a:highlight>
                          <a:srgbClr val="FFFF00"/>
                        </a:highlight>
                        <a:uLnTx/>
                        <a:uFillTx/>
                        <a:latin typeface="Calibri"/>
                        <a:ea typeface="宋体" panose="02010600030101010101" pitchFamily="2" charset="-122"/>
                        <a:cs typeface="+mn-cs"/>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296" rtl="0" eaLnBrk="1" fontAlgn="t" latinLnBrk="0" hangingPunct="1">
                        <a:lnSpc>
                          <a:spcPct val="100000"/>
                        </a:lnSpc>
                        <a:spcBef>
                          <a:spcPts val="0"/>
                        </a:spcBef>
                        <a:spcAft>
                          <a:spcPts val="0"/>
                        </a:spcAft>
                        <a:buClrTx/>
                        <a:buSzTx/>
                        <a:buFontTx/>
                        <a:buNone/>
                        <a:tabLst/>
                        <a:defRPr/>
                      </a:pPr>
                      <a:endParaRPr lang="en-GB" sz="1400" b="0" kern="1200" dirty="0">
                        <a:solidFill>
                          <a:schemeClr val="tx1"/>
                        </a:solidFill>
                        <a:effectLst/>
                        <a:latin typeface="+mn-lt"/>
                        <a:ea typeface="+mn-ea"/>
                        <a:cs typeface="+mn-cs"/>
                      </a:endParaRPr>
                    </a:p>
                  </a:txBody>
                  <a:tcPr marL="48003" marR="480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38195966"/>
                  </a:ext>
                </a:extLst>
              </a:tr>
              <a:tr h="149285">
                <a:tc>
                  <a:txBody>
                    <a:bodyPr/>
                    <a:lstStyle/>
                    <a:p>
                      <a:pPr marL="0" marR="0" lvl="0" indent="0" algn="ctr" defTabSz="1219170" rtl="0" eaLnBrk="1" fontAlgn="ctr"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dirty="0">
                        <a:ln>
                          <a:noFill/>
                        </a:ln>
                        <a:solidFill>
                          <a:prstClr val="black"/>
                        </a:solidFill>
                        <a:effectLst/>
                        <a:uLnTx/>
                        <a:uFillTx/>
                        <a:latin typeface="Calibri" panose="020F0502020204030204" pitchFamily="34" charset="0"/>
                        <a:ea typeface="DengXian" panose="02010600030101010101" pitchFamily="2" charset="-122"/>
                        <a:cs typeface="+mn-cs"/>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endParaRPr kumimoji="0" lang="en-DE" sz="1200" b="0" i="0" u="none" strike="noStrike" kern="1200" cap="none" spc="0" normalizeH="0" baseline="0" dirty="0">
                        <a:ln>
                          <a:noFill/>
                        </a:ln>
                        <a:solidFill>
                          <a:prstClr val="black"/>
                        </a:solidFill>
                        <a:effectLst/>
                        <a:uLnTx/>
                        <a:uFillTx/>
                        <a:latin typeface="Calibri" panose="020F0502020204030204" pitchFamily="34" charset="0"/>
                        <a:ea typeface="DengXian" panose="02010600030101010101" pitchFamily="2" charset="-122"/>
                        <a:cs typeface="+mn-c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DE" altLang="zh-CN" sz="1200" b="0"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mn-cs"/>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GB" altLang="zh-CN" sz="1400" b="0" i="0" u="none" strike="noStrike" kern="1200" cap="none" spc="0" normalizeH="0" baseline="0" noProof="0" dirty="0">
                        <a:ln>
                          <a:noFill/>
                        </a:ln>
                        <a:solidFill>
                          <a:prstClr val="black"/>
                        </a:solidFill>
                        <a:effectLst/>
                        <a:highlight>
                          <a:srgbClr val="FFFF00"/>
                        </a:highlight>
                        <a:uLnTx/>
                        <a:uFillTx/>
                        <a:latin typeface="Calibri"/>
                        <a:ea typeface="宋体" panose="02010600030101010101" pitchFamily="2" charset="-122"/>
                        <a:cs typeface="+mn-cs"/>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296" rtl="0" eaLnBrk="1" fontAlgn="t" latinLnBrk="0" hangingPunct="1">
                        <a:lnSpc>
                          <a:spcPct val="100000"/>
                        </a:lnSpc>
                        <a:spcBef>
                          <a:spcPts val="0"/>
                        </a:spcBef>
                        <a:spcAft>
                          <a:spcPts val="0"/>
                        </a:spcAft>
                        <a:buClrTx/>
                        <a:buSzTx/>
                        <a:buFontTx/>
                        <a:buNone/>
                        <a:tabLst/>
                        <a:defRPr/>
                      </a:pPr>
                      <a:endParaRPr lang="en-GB" sz="1400" b="0" kern="1200" dirty="0">
                        <a:solidFill>
                          <a:schemeClr val="tx1"/>
                        </a:solidFill>
                        <a:effectLst/>
                        <a:latin typeface="+mn-lt"/>
                        <a:ea typeface="+mn-ea"/>
                        <a:cs typeface="+mn-cs"/>
                      </a:endParaRPr>
                    </a:p>
                  </a:txBody>
                  <a:tcPr marL="48003" marR="480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22227273"/>
                  </a:ext>
                </a:extLst>
              </a:tr>
              <a:tr h="222520">
                <a:tc>
                  <a:txBody>
                    <a:bodyPr/>
                    <a:lstStyle/>
                    <a:p>
                      <a:pPr marL="0" marR="0" lvl="0" indent="0" algn="ctr" defTabSz="1219170" rtl="0" eaLnBrk="1" fontAlgn="ctr"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dirty="0">
                        <a:ln>
                          <a:noFill/>
                        </a:ln>
                        <a:solidFill>
                          <a:prstClr val="black"/>
                        </a:solidFill>
                        <a:effectLst/>
                        <a:uLnTx/>
                        <a:uFillTx/>
                        <a:latin typeface="Calibri" panose="020F0502020204030204" pitchFamily="34" charset="0"/>
                        <a:ea typeface="DengXian" panose="02010600030101010101" pitchFamily="2" charset="-122"/>
                        <a:cs typeface="+mn-cs"/>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endParaRPr kumimoji="0" lang="en-DE" sz="1200" b="0" i="0" u="none" strike="noStrike" kern="1200" cap="none" spc="0" normalizeH="0" baseline="0" dirty="0">
                        <a:ln>
                          <a:noFill/>
                        </a:ln>
                        <a:solidFill>
                          <a:prstClr val="black"/>
                        </a:solidFill>
                        <a:effectLst/>
                        <a:uLnTx/>
                        <a:uFillTx/>
                        <a:latin typeface="Calibri" panose="020F0502020204030204" pitchFamily="34" charset="0"/>
                        <a:ea typeface="DengXian" panose="02010600030101010101" pitchFamily="2" charset="-122"/>
                        <a:cs typeface="+mn-c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DE" altLang="zh-CN" sz="1200" b="0"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mn-cs"/>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GB" altLang="zh-CN" sz="1400" b="0" i="0" u="none" strike="noStrike" kern="1200" cap="none" spc="0" normalizeH="0" baseline="0" noProof="0" dirty="0">
                        <a:ln>
                          <a:noFill/>
                        </a:ln>
                        <a:solidFill>
                          <a:prstClr val="black"/>
                        </a:solidFill>
                        <a:effectLst/>
                        <a:highlight>
                          <a:srgbClr val="FFFF00"/>
                        </a:highlight>
                        <a:uLnTx/>
                        <a:uFillTx/>
                        <a:latin typeface="Calibri"/>
                        <a:ea typeface="宋体" panose="02010600030101010101" pitchFamily="2" charset="-122"/>
                        <a:cs typeface="+mn-cs"/>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296" rtl="0" eaLnBrk="1" fontAlgn="t" latinLnBrk="0" hangingPunct="1">
                        <a:lnSpc>
                          <a:spcPct val="100000"/>
                        </a:lnSpc>
                        <a:spcBef>
                          <a:spcPts val="0"/>
                        </a:spcBef>
                        <a:spcAft>
                          <a:spcPts val="0"/>
                        </a:spcAft>
                        <a:buClrTx/>
                        <a:buSzTx/>
                        <a:buFontTx/>
                        <a:buNone/>
                        <a:tabLst/>
                        <a:defRPr/>
                      </a:pPr>
                      <a:endParaRPr lang="en-GB" sz="1400" b="0" kern="1200" dirty="0">
                        <a:solidFill>
                          <a:schemeClr val="tx1"/>
                        </a:solidFill>
                        <a:effectLst/>
                        <a:latin typeface="+mn-lt"/>
                        <a:ea typeface="+mn-ea"/>
                        <a:cs typeface="+mn-cs"/>
                      </a:endParaRPr>
                    </a:p>
                  </a:txBody>
                  <a:tcPr marL="48003" marR="480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08568330"/>
                  </a:ext>
                </a:extLst>
              </a:tr>
              <a:tr h="159815">
                <a:tc>
                  <a:txBody>
                    <a:bodyPr/>
                    <a:lstStyle/>
                    <a:p>
                      <a:pPr marL="0" marR="0" lvl="0" indent="0" algn="ctr" defTabSz="1219170" rtl="0" eaLnBrk="1" fontAlgn="ctr"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dirty="0">
                        <a:ln>
                          <a:noFill/>
                        </a:ln>
                        <a:solidFill>
                          <a:prstClr val="black"/>
                        </a:solidFill>
                        <a:effectLst/>
                        <a:uLnTx/>
                        <a:uFillTx/>
                        <a:latin typeface="Calibri" panose="020F0502020204030204" pitchFamily="34" charset="0"/>
                        <a:ea typeface="DengXian" panose="02010600030101010101" pitchFamily="2" charset="-122"/>
                        <a:cs typeface="+mn-cs"/>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endParaRPr kumimoji="0" lang="en-DE" sz="1200" b="0" i="0" u="none" strike="noStrike" kern="1200" cap="none" spc="0" normalizeH="0" baseline="0" dirty="0">
                        <a:ln>
                          <a:noFill/>
                        </a:ln>
                        <a:solidFill>
                          <a:prstClr val="black"/>
                        </a:solidFill>
                        <a:effectLst/>
                        <a:uLnTx/>
                        <a:uFillTx/>
                        <a:latin typeface="Calibri" panose="020F0502020204030204" pitchFamily="34" charset="0"/>
                        <a:ea typeface="DengXian" panose="02010600030101010101" pitchFamily="2" charset="-122"/>
                        <a:cs typeface="+mn-c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DE" altLang="zh-CN" sz="1200" b="0"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mn-cs"/>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GB" altLang="zh-CN" sz="1400" b="0" i="0" u="none" strike="noStrike" kern="1200" cap="none" spc="0" normalizeH="0" baseline="0" noProof="0" dirty="0">
                        <a:ln>
                          <a:noFill/>
                        </a:ln>
                        <a:solidFill>
                          <a:prstClr val="black"/>
                        </a:solidFill>
                        <a:effectLst/>
                        <a:highlight>
                          <a:srgbClr val="FFFF00"/>
                        </a:highlight>
                        <a:uLnTx/>
                        <a:uFillTx/>
                        <a:latin typeface="Calibri"/>
                        <a:ea typeface="宋体" panose="02010600030101010101" pitchFamily="2" charset="-122"/>
                        <a:cs typeface="+mn-cs"/>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296" rtl="0" eaLnBrk="1" fontAlgn="t" latinLnBrk="0" hangingPunct="1">
                        <a:lnSpc>
                          <a:spcPct val="100000"/>
                        </a:lnSpc>
                        <a:spcBef>
                          <a:spcPts val="0"/>
                        </a:spcBef>
                        <a:spcAft>
                          <a:spcPts val="0"/>
                        </a:spcAft>
                        <a:buClrTx/>
                        <a:buSzTx/>
                        <a:buFontTx/>
                        <a:buNone/>
                        <a:tabLst/>
                        <a:defRPr/>
                      </a:pPr>
                      <a:endParaRPr lang="en-GB" sz="1400" b="0" kern="1200" dirty="0">
                        <a:solidFill>
                          <a:schemeClr val="tx1"/>
                        </a:solidFill>
                        <a:effectLst/>
                        <a:latin typeface="+mn-lt"/>
                        <a:ea typeface="+mn-ea"/>
                        <a:cs typeface="+mn-cs"/>
                      </a:endParaRPr>
                    </a:p>
                  </a:txBody>
                  <a:tcPr marL="48003" marR="480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42655179"/>
                  </a:ext>
                </a:extLst>
              </a:tr>
              <a:tr h="0">
                <a:tc>
                  <a:txBody>
                    <a:bodyPr/>
                    <a:lstStyle/>
                    <a:p>
                      <a:pPr marL="0" marR="0" lvl="0" indent="0" algn="ctr" defTabSz="1219170" rtl="0" eaLnBrk="1" fontAlgn="ctr"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highlight>
                          <a:srgbClr val="FFFF00"/>
                        </a:highlight>
                        <a:uLnTx/>
                        <a:uFillTx/>
                        <a:latin typeface="Calibri" panose="020F0502020204030204" pitchFamily="34" charset="0"/>
                        <a:ea typeface="DengXian" panose="02010600030101010101" pitchFamily="2" charset="-122"/>
                        <a:cs typeface="+mn-cs"/>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endParaRPr kumimoji="0" lang="en-DE" sz="1200" b="0" i="0" u="none" strike="noStrike" kern="1200" cap="none" spc="0" normalizeH="0" baseline="0" dirty="0">
                        <a:ln>
                          <a:noFill/>
                        </a:ln>
                        <a:solidFill>
                          <a:prstClr val="black"/>
                        </a:solidFill>
                        <a:effectLst/>
                        <a:uLnTx/>
                        <a:uFillTx/>
                        <a:latin typeface="Calibri" panose="020F0502020204030204" pitchFamily="34" charset="0"/>
                        <a:ea typeface="DengXian" panose="02010600030101010101" pitchFamily="2" charset="-122"/>
                        <a:cs typeface="+mn-c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DE" altLang="zh-CN" sz="1200" b="0"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mn-cs"/>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GB" altLang="zh-CN" sz="1400" b="0" i="0" u="none" strike="noStrike" kern="1200" cap="none" spc="0" normalizeH="0" baseline="0" noProof="0" dirty="0">
                        <a:ln>
                          <a:noFill/>
                        </a:ln>
                        <a:solidFill>
                          <a:prstClr val="black"/>
                        </a:solidFill>
                        <a:effectLst/>
                        <a:highlight>
                          <a:srgbClr val="FFFF00"/>
                        </a:highlight>
                        <a:uLnTx/>
                        <a:uFillTx/>
                        <a:latin typeface="Calibri"/>
                        <a:ea typeface="宋体" panose="02010600030101010101" pitchFamily="2" charset="-122"/>
                        <a:cs typeface="+mn-cs"/>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296" rtl="0" eaLnBrk="1" fontAlgn="t" latinLnBrk="0" hangingPunct="1">
                        <a:lnSpc>
                          <a:spcPct val="100000"/>
                        </a:lnSpc>
                        <a:spcBef>
                          <a:spcPts val="0"/>
                        </a:spcBef>
                        <a:spcAft>
                          <a:spcPts val="0"/>
                        </a:spcAft>
                        <a:buClrTx/>
                        <a:buSzTx/>
                        <a:buFontTx/>
                        <a:buNone/>
                        <a:tabLst/>
                        <a:defRPr/>
                      </a:pPr>
                      <a:endParaRPr lang="en-GB" sz="1400" b="0" kern="1200" dirty="0">
                        <a:solidFill>
                          <a:schemeClr val="tx1"/>
                        </a:solidFill>
                        <a:effectLst/>
                        <a:latin typeface="+mn-lt"/>
                        <a:ea typeface="+mn-ea"/>
                        <a:cs typeface="+mn-cs"/>
                      </a:endParaRPr>
                    </a:p>
                  </a:txBody>
                  <a:tcPr marL="48003" marR="480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88658865"/>
                  </a:ext>
                </a:extLst>
              </a:tr>
            </a:tbl>
          </a:graphicData>
        </a:graphic>
      </p:graphicFrame>
      <p:sp>
        <p:nvSpPr>
          <p:cNvPr id="2" name="TextBox 1">
            <a:extLst>
              <a:ext uri="{FF2B5EF4-FFF2-40B4-BE49-F238E27FC236}">
                <a16:creationId xmlns:a16="http://schemas.microsoft.com/office/drawing/2014/main" id="{1D8A4693-0347-4027-944C-6829379129BD}"/>
              </a:ext>
            </a:extLst>
          </p:cNvPr>
          <p:cNvSpPr txBox="1"/>
          <p:nvPr/>
        </p:nvSpPr>
        <p:spPr>
          <a:xfrm>
            <a:off x="640080" y="1210985"/>
            <a:ext cx="6005683" cy="292388"/>
          </a:xfrm>
          <a:prstGeom prst="rect">
            <a:avLst/>
          </a:prstGeom>
          <a:noFill/>
        </p:spPr>
        <p:txBody>
          <a:bodyPr wrap="none" rtlCol="0">
            <a:spAutoFit/>
          </a:bodyPr>
          <a:lstStyle/>
          <a:p>
            <a:r>
              <a:rPr lang="en-US" altLang="zh-CN" b="1" dirty="0">
                <a:solidFill>
                  <a:srgbClr val="FF0000"/>
                </a:solidFill>
                <a:latin typeface="+mn-lt"/>
              </a:rPr>
              <a:t>1</a:t>
            </a:r>
            <a:r>
              <a:rPr lang="en-US" altLang="zh-CN" b="1" dirty="0">
                <a:latin typeface="+mn-lt"/>
              </a:rPr>
              <a:t> new CH Rel-19 work items sent for SA approval (</a:t>
            </a:r>
            <a:r>
              <a:rPr lang="en-GB" altLang="zh-CN" b="1" dirty="0">
                <a:solidFill>
                  <a:srgbClr val="FF0000"/>
                </a:solidFill>
                <a:latin typeface="+mn-lt"/>
              </a:rPr>
              <a:t>1</a:t>
            </a:r>
            <a:r>
              <a:rPr lang="en-GB" altLang="zh-CN" b="1" dirty="0">
                <a:latin typeface="+mn-lt"/>
              </a:rPr>
              <a:t> CH support to network features</a:t>
            </a:r>
            <a:r>
              <a:rPr lang="en-US" altLang="zh-CN" b="1" dirty="0">
                <a:latin typeface="+mn-lt"/>
              </a:rPr>
              <a:t>)</a:t>
            </a:r>
            <a:endParaRPr lang="zh-CN" altLang="en-US" b="1" dirty="0">
              <a:latin typeface="+mn-lt"/>
            </a:endParaRPr>
          </a:p>
        </p:txBody>
      </p:sp>
    </p:spTree>
    <p:extLst>
      <p:ext uri="{BB962C8B-B14F-4D97-AF65-F5344CB8AC3E}">
        <p14:creationId xmlns:p14="http://schemas.microsoft.com/office/powerpoint/2010/main" val="3444340283"/>
      </p:ext>
    </p:extLst>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4"/>
          <p:cNvSpPr>
            <a:spLocks noChangeArrowheads="1"/>
          </p:cNvSpPr>
          <p:nvPr/>
        </p:nvSpPr>
        <p:spPr bwMode="auto">
          <a:xfrm>
            <a:off x="573206" y="260350"/>
            <a:ext cx="9253182" cy="790528"/>
          </a:xfrm>
          <a:prstGeom prst="rect">
            <a:avLst/>
          </a:prstGeom>
          <a:noFill/>
          <a:ln w="12700">
            <a:noFill/>
            <a:miter lim="800000"/>
            <a:headEnd/>
            <a:tailEnd/>
          </a:ln>
        </p:spPr>
        <p:txBody>
          <a:bodyPr lIns="90488" tIns="44450" rIns="90488" bIns="44450" anchor="ctr"/>
          <a:lstStyle/>
          <a:p>
            <a:pPr algn="ctr">
              <a:defRPr/>
            </a:pPr>
            <a:r>
              <a:rPr lang="en-US" altLang="zh-CN" sz="3200" kern="0" dirty="0">
                <a:solidFill>
                  <a:srgbClr val="FF0000"/>
                </a:solidFill>
                <a:latin typeface="Calibri"/>
                <a:cs typeface="+mj-cs"/>
              </a:rPr>
              <a:t>Revised Rel-19 Study / Work Items</a:t>
            </a:r>
            <a:endParaRPr lang="en-US" altLang="zh-CN" sz="3200" kern="0" dirty="0">
              <a:solidFill>
                <a:srgbClr val="FF0000"/>
              </a:solidFill>
              <a:highlight>
                <a:srgbClr val="00FFFF"/>
              </a:highlight>
              <a:latin typeface="Calibri"/>
              <a:cs typeface="+mj-cs"/>
            </a:endParaRPr>
          </a:p>
        </p:txBody>
      </p:sp>
      <p:sp>
        <p:nvSpPr>
          <p:cNvPr id="4" name="TextBox 3">
            <a:extLst>
              <a:ext uri="{FF2B5EF4-FFF2-40B4-BE49-F238E27FC236}">
                <a16:creationId xmlns:a16="http://schemas.microsoft.com/office/drawing/2014/main" id="{F2B0C397-284B-4A7E-8254-12F2BA0EE276}"/>
              </a:ext>
            </a:extLst>
          </p:cNvPr>
          <p:cNvSpPr txBox="1"/>
          <p:nvPr/>
        </p:nvSpPr>
        <p:spPr>
          <a:xfrm>
            <a:off x="573206" y="1050878"/>
            <a:ext cx="5708294" cy="292388"/>
          </a:xfrm>
          <a:prstGeom prst="rect">
            <a:avLst/>
          </a:prstGeom>
          <a:noFill/>
        </p:spPr>
        <p:txBody>
          <a:bodyPr wrap="none" rtlCol="0">
            <a:spAutoFit/>
          </a:bodyPr>
          <a:lstStyle/>
          <a:p>
            <a:r>
              <a:rPr lang="en-US" altLang="zh-CN" b="1" dirty="0">
                <a:solidFill>
                  <a:srgbClr val="FF0000"/>
                </a:solidFill>
                <a:latin typeface="+mn-lt"/>
              </a:rPr>
              <a:t>5</a:t>
            </a:r>
            <a:r>
              <a:rPr lang="en-US" altLang="zh-CN" b="1" dirty="0">
                <a:latin typeface="+mn-lt"/>
              </a:rPr>
              <a:t> revised work items sent for SA approval including </a:t>
            </a:r>
            <a:r>
              <a:rPr lang="en-US" altLang="zh-CN" b="1" dirty="0">
                <a:solidFill>
                  <a:srgbClr val="FF0000"/>
                </a:solidFill>
                <a:latin typeface="+mn-lt"/>
              </a:rPr>
              <a:t>3</a:t>
            </a:r>
            <a:r>
              <a:rPr lang="en-US" altLang="zh-CN" b="1" dirty="0">
                <a:latin typeface="+mn-lt"/>
              </a:rPr>
              <a:t> CH WIDs and </a:t>
            </a:r>
            <a:r>
              <a:rPr lang="en-US" altLang="zh-CN" b="1" dirty="0">
                <a:solidFill>
                  <a:srgbClr val="FF0000"/>
                </a:solidFill>
                <a:latin typeface="+mn-lt"/>
              </a:rPr>
              <a:t>2</a:t>
            </a:r>
            <a:r>
              <a:rPr lang="en-US" altLang="zh-CN" b="1" dirty="0">
                <a:latin typeface="+mn-lt"/>
              </a:rPr>
              <a:t> OAM WIDs</a:t>
            </a:r>
            <a:endParaRPr lang="zh-CN" altLang="en-US" b="1" dirty="0">
              <a:latin typeface="+mn-lt"/>
            </a:endParaRPr>
          </a:p>
        </p:txBody>
      </p:sp>
      <p:graphicFrame>
        <p:nvGraphicFramePr>
          <p:cNvPr id="5" name="表格 2">
            <a:extLst>
              <a:ext uri="{FF2B5EF4-FFF2-40B4-BE49-F238E27FC236}">
                <a16:creationId xmlns:a16="http://schemas.microsoft.com/office/drawing/2014/main" id="{C6715A51-84E8-4304-8BCD-5865D14BE4DF}"/>
              </a:ext>
            </a:extLst>
          </p:cNvPr>
          <p:cNvGraphicFramePr>
            <a:graphicFrameLocks noGrp="1"/>
          </p:cNvGraphicFramePr>
          <p:nvPr>
            <p:extLst>
              <p:ext uri="{D42A27DB-BD31-4B8C-83A1-F6EECF244321}">
                <p14:modId xmlns:p14="http://schemas.microsoft.com/office/powerpoint/2010/main" val="505839937"/>
              </p:ext>
            </p:extLst>
          </p:nvPr>
        </p:nvGraphicFramePr>
        <p:xfrm>
          <a:off x="422485" y="1429953"/>
          <a:ext cx="11347029" cy="2072640"/>
        </p:xfrm>
        <a:graphic>
          <a:graphicData uri="http://schemas.openxmlformats.org/drawingml/2006/table">
            <a:tbl>
              <a:tblPr/>
              <a:tblGrid>
                <a:gridCol w="958843">
                  <a:extLst>
                    <a:ext uri="{9D8B030D-6E8A-4147-A177-3AD203B41FA5}">
                      <a16:colId xmlns:a16="http://schemas.microsoft.com/office/drawing/2014/main" val="20000"/>
                    </a:ext>
                  </a:extLst>
                </a:gridCol>
                <a:gridCol w="1067477">
                  <a:extLst>
                    <a:ext uri="{9D8B030D-6E8A-4147-A177-3AD203B41FA5}">
                      <a16:colId xmlns:a16="http://schemas.microsoft.com/office/drawing/2014/main" val="20001"/>
                    </a:ext>
                  </a:extLst>
                </a:gridCol>
                <a:gridCol w="1201595">
                  <a:extLst>
                    <a:ext uri="{9D8B030D-6E8A-4147-A177-3AD203B41FA5}">
                      <a16:colId xmlns:a16="http://schemas.microsoft.com/office/drawing/2014/main" val="20002"/>
                    </a:ext>
                  </a:extLst>
                </a:gridCol>
                <a:gridCol w="4744800">
                  <a:extLst>
                    <a:ext uri="{9D8B030D-6E8A-4147-A177-3AD203B41FA5}">
                      <a16:colId xmlns:a16="http://schemas.microsoft.com/office/drawing/2014/main" val="20003"/>
                    </a:ext>
                  </a:extLst>
                </a:gridCol>
                <a:gridCol w="3374314">
                  <a:extLst>
                    <a:ext uri="{9D8B030D-6E8A-4147-A177-3AD203B41FA5}">
                      <a16:colId xmlns:a16="http://schemas.microsoft.com/office/drawing/2014/main" val="3262905075"/>
                    </a:ext>
                  </a:extLst>
                </a:gridCol>
              </a:tblGrid>
              <a:tr h="264931">
                <a:tc>
                  <a:txBody>
                    <a:bodyPr/>
                    <a:lstStyle/>
                    <a:p>
                      <a:pPr marL="117475" marR="0" lvl="0" indent="0" algn="l" defTabSz="1219170" rtl="0" eaLnBrk="1" fontAlgn="b" latinLnBrk="0" hangingPunct="1">
                        <a:lnSpc>
                          <a:spcPct val="100000"/>
                        </a:lnSpc>
                        <a:spcBef>
                          <a:spcPts val="0"/>
                        </a:spcBef>
                        <a:spcAft>
                          <a:spcPts val="0"/>
                        </a:spcAft>
                        <a:buClrTx/>
                        <a:buSzTx/>
                        <a:buFontTx/>
                        <a:buNone/>
                        <a:tabLst/>
                        <a:defRPr/>
                      </a:pPr>
                      <a:r>
                        <a:rPr lang="en-GB" altLang="zh-CN" sz="1800" b="1" i="0" u="none" strike="noStrike" kern="1200" dirty="0" err="1">
                          <a:solidFill>
                            <a:srgbClr val="000000"/>
                          </a:solidFill>
                          <a:effectLst/>
                          <a:latin typeface="+mn-lt"/>
                          <a:ea typeface="+mn-ea"/>
                          <a:cs typeface="Arial" panose="020B0604020202020204" pitchFamily="34" charset="0"/>
                        </a:rPr>
                        <a:t>Tdoc</a:t>
                      </a:r>
                      <a:endParaRPr lang="en-GB" altLang="zh-CN" sz="1800" b="1" i="0" u="none" strike="noStrike" kern="1200" dirty="0">
                        <a:solidFill>
                          <a:srgbClr val="000000"/>
                        </a:solidFill>
                        <a:effectLst/>
                        <a:latin typeface="+mn-lt"/>
                        <a:ea typeface="+mn-ea"/>
                        <a:cs typeface="Arial" panose="020B0604020202020204" pitchFamily="34" charset="0"/>
                      </a:endParaRPr>
                    </a:p>
                  </a:txBody>
                  <a:tcPr marL="1440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72000" marR="0" lvl="0" indent="0" algn="ctr" defTabSz="914400" rtl="0" eaLnBrk="1" fontAlgn="base" latinLnBrk="0" hangingPunct="1">
                        <a:lnSpc>
                          <a:spcPct val="100000"/>
                        </a:lnSpc>
                        <a:spcBef>
                          <a:spcPct val="0"/>
                        </a:spcBef>
                        <a:spcAft>
                          <a:spcPct val="0"/>
                        </a:spcAft>
                        <a:buClrTx/>
                        <a:buSzTx/>
                        <a:buFontTx/>
                        <a:buNone/>
                        <a:tabLst/>
                      </a:pPr>
                      <a:r>
                        <a:rPr kumimoji="0" lang="en-GB" altLang="zh-CN" sz="1800" b="1" i="0" u="none" strike="noStrike" cap="none" normalizeH="0" baseline="0" dirty="0">
                          <a:ln>
                            <a:noFill/>
                          </a:ln>
                          <a:solidFill>
                            <a:schemeClr val="tx1"/>
                          </a:solidFill>
                          <a:effectLst/>
                          <a:latin typeface="+mn-lt"/>
                          <a:ea typeface="宋体" pitchFamily="2" charset="-122"/>
                          <a:cs typeface="Arial" panose="020B0604020202020204" pitchFamily="34" charset="0"/>
                        </a:rPr>
                        <a:t>Type</a:t>
                      </a:r>
                    </a:p>
                  </a:txBody>
                  <a:tcPr marL="1440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72000" marR="0" lvl="0" indent="0" algn="ctr" defTabSz="914400" rtl="0" eaLnBrk="1" fontAlgn="base" latinLnBrk="0" hangingPunct="1">
                        <a:lnSpc>
                          <a:spcPct val="100000"/>
                        </a:lnSpc>
                        <a:spcBef>
                          <a:spcPct val="0"/>
                        </a:spcBef>
                        <a:spcAft>
                          <a:spcPct val="0"/>
                        </a:spcAft>
                        <a:buClrTx/>
                        <a:buSzTx/>
                        <a:buFontTx/>
                        <a:buNone/>
                        <a:tabLst/>
                      </a:pPr>
                      <a:r>
                        <a:rPr kumimoji="0" lang="en-GB" altLang="zh-CN" sz="1800" b="1" i="0" u="none" strike="noStrike" cap="none" normalizeH="0" baseline="0" dirty="0">
                          <a:ln>
                            <a:noFill/>
                          </a:ln>
                          <a:solidFill>
                            <a:schemeClr val="tx1"/>
                          </a:solidFill>
                          <a:effectLst/>
                          <a:latin typeface="+mn-lt"/>
                          <a:ea typeface="宋体" pitchFamily="2" charset="-122"/>
                          <a:cs typeface="Arial" panose="020B0604020202020204" pitchFamily="34" charset="0"/>
                        </a:rPr>
                        <a:t>Release</a:t>
                      </a:r>
                    </a:p>
                  </a:txBody>
                  <a:tcPr marL="1440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72000" marR="0" lvl="0" indent="0" algn="ctr" defTabSz="914400" rtl="0" eaLnBrk="1" fontAlgn="base" latinLnBrk="0" hangingPunct="1">
                        <a:lnSpc>
                          <a:spcPct val="100000"/>
                        </a:lnSpc>
                        <a:spcBef>
                          <a:spcPct val="0"/>
                        </a:spcBef>
                        <a:spcAft>
                          <a:spcPct val="0"/>
                        </a:spcAft>
                        <a:buClrTx/>
                        <a:buSzTx/>
                        <a:buFontTx/>
                        <a:buNone/>
                        <a:tabLst/>
                      </a:pPr>
                      <a:r>
                        <a:rPr kumimoji="0" lang="en-GB" altLang="zh-CN" sz="1800" b="1" i="0" u="none" strike="noStrike" cap="none" normalizeH="0" baseline="0" dirty="0">
                          <a:ln>
                            <a:noFill/>
                          </a:ln>
                          <a:solidFill>
                            <a:schemeClr val="tx1"/>
                          </a:solidFill>
                          <a:effectLst/>
                          <a:latin typeface="+mn-lt"/>
                          <a:ea typeface="宋体" pitchFamily="2" charset="-122"/>
                          <a:cs typeface="Arial" panose="020B0604020202020204" pitchFamily="34" charset="0"/>
                        </a:rPr>
                        <a:t>Title</a:t>
                      </a:r>
                    </a:p>
                  </a:txBody>
                  <a:tcPr marL="1440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72000" marR="0" lvl="0" indent="0" algn="ctr" defTabSz="914400" rtl="0" eaLnBrk="1" fontAlgn="base" latinLnBrk="0" hangingPunct="1">
                        <a:lnSpc>
                          <a:spcPct val="100000"/>
                        </a:lnSpc>
                        <a:spcBef>
                          <a:spcPct val="0"/>
                        </a:spcBef>
                        <a:spcAft>
                          <a:spcPct val="0"/>
                        </a:spcAft>
                        <a:buClrTx/>
                        <a:buSzTx/>
                        <a:buFontTx/>
                        <a:buNone/>
                        <a:tabLst/>
                      </a:pPr>
                      <a:r>
                        <a:rPr kumimoji="0" lang="en-GB" altLang="zh-CN" sz="1800" b="1" i="0" u="none" strike="noStrike" cap="none" normalizeH="0" baseline="0" dirty="0">
                          <a:ln>
                            <a:noFill/>
                          </a:ln>
                          <a:solidFill>
                            <a:schemeClr val="tx1"/>
                          </a:solidFill>
                          <a:effectLst/>
                          <a:latin typeface="+mn-lt"/>
                          <a:ea typeface="宋体" pitchFamily="2" charset="-122"/>
                          <a:cs typeface="Arial" panose="020B0604020202020204" pitchFamily="34" charset="0"/>
                        </a:rPr>
                        <a:t>Comment</a:t>
                      </a:r>
                    </a:p>
                  </a:txBody>
                  <a:tcPr marL="1440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92D050"/>
                    </a:solidFill>
                  </a:tcPr>
                </a:tc>
                <a:extLst>
                  <a:ext uri="{0D108BD9-81ED-4DB2-BD59-A6C34878D82A}">
                    <a16:rowId xmlns:a16="http://schemas.microsoft.com/office/drawing/2014/main" val="10000"/>
                  </a:ext>
                </a:extLst>
              </a:tr>
              <a:tr h="264931">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sz="1400" b="0" kern="1200" dirty="0">
                          <a:solidFill>
                            <a:schemeClr val="tx1"/>
                          </a:solidFill>
                          <a:effectLst/>
                          <a:latin typeface="+mn-lt"/>
                          <a:ea typeface="+mn-ea"/>
                          <a:cs typeface="+mn-cs"/>
                        </a:rPr>
                        <a:t>SP-250510</a:t>
                      </a: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sz="1400" b="0" kern="1200" dirty="0">
                          <a:solidFill>
                            <a:schemeClr val="tx1"/>
                          </a:solidFill>
                          <a:effectLst/>
                          <a:latin typeface="+mn-lt"/>
                          <a:ea typeface="+mn-ea"/>
                          <a:cs typeface="+mn-cs"/>
                        </a:rPr>
                        <a:t>WID revised</a:t>
                      </a: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lang="en-US" altLang="zh-CN" sz="1400" b="0" kern="1200" dirty="0">
                          <a:solidFill>
                            <a:schemeClr val="tx1"/>
                          </a:solidFill>
                          <a:effectLst/>
                          <a:latin typeface="+mn-lt"/>
                          <a:ea typeface="+mn-ea"/>
                          <a:cs typeface="+mn-cs"/>
                        </a:rPr>
                        <a:t>Rel-19</a:t>
                      </a:r>
                      <a:endParaRPr lang="zh-CN" altLang="en-US" sz="1400" b="0" kern="1200" dirty="0">
                        <a:solidFill>
                          <a:schemeClr val="tx1"/>
                        </a:solidFill>
                        <a:effectLst/>
                        <a:latin typeface="+mn-lt"/>
                        <a:ea typeface="+mn-ea"/>
                        <a:cs typeface="+mn-cs"/>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sz="1400" b="0" kern="1200" dirty="0">
                          <a:solidFill>
                            <a:schemeClr val="tx1"/>
                          </a:solidFill>
                          <a:effectLst/>
                          <a:latin typeface="+mn-lt"/>
                          <a:ea typeface="+mn-ea"/>
                          <a:cs typeface="+mn-cs"/>
                        </a:rPr>
                        <a:t>Revised WID on Charging enhancement for MOCN network sharing</a:t>
                      </a: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sz="1400" b="0" kern="1200" dirty="0">
                          <a:solidFill>
                            <a:schemeClr val="tx1"/>
                          </a:solidFill>
                          <a:effectLst/>
                          <a:highlight>
                            <a:srgbClr val="FFFF00"/>
                          </a:highlight>
                          <a:latin typeface="+mn-lt"/>
                          <a:ea typeface="+mn-ea"/>
                          <a:cs typeface="+mn-cs"/>
                        </a:rPr>
                        <a:t>Reassign charging trigger from TS 32.255 to TS 28.201</a:t>
                      </a: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080230439"/>
                  </a:ext>
                </a:extLst>
              </a:tr>
              <a:tr h="139365">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sz="1400" b="0" kern="1200" dirty="0">
                          <a:solidFill>
                            <a:schemeClr val="tx1"/>
                          </a:solidFill>
                          <a:effectLst/>
                          <a:latin typeface="+mn-lt"/>
                          <a:ea typeface="+mn-ea"/>
                          <a:cs typeface="+mn-cs"/>
                        </a:rPr>
                        <a:t>SP-250512</a:t>
                      </a: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sz="1400" b="0" kern="1200" dirty="0">
                          <a:solidFill>
                            <a:schemeClr val="tx1"/>
                          </a:solidFill>
                          <a:effectLst/>
                          <a:latin typeface="+mn-lt"/>
                          <a:ea typeface="+mn-ea"/>
                          <a:cs typeface="+mn-cs"/>
                        </a:rPr>
                        <a:t>WID revised</a:t>
                      </a: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1400" b="0" i="0" u="none" strike="noStrike" kern="1200" cap="none" spc="0" normalizeH="0" baseline="0" noProof="0">
                          <a:ln>
                            <a:noFill/>
                          </a:ln>
                          <a:solidFill>
                            <a:prstClr val="black"/>
                          </a:solidFill>
                          <a:effectLst/>
                          <a:uLnTx/>
                          <a:uFillTx/>
                          <a:latin typeface="Calibri"/>
                          <a:ea typeface="宋体" panose="02010600030101010101" pitchFamily="2" charset="-122"/>
                          <a:cs typeface="+mn-cs"/>
                        </a:rPr>
                        <a:t>Rel-19</a:t>
                      </a:r>
                      <a:endParaRPr kumimoji="0" lang="zh-CN" altLang="en-US" sz="14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sz="1400" b="0" kern="1200">
                          <a:solidFill>
                            <a:schemeClr val="tx1"/>
                          </a:solidFill>
                          <a:effectLst/>
                          <a:latin typeface="+mn-lt"/>
                          <a:ea typeface="+mn-ea"/>
                          <a:cs typeface="+mn-cs"/>
                        </a:rPr>
                        <a:t>Revised WID on Charging for Uncrewed Aerial Systems Phase 3</a:t>
                      </a: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1400" kern="1200" dirty="0">
                          <a:solidFill>
                            <a:schemeClr val="tx1"/>
                          </a:solidFill>
                          <a:effectLst/>
                          <a:latin typeface="+mn-lt"/>
                          <a:ea typeface="+mn-ea"/>
                          <a:cs typeface="Arial" panose="020B0604020202020204" pitchFamily="34" charset="0"/>
                        </a:rPr>
                        <a:t>Add Rel-19 Charging support feature for C2 communication reliability.</a:t>
                      </a:r>
                      <a:endParaRPr lang="en-US" sz="1400" b="0" kern="1200" dirty="0">
                        <a:solidFill>
                          <a:schemeClr val="tx1"/>
                        </a:solidFill>
                        <a:effectLst/>
                        <a:latin typeface="+mn-lt"/>
                        <a:ea typeface="+mn-ea"/>
                        <a:cs typeface="+mn-cs"/>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469426131"/>
                  </a:ext>
                </a:extLst>
              </a:tr>
              <a:tr h="264931">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sz="1400" b="0" kern="1200">
                          <a:solidFill>
                            <a:schemeClr val="tx1"/>
                          </a:solidFill>
                          <a:effectLst/>
                          <a:latin typeface="+mn-lt"/>
                          <a:ea typeface="+mn-ea"/>
                          <a:cs typeface="+mn-cs"/>
                        </a:rPr>
                        <a:t>SP-250513</a:t>
                      </a: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kumimoji="0" lang="en-US" altLang="zh-CN" sz="1400" b="0" i="0" u="none" strike="noStrike" kern="1200" cap="none" spc="0" normalizeH="0" baseline="0" noProof="0">
                          <a:ln>
                            <a:noFill/>
                          </a:ln>
                          <a:solidFill>
                            <a:prstClr val="black"/>
                          </a:solidFill>
                          <a:effectLst/>
                          <a:uLnTx/>
                          <a:uFillTx/>
                          <a:latin typeface="Calibri"/>
                          <a:ea typeface="宋体" panose="02010600030101010101" pitchFamily="2" charset="-122"/>
                          <a:cs typeface="+mn-cs"/>
                        </a:rPr>
                        <a:t>WID revised</a:t>
                      </a:r>
                      <a:endParaRPr kumimoji="0" lang="en-US" altLang="zh-CN" sz="14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1400" b="0" i="0" u="none" strike="noStrike" kern="1200" cap="none" spc="0" normalizeH="0" baseline="0" noProof="0">
                          <a:ln>
                            <a:noFill/>
                          </a:ln>
                          <a:solidFill>
                            <a:prstClr val="black"/>
                          </a:solidFill>
                          <a:effectLst/>
                          <a:uLnTx/>
                          <a:uFillTx/>
                          <a:latin typeface="Calibri"/>
                          <a:ea typeface="宋体" panose="02010600030101010101" pitchFamily="2" charset="-122"/>
                          <a:cs typeface="+mn-cs"/>
                        </a:rPr>
                        <a:t>Rel-19</a:t>
                      </a:r>
                      <a:endParaRPr kumimoji="0" lang="zh-CN" altLang="en-US" sz="14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sz="1400" b="0" kern="1200" dirty="0">
                          <a:solidFill>
                            <a:schemeClr val="tx1"/>
                          </a:solidFill>
                          <a:effectLst/>
                          <a:latin typeface="+mn-lt"/>
                          <a:ea typeface="+mn-ea"/>
                          <a:cs typeface="+mn-cs"/>
                        </a:rPr>
                        <a:t>Revised WID on Charging aspects of next generation real time communication services phase 2</a:t>
                      </a: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1400" kern="1200" dirty="0">
                          <a:solidFill>
                            <a:schemeClr val="tx1"/>
                          </a:solidFill>
                          <a:effectLst/>
                          <a:latin typeface="+mn-lt"/>
                          <a:ea typeface="+mn-ea"/>
                          <a:cs typeface="Arial" panose="020B0604020202020204" pitchFamily="34" charset="0"/>
                        </a:rPr>
                        <a:t>Add Rel-19 Charging support feature for </a:t>
                      </a:r>
                      <a:r>
                        <a:rPr lang="en-US" sz="1400" b="0" kern="1200" dirty="0">
                          <a:solidFill>
                            <a:schemeClr val="tx1"/>
                          </a:solidFill>
                          <a:effectLst/>
                          <a:latin typeface="+mn-lt"/>
                          <a:ea typeface="+mn-ea"/>
                          <a:cs typeface="+mn-cs"/>
                        </a:rPr>
                        <a:t>avatar communication in TS 32.260</a:t>
                      </a: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795554892"/>
                  </a:ext>
                </a:extLst>
              </a:tr>
              <a:tr h="156833">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sz="1400" b="0" kern="1200" dirty="0">
                          <a:solidFill>
                            <a:schemeClr val="tx1"/>
                          </a:solidFill>
                          <a:effectLst/>
                          <a:latin typeface="+mn-lt"/>
                          <a:ea typeface="+mn-ea"/>
                          <a:cs typeface="+mn-cs"/>
                        </a:rPr>
                        <a:t>SP-250514</a:t>
                      </a: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kumimoji="0" lang="en-US" altLang="zh-CN" sz="14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WID revised</a:t>
                      </a: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14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Rel-19</a:t>
                      </a:r>
                      <a:endParaRPr kumimoji="0" lang="zh-CN" altLang="en-US" sz="14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sz="1400" b="0" kern="1200" dirty="0">
                          <a:solidFill>
                            <a:schemeClr val="tx1"/>
                          </a:solidFill>
                          <a:effectLst/>
                          <a:latin typeface="+mn-lt"/>
                          <a:ea typeface="+mn-ea"/>
                          <a:cs typeface="+mn-cs"/>
                        </a:rPr>
                        <a:t>Revised WID on Management Aspects of NTN Phase 2</a:t>
                      </a: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1400" b="0" kern="1200" dirty="0">
                          <a:solidFill>
                            <a:schemeClr val="tx1"/>
                          </a:solidFill>
                          <a:effectLst/>
                          <a:latin typeface="+mn-lt"/>
                          <a:ea typeface="+mn-ea"/>
                          <a:cs typeface="+mn-cs"/>
                        </a:rPr>
                        <a:t>Update impacted TS information</a:t>
                      </a:r>
                      <a:endParaRPr lang="en-US" sz="1400" b="0" kern="1200" dirty="0">
                        <a:solidFill>
                          <a:schemeClr val="tx1"/>
                        </a:solidFill>
                        <a:effectLst/>
                        <a:latin typeface="+mn-lt"/>
                        <a:ea typeface="+mn-ea"/>
                        <a:cs typeface="+mn-cs"/>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186088294"/>
                  </a:ext>
                </a:extLst>
              </a:tr>
              <a:tr h="156833">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sz="1400" b="0" kern="1200">
                          <a:solidFill>
                            <a:schemeClr val="tx1"/>
                          </a:solidFill>
                          <a:effectLst/>
                          <a:latin typeface="+mn-lt"/>
                          <a:ea typeface="+mn-ea"/>
                          <a:cs typeface="+mn-cs"/>
                        </a:rPr>
                        <a:t>SP-250511</a:t>
                      </a: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sz="1400" b="0" kern="1200" dirty="0">
                          <a:solidFill>
                            <a:schemeClr val="tx1"/>
                          </a:solidFill>
                          <a:effectLst/>
                          <a:latin typeface="+mn-lt"/>
                          <a:ea typeface="+mn-ea"/>
                          <a:cs typeface="+mn-cs"/>
                        </a:rPr>
                        <a:t>WID revised</a:t>
                      </a: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1400" b="0" i="0" u="none" strike="noStrike" kern="1200" cap="none" spc="0" normalizeH="0" baseline="0" noProof="0">
                          <a:ln>
                            <a:noFill/>
                          </a:ln>
                          <a:solidFill>
                            <a:prstClr val="black"/>
                          </a:solidFill>
                          <a:effectLst/>
                          <a:uLnTx/>
                          <a:uFillTx/>
                          <a:latin typeface="Calibri"/>
                          <a:ea typeface="宋体" panose="02010600030101010101" pitchFamily="2" charset="-122"/>
                          <a:cs typeface="+mn-cs"/>
                        </a:rPr>
                        <a:t>Rel-19</a:t>
                      </a:r>
                      <a:endParaRPr kumimoji="0" lang="zh-CN" altLang="en-US" sz="14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sz="1400" b="0" kern="1200" dirty="0">
                          <a:solidFill>
                            <a:schemeClr val="tx1"/>
                          </a:solidFill>
                          <a:effectLst/>
                          <a:latin typeface="+mn-lt"/>
                          <a:ea typeface="+mn-ea"/>
                          <a:cs typeface="+mn-cs"/>
                        </a:rPr>
                        <a:t>Revised WID on 5G performance measurements and KPIs phase 4</a:t>
                      </a: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1400" b="0" kern="1200" dirty="0">
                          <a:solidFill>
                            <a:schemeClr val="tx1"/>
                          </a:solidFill>
                          <a:effectLst/>
                          <a:latin typeface="+mn-lt"/>
                          <a:ea typeface="+mn-ea"/>
                          <a:cs typeface="+mn-cs"/>
                        </a:rPr>
                        <a:t>Update impacted TS information</a:t>
                      </a:r>
                      <a:endParaRPr lang="en-US" sz="1400" b="0" kern="1200" dirty="0">
                        <a:solidFill>
                          <a:schemeClr val="tx1"/>
                        </a:solidFill>
                        <a:effectLst/>
                        <a:latin typeface="+mn-lt"/>
                        <a:ea typeface="+mn-ea"/>
                        <a:cs typeface="+mn-cs"/>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507591116"/>
                  </a:ext>
                </a:extLst>
              </a:tr>
            </a:tbl>
          </a:graphicData>
        </a:graphic>
      </p:graphicFrame>
    </p:spTree>
    <p:extLst>
      <p:ext uri="{BB962C8B-B14F-4D97-AF65-F5344CB8AC3E}">
        <p14:creationId xmlns:p14="http://schemas.microsoft.com/office/powerpoint/2010/main" val="4274135752"/>
      </p:ext>
    </p:extLst>
  </p:cSld>
  <p:clrMapOvr>
    <a:masterClrMapping/>
  </p:clrMapOvr>
  <p:transition spd="slow"/>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10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1000" b="0" i="0" u="none" strike="noStrike" cap="none" normalizeH="0" baseline="0" smtClean="0">
            <a:ln>
              <a:noFill/>
            </a:ln>
            <a:solidFill>
              <a:schemeClr val="tx1"/>
            </a:solidFill>
            <a:effectLst/>
            <a:latin typeface="Arial" charset="0"/>
          </a:defRPr>
        </a:defPPr>
      </a:lstStyle>
    </a:lnDef>
  </a:objectDefaults>
  <a:extraClrSchemeLst>
    <a:extraClrScheme>
      <a:clrScheme name="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3AA7AC0C743A294CADF60F661720E3E6" ma:contentTypeVersion="10" ma:contentTypeDescription="Create a new document." ma:contentTypeScope="" ma:versionID="6292fa44ab954aa0fbadffb20d1b36d7">
  <xsd:schema xmlns:xsd="http://www.w3.org/2001/XMLSchema" xmlns:xs="http://www.w3.org/2001/XMLSchema" xmlns:p="http://schemas.microsoft.com/office/2006/metadata/properties" xmlns:ns3="6f846979-0e6f-42ff-8b87-e1893efeda99" targetNamespace="http://schemas.microsoft.com/office/2006/metadata/properties" ma:root="true" ma:fieldsID="beac905ced2eb3c7f1f983f973c4cb1e" ns3:_="">
    <xsd:import namespace="6f846979-0e6f-42ff-8b87-e1893efeda99"/>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OCR" minOccurs="0"/>
                <xsd:element ref="ns3:MediaServiceLocation" minOccurs="0"/>
                <xsd:element ref="ns3:MediaServiceGenerationTime" minOccurs="0"/>
                <xsd:element ref="ns3:MediaServiceEventHashCod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f846979-0e6f-42ff-8b87-e1893efeda9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3" nillable="true" ma:displayName="MediaServiceLocation" ma:internalName="MediaServiceLocatio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8EFD60F-3529-4261-B094-766615A3369C}">
  <ds:schemaRefs>
    <ds:schemaRef ds:uri="http://schemas.microsoft.com/sharepoint/v3/contenttype/forms"/>
  </ds:schemaRefs>
</ds:datastoreItem>
</file>

<file path=customXml/itemProps2.xml><?xml version="1.0" encoding="utf-8"?>
<ds:datastoreItem xmlns:ds="http://schemas.openxmlformats.org/officeDocument/2006/customXml" ds:itemID="{613C568A-0C46-4592-BB68-CDB41342D77A}">
  <ds:schemaRefs>
    <ds:schemaRef ds:uri="http://purl.org/dc/elements/1.1/"/>
    <ds:schemaRef ds:uri="http://schemas.microsoft.com/office/2006/documentManagement/types"/>
    <ds:schemaRef ds:uri="6f846979-0e6f-42ff-8b87-e1893efeda99"/>
    <ds:schemaRef ds:uri="http://schemas.microsoft.com/office/2006/metadata/properties"/>
    <ds:schemaRef ds:uri="http://purl.org/dc/terms/"/>
    <ds:schemaRef ds:uri="http://www.w3.org/XML/1998/namespace"/>
    <ds:schemaRef ds:uri="http://schemas.microsoft.com/office/infopath/2007/PartnerControls"/>
    <ds:schemaRef ds:uri="http://schemas.openxmlformats.org/package/2006/metadata/core-properties"/>
    <ds:schemaRef ds:uri="http://purl.org/dc/dcmitype/"/>
  </ds:schemaRefs>
</ds:datastoreItem>
</file>

<file path=customXml/itemProps3.xml><?xml version="1.0" encoding="utf-8"?>
<ds:datastoreItem xmlns:ds="http://schemas.openxmlformats.org/officeDocument/2006/customXml" ds:itemID="{CA0C5451-E459-4FFF-ABEC-04BA6559BCF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f846979-0e6f-42ff-8b87-e1893efeda9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39324</TotalTime>
  <Words>12586</Words>
  <Application>Microsoft Office PowerPoint</Application>
  <PresentationFormat>Widescreen</PresentationFormat>
  <Paragraphs>2647</Paragraphs>
  <Slides>66</Slides>
  <Notes>5</Notes>
  <HiddenSlides>0</HiddenSlides>
  <MMClips>0</MMClips>
  <ScaleCrop>false</ScaleCrop>
  <HeadingPairs>
    <vt:vector size="6" baseType="variant">
      <vt:variant>
        <vt:lpstr>Fonts Used</vt:lpstr>
      </vt:variant>
      <vt:variant>
        <vt:i4>18</vt:i4>
      </vt:variant>
      <vt:variant>
        <vt:lpstr>Theme</vt:lpstr>
      </vt:variant>
      <vt:variant>
        <vt:i4>1</vt:i4>
      </vt:variant>
      <vt:variant>
        <vt:lpstr>Slide Titles</vt:lpstr>
      </vt:variant>
      <vt:variant>
        <vt:i4>66</vt:i4>
      </vt:variant>
    </vt:vector>
  </HeadingPairs>
  <TitlesOfParts>
    <vt:vector size="85" baseType="lpstr">
      <vt:lpstr>Arial </vt:lpstr>
      <vt:lpstr>Batang</vt:lpstr>
      <vt:lpstr>Kartika</vt:lpstr>
      <vt:lpstr>Malgun Gothic</vt:lpstr>
      <vt:lpstr>Microsoft YaHei UI</vt:lpstr>
      <vt:lpstr>Montserrat</vt:lpstr>
      <vt:lpstr>MS PGothic</vt:lpstr>
      <vt:lpstr>MS PGothic</vt:lpstr>
      <vt:lpstr>PMingLiU</vt:lpstr>
      <vt:lpstr>等线</vt:lpstr>
      <vt:lpstr>等线</vt:lpstr>
      <vt:lpstr>宋体</vt:lpstr>
      <vt:lpstr>微软雅黑</vt:lpstr>
      <vt:lpstr>Arial</vt:lpstr>
      <vt:lpstr>Calibri</vt:lpstr>
      <vt:lpstr>Times New Roman</vt:lpstr>
      <vt:lpstr>Wingdings</vt:lpstr>
      <vt:lpstr>Wingdings 3</vt:lpstr>
      <vt:lpstr>Office Theme</vt:lpstr>
      <vt:lpstr>    SA5 Status Report to SA#108    </vt:lpstr>
      <vt:lpstr>SA5 leadership</vt:lpstr>
      <vt:lpstr>Contents</vt:lpstr>
      <vt:lpstr>SA5 general information since SA#107</vt:lpstr>
      <vt:lpstr>SA5 meeting statistics (2024/2025) </vt:lpstr>
      <vt:lpstr>SA5 meeting statistics (Rel-19 OAM topics) </vt:lpstr>
      <vt:lpstr>PowerPoint Presentation</vt:lpstr>
      <vt:lpstr>PowerPoint Presentation</vt:lpstr>
      <vt:lpstr>PowerPoint Presentation</vt:lpstr>
      <vt:lpstr>Overview of Rel-19 SA5 OAM topics (ongoing SI+ All WIs)</vt:lpstr>
      <vt:lpstr>PowerPoint Presentation</vt:lpstr>
      <vt:lpstr>Update of SA5 Rel-19 ongoing WI/SI progress</vt:lpstr>
      <vt:lpstr>PowerPoint Presentation</vt:lpstr>
      <vt:lpstr>PowerPoint Presentation</vt:lpstr>
      <vt:lpstr>PowerPoint Presentation</vt:lpstr>
      <vt:lpstr>SA5 Liaisons to SA</vt:lpstr>
      <vt:lpstr>TRs / TSs to SA#108 for information/approval </vt:lpstr>
      <vt:lpstr>List of SA5 CR pack to SA#108</vt:lpstr>
      <vt:lpstr>Management and Orchestration</vt:lpstr>
      <vt:lpstr>1. AIML：AI/ML management - phase 2</vt:lpstr>
      <vt:lpstr>2. MDA：Management Data Analytics (MDA) – Phase 3</vt:lpstr>
      <vt:lpstr>3. IDM: intent driven management services for mobile network phase 3</vt:lpstr>
      <vt:lpstr>4. CCL: closed control loop management</vt:lpstr>
      <vt:lpstr>5. NDT: management aspects of Network Digital Twin</vt:lpstr>
      <vt:lpstr>6. CMO: Study on Cloud Aspects of Management and Orchestration</vt:lpstr>
      <vt:lpstr>7. MSEC: Study on Enablers for Security Monitoring </vt:lpstr>
      <vt:lpstr>8. SBMA: Service Based Management Architecture enhancement phase 3 </vt:lpstr>
      <vt:lpstr>9. PTM: Management of planned configurations  </vt:lpstr>
      <vt:lpstr>10. MADCOL: Data management phase 2 </vt:lpstr>
      <vt:lpstr>11. SREP: Data management regarding subscriptions and reporting</vt:lpstr>
      <vt:lpstr>12. PM: 5G performance measurements and KPIs phase 4</vt:lpstr>
      <vt:lpstr>13. AdNRM: 5G Advanced NRM features phase 3  </vt:lpstr>
      <vt:lpstr>14. TMQ: Subscriber and Equipment Trace and QoE collection management</vt:lpstr>
      <vt:lpstr>15. NTNM: Management Aspects of NTN Phase 2</vt:lpstr>
      <vt:lpstr>16. IABM: management of IAB nodes </vt:lpstr>
      <vt:lpstr>17. RedcapM: management aspects of RedCap feature  </vt:lpstr>
      <vt:lpstr>18. NWDAFM: Enhancement of Management Aspects related to NWDAF Phase 2  </vt:lpstr>
      <vt:lpstr>19. NSM: Management of Network Sharing Phase3  </vt:lpstr>
      <vt:lpstr>20. EE: energy efficiency and energy saving aspects of 5G networks and services</vt:lpstr>
      <vt:lpstr>21. Mexpo: Enhanced OAM for management exposure to external consumers</vt:lpstr>
      <vt:lpstr>22. MonstraM: Management for MonStra</vt:lpstr>
      <vt:lpstr>Charging SWG</vt:lpstr>
      <vt:lpstr>PowerPoint Presentation</vt:lpstr>
      <vt:lpstr>Charging (CH) WIs/SIs</vt:lpstr>
      <vt:lpstr>1. CHSEG: WID on CHF Segmentation</vt:lpstr>
      <vt:lpstr>2. PROCH: WID on Charging Aspects for 5G ProSe Ph3</vt:lpstr>
      <vt:lpstr>3. SATCH: Charging aspects of satellite access Phase 3 </vt:lpstr>
      <vt:lpstr>4. CAPCH: Charging aspects of CAPIF </vt:lpstr>
      <vt:lpstr>5. RTCCH: Charging aspects of next generation real time communication services phase 2 </vt:lpstr>
      <vt:lpstr>6. UASCH: Charging for Uncrewed Aerial Systems Phase 3</vt:lpstr>
      <vt:lpstr>7. LCSCH: WID on Charging Aspects of 5GC LoCation Services</vt:lpstr>
      <vt:lpstr>8.AIoTCH: WID on Charging for Ambient power-enabled Internet of Things</vt:lpstr>
      <vt:lpstr>9. CHNS: WID on Charging enhancement for MOCN network sharing</vt:lpstr>
      <vt:lpstr>Thank you!</vt:lpstr>
      <vt:lpstr>General information  (time plan/meeting plan/forge)</vt:lpstr>
      <vt:lpstr>3GPP SA &amp; SA5 meeting calendar (2025)</vt:lpstr>
      <vt:lpstr>PowerPoint Presentation</vt:lpstr>
      <vt:lpstr>Joint meeting 2025</vt:lpstr>
      <vt:lpstr>Rel-19 SA5 Summary Information in forge</vt:lpstr>
      <vt:lpstr>TU planning</vt:lpstr>
      <vt:lpstr>SA5 calendar with OAM TU (one track) </vt:lpstr>
      <vt:lpstr>Rel-19 TU Budget for SA5 OAM</vt:lpstr>
      <vt:lpstr>SA5 Rel-19 OAM TU planning (Jan.2024~Sep.2025)</vt:lpstr>
      <vt:lpstr>SA5 calendar with CH TU (one track) </vt:lpstr>
      <vt:lpstr>TU Budget for SA5 CH</vt:lpstr>
      <vt:lpstr>SA5 Rel-19 CH TU planning (May.2024~Sep.2025)</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SA5 Status Report to SA#83  Charging Management (CH) Operation, Administration, Maintenance &amp; Provisioning (OAM&amp;P)</dc:title>
  <dc:creator>Thomas Tovinger</dc:creator>
  <cp:lastModifiedBy>0523</cp:lastModifiedBy>
  <cp:revision>1618</cp:revision>
  <dcterms:created xsi:type="dcterms:W3CDTF">2019-03-13T01:38:36Z</dcterms:created>
  <dcterms:modified xsi:type="dcterms:W3CDTF">2025-06-02T07:12:50Z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0x0101003AA7AC0C743A294CADF60F661720E3E6</vt:lpwstr>
  </property>
  <property fmtid="{D5CDD505-2E9C-101B-9397-08002B2CF9AE}" pid="3" name="_2015_ms_pID_725343">
    <vt:lpwstr>(3)3cuNy35AII3gNQ1hjFdEIciNIz4qhb9Z+8vRlofQ4zmacHeelAPpNVYyz0TTl48SGzew2500
18PRUKdXGxDsd8f4l+YOj3U3Hi1jBWUwhLwrSb/z1bJ2Mtk+lTbGdmyAHZLKGdEHZ6lY8yYV
xfGJhNuoUuWjHWY4G7UyeMbxFytWW8fcwBNW6khIzdYDdpbmcHv7lV6HGR2sbwAJ295feVXY
mXfGIEynmf1HNcdxR7</vt:lpwstr>
  </property>
  <property fmtid="{D5CDD505-2E9C-101B-9397-08002B2CF9AE}" pid="4" name="_2015_ms_pID_7253431">
    <vt:lpwstr>4/jpZpG3Z1XiumQN0zPBQseOy3Xx+UtX1wgm5noWYfjtTncipQxYLo
33duCVh3iIXX9J8r3wCidv90NafTd2ZuG71sIQy+ACFHtuHy5l+fjA4iSWiqbmWRcuqyMc/0
vUowxnAciu/x6cwXnBsQcWMQ4JebAkQgCVdzp8tKwZlu0D8Knyqw+6Jww6/joHkSoZ4ai06N
lM4ILmFGPZgJafjUlBvokoLJaSGYjA+/MqAK</vt:lpwstr>
  </property>
  <property fmtid="{D5CDD505-2E9C-101B-9397-08002B2CF9AE}" pid="5" name="_2015_ms_pID_7253432">
    <vt:lpwstr>5g==</vt:lpwstr>
  </property>
  <property fmtid="{D5CDD505-2E9C-101B-9397-08002B2CF9AE}" pid="6" name="_readonly">
    <vt:lpwstr/>
  </property>
  <property fmtid="{D5CDD505-2E9C-101B-9397-08002B2CF9AE}" pid="7" name="_change">
    <vt:lpwstr/>
  </property>
  <property fmtid="{D5CDD505-2E9C-101B-9397-08002B2CF9AE}" pid="8" name="_full-control">
    <vt:lpwstr/>
  </property>
  <property fmtid="{D5CDD505-2E9C-101B-9397-08002B2CF9AE}" pid="9" name="sflag">
    <vt:lpwstr>1700623718</vt:lpwstr>
  </property>
</Properties>
</file>