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77"/>
  </p:notesMasterIdLst>
  <p:handoutMasterIdLst>
    <p:handoutMasterId r:id="rId78"/>
  </p:handoutMasterIdLst>
  <p:sldIdLst>
    <p:sldId id="303" r:id="rId5"/>
    <p:sldId id="621" r:id="rId6"/>
    <p:sldId id="708" r:id="rId7"/>
    <p:sldId id="1255" r:id="rId8"/>
    <p:sldId id="1300" r:id="rId9"/>
    <p:sldId id="1302" r:id="rId10"/>
    <p:sldId id="1340" r:id="rId11"/>
    <p:sldId id="1228" r:id="rId12"/>
    <p:sldId id="1328" r:id="rId13"/>
    <p:sldId id="1361" r:id="rId14"/>
    <p:sldId id="1373" r:id="rId15"/>
    <p:sldId id="1359" r:id="rId16"/>
    <p:sldId id="964" r:id="rId17"/>
    <p:sldId id="1376" r:id="rId18"/>
    <p:sldId id="1377" r:id="rId19"/>
    <p:sldId id="1378" r:id="rId20"/>
    <p:sldId id="1379" r:id="rId21"/>
    <p:sldId id="1374" r:id="rId22"/>
    <p:sldId id="1375" r:id="rId23"/>
    <p:sldId id="1337" r:id="rId24"/>
    <p:sldId id="1357" r:id="rId25"/>
    <p:sldId id="1338" r:id="rId26"/>
    <p:sldId id="1243" r:id="rId27"/>
    <p:sldId id="1316" r:id="rId28"/>
    <p:sldId id="1362" r:id="rId29"/>
    <p:sldId id="1363" r:id="rId30"/>
    <p:sldId id="1314" r:id="rId31"/>
    <p:sldId id="1246" r:id="rId32"/>
    <p:sldId id="1307" r:id="rId33"/>
    <p:sldId id="1360" r:id="rId34"/>
    <p:sldId id="907" r:id="rId35"/>
    <p:sldId id="908" r:id="rId36"/>
    <p:sldId id="1329" r:id="rId37"/>
    <p:sldId id="949" r:id="rId38"/>
    <p:sldId id="950" r:id="rId39"/>
    <p:sldId id="952" r:id="rId40"/>
    <p:sldId id="1256" r:id="rId41"/>
    <p:sldId id="1321" r:id="rId42"/>
    <p:sldId id="1341" r:id="rId43"/>
    <p:sldId id="1342" r:id="rId44"/>
    <p:sldId id="1322" r:id="rId45"/>
    <p:sldId id="1324" r:id="rId46"/>
    <p:sldId id="1323" r:id="rId47"/>
    <p:sldId id="1356" r:id="rId48"/>
    <p:sldId id="1343" r:id="rId49"/>
    <p:sldId id="1344" r:id="rId50"/>
    <p:sldId id="1345" r:id="rId51"/>
    <p:sldId id="1346" r:id="rId52"/>
    <p:sldId id="1347" r:id="rId53"/>
    <p:sldId id="1348" r:id="rId54"/>
    <p:sldId id="1349" r:id="rId55"/>
    <p:sldId id="1350" r:id="rId56"/>
    <p:sldId id="1351" r:id="rId57"/>
    <p:sldId id="1352" r:id="rId58"/>
    <p:sldId id="1353" r:id="rId59"/>
    <p:sldId id="1354" r:id="rId60"/>
    <p:sldId id="1326" r:id="rId61"/>
    <p:sldId id="1325" r:id="rId62"/>
    <p:sldId id="1257" r:id="rId63"/>
    <p:sldId id="1372" r:id="rId64"/>
    <p:sldId id="930" r:id="rId65"/>
    <p:sldId id="953" r:id="rId66"/>
    <p:sldId id="1364" r:id="rId67"/>
    <p:sldId id="1365" r:id="rId68"/>
    <p:sldId id="1366" r:id="rId69"/>
    <p:sldId id="1367" r:id="rId70"/>
    <p:sldId id="988" r:id="rId71"/>
    <p:sldId id="1368" r:id="rId72"/>
    <p:sldId id="1369" r:id="rId73"/>
    <p:sldId id="1370" r:id="rId74"/>
    <p:sldId id="1371" r:id="rId75"/>
    <p:sldId id="963" r:id="rId76"/>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5C88D0"/>
    <a:srgbClr val="C1E442"/>
    <a:srgbClr val="72AF2F"/>
    <a:srgbClr val="B2B2B2"/>
    <a:srgbClr val="808080"/>
    <a:srgbClr val="FFFFCC"/>
    <a:srgbClr val="FFFF99"/>
    <a:srgbClr val="C6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8" autoAdjust="0"/>
    <p:restoredTop sz="92197" autoAdjust="0"/>
  </p:normalViewPr>
  <p:slideViewPr>
    <p:cSldViewPr snapToGrid="0">
      <p:cViewPr varScale="1">
        <p:scale>
          <a:sx n="125" d="100"/>
          <a:sy n="125" d="100"/>
        </p:scale>
        <p:origin x="763" y="91"/>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rts/_rels/chart1.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Number of delegates in SA5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Sheet1!$L$2</c:f>
              <c:strCache>
                <c:ptCount val="1"/>
                <c:pt idx="0">
                  <c:v>F2F delegates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Sheet1!$L$3:$L$13</c:f>
              <c:numCache>
                <c:formatCode>General</c:formatCode>
                <c:ptCount val="11"/>
                <c:pt idx="0">
                  <c:v>0</c:v>
                </c:pt>
                <c:pt idx="1">
                  <c:v>151</c:v>
                </c:pt>
                <c:pt idx="2">
                  <c:v>0</c:v>
                </c:pt>
                <c:pt idx="3">
                  <c:v>153</c:v>
                </c:pt>
                <c:pt idx="4">
                  <c:v>176</c:v>
                </c:pt>
                <c:pt idx="5">
                  <c:v>142</c:v>
                </c:pt>
                <c:pt idx="6">
                  <c:v>150</c:v>
                </c:pt>
                <c:pt idx="7">
                  <c:v>76</c:v>
                </c:pt>
                <c:pt idx="8">
                  <c:v>170</c:v>
                </c:pt>
                <c:pt idx="9">
                  <c:v>140</c:v>
                </c:pt>
                <c:pt idx="10">
                  <c:v>188</c:v>
                </c:pt>
              </c:numCache>
            </c:numRef>
          </c:val>
          <c:smooth val="0"/>
          <c:extLst>
            <c:ext xmlns:c16="http://schemas.microsoft.com/office/drawing/2014/chart" uri="{C3380CC4-5D6E-409C-BE32-E72D297353CC}">
              <c16:uniqueId val="{00000000-16AC-4645-B537-F77AA5CAA4FE}"/>
            </c:ext>
          </c:extLst>
        </c:ser>
        <c:ser>
          <c:idx val="2"/>
          <c:order val="2"/>
          <c:tx>
            <c:strRef>
              <c:f>Sheet1!$M$2</c:f>
              <c:strCache>
                <c:ptCount val="1"/>
                <c:pt idx="0">
                  <c:v>Online delegates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Sheet1!$M$3:$M$13</c:f>
              <c:numCache>
                <c:formatCode>General</c:formatCode>
                <c:ptCount val="11"/>
                <c:pt idx="0">
                  <c:v>139</c:v>
                </c:pt>
                <c:pt idx="1">
                  <c:v>51</c:v>
                </c:pt>
                <c:pt idx="2">
                  <c:v>149</c:v>
                </c:pt>
                <c:pt idx="3">
                  <c:v>42</c:v>
                </c:pt>
                <c:pt idx="4">
                  <c:v>41</c:v>
                </c:pt>
                <c:pt idx="5">
                  <c:v>37</c:v>
                </c:pt>
                <c:pt idx="6">
                  <c:v>44</c:v>
                </c:pt>
                <c:pt idx="7">
                  <c:v>28</c:v>
                </c:pt>
                <c:pt idx="8">
                  <c:v>21</c:v>
                </c:pt>
                <c:pt idx="9">
                  <c:v>20</c:v>
                </c:pt>
                <c:pt idx="10">
                  <c:v>29</c:v>
                </c:pt>
              </c:numCache>
            </c:numRef>
          </c:val>
          <c:smooth val="0"/>
          <c:extLst>
            <c:ext xmlns:c16="http://schemas.microsoft.com/office/drawing/2014/chart" uri="{C3380CC4-5D6E-409C-BE32-E72D297353CC}">
              <c16:uniqueId val="{00000001-16AC-4645-B537-F77AA5CAA4FE}"/>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Sheet1!$K$2</c15:sqref>
                        </c15:formulaRef>
                      </c:ext>
                    </c:extLst>
                    <c:strCache>
                      <c:ptCount val="1"/>
                      <c:pt idx="0">
                        <c:v>Total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Sheet1!$K$3:$K$10</c15:sqref>
                        </c15:formulaRef>
                      </c:ext>
                    </c:extLst>
                    <c:numCache>
                      <c:formatCode>General</c:formatCode>
                      <c:ptCount val="8"/>
                      <c:pt idx="0">
                        <c:v>139</c:v>
                      </c:pt>
                      <c:pt idx="1">
                        <c:v>202</c:v>
                      </c:pt>
                      <c:pt idx="2">
                        <c:v>149</c:v>
                      </c:pt>
                      <c:pt idx="3">
                        <c:v>195</c:v>
                      </c:pt>
                      <c:pt idx="4">
                        <c:v>217</c:v>
                      </c:pt>
                      <c:pt idx="5">
                        <c:v>179</c:v>
                      </c:pt>
                      <c:pt idx="6">
                        <c:v>194</c:v>
                      </c:pt>
                      <c:pt idx="7">
                        <c:v>104</c:v>
                      </c:pt>
                    </c:numCache>
                  </c:numRef>
                </c:val>
                <c:smooth val="0"/>
                <c:extLst>
                  <c:ext xmlns:c16="http://schemas.microsoft.com/office/drawing/2014/chart" uri="{C3380CC4-5D6E-409C-BE32-E72D297353CC}">
                    <c16:uniqueId val="{00000002-16AC-4645-B537-F77AA5CAA4FE}"/>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LS exchange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Sheet1!$N$2</c:f>
              <c:strCache>
                <c:ptCount val="1"/>
                <c:pt idx="0">
                  <c:v>incoming LS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Sheet1!$N$3:$N$13</c:f>
              <c:numCache>
                <c:formatCode>General</c:formatCode>
                <c:ptCount val="11"/>
                <c:pt idx="0">
                  <c:v>0</c:v>
                </c:pt>
                <c:pt idx="1">
                  <c:v>38</c:v>
                </c:pt>
                <c:pt idx="2">
                  <c:v>33</c:v>
                </c:pt>
                <c:pt idx="3">
                  <c:v>33</c:v>
                </c:pt>
                <c:pt idx="4">
                  <c:v>29</c:v>
                </c:pt>
                <c:pt idx="5">
                  <c:v>19</c:v>
                </c:pt>
                <c:pt idx="6">
                  <c:v>29</c:v>
                </c:pt>
                <c:pt idx="7">
                  <c:v>45</c:v>
                </c:pt>
                <c:pt idx="8">
                  <c:v>32</c:v>
                </c:pt>
                <c:pt idx="9">
                  <c:v>14</c:v>
                </c:pt>
                <c:pt idx="10">
                  <c:v>27</c:v>
                </c:pt>
              </c:numCache>
            </c:numRef>
          </c:val>
          <c:smooth val="0"/>
          <c:extLst>
            <c:ext xmlns:c16="http://schemas.microsoft.com/office/drawing/2014/chart" uri="{C3380CC4-5D6E-409C-BE32-E72D297353CC}">
              <c16:uniqueId val="{00000000-F504-42BA-B9BA-0D90107C0D02}"/>
            </c:ext>
          </c:extLst>
        </c:ser>
        <c:ser>
          <c:idx val="2"/>
          <c:order val="2"/>
          <c:tx>
            <c:strRef>
              <c:f>Sheet1!$O$2</c:f>
              <c:strCache>
                <c:ptCount val="1"/>
                <c:pt idx="0">
                  <c:v>Outgoing LS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Sheet1!$O$3:$O$13</c:f>
              <c:numCache>
                <c:formatCode>General</c:formatCode>
                <c:ptCount val="11"/>
                <c:pt idx="0">
                  <c:v>0</c:v>
                </c:pt>
                <c:pt idx="1">
                  <c:v>18</c:v>
                </c:pt>
                <c:pt idx="2">
                  <c:v>13</c:v>
                </c:pt>
                <c:pt idx="3">
                  <c:v>13</c:v>
                </c:pt>
                <c:pt idx="4">
                  <c:v>9</c:v>
                </c:pt>
                <c:pt idx="5">
                  <c:v>6</c:v>
                </c:pt>
                <c:pt idx="6">
                  <c:v>13</c:v>
                </c:pt>
                <c:pt idx="7">
                  <c:v>21</c:v>
                </c:pt>
                <c:pt idx="8">
                  <c:v>21</c:v>
                </c:pt>
                <c:pt idx="9">
                  <c:v>7</c:v>
                </c:pt>
                <c:pt idx="10">
                  <c:v>14</c:v>
                </c:pt>
              </c:numCache>
            </c:numRef>
          </c:val>
          <c:smooth val="0"/>
          <c:extLst>
            <c:ext xmlns:c16="http://schemas.microsoft.com/office/drawing/2014/chart" uri="{C3380CC4-5D6E-409C-BE32-E72D297353CC}">
              <c16:uniqueId val="{00000001-F504-42BA-B9BA-0D90107C0D02}"/>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Sheet1!$M$2</c15:sqref>
                        </c15:formulaRef>
                      </c:ext>
                    </c:extLst>
                    <c:strCache>
                      <c:ptCount val="1"/>
                      <c:pt idx="0">
                        <c:v>Online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Sheet1!$M$3:$M$10</c15:sqref>
                        </c15:formulaRef>
                      </c:ext>
                    </c:extLst>
                    <c:numCache>
                      <c:formatCode>General</c:formatCode>
                      <c:ptCount val="8"/>
                      <c:pt idx="0">
                        <c:v>139</c:v>
                      </c:pt>
                      <c:pt idx="1">
                        <c:v>51</c:v>
                      </c:pt>
                      <c:pt idx="2">
                        <c:v>149</c:v>
                      </c:pt>
                      <c:pt idx="3">
                        <c:v>42</c:v>
                      </c:pt>
                      <c:pt idx="4">
                        <c:v>41</c:v>
                      </c:pt>
                      <c:pt idx="5">
                        <c:v>37</c:v>
                      </c:pt>
                      <c:pt idx="6">
                        <c:v>44</c:v>
                      </c:pt>
                      <c:pt idx="7">
                        <c:v>28</c:v>
                      </c:pt>
                    </c:numCache>
                  </c:numRef>
                </c:val>
                <c:smooth val="0"/>
                <c:extLst>
                  <c:ext xmlns:c16="http://schemas.microsoft.com/office/drawing/2014/chart" uri="{C3380CC4-5D6E-409C-BE32-E72D297353CC}">
                    <c16:uniqueId val="{00000002-F504-42BA-B9BA-0D90107C0D02}"/>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9/3/2024</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9/3/2024</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13470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54588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113430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546848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Text Box 14">
            <a:extLst>
              <a:ext uri="{FF2B5EF4-FFF2-40B4-BE49-F238E27FC236}">
                <a16:creationId xmlns:a16="http://schemas.microsoft.com/office/drawing/2014/main" id="{84869265-D860-41CA-AFA8-4209B0619A99}"/>
              </a:ext>
            </a:extLst>
          </p:cNvPr>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 Meeting #105</a:t>
            </a:r>
          </a:p>
          <a:p>
            <a:r>
              <a:rPr lang="nn-NO" altLang="zh-CN" sz="1200" b="1" kern="1200" dirty="0">
                <a:solidFill>
                  <a:schemeClr val="tx1"/>
                </a:solidFill>
                <a:latin typeface="Arial "/>
                <a:ea typeface="+mn-ea"/>
                <a:cs typeface="Arial" panose="020B0604020202020204" pitchFamily="34" charset="0"/>
              </a:rPr>
              <a:t>Melbourne, Australia, September 10 – 13, 2024</a:t>
            </a:r>
            <a:endParaRPr lang="sv-SE" altLang="en-US" sz="1200" b="1" kern="1200" dirty="0">
              <a:solidFill>
                <a:schemeClr val="tx1"/>
              </a:solidFill>
              <a:latin typeface="Arial "/>
              <a:ea typeface="+mn-ea"/>
              <a:cs typeface="Arial" panose="020B0604020202020204" pitchFamily="34" charset="0"/>
            </a:endParaRPr>
          </a:p>
        </p:txBody>
      </p:sp>
      <p:sp>
        <p:nvSpPr>
          <p:cNvPr id="6" name="Text Box 13">
            <a:extLst>
              <a:ext uri="{FF2B5EF4-FFF2-40B4-BE49-F238E27FC236}">
                <a16:creationId xmlns:a16="http://schemas.microsoft.com/office/drawing/2014/main" id="{BA8561C5-21F5-40B5-B842-0EAB593BAC94}"/>
              </a:ext>
            </a:extLst>
          </p:cNvPr>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139861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10" Type="http://schemas.openxmlformats.org/officeDocument/2006/relationships/image" Target="../media/image5.jpe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de-DE" sz="1100" b="1" kern="1200" spc="300" dirty="0">
                <a:solidFill>
                  <a:schemeClr val="tx1"/>
                </a:solidFill>
                <a:latin typeface="Arial" panose="020B0604020202020204" pitchFamily="34" charset="0"/>
                <a:ea typeface="+mn-ea"/>
                <a:cs typeface="Arial" panose="020B0604020202020204" pitchFamily="34" charset="0"/>
              </a:rPr>
              <a:t>SP-241123: </a:t>
            </a:r>
            <a:r>
              <a:rPr lang="en-GB" sz="1100" b="1" kern="1200" spc="300" dirty="0">
                <a:solidFill>
                  <a:schemeClr val="tx1"/>
                </a:solidFill>
                <a:latin typeface="Arial" panose="020B0604020202020204" pitchFamily="34" charset="0"/>
                <a:ea typeface="+mn-ea"/>
                <a:cs typeface="Arial" panose="020B0604020202020204" pitchFamily="34" charset="0"/>
              </a:rPr>
              <a:t>TSG </a:t>
            </a:r>
            <a:r>
              <a:rPr lang="en-GB" sz="1100" b="1" spc="300" dirty="0">
                <a:ea typeface="+mn-ea"/>
                <a:cs typeface="Arial" panose="020B0604020202020204" pitchFamily="34" charset="0"/>
              </a:rPr>
              <a:t>SA#</a:t>
            </a:r>
            <a:r>
              <a:rPr lang="en-GB" sz="1100" b="1" kern="1200" spc="300" dirty="0">
                <a:solidFill>
                  <a:schemeClr val="tx1"/>
                </a:solidFill>
                <a:latin typeface="Arial" panose="020B0604020202020204" pitchFamily="34" charset="0"/>
                <a:ea typeface="+mn-ea"/>
                <a:cs typeface="Arial" panose="020B0604020202020204" pitchFamily="34" charset="0"/>
              </a:rPr>
              <a:t>105, </a:t>
            </a:r>
            <a:r>
              <a:rPr lang="nn-NO" sz="1100" b="1" kern="1200" spc="300" dirty="0">
                <a:solidFill>
                  <a:schemeClr val="tx1"/>
                </a:solidFill>
                <a:latin typeface="Arial" panose="020B0604020202020204" pitchFamily="34" charset="0"/>
                <a:ea typeface="+mn-ea"/>
                <a:cs typeface="Arial" panose="020B0604020202020204" pitchFamily="34" charset="0"/>
              </a:rPr>
              <a:t>Melbourne, Australia, September 10 – 13, 2024</a:t>
            </a:r>
            <a:endParaRPr lang="en-GB" sz="1100" b="1" kern="1200" spc="300" dirty="0">
              <a:solidFill>
                <a:schemeClr val="tx1"/>
              </a:solidFill>
              <a:latin typeface="Arial" panose="020B0604020202020204" pitchFamily="34" charset="0"/>
              <a:ea typeface="+mn-ea"/>
              <a:cs typeface="Arial" panose="020B0604020202020204" pitchFamily="34" charset="0"/>
            </a:endParaRP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2024</a:t>
            </a:r>
          </a:p>
        </p:txBody>
      </p:sp>
      <p:pic>
        <p:nvPicPr>
          <p:cNvPr id="11" name="Picture 13" descr="green2.jpg"/>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 id="2147483940"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8"/>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9"/>
        </a:buBlip>
        <a:defRPr sz="3200">
          <a:solidFill>
            <a:schemeClr val="tx1"/>
          </a:solidFill>
          <a:latin typeface="+mn-lt"/>
        </a:defRPr>
      </a:lvl2pPr>
      <a:lvl3pPr marL="1522413" indent="-303213" algn="l" rtl="0" eaLnBrk="0" fontAlgn="base" hangingPunct="0">
        <a:spcBef>
          <a:spcPct val="20000"/>
        </a:spcBef>
        <a:spcAft>
          <a:spcPct val="0"/>
        </a:spcAft>
        <a:buBlip>
          <a:blip r:embed="rId10"/>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Information/WI_Sheet/SP-231736.zip" TargetMode="External"/><Relationship Id="rId13" Type="http://schemas.openxmlformats.org/officeDocument/2006/relationships/hyperlink" Target="https://www.3gpp.org/ftp/Information/WI_Sheet/SP-231747.zip" TargetMode="External"/><Relationship Id="rId18" Type="http://schemas.openxmlformats.org/officeDocument/2006/relationships/hyperlink" Target="https://www.3gpp.org/ftp/Information/WI_Sheet/SP-231734.zip" TargetMode="External"/><Relationship Id="rId3" Type="http://schemas.openxmlformats.org/officeDocument/2006/relationships/hyperlink" Target="https://www.3gpp.org/ftp/Information/WI_Sheet/SP-240968.zip" TargetMode="External"/><Relationship Id="rId21" Type="http://schemas.openxmlformats.org/officeDocument/2006/relationships/hyperlink" Target="https://www.3gpp.org/ftp/Information/WI_Sheet/SP-231723.zip" TargetMode="External"/><Relationship Id="rId7" Type="http://schemas.openxmlformats.org/officeDocument/2006/relationships/hyperlink" Target="https://www.3gpp.org/ftp/Information/WI_Sheet/SP-231781.zip" TargetMode="External"/><Relationship Id="rId12" Type="http://schemas.openxmlformats.org/officeDocument/2006/relationships/hyperlink" Target="https://www.3gpp.org/ftp/Information/WI_Sheet/SP-231732.zip" TargetMode="External"/><Relationship Id="rId17" Type="http://schemas.openxmlformats.org/officeDocument/2006/relationships/hyperlink" Target="https://www.3gpp.org/ftp/Information/WI_Sheet/SP-231729.zip" TargetMode="External"/><Relationship Id="rId2" Type="http://schemas.openxmlformats.org/officeDocument/2006/relationships/hyperlink" Target="https://www.3gpp.org/ftp/Information/WI_Sheet/SP-240965.zip" TargetMode="External"/><Relationship Id="rId16" Type="http://schemas.openxmlformats.org/officeDocument/2006/relationships/hyperlink" Target="https://www.3gpp.org/ftp/Information/WI_Sheet/SP-231733.zip" TargetMode="External"/><Relationship Id="rId20" Type="http://schemas.openxmlformats.org/officeDocument/2006/relationships/hyperlink" Target="https://www.3gpp.org/ftp/Information/WI_Sheet/SP-240966.zip" TargetMode="External"/><Relationship Id="rId1" Type="http://schemas.openxmlformats.org/officeDocument/2006/relationships/slideLayout" Target="../slideLayouts/slideLayout2.xml"/><Relationship Id="rId6" Type="http://schemas.openxmlformats.org/officeDocument/2006/relationships/hyperlink" Target="https://www.3gpp.org/ftp/Information/WI_Sheet/SP-231727.zip" TargetMode="External"/><Relationship Id="rId11" Type="http://schemas.openxmlformats.org/officeDocument/2006/relationships/hyperlink" Target="https://www.3gpp.org/ftp/Information/WI_Sheet/SP-240877.zip" TargetMode="External"/><Relationship Id="rId5" Type="http://schemas.openxmlformats.org/officeDocument/2006/relationships/hyperlink" Target="https://www.3gpp.org/ftp/Information/WI_Sheet/SP-231735.zip" TargetMode="External"/><Relationship Id="rId15" Type="http://schemas.openxmlformats.org/officeDocument/2006/relationships/hyperlink" Target="https://www.3gpp.org/ftp/Information/WI_Sheet/SP-231748.zip" TargetMode="External"/><Relationship Id="rId10" Type="http://schemas.openxmlformats.org/officeDocument/2006/relationships/hyperlink" Target="https://www.3gpp.org/ftp/Information/WI_Sheet/SP-231721.zip" TargetMode="External"/><Relationship Id="rId19" Type="http://schemas.openxmlformats.org/officeDocument/2006/relationships/hyperlink" Target="https://www.3gpp.org/ftp/Information/WI_Sheet/SP-231724.zip" TargetMode="External"/><Relationship Id="rId4" Type="http://schemas.openxmlformats.org/officeDocument/2006/relationships/hyperlink" Target="https://www.3gpp.org/ftp/Information/WI_Sheet/SP-231737.zip" TargetMode="External"/><Relationship Id="rId9" Type="http://schemas.openxmlformats.org/officeDocument/2006/relationships/hyperlink" Target="https://www.3gpp.org/ftp/Information/WI_Sheet/SP-231725.zip" TargetMode="External"/><Relationship Id="rId14" Type="http://schemas.openxmlformats.org/officeDocument/2006/relationships/hyperlink" Target="https://www.3gpp.org/ftp/Information/WI_Sheet/SP-240875.zip" TargetMode="External"/><Relationship Id="rId22" Type="http://schemas.openxmlformats.org/officeDocument/2006/relationships/hyperlink" Target="https://www.3gpp.org/ftp/Information/WI_Sheet/SP-240967.zi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forge.3gpp.org/rep/sa5/CH/-/tree/Rel-19/OpenAPI" TargetMode="External"/><Relationship Id="rId3" Type="http://schemas.openxmlformats.org/officeDocument/2006/relationships/hyperlink" Target="https://forge.3gpp.org/rep/sa5/MnS/-/wikis/SA5/Rel-19-Moderated-Topics" TargetMode="External"/><Relationship Id="rId7" Type="http://schemas.openxmlformats.org/officeDocument/2006/relationships/hyperlink" Target="https://forge.3gpp.org/rep/sa5/MnS/-/tree/Rel-19/yang-models" TargetMode="External"/><Relationship Id="rId2" Type="http://schemas.openxmlformats.org/officeDocument/2006/relationships/image" Target="../media/image7.jpeg"/><Relationship Id="rId1" Type="http://schemas.openxmlformats.org/officeDocument/2006/relationships/slideLayout" Target="../slideLayouts/slideLayout3.xml"/><Relationship Id="rId6" Type="http://schemas.openxmlformats.org/officeDocument/2006/relationships/hyperlink" Target="https://forge.3gpp.org/rep/sa5/MnS/-/tree/Rel-19/OpenAPI" TargetMode="External"/><Relationship Id="rId5" Type="http://schemas.openxmlformats.org/officeDocument/2006/relationships/hyperlink" Target="https://forge.3gpp.org/rep/all/5G_APIs" TargetMode="External"/><Relationship Id="rId4" Type="http://schemas.openxmlformats.org/officeDocument/2006/relationships/hyperlink" Target="https://forge.3gpp.org/rep/sa5/MnS" TargetMode="External"/><Relationship Id="rId9" Type="http://schemas.openxmlformats.org/officeDocument/2006/relationships/hyperlink" Target="https://forge.3gpp.org/rep/sa5/CH/-/tree/Rel-19/"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3gpp.org/ftp/Information/WI_Sheet/SP-24096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https://www.3gpp.org/ftp/Information/WI_Sheet/SP-24096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3gpp.org/ftp/Information/WI_Sheet/SP-23173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www.3gpp.org/ftp/Information/WI_Sheet/SP-23173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https://www.3gpp.org/ftp/Information/WI_Sheet/SP-23172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hyperlink" Target="https://www.3gpp.org/ftp/Information/WI_Sheet/SP-23178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https://www.3gpp.org/ftp/Information/WI_Sheet/SP-23173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s://www.3gpp.org/ftp/Information/WI_Sheet/SP-23172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https://www.3gpp.org/ftp/Information/WI_Sheet/SP-23172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https://www.3gpp.org/ftp/Information/WI_Sheet/SP-24087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hyperlink" Target="https://www.3gpp.org/ftp/Information/WI_Sheet/SP-231732.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hyperlink" Target="https://www.3gpp.org/ftp/Information/WI_Sheet/SP-23174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3gpp.org/ftp/Information/WI_Sheet/SP-24087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s://www.3gpp.org/ftp/Information/WI_Sheet/SP-23174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hyperlink" Target="https://www.3gpp.org/ftp/Information/WI_Sheet/SP-23173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https://www.3gpp.org/ftp/Information/WI_Sheet/SP-231729.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hyperlink" Target="https://www.3gpp.org/ftp/Information/WI_Sheet/SP-23173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https://www.3gpp.org/ftp/Information/WI_Sheet/SP-23172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hyperlink" Target="https://www.3gpp.org/ftp/Information/WI_Sheet/SP-24096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hyperlink" Target="https://www.3gpp.org/ftp/Information/WI_Sheet/SP-23172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hyperlink" Target="https://www.3gpp.org/ftp/Information/WI_Sheet/SP-24096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5.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ftp://ftp.3gpp.org/information/WorkPlan" TargetMode="Externa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73685" y="3429000"/>
            <a:ext cx="8697009" cy="1192695"/>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SA5 Status Report to SA#105</a:t>
            </a:r>
            <a:br>
              <a:rPr lang="en-GB" altLang="zh-CN" sz="4800" b="1" dirty="0"/>
            </a:br>
            <a:br>
              <a:rPr lang="en-GB" altLang="zh-CN" sz="3200" b="1" dirty="0"/>
            </a:br>
            <a:br>
              <a:rPr lang="en-US" sz="4800" dirty="0">
                <a:effectLst>
                  <a:outerShdw blurRad="38100" dist="38100" dir="2700000" algn="tl">
                    <a:srgbClr val="C0C0C0"/>
                  </a:outerShdw>
                </a:effectLst>
                <a:latin typeface="Arial" pitchFamily="34" charset="0"/>
              </a:rPr>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1798027" y="4092113"/>
            <a:ext cx="8872667" cy="1712694"/>
          </a:xfrm>
        </p:spPr>
        <p:txBody>
          <a:bodyPr/>
          <a:lstStyle/>
          <a:p>
            <a:pPr>
              <a:lnSpc>
                <a:spcPct val="80000"/>
              </a:lnSpc>
            </a:pPr>
            <a:r>
              <a:rPr lang="de-DE" altLang="de-DE" sz="2400" dirty="0">
                <a:latin typeface="Arial" charset="0"/>
              </a:rPr>
              <a:t>Zou Lan, SA5 Chair, Huawei</a:t>
            </a:r>
          </a:p>
          <a:p>
            <a:pPr>
              <a:lnSpc>
                <a:spcPct val="80000"/>
              </a:lnSpc>
            </a:pPr>
            <a:r>
              <a:rPr lang="en-GB" altLang="zh-CN" sz="2400" dirty="0">
                <a:latin typeface="Arial" charset="0"/>
              </a:rPr>
              <a:t>Thomas Tovinger, SA5 </a:t>
            </a:r>
            <a:r>
              <a:rPr lang="en-US" altLang="zh-CN" sz="2400" dirty="0">
                <a:latin typeface="Arial" charset="0"/>
              </a:rPr>
              <a:t>Vice </a:t>
            </a:r>
            <a:r>
              <a:rPr lang="en-GB" altLang="zh-CN" sz="2400" dirty="0">
                <a:latin typeface="Arial" charset="0"/>
              </a:rPr>
              <a:t>Chair, Ericsson</a:t>
            </a:r>
            <a:endParaRPr lang="de-DE" altLang="de-DE" sz="2400" dirty="0">
              <a:latin typeface="Arial" charset="0"/>
            </a:endParaRPr>
          </a:p>
          <a:p>
            <a:pPr>
              <a:lnSpc>
                <a:spcPct val="80000"/>
              </a:lnSpc>
            </a:pPr>
            <a:r>
              <a:rPr lang="de-DE" altLang="de-DE" sz="2400" dirty="0">
                <a:latin typeface="Arial" charset="0"/>
              </a:rPr>
              <a:t>Anatoly Andrianov, SA5 Vice Chair, Nokia</a:t>
            </a:r>
          </a:p>
          <a:p>
            <a:pPr>
              <a:lnSpc>
                <a:spcPct val="80000"/>
              </a:lnSpc>
            </a:pPr>
            <a:r>
              <a:rPr lang="en-GB" altLang="zh-CN" sz="2400" dirty="0">
                <a:latin typeface="Arial" charset="0"/>
              </a:rPr>
              <a:t>Gerald Görmer,</a:t>
            </a:r>
            <a:r>
              <a:rPr lang="de-DE" altLang="de-DE" sz="2400" dirty="0">
                <a:latin typeface="Arial" charset="0"/>
              </a:rPr>
              <a:t> SA5 Charging SWG Chair, </a:t>
            </a:r>
            <a:r>
              <a:rPr lang="en-GB" sz="2400" dirty="0">
                <a:latin typeface="Arial" charset="0"/>
              </a:rPr>
              <a:t>MATRIXX Software</a:t>
            </a:r>
          </a:p>
          <a:p>
            <a:pPr>
              <a:lnSpc>
                <a:spcPct val="80000"/>
              </a:lnSpc>
            </a:pPr>
            <a:r>
              <a:rPr lang="fi-FI" altLang="zh-CN" sz="2800" dirty="0"/>
              <a:t>Antoine Mouquet, MCC, ETSI</a:t>
            </a:r>
            <a:endParaRPr lang="en-GB" altLang="en-US" sz="2667"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a:extLst>
              <a:ext uri="{FF2B5EF4-FFF2-40B4-BE49-F238E27FC236}">
                <a16:creationId xmlns:a16="http://schemas.microsoft.com/office/drawing/2014/main" id="{98C5D7DF-EF86-45EC-98EF-3CFFA718E69A}"/>
              </a:ext>
            </a:extLst>
          </p:cNvPr>
          <p:cNvSpPr>
            <a:spLocks noChangeArrowheads="1"/>
          </p:cNvSpPr>
          <p:nvPr/>
        </p:nvSpPr>
        <p:spPr bwMode="auto">
          <a:xfrm>
            <a:off x="606157" y="91214"/>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mn-lt"/>
                <a:cs typeface="+mj-cs"/>
              </a:rPr>
              <a:t>Overview of Rel-19 CH topics</a:t>
            </a:r>
          </a:p>
        </p:txBody>
      </p:sp>
      <p:graphicFrame>
        <p:nvGraphicFramePr>
          <p:cNvPr id="9" name="表格 2">
            <a:extLst>
              <a:ext uri="{FF2B5EF4-FFF2-40B4-BE49-F238E27FC236}">
                <a16:creationId xmlns:a16="http://schemas.microsoft.com/office/drawing/2014/main" id="{73075042-5ED2-4022-850A-FCF4C157E73C}"/>
              </a:ext>
            </a:extLst>
          </p:cNvPr>
          <p:cNvGraphicFramePr>
            <a:graphicFrameLocks noGrp="1"/>
          </p:cNvGraphicFramePr>
          <p:nvPr>
            <p:extLst>
              <p:ext uri="{D42A27DB-BD31-4B8C-83A1-F6EECF244321}">
                <p14:modId xmlns:p14="http://schemas.microsoft.com/office/powerpoint/2010/main" val="3589407328"/>
              </p:ext>
            </p:extLst>
          </p:nvPr>
        </p:nvGraphicFramePr>
        <p:xfrm>
          <a:off x="207894" y="1385083"/>
          <a:ext cx="11776211" cy="4706804"/>
        </p:xfrm>
        <a:graphic>
          <a:graphicData uri="http://schemas.openxmlformats.org/drawingml/2006/table">
            <a:tbl>
              <a:tblPr/>
              <a:tblGrid>
                <a:gridCol w="267417">
                  <a:extLst>
                    <a:ext uri="{9D8B030D-6E8A-4147-A177-3AD203B41FA5}">
                      <a16:colId xmlns:a16="http://schemas.microsoft.com/office/drawing/2014/main" val="331722294"/>
                    </a:ext>
                  </a:extLst>
                </a:gridCol>
                <a:gridCol w="650717">
                  <a:extLst>
                    <a:ext uri="{9D8B030D-6E8A-4147-A177-3AD203B41FA5}">
                      <a16:colId xmlns:a16="http://schemas.microsoft.com/office/drawing/2014/main" val="907466837"/>
                    </a:ext>
                  </a:extLst>
                </a:gridCol>
                <a:gridCol w="1696228">
                  <a:extLst>
                    <a:ext uri="{9D8B030D-6E8A-4147-A177-3AD203B41FA5}">
                      <a16:colId xmlns:a16="http://schemas.microsoft.com/office/drawing/2014/main" val="2690706286"/>
                    </a:ext>
                  </a:extLst>
                </a:gridCol>
                <a:gridCol w="4249959">
                  <a:extLst>
                    <a:ext uri="{9D8B030D-6E8A-4147-A177-3AD203B41FA5}">
                      <a16:colId xmlns:a16="http://schemas.microsoft.com/office/drawing/2014/main" val="2178307027"/>
                    </a:ext>
                  </a:extLst>
                </a:gridCol>
                <a:gridCol w="956345">
                  <a:extLst>
                    <a:ext uri="{9D8B030D-6E8A-4147-A177-3AD203B41FA5}">
                      <a16:colId xmlns:a16="http://schemas.microsoft.com/office/drawing/2014/main" val="410137253"/>
                    </a:ext>
                  </a:extLst>
                </a:gridCol>
                <a:gridCol w="1082180">
                  <a:extLst>
                    <a:ext uri="{9D8B030D-6E8A-4147-A177-3AD203B41FA5}">
                      <a16:colId xmlns:a16="http://schemas.microsoft.com/office/drawing/2014/main" val="3966773156"/>
                    </a:ext>
                  </a:extLst>
                </a:gridCol>
                <a:gridCol w="864066">
                  <a:extLst>
                    <a:ext uri="{9D8B030D-6E8A-4147-A177-3AD203B41FA5}">
                      <a16:colId xmlns:a16="http://schemas.microsoft.com/office/drawing/2014/main" val="4058451737"/>
                    </a:ext>
                  </a:extLst>
                </a:gridCol>
                <a:gridCol w="1291905">
                  <a:extLst>
                    <a:ext uri="{9D8B030D-6E8A-4147-A177-3AD203B41FA5}">
                      <a16:colId xmlns:a16="http://schemas.microsoft.com/office/drawing/2014/main" val="2608971487"/>
                    </a:ext>
                  </a:extLst>
                </a:gridCol>
                <a:gridCol w="717394">
                  <a:extLst>
                    <a:ext uri="{9D8B030D-6E8A-4147-A177-3AD203B41FA5}">
                      <a16:colId xmlns:a16="http://schemas.microsoft.com/office/drawing/2014/main" val="2276198587"/>
                    </a:ext>
                  </a:extLst>
                </a:gridCol>
              </a:tblGrid>
              <a:tr h="389657">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Rapp</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err="1">
                          <a:solidFill>
                            <a:srgbClr val="000000"/>
                          </a:solidFill>
                          <a:effectLst/>
                          <a:latin typeface="+mn-lt"/>
                          <a:ea typeface="+mn-ea"/>
                          <a:cs typeface="Arial" panose="020B0604020202020204" pitchFamily="34" charset="0"/>
                        </a:rPr>
                        <a:t>Tdoc</a:t>
                      </a: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dirty="0">
                          <a:solidFill>
                            <a:srgbClr val="000000"/>
                          </a:solidFill>
                          <a:effectLst/>
                          <a:latin typeface="+mn-lt"/>
                          <a:ea typeface="宋体" panose="02010600030101010101" pitchFamily="2" charset="-122"/>
                        </a:rPr>
                        <a:t>CHSEG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err="1">
                          <a:solidFill>
                            <a:srgbClr val="000000"/>
                          </a:solidFill>
                          <a:effectLst/>
                          <a:latin typeface="+mn-lt"/>
                          <a:ea typeface="宋体" panose="02010600030101010101" pitchFamily="2" charset="-122"/>
                        </a:rPr>
                        <a:t>CHFSeg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a:solidFill>
                            <a:srgbClr val="000000"/>
                          </a:solidFill>
                          <a:effectLst/>
                          <a:latin typeface="+mn-lt"/>
                          <a:ea typeface="宋体" panose="02010600030101010101" pitchFamily="2" charset="-122"/>
                        </a:rPr>
                        <a:t>WID on CHF Segmentation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1040012</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dirty="0">
                          <a:solidFill>
                            <a:srgbClr val="000000"/>
                          </a:solidFill>
                          <a:effectLst/>
                          <a:latin typeface="+mn-lt"/>
                          <a:ea typeface="宋体" panose="02010600030101010101" pitchFamily="2" charset="-122"/>
                        </a:rPr>
                        <a:t>Verizon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32.290/291</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47068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SATCH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FS_5GSAT_Ph3_CH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satellite access Phase 3</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1040014</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CATT</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SP-240980</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TR 28.846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CAPCH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FS_CAPIF_CH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CAPIF </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1040015</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Nokia</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28.849</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4125935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RTCCH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FS_NG_RTC_Ph2_CH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next generation real time communication services phase 2</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1040016</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28.851</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238684027"/>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UASCH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FS_UAS_CH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a:t>
                      </a:r>
                      <a:r>
                        <a:rPr lang="en-US" sz="1200" dirty="0" err="1">
                          <a:solidFill>
                            <a:srgbClr val="000000"/>
                          </a:solidFill>
                          <a:effectLst/>
                          <a:latin typeface="+mn-lt"/>
                          <a:ea typeface="宋体" panose="02010600030101010101" pitchFamily="2" charset="-122"/>
                        </a:rPr>
                        <a:t>Uncrewed</a:t>
                      </a:r>
                      <a:r>
                        <a:rPr lang="en-US" sz="1200" dirty="0">
                          <a:solidFill>
                            <a:srgbClr val="000000"/>
                          </a:solidFill>
                          <a:effectLst/>
                          <a:latin typeface="+mn-lt"/>
                          <a:ea typeface="宋体" panose="02010600030101010101" pitchFamily="2" charset="-122"/>
                        </a:rPr>
                        <a:t> Aerial Vehicle</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1040017</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28.853</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4097875355"/>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RAGCH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Ranging_SL_CH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of Ranging and </a:t>
                      </a:r>
                      <a:r>
                        <a:rPr lang="en-US" sz="1200" dirty="0" err="1">
                          <a:solidFill>
                            <a:srgbClr val="000000"/>
                          </a:solidFill>
                          <a:effectLst/>
                          <a:latin typeface="+mn-lt"/>
                          <a:ea typeface="宋体" panose="02010600030101010101" pitchFamily="2" charset="-122"/>
                        </a:rPr>
                        <a:t>Sidelink</a:t>
                      </a:r>
                      <a:r>
                        <a:rPr lang="en-US" sz="1200" dirty="0">
                          <a:solidFill>
                            <a:srgbClr val="000000"/>
                          </a:solidFill>
                          <a:effectLst/>
                          <a:latin typeface="+mn-lt"/>
                          <a:ea typeface="宋体" panose="02010600030101010101" pitchFamily="2" charset="-122"/>
                        </a:rPr>
                        <a:t> Positioning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1040013</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China Telecom</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32.240/290/</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271/291/298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3822163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EESCH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EnergySys_CH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for Energy Efficiency of 5G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1040018</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Huawei</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28.201/202</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286292474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NSCH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NetShare_CH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enhancement for indirect network sharing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1040019</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Ericsson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SP-241004</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32.240/255/256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49213651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FF"/>
                          </a:solidFill>
                          <a:effectLst/>
                          <a:latin typeface="+mn-lt"/>
                          <a:ea typeface="宋体" panose="02010600030101010101" pitchFamily="2" charset="-122"/>
                        </a:rPr>
                        <a:t>PROCH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5G_ProSe_Ph3_CH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New WID on </a:t>
                      </a:r>
                      <a:r>
                        <a:rPr lang="en-US" altLang="zh-CN" sz="1200" dirty="0">
                          <a:solidFill>
                            <a:srgbClr val="0000FF"/>
                          </a:solidFill>
                          <a:effectLst/>
                          <a:latin typeface="+mn-lt"/>
                          <a:ea typeface="+mn-ea"/>
                        </a:rPr>
                        <a:t>Charging Aspects for  5G </a:t>
                      </a:r>
                      <a:r>
                        <a:rPr lang="en-US" altLang="zh-CN" sz="1200" dirty="0" err="1">
                          <a:solidFill>
                            <a:srgbClr val="0000FF"/>
                          </a:solidFill>
                          <a:effectLst/>
                          <a:latin typeface="+mn-lt"/>
                          <a:ea typeface="+mn-ea"/>
                        </a:rPr>
                        <a:t>ProSe</a:t>
                      </a:r>
                      <a:r>
                        <a:rPr lang="en-US" altLang="zh-CN" sz="1200" dirty="0">
                          <a:solidFill>
                            <a:srgbClr val="0000FF"/>
                          </a:solidFill>
                          <a:effectLst/>
                          <a:latin typeface="+mn-lt"/>
                          <a:ea typeface="+mn-ea"/>
                        </a:rPr>
                        <a:t> Phase 3 </a:t>
                      </a:r>
                      <a:r>
                        <a:rPr lang="en-US" altLang="zh-CN" sz="1200" b="0" i="0" u="none" strike="noStrike" dirty="0">
                          <a:solidFill>
                            <a:srgbClr val="0000FF"/>
                          </a:solidFill>
                          <a:effectLst/>
                          <a:latin typeface="+mn-lt"/>
                          <a:ea typeface="+mn-ea"/>
                        </a:rPr>
                        <a:t>(SP-241156 wait for SA approval)</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solidFill>
                            <a:srgbClr val="0000FF"/>
                          </a:solidFill>
                          <a:latin typeface="+mn-lt"/>
                        </a:rPr>
                        <a:t>1050030</a:t>
                      </a:r>
                      <a:endParaRPr lang="zh-CN" altLang="en-US" sz="1200" dirty="0">
                        <a:solidFill>
                          <a:srgbClr val="0000FF"/>
                        </a:solidFill>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TBD in SA</a:t>
                      </a:r>
                      <a:endParaRPr lang="zh-CN" altLang="en-US" sz="1200" dirty="0">
                        <a:latin typeface="+mn-lt"/>
                      </a:endParaRPr>
                    </a:p>
                    <a:p>
                      <a:pPr algn="ctr">
                        <a:spcAft>
                          <a:spcPts val="0"/>
                        </a:spcAft>
                      </a:pP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S5-244485</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32.277/291/298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9"/>
                  </a:ext>
                </a:extLst>
              </a:tr>
            </a:tbl>
          </a:graphicData>
        </a:graphic>
      </p:graphicFrame>
      <p:sp>
        <p:nvSpPr>
          <p:cNvPr id="10" name="TextBox 9">
            <a:extLst>
              <a:ext uri="{FF2B5EF4-FFF2-40B4-BE49-F238E27FC236}">
                <a16:creationId xmlns:a16="http://schemas.microsoft.com/office/drawing/2014/main" id="{CE5814AD-3B00-4918-9051-338E556ECA81}"/>
              </a:ext>
            </a:extLst>
          </p:cNvPr>
          <p:cNvSpPr txBox="1"/>
          <p:nvPr/>
        </p:nvSpPr>
        <p:spPr>
          <a:xfrm>
            <a:off x="108458" y="766113"/>
            <a:ext cx="10016998" cy="523220"/>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400" b="1" kern="0" dirty="0">
                <a:solidFill>
                  <a:srgbClr val="FF0000"/>
                </a:solidFill>
                <a:latin typeface="+mn-lt"/>
                <a:ea typeface="MS PGothic" panose="020B0600070205080204" pitchFamily="34" charset="-128"/>
              </a:rPr>
              <a:t>9 CH </a:t>
            </a:r>
            <a:r>
              <a:rPr lang="en-US" altLang="zh-CN" sz="1400" kern="0" dirty="0">
                <a:latin typeface="+mn-lt"/>
                <a:ea typeface="MS PGothic" panose="020B0600070205080204" pitchFamily="34" charset="-128"/>
              </a:rPr>
              <a:t>topics </a:t>
            </a:r>
            <a:r>
              <a:rPr lang="en-US" altLang="zh-CN" sz="1400" kern="0" dirty="0">
                <a:ea typeface="MS PGothic" panose="020B0600070205080204" pitchFamily="34" charset="-128"/>
              </a:rPr>
              <a:t>including:  </a:t>
            </a:r>
            <a:r>
              <a:rPr lang="en-US" altLang="zh-CN" sz="1400" b="1" kern="0" dirty="0">
                <a:solidFill>
                  <a:srgbClr val="FF0000"/>
                </a:solidFill>
                <a:ea typeface="MS PGothic" panose="020B0600070205080204" pitchFamily="34" charset="-128"/>
              </a:rPr>
              <a:t>1</a:t>
            </a:r>
            <a:r>
              <a:rPr lang="en-US" altLang="zh-CN" sz="1400" kern="0" dirty="0">
                <a:ea typeface="MS PGothic" panose="020B0600070205080204" pitchFamily="34" charset="-128"/>
              </a:rPr>
              <a:t> CH prime features and </a:t>
            </a:r>
            <a:r>
              <a:rPr lang="en-US" altLang="zh-CN" sz="1400" kern="0" dirty="0">
                <a:solidFill>
                  <a:srgbClr val="FF0000"/>
                </a:solidFill>
                <a:ea typeface="MS PGothic" panose="020B0600070205080204" pitchFamily="34" charset="-128"/>
              </a:rPr>
              <a:t>7</a:t>
            </a:r>
            <a:r>
              <a:rPr lang="en-US" altLang="zh-CN" sz="1400" kern="0" dirty="0">
                <a:ea typeface="MS PGothic" panose="020B0600070205080204" pitchFamily="34" charset="-128"/>
              </a:rPr>
              <a:t> CH support to network features (in red background). 1 topic is waiting for SA approval.</a:t>
            </a:r>
            <a:endParaRPr lang="en-US" altLang="zh-CN" sz="1400" kern="0" dirty="0">
              <a:latin typeface="+mn-lt"/>
              <a:ea typeface="MS PGothic" panose="020B0600070205080204" pitchFamily="34" charset="-128"/>
            </a:endParaRPr>
          </a:p>
        </p:txBody>
      </p:sp>
    </p:spTree>
    <p:extLst>
      <p:ext uri="{BB962C8B-B14F-4D97-AF65-F5344CB8AC3E}">
        <p14:creationId xmlns:p14="http://schemas.microsoft.com/office/powerpoint/2010/main" val="994372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F9BBF83-A09B-4CA8-8CAB-C46881686834}"/>
              </a:ext>
            </a:extLst>
          </p:cNvPr>
          <p:cNvGraphicFramePr>
            <a:graphicFrameLocks noGrp="1"/>
          </p:cNvGraphicFramePr>
          <p:nvPr>
            <p:extLst>
              <p:ext uri="{D42A27DB-BD31-4B8C-83A1-F6EECF244321}">
                <p14:modId xmlns:p14="http://schemas.microsoft.com/office/powerpoint/2010/main" val="2858491336"/>
              </p:ext>
            </p:extLst>
          </p:nvPr>
        </p:nvGraphicFramePr>
        <p:xfrm>
          <a:off x="121103" y="977362"/>
          <a:ext cx="11949793" cy="5198879"/>
        </p:xfrm>
        <a:graphic>
          <a:graphicData uri="http://schemas.openxmlformats.org/drawingml/2006/table">
            <a:tbl>
              <a:tblPr/>
              <a:tblGrid>
                <a:gridCol w="609625">
                  <a:extLst>
                    <a:ext uri="{9D8B030D-6E8A-4147-A177-3AD203B41FA5}">
                      <a16:colId xmlns:a16="http://schemas.microsoft.com/office/drawing/2014/main" val="2542914323"/>
                    </a:ext>
                  </a:extLst>
                </a:gridCol>
                <a:gridCol w="3810818">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647358">
                  <a:extLst>
                    <a:ext uri="{9D8B030D-6E8A-4147-A177-3AD203B41FA5}">
                      <a16:colId xmlns:a16="http://schemas.microsoft.com/office/drawing/2014/main" val="1141164851"/>
                    </a:ext>
                  </a:extLst>
                </a:gridCol>
                <a:gridCol w="822415">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92927">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endParaRPr lang="en-GB" sz="1000" dirty="0">
                        <a:latin typeface="+mn-lt"/>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19%</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
                        </a:rPr>
                        <a:t>SP-240965</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3"/>
                        </a:rPr>
                        <a:t>SP-240968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4"/>
                        </a:rPr>
                        <a:t>SP-231737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5"/>
                        </a:rPr>
                        <a:t>SP-231735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51548429"/>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6"/>
                        </a:rPr>
                        <a:t>SP-231727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07749457"/>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7"/>
                        </a:rPr>
                        <a:t>SP-231781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8"/>
                        </a:rPr>
                        <a:t>SP-231736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9"/>
                        </a:rPr>
                        <a:t>SP-231725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54493328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0"/>
                        </a:rPr>
                        <a:t>SP-231721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45009192"/>
                  </a:ext>
                </a:extLst>
              </a:tr>
              <a:tr h="128774">
                <a:tc>
                  <a:txBody>
                    <a:bodyPr/>
                    <a:lstStyle/>
                    <a:p>
                      <a:pPr marL="0" marR="0" lvl="0" indent="0" algn="r" defTabSz="1219170" rtl="0" eaLnBrk="1" fontAlgn="b" latinLnBrk="0" hangingPunct="1">
                        <a:lnSpc>
                          <a:spcPct val="100000"/>
                        </a:lnSpc>
                        <a:spcBef>
                          <a:spcPts val="0"/>
                        </a:spcBef>
                        <a:spcAft>
                          <a:spcPts val="0"/>
                        </a:spcAft>
                        <a:buClrTx/>
                        <a:buSzTx/>
                        <a:buFontTx/>
                        <a:buNone/>
                        <a:tabLst/>
                        <a:defRPr/>
                      </a:pPr>
                      <a:r>
                        <a:rPr kumimoji="0" lang="en-US" altLang="zh-CN" sz="1000" b="0" i="0" u="none" strike="noStrike" kern="1200" cap="none" spc="0" normalizeH="0" baseline="0" dirty="0">
                          <a:ln>
                            <a:noFill/>
                          </a:ln>
                          <a:solidFill>
                            <a:srgbClr val="0000FF"/>
                          </a:solidFill>
                          <a:effectLst/>
                          <a:uLnTx/>
                          <a:uFillTx/>
                          <a:latin typeface="+mn-lt"/>
                          <a:ea typeface="+mn-ea"/>
                          <a:cs typeface="Arial" panose="020B0604020202020204" pitchFamily="34" charset="0"/>
                        </a:rPr>
                        <a:t>1050032</a:t>
                      </a:r>
                      <a:endParaRPr lang="en-US" altLang="zh-CN" sz="10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Management of planned configurations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PlanM</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67450716"/>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1"/>
                        </a:rPr>
                        <a:t>SP-240877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5541183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2"/>
                        </a:rPr>
                        <a:t>SP-231732</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81815073"/>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Data management regarding subscriptions and reporting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Dat</a:t>
                      </a:r>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a_SREP</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NEW</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83368546"/>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3"/>
                        </a:rPr>
                        <a:t>SP-231747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0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726659212"/>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4"/>
                        </a:rPr>
                        <a:t>SP-240875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8128689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5"/>
                        </a:rPr>
                        <a:t>SP-231748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1668304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6"/>
                        </a:rPr>
                        <a:t>SP-231733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40593273"/>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nn-NO" sz="10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7"/>
                        </a:rPr>
                        <a:t>SP-231729</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9456288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8"/>
                        </a:rPr>
                        <a:t>SP-231734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84358284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9"/>
                        </a:rPr>
                        <a:t>SP-231724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29335636"/>
                  </a:ext>
                </a:extLst>
              </a:tr>
              <a:tr h="128774">
                <a:tc>
                  <a:txBody>
                    <a:bodyPr/>
                    <a:lstStyle/>
                    <a:p>
                      <a:pPr marL="0" marR="0" lvl="0" indent="0" algn="r" defTabSz="1219170" rtl="0" eaLnBrk="1" fontAlgn="b" latinLnBrk="0" hangingPunct="1">
                        <a:lnSpc>
                          <a:spcPct val="100000"/>
                        </a:lnSpc>
                        <a:spcBef>
                          <a:spcPts val="0"/>
                        </a:spcBef>
                        <a:spcAft>
                          <a:spcPts val="0"/>
                        </a:spcAft>
                        <a:buClrTx/>
                        <a:buSzTx/>
                        <a:buFontTx/>
                        <a:buNone/>
                        <a:tabLst/>
                        <a:defRPr/>
                      </a:pPr>
                      <a:r>
                        <a:rPr kumimoji="0" lang="en-US" altLang="zh-CN" sz="1000" b="0" i="0" u="none" strike="noStrike" kern="1200" cap="none" spc="0" normalizeH="0" baseline="0" dirty="0">
                          <a:ln>
                            <a:noFill/>
                          </a:ln>
                          <a:solidFill>
                            <a:srgbClr val="0000FF"/>
                          </a:solidFill>
                          <a:effectLst/>
                          <a:uLnTx/>
                          <a:uFillTx/>
                          <a:latin typeface="+mn-lt"/>
                          <a:ea typeface="+mn-ea"/>
                          <a:cs typeface="Arial" panose="020B0604020202020204" pitchFamily="34" charset="0"/>
                        </a:rPr>
                        <a:t>1050031</a:t>
                      </a:r>
                      <a:endParaRPr lang="en-US" altLang="zh-CN" sz="10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Enhancement of Management Aspects related to NWDAF Phase 2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NWDAF_OAM_Ph2</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9697572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0"/>
                        </a:rPr>
                        <a:t>SP-240966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08838612"/>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1"/>
                        </a:rPr>
                        <a:t>SP-231723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7569160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2"/>
                        </a:rPr>
                        <a:t>SP-240967</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22004000"/>
                  </a:ext>
                </a:extLst>
              </a:tr>
            </a:tbl>
          </a:graphicData>
        </a:graphic>
      </p:graphicFrame>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pPr algn="l"/>
            <a:r>
              <a:rPr lang="en-GB" altLang="en-US" sz="3200" dirty="0"/>
              <a:t>Update of SA5 </a:t>
            </a:r>
            <a:r>
              <a:rPr lang="en-US" altLang="zh-CN" sz="3200" dirty="0"/>
              <a:t>Rel-19 OAM ongoing WI/SI </a:t>
            </a:r>
            <a:r>
              <a:rPr lang="en-GB" altLang="en-US" sz="3200" dirty="0"/>
              <a:t>progress</a:t>
            </a:r>
            <a:endParaRPr lang="en-US" altLang="en-US" sz="3200" dirty="0"/>
          </a:p>
        </p:txBody>
      </p:sp>
    </p:spTree>
    <p:extLst>
      <p:ext uri="{BB962C8B-B14F-4D97-AF65-F5344CB8AC3E}">
        <p14:creationId xmlns:p14="http://schemas.microsoft.com/office/powerpoint/2010/main" val="306393822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r>
              <a:rPr lang="en-GB" altLang="en-US" sz="3200" dirty="0"/>
              <a:t>Update of SA5 </a:t>
            </a:r>
            <a:r>
              <a:rPr lang="en-US" altLang="zh-CN" sz="3200" dirty="0"/>
              <a:t>Rel-19 CH ongoing WI/SI </a:t>
            </a:r>
            <a:r>
              <a:rPr lang="en-GB" altLang="en-US" sz="3200" dirty="0"/>
              <a:t>progress</a:t>
            </a:r>
            <a:endParaRPr lang="en-US" altLang="en-US" sz="3200" strike="sngStrike" dirty="0">
              <a:highlight>
                <a:srgbClr val="00FFFF"/>
              </a:highlight>
            </a:endParaRPr>
          </a:p>
        </p:txBody>
      </p:sp>
      <p:graphicFrame>
        <p:nvGraphicFramePr>
          <p:cNvPr id="7" name="Table 6">
            <a:extLst>
              <a:ext uri="{FF2B5EF4-FFF2-40B4-BE49-F238E27FC236}">
                <a16:creationId xmlns:a16="http://schemas.microsoft.com/office/drawing/2014/main" id="{6539B256-1A71-4270-83D9-F20965F96FF1}"/>
              </a:ext>
            </a:extLst>
          </p:cNvPr>
          <p:cNvGraphicFramePr>
            <a:graphicFrameLocks noGrp="1"/>
          </p:cNvGraphicFramePr>
          <p:nvPr>
            <p:extLst>
              <p:ext uri="{D42A27DB-BD31-4B8C-83A1-F6EECF244321}">
                <p14:modId xmlns:p14="http://schemas.microsoft.com/office/powerpoint/2010/main" val="3755730227"/>
              </p:ext>
            </p:extLst>
          </p:nvPr>
        </p:nvGraphicFramePr>
        <p:xfrm>
          <a:off x="121103" y="1378069"/>
          <a:ext cx="11949793" cy="2884172"/>
        </p:xfrm>
        <a:graphic>
          <a:graphicData uri="http://schemas.openxmlformats.org/drawingml/2006/table">
            <a:tbl>
              <a:tblPr/>
              <a:tblGrid>
                <a:gridCol w="591166">
                  <a:extLst>
                    <a:ext uri="{9D8B030D-6E8A-4147-A177-3AD203B41FA5}">
                      <a16:colId xmlns:a16="http://schemas.microsoft.com/office/drawing/2014/main" val="2542914323"/>
                    </a:ext>
                  </a:extLst>
                </a:gridCol>
                <a:gridCol w="3829277">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816403">
                  <a:extLst>
                    <a:ext uri="{9D8B030D-6E8A-4147-A177-3AD203B41FA5}">
                      <a16:colId xmlns:a16="http://schemas.microsoft.com/office/drawing/2014/main" val="1141164851"/>
                    </a:ext>
                  </a:extLst>
                </a:gridCol>
                <a:gridCol w="653370">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119766">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CHF Segmentation</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CHFSeg</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1100" kern="1200" noProof="0" dirty="0">
                          <a:solidFill>
                            <a:srgbClr val="000000"/>
                          </a:solidFill>
                          <a:effectLst/>
                          <a:latin typeface="+mn-lt"/>
                          <a:ea typeface="PMingLiU"/>
                          <a:cs typeface="+mn-cs"/>
                        </a:rPr>
                        <a:t>SP-241001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25 %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04675885"/>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of Ranging and </a:t>
                      </a:r>
                      <a:r>
                        <a:rPr lang="en-US" sz="1100" dirty="0" err="1">
                          <a:solidFill>
                            <a:srgbClr val="000000"/>
                          </a:solidFill>
                          <a:effectLst/>
                          <a:latin typeface="+mn-lt"/>
                          <a:ea typeface="Microsoft YaHei UI" panose="020B0503020204020204" pitchFamily="34" charset="-122"/>
                        </a:rPr>
                        <a:t>Sidelink</a:t>
                      </a:r>
                      <a:r>
                        <a:rPr lang="en-US" sz="1100" dirty="0">
                          <a:solidFill>
                            <a:srgbClr val="000000"/>
                          </a:solidFill>
                          <a:effectLst/>
                          <a:latin typeface="+mn-lt"/>
                          <a:ea typeface="Microsoft YaHei UI" panose="020B0503020204020204" pitchFamily="34" charset="-122"/>
                        </a:rPr>
                        <a:t> Positioning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Ranging_SL_CH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altLang="zh-CN"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20 %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SP-241002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50 %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37055268"/>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1040014</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satellite access Phase 3</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FS_5GSAT_Ph3_CH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SP-240980</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9420412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1040015</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CAPIF</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FS_CAPIF_CH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SP-240981</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35 %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245973">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1040016</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next generation real time communication services phase 2</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FS_NG_RTC_Ph2_CH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1040017</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a:t>
                      </a:r>
                      <a:r>
                        <a:rPr lang="en-US" sz="1100" dirty="0" err="1">
                          <a:solidFill>
                            <a:srgbClr val="000000"/>
                          </a:solidFill>
                          <a:effectLst/>
                          <a:latin typeface="+mn-lt"/>
                          <a:ea typeface="Microsoft YaHei UI" panose="020B0503020204020204" pitchFamily="34" charset="-122"/>
                        </a:rPr>
                        <a:t>Uncrewed</a:t>
                      </a:r>
                      <a:r>
                        <a:rPr lang="en-US" sz="1100" dirty="0">
                          <a:solidFill>
                            <a:srgbClr val="000000"/>
                          </a:solidFill>
                          <a:effectLst/>
                          <a:latin typeface="+mn-lt"/>
                          <a:ea typeface="Microsoft YaHei UI" panose="020B0503020204020204" pitchFamily="34" charset="-122"/>
                        </a:rPr>
                        <a:t> Aerial Vehicle</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FS_UAS_CH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SP-240983</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1040018</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for Energy Efficiency of 5G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EnergySys_CH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06/06/2025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SP-241003</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0">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1040019</a:t>
                      </a:r>
                      <a:endParaRPr lang="zh-CN" altLang="en-US" sz="1100" b="0" i="0" u="none" strike="noStrike" kern="1200" dirty="0">
                        <a:solidFill>
                          <a:srgbClr val="000000"/>
                        </a:solidFill>
                        <a:effectLst/>
                        <a:latin typeface="+mn-lt"/>
                        <a:ea typeface="等线" panose="02010600030101010101" pitchFamily="2" charset="-122"/>
                        <a:cs typeface="Arial" panose="020B0604020202020204" pitchFamily="34" charset="0"/>
                      </a:endParaRP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enhancement for indirect network sharing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NetShare_CH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SP-241004</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237561">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r>
                        <a:rPr lang="en-US" altLang="zh-CN" sz="1100" dirty="0">
                          <a:solidFill>
                            <a:srgbClr val="0000FF"/>
                          </a:solidFill>
                          <a:latin typeface="+mn-lt"/>
                        </a:rPr>
                        <a:t>1050030</a:t>
                      </a:r>
                      <a:endParaRPr lang="zh-CN" altLang="en-US" sz="1100" dirty="0">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GB" sz="1100" i="1" dirty="0">
                          <a:effectLst/>
                          <a:highlight>
                            <a:srgbClr val="00FFFF"/>
                          </a:highlight>
                          <a:latin typeface="+mn-lt"/>
                          <a:ea typeface="等线" panose="02010600030101010101" pitchFamily="2" charset="-122"/>
                        </a:rPr>
                        <a:t>New WID on Charging Aspects for 5G ProSe Phase 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i="1" dirty="0">
                          <a:effectLst/>
                          <a:highlight>
                            <a:srgbClr val="00FFFF"/>
                          </a:highlight>
                          <a:latin typeface="+mn-lt"/>
                          <a:ea typeface="等线" panose="02010600030101010101" pitchFamily="2" charset="-122"/>
                        </a:rPr>
                        <a:t>5G_ProSe_Ph3_CH</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1100" b="0" i="1" u="none" strike="noStrike" kern="1200" cap="none" spc="0" normalizeH="0" baseline="0" noProof="0" dirty="0">
                        <a:ln>
                          <a:noFill/>
                        </a:ln>
                        <a:solidFill>
                          <a:srgbClr val="000000"/>
                        </a:solidFill>
                        <a:effectLst/>
                        <a:highlight>
                          <a:srgbClr val="00FFFF"/>
                        </a:highlight>
                        <a:uLnTx/>
                        <a:uFillTx/>
                        <a:latin typeface="+mn-lt"/>
                        <a:ea typeface="等线" panose="02010600030101010101" pitchFamily="2" charset="-122"/>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宋体" panose="02010600030101010101" pitchFamily="2" charset="-122"/>
                        <a:cs typeface="Arial" panose="020B0604020202020204" pitchFamily="34" charset="0"/>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srgbClr val="FF0000"/>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altLang="zh-CN" sz="1100" b="0" i="1" u="none" strike="noStrike" kern="1200" dirty="0">
                          <a:solidFill>
                            <a:schemeClr val="tx1"/>
                          </a:solidFill>
                          <a:effectLst/>
                          <a:highlight>
                            <a:srgbClr val="00FFFF"/>
                          </a:highlight>
                          <a:latin typeface="+mn-lt"/>
                          <a:ea typeface="等线" panose="02010600030101010101" pitchFamily="2" charset="-122"/>
                          <a:cs typeface="+mn-cs"/>
                        </a:rPr>
                        <a:t>NEW</a:t>
                      </a:r>
                      <a:endParaRPr lang="en-US" sz="1100" b="0" i="1"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6698659"/>
                  </a:ext>
                </a:extLst>
              </a:tr>
            </a:tbl>
          </a:graphicData>
        </a:graphic>
      </p:graphicFrame>
    </p:spTree>
    <p:extLst>
      <p:ext uri="{BB962C8B-B14F-4D97-AF65-F5344CB8AC3E}">
        <p14:creationId xmlns:p14="http://schemas.microsoft.com/office/powerpoint/2010/main" val="224636844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50BB0-68B3-4FD2-B91C-58D7656932A7}"/>
              </a:ext>
            </a:extLst>
          </p:cNvPr>
          <p:cNvSpPr>
            <a:spLocks noGrp="1"/>
          </p:cNvSpPr>
          <p:nvPr>
            <p:ph type="title"/>
          </p:nvPr>
        </p:nvSpPr>
        <p:spPr/>
        <p:txBody>
          <a:bodyPr/>
          <a:lstStyle/>
          <a:p>
            <a:r>
              <a:rPr lang="en-US" altLang="zh-CN" sz="2800" dirty="0"/>
              <a:t>Question raised regarding SA5 feature releases in SA#104</a:t>
            </a:r>
            <a:endParaRPr lang="zh-CN" altLang="en-US" sz="2800" dirty="0"/>
          </a:p>
        </p:txBody>
      </p:sp>
      <p:sp>
        <p:nvSpPr>
          <p:cNvPr id="3" name="Content Placeholder 2">
            <a:extLst>
              <a:ext uri="{FF2B5EF4-FFF2-40B4-BE49-F238E27FC236}">
                <a16:creationId xmlns:a16="http://schemas.microsoft.com/office/drawing/2014/main" id="{92A48AD6-782F-4C42-A0FD-EF01F8C00ACB}"/>
              </a:ext>
            </a:extLst>
          </p:cNvPr>
          <p:cNvSpPr>
            <a:spLocks noGrp="1"/>
          </p:cNvSpPr>
          <p:nvPr>
            <p:ph idx="1"/>
          </p:nvPr>
        </p:nvSpPr>
        <p:spPr>
          <a:xfrm>
            <a:off x="652463" y="1305870"/>
            <a:ext cx="11183938" cy="4903399"/>
          </a:xfrm>
        </p:spPr>
        <p:txBody>
          <a:bodyPr/>
          <a:lstStyle/>
          <a:p>
            <a:pPr marL="0" indent="0">
              <a:buNone/>
            </a:pPr>
            <a:r>
              <a:rPr lang="en-US" altLang="zh-CN" sz="1400" b="1" dirty="0"/>
              <a:t>SP-240712 (SID NEW) New SID on Charging Aspects of </a:t>
            </a:r>
            <a:r>
              <a:rPr lang="en-US" altLang="zh-CN" sz="1400" b="1" dirty="0" err="1"/>
              <a:t>Uncrewed</a:t>
            </a:r>
            <a:r>
              <a:rPr lang="en-US" altLang="zh-CN" sz="1400" b="1" dirty="0"/>
              <a:t> Aerial Vehicle (Source: SA WG5)</a:t>
            </a:r>
          </a:p>
          <a:p>
            <a:pPr marL="0" indent="0">
              <a:buNone/>
            </a:pPr>
            <a:r>
              <a:rPr lang="en-US" altLang="zh-CN" sz="1400" b="1" dirty="0"/>
              <a:t>Plenary Discussion:</a:t>
            </a:r>
          </a:p>
          <a:p>
            <a:r>
              <a:rPr lang="en-US" altLang="zh-CN" sz="1400" dirty="0"/>
              <a:t>The Rapporteur and TR number should be added. The MCC Work Plan Manager commented that it is unclear which Phase of charging is intended as the Acronym and title do not indicate this. The SA WG5 Chair replied that this is Phase 2 and the Acronym and title should be updated. The Release of this should be considered as the charging is for the Rel-18 Feature. Ericsson commented that we should not add this to a frozen Release and suggested that the Rel-19 charging should cover both Rel-18 and Rel-19 UAS Charging. Vodafone asked TSG SA to ensure that charging is always included in the Release of the Features in future as this causes problems for all Operators. The SA WG5 Chair commented that in the report to TSG SA there was a slide asking for WGs to list the Features which have Charging impacts. </a:t>
            </a:r>
            <a:r>
              <a:rPr lang="en-US" altLang="zh-CN" sz="1400" dirty="0">
                <a:highlight>
                  <a:srgbClr val="FFFF00"/>
                </a:highlight>
              </a:rPr>
              <a:t>The Work Plan Manager was asked to prepare some proposals in coordination with the SA WG5 Chair for the next TSG SA meeting. </a:t>
            </a:r>
            <a:r>
              <a:rPr lang="en-US" altLang="zh-CN" sz="1400" dirty="0"/>
              <a:t>This was revised to SP-240983.</a:t>
            </a:r>
          </a:p>
          <a:p>
            <a:endParaRPr lang="en-US" altLang="zh-CN" sz="1400" dirty="0"/>
          </a:p>
          <a:p>
            <a:pPr marL="0" indent="0">
              <a:buNone/>
            </a:pPr>
            <a:r>
              <a:rPr lang="en-US" altLang="zh-CN" sz="1400" b="1" dirty="0"/>
              <a:t>Proposal from SA5 discussion: </a:t>
            </a:r>
            <a:r>
              <a:rPr lang="en-US" altLang="zh-CN" sz="1400" dirty="0"/>
              <a:t>SA5 management solutions to be provided in the same release as the related new network features as much as possible. </a:t>
            </a:r>
          </a:p>
          <a:p>
            <a:pPr marL="0" indent="0">
              <a:buNone/>
            </a:pPr>
            <a:endParaRPr lang="en-US" altLang="zh-CN" sz="1400" b="1" dirty="0"/>
          </a:p>
          <a:p>
            <a:pPr marL="0" indent="0">
              <a:buNone/>
            </a:pPr>
            <a:r>
              <a:rPr lang="en-US" altLang="zh-CN" sz="1400" b="1" dirty="0"/>
              <a:t>Potential Actions recommended by SA5 Chair: </a:t>
            </a:r>
          </a:p>
          <a:p>
            <a:r>
              <a:rPr lang="en-US" altLang="zh-CN" sz="1400" b="1" dirty="0"/>
              <a:t>Feature relation table: </a:t>
            </a:r>
            <a:r>
              <a:rPr lang="en-US" altLang="zh-CN" sz="1400" dirty="0"/>
              <a:t>Rapporteurs and interested companies are requested to regularly check list of features from SA2 and RAN groups update status of management support to the new features in the following tables. </a:t>
            </a:r>
          </a:p>
          <a:p>
            <a:r>
              <a:rPr lang="en-US" altLang="zh-CN" sz="1400" b="1" dirty="0"/>
              <a:t>Acronym: </a:t>
            </a:r>
            <a:r>
              <a:rPr lang="en-US" altLang="zh-CN" sz="1400" dirty="0"/>
              <a:t>For the management feature which has related network features, align the acronym as much as possible</a:t>
            </a:r>
          </a:p>
        </p:txBody>
      </p:sp>
    </p:spTree>
    <p:extLst>
      <p:ext uri="{BB962C8B-B14F-4D97-AF65-F5344CB8AC3E}">
        <p14:creationId xmlns:p14="http://schemas.microsoft.com/office/powerpoint/2010/main" val="294682675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BF558B-13F1-4577-ABA8-19FEA55763B0}"/>
              </a:ext>
            </a:extLst>
          </p:cNvPr>
          <p:cNvGraphicFramePr>
            <a:graphicFrameLocks noGrp="1"/>
          </p:cNvGraphicFramePr>
          <p:nvPr>
            <p:extLst>
              <p:ext uri="{D42A27DB-BD31-4B8C-83A1-F6EECF244321}">
                <p14:modId xmlns:p14="http://schemas.microsoft.com/office/powerpoint/2010/main" val="3215513374"/>
              </p:ext>
            </p:extLst>
          </p:nvPr>
        </p:nvGraphicFramePr>
        <p:xfrm>
          <a:off x="157087" y="842010"/>
          <a:ext cx="8738260" cy="5173980"/>
        </p:xfrm>
        <a:graphic>
          <a:graphicData uri="http://schemas.openxmlformats.org/drawingml/2006/table">
            <a:tbl>
              <a:tblPr firstRow="1" bandRow="1">
                <a:tableStyleId>{72833802-FEF1-4C79-8D5D-14CF1EAF98D9}</a:tableStyleId>
              </a:tblPr>
              <a:tblGrid>
                <a:gridCol w="1676159">
                  <a:extLst>
                    <a:ext uri="{9D8B030D-6E8A-4147-A177-3AD203B41FA5}">
                      <a16:colId xmlns:a16="http://schemas.microsoft.com/office/drawing/2014/main" val="4071695017"/>
                    </a:ext>
                  </a:extLst>
                </a:gridCol>
                <a:gridCol w="1660189">
                  <a:extLst>
                    <a:ext uri="{9D8B030D-6E8A-4147-A177-3AD203B41FA5}">
                      <a16:colId xmlns:a16="http://schemas.microsoft.com/office/drawing/2014/main" val="3560591246"/>
                    </a:ext>
                  </a:extLst>
                </a:gridCol>
                <a:gridCol w="2155169">
                  <a:extLst>
                    <a:ext uri="{9D8B030D-6E8A-4147-A177-3AD203B41FA5}">
                      <a16:colId xmlns:a16="http://schemas.microsoft.com/office/drawing/2014/main" val="147559054"/>
                    </a:ext>
                  </a:extLst>
                </a:gridCol>
                <a:gridCol w="1721460">
                  <a:extLst>
                    <a:ext uri="{9D8B030D-6E8A-4147-A177-3AD203B41FA5}">
                      <a16:colId xmlns:a16="http://schemas.microsoft.com/office/drawing/2014/main" val="20003"/>
                    </a:ext>
                  </a:extLst>
                </a:gridCol>
                <a:gridCol w="1525283">
                  <a:extLst>
                    <a:ext uri="{9D8B030D-6E8A-4147-A177-3AD203B41FA5}">
                      <a16:colId xmlns:a16="http://schemas.microsoft.com/office/drawing/2014/main" val="20004"/>
                    </a:ext>
                  </a:extLst>
                </a:gridCol>
              </a:tblGrid>
              <a:tr h="144923">
                <a:tc>
                  <a:txBody>
                    <a:bodyPr/>
                    <a:lstStyle/>
                    <a:p>
                      <a:pPr algn="ctr"/>
                      <a:r>
                        <a:rPr lang="en-US" altLang="zh-CN" sz="900" dirty="0">
                          <a:solidFill>
                            <a:schemeClr val="tx1"/>
                          </a:solidFill>
                          <a:latin typeface="+mn-lt"/>
                          <a:cs typeface="Calibri" panose="020F0502020204030204" pitchFamily="34" charset="0"/>
                        </a:rPr>
                        <a:t>Acronym</a:t>
                      </a:r>
                      <a:endParaRPr lang="zh-CN" altLang="en-US" sz="90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900" b="1" kern="1200" dirty="0">
                          <a:solidFill>
                            <a:schemeClr val="tx1"/>
                          </a:solidFill>
                          <a:latin typeface="+mn-lt"/>
                          <a:ea typeface="+mn-ea"/>
                          <a:cs typeface="Calibri" panose="020F0502020204030204" pitchFamily="34" charset="0"/>
                        </a:rPr>
                        <a:t>OAM</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OAM </a:t>
                      </a:r>
                      <a:r>
                        <a:rPr lang="en-GB" sz="900" b="1" kern="1200" dirty="0">
                          <a:solidFill>
                            <a:schemeClr val="tx1"/>
                          </a:solidFill>
                          <a:latin typeface="+mn-lt"/>
                          <a:ea typeface="+mn-ea"/>
                          <a:cs typeface="Calibri" panose="020F0502020204030204" pitchFamily="34" charset="0"/>
                        </a:rPr>
                        <a:t>yet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CH</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CH</a:t>
                      </a:r>
                      <a:r>
                        <a:rPr lang="en-US" altLang="zh-CN" sz="900" b="1" kern="1200" baseline="0" dirty="0">
                          <a:solidFill>
                            <a:schemeClr val="tx1"/>
                          </a:solidFill>
                          <a:latin typeface="+mn-lt"/>
                          <a:ea typeface="+mn-ea"/>
                          <a:cs typeface="Calibri" panose="020F0502020204030204" pitchFamily="34" charset="0"/>
                        </a:rPr>
                        <a:t> </a:t>
                      </a:r>
                      <a:r>
                        <a:rPr lang="en-GB" altLang="zh-CN" sz="900" b="1" kern="1200" dirty="0">
                          <a:solidFill>
                            <a:schemeClr val="tx1"/>
                          </a:solidFill>
                          <a:latin typeface="+mn-lt"/>
                          <a:ea typeface="+mn-ea"/>
                          <a:cs typeface="Calibri" panose="020F0502020204030204" pitchFamily="34" charset="0"/>
                        </a:rPr>
                        <a:t>yet</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5GSAT_Ph3_ARCH</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FS_5GSAT_Ph3_CH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968084"/>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NG_RTC_Ph2</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FS_NG_RTC_Ph2_CH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050063352"/>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XRMPh2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B05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 PM (not related)</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32945288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MPS4msg</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VMR_Ph2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solidFill>
                            <a:srgbClr val="00B050"/>
                          </a:solidFill>
                          <a:latin typeface="+mn-lt"/>
                          <a:cs typeface="Calibri" panose="020F0502020204030204" pitchFamily="34" charset="0"/>
                        </a:rPr>
                        <a:t>OAM (NRM) (to be provided) (Samsung)</a:t>
                      </a:r>
                      <a:endParaRPr lang="zh-CN" altLang="en-US" sz="900" b="0" dirty="0">
                        <a:solidFill>
                          <a:srgbClr val="00B050"/>
                        </a:solidFill>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157544183"/>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5G_ProSe_Ph3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5G_ProSe_Ph3_CH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585299235"/>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UIA_ARC</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eEDGE_5GC_Ph3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UAS_Ph3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latin typeface="+mn-lt"/>
                          <a:cs typeface="Calibri" panose="020F0502020204030204" pitchFamily="34" charset="0"/>
                        </a:rPr>
                        <a:t>NA</a:t>
                      </a:r>
                      <a:endParaRPr lang="zh-CN" altLang="en-US" sz="900" b="0" dirty="0">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B050"/>
                          </a:solidFill>
                          <a:effectLst/>
                          <a:latin typeface="+mn-lt"/>
                          <a:ea typeface="等线" panose="02010600030101010101" pitchFamily="2" charset="-122"/>
                          <a:cs typeface="Calibri" panose="020F0502020204030204" pitchFamily="34" charset="0"/>
                        </a:rPr>
                        <a:t>FS_UAS_CH </a:t>
                      </a:r>
                      <a:r>
                        <a:rPr lang="en-US" altLang="zh-CN" sz="900" b="0" i="0" u="none" strike="noStrike" dirty="0">
                          <a:solidFill>
                            <a:srgbClr val="00B050"/>
                          </a:solidFill>
                          <a:effectLst/>
                          <a:latin typeface="+mn-lt"/>
                          <a:ea typeface="等线" panose="02010600030101010101" pitchFamily="2" charset="-122"/>
                          <a:cs typeface="Calibri" panose="020F0502020204030204" pitchFamily="34" charset="0"/>
                        </a:rPr>
                        <a:t>(to be checked)</a:t>
                      </a:r>
                      <a:endParaRPr lang="zh-CN" altLang="en-US" sz="900" b="0" i="0" u="none" strike="noStrike" kern="1200" dirty="0">
                        <a:solidFill>
                          <a:srgbClr val="00B05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rPr>
                        <a:t>FS_UAS_CH only targets UAS_Ph2</a:t>
                      </a:r>
                      <a:endParaRPr lang="zh-CN" altLang="en-US" sz="900" dirty="0">
                        <a:highlight>
                          <a:srgbClr val="FFFF00"/>
                        </a:highlight>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26670196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UPEAS_Ph2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264460159"/>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5G_Femto</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91618250"/>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MASSS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rPr>
                        <a:t>OAM (NRM)?? </a:t>
                      </a:r>
                      <a:r>
                        <a:rPr lang="en-US" altLang="zh-CN" sz="900" dirty="0">
                          <a:solidFill>
                            <a:srgbClr val="FF0000"/>
                          </a:solidFill>
                          <a:latin typeface="+mn-lt"/>
                          <a:cs typeface="Calibri" panose="020F0502020204030204" pitchFamily="34" charset="0"/>
                        </a:rPr>
                        <a:t>PM (not related)</a:t>
                      </a:r>
                      <a:endParaRPr kumimoji="0" lang="zh-CN" altLang="en-US"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4255977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AIML_CN</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FS_AIML_MGT_Ph2</a:t>
                      </a:r>
                    </a:p>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FS_NWDAF_OAM_Ph2</a:t>
                      </a:r>
                      <a:endParaRPr lang="en-US" sz="900" b="0" i="0" u="none" strike="noStrike" dirty="0">
                        <a:solidFill>
                          <a:schemeClr val="tx1"/>
                        </a:solidFill>
                        <a:effectLst/>
                        <a:highlight>
                          <a:srgbClr val="00FFFF"/>
                        </a:highligh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038704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TEI19_NetShare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NetShare_CH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284343161"/>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FS_AmbientIoT</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(TBD)</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zh-CN" altLang="en-US"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718552970"/>
                  </a:ext>
                </a:extLst>
              </a:tr>
              <a:tr h="17873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FS_EnergySys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FS_Energy_OAM_Ph3</a:t>
                      </a:r>
                    </a:p>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FS_MExpo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EnergySys_CH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67382115"/>
                  </a:ext>
                </a:extLst>
              </a:tr>
            </a:tbl>
          </a:graphicData>
        </a:graphic>
      </p:graphicFrame>
      <p:sp>
        <p:nvSpPr>
          <p:cNvPr id="5" name="Title 3">
            <a:extLst>
              <a:ext uri="{FF2B5EF4-FFF2-40B4-BE49-F238E27FC236}">
                <a16:creationId xmlns:a16="http://schemas.microsoft.com/office/drawing/2014/main" id="{29B1AE48-616E-4AE9-AAB6-4D848D92C44B}"/>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SA2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TextBox 5">
            <a:extLst>
              <a:ext uri="{FF2B5EF4-FFF2-40B4-BE49-F238E27FC236}">
                <a16:creationId xmlns:a16="http://schemas.microsoft.com/office/drawing/2014/main" id="{5974CBC7-EA95-4203-915E-0CD35A8084E7}"/>
              </a:ext>
            </a:extLst>
          </p:cNvPr>
          <p:cNvSpPr txBox="1"/>
          <p:nvPr/>
        </p:nvSpPr>
        <p:spPr>
          <a:xfrm>
            <a:off x="8957912" y="569649"/>
            <a:ext cx="3234088" cy="3023905"/>
          </a:xfrm>
          <a:prstGeom prst="rect">
            <a:avLst/>
          </a:prstGeom>
          <a:solidFill>
            <a:schemeClr val="bg1"/>
          </a:solidFill>
        </p:spPr>
        <p:txBody>
          <a:bodyPr wrap="square" rtlCol="0">
            <a:spAutoFit/>
          </a:bodyPr>
          <a:lstStyle/>
          <a:p>
            <a:r>
              <a:rPr lang="en-US" altLang="zh-CN" sz="1200" b="1" dirty="0">
                <a:latin typeface="Calibri" panose="020F0502020204030204" pitchFamily="34" charset="0"/>
                <a:cs typeface="Calibri" panose="020F0502020204030204" pitchFamily="34" charset="0"/>
              </a:rPr>
              <a:t>OAM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NG_RTC_Ph2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228600" indent="-228600">
              <a:buFont typeface="+mj-lt"/>
              <a:buAutoNum type="arabicPeriod"/>
            </a:pPr>
            <a:r>
              <a:rPr lang="en-US" altLang="zh-CN" sz="1050" b="1" dirty="0">
                <a:solidFill>
                  <a:srgbClr val="FF3300"/>
                </a:solidFill>
                <a:latin typeface="Calibri" panose="020F0502020204030204" pitchFamily="34" charset="0"/>
                <a:cs typeface="Calibri" panose="020F0502020204030204" pitchFamily="34" charset="0"/>
              </a:rPr>
              <a:t>The following features, need to check whether OAM support are needed in Rel-19. </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5G_ProSe_Ph3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MASSS</a:t>
            </a:r>
          </a:p>
          <a:p>
            <a:pPr marL="358775" lvl="1" indent="-176213" fontAlgn="ctr">
              <a:buFont typeface="Wingdings" panose="05000000000000000000" pitchFamily="2" charset="2"/>
              <a:buChar char="Ø"/>
            </a:pPr>
            <a:r>
              <a:rPr lang="en-US" altLang="zh-CN" sz="1050" dirty="0" err="1">
                <a:solidFill>
                  <a:srgbClr val="FF3300"/>
                </a:solidFill>
                <a:latin typeface="Calibri" panose="020F0502020204030204" pitchFamily="34" charset="0"/>
                <a:cs typeface="Calibri" panose="020F0502020204030204" pitchFamily="34" charset="0"/>
              </a:rPr>
              <a:t>FS_AmbientIoT</a:t>
            </a:r>
            <a:endParaRPr lang="en-US" altLang="zh-CN" sz="1050" dirty="0">
              <a:solidFill>
                <a:srgbClr val="FF3300"/>
              </a:solidFill>
              <a:latin typeface="Calibri" panose="020F0502020204030204" pitchFamily="34" charset="0"/>
              <a:cs typeface="Calibri" panose="020F0502020204030204" pitchFamily="34" charset="0"/>
            </a:endParaRPr>
          </a:p>
        </p:txBody>
      </p:sp>
      <p:sp>
        <p:nvSpPr>
          <p:cNvPr id="8" name="矩形 1">
            <a:extLst>
              <a:ext uri="{FF2B5EF4-FFF2-40B4-BE49-F238E27FC236}">
                <a16:creationId xmlns:a16="http://schemas.microsoft.com/office/drawing/2014/main" id="{907526E0-EF03-444D-8145-B5D32DE2C2DD}"/>
              </a:ext>
            </a:extLst>
          </p:cNvPr>
          <p:cNvSpPr/>
          <p:nvPr/>
        </p:nvSpPr>
        <p:spPr>
          <a:xfrm>
            <a:off x="8973277" y="3495486"/>
            <a:ext cx="3061636" cy="3023905"/>
          </a:xfrm>
          <a:prstGeom prst="rect">
            <a:avLst/>
          </a:prstGeom>
          <a:solidFill>
            <a:schemeClr val="bg1"/>
          </a:solidFill>
        </p:spPr>
        <p:txBody>
          <a:bodyPr wrap="square">
            <a:spAutoFit/>
          </a:bodyPr>
          <a:lstStyle/>
          <a:p>
            <a:r>
              <a:rPr lang="en-US" altLang="zh-CN" sz="1200" b="1" dirty="0">
                <a:latin typeface="Calibri" panose="020F0502020204030204" pitchFamily="34" charset="0"/>
                <a:cs typeface="Calibri" panose="020F0502020204030204" pitchFamily="34" charset="0"/>
              </a:rPr>
              <a:t>CH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CH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MASSS</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need to check whether Charging  support are needed in Rel-19. </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AIML_CN</a:t>
            </a: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FS_AmbientIoT</a:t>
            </a:r>
            <a:endParaRPr lang="en-US" altLang="zh-CN" sz="1050" dirty="0">
              <a:latin typeface="Calibri" panose="020F0502020204030204" pitchFamily="34" charset="0"/>
              <a:cs typeface="Calibri" panose="020F0502020204030204" pitchFamily="34" charset="0"/>
            </a:endParaRP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FS_EnergySys</a:t>
            </a:r>
            <a:endParaRPr lang="en-US" altLang="zh-CN" sz="105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F7259C28-CE8A-4404-8767-E4A338782DFB}"/>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61828520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BDAB77A-2B38-45EC-9E2A-E0ACA9A51145}"/>
              </a:ext>
            </a:extLst>
          </p:cNvPr>
          <p:cNvGraphicFramePr>
            <a:graphicFrameLocks noGrp="1"/>
          </p:cNvGraphicFramePr>
          <p:nvPr>
            <p:extLst>
              <p:ext uri="{D42A27DB-BD31-4B8C-83A1-F6EECF244321}">
                <p14:modId xmlns:p14="http://schemas.microsoft.com/office/powerpoint/2010/main" val="4187807097"/>
              </p:ext>
            </p:extLst>
          </p:nvPr>
        </p:nvGraphicFramePr>
        <p:xfrm>
          <a:off x="487679" y="852044"/>
          <a:ext cx="4365058" cy="5016750"/>
        </p:xfrm>
        <a:graphic>
          <a:graphicData uri="http://schemas.openxmlformats.org/drawingml/2006/table">
            <a:tbl>
              <a:tblPr firstRow="1" bandRow="1">
                <a:tableStyleId>{72833802-FEF1-4C79-8D5D-14CF1EAF98D9}</a:tableStyleId>
              </a:tblPr>
              <a:tblGrid>
                <a:gridCol w="2284870">
                  <a:extLst>
                    <a:ext uri="{9D8B030D-6E8A-4147-A177-3AD203B41FA5}">
                      <a16:colId xmlns:a16="http://schemas.microsoft.com/office/drawing/2014/main" val="4071695017"/>
                    </a:ext>
                  </a:extLst>
                </a:gridCol>
                <a:gridCol w="1188530">
                  <a:extLst>
                    <a:ext uri="{9D8B030D-6E8A-4147-A177-3AD203B41FA5}">
                      <a16:colId xmlns:a16="http://schemas.microsoft.com/office/drawing/2014/main" val="3526857515"/>
                    </a:ext>
                  </a:extLst>
                </a:gridCol>
                <a:gridCol w="891658">
                  <a:extLst>
                    <a:ext uri="{9D8B030D-6E8A-4147-A177-3AD203B41FA5}">
                      <a16:colId xmlns:a16="http://schemas.microsoft.com/office/drawing/2014/main" val="4228444619"/>
                    </a:ext>
                  </a:extLst>
                </a:gridCol>
              </a:tblGrid>
              <a:tr h="181964">
                <a:tc>
                  <a:txBody>
                    <a:bodyPr/>
                    <a:lstStyle/>
                    <a:p>
                      <a:pPr algn="ctr"/>
                      <a:r>
                        <a:rPr lang="en-US" altLang="zh-CN" sz="1100" dirty="0">
                          <a:solidFill>
                            <a:schemeClr val="tx1"/>
                          </a:solidFill>
                          <a:latin typeface="+mn-lt"/>
                        </a:rPr>
                        <a:t>Acronym</a:t>
                      </a:r>
                      <a:endParaRPr lang="zh-CN" altLang="en-US" sz="11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1100" b="1" kern="1200" dirty="0">
                          <a:solidFill>
                            <a:schemeClr val="tx1"/>
                          </a:solidFill>
                          <a:latin typeface="+mn-lt"/>
                          <a:ea typeface="+mn-ea"/>
                          <a:cs typeface="+mn-cs"/>
                        </a:rPr>
                        <a:t>OAM</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1100" b="1" kern="1200" dirty="0">
                          <a:solidFill>
                            <a:schemeClr val="tx1"/>
                          </a:solidFill>
                          <a:latin typeface="Calibri" panose="020F0502020204030204" pitchFamily="34" charset="0"/>
                          <a:ea typeface="+mn-ea"/>
                          <a:cs typeface="Calibri" panose="020F0502020204030204" pitchFamily="34" charset="0"/>
                        </a:rPr>
                        <a:t>Not covered by SA5 yet</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968084"/>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FS_NR_7_24GHz_CHmod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50063352"/>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29452884"/>
                  </a:ext>
                </a:extLst>
              </a:tr>
              <a:tr h="237105">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Netw_Energy_NR_enh</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57615751"/>
                  </a:ext>
                </a:extLst>
              </a:tr>
              <a:tr h="242619">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FS_Sensing_NR</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solidFill>
                          <a:srgbClr val="FF0000"/>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NR_AIML_air</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chemeClr val="tx1"/>
                          </a:solidFill>
                          <a:latin typeface="+mn-lt"/>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57544183"/>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NR_duplex_evo</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chemeClr val="tx1"/>
                          </a:solidFill>
                          <a:effectLst/>
                          <a:latin typeface="+mn-lt"/>
                          <a:ea typeface="等线" panose="02010600030101010101" pitchFamily="2" charset="-122"/>
                        </a:rPr>
                        <a:t>NA</a:t>
                      </a:r>
                      <a:endParaRPr lang="en-US" sz="900" b="1" i="0" u="none" strike="noStrike" dirty="0">
                        <a:solidFill>
                          <a:schemeClr val="tx1"/>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58529923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NR_LPWUS-Core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dirty="0">
                          <a:solidFill>
                            <a:srgbClr val="FF0000"/>
                          </a:solidFill>
                          <a:latin typeface="+mn-lt"/>
                        </a:rPr>
                        <a:t>OAM (NRM+PM)</a:t>
                      </a:r>
                      <a:r>
                        <a:rPr lang="zh-CN" altLang="en-US" sz="900" b="1" dirty="0">
                          <a:solidFill>
                            <a:srgbClr val="FF0000"/>
                          </a:solidFill>
                          <a:latin typeface="+mn-lt"/>
                        </a:rPr>
                        <a:t>？？</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42619">
                <a:tc>
                  <a:txBody>
                    <a:bodyPr/>
                    <a:lstStyle/>
                    <a:p>
                      <a:pPr algn="ctr" fontAlgn="ctr"/>
                      <a:r>
                        <a:rPr lang="en-US" sz="1100" b="1" i="0" u="none" strike="noStrike" dirty="0" err="1">
                          <a:solidFill>
                            <a:srgbClr val="000000"/>
                          </a:solidFill>
                          <a:effectLst/>
                          <a:latin typeface="+mn-lt"/>
                          <a:ea typeface="等线" panose="02010600030101010101" pitchFamily="2" charset="-122"/>
                        </a:rPr>
                        <a:t>FS_Ambient_IoT_solutions</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4394">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等线" panose="02010600030101010101" pitchFamily="2" charset="-122"/>
                          <a:cs typeface="+mn-cs"/>
                        </a:rPr>
                        <a:t>NA</a:t>
                      </a:r>
                      <a:endParaRPr lang="zh-CN" altLang="en-US" sz="9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66701964"/>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NR_Mob_Ph4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PM_KPI_5G_Ph4</a:t>
                      </a:r>
                    </a:p>
                    <a:p>
                      <a:pPr algn="ctr" fontAlgn="ctr"/>
                      <a:r>
                        <a:rPr lang="en-US" sz="900" b="1" i="0" u="none" strike="noStrike" dirty="0">
                          <a:solidFill>
                            <a:srgbClr val="000000"/>
                          </a:solidFill>
                          <a:effectLst/>
                          <a:latin typeface="+mn-lt"/>
                          <a:ea typeface="等线" panose="02010600030101010101" pitchFamily="2" charset="-122"/>
                        </a:rPr>
                        <a:t>AdNRM_Ph3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64460159"/>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9161825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IoT_NTN_Ph3-Core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25597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NR_XR_Ph3-Core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mn-lt"/>
                          <a:ea typeface="等线" panose="02010600030101010101" pitchFamily="2" charset="-122"/>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0387041"/>
                  </a:ext>
                </a:extLst>
              </a:tr>
              <a:tr h="154394">
                <a:tc>
                  <a:txBody>
                    <a:bodyPr/>
                    <a:lstStyle/>
                    <a:p>
                      <a:pPr algn="ctr" fontAlgn="ctr"/>
                      <a:r>
                        <a:rPr lang="nn-NO" sz="1100" b="1" i="0" u="none" strike="noStrike" dirty="0">
                          <a:solidFill>
                            <a:srgbClr val="000000"/>
                          </a:solidFill>
                          <a:effectLst/>
                          <a:latin typeface="+mn-lt"/>
                          <a:ea typeface="等线" panose="02010600030101010101" pitchFamily="2" charset="-122"/>
                        </a:rPr>
                        <a:t>LTE_TN_NR_NTN_mob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7185529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NR_ENDC_SON_MDT_Ph4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nn-NO" sz="900" b="1" i="0" u="none" strike="noStrike" dirty="0">
                          <a:solidFill>
                            <a:srgbClr val="000000"/>
                          </a:solidFill>
                          <a:effectLst/>
                          <a:latin typeface="+mn-lt"/>
                          <a:ea typeface="等线" panose="02010600030101010101" pitchFamily="2" charset="-122"/>
                        </a:rPr>
                        <a:t>PM_KPI_5G_Ph4</a:t>
                      </a:r>
                    </a:p>
                    <a:p>
                      <a:pPr algn="ctr" fontAlgn="ctr"/>
                      <a:r>
                        <a:rPr lang="nn-NO" sz="900" b="1" i="0" u="none" strike="noStrike" dirty="0">
                          <a:solidFill>
                            <a:srgbClr val="000000"/>
                          </a:solidFill>
                          <a:effectLst/>
                          <a:latin typeface="+mn-lt"/>
                          <a:ea typeface="等线" panose="02010600030101010101" pitchFamily="2" charset="-122"/>
                        </a:rPr>
                        <a:t>AdNRM_Ph3</a:t>
                      </a:r>
                    </a:p>
                    <a:p>
                      <a:pPr algn="ctr" fontAlgn="ctr"/>
                      <a:r>
                        <a:rPr lang="nn-NO" sz="900" b="1" i="0" u="none" strike="noStrike" dirty="0">
                          <a:solidFill>
                            <a:srgbClr val="000000"/>
                          </a:solidFill>
                          <a:effectLst/>
                          <a:latin typeface="+mn-lt"/>
                          <a:ea typeface="等线" panose="02010600030101010101" pitchFamily="2" charset="-122"/>
                        </a:rPr>
                        <a:t>TraceQoE_OAM</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6738211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FS_NR_WAB_5GFemto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45780545"/>
                  </a:ext>
                </a:extLst>
              </a:tr>
              <a:tr h="0">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FS_NR_AIML_NGRAN_enh</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FS_AIML_MGT_Ph2</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FS_Energy_OAM_Ph3</a:t>
                      </a:r>
                      <a:endParaRPr lang="zh-CN" altLang="en-US" sz="900" b="1" kern="1200" dirty="0">
                        <a:solidFill>
                          <a:schemeClr val="tx1"/>
                        </a:solidFill>
                        <a:highlight>
                          <a:srgbClr val="00FFFF"/>
                        </a:highlight>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900" b="1" kern="1200" dirty="0">
                        <a:solidFill>
                          <a:schemeClr val="tx1"/>
                        </a:solidFill>
                        <a:highlight>
                          <a:srgbClr val="00FFFF"/>
                        </a:highligh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160336468"/>
                  </a:ext>
                </a:extLst>
              </a:tr>
            </a:tbl>
          </a:graphicData>
        </a:graphic>
      </p:graphicFrame>
      <p:sp>
        <p:nvSpPr>
          <p:cNvPr id="5" name="Title 3">
            <a:extLst>
              <a:ext uri="{FF2B5EF4-FFF2-40B4-BE49-F238E27FC236}">
                <a16:creationId xmlns:a16="http://schemas.microsoft.com/office/drawing/2014/main" id="{81C2B227-1A38-42B5-B2B4-9060313A9388}"/>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RAN1/2/3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矩形 8">
            <a:extLst>
              <a:ext uri="{FF2B5EF4-FFF2-40B4-BE49-F238E27FC236}">
                <a16:creationId xmlns:a16="http://schemas.microsoft.com/office/drawing/2014/main" id="{E02FEF12-D26F-4FCB-A4DE-EA2736E3E91F}"/>
              </a:ext>
            </a:extLst>
          </p:cNvPr>
          <p:cNvSpPr/>
          <p:nvPr/>
        </p:nvSpPr>
        <p:spPr>
          <a:xfrm>
            <a:off x="9001704" y="759969"/>
            <a:ext cx="654050" cy="18415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RAN1</a:t>
            </a:r>
            <a:endParaRPr lang="zh-CN" altLang="en-US" sz="1100" dirty="0">
              <a:solidFill>
                <a:schemeClr val="tx1"/>
              </a:solidFill>
            </a:endParaRPr>
          </a:p>
        </p:txBody>
      </p:sp>
      <p:sp>
        <p:nvSpPr>
          <p:cNvPr id="7" name="矩形 9">
            <a:extLst>
              <a:ext uri="{FF2B5EF4-FFF2-40B4-BE49-F238E27FC236}">
                <a16:creationId xmlns:a16="http://schemas.microsoft.com/office/drawing/2014/main" id="{B291CF1C-CFA6-4B50-BA10-8D0BF7B6E8D9}"/>
              </a:ext>
            </a:extLst>
          </p:cNvPr>
          <p:cNvSpPr/>
          <p:nvPr/>
        </p:nvSpPr>
        <p:spPr>
          <a:xfrm>
            <a:off x="9001704" y="1017176"/>
            <a:ext cx="654050" cy="18415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RAN2</a:t>
            </a:r>
            <a:endParaRPr lang="zh-CN" altLang="en-US" sz="1100" dirty="0">
              <a:solidFill>
                <a:schemeClr val="tx1"/>
              </a:solidFill>
            </a:endParaRPr>
          </a:p>
        </p:txBody>
      </p:sp>
      <p:sp>
        <p:nvSpPr>
          <p:cNvPr id="8" name="矩形 10">
            <a:extLst>
              <a:ext uri="{FF2B5EF4-FFF2-40B4-BE49-F238E27FC236}">
                <a16:creationId xmlns:a16="http://schemas.microsoft.com/office/drawing/2014/main" id="{176E638B-E9DF-4C24-9579-5D5031538BA2}"/>
              </a:ext>
            </a:extLst>
          </p:cNvPr>
          <p:cNvSpPr/>
          <p:nvPr/>
        </p:nvSpPr>
        <p:spPr>
          <a:xfrm>
            <a:off x="9001704" y="1274383"/>
            <a:ext cx="654050" cy="1841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RAN3</a:t>
            </a:r>
            <a:endParaRPr lang="zh-CN" altLang="en-US" sz="1100" dirty="0">
              <a:solidFill>
                <a:schemeClr val="tx1"/>
              </a:solidFill>
            </a:endParaRPr>
          </a:p>
        </p:txBody>
      </p:sp>
      <p:sp>
        <p:nvSpPr>
          <p:cNvPr id="9" name="TextBox 8">
            <a:extLst>
              <a:ext uri="{FF2B5EF4-FFF2-40B4-BE49-F238E27FC236}">
                <a16:creationId xmlns:a16="http://schemas.microsoft.com/office/drawing/2014/main" id="{75102880-6805-470B-8CF0-B34EE0DA9B01}"/>
              </a:ext>
            </a:extLst>
          </p:cNvPr>
          <p:cNvSpPr txBox="1"/>
          <p:nvPr/>
        </p:nvSpPr>
        <p:spPr>
          <a:xfrm>
            <a:off x="4950420" y="1166842"/>
            <a:ext cx="6887758" cy="4524315"/>
          </a:xfrm>
          <a:prstGeom prst="rect">
            <a:avLst/>
          </a:prstGeom>
          <a:noFill/>
        </p:spPr>
        <p:txBody>
          <a:bodyPr wrap="square" rtlCol="0">
            <a:spAutoFit/>
          </a:bodyPr>
          <a:lstStyle/>
          <a:p>
            <a:r>
              <a:rPr lang="en-US" altLang="zh-CN" sz="1200" b="1" dirty="0">
                <a:latin typeface="+mn-lt"/>
                <a:cs typeface="Calibri" panose="020F0502020204030204" pitchFamily="34" charset="0"/>
              </a:rPr>
              <a:t>OAM Summary:</a:t>
            </a:r>
          </a:p>
          <a:p>
            <a:r>
              <a:rPr lang="en-US" altLang="zh-CN" sz="1200" b="1" dirty="0">
                <a:latin typeface="+mn-lt"/>
                <a:cs typeface="Calibri" panose="020F0502020204030204" pitchFamily="34" charset="0"/>
              </a:rPr>
              <a:t>RAN1: </a:t>
            </a:r>
          </a:p>
          <a:p>
            <a:r>
              <a:rPr lang="en-US" altLang="zh-CN" sz="1200" dirty="0">
                <a:latin typeface="+mn-lt"/>
                <a:cs typeface="Calibri" panose="020F0502020204030204" pitchFamily="34" charset="0"/>
              </a:rPr>
              <a:t>1. The following features, there are no extra management standardization support identified so far:</a:t>
            </a:r>
          </a:p>
          <a:p>
            <a:pPr marL="285750" indent="-285750" fontAlgn="ctr">
              <a:buFont typeface="Wingdings" panose="05000000000000000000" pitchFamily="2" charset="2"/>
              <a:buChar char="Ø"/>
            </a:pPr>
            <a:r>
              <a:rPr lang="en-US" altLang="zh-CN" sz="1200" dirty="0">
                <a:latin typeface="+mn-lt"/>
                <a:cs typeface="Calibri" panose="020F0502020204030204" pitchFamily="34" charset="0"/>
              </a:rPr>
              <a:t>NR_MIMO_ph5-Core</a:t>
            </a: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FS_NR_7_24GHz_CHmod</a:t>
            </a:r>
            <a:endParaRPr lang="zh-CN" altLang="zh-CN" sz="1200" dirty="0">
              <a:latin typeface="+mn-lt"/>
              <a:cs typeface="Calibri" panose="020F0502020204030204" pitchFamily="34" charset="0"/>
            </a:endParaRP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NR_MIMO_Ph5</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Netw_Energy_NR_enh</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NR_AIML_air</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latin typeface="+mn-lt"/>
                <a:cs typeface="Calibri" panose="020F0502020204030204" pitchFamily="34" charset="0"/>
              </a:rPr>
              <a:t>NR_duplex_evo</a:t>
            </a:r>
            <a:endParaRPr lang="zh-CN" altLang="zh-CN" sz="1200" dirty="0">
              <a:latin typeface="+mn-lt"/>
              <a:cs typeface="Calibri" panose="020F0502020204030204" pitchFamily="34" charset="0"/>
            </a:endParaRPr>
          </a:p>
          <a:p>
            <a:r>
              <a:rPr lang="en-US" altLang="zh-CN" sz="1200" b="1" dirty="0">
                <a:solidFill>
                  <a:srgbClr val="FF0000"/>
                </a:solidFill>
                <a:latin typeface="+mn-lt"/>
                <a:cs typeface="Calibri" panose="020F0502020204030204" pitchFamily="34" charset="0"/>
              </a:rPr>
              <a:t>2. The following features, need to check whether OAM support are needed in Reld-19. </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FS_Sensing_NR</a:t>
            </a:r>
            <a:endParaRPr lang="en-US" altLang="zh-CN" sz="1200" dirty="0">
              <a:solidFill>
                <a:srgbClr val="FF0000"/>
              </a:solidFill>
              <a:latin typeface="+mn-lt"/>
              <a:cs typeface="Calibri" panose="020F0502020204030204" pitchFamily="34" charset="0"/>
            </a:endParaRPr>
          </a:p>
          <a:p>
            <a:pPr marL="171450" indent="-171450">
              <a:buFont typeface="Wingdings" panose="05000000000000000000" pitchFamily="2" charset="2"/>
              <a:buChar char="Ø"/>
            </a:pPr>
            <a:r>
              <a:rPr lang="en-US" altLang="zh-CN" sz="1200" dirty="0">
                <a:solidFill>
                  <a:srgbClr val="FF0000"/>
                </a:solidFill>
                <a:latin typeface="+mn-lt"/>
                <a:cs typeface="Calibri" panose="020F0502020204030204" pitchFamily="34" charset="0"/>
              </a:rPr>
              <a:t>NR_LPWUS-Core</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FS_Ambient_IoT_solutions</a:t>
            </a:r>
            <a:endParaRPr lang="en-US" altLang="zh-CN" sz="1200" dirty="0">
              <a:solidFill>
                <a:srgbClr val="FF0000"/>
              </a:solidFill>
              <a:latin typeface="+mn-lt"/>
              <a:cs typeface="Calibri" panose="020F0502020204030204" pitchFamily="34" charset="0"/>
            </a:endParaRPr>
          </a:p>
          <a:p>
            <a:endParaRPr lang="en-US" altLang="zh-CN" sz="1200" dirty="0">
              <a:latin typeface="+mn-lt"/>
              <a:cs typeface="Calibri" panose="020F0502020204030204" pitchFamily="34" charset="0"/>
            </a:endParaRPr>
          </a:p>
          <a:p>
            <a:r>
              <a:rPr lang="en-US" altLang="zh-CN" sz="1200" b="1" dirty="0">
                <a:latin typeface="+mn-lt"/>
                <a:cs typeface="Calibri" panose="020F0502020204030204" pitchFamily="34" charset="0"/>
              </a:rPr>
              <a:t>RAN2: </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err="1">
                <a:latin typeface="+mn-lt"/>
                <a:cs typeface="Calibri" panose="020F0502020204030204" pitchFamily="34" charset="0"/>
              </a:rPr>
              <a:t>FS_NR_AIML_Mob</a:t>
            </a:r>
            <a:endParaRPr lang="en-US" altLang="zh-CN" sz="1200" dirty="0">
              <a:latin typeface="+mn-lt"/>
              <a:cs typeface="Calibri" panose="020F0502020204030204" pitchFamily="34" charset="0"/>
            </a:endParaRPr>
          </a:p>
          <a:p>
            <a:pPr marL="171450" indent="-171450">
              <a:buFont typeface="Wingdings" panose="05000000000000000000" pitchFamily="2" charset="2"/>
              <a:buChar char="Ø"/>
            </a:pPr>
            <a:r>
              <a:rPr lang="en-US" altLang="zh-CN" sz="1200" dirty="0">
                <a:latin typeface="+mn-lt"/>
                <a:cs typeface="Calibri" panose="020F0502020204030204" pitchFamily="34" charset="0"/>
              </a:rPr>
              <a:t>NR_XR_Ph3-Core</a:t>
            </a:r>
          </a:p>
          <a:p>
            <a:endParaRPr lang="en-US" altLang="zh-CN" sz="1200" dirty="0">
              <a:latin typeface="+mn-lt"/>
              <a:cs typeface="Calibri" panose="020F0502020204030204" pitchFamily="34" charset="0"/>
            </a:endParaRPr>
          </a:p>
          <a:p>
            <a:pPr lvl="0"/>
            <a:r>
              <a:rPr lang="en-US" altLang="zh-CN" sz="1200" b="1" dirty="0">
                <a:latin typeface="+mn-lt"/>
                <a:cs typeface="Calibri" panose="020F0502020204030204" pitchFamily="34" charset="0"/>
              </a:rPr>
              <a:t>RAN3:</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a:latin typeface="+mn-lt"/>
                <a:cs typeface="Calibri" panose="020F0502020204030204" pitchFamily="34" charset="0"/>
              </a:rPr>
              <a:t>FS_NR_WAB_5GFemto</a:t>
            </a:r>
          </a:p>
          <a:p>
            <a:endParaRPr lang="en-US" altLang="zh-CN" sz="1200" dirty="0">
              <a:solidFill>
                <a:srgbClr val="FF0000"/>
              </a:solidFill>
              <a:latin typeface="+mn-lt"/>
              <a:cs typeface="Calibri" panose="020F0502020204030204" pitchFamily="34" charset="0"/>
            </a:endParaRPr>
          </a:p>
          <a:p>
            <a:pPr lvl="0"/>
            <a:r>
              <a:rPr lang="en-US" altLang="zh-CN" sz="1200" b="1" dirty="0">
                <a:solidFill>
                  <a:prstClr val="black"/>
                </a:solidFill>
                <a:latin typeface="Calibri"/>
                <a:cs typeface="Calibri" panose="020F0502020204030204" pitchFamily="34" charset="0"/>
              </a:rPr>
              <a:t>CH Summary: </a:t>
            </a:r>
            <a:r>
              <a:rPr lang="en-US" altLang="zh-CN" sz="1200" dirty="0">
                <a:latin typeface="+mn-lt"/>
                <a:cs typeface="Calibri" panose="020F0502020204030204" pitchFamily="34" charset="0"/>
              </a:rPr>
              <a:t>There are no extra CH features related to RAN features.</a:t>
            </a:r>
          </a:p>
        </p:txBody>
      </p:sp>
      <p:sp>
        <p:nvSpPr>
          <p:cNvPr id="11" name="TextBox 10">
            <a:extLst>
              <a:ext uri="{FF2B5EF4-FFF2-40B4-BE49-F238E27FC236}">
                <a16:creationId xmlns:a16="http://schemas.microsoft.com/office/drawing/2014/main" id="{A846BB2A-1A21-43F4-B89B-04655DC91592}"/>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04241623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FE0697-EF75-4701-BD4E-F5E88CD372ED}"/>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IE" sz="3600" b="0" i="0" u="none" strike="noStrike" kern="0" cap="none" spc="0" normalizeH="0" baseline="0" noProof="0" dirty="0">
                <a:ln>
                  <a:noFill/>
                </a:ln>
                <a:solidFill>
                  <a:srgbClr val="FF0000"/>
                </a:solidFill>
                <a:effectLst/>
                <a:uLnTx/>
                <a:uFillTx/>
                <a:latin typeface="Calibri"/>
                <a:ea typeface="+mj-ea"/>
                <a:cs typeface="+mj-cs"/>
              </a:rPr>
              <a:t>SA</a:t>
            </a:r>
            <a:r>
              <a:rPr kumimoji="0" lang="en-US" sz="3600" b="0" i="0" u="none" strike="noStrike" kern="0" cap="none" spc="0" normalizeH="0" baseline="0" noProof="0" dirty="0">
                <a:ln>
                  <a:noFill/>
                </a:ln>
                <a:solidFill>
                  <a:srgbClr val="FF0000"/>
                </a:solidFill>
                <a:effectLst/>
                <a:uLnTx/>
                <a:uFillTx/>
                <a:latin typeface="Calibri"/>
                <a:ea typeface="+mj-ea"/>
                <a:cs typeface="+mj-cs"/>
              </a:rPr>
              <a:t>5 Rel-19 </a:t>
            </a:r>
            <a:r>
              <a:rPr kumimoji="0" lang="en-IE" sz="3600" b="0" i="0" u="none" strike="noStrike" kern="0" cap="none" spc="0" normalizeH="0" baseline="0" noProof="0" dirty="0">
                <a:ln>
                  <a:noFill/>
                </a:ln>
                <a:solidFill>
                  <a:srgbClr val="FF0000"/>
                </a:solidFill>
                <a:effectLst/>
                <a:uLnTx/>
                <a:uFillTx/>
                <a:latin typeface="Calibri"/>
                <a:ea typeface="+mj-ea"/>
                <a:cs typeface="+mj-cs"/>
              </a:rPr>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(OAM)</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5" name="Table 5">
            <a:extLst>
              <a:ext uri="{FF2B5EF4-FFF2-40B4-BE49-F238E27FC236}">
                <a16:creationId xmlns:a16="http://schemas.microsoft.com/office/drawing/2014/main" id="{E066CD8E-A926-4146-94C1-896909DB6753}"/>
              </a:ext>
            </a:extLst>
          </p:cNvPr>
          <p:cNvGraphicFramePr>
            <a:graphicFrameLocks noGrp="1"/>
          </p:cNvGraphicFramePr>
          <p:nvPr>
            <p:extLst>
              <p:ext uri="{D42A27DB-BD31-4B8C-83A1-F6EECF244321}">
                <p14:modId xmlns:p14="http://schemas.microsoft.com/office/powerpoint/2010/main" val="3562444149"/>
              </p:ext>
            </p:extLst>
          </p:nvPr>
        </p:nvGraphicFramePr>
        <p:xfrm>
          <a:off x="224818" y="819151"/>
          <a:ext cx="11742363" cy="5484599"/>
        </p:xfrm>
        <a:graphic>
          <a:graphicData uri="http://schemas.openxmlformats.org/drawingml/2006/table">
            <a:tbl>
              <a:tblPr firstRow="1" bandRow="1"/>
              <a:tblGrid>
                <a:gridCol w="785064">
                  <a:extLst>
                    <a:ext uri="{9D8B030D-6E8A-4147-A177-3AD203B41FA5}">
                      <a16:colId xmlns:a16="http://schemas.microsoft.com/office/drawing/2014/main" val="4071695017"/>
                    </a:ext>
                  </a:extLst>
                </a:gridCol>
                <a:gridCol w="1148928">
                  <a:extLst>
                    <a:ext uri="{9D8B030D-6E8A-4147-A177-3AD203B41FA5}">
                      <a16:colId xmlns:a16="http://schemas.microsoft.com/office/drawing/2014/main" val="3614201570"/>
                    </a:ext>
                  </a:extLst>
                </a:gridCol>
                <a:gridCol w="1011558">
                  <a:extLst>
                    <a:ext uri="{9D8B030D-6E8A-4147-A177-3AD203B41FA5}">
                      <a16:colId xmlns:a16="http://schemas.microsoft.com/office/drawing/2014/main" val="3327203166"/>
                    </a:ext>
                  </a:extLst>
                </a:gridCol>
                <a:gridCol w="968550">
                  <a:extLst>
                    <a:ext uri="{9D8B030D-6E8A-4147-A177-3AD203B41FA5}">
                      <a16:colId xmlns:a16="http://schemas.microsoft.com/office/drawing/2014/main" val="3630350376"/>
                    </a:ext>
                  </a:extLst>
                </a:gridCol>
                <a:gridCol w="710470">
                  <a:extLst>
                    <a:ext uri="{9D8B030D-6E8A-4147-A177-3AD203B41FA5}">
                      <a16:colId xmlns:a16="http://schemas.microsoft.com/office/drawing/2014/main" val="3202688"/>
                    </a:ext>
                  </a:extLst>
                </a:gridCol>
                <a:gridCol w="710470">
                  <a:extLst>
                    <a:ext uri="{9D8B030D-6E8A-4147-A177-3AD203B41FA5}">
                      <a16:colId xmlns:a16="http://schemas.microsoft.com/office/drawing/2014/main" val="1560111670"/>
                    </a:ext>
                  </a:extLst>
                </a:gridCol>
                <a:gridCol w="710470">
                  <a:extLst>
                    <a:ext uri="{9D8B030D-6E8A-4147-A177-3AD203B41FA5}">
                      <a16:colId xmlns:a16="http://schemas.microsoft.com/office/drawing/2014/main" val="1913383577"/>
                    </a:ext>
                  </a:extLst>
                </a:gridCol>
                <a:gridCol w="757413">
                  <a:extLst>
                    <a:ext uri="{9D8B030D-6E8A-4147-A177-3AD203B41FA5}">
                      <a16:colId xmlns:a16="http://schemas.microsoft.com/office/drawing/2014/main" val="3584294532"/>
                    </a:ext>
                  </a:extLst>
                </a:gridCol>
                <a:gridCol w="852893">
                  <a:extLst>
                    <a:ext uri="{9D8B030D-6E8A-4147-A177-3AD203B41FA5}">
                      <a16:colId xmlns:a16="http://schemas.microsoft.com/office/drawing/2014/main" val="790597164"/>
                    </a:ext>
                  </a:extLst>
                </a:gridCol>
                <a:gridCol w="1332171">
                  <a:extLst>
                    <a:ext uri="{9D8B030D-6E8A-4147-A177-3AD203B41FA5}">
                      <a16:colId xmlns:a16="http://schemas.microsoft.com/office/drawing/2014/main" val="2567962841"/>
                    </a:ext>
                  </a:extLst>
                </a:gridCol>
                <a:gridCol w="974109">
                  <a:extLst>
                    <a:ext uri="{9D8B030D-6E8A-4147-A177-3AD203B41FA5}">
                      <a16:colId xmlns:a16="http://schemas.microsoft.com/office/drawing/2014/main" val="105663574"/>
                    </a:ext>
                  </a:extLst>
                </a:gridCol>
                <a:gridCol w="1780267">
                  <a:extLst>
                    <a:ext uri="{9D8B030D-6E8A-4147-A177-3AD203B41FA5}">
                      <a16:colId xmlns:a16="http://schemas.microsoft.com/office/drawing/2014/main" val="4221935209"/>
                    </a:ext>
                  </a:extLst>
                </a:gridCol>
              </a:tblGrid>
              <a:tr h="193096">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Abbreviation</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Acronym</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700" dirty="0">
                          <a:solidFill>
                            <a:schemeClr val="tx1"/>
                          </a:solidFill>
                          <a:latin typeface="Calibri" panose="020F0502020204030204" pitchFamily="34" charset="0"/>
                          <a:cs typeface="Calibri" panose="020F0502020204030204" pitchFamily="34" charset="0"/>
                        </a:rPr>
                        <a:t>SA4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SA6</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CT4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Other related groups</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AIML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FS_AIML_MGT_Ph2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22.261 (AIML)</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AIML_CN(R19)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FS_NR_AIML_NGRAN_enh</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3GPP SA</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09680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MDA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FS_eMDAS_Ph3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 (EE</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cost index)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05006335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IDM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FS_IDMS_MN_Ph3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22.125 (UAV pre-flight)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GSMA/CAMARA/ETSI ZSM/TMF</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94528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CCL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FS_CCLM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761575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2364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CMO</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FS_Cloud_OAM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NFV</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7544183"/>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MSEC</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FS_SECM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299235"/>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SBMA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FS_SBMA_Ph3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15190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PTM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FS_PlanM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827643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670196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SREP</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FS_Data_SREP</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4460159"/>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PM_KPI_5G_Ph4</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22.137 (Sensing KPI) (TBD)</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0"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 (TBD) </a:t>
                      </a:r>
                      <a:endParaRPr lang="zh-CN" altLang="en-US" sz="700" b="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 (R19)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X</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161825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AdNRM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AdNRM_Ph3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22.261-6.51 (</a:t>
                      </a:r>
                      <a:r>
                        <a:rPr lang="en-US" altLang="zh-CN" sz="700" dirty="0" err="1">
                          <a:highlight>
                            <a:srgbClr val="FFFF00"/>
                          </a:highlight>
                          <a:latin typeface="Calibri" panose="020F0502020204030204" pitchFamily="34" charset="0"/>
                          <a:cs typeface="Calibri" panose="020F0502020204030204" pitchFamily="34" charset="0"/>
                        </a:rPr>
                        <a:t>MonStra</a:t>
                      </a:r>
                      <a:r>
                        <a:rPr lang="en-US" altLang="zh-CN" sz="700" dirty="0">
                          <a:highlight>
                            <a:srgbClr val="FFFF00"/>
                          </a:highlight>
                          <a:latin typeface="Calibri" panose="020F0502020204030204" pitchFamily="34" charset="0"/>
                          <a:cs typeface="Calibri" panose="020F0502020204030204" pitchFamily="34" charset="0"/>
                        </a:rPr>
                        <a:t>) ??</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VMR_Ph2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eEDGE_5GC_Ph3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1"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1"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b="0" dirty="0">
                          <a:latin typeface="Calibri" panose="020F0502020204030204" pitchFamily="34" charset="0"/>
                          <a:cs typeface="Calibri" panose="020F0502020204030204" pitchFamily="34" charset="0"/>
                        </a:rPr>
                        <a:t>SBIProtoc19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GSMA (GST)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255977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TMQ</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TraceQoE_OAM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22.261-6.51 (</a:t>
                      </a:r>
                      <a:r>
                        <a:rPr lang="en-US" altLang="zh-CN" sz="700" dirty="0" err="1">
                          <a:latin typeface="Calibri" panose="020F0502020204030204" pitchFamily="34" charset="0"/>
                          <a:cs typeface="Calibri" panose="020F0502020204030204" pitchFamily="34" charset="0"/>
                        </a:rPr>
                        <a:t>MonStra</a:t>
                      </a:r>
                      <a:r>
                        <a:rPr lang="en-US" altLang="zh-CN" sz="700" dirty="0">
                          <a:latin typeface="Calibri" panose="020F0502020204030204" pitchFamily="34" charset="0"/>
                          <a:cs typeface="Calibri" panose="020F0502020204030204" pitchFamily="34" charset="0"/>
                        </a:rPr>
                        <a: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0387041"/>
                  </a:ext>
                </a:extLst>
              </a:tr>
              <a:tr h="4233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NTNM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5GSAT_Ph3_ARCH (R19)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0" i="0" u="none" strike="noStrike" kern="1200" dirty="0">
                          <a:solidFill>
                            <a:srgbClr val="000000"/>
                          </a:solidFill>
                          <a:effectLst/>
                          <a:latin typeface="Calibri" panose="020F0502020204030204" pitchFamily="34" charset="0"/>
                          <a:ea typeface="+mn-ea"/>
                          <a:cs typeface="Calibri" panose="020F0502020204030204" pitchFamily="34" charset="0"/>
                        </a:rPr>
                        <a:t>NR_NTN_Ph3-Core</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IoT_NTN_Ph3-Core(R19)</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nn-NO"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LTE_TN_NR_NTN_mob</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855297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IABM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nn-NO"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FS_NR_mobile_IAB_OAM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n-US" altLang="zh-CN"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0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6738211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RedcapM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FS_NR_RedCap_OAM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NR_REDCAP_Ph2</a:t>
                      </a:r>
                    </a:p>
                    <a:p>
                      <a:r>
                        <a:rPr lang="en-US" altLang="zh-CN" sz="700" dirty="0">
                          <a:latin typeface="Calibri" panose="020F0502020204030204" pitchFamily="34" charset="0"/>
                          <a:cs typeface="Calibri" panose="020F0502020204030204" pitchFamily="34" charset="0"/>
                        </a:rPr>
                        <a:t>(R18)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NR_redcap_enh</a:t>
                      </a:r>
                      <a:r>
                        <a:rPr lang="en-US" altLang="zh-CN" sz="700" dirty="0">
                          <a:latin typeface="Calibri" panose="020F0502020204030204" pitchFamily="34" charset="0"/>
                          <a:cs typeface="Calibri" panose="020F0502020204030204" pitchFamily="34" charset="0"/>
                        </a:rPr>
                        <a:t>-Core (R18)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78054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NWDAFM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FS_NWDAF_OAM_Ph2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23.288, </a:t>
                      </a:r>
                      <a:r>
                        <a:rPr lang="en-US" altLang="zh-CN" sz="700" dirty="0" err="1">
                          <a:latin typeface="Calibri" panose="020F0502020204030204" pitchFamily="34" charset="0"/>
                          <a:cs typeface="Calibri" panose="020F0502020204030204" pitchFamily="34" charset="0"/>
                        </a:rPr>
                        <a:t>eNA_Ph</a:t>
                      </a:r>
                      <a:r>
                        <a:rPr lang="en-US" altLang="zh-CN" sz="700" dirty="0">
                          <a:latin typeface="Calibri" panose="020F0502020204030204" pitchFamily="34" charset="0"/>
                          <a:cs typeface="Calibri" panose="020F0502020204030204" pitchFamily="34" charset="0"/>
                        </a:rPr>
                        <a:t> 2 (R17)</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0336468"/>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NSM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TEI19_NetShare(R19)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86201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FS_Energy_OAM_Ph3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FS_EnergySys</a:t>
                      </a:r>
                      <a:r>
                        <a:rPr lang="en-US" altLang="zh-CN" sz="700" dirty="0">
                          <a:latin typeface="Calibri" panose="020F0502020204030204" pitchFamily="34" charset="0"/>
                          <a:cs typeface="Calibri" panose="020F0502020204030204" pitchFamily="34" charset="0"/>
                        </a:rPr>
                        <a:t>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FS_NR_AIML_NGRAN_enh</a:t>
                      </a:r>
                      <a:r>
                        <a:rPr lang="en-US" altLang="zh-CN" sz="700" dirty="0">
                          <a:latin typeface="Calibri" panose="020F0502020204030204" pitchFamily="34" charset="0"/>
                          <a:cs typeface="Calibri" panose="020F0502020204030204" pitchFamily="34" charset="0"/>
                        </a:rPr>
                        <a:t> (R19)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NGMN/ETSI NFV/</a:t>
                      </a:r>
                      <a:r>
                        <a:rPr lang="en-US" altLang="zh-CN" sz="700" dirty="0">
                          <a:solidFill>
                            <a:schemeClr val="tx1"/>
                          </a:solidFill>
                          <a:latin typeface="Calibri" panose="020F0502020204030204" pitchFamily="34" charset="0"/>
                          <a:cs typeface="Calibri" panose="020F0502020204030204" pitchFamily="34" charset="0"/>
                        </a:rPr>
                        <a:t>ETSI EE/ITU-T SG5</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6486315"/>
                  </a:ext>
                </a:extLst>
              </a:tr>
              <a:tr h="34109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187798"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TS 23.222(CAPIF)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29.222 (CAPIF)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 OPG/CAMARA/TMF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1705196"/>
                  </a:ext>
                </a:extLst>
              </a:tr>
            </a:tbl>
          </a:graphicData>
        </a:graphic>
      </p:graphicFrame>
      <p:sp>
        <p:nvSpPr>
          <p:cNvPr id="7" name="TextBox 6">
            <a:extLst>
              <a:ext uri="{FF2B5EF4-FFF2-40B4-BE49-F238E27FC236}">
                <a16:creationId xmlns:a16="http://schemas.microsoft.com/office/drawing/2014/main" id="{D2D2F10A-5219-47E0-A205-CADF8A86C065}"/>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2103572266"/>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75A934-EE43-406B-BF05-ADC9914FDA19}"/>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IE" altLang="zh-CN" sz="3600" kern="0" dirty="0"/>
              <a:t>SA</a:t>
            </a:r>
            <a:r>
              <a:rPr lang="en-US" altLang="zh-CN" sz="3600" kern="0" dirty="0"/>
              <a:t>5 Rel-19 </a:t>
            </a:r>
            <a:r>
              <a:rPr lang="en-IE" altLang="zh-CN" sz="3600" kern="0" dirty="0"/>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a:t>
            </a:r>
            <a:r>
              <a:rPr kumimoji="0" lang="en-US" altLang="zh-CN" sz="3600" b="0" i="0" u="none" strike="noStrike" kern="0" cap="none" spc="0" normalizeH="0" baseline="0" noProof="0" dirty="0">
                <a:ln>
                  <a:noFill/>
                </a:ln>
                <a:solidFill>
                  <a:srgbClr val="FF0000"/>
                </a:solidFill>
                <a:effectLst/>
                <a:uLnTx/>
                <a:uFillTx/>
                <a:latin typeface="Calibri"/>
                <a:ea typeface="+mj-ea"/>
                <a:cs typeface="+mj-cs"/>
              </a:rPr>
              <a:t>CH</a:t>
            </a:r>
            <a:r>
              <a:rPr kumimoji="0" lang="en-US" sz="3600" b="0" i="0" u="none" strike="noStrike" kern="0" cap="none" spc="0" normalizeH="0" baseline="0" noProof="0" dirty="0">
                <a:ln>
                  <a:noFill/>
                </a:ln>
                <a:solidFill>
                  <a:srgbClr val="FF0000"/>
                </a:solidFill>
                <a:effectLst/>
                <a:uLnTx/>
                <a:uFillTx/>
                <a:latin typeface="Calibri"/>
                <a:ea typeface="+mj-ea"/>
                <a:cs typeface="+mj-cs"/>
              </a:rPr>
              <a:t>)</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5">
            <a:extLst>
              <a:ext uri="{FF2B5EF4-FFF2-40B4-BE49-F238E27FC236}">
                <a16:creationId xmlns:a16="http://schemas.microsoft.com/office/drawing/2014/main" id="{21829570-C5C3-4989-B316-C41C74B3BD3D}"/>
              </a:ext>
            </a:extLst>
          </p:cNvPr>
          <p:cNvGraphicFramePr>
            <a:graphicFrameLocks noGrp="1"/>
          </p:cNvGraphicFramePr>
          <p:nvPr>
            <p:extLst>
              <p:ext uri="{D42A27DB-BD31-4B8C-83A1-F6EECF244321}">
                <p14:modId xmlns:p14="http://schemas.microsoft.com/office/powerpoint/2010/main" val="850956397"/>
              </p:ext>
            </p:extLst>
          </p:nvPr>
        </p:nvGraphicFramePr>
        <p:xfrm>
          <a:off x="723088" y="944880"/>
          <a:ext cx="10745823" cy="5090160"/>
        </p:xfrm>
        <a:graphic>
          <a:graphicData uri="http://schemas.openxmlformats.org/drawingml/2006/table">
            <a:tbl>
              <a:tblPr firstRow="1" bandRow="1"/>
              <a:tblGrid>
                <a:gridCol w="832276">
                  <a:extLst>
                    <a:ext uri="{9D8B030D-6E8A-4147-A177-3AD203B41FA5}">
                      <a16:colId xmlns:a16="http://schemas.microsoft.com/office/drawing/2014/main" val="1266671088"/>
                    </a:ext>
                  </a:extLst>
                </a:gridCol>
                <a:gridCol w="1218022">
                  <a:extLst>
                    <a:ext uri="{9D8B030D-6E8A-4147-A177-3AD203B41FA5}">
                      <a16:colId xmlns:a16="http://schemas.microsoft.com/office/drawing/2014/main" val="2242797767"/>
                    </a:ext>
                  </a:extLst>
                </a:gridCol>
                <a:gridCol w="1190543">
                  <a:extLst>
                    <a:ext uri="{9D8B030D-6E8A-4147-A177-3AD203B41FA5}">
                      <a16:colId xmlns:a16="http://schemas.microsoft.com/office/drawing/2014/main" val="1306722892"/>
                    </a:ext>
                  </a:extLst>
                </a:gridCol>
                <a:gridCol w="1407005">
                  <a:extLst>
                    <a:ext uri="{9D8B030D-6E8A-4147-A177-3AD203B41FA5}">
                      <a16:colId xmlns:a16="http://schemas.microsoft.com/office/drawing/2014/main" val="3174082855"/>
                    </a:ext>
                  </a:extLst>
                </a:gridCol>
                <a:gridCol w="1340762">
                  <a:extLst>
                    <a:ext uri="{9D8B030D-6E8A-4147-A177-3AD203B41FA5}">
                      <a16:colId xmlns:a16="http://schemas.microsoft.com/office/drawing/2014/main" val="2572188835"/>
                    </a:ext>
                  </a:extLst>
                </a:gridCol>
                <a:gridCol w="1158240">
                  <a:extLst>
                    <a:ext uri="{9D8B030D-6E8A-4147-A177-3AD203B41FA5}">
                      <a16:colId xmlns:a16="http://schemas.microsoft.com/office/drawing/2014/main" val="2657680655"/>
                    </a:ext>
                  </a:extLst>
                </a:gridCol>
                <a:gridCol w="1292352">
                  <a:extLst>
                    <a:ext uri="{9D8B030D-6E8A-4147-A177-3AD203B41FA5}">
                      <a16:colId xmlns:a16="http://schemas.microsoft.com/office/drawing/2014/main" val="20005"/>
                    </a:ext>
                  </a:extLst>
                </a:gridCol>
                <a:gridCol w="1341120">
                  <a:extLst>
                    <a:ext uri="{9D8B030D-6E8A-4147-A177-3AD203B41FA5}">
                      <a16:colId xmlns:a16="http://schemas.microsoft.com/office/drawing/2014/main" val="1705493217"/>
                    </a:ext>
                  </a:extLst>
                </a:gridCol>
                <a:gridCol w="965503">
                  <a:extLst>
                    <a:ext uri="{9D8B030D-6E8A-4147-A177-3AD203B41FA5}">
                      <a16:colId xmlns:a16="http://schemas.microsoft.com/office/drawing/2014/main" val="3610222564"/>
                    </a:ext>
                  </a:extLst>
                </a:gridCol>
              </a:tblGrid>
              <a:tr h="180909">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Abbreviation</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Acronym</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SA1</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SA2</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SA6</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CT1</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800" b="1" dirty="0">
                          <a:solidFill>
                            <a:schemeClr val="tx1"/>
                          </a:solidFill>
                          <a:latin typeface="Calibri" panose="020F0502020204030204" pitchFamily="34" charset="0"/>
                          <a:cs typeface="Calibri" panose="020F0502020204030204" pitchFamily="34" charset="0"/>
                        </a:rPr>
                        <a:t>CT3</a:t>
                      </a:r>
                      <a:endParaRPr lang="zh-CN" altLang="en-US" sz="800" b="1" dirty="0">
                        <a:solidFill>
                          <a:schemeClr val="tx1"/>
                        </a:solidFill>
                        <a:latin typeface="Calibri" panose="020F0502020204030204" pitchFamily="34" charset="0"/>
                        <a:cs typeface="Calibri" panose="020F0502020204030204" pitchFamily="34" charset="0"/>
                      </a:endParaRPr>
                    </a:p>
                    <a:p>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CT4</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Other related groups</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605171214"/>
                  </a:ext>
                </a:extLst>
              </a:tr>
              <a:tr h="387662">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SATCH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FS_5GSAT_Ph3_CH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latin typeface="微软雅黑" panose="020B0503020204020204" pitchFamily="34" charset="-122"/>
                          <a:ea typeface="微软雅黑" panose="020B0503020204020204" pitchFamily="34" charset="-122"/>
                          <a:cs typeface="+mn-cs"/>
                        </a:rPr>
                        <a:t>23.501; TS 23.502; TS 23.503; TS 23.682; TS 23.228;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5GSAT_Ph3_App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23.558; TS 23.434; TS 23.289 )</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6898366"/>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CAPCH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FS_CAPIF_CH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CAPIF(R15)??</a:t>
                      </a:r>
                    </a:p>
                    <a:p>
                      <a:pPr marL="0" algn="l" defTabSz="914400" rtl="0" eaLnBrk="1" latinLnBrk="0" hangingPunct="1"/>
                      <a:r>
                        <a:rPr lang="en-US" altLang="zh-CN" sz="800" kern="1200" dirty="0" err="1">
                          <a:solidFill>
                            <a:srgbClr val="FF0000"/>
                          </a:solidFill>
                          <a:highlight>
                            <a:srgbClr val="FFFF00"/>
                          </a:highlight>
                          <a:latin typeface="微软雅黑" panose="020B0503020204020204" pitchFamily="34" charset="-122"/>
                          <a:ea typeface="微软雅黑" panose="020B0503020204020204" pitchFamily="34" charset="-122"/>
                          <a:cs typeface="+mn-cs"/>
                        </a:rPr>
                        <a:t>eCAPIF</a:t>
                      </a: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(R16)??</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FS_CAPIF_Ph3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628336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RTCCH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FS_NG_RTC_Ph2_CH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NG_RTC_Ph2??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 23.228; TS 23.502 )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FS_NG_RTC_Ph2 (TR 23.700-77)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2622300"/>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UASCH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FS_UAS_CH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22.125)</a:t>
                      </a:r>
                    </a:p>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UAS_Ph3(R19)??</a:t>
                      </a:r>
                      <a:endParaRPr lang="zh-CN" altLang="en-US"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(23.501; 23.502; 23.503; 23.401)</a:t>
                      </a:r>
                      <a:endParaRPr lang="zh-CN" altLang="en-US" sz="800" kern="1200" dirty="0">
                        <a:solidFill>
                          <a:schemeClr val="tx1"/>
                        </a:solidFill>
                        <a:highlight>
                          <a:srgbClr val="FFFF00"/>
                        </a:highlight>
                        <a:latin typeface="微软雅黑" panose="020B0503020204020204" pitchFamily="34" charset="-122"/>
                        <a:ea typeface="微软雅黑" panose="020B0503020204020204" pitchFamily="34" charset="-122"/>
                        <a:cs typeface="+mn-cs"/>
                      </a:endParaRP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UAS_Ph2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(23.256)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3300"/>
                          </a:solidFill>
                          <a:highlight>
                            <a:srgbClr val="FFFF00"/>
                          </a:highlight>
                          <a:latin typeface="微软雅黑" panose="020B0503020204020204" pitchFamily="34" charset="-122"/>
                          <a:ea typeface="微软雅黑" panose="020B0503020204020204" pitchFamily="34" charset="-122"/>
                          <a:cs typeface="+mn-cs"/>
                        </a:rPr>
                        <a:t>UAS_Ph3 (R19)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highlight>
                            <a:srgbClr val="FFFF00"/>
                          </a:highlight>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23.256; TS 23.288; TS 23.503; TS 23.502;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R17</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UAS_Ph2</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29.502</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29.503</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29.504</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29.505</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29.510</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29.518</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29.571</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29.274</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29.256</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r>
                        <a:rPr lang="en-US" altLang="zh-CN" sz="800" kern="1200" dirty="0">
                          <a:solidFill>
                            <a:schemeClr val="tx1"/>
                          </a:solidFill>
                          <a:latin typeface="微软雅黑" panose="020B0503020204020204" pitchFamily="34" charset="-122"/>
                          <a:ea typeface="微软雅黑" panose="020B0503020204020204" pitchFamily="34" charset="-122"/>
                          <a:cs typeface="+mn-cs"/>
                        </a:rPr>
                        <a:t>TS 23.008</a:t>
                      </a:r>
                      <a:r>
                        <a:rPr lang="zh-CN" altLang="en-US" sz="800" kern="1200" dirty="0">
                          <a:solidFill>
                            <a:schemeClr val="tx1"/>
                          </a:solidFill>
                          <a:latin typeface="微软雅黑" panose="020B0503020204020204" pitchFamily="34" charset="-122"/>
                          <a:ea typeface="微软雅黑" panose="020B0503020204020204" pitchFamily="34" charset="-122"/>
                          <a:cs typeface="+mn-cs"/>
                        </a:rPr>
                        <a:t>）</a:t>
                      </a:r>
                    </a:p>
                    <a:p>
                      <a:pPr marL="0" algn="l" defTabSz="914400" rtl="0" eaLnBrk="1" latinLnBrk="0" hangingPunct="1"/>
                      <a:endPar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GB" altLang="zh-CN" sz="800" kern="1200" dirty="0">
                          <a:solidFill>
                            <a:schemeClr val="tx1"/>
                          </a:solidFill>
                          <a:latin typeface="微软雅黑" panose="020B0503020204020204" pitchFamily="34" charset="-122"/>
                          <a:ea typeface="微软雅黑" panose="020B0503020204020204" pitchFamily="34" charset="-122"/>
                          <a:cs typeface="+mn-cs"/>
                        </a:rPr>
                        <a:t>ID_UAS</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R17</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p>
                    <a:p>
                      <a:pPr marL="0" algn="l" defTabSz="914400" rtl="0" eaLnBrk="1" latinLnBrk="0" hangingPunct="1"/>
                      <a:r>
                        <a:rPr lang="en-GB" altLang="zh-CN" sz="800" kern="1200" dirty="0">
                          <a:solidFill>
                            <a:schemeClr val="tx1"/>
                          </a:solidFill>
                          <a:latin typeface="微软雅黑" panose="020B0503020204020204" pitchFamily="34" charset="-122"/>
                          <a:ea typeface="微软雅黑" panose="020B0503020204020204" pitchFamily="34" charset="-122"/>
                          <a:cs typeface="+mn-cs"/>
                        </a:rPr>
                        <a:t>UAS_Ph2</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algn="l" defTabSz="914400" rtl="0" eaLnBrk="1" latinLnBrk="0" hangingPunct="1"/>
                      <a:r>
                        <a:rPr lang="en-GB" altLang="zh-CN" sz="800" kern="1200" dirty="0">
                          <a:solidFill>
                            <a:schemeClr val="tx1"/>
                          </a:solidFill>
                          <a:latin typeface="微软雅黑" panose="020B0503020204020204" pitchFamily="34" charset="-122"/>
                          <a:ea typeface="微软雅黑" panose="020B0503020204020204" pitchFamily="34" charset="-122"/>
                          <a:cs typeface="+mn-cs"/>
                        </a:rPr>
                        <a:t>(TS 29.502</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29.503</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29.504</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29.505</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29.510</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29.518</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29.571</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29.274</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29.256</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r>
                        <a:rPr lang="en-GB" altLang="zh-CN" sz="800" kern="1200" dirty="0">
                          <a:solidFill>
                            <a:schemeClr val="tx1"/>
                          </a:solidFill>
                          <a:latin typeface="微软雅黑" panose="020B0503020204020204" pitchFamily="34" charset="-122"/>
                          <a:ea typeface="微软雅黑" panose="020B0503020204020204" pitchFamily="34" charset="-122"/>
                          <a:cs typeface="+mn-cs"/>
                        </a:rPr>
                        <a:t>TS 23.008</a:t>
                      </a:r>
                      <a:r>
                        <a:rPr lang="zh-CN" altLang="en-GB" sz="800" kern="1200" dirty="0">
                          <a:solidFill>
                            <a:schemeClr val="tx1"/>
                          </a:solidFill>
                          <a:latin typeface="微软雅黑" panose="020B0503020204020204" pitchFamily="34" charset="-122"/>
                          <a:ea typeface="微软雅黑" panose="020B0503020204020204" pitchFamily="34" charset="-122"/>
                          <a:cs typeface="+mn-cs"/>
                        </a:rPr>
                        <a:t>）</a:t>
                      </a:r>
                    </a:p>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6419863"/>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CHSEG</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CHFSeg</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675631"/>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RAGCH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Ranging_SL_CH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Ranging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(23.304; 23.287; 23.273; 23.502; 23.503 ; 23.586)</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GB" altLang="zh-CN" sz="800" kern="1200" dirty="0">
                          <a:solidFill>
                            <a:schemeClr val="tx1"/>
                          </a:solidFill>
                          <a:latin typeface="微软雅黑" panose="020B0503020204020204" pitchFamily="34" charset="-122"/>
                          <a:ea typeface="微软雅黑" panose="020B0503020204020204" pitchFamily="34" charset="-122"/>
                          <a:cs typeface="+mn-cs"/>
                        </a:rPr>
                        <a:t> (R18)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a:solidFill>
                            <a:schemeClr val="tx1"/>
                          </a:solidFill>
                          <a:latin typeface="微软雅黑" panose="020B0503020204020204" pitchFamily="34" charset="-122"/>
                          <a:ea typeface="微软雅黑" panose="020B0503020204020204" pitchFamily="34" charset="-122"/>
                          <a:cs typeface="+mn-cs"/>
                        </a:rPr>
                        <a:t>(24.501; 24.554; 24.555; 24.571; 24.587; 24.588; 24.514)</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(29.513; 29.122; 29.522; 29.591; 29.525; 29.519)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(24.080; 29.503; 29.504; 29.505; 29.510; 29.515; 29.518; 29.571; 29.572; 29.586)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highlight>
                          <a:srgbClr val="00FFFF"/>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2084178"/>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EnergySys_CH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EnergyServ</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highlight>
                            <a:srgbClr val="FFFF00"/>
                          </a:highlight>
                          <a:latin typeface="微软雅黑" panose="020B0503020204020204" pitchFamily="34" charset="-122"/>
                          <a:ea typeface="微软雅黑" panose="020B0503020204020204" pitchFamily="34" charset="-122"/>
                          <a:cs typeface="+mn-cs"/>
                        </a:rPr>
                        <a:t>FS_EnergySys</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(TR 23.700-66)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650972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NSCH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NetShare_CH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TEI19_NetShare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23.501; TS 23.502 )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0728046"/>
                  </a:ext>
                </a:extLst>
              </a:tr>
              <a:tr h="180909">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PROCH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5G_ProSe_Ph3_CH</a:t>
                      </a:r>
                    </a:p>
                    <a:p>
                      <a:pPr marL="0" algn="ctr" defTabSz="914400" rtl="0" eaLnBrk="1" fontAlgn="ctr" latinLnBrk="0" hangingPunct="1">
                        <a:spcAft>
                          <a:spcPts val="0"/>
                        </a:spcAft>
                      </a:pP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5G_ProSe_Ph3 (R19)</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969736"/>
                  </a:ext>
                </a:extLst>
              </a:tr>
            </a:tbl>
          </a:graphicData>
        </a:graphic>
      </p:graphicFrame>
      <p:sp>
        <p:nvSpPr>
          <p:cNvPr id="7" name="TextBox 6">
            <a:extLst>
              <a:ext uri="{FF2B5EF4-FFF2-40B4-BE49-F238E27FC236}">
                <a16:creationId xmlns:a16="http://schemas.microsoft.com/office/drawing/2014/main" id="{4AC090FE-5A89-4474-A2A1-13D56A25E185}"/>
              </a:ext>
            </a:extLst>
          </p:cNvPr>
          <p:cNvSpPr txBox="1"/>
          <p:nvPr/>
        </p:nvSpPr>
        <p:spPr>
          <a:xfrm rot="21008097">
            <a:off x="9073182" y="5819597"/>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418925885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DB007E-4CF9-462A-87D0-8CE2A9D80F3D}"/>
              </a:ext>
            </a:extLst>
          </p:cNvPr>
          <p:cNvSpPr>
            <a:spLocks noGrp="1"/>
          </p:cNvSpPr>
          <p:nvPr>
            <p:ph idx="1"/>
          </p:nvPr>
        </p:nvSpPr>
        <p:spPr>
          <a:xfrm>
            <a:off x="652463" y="950976"/>
            <a:ext cx="11183938" cy="5364480"/>
          </a:xfrm>
        </p:spPr>
        <p:txBody>
          <a:bodyPr/>
          <a:lstStyle/>
          <a:p>
            <a:pPr marL="0" indent="0">
              <a:buNone/>
            </a:pPr>
            <a:r>
              <a:rPr lang="en-US" altLang="zh-CN" sz="1200" b="1" dirty="0"/>
              <a:t>Examples: </a:t>
            </a:r>
          </a:p>
          <a:p>
            <a:r>
              <a:rPr lang="en-US" altLang="zh-CN" sz="1200" dirty="0"/>
              <a:t>Example 1: One OAM feature support both SA2 core network feature, RAN2 and RAN3 features. </a:t>
            </a:r>
          </a:p>
          <a:p>
            <a:pPr lvl="1"/>
            <a:r>
              <a:rPr lang="en-US" altLang="zh-CN" sz="1000" dirty="0"/>
              <a:t>FS_ NTN_OAM_Ph2  is supporting to </a:t>
            </a:r>
          </a:p>
          <a:p>
            <a:pPr lvl="2"/>
            <a:r>
              <a:rPr lang="en-US" altLang="zh-CN" sz="900" dirty="0"/>
              <a:t>5GSAT_Ph3_ARCH (SA2-Rel-19), </a:t>
            </a:r>
          </a:p>
          <a:p>
            <a:pPr lvl="2"/>
            <a:r>
              <a:rPr lang="en-US" altLang="zh-CN" sz="900" dirty="0"/>
              <a:t>NR_NTN_Ph3-Core, IoT_NTN_Ph3-Core(RAN2-Rel-19),</a:t>
            </a:r>
          </a:p>
          <a:p>
            <a:pPr lvl="2"/>
            <a:r>
              <a:rPr lang="nn-NO" altLang="zh-CN" sz="900" dirty="0"/>
              <a:t>LTE_TN_NR_NTN_mob(RAN3-Rel-19)</a:t>
            </a:r>
          </a:p>
          <a:p>
            <a:pPr marL="609585" lvl="1" indent="-609585">
              <a:buBlip>
                <a:blip r:embed="rId2"/>
              </a:buBlip>
            </a:pPr>
            <a:r>
              <a:rPr lang="en-US" altLang="zh-CN" sz="1200" dirty="0">
                <a:ea typeface="+mn-ea"/>
                <a:cs typeface="+mn-cs"/>
              </a:rPr>
              <a:t>Example 2: One CH feature support both SA2 and SA6 core network features.</a:t>
            </a:r>
            <a:endParaRPr lang="en-US" altLang="zh-CN" sz="1000" dirty="0"/>
          </a:p>
          <a:p>
            <a:pPr lvl="1"/>
            <a:r>
              <a:rPr lang="en-US" altLang="zh-CN" sz="1000" dirty="0"/>
              <a:t>FS_5GSAT_Ph3_CH is supporting to </a:t>
            </a:r>
          </a:p>
          <a:p>
            <a:pPr lvl="2"/>
            <a:r>
              <a:rPr lang="en-US" altLang="zh-CN" sz="900" dirty="0"/>
              <a:t>5GSAT_Ph3_ARCH (SA2-Rel-19)</a:t>
            </a:r>
          </a:p>
          <a:p>
            <a:pPr lvl="2"/>
            <a:r>
              <a:rPr lang="en-US" altLang="zh-CN" sz="900" dirty="0"/>
              <a:t>5GSAT_Ph3_App (SA6- Rel-19)</a:t>
            </a:r>
          </a:p>
          <a:p>
            <a:pPr marL="609585" lvl="1" indent="-609585">
              <a:buBlip>
                <a:blip r:embed="rId2"/>
              </a:buBlip>
            </a:pPr>
            <a:r>
              <a:rPr lang="en-US" altLang="zh-CN" sz="1200" dirty="0">
                <a:ea typeface="+mn-ea"/>
                <a:cs typeface="+mn-cs"/>
              </a:rPr>
              <a:t>Example 3: One network feature only has related CH feature, but no related management feature.</a:t>
            </a:r>
          </a:p>
          <a:p>
            <a:pPr lvl="1"/>
            <a:r>
              <a:rPr lang="en-US" altLang="zh-CN" sz="1050" dirty="0"/>
              <a:t>NG_RTC_Ph2 (SA2 Rel-19)</a:t>
            </a:r>
          </a:p>
          <a:p>
            <a:pPr lvl="2"/>
            <a:r>
              <a:rPr lang="en-US" altLang="zh-CN" sz="900" dirty="0"/>
              <a:t>FS_NG_RTC_Ph2_CH (SA5 CH Rel-19)</a:t>
            </a:r>
            <a:endParaRPr lang="zh-CN" altLang="en-US" sz="900" dirty="0"/>
          </a:p>
          <a:p>
            <a:pPr lvl="2"/>
            <a:endParaRPr lang="en-US" altLang="zh-CN" sz="450" dirty="0"/>
          </a:p>
          <a:p>
            <a:pPr marL="0" indent="0">
              <a:buNone/>
            </a:pPr>
            <a:r>
              <a:rPr lang="en-US" altLang="zh-CN" sz="1200" b="1" dirty="0"/>
              <a:t>Potential options for management feature acronym design: </a:t>
            </a:r>
          </a:p>
          <a:p>
            <a:r>
              <a:rPr lang="en-US" altLang="zh-CN" sz="1200" b="1" dirty="0"/>
              <a:t>Option 1: </a:t>
            </a:r>
            <a:r>
              <a:rPr lang="en-US" altLang="zh-CN" sz="1200" dirty="0"/>
              <a:t>SA5 using the same acronym with the related supporting network feature. </a:t>
            </a:r>
          </a:p>
          <a:p>
            <a:r>
              <a:rPr lang="en-US" altLang="zh-CN" sz="1200" b="1" dirty="0"/>
              <a:t>Option 2 </a:t>
            </a:r>
            <a:r>
              <a:rPr lang="en-US" altLang="zh-CN" sz="1200" dirty="0"/>
              <a:t>(current way of working in Rel-19): SA5 using different acronym with adding a suffix (_OAM/_CH) on top of the supporting network feature (XXX). In case of one management feature related to multiple network features, an indication of the relationship should be maintained. </a:t>
            </a:r>
          </a:p>
          <a:p>
            <a:pPr marL="0" indent="0">
              <a:buNone/>
            </a:pPr>
            <a:r>
              <a:rPr lang="en-US" altLang="zh-CN" sz="1200" b="1" dirty="0"/>
              <a:t>Analysis: </a:t>
            </a:r>
          </a:p>
          <a:p>
            <a:r>
              <a:rPr lang="en-US" altLang="zh-CN" sz="1200" dirty="0"/>
              <a:t>It is beneficial to capture the relationship between management features and related network features developed from other WGs in a user friendly way.</a:t>
            </a:r>
          </a:p>
          <a:p>
            <a:r>
              <a:rPr lang="en-US" altLang="zh-CN" sz="1200" dirty="0"/>
              <a:t>One management topic may support one or multiple network features, it may introduce administrative overhead if option 1 approach is taken. E.g. for the case of NTN, SA5 will need to create 4 work items to align with other features. </a:t>
            </a:r>
          </a:p>
          <a:p>
            <a:r>
              <a:rPr lang="en-US" altLang="zh-CN" sz="1200" dirty="0"/>
              <a:t>Need to support the possibility to separate the acronym of OAM and CH features.</a:t>
            </a:r>
          </a:p>
          <a:p>
            <a:pPr marL="0" indent="0">
              <a:buNone/>
            </a:pPr>
            <a:r>
              <a:rPr lang="en-US" altLang="zh-CN" sz="1200" b="1" dirty="0"/>
              <a:t>Way forward:  </a:t>
            </a:r>
          </a:p>
          <a:p>
            <a:r>
              <a:rPr lang="en-US" altLang="zh-CN" sz="1200" dirty="0"/>
              <a:t>For management feature supporting of network features, it’s proposed that SA5 to adopt Option2 as way forward for acronym design. </a:t>
            </a:r>
          </a:p>
          <a:p>
            <a:r>
              <a:rPr lang="en-US" altLang="zh-CN" sz="1200" dirty="0"/>
              <a:t>For OAM prime management features, it’s proposed that SA5 acronym to start with prefix “M”</a:t>
            </a:r>
          </a:p>
          <a:p>
            <a:r>
              <a:rPr lang="en-US" altLang="zh-CN" sz="1200" dirty="0"/>
              <a:t>For CH prime management features, it’s proposed that SA5 acronym to start with prefix “CH”</a:t>
            </a:r>
            <a:endParaRPr lang="zh-CN" altLang="en-US" sz="1200" dirty="0"/>
          </a:p>
        </p:txBody>
      </p:sp>
      <p:sp>
        <p:nvSpPr>
          <p:cNvPr id="4" name="Title 3">
            <a:extLst>
              <a:ext uri="{FF2B5EF4-FFF2-40B4-BE49-F238E27FC236}">
                <a16:creationId xmlns:a16="http://schemas.microsoft.com/office/drawing/2014/main" id="{F07567E7-8FA3-439C-A898-BB8B04703297}"/>
              </a:ext>
            </a:extLst>
          </p:cNvPr>
          <p:cNvSpPr txBox="1">
            <a:spLocks noGrp="1"/>
          </p:cNvSpPr>
          <p:nvPr>
            <p:ph type="title"/>
          </p:nvPr>
        </p:nvSpPr>
        <p:spPr bwMode="auto">
          <a:xfrm>
            <a:off x="603503" y="228600"/>
            <a:ext cx="91516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US" altLang="zh-CN" sz="2000" kern="0" dirty="0"/>
              <a:t>Align acronym of SA5 management feature </a:t>
            </a:r>
            <a:r>
              <a:rPr lang="en-US" altLang="zh-CN" sz="2000" dirty="0"/>
              <a:t>with network features in other WGs </a:t>
            </a:r>
            <a:endParaRPr kumimoji="0" lang="en-IE" sz="2000" b="0" i="0" u="none" strike="noStrike" kern="0" cap="none" spc="0" normalizeH="0" baseline="0" noProof="0" dirty="0">
              <a:ln>
                <a:noFill/>
              </a:ln>
              <a:solidFill>
                <a:srgbClr val="FF0000"/>
              </a:solidFill>
              <a:effectLst/>
              <a:uLnTx/>
              <a:uFillTx/>
              <a:latin typeface="Calibri"/>
              <a:ea typeface="+mj-ea"/>
              <a:cs typeface="+mj-cs"/>
            </a:endParaRPr>
          </a:p>
        </p:txBody>
      </p:sp>
    </p:spTree>
    <p:extLst>
      <p:ext uri="{BB962C8B-B14F-4D97-AF65-F5344CB8AC3E}">
        <p14:creationId xmlns:p14="http://schemas.microsoft.com/office/powerpoint/2010/main" val="332472631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5D4D-E8C4-4F7E-8710-598472512D88}"/>
              </a:ext>
            </a:extLst>
          </p:cNvPr>
          <p:cNvSpPr>
            <a:spLocks noGrp="1"/>
          </p:cNvSpPr>
          <p:nvPr>
            <p:ph type="title"/>
          </p:nvPr>
        </p:nvSpPr>
        <p:spPr/>
        <p:txBody>
          <a:bodyPr/>
          <a:lstStyle/>
          <a:p>
            <a:r>
              <a:rPr lang="en-US" altLang="zh-CN" dirty="0"/>
              <a:t>Report of SA5 CH SWG Assessment</a:t>
            </a:r>
            <a:endParaRPr lang="zh-CN" altLang="en-US" dirty="0"/>
          </a:p>
        </p:txBody>
      </p:sp>
      <p:sp>
        <p:nvSpPr>
          <p:cNvPr id="3" name="Content Placeholder 2">
            <a:extLst>
              <a:ext uri="{FF2B5EF4-FFF2-40B4-BE49-F238E27FC236}">
                <a16:creationId xmlns:a16="http://schemas.microsoft.com/office/drawing/2014/main" id="{7ECCE0E6-424C-4DE4-A62F-952D98D0B358}"/>
              </a:ext>
            </a:extLst>
          </p:cNvPr>
          <p:cNvSpPr>
            <a:spLocks noGrp="1"/>
          </p:cNvSpPr>
          <p:nvPr>
            <p:ph idx="1"/>
          </p:nvPr>
        </p:nvSpPr>
        <p:spPr>
          <a:xfrm>
            <a:off x="592836" y="1259078"/>
            <a:ext cx="11183938" cy="5099050"/>
          </a:xfrm>
        </p:spPr>
        <p:txBody>
          <a:bodyPr/>
          <a:lstStyle/>
          <a:p>
            <a:r>
              <a:rPr lang="en-US" altLang="zh-CN" sz="2000" dirty="0"/>
              <a:t>SA5 has discussed the action from SA on assessment of current CH SWG as in S5-244582. </a:t>
            </a:r>
          </a:p>
          <a:p>
            <a:pPr lvl="1"/>
            <a:r>
              <a:rPr lang="en-US" altLang="zh-CN" sz="1800" dirty="0"/>
              <a:t>SA5 has not reached consensus on either keeping CH as a SWG or converting it to a breakout session.</a:t>
            </a:r>
          </a:p>
          <a:p>
            <a:pPr lvl="2"/>
            <a:r>
              <a:rPr lang="en-US" altLang="zh-CN" sz="1400" dirty="0"/>
              <a:t>Support of CH work as parallel breakout session: 2 companies</a:t>
            </a:r>
          </a:p>
          <a:p>
            <a:pPr lvl="2"/>
            <a:r>
              <a:rPr lang="en-US" altLang="zh-CN" sz="1400" dirty="0"/>
              <a:t>Support of CH work as SWG: 7 companies</a:t>
            </a:r>
          </a:p>
          <a:p>
            <a:pPr lvl="1"/>
            <a:r>
              <a:rPr lang="en-US" altLang="zh-CN" sz="1800" dirty="0"/>
              <a:t>SA5 has reached consensus on the following issues and actions for improvement regarding CH work</a:t>
            </a:r>
          </a:p>
          <a:p>
            <a:pPr lvl="2"/>
            <a:r>
              <a:rPr lang="en-US" altLang="zh-CN" sz="1600" dirty="0"/>
              <a:t>Potential Issue-1: Opportunity to improve the CH discussion efficiency (e.g. number of </a:t>
            </a:r>
            <a:r>
              <a:rPr lang="en-US" altLang="zh-CN" sz="1600" dirty="0" err="1"/>
              <a:t>tdocs</a:t>
            </a:r>
            <a:r>
              <a:rPr lang="en-US" altLang="zh-CN" sz="1600" dirty="0"/>
              <a:t> treated per TU etc.)</a:t>
            </a:r>
          </a:p>
          <a:p>
            <a:pPr lvl="3"/>
            <a:r>
              <a:rPr lang="en-US" altLang="zh-CN" sz="1600" dirty="0"/>
              <a:t>Action-1a: Increase the CH discussion speed (e.g. number of </a:t>
            </a:r>
            <a:r>
              <a:rPr lang="en-US" altLang="zh-CN" sz="1600" dirty="0" err="1"/>
              <a:t>tdocs</a:t>
            </a:r>
            <a:r>
              <a:rPr lang="en-US" altLang="zh-CN" sz="1600" dirty="0"/>
              <a:t> treated per TU etc.)</a:t>
            </a:r>
          </a:p>
          <a:p>
            <a:pPr lvl="3"/>
            <a:r>
              <a:rPr lang="en-US" altLang="zh-CN" sz="1600" dirty="0"/>
              <a:t>Action-1b: Provide more opportunity for delegates to follow the related discussion in other related WGs and keep better connection.</a:t>
            </a:r>
          </a:p>
          <a:p>
            <a:pPr lvl="2"/>
            <a:r>
              <a:rPr lang="en-US" altLang="zh-CN" sz="1600" dirty="0"/>
              <a:t>Potential Issue-2: Synchronization of the release of CH features with related features led by other WGs</a:t>
            </a:r>
          </a:p>
          <a:p>
            <a:pPr lvl="3"/>
            <a:r>
              <a:rPr lang="en-US" altLang="zh-CN" sz="1600" dirty="0"/>
              <a:t>Action-2: Work on SA5 work planning feature mapping table as first step to identify the potential gaps.</a:t>
            </a:r>
          </a:p>
          <a:p>
            <a:pPr lvl="2"/>
            <a:r>
              <a:rPr lang="en-US" altLang="zh-CN" sz="1600" dirty="0"/>
              <a:t>Potential Issue-3: Synchronize the time plan of OAM and CH to allow better utilization of SA5 resources (such as meeting room, delegates time etc.), strictly run the meeting according to the announced time plan</a:t>
            </a:r>
          </a:p>
          <a:p>
            <a:pPr lvl="3"/>
            <a:r>
              <a:rPr lang="en-US" altLang="zh-CN" sz="1600" dirty="0"/>
              <a:t>Action-3: Consolidated OAM and CH time plan to be provided.  </a:t>
            </a:r>
          </a:p>
          <a:p>
            <a:pPr lvl="2"/>
            <a:r>
              <a:rPr lang="en-US" altLang="zh-CN" sz="1600" dirty="0"/>
              <a:t>Potential Issue-4: Insufficient visibility of CH work plan</a:t>
            </a:r>
          </a:p>
          <a:p>
            <a:pPr lvl="3"/>
            <a:r>
              <a:rPr lang="en-US" altLang="zh-CN" sz="1600" dirty="0"/>
              <a:t>Action-4: Improve visibility of CH work plan.</a:t>
            </a:r>
            <a:endParaRPr lang="zh-CN" altLang="en-US" sz="1600" dirty="0"/>
          </a:p>
        </p:txBody>
      </p:sp>
    </p:spTree>
    <p:extLst>
      <p:ext uri="{BB962C8B-B14F-4D97-AF65-F5344CB8AC3E}">
        <p14:creationId xmlns:p14="http://schemas.microsoft.com/office/powerpoint/2010/main" val="179094437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p:cNvSpPr>
          <p:nvPr>
            <p:ph type="body" idx="1"/>
          </p:nvPr>
        </p:nvSpPr>
        <p:spPr>
          <a:xfrm>
            <a:off x="861848" y="1325091"/>
            <a:ext cx="10229764" cy="4439605"/>
          </a:xfrm>
        </p:spPr>
        <p:txBody>
          <a:bodyPr/>
          <a:lstStyle/>
          <a:p>
            <a:pPr>
              <a:lnSpc>
                <a:spcPct val="90000"/>
              </a:lnSpc>
              <a:spcBef>
                <a:spcPct val="10000"/>
              </a:spcBef>
            </a:pPr>
            <a:r>
              <a:rPr lang="en-GB" altLang="zh-CN" sz="2000" dirty="0">
                <a:cs typeface="Times New Roman" pitchFamily="18" charset="0"/>
              </a:rPr>
              <a:t>SA5		</a:t>
            </a:r>
            <a:endParaRPr lang="en-GB" altLang="zh-CN" sz="2000" dirty="0">
              <a:solidFill>
                <a:srgbClr val="FF0000"/>
              </a:solidFill>
              <a:cs typeface="Times New Roman" pitchFamily="18" charset="0"/>
            </a:endParaRPr>
          </a:p>
          <a:p>
            <a:pPr>
              <a:lnSpc>
                <a:spcPct val="90000"/>
              </a:lnSpc>
              <a:buNone/>
            </a:pPr>
            <a:r>
              <a:rPr lang="en-GB" altLang="zh-CN" sz="2000" dirty="0">
                <a:cs typeface="Times New Roman" pitchFamily="18" charset="0"/>
              </a:rPr>
              <a:t>	</a:t>
            </a:r>
            <a:r>
              <a:rPr lang="de-DE" altLang="de-DE" sz="2000" dirty="0"/>
              <a:t>Zou Lan (Huawei)	</a:t>
            </a:r>
            <a:r>
              <a:rPr lang="en-GB" altLang="zh-CN" sz="2000" dirty="0">
                <a:cs typeface="Times New Roman" pitchFamily="18" charset="0"/>
              </a:rPr>
              <a:t> 			Chair			s</a:t>
            </a:r>
            <a:r>
              <a:rPr lang="en-GB" sz="2000" dirty="0">
                <a:ea typeface="宋体" pitchFamily="2" charset="-122"/>
                <a:cs typeface="Times New Roman" pitchFamily="18" charset="0"/>
              </a:rPr>
              <a:t>ince 0</a:t>
            </a:r>
            <a:r>
              <a:rPr lang="en-GB" altLang="zh-CN" sz="2000" dirty="0">
                <a:cs typeface="Times New Roman" pitchFamily="18" charset="0"/>
              </a:rPr>
              <a:t>8/2023</a:t>
            </a:r>
            <a:r>
              <a:rPr lang="en-GB" altLang="zh-CN" sz="2000" b="1" dirty="0">
                <a:solidFill>
                  <a:srgbClr val="FF0000"/>
                </a:solidFill>
                <a:cs typeface="Times New Roman" pitchFamily="18" charset="0"/>
              </a:rPr>
              <a:t> </a:t>
            </a:r>
          </a:p>
          <a:p>
            <a:pPr>
              <a:lnSpc>
                <a:spcPct val="90000"/>
              </a:lnSpc>
              <a:buNone/>
            </a:pPr>
            <a:r>
              <a:rPr lang="en-GB" altLang="zh-CN" sz="2000" dirty="0">
                <a:cs typeface="Times New Roman" pitchFamily="18" charset="0"/>
              </a:rPr>
              <a:t>	Thomas Tovinger (Ericsson) 			Vice Chair 	 	since 08/2023</a:t>
            </a:r>
            <a:br>
              <a:rPr lang="en-GB" altLang="zh-CN" sz="2000" dirty="0">
                <a:cs typeface="Times New Roman" pitchFamily="18" charset="0"/>
              </a:rPr>
            </a:br>
            <a:r>
              <a:rPr lang="en-GB" altLang="zh-CN" sz="2000" dirty="0">
                <a:cs typeface="Times New Roman" pitchFamily="18" charset="0"/>
              </a:rPr>
              <a:t>Anatoly Andrianov (</a:t>
            </a:r>
            <a:r>
              <a:rPr lang="en-GB" sz="2000" dirty="0">
                <a:cs typeface="Times New Roman" pitchFamily="18" charset="0"/>
              </a:rPr>
              <a:t>Nokia</a:t>
            </a:r>
            <a:r>
              <a:rPr lang="en-GB" altLang="zh-CN" sz="2000" dirty="0">
                <a:cs typeface="Times New Roman" pitchFamily="18" charset="0"/>
              </a:rPr>
              <a:t>) 			Vice Chair 		s</a:t>
            </a:r>
            <a:r>
              <a:rPr lang="en-GB" sz="2000" dirty="0">
                <a:ea typeface="宋体" pitchFamily="2" charset="-122"/>
                <a:cs typeface="Times New Roman" pitchFamily="18" charset="0"/>
              </a:rPr>
              <a:t>ince 0</a:t>
            </a:r>
            <a:r>
              <a:rPr lang="en-GB" altLang="zh-CN" sz="2000" dirty="0">
                <a:cs typeface="Times New Roman" pitchFamily="18" charset="0"/>
              </a:rPr>
              <a:t>8/2023</a:t>
            </a:r>
          </a:p>
          <a:p>
            <a:pPr>
              <a:lnSpc>
                <a:spcPct val="90000"/>
              </a:lnSpc>
              <a:buNone/>
            </a:pPr>
            <a:r>
              <a:rPr lang="fi-FI" sz="2000" kern="0" dirty="0"/>
              <a:t>	</a:t>
            </a:r>
            <a:r>
              <a:rPr lang="fi-FI" altLang="zh-CN" sz="2000" dirty="0"/>
              <a:t>Antoine Mouquet 				</a:t>
            </a:r>
            <a:r>
              <a:rPr lang="en-US" altLang="zh-CN" sz="2000" dirty="0"/>
              <a:t>MCC</a:t>
            </a:r>
            <a:r>
              <a:rPr lang="fi-FI" altLang="zh-CN" sz="2000" dirty="0"/>
              <a:t>			since 11/2023</a:t>
            </a:r>
            <a:endParaRPr lang="en-GB" altLang="zh-CN" sz="2000" dirty="0">
              <a:cs typeface="Times New Roman" pitchFamily="18" charset="0"/>
            </a:endParaRPr>
          </a:p>
          <a:p>
            <a:pPr lvl="1">
              <a:lnSpc>
                <a:spcPct val="90000"/>
              </a:lnSpc>
            </a:pPr>
            <a:endParaRPr lang="en-GB" altLang="zh-CN" sz="2000" dirty="0">
              <a:cs typeface="Times New Roman" pitchFamily="18" charset="0"/>
            </a:endParaRPr>
          </a:p>
          <a:p>
            <a:pPr lvl="1">
              <a:lnSpc>
                <a:spcPct val="90000"/>
              </a:lnSpc>
            </a:pPr>
            <a:r>
              <a:rPr lang="en-GB" altLang="zh-CN" sz="2000" dirty="0">
                <a:cs typeface="Times New Roman" pitchFamily="18" charset="0"/>
              </a:rPr>
              <a:t>Charging Sub-Working Group (SWG)</a:t>
            </a:r>
          </a:p>
          <a:p>
            <a:pPr>
              <a:lnSpc>
                <a:spcPct val="90000"/>
              </a:lnSpc>
              <a:buFontTx/>
              <a:buNone/>
            </a:pPr>
            <a:r>
              <a:rPr lang="en-GB" altLang="zh-CN" sz="2000" dirty="0">
                <a:cs typeface="Times New Roman" pitchFamily="18" charset="0"/>
              </a:rPr>
              <a:t>	Gerald Görmer (</a:t>
            </a:r>
            <a:r>
              <a:rPr lang="en-GB" sz="2000" dirty="0">
                <a:cs typeface="Times New Roman" pitchFamily="18" charset="0"/>
              </a:rPr>
              <a:t>MATRIXX Software</a:t>
            </a:r>
            <a:r>
              <a:rPr lang="en-GB" altLang="zh-CN" sz="2000" dirty="0">
                <a:cs typeface="Times New Roman" pitchFamily="18" charset="0"/>
              </a:rPr>
              <a:t>) 		</a:t>
            </a:r>
            <a:r>
              <a:rPr lang="en-US" altLang="zh-CN" sz="2000" dirty="0">
                <a:cs typeface="Times New Roman" pitchFamily="18" charset="0"/>
              </a:rPr>
              <a:t>SWG </a:t>
            </a:r>
            <a:r>
              <a:rPr lang="en-GB" altLang="zh-CN" sz="2000" dirty="0">
                <a:cs typeface="Times New Roman" pitchFamily="18" charset="0"/>
              </a:rPr>
              <a:t>Chair 		s</a:t>
            </a:r>
            <a:r>
              <a:rPr lang="en-GB" sz="2000" dirty="0">
                <a:ea typeface="宋体" pitchFamily="2" charset="-122"/>
                <a:cs typeface="Times New Roman" pitchFamily="18" charset="0"/>
              </a:rPr>
              <a:t>ince 0</a:t>
            </a:r>
            <a:r>
              <a:rPr lang="en-GB" altLang="zh-CN" sz="2000" dirty="0">
                <a:cs typeface="Times New Roman" pitchFamily="18" charset="0"/>
              </a:rPr>
              <a:t>8/2021</a:t>
            </a:r>
            <a:br>
              <a:rPr lang="en-GB" altLang="zh-CN" sz="2000" dirty="0">
                <a:cs typeface="Times New Roman" pitchFamily="18" charset="0"/>
              </a:rPr>
            </a:br>
            <a:r>
              <a:rPr lang="en-GB" altLang="zh-CN" sz="2000" dirty="0">
                <a:cs typeface="Times New Roman" pitchFamily="18" charset="0"/>
              </a:rPr>
              <a:t>Chen Shan (Huawei)				</a:t>
            </a:r>
            <a:r>
              <a:rPr lang="en-US" altLang="zh-CN" sz="2000" dirty="0">
                <a:cs typeface="Times New Roman" pitchFamily="18" charset="0"/>
              </a:rPr>
              <a:t>SWG </a:t>
            </a:r>
            <a:r>
              <a:rPr lang="en-GB" altLang="zh-CN" sz="2000" dirty="0">
                <a:cs typeface="Times New Roman" pitchFamily="18" charset="0"/>
              </a:rPr>
              <a:t>Vice Chair		since 05/2016</a:t>
            </a:r>
          </a:p>
          <a:p>
            <a:pPr>
              <a:lnSpc>
                <a:spcPct val="90000"/>
              </a:lnSpc>
              <a:buFontTx/>
              <a:buNone/>
            </a:pPr>
            <a:endParaRPr lang="en-GB" altLang="zh-CN" sz="2000" dirty="0">
              <a:solidFill>
                <a:srgbClr val="FF0000"/>
              </a:solidFill>
              <a:cs typeface="Times New Roman" pitchFamily="18" charset="0"/>
            </a:endParaRPr>
          </a:p>
          <a:p>
            <a:pPr marL="609600" lvl="1" indent="0">
              <a:lnSpc>
                <a:spcPct val="90000"/>
              </a:lnSpc>
              <a:buNone/>
            </a:pPr>
            <a:endParaRPr lang="en-GB" altLang="zh-CN" sz="2000" dirty="0">
              <a:cs typeface="Times New Roman" pitchFamily="18" charset="0"/>
            </a:endParaRPr>
          </a:p>
          <a:p>
            <a:pPr marL="0" indent="0">
              <a:lnSpc>
                <a:spcPct val="90000"/>
              </a:lnSpc>
              <a:buNone/>
            </a:pPr>
            <a:br>
              <a:rPr lang="en-GB" altLang="zh-CN" sz="2000" dirty="0">
                <a:cs typeface="Times New Roman" pitchFamily="18" charset="0"/>
              </a:rPr>
            </a:br>
            <a:endParaRPr lang="en-AU" sz="2000" dirty="0">
              <a:solidFill>
                <a:srgbClr val="FF3300"/>
              </a:solidFill>
              <a:ea typeface="宋体" pitchFamily="2" charset="-122"/>
              <a:cs typeface="Times New Roman" pitchFamily="18" charset="0"/>
            </a:endParaRPr>
          </a:p>
        </p:txBody>
      </p:sp>
      <p:sp>
        <p:nvSpPr>
          <p:cNvPr id="9219" name="Rectangle 4"/>
          <p:cNvSpPr>
            <a:spLocks noGrp="1"/>
          </p:cNvSpPr>
          <p:nvPr>
            <p:ph type="title"/>
          </p:nvPr>
        </p:nvSpPr>
        <p:spPr>
          <a:xfrm>
            <a:off x="127136" y="186200"/>
            <a:ext cx="10229764" cy="692150"/>
          </a:xfrm>
        </p:spPr>
        <p:txBody>
          <a:bodyPr/>
          <a:lstStyle/>
          <a:p>
            <a:r>
              <a:rPr lang="en-GB" sz="4000" dirty="0"/>
              <a:t>SA5 leadership</a:t>
            </a:r>
          </a:p>
        </p:txBody>
      </p:sp>
    </p:spTree>
    <p:extLst>
      <p:ext uri="{BB962C8B-B14F-4D97-AF65-F5344CB8AC3E}">
        <p14:creationId xmlns:p14="http://schemas.microsoft.com/office/powerpoint/2010/main" val="1070063465"/>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08BE9E4-BB7B-46A9-9D28-6B25372310E9}"/>
              </a:ext>
            </a:extLst>
          </p:cNvPr>
          <p:cNvPicPr>
            <a:picLocks noChangeAspect="1"/>
          </p:cNvPicPr>
          <p:nvPr/>
        </p:nvPicPr>
        <p:blipFill>
          <a:blip r:embed="rId2"/>
          <a:stretch>
            <a:fillRect/>
          </a:stretch>
        </p:blipFill>
        <p:spPr>
          <a:xfrm>
            <a:off x="979200" y="3209873"/>
            <a:ext cx="5516093" cy="1930392"/>
          </a:xfrm>
          <a:prstGeom prst="rect">
            <a:avLst/>
          </a:prstGeom>
        </p:spPr>
      </p:pic>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a:xfrm>
            <a:off x="652463" y="96397"/>
            <a:ext cx="9102725" cy="1143000"/>
          </a:xfrm>
        </p:spPr>
        <p:txBody>
          <a:bodyPr/>
          <a:lstStyle/>
          <a:p>
            <a:r>
              <a:rPr lang="en-US" altLang="zh-CN" sz="4000" dirty="0"/>
              <a:t>SA5 progress highlight topics</a:t>
            </a:r>
            <a:endParaRPr lang="zh-CN" altLang="en-US" sz="4000" dirty="0"/>
          </a:p>
        </p:txBody>
      </p:sp>
      <p:sp>
        <p:nvSpPr>
          <p:cNvPr id="3" name="Content Placeholder 2">
            <a:extLst>
              <a:ext uri="{FF2B5EF4-FFF2-40B4-BE49-F238E27FC236}">
                <a16:creationId xmlns:a16="http://schemas.microsoft.com/office/drawing/2014/main" id="{8A1FDD0D-FADD-40A5-A894-103B6BCBE84F}"/>
              </a:ext>
            </a:extLst>
          </p:cNvPr>
          <p:cNvSpPr>
            <a:spLocks noGrp="1"/>
          </p:cNvSpPr>
          <p:nvPr>
            <p:ph idx="1"/>
          </p:nvPr>
        </p:nvSpPr>
        <p:spPr>
          <a:xfrm>
            <a:off x="378069" y="912050"/>
            <a:ext cx="11435862" cy="5420299"/>
          </a:xfrm>
        </p:spPr>
        <p:txBody>
          <a:bodyPr/>
          <a:lstStyle/>
          <a:p>
            <a:pPr marL="342900" indent="-342900">
              <a:buBlip>
                <a:blip r:embed="rId3"/>
              </a:buBlip>
            </a:pPr>
            <a:r>
              <a:rPr lang="en-US" altLang="zh-CN" sz="1400" b="1" dirty="0"/>
              <a:t>Progress on Rel-19 </a:t>
            </a:r>
            <a:r>
              <a:rPr lang="en-US" altLang="zh-CN" sz="1400" b="1" dirty="0">
                <a:solidFill>
                  <a:srgbClr val="0000FF"/>
                </a:solidFill>
              </a:rPr>
              <a:t>Management and orchestration </a:t>
            </a:r>
            <a:r>
              <a:rPr lang="en-US" altLang="zh-CN" sz="1400" b="1" dirty="0"/>
              <a:t>topics:</a:t>
            </a:r>
          </a:p>
          <a:p>
            <a:pPr marL="722328" lvl="1" indent="-342900">
              <a:buBlip>
                <a:blip r:embed="rId3"/>
              </a:buBlip>
            </a:pPr>
            <a:r>
              <a:rPr lang="en-US" altLang="zh-CN" sz="1200" b="1" dirty="0"/>
              <a:t>Intelligence and automation: </a:t>
            </a:r>
          </a:p>
          <a:p>
            <a:pPr marL="1255728" lvl="2" indent="-342900">
              <a:buBlip>
                <a:blip r:embed="rId3"/>
              </a:buBlip>
            </a:pPr>
            <a:r>
              <a:rPr lang="en-US" altLang="zh-CN" sz="1100" dirty="0"/>
              <a:t>Good progress on MDA, IDM, CCL, NDT.</a:t>
            </a:r>
          </a:p>
          <a:p>
            <a:pPr marL="1255728" lvl="2" indent="-342900">
              <a:buBlip>
                <a:blip r:embed="rId3"/>
              </a:buBlip>
            </a:pPr>
            <a:r>
              <a:rPr lang="en-US" altLang="zh-CN" sz="1100" dirty="0"/>
              <a:t>AI/ML needs more discussion.</a:t>
            </a:r>
          </a:p>
          <a:p>
            <a:pPr marL="722328" lvl="1" indent="-342900">
              <a:buBlip>
                <a:blip r:embed="rId3"/>
              </a:buBlip>
            </a:pPr>
            <a:r>
              <a:rPr lang="en-US" altLang="zh-CN" sz="1200" b="1" dirty="0"/>
              <a:t>Support to new services: </a:t>
            </a:r>
          </a:p>
          <a:p>
            <a:pPr marL="1255728" lvl="2" indent="-342900">
              <a:buBlip>
                <a:blip r:embed="rId3"/>
              </a:buBlip>
            </a:pPr>
            <a:r>
              <a:rPr lang="en-US" altLang="zh-CN" sz="1100" dirty="0"/>
              <a:t>EE, </a:t>
            </a:r>
            <a:r>
              <a:rPr lang="en-US" altLang="zh-CN" sz="1100" dirty="0" err="1"/>
              <a:t>MExpo</a:t>
            </a:r>
            <a:r>
              <a:rPr lang="en-US" altLang="zh-CN" sz="1100" dirty="0"/>
              <a:t> needs more discussion.</a:t>
            </a:r>
          </a:p>
          <a:p>
            <a:pPr marL="722328" lvl="1" indent="-342900">
              <a:buBlip>
                <a:blip r:embed="rId3"/>
              </a:buBlip>
            </a:pPr>
            <a:r>
              <a:rPr lang="en-US" altLang="zh-CN" sz="1200" b="1" dirty="0"/>
              <a:t>Management feature enhancement: </a:t>
            </a:r>
          </a:p>
          <a:p>
            <a:pPr marL="1255728" lvl="2" indent="-342900">
              <a:buBlip>
                <a:blip r:embed="rId3"/>
              </a:buBlip>
            </a:pPr>
            <a:r>
              <a:rPr lang="en-US" altLang="zh-CN" sz="1100" dirty="0"/>
              <a:t>Good progress on SBMA,PTM, SREP</a:t>
            </a:r>
          </a:p>
          <a:p>
            <a:pPr marL="1255728" lvl="2" indent="-342900">
              <a:buBlip>
                <a:blip r:embed="rId3"/>
              </a:buBlip>
            </a:pPr>
            <a:r>
              <a:rPr lang="en-US" altLang="zh-CN" sz="1100" dirty="0"/>
              <a:t>CMO,</a:t>
            </a:r>
            <a:r>
              <a:rPr lang="zh-CN" altLang="en-US" sz="1100" dirty="0"/>
              <a:t> </a:t>
            </a:r>
            <a:r>
              <a:rPr lang="en-US" altLang="zh-CN" sz="1100" dirty="0"/>
              <a:t>MADCOL needs more discussion</a:t>
            </a:r>
          </a:p>
          <a:p>
            <a:pPr marL="722328" lvl="1" indent="-342900">
              <a:buBlip>
                <a:blip r:embed="rId3"/>
              </a:buBlip>
            </a:pPr>
            <a:r>
              <a:rPr lang="en-US" altLang="zh-CN" sz="1200" b="1" dirty="0"/>
              <a:t>Management of new network features:</a:t>
            </a:r>
            <a:r>
              <a:rPr lang="en-US" altLang="zh-CN" sz="1200" dirty="0"/>
              <a:t> </a:t>
            </a:r>
          </a:p>
          <a:p>
            <a:pPr marL="1255728" lvl="2" indent="-342900">
              <a:buBlip>
                <a:blip r:embed="rId3"/>
              </a:buBlip>
            </a:pPr>
            <a:r>
              <a:rPr lang="en-US" altLang="zh-CN" sz="1100" dirty="0"/>
              <a:t>Good progress on PM,</a:t>
            </a:r>
            <a:r>
              <a:rPr lang="zh-CN" altLang="en-US" sz="1100" dirty="0"/>
              <a:t> </a:t>
            </a:r>
            <a:r>
              <a:rPr lang="en-US" altLang="zh-CN" sz="1100" dirty="0" err="1"/>
              <a:t>adNRM</a:t>
            </a:r>
            <a:r>
              <a:rPr lang="en-US" altLang="zh-CN" sz="1100" dirty="0"/>
              <a:t>, TMQ, NTNM,</a:t>
            </a:r>
            <a:r>
              <a:rPr lang="zh-CN" altLang="en-US" sz="1100" dirty="0"/>
              <a:t> </a:t>
            </a:r>
            <a:r>
              <a:rPr lang="en-US" altLang="zh-CN" sz="1100" dirty="0"/>
              <a:t>IABM, </a:t>
            </a:r>
            <a:r>
              <a:rPr lang="en-US" altLang="zh-CN" sz="1100" dirty="0" err="1"/>
              <a:t>RedcapM</a:t>
            </a:r>
            <a:r>
              <a:rPr lang="en-US" altLang="zh-CN" sz="1100" dirty="0"/>
              <a:t>, NWDAFM, NSM, MSEC.</a:t>
            </a:r>
            <a:endParaRPr lang="zh-CN" altLang="en-US" sz="1100" dirty="0">
              <a:highlight>
                <a:srgbClr val="00FFFF"/>
              </a:highlight>
            </a:endParaRPr>
          </a:p>
        </p:txBody>
      </p:sp>
      <p:sp>
        <p:nvSpPr>
          <p:cNvPr id="4" name="Content Placeholder 2">
            <a:extLst>
              <a:ext uri="{FF2B5EF4-FFF2-40B4-BE49-F238E27FC236}">
                <a16:creationId xmlns:a16="http://schemas.microsoft.com/office/drawing/2014/main" id="{3EF882B3-744B-D3E1-9414-DBA084C32B91}"/>
              </a:ext>
            </a:extLst>
          </p:cNvPr>
          <p:cNvSpPr txBox="1">
            <a:spLocks/>
          </p:cNvSpPr>
          <p:nvPr/>
        </p:nvSpPr>
        <p:spPr bwMode="auto">
          <a:xfrm>
            <a:off x="6550754" y="955420"/>
            <a:ext cx="5263178" cy="3871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4"/>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5"/>
              </a:buBlip>
              <a:defRPr sz="3200">
                <a:solidFill>
                  <a:schemeClr val="tx1"/>
                </a:solidFill>
                <a:latin typeface="+mn-lt"/>
              </a:defRPr>
            </a:lvl2pPr>
            <a:lvl3pPr marL="1522413" indent="-303213" algn="l" rtl="0" eaLnBrk="0" fontAlgn="base" hangingPunct="0">
              <a:spcBef>
                <a:spcPct val="20000"/>
              </a:spcBef>
              <a:spcAft>
                <a:spcPct val="0"/>
              </a:spcAft>
              <a:buBlip>
                <a:blip r:embed="rId6"/>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2900" indent="-342900">
              <a:buFontTx/>
              <a:buBlip>
                <a:blip r:embed="rId3"/>
              </a:buBlip>
            </a:pPr>
            <a:r>
              <a:rPr lang="en-US" altLang="zh-CN" sz="1400" b="1" kern="0" dirty="0"/>
              <a:t>Progress on Rel-19 </a:t>
            </a:r>
            <a:r>
              <a:rPr lang="en-US" altLang="zh-CN" sz="1400" b="1" kern="0" dirty="0">
                <a:solidFill>
                  <a:srgbClr val="0000FF"/>
                </a:solidFill>
              </a:rPr>
              <a:t>Charging</a:t>
            </a:r>
            <a:r>
              <a:rPr lang="en-US" altLang="zh-CN" sz="1400" b="1" kern="0" dirty="0"/>
              <a:t> topics for:</a:t>
            </a:r>
          </a:p>
          <a:p>
            <a:pPr marL="722328" lvl="1" indent="-342900">
              <a:buFontTx/>
              <a:buBlip>
                <a:blip r:embed="rId3"/>
              </a:buBlip>
            </a:pPr>
            <a:r>
              <a:rPr lang="en-US" altLang="zh-CN" sz="1200" b="1" kern="0" dirty="0"/>
              <a:t>CHF Segmentation (</a:t>
            </a:r>
            <a:r>
              <a:rPr lang="en-US" sz="1200" b="1" kern="0" dirty="0"/>
              <a:t>CHFSeg</a:t>
            </a:r>
            <a:r>
              <a:rPr lang="en-US" altLang="zh-CN" sz="1200" b="1" kern="0" dirty="0"/>
              <a:t>)</a:t>
            </a:r>
          </a:p>
          <a:p>
            <a:pPr marL="1255728" lvl="2" indent="-342900">
              <a:buFontTx/>
              <a:buBlip>
                <a:blip r:embed="rId3"/>
              </a:buBlip>
            </a:pPr>
            <a:r>
              <a:rPr lang="en-US" altLang="zh-CN" sz="1100" kern="0" dirty="0"/>
              <a:t>Good progress</a:t>
            </a:r>
            <a:endParaRPr lang="en-US" altLang="zh-CN" sz="1200" b="1" kern="0" dirty="0"/>
          </a:p>
          <a:p>
            <a:pPr marL="722328" lvl="1" indent="-342900">
              <a:buFontTx/>
              <a:buBlip>
                <a:blip r:embed="rId3"/>
              </a:buBlip>
            </a:pPr>
            <a:r>
              <a:rPr lang="en-US" altLang="zh-CN" sz="1200" b="1" kern="0" dirty="0"/>
              <a:t>Ranging and Sidelink Positioning (</a:t>
            </a:r>
            <a:r>
              <a:rPr lang="en-US" sz="1200" b="1" kern="0" dirty="0"/>
              <a:t>Ranging_SL_CH)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Energy Efficiency of 5G (</a:t>
            </a:r>
            <a:r>
              <a:rPr lang="en-US" sz="1200" b="1" kern="0" dirty="0"/>
              <a:t>EnergySys_CH)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Indirect network sharing (</a:t>
            </a:r>
            <a:r>
              <a:rPr lang="en-US" sz="1200" b="1" kern="0" dirty="0"/>
              <a:t>NetShare_CH)</a:t>
            </a:r>
          </a:p>
          <a:p>
            <a:pPr marL="1255728" lvl="2" indent="-342900">
              <a:buFontTx/>
              <a:buBlip>
                <a:blip r:embed="rId3"/>
              </a:buBlip>
            </a:pPr>
            <a:r>
              <a:rPr lang="en-US" altLang="zh-CN" sz="1100" kern="0" dirty="0"/>
              <a:t>No progress due to no SA2 conclusions are available</a:t>
            </a:r>
          </a:p>
          <a:p>
            <a:pPr marL="722328" lvl="1" indent="-342900">
              <a:buFontTx/>
              <a:buBlip>
                <a:blip r:embed="rId3"/>
              </a:buBlip>
            </a:pPr>
            <a:r>
              <a:rPr lang="en-US" altLang="zh-CN" sz="1200" b="1" kern="0" dirty="0"/>
              <a:t>Study on Satellite access Phase 3 (</a:t>
            </a:r>
            <a:r>
              <a:rPr lang="en-US" sz="1200" b="1" kern="0" dirty="0"/>
              <a:t>FS_5GSAT_Ph3_CH</a:t>
            </a:r>
            <a:r>
              <a:rPr lang="en-US" altLang="zh-CN" sz="1200" b="1" kern="0" dirty="0"/>
              <a:t>)</a:t>
            </a:r>
          </a:p>
          <a:p>
            <a:pPr marL="1255728" lvl="2" indent="-342900">
              <a:buBlip>
                <a:blip r:embed="rId3"/>
              </a:buBlip>
            </a:pPr>
            <a:r>
              <a:rPr lang="en-US" altLang="zh-CN" sz="1100" kern="0" dirty="0"/>
              <a:t>Good progress</a:t>
            </a:r>
          </a:p>
          <a:p>
            <a:pPr marL="722328" lvl="1" indent="-342900">
              <a:buFontTx/>
              <a:buBlip>
                <a:blip r:embed="rId3"/>
              </a:buBlip>
            </a:pPr>
            <a:r>
              <a:rPr lang="en-US" altLang="zh-CN" sz="1200" b="1" kern="0" dirty="0"/>
              <a:t>Study on CAPIF (FS_CAPIF_CH)</a:t>
            </a:r>
          </a:p>
          <a:p>
            <a:pPr marL="1255728" lvl="2" indent="-342900">
              <a:buFontTx/>
              <a:buBlip>
                <a:blip r:embed="rId3"/>
              </a:buBlip>
            </a:pPr>
            <a:r>
              <a:rPr lang="en-US" altLang="zh-CN" sz="1100" kern="0" dirty="0"/>
              <a:t>Good progress</a:t>
            </a:r>
            <a:endParaRPr lang="en-US" altLang="zh-CN" sz="600" b="1" kern="0" dirty="0"/>
          </a:p>
          <a:p>
            <a:pPr marL="722328" lvl="1" indent="-342900">
              <a:buFontTx/>
              <a:buBlip>
                <a:blip r:embed="rId3"/>
              </a:buBlip>
            </a:pPr>
            <a:r>
              <a:rPr lang="en-GB" altLang="zh-CN" sz="1200" b="1" kern="0" dirty="0"/>
              <a:t>Study on Next generation real time communication services phase 2 (FS_NG_RTC_Ph2_CH)</a:t>
            </a:r>
          </a:p>
          <a:p>
            <a:pPr marL="1255728" lvl="2" indent="-342900">
              <a:buBlip>
                <a:blip r:embed="rId3"/>
              </a:buBlip>
            </a:pPr>
            <a:r>
              <a:rPr lang="en-US" altLang="zh-CN" sz="1100" kern="0" dirty="0"/>
              <a:t>Good progress</a:t>
            </a:r>
            <a:endParaRPr lang="en-GB" altLang="zh-CN" sz="1200" b="1" kern="0" dirty="0"/>
          </a:p>
          <a:p>
            <a:pPr marL="722328" lvl="1" indent="-342900">
              <a:buFontTx/>
              <a:buBlip>
                <a:blip r:embed="rId3"/>
              </a:buBlip>
            </a:pPr>
            <a:r>
              <a:rPr lang="en-US" altLang="zh-CN" sz="1200" b="1" kern="0" dirty="0"/>
              <a:t>Study on Uncrewed Aerial Vehicle (FS_UAS_CH)</a:t>
            </a:r>
          </a:p>
          <a:p>
            <a:pPr marL="1255728" lvl="2" indent="-342900">
              <a:buFontTx/>
              <a:buBlip>
                <a:blip r:embed="rId3"/>
              </a:buBlip>
            </a:pPr>
            <a:r>
              <a:rPr lang="en-US" altLang="zh-CN" sz="1100" kern="0" dirty="0"/>
              <a:t>Good progress</a:t>
            </a:r>
            <a:endParaRPr lang="zh-CN" altLang="en-US" sz="1100" kern="0" dirty="0"/>
          </a:p>
        </p:txBody>
      </p:sp>
      <p:sp>
        <p:nvSpPr>
          <p:cNvPr id="7" name="Rectangle 6">
            <a:extLst>
              <a:ext uri="{FF2B5EF4-FFF2-40B4-BE49-F238E27FC236}">
                <a16:creationId xmlns:a16="http://schemas.microsoft.com/office/drawing/2014/main" id="{9F979C95-77D5-42AF-B6A7-3206291D806C}"/>
              </a:ext>
            </a:extLst>
          </p:cNvPr>
          <p:cNvSpPr/>
          <p:nvPr/>
        </p:nvSpPr>
        <p:spPr>
          <a:xfrm>
            <a:off x="121920" y="5019346"/>
            <a:ext cx="11978640" cy="1126462"/>
          </a:xfrm>
          <a:prstGeom prst="rect">
            <a:avLst/>
          </a:prstGeom>
          <a:solidFill>
            <a:schemeClr val="bg1"/>
          </a:solidFill>
        </p:spPr>
        <p:txBody>
          <a:bodyPr wrap="square">
            <a:spAutoFit/>
          </a:bodyPr>
          <a:lstStyle/>
          <a:p>
            <a:pPr marL="342900" lvl="0" indent="-342900">
              <a:spcBef>
                <a:spcPct val="20000"/>
              </a:spcBef>
              <a:buBlip>
                <a:blip r:embed="rId3"/>
              </a:buBlip>
            </a:pPr>
            <a:r>
              <a:rPr lang="en-US" altLang="zh-CN" sz="1200" b="1" kern="0" dirty="0">
                <a:solidFill>
                  <a:prstClr val="black"/>
                </a:solidFill>
                <a:latin typeface="+mn-lt"/>
                <a:cs typeface="+mn-cs"/>
              </a:rPr>
              <a:t>Progress on CRs:</a:t>
            </a:r>
            <a:endParaRPr lang="en-US" altLang="zh-CN" sz="1200" kern="0" dirty="0">
              <a:solidFill>
                <a:prstClr val="black"/>
              </a:solidFill>
              <a:highlight>
                <a:srgbClr val="FFFF00"/>
              </a:highlight>
              <a:latin typeface="+mn-lt"/>
              <a:cs typeface="+mn-cs"/>
            </a:endParaRPr>
          </a:p>
          <a:p>
            <a:pPr marL="722328" lvl="1" indent="-342900">
              <a:spcBef>
                <a:spcPct val="20000"/>
              </a:spcBef>
              <a:buClr>
                <a:srgbClr val="C00000"/>
              </a:buClr>
              <a:buBlip>
                <a:blip r:embed="rId3"/>
              </a:buBlip>
            </a:pPr>
            <a:r>
              <a:rPr lang="en-US" altLang="zh-CN" sz="1200" dirty="0">
                <a:latin typeface="+mn-lt"/>
              </a:rPr>
              <a:t>Pre-Rel-18: corrections on IETF reference/TLS reference/IOC name/Link and EP_RP/PM/</a:t>
            </a:r>
            <a:r>
              <a:rPr lang="en-US" altLang="zh-CN" sz="1200" dirty="0" err="1">
                <a:latin typeface="+mn-lt"/>
              </a:rPr>
              <a:t>NFProfile</a:t>
            </a:r>
            <a:r>
              <a:rPr lang="en-US" altLang="zh-CN" sz="1200" dirty="0">
                <a:latin typeface="+mn-lt"/>
              </a:rPr>
              <a:t> and </a:t>
            </a:r>
            <a:r>
              <a:rPr lang="en-US" altLang="zh-CN" sz="1200" dirty="0" err="1">
                <a:latin typeface="+mn-lt"/>
              </a:rPr>
              <a:t>NFService</a:t>
            </a:r>
            <a:r>
              <a:rPr lang="en-US" altLang="zh-CN" sz="1200" dirty="0">
                <a:latin typeface="+mn-lt"/>
              </a:rPr>
              <a:t>/trace/MDA/YANG Mapping/CH:TEI16/CH:TEI17,TEI17_NIESGU etc.</a:t>
            </a:r>
          </a:p>
          <a:p>
            <a:pPr marL="722328" lvl="1" indent="-342900">
              <a:spcBef>
                <a:spcPct val="20000"/>
              </a:spcBef>
              <a:buClr>
                <a:srgbClr val="C00000"/>
              </a:buClr>
              <a:buBlip>
                <a:blip r:embed="rId3"/>
              </a:buBlip>
            </a:pPr>
            <a:r>
              <a:rPr lang="en-US" altLang="zh-CN" sz="1200" dirty="0">
                <a:latin typeface="+mn-lt"/>
              </a:rPr>
              <a:t>Rel-18: corrections on PM_KPI_5G_Ph3/</a:t>
            </a:r>
            <a:r>
              <a:rPr lang="en-US" altLang="zh-CN" sz="1200" dirty="0" err="1">
                <a:latin typeface="+mn-lt"/>
              </a:rPr>
              <a:t>eSBMA</a:t>
            </a:r>
            <a:r>
              <a:rPr lang="en-US" altLang="zh-CN" sz="1200" dirty="0">
                <a:latin typeface="+mn-lt"/>
              </a:rPr>
              <a:t>/AIML_MGT/IDMS_MN_ph2/</a:t>
            </a:r>
            <a:r>
              <a:rPr lang="en-US" altLang="zh-CN" sz="1200" dirty="0" err="1">
                <a:latin typeface="+mn-lt"/>
              </a:rPr>
              <a:t>eECM</a:t>
            </a:r>
            <a:r>
              <a:rPr lang="en-US" altLang="zh-CN" sz="1200" dirty="0">
                <a:latin typeface="+mn-lt"/>
              </a:rPr>
              <a:t>/</a:t>
            </a:r>
            <a:r>
              <a:rPr lang="en-US" altLang="zh-CN" sz="1200" dirty="0" err="1">
                <a:latin typeface="+mn-lt"/>
              </a:rPr>
              <a:t>eNETSLICE_PRO</a:t>
            </a:r>
            <a:r>
              <a:rPr lang="en-US" altLang="zh-CN" sz="1200" dirty="0">
                <a:latin typeface="+mn-lt"/>
              </a:rPr>
              <a:t>/CHRACHF/</a:t>
            </a:r>
            <a:r>
              <a:rPr lang="en-US" altLang="zh-CN" sz="1200" dirty="0" err="1">
                <a:latin typeface="+mn-lt"/>
              </a:rPr>
              <a:t>eQoE</a:t>
            </a:r>
            <a:r>
              <a:rPr lang="en-US" altLang="zh-CN" sz="1200" dirty="0">
                <a:latin typeface="+mn-lt"/>
              </a:rPr>
              <a:t>/AdNRM_ph2/OAM_NTN/FS_AIML_MGMT/RANSC/5GSATB_OAM etc.</a:t>
            </a:r>
          </a:p>
          <a:p>
            <a:pPr marL="722328" lvl="1" indent="-342900">
              <a:spcBef>
                <a:spcPct val="20000"/>
              </a:spcBef>
              <a:buClr>
                <a:srgbClr val="C00000"/>
              </a:buClr>
              <a:buBlip>
                <a:blip r:embed="rId3"/>
              </a:buBlip>
            </a:pPr>
            <a:r>
              <a:rPr lang="en-US" altLang="zh-CN" sz="1200" dirty="0">
                <a:latin typeface="+mn-lt"/>
              </a:rPr>
              <a:t>Rel-19: corrections on TEI19 YANG correction/LTM support etc.</a:t>
            </a:r>
          </a:p>
        </p:txBody>
      </p:sp>
      <p:sp>
        <p:nvSpPr>
          <p:cNvPr id="9" name="Oval 8">
            <a:extLst>
              <a:ext uri="{FF2B5EF4-FFF2-40B4-BE49-F238E27FC236}">
                <a16:creationId xmlns:a16="http://schemas.microsoft.com/office/drawing/2014/main" id="{7213A19C-8E28-4EAF-A724-F323224A6D5F}"/>
              </a:ext>
            </a:extLst>
          </p:cNvPr>
          <p:cNvSpPr/>
          <p:nvPr/>
        </p:nvSpPr>
        <p:spPr bwMode="auto">
          <a:xfrm>
            <a:off x="1188768" y="3522443"/>
            <a:ext cx="319997"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3F6F8E2F-249C-4B5C-8C9F-739746C3A611}"/>
              </a:ext>
            </a:extLst>
          </p:cNvPr>
          <p:cNvSpPr/>
          <p:nvPr/>
        </p:nvSpPr>
        <p:spPr bwMode="auto">
          <a:xfrm>
            <a:off x="5132949" y="3523488"/>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7C694ACC-D4C8-4CC2-ADB7-85FA86DD13F8}"/>
              </a:ext>
            </a:extLst>
          </p:cNvPr>
          <p:cNvSpPr/>
          <p:nvPr/>
        </p:nvSpPr>
        <p:spPr bwMode="auto">
          <a:xfrm>
            <a:off x="1956434" y="3522443"/>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48936380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p:txBody>
          <a:bodyPr/>
          <a:lstStyle/>
          <a:p>
            <a:r>
              <a:rPr lang="en-US" altLang="zh-CN" sz="4000" dirty="0"/>
              <a:t>SA5 Liaisons to SA</a:t>
            </a:r>
            <a:endParaRPr lang="zh-CN" altLang="en-US" sz="4000" dirty="0"/>
          </a:p>
        </p:txBody>
      </p:sp>
      <p:graphicFrame>
        <p:nvGraphicFramePr>
          <p:cNvPr id="5" name="表格 8">
            <a:extLst>
              <a:ext uri="{FF2B5EF4-FFF2-40B4-BE49-F238E27FC236}">
                <a16:creationId xmlns:a16="http://schemas.microsoft.com/office/drawing/2014/main" id="{778399BB-476D-437C-B47C-E52D92B23EB6}"/>
              </a:ext>
            </a:extLst>
          </p:cNvPr>
          <p:cNvGraphicFramePr>
            <a:graphicFrameLocks noGrp="1"/>
          </p:cNvGraphicFramePr>
          <p:nvPr>
            <p:extLst>
              <p:ext uri="{D42A27DB-BD31-4B8C-83A1-F6EECF244321}">
                <p14:modId xmlns:p14="http://schemas.microsoft.com/office/powerpoint/2010/main" val="2832721857"/>
              </p:ext>
            </p:extLst>
          </p:nvPr>
        </p:nvGraphicFramePr>
        <p:xfrm>
          <a:off x="388801" y="1417320"/>
          <a:ext cx="11150736" cy="2560320"/>
        </p:xfrm>
        <a:graphic>
          <a:graphicData uri="http://schemas.openxmlformats.org/drawingml/2006/table">
            <a:tbl>
              <a:tblPr firstRow="1" firstCol="1" bandRow="1">
                <a:tableStyleId>{F5AB1C69-6EDB-4FF4-983F-18BD219EF322}</a:tableStyleId>
              </a:tblPr>
              <a:tblGrid>
                <a:gridCol w="1031178">
                  <a:extLst>
                    <a:ext uri="{9D8B030D-6E8A-4147-A177-3AD203B41FA5}">
                      <a16:colId xmlns:a16="http://schemas.microsoft.com/office/drawing/2014/main" val="1050790511"/>
                    </a:ext>
                  </a:extLst>
                </a:gridCol>
                <a:gridCol w="1009881">
                  <a:extLst>
                    <a:ext uri="{9D8B030D-6E8A-4147-A177-3AD203B41FA5}">
                      <a16:colId xmlns:a16="http://schemas.microsoft.com/office/drawing/2014/main" val="3496033843"/>
                    </a:ext>
                  </a:extLst>
                </a:gridCol>
                <a:gridCol w="2750556">
                  <a:extLst>
                    <a:ext uri="{9D8B030D-6E8A-4147-A177-3AD203B41FA5}">
                      <a16:colId xmlns:a16="http://schemas.microsoft.com/office/drawing/2014/main" val="1721966559"/>
                    </a:ext>
                  </a:extLst>
                </a:gridCol>
                <a:gridCol w="778861">
                  <a:extLst>
                    <a:ext uri="{9D8B030D-6E8A-4147-A177-3AD203B41FA5}">
                      <a16:colId xmlns:a16="http://schemas.microsoft.com/office/drawing/2014/main" val="3101015917"/>
                    </a:ext>
                  </a:extLst>
                </a:gridCol>
                <a:gridCol w="1249422">
                  <a:extLst>
                    <a:ext uri="{9D8B030D-6E8A-4147-A177-3AD203B41FA5}">
                      <a16:colId xmlns:a16="http://schemas.microsoft.com/office/drawing/2014/main" val="3854183205"/>
                    </a:ext>
                  </a:extLst>
                </a:gridCol>
                <a:gridCol w="1572276">
                  <a:extLst>
                    <a:ext uri="{9D8B030D-6E8A-4147-A177-3AD203B41FA5}">
                      <a16:colId xmlns:a16="http://schemas.microsoft.com/office/drawing/2014/main" val="520188439"/>
                    </a:ext>
                  </a:extLst>
                </a:gridCol>
                <a:gridCol w="1379281">
                  <a:extLst>
                    <a:ext uri="{9D8B030D-6E8A-4147-A177-3AD203B41FA5}">
                      <a16:colId xmlns:a16="http://schemas.microsoft.com/office/drawing/2014/main" val="2501763921"/>
                    </a:ext>
                  </a:extLst>
                </a:gridCol>
                <a:gridCol w="1379281">
                  <a:extLst>
                    <a:ext uri="{9D8B030D-6E8A-4147-A177-3AD203B41FA5}">
                      <a16:colId xmlns:a16="http://schemas.microsoft.com/office/drawing/2014/main" val="2160464347"/>
                    </a:ext>
                  </a:extLst>
                </a:gridCol>
              </a:tblGrid>
              <a:tr h="182880">
                <a:tc>
                  <a:txBody>
                    <a:bodyPr/>
                    <a:lstStyle/>
                    <a:p>
                      <a:pPr algn="ctr">
                        <a:spcAft>
                          <a:spcPts val="0"/>
                        </a:spcAft>
                      </a:pPr>
                      <a:r>
                        <a:rPr lang="en-US" sz="1200" dirty="0" err="1">
                          <a:solidFill>
                            <a:schemeClr val="tx1"/>
                          </a:solidFill>
                          <a:effectLst/>
                        </a:rPr>
                        <a:t>Tdoc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Reply 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Title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Doc-type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Source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Cc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altLang="zh-CN" sz="1200" dirty="0">
                          <a:solidFill>
                            <a:schemeClr val="tx1"/>
                          </a:solidFill>
                          <a:effectLst/>
                          <a:latin typeface="Calibri" panose="020F0502020204030204" pitchFamily="34" charset="0"/>
                          <a:ea typeface="PMingLiU"/>
                        </a:rPr>
                        <a:t>Action from SA</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extLst>
                  <a:ext uri="{0D108BD9-81ED-4DB2-BD59-A6C34878D82A}">
                    <a16:rowId xmlns:a16="http://schemas.microsoft.com/office/drawing/2014/main" val="3003159646"/>
                  </a:ext>
                </a:extLst>
              </a:tr>
              <a:tr h="365760">
                <a:tc>
                  <a:txBody>
                    <a:bodyPr/>
                    <a:lstStyle/>
                    <a:p>
                      <a:pPr>
                        <a:spcAft>
                          <a:spcPts val="0"/>
                        </a:spcAft>
                      </a:pPr>
                      <a:r>
                        <a:rPr lang="en-US" altLang="zh-CN" sz="1200" dirty="0">
                          <a:effectLst/>
                        </a:rPr>
                        <a:t>SP-241040</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S5-243811</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reply to LS on Invitation to update the information in the IMT-2020 and beyond roadmap</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out</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a:effectLst/>
                        </a:rPr>
                        <a:t>Huawei</a:t>
                      </a:r>
                      <a:endParaRPr lang="en-US" sz="120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JCA IMT2020</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3824035094"/>
                  </a:ext>
                </a:extLst>
              </a:tr>
              <a:tr h="365760">
                <a:tc>
                  <a:txBody>
                    <a:bodyPr/>
                    <a:lstStyle/>
                    <a:p>
                      <a:pPr>
                        <a:spcAft>
                          <a:spcPts val="0"/>
                        </a:spcAft>
                      </a:pPr>
                      <a:r>
                        <a:rPr lang="en-US" altLang="zh-CN" sz="1200" dirty="0">
                          <a:effectLst/>
                        </a:rPr>
                        <a:t>SP-241041</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rPr>
                        <a:t>S5-243798</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rPr>
                        <a:t>LS reply on terminology definitions for AI-ML in NG-RAN</a:t>
                      </a:r>
                    </a:p>
                    <a:p>
                      <a:pPr>
                        <a:spcAft>
                          <a:spcPts val="0"/>
                        </a:spcAft>
                      </a:pP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NEC Corporation</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RAN3, RAN2</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 RAN1, SA, SA2, SA6</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640877866"/>
                  </a:ext>
                </a:extLst>
              </a:tr>
              <a:tr h="365760">
                <a:tc>
                  <a:txBody>
                    <a:bodyPr/>
                    <a:lstStyle/>
                    <a:p>
                      <a:pPr>
                        <a:spcAft>
                          <a:spcPts val="0"/>
                        </a:spcAft>
                      </a:pPr>
                      <a:r>
                        <a:rPr lang="en-US" altLang="zh-CN" sz="1200" dirty="0">
                          <a:effectLst/>
                        </a:rPr>
                        <a:t>SP-241042</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a:t>
                      </a:r>
                      <a:r>
                        <a:rPr lang="en-US" sz="1200" dirty="0">
                          <a:effectLst/>
                          <a:latin typeface="Calibri" panose="020F0502020204030204" pitchFamily="34" charset="0"/>
                          <a:ea typeface="PMingLiU"/>
                        </a:rPr>
                        <a:t>5-243813</a:t>
                      </a:r>
                    </a:p>
                  </a:txBody>
                  <a:tcPr marL="68580" marR="68580" marT="0" marB="0" anchor="b"/>
                </a:tc>
                <a:tc>
                  <a:txBody>
                    <a:bodyPr/>
                    <a:lstStyle/>
                    <a:p>
                      <a:pPr>
                        <a:spcAft>
                          <a:spcPts val="0"/>
                        </a:spcAft>
                      </a:pPr>
                      <a:r>
                        <a:rPr lang="en-US" altLang="zh-CN" sz="1200" dirty="0">
                          <a:effectLst/>
                        </a:rPr>
                        <a:t>LS reply to IETF Traffic Engineering Architecture and Signaling Working Group on A Realization of Network Slices for 5G Networks Using Current IP/MPLS Technologies</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IETF TEAS WG</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426129953"/>
                  </a:ext>
                </a:extLst>
              </a:tr>
              <a:tr h="365760">
                <a:tc>
                  <a:txBody>
                    <a:bodyPr/>
                    <a:lstStyle/>
                    <a:p>
                      <a:pPr>
                        <a:spcAft>
                          <a:spcPts val="0"/>
                        </a:spcAft>
                      </a:pPr>
                      <a:r>
                        <a:rPr lang="en-US" altLang="zh-CN" sz="1200" dirty="0">
                          <a:effectLst/>
                        </a:rPr>
                        <a:t>SP-241045</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latin typeface="Calibri" panose="020F0502020204030204" pitchFamily="34" charset="0"/>
                          <a:ea typeface="PMingLiU"/>
                        </a:rPr>
                        <a:t>S5-243814</a:t>
                      </a:r>
                    </a:p>
                  </a:txBody>
                  <a:tcPr marL="68580" marR="68580" marT="0" marB="0" anchor="b"/>
                </a:tc>
                <a:tc>
                  <a:txBody>
                    <a:bodyPr/>
                    <a:lstStyle/>
                    <a:p>
                      <a:pPr>
                        <a:spcAft>
                          <a:spcPts val="0"/>
                        </a:spcAft>
                      </a:pPr>
                      <a:r>
                        <a:rPr lang="en-US" altLang="zh-CN" sz="1200" dirty="0">
                          <a:effectLst/>
                        </a:rPr>
                        <a:t>LS reply on Clarification on GST attribute Energy Efficiency</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latin typeface="Calibri" panose="020F0502020204030204" pitchFamily="34" charset="0"/>
                          <a:ea typeface="PMingLiU"/>
                        </a:rPr>
                        <a:t>GSMA NRG</a:t>
                      </a:r>
                    </a:p>
                  </a:txBody>
                  <a:tcPr marL="68580" marR="68580" marT="0" marB="0" anchor="b"/>
                </a:tc>
                <a:tc>
                  <a:txBody>
                    <a:bodyPr/>
                    <a:lstStyle/>
                    <a:p>
                      <a:pPr>
                        <a:spcAft>
                          <a:spcPts val="0"/>
                        </a:spcAft>
                      </a:pPr>
                      <a:r>
                        <a:rPr lang="en-US" altLang="zh-CN" sz="1200" dirty="0">
                          <a:effectLst/>
                          <a:latin typeface="Calibri" panose="020F0502020204030204" pitchFamily="34" charset="0"/>
                          <a:ea typeface="PMingLiU"/>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PMingLiU"/>
                        </a:rPr>
                        <a:t>No action requirements to SA</a:t>
                      </a:r>
                    </a:p>
                  </a:txBody>
                  <a:tcPr marL="68580" marR="68580" marT="0" marB="0" anchor="b"/>
                </a:tc>
                <a:extLst>
                  <a:ext uri="{0D108BD9-81ED-4DB2-BD59-A6C34878D82A}">
                    <a16:rowId xmlns:a16="http://schemas.microsoft.com/office/drawing/2014/main" val="1290270165"/>
                  </a:ext>
                </a:extLst>
              </a:tr>
            </a:tbl>
          </a:graphicData>
        </a:graphic>
      </p:graphicFrame>
    </p:spTree>
    <p:extLst>
      <p:ext uri="{BB962C8B-B14F-4D97-AF65-F5344CB8AC3E}">
        <p14:creationId xmlns:p14="http://schemas.microsoft.com/office/powerpoint/2010/main" val="550894939"/>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0A8F1F-BDBB-469A-84D5-2FE2C4B8CCE8}"/>
              </a:ext>
            </a:extLst>
          </p:cNvPr>
          <p:cNvSpPr>
            <a:spLocks noGrp="1"/>
          </p:cNvSpPr>
          <p:nvPr>
            <p:ph type="title"/>
          </p:nvPr>
        </p:nvSpPr>
        <p:spPr>
          <a:xfrm>
            <a:off x="609600" y="274638"/>
            <a:ext cx="9112251" cy="1143000"/>
          </a:xfrm>
        </p:spPr>
        <p:txBody>
          <a:bodyPr/>
          <a:lstStyle/>
          <a:p>
            <a:r>
              <a:rPr lang="en-US" altLang="zh-CN" sz="3600" dirty="0"/>
              <a:t>Rel-19 SA5 Summary Information in forge</a:t>
            </a:r>
            <a:endParaRPr lang="zh-CN" altLang="en-US" sz="3600" dirty="0"/>
          </a:p>
        </p:txBody>
      </p:sp>
      <p:sp>
        <p:nvSpPr>
          <p:cNvPr id="6" name="Rectangle 5">
            <a:extLst>
              <a:ext uri="{FF2B5EF4-FFF2-40B4-BE49-F238E27FC236}">
                <a16:creationId xmlns:a16="http://schemas.microsoft.com/office/drawing/2014/main" id="{FB1F1AF4-B542-49FE-9166-F13D4D1FA6D0}"/>
              </a:ext>
            </a:extLst>
          </p:cNvPr>
          <p:cNvSpPr/>
          <p:nvPr/>
        </p:nvSpPr>
        <p:spPr>
          <a:xfrm>
            <a:off x="476191" y="1417638"/>
            <a:ext cx="11239618" cy="4801314"/>
          </a:xfrm>
          <a:prstGeom prst="rect">
            <a:avLst/>
          </a:prstGeom>
        </p:spPr>
        <p:txBody>
          <a:bodyPr wrap="square">
            <a:spAutoFit/>
          </a:bodyPr>
          <a:lstStyle/>
          <a:p>
            <a:pPr marL="342900" indent="-342900">
              <a:buBlip>
                <a:blip r:embed="rId2"/>
              </a:buBlip>
            </a:pPr>
            <a:r>
              <a:rPr lang="en-US" altLang="zh-CN" sz="1800" dirty="0"/>
              <a:t>SA5 Rel-19 ongoing topics</a:t>
            </a:r>
            <a:endParaRPr lang="zh-CN" altLang="zh-CN" sz="1800" dirty="0"/>
          </a:p>
          <a:p>
            <a:pPr marL="950913" lvl="1" indent="-342900">
              <a:buBlip>
                <a:blip r:embed="rId2"/>
              </a:buBlip>
            </a:pPr>
            <a:r>
              <a:rPr lang="en-US" altLang="zh-CN" sz="1800" dirty="0"/>
              <a:t>Details of SA5 Rel-19 approved WIDs/SIDs : </a:t>
            </a:r>
            <a:br>
              <a:rPr lang="en-US" altLang="zh-CN" sz="1800" dirty="0"/>
            </a:br>
            <a:r>
              <a:rPr lang="en-US" altLang="zh-CN" sz="1800" dirty="0">
                <a:hlinkClick r:id="rId3">
                  <a:extLst>
                    <a:ext uri="{A12FA001-AC4F-418D-AE19-62706E023703}">
                      <ahyp:hlinkClr xmlns:ahyp="http://schemas.microsoft.com/office/drawing/2018/hyperlinkcolor" val="tx"/>
                    </a:ext>
                  </a:extLst>
                </a:hlinkClick>
              </a:rPr>
              <a:t>https://forge.3gpp.org/rep/sa5/MnS/-/wikis/SA5/Rel-19-Moderated-Topics</a:t>
            </a:r>
            <a:r>
              <a:rPr lang="en-US" altLang="zh-CN" sz="1800" dirty="0"/>
              <a:t> </a:t>
            </a:r>
            <a:endParaRPr lang="zh-CN" altLang="zh-CN" sz="1800" dirty="0"/>
          </a:p>
          <a:p>
            <a:pPr marL="342900" lvl="0" indent="-342900">
              <a:buBlip>
                <a:blip r:embed="rId2"/>
              </a:buBlip>
            </a:pPr>
            <a:endParaRPr lang="en-US" altLang="zh-CN" sz="1800" dirty="0"/>
          </a:p>
          <a:p>
            <a:pPr marL="342900" lvl="0" indent="-342900">
              <a:buBlip>
                <a:blip r:embed="rId2"/>
              </a:buBlip>
            </a:pPr>
            <a:r>
              <a:rPr lang="en-US" altLang="zh-CN" sz="1800" dirty="0"/>
              <a:t>Stage 3 forge links: </a:t>
            </a:r>
            <a:r>
              <a:rPr lang="en-US" altLang="zh-CN" sz="1800" dirty="0">
                <a:hlinkClick r:id="rId4">
                  <a:extLst>
                    <a:ext uri="{A12FA001-AC4F-418D-AE19-62706E023703}">
                      <ahyp:hlinkClr xmlns:ahyp="http://schemas.microsoft.com/office/drawing/2018/hyperlinkcolor" val="tx"/>
                    </a:ext>
                  </a:extLst>
                </a:hlinkClick>
              </a:rPr>
              <a:t>https://forge.3gpp.org/rep/sa5/MnS</a:t>
            </a:r>
            <a:endParaRPr lang="en-US" altLang="zh-CN" sz="1800" dirty="0"/>
          </a:p>
          <a:p>
            <a:pPr marL="950913" lvl="1" indent="-342900">
              <a:buBlip>
                <a:blip r:embed="rId2"/>
              </a:buBlip>
            </a:pPr>
            <a:r>
              <a:rPr lang="en-US" altLang="zh-CN" sz="1800" dirty="0"/>
              <a:t>Management and Orchestration APIs:</a:t>
            </a:r>
          </a:p>
          <a:p>
            <a:pPr marL="1560513" lvl="2" indent="-342900">
              <a:buBlip>
                <a:blip r:embed="rId2"/>
              </a:buBlip>
            </a:pPr>
            <a:r>
              <a:rPr lang="en-US" altLang="zh-CN" sz="1800" dirty="0" err="1"/>
              <a:t>OpenAPI</a:t>
            </a:r>
            <a:r>
              <a:rPr lang="en-US" altLang="zh-CN" sz="1800" dirty="0"/>
              <a:t> solution is captured in </a:t>
            </a:r>
            <a:r>
              <a:rPr lang="en-US" altLang="zh-CN" sz="1800" dirty="0">
                <a:hlinkClick r:id="rId5"/>
              </a:rPr>
              <a:t>https://forge.3gpp.org/rep/all/5G_APIs</a:t>
            </a:r>
            <a:r>
              <a:rPr lang="en-US" altLang="zh-CN" sz="1800" dirty="0"/>
              <a:t> (3GPP unified stage3 repository) and  </a:t>
            </a:r>
            <a:r>
              <a:rPr lang="en-US" altLang="zh-CN" sz="1800" dirty="0">
                <a:hlinkClick r:id="rId6"/>
              </a:rPr>
              <a:t>https://forge.3gpp.org/rep/sa5/MnS/-/tree/Rel-19/OpenAPI</a:t>
            </a:r>
            <a:r>
              <a:rPr lang="en-US" altLang="zh-CN" sz="1800" dirty="0"/>
              <a:t> (SA5 stage3 repository)</a:t>
            </a:r>
          </a:p>
          <a:p>
            <a:pPr marL="1560513" lvl="2" indent="-342900">
              <a:buBlip>
                <a:blip r:embed="rId2"/>
              </a:buBlip>
            </a:pPr>
            <a:r>
              <a:rPr lang="en-US" altLang="zh-CN" sz="1800" dirty="0"/>
              <a:t>YANG solution is captured in </a:t>
            </a:r>
            <a:r>
              <a:rPr lang="en-US" altLang="zh-CN" sz="1800" dirty="0">
                <a:hlinkClick r:id="rId7"/>
              </a:rPr>
              <a:t>https://forge.3gpp.org/rep/sa5/MnS/-/tree/Rel-19/yang-models</a:t>
            </a:r>
            <a:r>
              <a:rPr lang="en-US" altLang="zh-CN" sz="1800" dirty="0"/>
              <a:t> (SA5 stage3 repository)</a:t>
            </a:r>
          </a:p>
          <a:p>
            <a:pPr marL="950913" lvl="1" indent="-342900">
              <a:buBlip>
                <a:blip r:embed="rId2"/>
              </a:buBlip>
            </a:pPr>
            <a:r>
              <a:rPr lang="en-US" altLang="zh-CN" sz="1800" dirty="0"/>
              <a:t>Charging APIs: </a:t>
            </a:r>
          </a:p>
          <a:p>
            <a:pPr marL="1560513" lvl="2" indent="-342900">
              <a:buBlip>
                <a:blip r:embed="rId2"/>
              </a:buBlip>
            </a:pPr>
            <a:r>
              <a:rPr lang="en-US" altLang="zh-CN" sz="1800" dirty="0" err="1"/>
              <a:t>OpenAPI</a:t>
            </a:r>
            <a:r>
              <a:rPr lang="en-US" altLang="zh-CN" sz="1800" dirty="0"/>
              <a:t> solution to be captured in </a:t>
            </a:r>
            <a:r>
              <a:rPr lang="en-US" altLang="zh-CN" sz="1800" dirty="0">
                <a:hlinkClick r:id="rId5"/>
              </a:rPr>
              <a:t>https://forge.3gpp.org/rep/all/5G_APIs</a:t>
            </a:r>
            <a:r>
              <a:rPr lang="en-US" altLang="zh-CN" sz="1800" dirty="0"/>
              <a:t> (3GPP unified stage3 repository) and  </a:t>
            </a:r>
            <a:r>
              <a:rPr lang="en-US" altLang="zh-CN" sz="1800" dirty="0">
                <a:hlinkClick r:id="rId8"/>
              </a:rPr>
              <a:t>https://forge.3gpp.org/rep/sa5/CH/-/tree/Rel-19/OpenAPI</a:t>
            </a:r>
            <a:r>
              <a:rPr lang="en-US" altLang="zh-CN" sz="1800" dirty="0"/>
              <a:t> (SA5 stage3 repository)</a:t>
            </a:r>
          </a:p>
          <a:p>
            <a:pPr marL="1560513" lvl="2" indent="-342900">
              <a:buBlip>
                <a:blip r:embed="rId2"/>
              </a:buBlip>
            </a:pPr>
            <a:r>
              <a:rPr lang="en-US" altLang="zh-CN" sz="1800" dirty="0"/>
              <a:t>ASN.1 solution to be captured in </a:t>
            </a:r>
            <a:r>
              <a:rPr lang="en-US" altLang="zh-CN" sz="1800" dirty="0">
                <a:hlinkClick r:id="rId9"/>
              </a:rPr>
              <a:t>https://forge.3gpp.org/rep/sa5/CH/-/tree/Rel-19/</a:t>
            </a:r>
            <a:r>
              <a:rPr lang="en-US" altLang="zh-CN" sz="1800" dirty="0"/>
              <a:t> (SA5 stage3 repository)</a:t>
            </a:r>
            <a:endParaRPr lang="en-US" altLang="zh-CN" sz="1200" dirty="0"/>
          </a:p>
        </p:txBody>
      </p:sp>
    </p:spTree>
    <p:extLst>
      <p:ext uri="{BB962C8B-B14F-4D97-AF65-F5344CB8AC3E}">
        <p14:creationId xmlns:p14="http://schemas.microsoft.com/office/powerpoint/2010/main" val="3322114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805" y="494278"/>
            <a:ext cx="9112251" cy="1143000"/>
          </a:xfrm>
        </p:spPr>
        <p:txBody>
          <a:bodyPr/>
          <a:lstStyle/>
          <a:p>
            <a:r>
              <a:rPr lang="sv-SE" sz="3600" dirty="0"/>
              <a:t>TRs / TSs to SA#105 for information/approval</a:t>
            </a:r>
            <a:br>
              <a:rPr lang="sv-SE" sz="3600" dirty="0"/>
            </a:br>
            <a:endParaRPr lang="sv-SE" sz="3600"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3547588126"/>
              </p:ext>
            </p:extLst>
          </p:nvPr>
        </p:nvGraphicFramePr>
        <p:xfrm>
          <a:off x="207264" y="1120195"/>
          <a:ext cx="11643360" cy="4786407"/>
        </p:xfrm>
        <a:graphic>
          <a:graphicData uri="http://schemas.openxmlformats.org/drawingml/2006/table">
            <a:tbl>
              <a:tblPr firstRow="1" bandRow="1">
                <a:tableStyleId>{5C22544A-7EE6-4342-B048-85BDC9FD1C3A}</a:tableStyleId>
              </a:tblPr>
              <a:tblGrid>
                <a:gridCol w="1347642">
                  <a:extLst>
                    <a:ext uri="{9D8B030D-6E8A-4147-A177-3AD203B41FA5}">
                      <a16:colId xmlns:a16="http://schemas.microsoft.com/office/drawing/2014/main" val="570476699"/>
                    </a:ext>
                  </a:extLst>
                </a:gridCol>
                <a:gridCol w="8015814">
                  <a:extLst>
                    <a:ext uri="{9D8B030D-6E8A-4147-A177-3AD203B41FA5}">
                      <a16:colId xmlns:a16="http://schemas.microsoft.com/office/drawing/2014/main" val="2618836924"/>
                    </a:ext>
                  </a:extLst>
                </a:gridCol>
                <a:gridCol w="2279904">
                  <a:extLst>
                    <a:ext uri="{9D8B030D-6E8A-4147-A177-3AD203B41FA5}">
                      <a16:colId xmlns:a16="http://schemas.microsoft.com/office/drawing/2014/main" val="3016348962"/>
                    </a:ext>
                  </a:extLst>
                </a:gridCol>
              </a:tblGrid>
              <a:tr h="275789">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For</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28368766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28.872 Study on Management of planned configurations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515648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SP-241133</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28.873 Study on data management, subscriptions and reporting</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063245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SP-241135</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28.877 Study on Enhancement of the management aspects related to Network Data Analytics Functions (NWDAF)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6608218"/>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28.915 Study on management aspect of Network Digital Twin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9499145"/>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28.869 Study on Cloud Aspects of Management and Orchestration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3079930"/>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28.878 Study on Management of Network Sharing Phase3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768352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SP-241131</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a:t>
                      </a:r>
                      <a:r>
                        <a:rPr lang="en-US" altLang="zh-CN" sz="1400" b="0" i="0" u="none" strike="noStrike" kern="1200" dirty="0">
                          <a:solidFill>
                            <a:srgbClr val="0000FF"/>
                          </a:solidFill>
                          <a:effectLst/>
                          <a:latin typeface="+mn-lt"/>
                          <a:ea typeface="+mn-ea"/>
                          <a:cs typeface="+mn-cs"/>
                        </a:rPr>
                        <a:t> TR 28.876 Study on management aspect of </a:t>
                      </a:r>
                      <a:r>
                        <a:rPr lang="en-US" altLang="zh-CN" sz="1400" b="0" i="0" u="none" strike="noStrike" kern="1200" dirty="0" err="1">
                          <a:solidFill>
                            <a:srgbClr val="0000FF"/>
                          </a:solidFill>
                          <a:effectLst/>
                          <a:latin typeface="+mn-lt"/>
                          <a:ea typeface="+mn-ea"/>
                          <a:cs typeface="+mn-cs"/>
                        </a:rPr>
                        <a:t>RedCap</a:t>
                      </a:r>
                      <a:r>
                        <a:rPr lang="en-US" altLang="zh-CN" sz="1400" b="0" i="0" u="none" strike="noStrike" kern="1200" dirty="0">
                          <a:solidFill>
                            <a:srgbClr val="0000FF"/>
                          </a:solidFill>
                          <a:effectLst/>
                          <a:latin typeface="+mn-lt"/>
                          <a:ea typeface="+mn-ea"/>
                          <a:cs typeface="+mn-cs"/>
                        </a:rPr>
                        <a:t> feature</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74149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SP-241132</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28.871 Study on Service Based Management Architecture enhancement phase 3</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5420342"/>
                  </a:ext>
                </a:extLst>
              </a:tr>
              <a:tr h="0">
                <a:tc>
                  <a:txBody>
                    <a:bodyPr/>
                    <a:lstStyle/>
                    <a:p>
                      <a:pPr algn="ctr" fontAlgn="t"/>
                      <a:r>
                        <a:rPr lang="en-US" altLang="zh-CN" sz="1400" b="0" i="0" u="none" strike="noStrike" kern="1200" dirty="0">
                          <a:solidFill>
                            <a:srgbClr val="000000"/>
                          </a:solidFill>
                          <a:effectLst/>
                          <a:latin typeface="+mn-lt"/>
                          <a:ea typeface="+mn-ea"/>
                          <a:cs typeface="+mn-cs"/>
                        </a:rPr>
                        <a:t>SP-241134</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28.874 Study on Management Aspects of NTN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76563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SP-241136</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28.880 Study on energy efficiency and energy saving aspects of 5G networks and services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977537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28.879 Study on OAM for service management and exposure to external consumers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725368"/>
                  </a:ext>
                </a:extLst>
              </a:tr>
              <a:tr h="128180">
                <a:tc>
                  <a:txBody>
                    <a:bodyPr/>
                    <a:lstStyle/>
                    <a:p>
                      <a:pPr algn="ctr" fontAlgn="t"/>
                      <a:r>
                        <a:rPr lang="en-US" altLang="zh-CN" sz="1400" b="0" i="0" u="none" strike="noStrike" kern="1200" dirty="0">
                          <a:solidFill>
                            <a:srgbClr val="000000"/>
                          </a:solidFill>
                          <a:effectLst/>
                          <a:latin typeface="+mn-lt"/>
                          <a:ea typeface="+mn-ea"/>
                          <a:cs typeface="+mn-cs"/>
                        </a:rPr>
                        <a:t>SP-241138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28.866 Study on Management Data Analytics (MDA) –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509814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28.914 Study on intent driven management service for mobile network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275946"/>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SP-241140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28.875 Study on management of IAB nodes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0417728"/>
                  </a:ext>
                </a:extLst>
              </a:tr>
            </a:tbl>
          </a:graphicData>
        </a:graphic>
      </p:graphicFrame>
    </p:spTree>
    <p:extLst>
      <p:ext uri="{BB962C8B-B14F-4D97-AF65-F5344CB8AC3E}">
        <p14:creationId xmlns:p14="http://schemas.microsoft.com/office/powerpoint/2010/main" val="720499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itle 1">
            <a:extLst>
              <a:ext uri="{FF2B5EF4-FFF2-40B4-BE49-F238E27FC236}">
                <a16:creationId xmlns:a16="http://schemas.microsoft.com/office/drawing/2014/main" id="{8D5DA24D-BAA4-4C7C-85E0-6EBA55C5CC39}"/>
              </a:ext>
            </a:extLst>
          </p:cNvPr>
          <p:cNvSpPr txBox="1">
            <a:spLocks/>
          </p:cNvSpPr>
          <p:nvPr/>
        </p:nvSpPr>
        <p:spPr bwMode="auto">
          <a:xfrm>
            <a:off x="182824" y="180884"/>
            <a:ext cx="9089864" cy="38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3200">
                <a:solidFill>
                  <a:srgbClr val="FF0000"/>
                </a:solidFill>
                <a:latin typeface="+mj-lt"/>
                <a:ea typeface="+mj-ea"/>
                <a:cs typeface="+mj-cs"/>
              </a:defRPr>
            </a:lvl1pPr>
            <a:lvl2pPr algn="ctr">
              <a:defRPr sz="4200">
                <a:solidFill>
                  <a:srgbClr val="FF0000"/>
                </a:solidFill>
                <a:latin typeface="Calibri" pitchFamily="34" charset="0"/>
              </a:defRPr>
            </a:lvl2pPr>
            <a:lvl3pPr algn="ctr">
              <a:defRPr sz="4200">
                <a:solidFill>
                  <a:srgbClr val="FF0000"/>
                </a:solidFill>
                <a:latin typeface="Calibri" pitchFamily="34" charset="0"/>
              </a:defRPr>
            </a:lvl3pPr>
            <a:lvl4pPr algn="ctr">
              <a:defRPr sz="4200">
                <a:solidFill>
                  <a:srgbClr val="FF0000"/>
                </a:solidFill>
                <a:latin typeface="Calibri" pitchFamily="34" charset="0"/>
              </a:defRPr>
            </a:lvl4pPr>
            <a:lvl5pPr algn="ctr">
              <a:defRPr sz="4200">
                <a:solidFill>
                  <a:srgbClr val="FF0000"/>
                </a:solidFill>
                <a:latin typeface="Calibri" pitchFamily="34" charset="0"/>
              </a:defRPr>
            </a:lvl5pPr>
            <a:lvl6pPr marL="609585" algn="ctr" eaLnBrk="0" fontAlgn="base" hangingPunct="0">
              <a:spcBef>
                <a:spcPct val="0"/>
              </a:spcBef>
              <a:spcAft>
                <a:spcPct val="0"/>
              </a:spcAft>
              <a:defRPr sz="4267">
                <a:solidFill>
                  <a:srgbClr val="FF0000"/>
                </a:solidFill>
                <a:latin typeface="Calibri" pitchFamily="34" charset="0"/>
              </a:defRPr>
            </a:lvl6pPr>
            <a:lvl7pPr marL="1219170" algn="ctr" eaLnBrk="0" fontAlgn="base" hangingPunct="0">
              <a:spcBef>
                <a:spcPct val="0"/>
              </a:spcBef>
              <a:spcAft>
                <a:spcPct val="0"/>
              </a:spcAft>
              <a:defRPr sz="4267">
                <a:solidFill>
                  <a:srgbClr val="FF0000"/>
                </a:solidFill>
                <a:latin typeface="Calibri" pitchFamily="34" charset="0"/>
              </a:defRPr>
            </a:lvl7pPr>
            <a:lvl8pPr marL="1828754" algn="ctr" eaLnBrk="0" fontAlgn="base" hangingPunct="0">
              <a:spcBef>
                <a:spcPct val="0"/>
              </a:spcBef>
              <a:spcAft>
                <a:spcPct val="0"/>
              </a:spcAft>
              <a:defRPr sz="4267">
                <a:solidFill>
                  <a:srgbClr val="FF0000"/>
                </a:solidFill>
                <a:latin typeface="Calibri" pitchFamily="34" charset="0"/>
              </a:defRPr>
            </a:lvl8pPr>
            <a:lvl9pPr marL="2438339" algn="ctr" eaLnBrk="0" fontAlgn="base" hangingPunct="0">
              <a:spcBef>
                <a:spcPct val="0"/>
              </a:spcBef>
              <a:spcAft>
                <a:spcPct val="0"/>
              </a:spcAft>
              <a:defRPr sz="4267">
                <a:solidFill>
                  <a:srgbClr val="FF0000"/>
                </a:solidFill>
                <a:latin typeface="Calibri" pitchFamily="34" charset="0"/>
              </a:defRPr>
            </a:lvl9pPr>
          </a:lstStyle>
          <a:p>
            <a:r>
              <a:rPr lang="en-GB" sz="2400" dirty="0"/>
              <a:t>Release 19 timeline– figure with SA5 (Based on SA timeline)</a:t>
            </a:r>
            <a:endParaRPr lang="en-US" sz="2400" dirty="0"/>
          </a:p>
        </p:txBody>
      </p:sp>
      <p:cxnSp>
        <p:nvCxnSpPr>
          <p:cNvPr id="171" name="Straight Connector 170">
            <a:extLst>
              <a:ext uri="{FF2B5EF4-FFF2-40B4-BE49-F238E27FC236}">
                <a16:creationId xmlns:a16="http://schemas.microsoft.com/office/drawing/2014/main" id="{DC84FE18-6581-410A-8ECE-150A2756E3CE}"/>
              </a:ext>
            </a:extLst>
          </p:cNvPr>
          <p:cNvCxnSpPr>
            <a:cxnSpLocks/>
          </p:cNvCxnSpPr>
          <p:nvPr/>
        </p:nvCxnSpPr>
        <p:spPr bwMode="auto">
          <a:xfrm>
            <a:off x="8390551" y="1483950"/>
            <a:ext cx="1617892"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2" name="Straight Connector 171">
            <a:extLst>
              <a:ext uri="{FF2B5EF4-FFF2-40B4-BE49-F238E27FC236}">
                <a16:creationId xmlns:a16="http://schemas.microsoft.com/office/drawing/2014/main" id="{56E54B8B-7AAA-4EA4-9005-B891F9CC430C}"/>
              </a:ext>
            </a:extLst>
          </p:cNvPr>
          <p:cNvCxnSpPr>
            <a:cxnSpLocks/>
          </p:cNvCxnSpPr>
          <p:nvPr/>
        </p:nvCxnSpPr>
        <p:spPr bwMode="auto">
          <a:xfrm>
            <a:off x="5522007"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3" name="Straight Connector 172">
            <a:extLst>
              <a:ext uri="{FF2B5EF4-FFF2-40B4-BE49-F238E27FC236}">
                <a16:creationId xmlns:a16="http://schemas.microsoft.com/office/drawing/2014/main" id="{FDE1B652-D135-4BD2-BD5E-828FC815EBB3}"/>
              </a:ext>
            </a:extLst>
          </p:cNvPr>
          <p:cNvCxnSpPr>
            <a:cxnSpLocks/>
          </p:cNvCxnSpPr>
          <p:nvPr/>
        </p:nvCxnSpPr>
        <p:spPr bwMode="auto">
          <a:xfrm>
            <a:off x="2606078"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4" name="Straight Connector 173">
            <a:extLst>
              <a:ext uri="{FF2B5EF4-FFF2-40B4-BE49-F238E27FC236}">
                <a16:creationId xmlns:a16="http://schemas.microsoft.com/office/drawing/2014/main" id="{245A2630-150D-4C39-8918-74D991BBDF9C}"/>
              </a:ext>
            </a:extLst>
          </p:cNvPr>
          <p:cNvCxnSpPr>
            <a:cxnSpLocks/>
          </p:cNvCxnSpPr>
          <p:nvPr/>
        </p:nvCxnSpPr>
        <p:spPr bwMode="auto">
          <a:xfrm>
            <a:off x="578635" y="1483950"/>
            <a:ext cx="178712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5" name="Straight Connector 114">
            <a:extLst>
              <a:ext uri="{FF2B5EF4-FFF2-40B4-BE49-F238E27FC236}">
                <a16:creationId xmlns:a16="http://schemas.microsoft.com/office/drawing/2014/main" id="{C51BDF1B-F993-4D9E-9A3B-32EF5B5D2F0B}"/>
              </a:ext>
            </a:extLst>
          </p:cNvPr>
          <p:cNvCxnSpPr>
            <a:cxnSpLocks noChangeShapeType="1"/>
          </p:cNvCxnSpPr>
          <p:nvPr/>
        </p:nvCxnSpPr>
        <p:spPr bwMode="auto">
          <a:xfrm>
            <a:off x="4583409" y="2136968"/>
            <a:ext cx="0" cy="3615707"/>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176" name="Straight Connector 114">
            <a:extLst>
              <a:ext uri="{FF2B5EF4-FFF2-40B4-BE49-F238E27FC236}">
                <a16:creationId xmlns:a16="http://schemas.microsoft.com/office/drawing/2014/main" id="{58C9C41F-561D-4AD2-A644-7FF621BDB872}"/>
              </a:ext>
            </a:extLst>
          </p:cNvPr>
          <p:cNvCxnSpPr>
            <a:cxnSpLocks noChangeShapeType="1"/>
          </p:cNvCxnSpPr>
          <p:nvPr/>
        </p:nvCxnSpPr>
        <p:spPr bwMode="auto">
          <a:xfrm flipH="1">
            <a:off x="8302548" y="2302900"/>
            <a:ext cx="27078" cy="3474811"/>
          </a:xfrm>
          <a:prstGeom prst="line">
            <a:avLst/>
          </a:prstGeom>
          <a:noFill/>
          <a:ln w="28575" algn="ctr">
            <a:solidFill>
              <a:schemeClr val="accent4">
                <a:lumMod val="40000"/>
                <a:lumOff val="60000"/>
              </a:schemeClr>
            </a:solidFill>
            <a:round/>
            <a:headEnd/>
            <a:tailEnd/>
          </a:ln>
        </p:spPr>
      </p:cxnSp>
      <p:cxnSp>
        <p:nvCxnSpPr>
          <p:cNvPr id="177" name="Straight Connector 114">
            <a:extLst>
              <a:ext uri="{FF2B5EF4-FFF2-40B4-BE49-F238E27FC236}">
                <a16:creationId xmlns:a16="http://schemas.microsoft.com/office/drawing/2014/main" id="{602C3772-1165-4270-92FD-B85BC82D8ED4}"/>
              </a:ext>
            </a:extLst>
          </p:cNvPr>
          <p:cNvCxnSpPr>
            <a:cxnSpLocks noChangeShapeType="1"/>
          </p:cNvCxnSpPr>
          <p:nvPr/>
        </p:nvCxnSpPr>
        <p:spPr bwMode="auto">
          <a:xfrm flipH="1">
            <a:off x="5425543" y="2258870"/>
            <a:ext cx="5077" cy="3476573"/>
          </a:xfrm>
          <a:prstGeom prst="line">
            <a:avLst/>
          </a:prstGeom>
          <a:noFill/>
          <a:ln w="28575" algn="ctr">
            <a:solidFill>
              <a:schemeClr val="accent4">
                <a:lumMod val="40000"/>
                <a:lumOff val="60000"/>
              </a:schemeClr>
            </a:solidFill>
            <a:round/>
            <a:headEnd/>
            <a:tailEnd/>
          </a:ln>
        </p:spPr>
      </p:cxnSp>
      <p:cxnSp>
        <p:nvCxnSpPr>
          <p:cNvPr id="178" name="Straight Connector 114">
            <a:extLst>
              <a:ext uri="{FF2B5EF4-FFF2-40B4-BE49-F238E27FC236}">
                <a16:creationId xmlns:a16="http://schemas.microsoft.com/office/drawing/2014/main" id="{153095E9-0556-434B-9594-99E1D8B73DF7}"/>
              </a:ext>
            </a:extLst>
          </p:cNvPr>
          <p:cNvCxnSpPr>
            <a:cxnSpLocks noChangeShapeType="1"/>
          </p:cNvCxnSpPr>
          <p:nvPr/>
        </p:nvCxnSpPr>
        <p:spPr bwMode="auto">
          <a:xfrm flipH="1">
            <a:off x="2512997" y="2260632"/>
            <a:ext cx="8462" cy="3474811"/>
          </a:xfrm>
          <a:prstGeom prst="line">
            <a:avLst/>
          </a:prstGeom>
          <a:noFill/>
          <a:ln w="28575" algn="ctr">
            <a:solidFill>
              <a:schemeClr val="accent4">
                <a:lumMod val="40000"/>
                <a:lumOff val="60000"/>
              </a:schemeClr>
            </a:solidFill>
            <a:round/>
            <a:headEnd/>
            <a:tailEnd/>
          </a:ln>
        </p:spPr>
      </p:cxnSp>
      <p:sp>
        <p:nvSpPr>
          <p:cNvPr id="179" name="Title 1">
            <a:extLst>
              <a:ext uri="{FF2B5EF4-FFF2-40B4-BE49-F238E27FC236}">
                <a16:creationId xmlns:a16="http://schemas.microsoft.com/office/drawing/2014/main" id="{B4D44DA6-24D2-43B0-AA5F-ACE63F7B887E}"/>
              </a:ext>
            </a:extLst>
          </p:cNvPr>
          <p:cNvSpPr txBox="1">
            <a:spLocks/>
          </p:cNvSpPr>
          <p:nvPr/>
        </p:nvSpPr>
        <p:spPr bwMode="auto">
          <a:xfrm>
            <a:off x="749562" y="744871"/>
            <a:ext cx="7613756" cy="431211"/>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kern="0" dirty="0">
                <a:latin typeface="Montserrat" panose="00000500000000000000" pitchFamily="50" charset="0"/>
                <a:ea typeface="ＭＳ Ｐゴシック" charset="0"/>
                <a:cs typeface="ＭＳ Ｐゴシック" charset="0"/>
              </a:rPr>
              <a:t>Release 19 timeline</a:t>
            </a:r>
            <a:endParaRPr lang="en-US" sz="2000" kern="0" dirty="0">
              <a:latin typeface="Montserrat" panose="00000500000000000000" pitchFamily="50" charset="0"/>
              <a:ea typeface="ＭＳ Ｐゴシック" charset="0"/>
              <a:cs typeface="ＭＳ Ｐゴシック" charset="0"/>
            </a:endParaRPr>
          </a:p>
        </p:txBody>
      </p:sp>
      <p:sp>
        <p:nvSpPr>
          <p:cNvPr id="180" name="TextBox 86">
            <a:extLst>
              <a:ext uri="{FF2B5EF4-FFF2-40B4-BE49-F238E27FC236}">
                <a16:creationId xmlns:a16="http://schemas.microsoft.com/office/drawing/2014/main" id="{9CC53EDF-DFD6-40C5-9FB3-60E48F431816}"/>
              </a:ext>
            </a:extLst>
          </p:cNvPr>
          <p:cNvSpPr txBox="1">
            <a:spLocks noChangeArrowheads="1"/>
          </p:cNvSpPr>
          <p:nvPr/>
        </p:nvSpPr>
        <p:spPr bwMode="auto">
          <a:xfrm>
            <a:off x="1715898"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#101</a:t>
            </a:r>
          </a:p>
        </p:txBody>
      </p:sp>
      <p:cxnSp>
        <p:nvCxnSpPr>
          <p:cNvPr id="181" name="Straight Connector 115">
            <a:extLst>
              <a:ext uri="{FF2B5EF4-FFF2-40B4-BE49-F238E27FC236}">
                <a16:creationId xmlns:a16="http://schemas.microsoft.com/office/drawing/2014/main" id="{08F7848E-8E42-4647-ACE7-09D07113B7EF}"/>
              </a:ext>
            </a:extLst>
          </p:cNvPr>
          <p:cNvCxnSpPr>
            <a:cxnSpLocks noChangeShapeType="1"/>
          </p:cNvCxnSpPr>
          <p:nvPr/>
        </p:nvCxnSpPr>
        <p:spPr bwMode="auto">
          <a:xfrm>
            <a:off x="4169896" y="2302900"/>
            <a:ext cx="10154" cy="3474811"/>
          </a:xfrm>
          <a:prstGeom prst="line">
            <a:avLst/>
          </a:prstGeom>
          <a:noFill/>
          <a:ln w="9525" algn="ctr">
            <a:solidFill>
              <a:schemeClr val="accent4">
                <a:lumMod val="40000"/>
                <a:lumOff val="60000"/>
              </a:schemeClr>
            </a:solidFill>
            <a:prstDash val="dash"/>
            <a:round/>
            <a:headEnd/>
            <a:tailEnd/>
          </a:ln>
        </p:spPr>
      </p:cxnSp>
      <p:cxnSp>
        <p:nvCxnSpPr>
          <p:cNvPr id="182" name="Straight Connector 114">
            <a:extLst>
              <a:ext uri="{FF2B5EF4-FFF2-40B4-BE49-F238E27FC236}">
                <a16:creationId xmlns:a16="http://schemas.microsoft.com/office/drawing/2014/main" id="{69C45749-75F6-4ECA-A470-848BE2599016}"/>
              </a:ext>
            </a:extLst>
          </p:cNvPr>
          <p:cNvCxnSpPr>
            <a:cxnSpLocks noChangeShapeType="1"/>
          </p:cNvCxnSpPr>
          <p:nvPr/>
        </p:nvCxnSpPr>
        <p:spPr bwMode="auto">
          <a:xfrm>
            <a:off x="656483" y="2329317"/>
            <a:ext cx="0" cy="3448394"/>
          </a:xfrm>
          <a:prstGeom prst="line">
            <a:avLst/>
          </a:prstGeom>
          <a:noFill/>
          <a:ln w="9525" algn="ctr">
            <a:solidFill>
              <a:schemeClr val="accent4">
                <a:lumMod val="40000"/>
                <a:lumOff val="60000"/>
              </a:schemeClr>
            </a:solidFill>
            <a:prstDash val="dash"/>
            <a:round/>
            <a:headEnd/>
            <a:tailEnd/>
          </a:ln>
        </p:spPr>
      </p:cxnSp>
      <p:cxnSp>
        <p:nvCxnSpPr>
          <p:cNvPr id="183" name="Straight Connector 114">
            <a:extLst>
              <a:ext uri="{FF2B5EF4-FFF2-40B4-BE49-F238E27FC236}">
                <a16:creationId xmlns:a16="http://schemas.microsoft.com/office/drawing/2014/main" id="{3A08F614-675C-4340-87E4-13AA32E5FD6F}"/>
              </a:ext>
            </a:extLst>
          </p:cNvPr>
          <p:cNvCxnSpPr>
            <a:cxnSpLocks noChangeShapeType="1"/>
          </p:cNvCxnSpPr>
          <p:nvPr/>
        </p:nvCxnSpPr>
        <p:spPr bwMode="auto">
          <a:xfrm>
            <a:off x="2464798" y="2311325"/>
            <a:ext cx="0" cy="3474811"/>
          </a:xfrm>
          <a:prstGeom prst="line">
            <a:avLst/>
          </a:prstGeom>
          <a:noFill/>
          <a:ln w="9525" algn="ctr">
            <a:solidFill>
              <a:schemeClr val="accent4">
                <a:lumMod val="40000"/>
                <a:lumOff val="60000"/>
              </a:schemeClr>
            </a:solidFill>
            <a:prstDash val="dash"/>
            <a:round/>
            <a:headEnd/>
            <a:tailEnd/>
          </a:ln>
        </p:spPr>
      </p:cxnSp>
      <p:cxnSp>
        <p:nvCxnSpPr>
          <p:cNvPr id="184" name="Straight Connector 114">
            <a:extLst>
              <a:ext uri="{FF2B5EF4-FFF2-40B4-BE49-F238E27FC236}">
                <a16:creationId xmlns:a16="http://schemas.microsoft.com/office/drawing/2014/main" id="{E3E0A9E5-D8DE-4E4C-A33A-DBB44E1BCF61}"/>
              </a:ext>
            </a:extLst>
          </p:cNvPr>
          <p:cNvCxnSpPr>
            <a:cxnSpLocks noChangeShapeType="1"/>
          </p:cNvCxnSpPr>
          <p:nvPr/>
        </p:nvCxnSpPr>
        <p:spPr bwMode="auto">
          <a:xfrm flipH="1">
            <a:off x="8911796" y="2302900"/>
            <a:ext cx="33847" cy="3432543"/>
          </a:xfrm>
          <a:prstGeom prst="line">
            <a:avLst/>
          </a:prstGeom>
          <a:noFill/>
          <a:ln w="9525" algn="ctr">
            <a:solidFill>
              <a:schemeClr val="accent4">
                <a:lumMod val="40000"/>
                <a:lumOff val="60000"/>
              </a:schemeClr>
            </a:solidFill>
            <a:prstDash val="dash"/>
            <a:round/>
            <a:headEnd/>
            <a:tailEnd/>
          </a:ln>
        </p:spPr>
      </p:cxnSp>
      <p:cxnSp>
        <p:nvCxnSpPr>
          <p:cNvPr id="185" name="Straight Connector 114">
            <a:extLst>
              <a:ext uri="{FF2B5EF4-FFF2-40B4-BE49-F238E27FC236}">
                <a16:creationId xmlns:a16="http://schemas.microsoft.com/office/drawing/2014/main" id="{7D255CF3-99A2-480D-A85F-4E41775E8CA9}"/>
              </a:ext>
            </a:extLst>
          </p:cNvPr>
          <p:cNvCxnSpPr>
            <a:cxnSpLocks noChangeShapeType="1"/>
          </p:cNvCxnSpPr>
          <p:nvPr/>
        </p:nvCxnSpPr>
        <p:spPr bwMode="auto">
          <a:xfrm>
            <a:off x="7620528" y="2302900"/>
            <a:ext cx="1693" cy="3474811"/>
          </a:xfrm>
          <a:prstGeom prst="line">
            <a:avLst/>
          </a:prstGeom>
          <a:noFill/>
          <a:ln w="9525" algn="ctr">
            <a:solidFill>
              <a:schemeClr val="accent4">
                <a:lumMod val="40000"/>
                <a:lumOff val="60000"/>
              </a:schemeClr>
            </a:solidFill>
            <a:prstDash val="dash"/>
            <a:round/>
            <a:headEnd/>
            <a:tailEnd/>
          </a:ln>
        </p:spPr>
      </p:cxnSp>
      <p:cxnSp>
        <p:nvCxnSpPr>
          <p:cNvPr id="186" name="Straight Connector 114">
            <a:extLst>
              <a:ext uri="{FF2B5EF4-FFF2-40B4-BE49-F238E27FC236}">
                <a16:creationId xmlns:a16="http://schemas.microsoft.com/office/drawing/2014/main" id="{0DF57D18-7233-4321-A72F-06CD45E025B0}"/>
              </a:ext>
            </a:extLst>
          </p:cNvPr>
          <p:cNvCxnSpPr>
            <a:cxnSpLocks noChangeShapeType="1"/>
          </p:cNvCxnSpPr>
          <p:nvPr/>
        </p:nvCxnSpPr>
        <p:spPr bwMode="auto">
          <a:xfrm>
            <a:off x="6136332" y="2258870"/>
            <a:ext cx="0" cy="3518842"/>
          </a:xfrm>
          <a:prstGeom prst="line">
            <a:avLst/>
          </a:prstGeom>
          <a:noFill/>
          <a:ln w="9525" algn="ctr">
            <a:solidFill>
              <a:schemeClr val="accent4">
                <a:lumMod val="40000"/>
                <a:lumOff val="60000"/>
              </a:schemeClr>
            </a:solidFill>
            <a:prstDash val="dash"/>
            <a:round/>
            <a:headEnd/>
            <a:tailEnd/>
          </a:ln>
        </p:spPr>
      </p:cxnSp>
      <p:cxnSp>
        <p:nvCxnSpPr>
          <p:cNvPr id="187" name="Straight Connector 114">
            <a:extLst>
              <a:ext uri="{FF2B5EF4-FFF2-40B4-BE49-F238E27FC236}">
                <a16:creationId xmlns:a16="http://schemas.microsoft.com/office/drawing/2014/main" id="{28726A6A-CF3E-4629-9387-F808A9B80621}"/>
              </a:ext>
            </a:extLst>
          </p:cNvPr>
          <p:cNvCxnSpPr>
            <a:cxnSpLocks noChangeShapeType="1"/>
          </p:cNvCxnSpPr>
          <p:nvPr/>
        </p:nvCxnSpPr>
        <p:spPr bwMode="auto">
          <a:xfrm>
            <a:off x="6879276" y="2302900"/>
            <a:ext cx="0" cy="3474811"/>
          </a:xfrm>
          <a:prstGeom prst="line">
            <a:avLst/>
          </a:prstGeom>
          <a:noFill/>
          <a:ln w="9525" algn="ctr">
            <a:solidFill>
              <a:schemeClr val="accent4">
                <a:lumMod val="40000"/>
                <a:lumOff val="60000"/>
              </a:schemeClr>
            </a:solidFill>
            <a:prstDash val="dash"/>
            <a:round/>
            <a:headEnd/>
            <a:tailEnd/>
          </a:ln>
        </p:spPr>
      </p:cxnSp>
      <p:cxnSp>
        <p:nvCxnSpPr>
          <p:cNvPr id="188" name="Straight Connector 114">
            <a:extLst>
              <a:ext uri="{FF2B5EF4-FFF2-40B4-BE49-F238E27FC236}">
                <a16:creationId xmlns:a16="http://schemas.microsoft.com/office/drawing/2014/main" id="{CC01261E-8130-4F84-AD3A-612312795C43}"/>
              </a:ext>
            </a:extLst>
          </p:cNvPr>
          <p:cNvCxnSpPr>
            <a:cxnSpLocks noChangeShapeType="1"/>
          </p:cNvCxnSpPr>
          <p:nvPr/>
        </p:nvCxnSpPr>
        <p:spPr bwMode="auto">
          <a:xfrm flipH="1">
            <a:off x="4792602" y="2302900"/>
            <a:ext cx="3385" cy="3474811"/>
          </a:xfrm>
          <a:prstGeom prst="line">
            <a:avLst/>
          </a:prstGeom>
          <a:noFill/>
          <a:ln w="9525" algn="ctr">
            <a:solidFill>
              <a:schemeClr val="accent4">
                <a:lumMod val="40000"/>
                <a:lumOff val="60000"/>
              </a:schemeClr>
            </a:solidFill>
            <a:prstDash val="dash"/>
            <a:round/>
            <a:headEnd/>
            <a:tailEnd/>
          </a:ln>
        </p:spPr>
      </p:cxnSp>
      <p:cxnSp>
        <p:nvCxnSpPr>
          <p:cNvPr id="189" name="Straight Connector 114">
            <a:extLst>
              <a:ext uri="{FF2B5EF4-FFF2-40B4-BE49-F238E27FC236}">
                <a16:creationId xmlns:a16="http://schemas.microsoft.com/office/drawing/2014/main" id="{C1290393-4A87-41EB-A3E1-520C4AC296C8}"/>
              </a:ext>
            </a:extLst>
          </p:cNvPr>
          <p:cNvCxnSpPr>
            <a:cxnSpLocks noChangeShapeType="1"/>
          </p:cNvCxnSpPr>
          <p:nvPr/>
        </p:nvCxnSpPr>
        <p:spPr bwMode="auto">
          <a:xfrm flipH="1">
            <a:off x="4894224" y="2302900"/>
            <a:ext cx="16924" cy="3474811"/>
          </a:xfrm>
          <a:prstGeom prst="line">
            <a:avLst/>
          </a:prstGeom>
          <a:noFill/>
          <a:ln w="9525" algn="ctr">
            <a:solidFill>
              <a:schemeClr val="accent4">
                <a:lumMod val="40000"/>
                <a:lumOff val="60000"/>
              </a:schemeClr>
            </a:solidFill>
            <a:prstDash val="dash"/>
            <a:round/>
            <a:headEnd/>
            <a:tailEnd/>
          </a:ln>
        </p:spPr>
      </p:cxnSp>
      <p:cxnSp>
        <p:nvCxnSpPr>
          <p:cNvPr id="190" name="Straight Connector 114">
            <a:extLst>
              <a:ext uri="{FF2B5EF4-FFF2-40B4-BE49-F238E27FC236}">
                <a16:creationId xmlns:a16="http://schemas.microsoft.com/office/drawing/2014/main" id="{D59EC876-A833-413F-AD59-24FA8CA45E3B}"/>
              </a:ext>
            </a:extLst>
          </p:cNvPr>
          <p:cNvCxnSpPr>
            <a:cxnSpLocks noChangeShapeType="1"/>
          </p:cNvCxnSpPr>
          <p:nvPr/>
        </p:nvCxnSpPr>
        <p:spPr bwMode="auto">
          <a:xfrm>
            <a:off x="9514275" y="2306422"/>
            <a:ext cx="10154" cy="3471289"/>
          </a:xfrm>
          <a:prstGeom prst="line">
            <a:avLst/>
          </a:prstGeom>
          <a:noFill/>
          <a:ln w="9525" algn="ctr">
            <a:solidFill>
              <a:schemeClr val="accent4">
                <a:lumMod val="40000"/>
                <a:lumOff val="60000"/>
              </a:schemeClr>
            </a:solidFill>
            <a:prstDash val="dash"/>
            <a:round/>
            <a:headEnd/>
            <a:tailEnd/>
          </a:ln>
        </p:spPr>
      </p:cxnSp>
      <p:sp>
        <p:nvSpPr>
          <p:cNvPr id="191" name="TextBox 86">
            <a:extLst>
              <a:ext uri="{FF2B5EF4-FFF2-40B4-BE49-F238E27FC236}">
                <a16:creationId xmlns:a16="http://schemas.microsoft.com/office/drawing/2014/main" id="{6117CC20-A3F1-4219-9F3F-D5E95DB70AAF}"/>
              </a:ext>
            </a:extLst>
          </p:cNvPr>
          <p:cNvSpPr txBox="1">
            <a:spLocks noChangeArrowheads="1"/>
          </p:cNvSpPr>
          <p:nvPr/>
        </p:nvSpPr>
        <p:spPr bwMode="auto">
          <a:xfrm>
            <a:off x="234714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#102</a:t>
            </a:r>
            <a:endParaRPr lang="en-GB" altLang="en-US" sz="400">
              <a:latin typeface="Montserrat" panose="00000500000000000000" pitchFamily="50" charset="0"/>
            </a:endParaRPr>
          </a:p>
        </p:txBody>
      </p:sp>
      <p:sp>
        <p:nvSpPr>
          <p:cNvPr id="192" name="TextBox 86">
            <a:extLst>
              <a:ext uri="{FF2B5EF4-FFF2-40B4-BE49-F238E27FC236}">
                <a16:creationId xmlns:a16="http://schemas.microsoft.com/office/drawing/2014/main" id="{1A814489-B4E6-472B-903B-370D04C0CBF5}"/>
              </a:ext>
            </a:extLst>
          </p:cNvPr>
          <p:cNvSpPr txBox="1">
            <a:spLocks noChangeArrowheads="1"/>
          </p:cNvSpPr>
          <p:nvPr/>
        </p:nvSpPr>
        <p:spPr bwMode="auto">
          <a:xfrm>
            <a:off x="3073168" y="1695292"/>
            <a:ext cx="414627"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#103</a:t>
            </a:r>
            <a:endParaRPr lang="en-GB" altLang="en-US" sz="400">
              <a:latin typeface="Montserrat" panose="00000500000000000000" pitchFamily="50" charset="0"/>
            </a:endParaRPr>
          </a:p>
        </p:txBody>
      </p:sp>
      <p:sp>
        <p:nvSpPr>
          <p:cNvPr id="193" name="TextBox 86">
            <a:extLst>
              <a:ext uri="{FF2B5EF4-FFF2-40B4-BE49-F238E27FC236}">
                <a16:creationId xmlns:a16="http://schemas.microsoft.com/office/drawing/2014/main" id="{B6A9DEB5-90FF-4985-8402-10838931449A}"/>
              </a:ext>
            </a:extLst>
          </p:cNvPr>
          <p:cNvSpPr txBox="1">
            <a:spLocks noChangeArrowheads="1"/>
          </p:cNvSpPr>
          <p:nvPr/>
        </p:nvSpPr>
        <p:spPr bwMode="auto">
          <a:xfrm>
            <a:off x="3807650"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#104</a:t>
            </a:r>
            <a:endParaRPr lang="en-GB" altLang="en-US" sz="400">
              <a:latin typeface="Montserrat" panose="00000500000000000000" pitchFamily="50" charset="0"/>
            </a:endParaRPr>
          </a:p>
        </p:txBody>
      </p:sp>
      <p:sp>
        <p:nvSpPr>
          <p:cNvPr id="194" name="TextBox 86">
            <a:extLst>
              <a:ext uri="{FF2B5EF4-FFF2-40B4-BE49-F238E27FC236}">
                <a16:creationId xmlns:a16="http://schemas.microsoft.com/office/drawing/2014/main" id="{C0981CD7-7DDD-4FC4-870B-B933836EB2AA}"/>
              </a:ext>
            </a:extLst>
          </p:cNvPr>
          <p:cNvSpPr txBox="1">
            <a:spLocks noChangeArrowheads="1"/>
          </p:cNvSpPr>
          <p:nvPr/>
        </p:nvSpPr>
        <p:spPr bwMode="auto">
          <a:xfrm>
            <a:off x="463859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#105</a:t>
            </a:r>
            <a:endParaRPr lang="en-GB" altLang="en-US" sz="400">
              <a:latin typeface="Montserrat" panose="00000500000000000000" pitchFamily="50" charset="0"/>
            </a:endParaRPr>
          </a:p>
        </p:txBody>
      </p:sp>
      <p:sp>
        <p:nvSpPr>
          <p:cNvPr id="195" name="TextBox 86">
            <a:extLst>
              <a:ext uri="{FF2B5EF4-FFF2-40B4-BE49-F238E27FC236}">
                <a16:creationId xmlns:a16="http://schemas.microsoft.com/office/drawing/2014/main" id="{77199179-BD2E-4F34-857F-7F27B7ABC532}"/>
              </a:ext>
            </a:extLst>
          </p:cNvPr>
          <p:cNvSpPr txBox="1">
            <a:spLocks noChangeArrowheads="1"/>
          </p:cNvSpPr>
          <p:nvPr/>
        </p:nvSpPr>
        <p:spPr bwMode="auto">
          <a:xfrm>
            <a:off x="5200459" y="1695292"/>
            <a:ext cx="418012"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#106</a:t>
            </a:r>
            <a:endParaRPr lang="en-GB" altLang="en-US" sz="400">
              <a:latin typeface="Montserrat" panose="00000500000000000000" pitchFamily="50" charset="0"/>
            </a:endParaRPr>
          </a:p>
        </p:txBody>
      </p:sp>
      <p:sp>
        <p:nvSpPr>
          <p:cNvPr id="196" name="TextBox 86">
            <a:extLst>
              <a:ext uri="{FF2B5EF4-FFF2-40B4-BE49-F238E27FC236}">
                <a16:creationId xmlns:a16="http://schemas.microsoft.com/office/drawing/2014/main" id="{2D1A744A-E918-4993-8097-94D1FB588A8A}"/>
              </a:ext>
            </a:extLst>
          </p:cNvPr>
          <p:cNvSpPr txBox="1">
            <a:spLocks noChangeArrowheads="1"/>
          </p:cNvSpPr>
          <p:nvPr/>
        </p:nvSpPr>
        <p:spPr bwMode="auto">
          <a:xfrm>
            <a:off x="5933250"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#107</a:t>
            </a:r>
            <a:endParaRPr lang="en-GB" altLang="en-US" sz="400">
              <a:latin typeface="Montserrat" panose="00000500000000000000" pitchFamily="50" charset="0"/>
            </a:endParaRPr>
          </a:p>
        </p:txBody>
      </p:sp>
      <p:sp>
        <p:nvSpPr>
          <p:cNvPr id="197" name="TextBox 86">
            <a:extLst>
              <a:ext uri="{FF2B5EF4-FFF2-40B4-BE49-F238E27FC236}">
                <a16:creationId xmlns:a16="http://schemas.microsoft.com/office/drawing/2014/main" id="{354A6C70-70AA-4000-8787-0E2F4122CF36}"/>
              </a:ext>
            </a:extLst>
          </p:cNvPr>
          <p:cNvSpPr txBox="1">
            <a:spLocks noChangeArrowheads="1"/>
          </p:cNvSpPr>
          <p:nvPr/>
        </p:nvSpPr>
        <p:spPr bwMode="auto">
          <a:xfrm>
            <a:off x="6667732"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#108</a:t>
            </a:r>
            <a:endParaRPr lang="en-GB" altLang="en-US" sz="400">
              <a:latin typeface="Montserrat" panose="00000500000000000000" pitchFamily="50" charset="0"/>
            </a:endParaRPr>
          </a:p>
        </p:txBody>
      </p:sp>
      <p:sp>
        <p:nvSpPr>
          <p:cNvPr id="198" name="TextBox 86">
            <a:extLst>
              <a:ext uri="{FF2B5EF4-FFF2-40B4-BE49-F238E27FC236}">
                <a16:creationId xmlns:a16="http://schemas.microsoft.com/office/drawing/2014/main" id="{F1B23B08-D031-44A0-B8D9-4815962C72C6}"/>
              </a:ext>
            </a:extLst>
          </p:cNvPr>
          <p:cNvSpPr txBox="1">
            <a:spLocks noChangeArrowheads="1"/>
          </p:cNvSpPr>
          <p:nvPr/>
        </p:nvSpPr>
        <p:spPr bwMode="auto">
          <a:xfrm>
            <a:off x="7446216" y="1695292"/>
            <a:ext cx="419704"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#109</a:t>
            </a:r>
            <a:endParaRPr lang="en-GB" altLang="en-US" sz="400">
              <a:latin typeface="Montserrat" panose="00000500000000000000" pitchFamily="50" charset="0"/>
            </a:endParaRPr>
          </a:p>
        </p:txBody>
      </p:sp>
      <p:sp>
        <p:nvSpPr>
          <p:cNvPr id="199" name="TextBox 86">
            <a:extLst>
              <a:ext uri="{FF2B5EF4-FFF2-40B4-BE49-F238E27FC236}">
                <a16:creationId xmlns:a16="http://schemas.microsoft.com/office/drawing/2014/main" id="{C244D21B-DB56-414B-B17B-C6EC7F1F63C4}"/>
              </a:ext>
            </a:extLst>
          </p:cNvPr>
          <p:cNvSpPr txBox="1">
            <a:spLocks noChangeArrowheads="1"/>
          </p:cNvSpPr>
          <p:nvPr/>
        </p:nvSpPr>
        <p:spPr bwMode="auto">
          <a:xfrm>
            <a:off x="8150236"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#110</a:t>
            </a:r>
            <a:endParaRPr lang="en-GB" altLang="en-US" sz="400">
              <a:latin typeface="Montserrat" panose="00000500000000000000" pitchFamily="50" charset="0"/>
            </a:endParaRPr>
          </a:p>
        </p:txBody>
      </p:sp>
      <p:sp>
        <p:nvSpPr>
          <p:cNvPr id="200" name="TextBox 86">
            <a:extLst>
              <a:ext uri="{FF2B5EF4-FFF2-40B4-BE49-F238E27FC236}">
                <a16:creationId xmlns:a16="http://schemas.microsoft.com/office/drawing/2014/main" id="{81B9BDAB-7961-4FB0-8A48-ACCDF11CC796}"/>
              </a:ext>
            </a:extLst>
          </p:cNvPr>
          <p:cNvSpPr txBox="1">
            <a:spLocks noChangeArrowheads="1"/>
          </p:cNvSpPr>
          <p:nvPr/>
        </p:nvSpPr>
        <p:spPr bwMode="auto">
          <a:xfrm>
            <a:off x="8749330" y="1695292"/>
            <a:ext cx="36554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#111</a:t>
            </a:r>
            <a:endParaRPr lang="en-GB" altLang="en-US" sz="400">
              <a:latin typeface="Montserrat" panose="00000500000000000000" pitchFamily="50" charset="0"/>
            </a:endParaRPr>
          </a:p>
        </p:txBody>
      </p:sp>
      <p:sp>
        <p:nvSpPr>
          <p:cNvPr id="201" name="TextBox 86">
            <a:extLst>
              <a:ext uri="{FF2B5EF4-FFF2-40B4-BE49-F238E27FC236}">
                <a16:creationId xmlns:a16="http://schemas.microsoft.com/office/drawing/2014/main" id="{B761B4BB-D69F-43D9-A5BB-52EE7CABC67E}"/>
              </a:ext>
            </a:extLst>
          </p:cNvPr>
          <p:cNvSpPr txBox="1">
            <a:spLocks noChangeArrowheads="1"/>
          </p:cNvSpPr>
          <p:nvPr/>
        </p:nvSpPr>
        <p:spPr bwMode="auto">
          <a:xfrm>
            <a:off x="9350116" y="1695292"/>
            <a:ext cx="387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#112</a:t>
            </a:r>
            <a:endParaRPr lang="en-GB" altLang="en-US" sz="400">
              <a:latin typeface="Montserrat" panose="00000500000000000000" pitchFamily="50" charset="0"/>
            </a:endParaRPr>
          </a:p>
        </p:txBody>
      </p:sp>
      <p:sp>
        <p:nvSpPr>
          <p:cNvPr id="202" name="TextBox 86">
            <a:extLst>
              <a:ext uri="{FF2B5EF4-FFF2-40B4-BE49-F238E27FC236}">
                <a16:creationId xmlns:a16="http://schemas.microsoft.com/office/drawing/2014/main" id="{ABC8F90A-DF2D-41F0-BEBE-D91653BE9AB0}"/>
              </a:ext>
            </a:extLst>
          </p:cNvPr>
          <p:cNvSpPr txBox="1">
            <a:spLocks noChangeArrowheads="1"/>
          </p:cNvSpPr>
          <p:nvPr/>
        </p:nvSpPr>
        <p:spPr bwMode="auto">
          <a:xfrm>
            <a:off x="499094" y="1695292"/>
            <a:ext cx="37908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#99</a:t>
            </a:r>
            <a:endParaRPr lang="en-GB" altLang="en-US" sz="400">
              <a:latin typeface="Montserrat" panose="00000500000000000000" pitchFamily="50" charset="0"/>
            </a:endParaRPr>
          </a:p>
        </p:txBody>
      </p:sp>
      <p:sp>
        <p:nvSpPr>
          <p:cNvPr id="203" name="Chevron 60">
            <a:extLst>
              <a:ext uri="{FF2B5EF4-FFF2-40B4-BE49-F238E27FC236}">
                <a16:creationId xmlns:a16="http://schemas.microsoft.com/office/drawing/2014/main" id="{64AB533B-4A47-405C-86AA-C7AF6743D5FD}"/>
              </a:ext>
            </a:extLst>
          </p:cNvPr>
          <p:cNvSpPr>
            <a:spLocks noChangeArrowheads="1"/>
          </p:cNvSpPr>
          <p:nvPr/>
        </p:nvSpPr>
        <p:spPr bwMode="auto">
          <a:xfrm>
            <a:off x="2365763" y="2686838"/>
            <a:ext cx="881717" cy="311729"/>
          </a:xfrm>
          <a:prstGeom prst="chevron">
            <a:avLst>
              <a:gd name="adj" fmla="val 50080"/>
            </a:avLst>
          </a:prstGeom>
          <a:solidFill>
            <a:srgbClr val="006600">
              <a:alpha val="30196"/>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600" dirty="0">
                <a:latin typeface="Montserrat" panose="00000500000000000000" pitchFamily="50" charset="0"/>
                <a:cs typeface="Arial" panose="020B0604020202020204" pitchFamily="34" charset="0"/>
              </a:rPr>
              <a:t>RAN4 </a:t>
            </a:r>
          </a:p>
          <a:p>
            <a:pPr algn="ctr"/>
            <a:r>
              <a:rPr lang="fr-FR" altLang="en-US" sz="600" dirty="0">
                <a:latin typeface="Montserrat" panose="00000500000000000000" pitchFamily="50" charset="0"/>
                <a:cs typeface="Arial" panose="020B0604020202020204" pitchFamily="34" charset="0"/>
              </a:rPr>
              <a:t>content </a:t>
            </a:r>
            <a:r>
              <a:rPr lang="fr-FR" altLang="en-US" sz="600" dirty="0" err="1">
                <a:latin typeface="Montserrat" panose="00000500000000000000" pitchFamily="50" charset="0"/>
                <a:cs typeface="Arial" panose="020B0604020202020204" pitchFamily="34" charset="0"/>
              </a:rPr>
              <a:t>def</a:t>
            </a:r>
            <a:r>
              <a:rPr lang="fr-FR" altLang="en-US" sz="600" dirty="0">
                <a:latin typeface="Montserrat" panose="00000500000000000000" pitchFamily="50" charset="0"/>
                <a:cs typeface="Arial" panose="020B0604020202020204" pitchFamily="34" charset="0"/>
              </a:rPr>
              <a:t>.</a:t>
            </a:r>
          </a:p>
        </p:txBody>
      </p:sp>
      <p:sp>
        <p:nvSpPr>
          <p:cNvPr id="204" name="Chevron 60">
            <a:extLst>
              <a:ext uri="{FF2B5EF4-FFF2-40B4-BE49-F238E27FC236}">
                <a16:creationId xmlns:a16="http://schemas.microsoft.com/office/drawing/2014/main" id="{16E97371-BC13-49AB-B34C-DD164B87EED5}"/>
              </a:ext>
            </a:extLst>
          </p:cNvPr>
          <p:cNvSpPr>
            <a:spLocks noChangeArrowheads="1"/>
          </p:cNvSpPr>
          <p:nvPr/>
        </p:nvSpPr>
        <p:spPr bwMode="auto">
          <a:xfrm>
            <a:off x="1502661" y="2686838"/>
            <a:ext cx="1028952" cy="311729"/>
          </a:xfrm>
          <a:prstGeom prst="chevron">
            <a:avLst>
              <a:gd name="adj" fmla="val 49975"/>
            </a:avLst>
          </a:prstGeom>
          <a:gradFill flip="none" rotWithShape="1">
            <a:gsLst>
              <a:gs pos="12000">
                <a:schemeClr val="accent3">
                  <a:lumMod val="40000"/>
                  <a:lumOff val="60000"/>
                </a:schemeClr>
              </a:gs>
              <a:gs pos="60000">
                <a:srgbClr val="92D050"/>
              </a:gs>
              <a:gs pos="83000">
                <a:srgbClr val="92D050"/>
              </a:gs>
              <a:gs pos="100000">
                <a:srgbClr val="92D050"/>
              </a:gs>
            </a:gsLst>
            <a:lin ang="3600000" scaled="0"/>
            <a:tileRect/>
          </a:gradFill>
          <a:ln>
            <a:noFill/>
          </a:ln>
        </p:spPr>
        <p:txBody>
          <a:bodyPr lIns="0" rIns="0"/>
          <a:lstStyle/>
          <a:p>
            <a:pPr algn="ctr">
              <a:defRPr/>
            </a:pPr>
            <a:r>
              <a:rPr lang="fr-FR" altLang="en-US" sz="700" b="1" dirty="0">
                <a:latin typeface="Montserrat" panose="00000500000000000000" pitchFamily="50" charset="0"/>
                <a:cs typeface="Arial" panose="020B0604020202020204" pitchFamily="34" charset="0"/>
              </a:rPr>
              <a:t> </a:t>
            </a:r>
            <a:r>
              <a:rPr lang="fr-FR" altLang="en-US" sz="700" dirty="0">
                <a:latin typeface="Montserrat" panose="00000500000000000000" pitchFamily="50" charset="0"/>
                <a:cs typeface="Arial" panose="020B0604020202020204" pitchFamily="34" charset="0"/>
              </a:rPr>
              <a:t>RAN Content </a:t>
            </a:r>
            <a:r>
              <a:rPr lang="fr-FR" altLang="en-US" sz="700" dirty="0" err="1">
                <a:latin typeface="Montserrat" panose="00000500000000000000" pitchFamily="50" charset="0"/>
                <a:cs typeface="Arial" panose="020B0604020202020204" pitchFamily="34" charset="0"/>
              </a:rPr>
              <a:t>def</a:t>
            </a:r>
            <a:r>
              <a:rPr lang="fr-FR" altLang="en-US" sz="700" dirty="0">
                <a:latin typeface="Montserrat" panose="00000500000000000000" pitchFamily="50" charset="0"/>
                <a:cs typeface="Arial" panose="020B0604020202020204" pitchFamily="34" charset="0"/>
              </a:rPr>
              <a:t>.</a:t>
            </a:r>
          </a:p>
        </p:txBody>
      </p:sp>
      <p:sp>
        <p:nvSpPr>
          <p:cNvPr id="205" name="TextBox 204">
            <a:extLst>
              <a:ext uri="{FF2B5EF4-FFF2-40B4-BE49-F238E27FC236}">
                <a16:creationId xmlns:a16="http://schemas.microsoft.com/office/drawing/2014/main" id="{BB79F52F-4331-40BE-8213-1D5D812EFED4}"/>
              </a:ext>
            </a:extLst>
          </p:cNvPr>
          <p:cNvSpPr txBox="1"/>
          <p:nvPr/>
        </p:nvSpPr>
        <p:spPr>
          <a:xfrm>
            <a:off x="3714570" y="1348339"/>
            <a:ext cx="53140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sp>
        <p:nvSpPr>
          <p:cNvPr id="206" name="TextBox 205">
            <a:extLst>
              <a:ext uri="{FF2B5EF4-FFF2-40B4-BE49-F238E27FC236}">
                <a16:creationId xmlns:a16="http://schemas.microsoft.com/office/drawing/2014/main" id="{699342E2-62B0-47A1-BF40-77AA53427CAF}"/>
              </a:ext>
            </a:extLst>
          </p:cNvPr>
          <p:cNvSpPr txBox="1"/>
          <p:nvPr/>
        </p:nvSpPr>
        <p:spPr>
          <a:xfrm>
            <a:off x="6596653" y="1348339"/>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sp>
        <p:nvSpPr>
          <p:cNvPr id="207" name="TextBox 2">
            <a:extLst>
              <a:ext uri="{FF2B5EF4-FFF2-40B4-BE49-F238E27FC236}">
                <a16:creationId xmlns:a16="http://schemas.microsoft.com/office/drawing/2014/main" id="{925EC3B1-5DEA-4012-ADBE-0DF209573020}"/>
              </a:ext>
            </a:extLst>
          </p:cNvPr>
          <p:cNvSpPr txBox="1">
            <a:spLocks noChangeArrowheads="1"/>
          </p:cNvSpPr>
          <p:nvPr/>
        </p:nvSpPr>
        <p:spPr bwMode="auto">
          <a:xfrm>
            <a:off x="171759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08" name="TextBox 59">
            <a:extLst>
              <a:ext uri="{FF2B5EF4-FFF2-40B4-BE49-F238E27FC236}">
                <a16:creationId xmlns:a16="http://schemas.microsoft.com/office/drawing/2014/main" id="{DA6E5235-6310-45CA-A00E-1A4EB4A06A5D}"/>
              </a:ext>
            </a:extLst>
          </p:cNvPr>
          <p:cNvSpPr txBox="1">
            <a:spLocks noChangeArrowheads="1"/>
          </p:cNvSpPr>
          <p:nvPr/>
        </p:nvSpPr>
        <p:spPr bwMode="auto">
          <a:xfrm>
            <a:off x="3096861"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09" name="TextBox 60">
            <a:extLst>
              <a:ext uri="{FF2B5EF4-FFF2-40B4-BE49-F238E27FC236}">
                <a16:creationId xmlns:a16="http://schemas.microsoft.com/office/drawing/2014/main" id="{916837E2-F83C-4578-A8E9-5F5A710B6BDF}"/>
              </a:ext>
            </a:extLst>
          </p:cNvPr>
          <p:cNvSpPr txBox="1">
            <a:spLocks noChangeArrowheads="1"/>
          </p:cNvSpPr>
          <p:nvPr/>
        </p:nvSpPr>
        <p:spPr bwMode="auto">
          <a:xfrm>
            <a:off x="8776408"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0" name="TextBox 61">
            <a:extLst>
              <a:ext uri="{FF2B5EF4-FFF2-40B4-BE49-F238E27FC236}">
                <a16:creationId xmlns:a16="http://schemas.microsoft.com/office/drawing/2014/main" id="{4E3EEC2B-C304-4330-AD5A-8F1B188FC793}"/>
              </a:ext>
            </a:extLst>
          </p:cNvPr>
          <p:cNvSpPr txBox="1">
            <a:spLocks noChangeArrowheads="1"/>
          </p:cNvSpPr>
          <p:nvPr/>
        </p:nvSpPr>
        <p:spPr bwMode="auto">
          <a:xfrm>
            <a:off x="5938326"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1" name="TextBox 62">
            <a:extLst>
              <a:ext uri="{FF2B5EF4-FFF2-40B4-BE49-F238E27FC236}">
                <a16:creationId xmlns:a16="http://schemas.microsoft.com/office/drawing/2014/main" id="{565D1F2E-817D-470E-A555-4F4455928117}"/>
              </a:ext>
            </a:extLst>
          </p:cNvPr>
          <p:cNvSpPr txBox="1">
            <a:spLocks noChangeArrowheads="1"/>
          </p:cNvSpPr>
          <p:nvPr/>
        </p:nvSpPr>
        <p:spPr bwMode="auto">
          <a:xfrm>
            <a:off x="3829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2" name="TextBox 63">
            <a:extLst>
              <a:ext uri="{FF2B5EF4-FFF2-40B4-BE49-F238E27FC236}">
                <a16:creationId xmlns:a16="http://schemas.microsoft.com/office/drawing/2014/main" id="{4C29F7BE-A65D-4C55-8098-962501DD413D}"/>
              </a:ext>
            </a:extLst>
          </p:cNvPr>
          <p:cNvSpPr txBox="1">
            <a:spLocks noChangeArrowheads="1"/>
          </p:cNvSpPr>
          <p:nvPr/>
        </p:nvSpPr>
        <p:spPr bwMode="auto">
          <a:xfrm>
            <a:off x="6721888"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3" name="TextBox 64">
            <a:extLst>
              <a:ext uri="{FF2B5EF4-FFF2-40B4-BE49-F238E27FC236}">
                <a16:creationId xmlns:a16="http://schemas.microsoft.com/office/drawing/2014/main" id="{CD089EF3-6245-472C-B20C-08045A5B6218}"/>
              </a:ext>
            </a:extLst>
          </p:cNvPr>
          <p:cNvSpPr txBox="1">
            <a:spLocks noChangeArrowheads="1"/>
          </p:cNvSpPr>
          <p:nvPr/>
        </p:nvSpPr>
        <p:spPr bwMode="auto">
          <a:xfrm>
            <a:off x="9389041"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4" name="TextBox 65">
            <a:extLst>
              <a:ext uri="{FF2B5EF4-FFF2-40B4-BE49-F238E27FC236}">
                <a16:creationId xmlns:a16="http://schemas.microsoft.com/office/drawing/2014/main" id="{8BF23799-C1A5-4BAD-87F7-6EB3AEBFE2C0}"/>
              </a:ext>
            </a:extLst>
          </p:cNvPr>
          <p:cNvSpPr txBox="1">
            <a:spLocks noChangeArrowheads="1"/>
          </p:cNvSpPr>
          <p:nvPr/>
        </p:nvSpPr>
        <p:spPr bwMode="auto">
          <a:xfrm>
            <a:off x="465552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5" name="TextBox 66">
            <a:extLst>
              <a:ext uri="{FF2B5EF4-FFF2-40B4-BE49-F238E27FC236}">
                <a16:creationId xmlns:a16="http://schemas.microsoft.com/office/drawing/2014/main" id="{AAD92724-B237-44D8-99ED-2080773DDAEC}"/>
              </a:ext>
            </a:extLst>
          </p:cNvPr>
          <p:cNvSpPr txBox="1">
            <a:spLocks noChangeArrowheads="1"/>
          </p:cNvSpPr>
          <p:nvPr/>
        </p:nvSpPr>
        <p:spPr bwMode="auto">
          <a:xfrm>
            <a:off x="7480063"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6" name="TextBox 67">
            <a:extLst>
              <a:ext uri="{FF2B5EF4-FFF2-40B4-BE49-F238E27FC236}">
                <a16:creationId xmlns:a16="http://schemas.microsoft.com/office/drawing/2014/main" id="{25249BF7-51AC-4842-B69C-211305336F48}"/>
              </a:ext>
            </a:extLst>
          </p:cNvPr>
          <p:cNvSpPr txBox="1">
            <a:spLocks noChangeArrowheads="1"/>
          </p:cNvSpPr>
          <p:nvPr/>
        </p:nvSpPr>
        <p:spPr bwMode="auto">
          <a:xfrm>
            <a:off x="494017"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7" name="TextBox 69">
            <a:extLst>
              <a:ext uri="{FF2B5EF4-FFF2-40B4-BE49-F238E27FC236}">
                <a16:creationId xmlns:a16="http://schemas.microsoft.com/office/drawing/2014/main" id="{93CC101E-6184-4E70-BEC1-54923EE83094}"/>
              </a:ext>
            </a:extLst>
          </p:cNvPr>
          <p:cNvSpPr txBox="1">
            <a:spLocks noChangeArrowheads="1"/>
          </p:cNvSpPr>
          <p:nvPr/>
        </p:nvSpPr>
        <p:spPr bwMode="auto">
          <a:xfrm>
            <a:off x="2353916"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8" name="TextBox 70">
            <a:extLst>
              <a:ext uri="{FF2B5EF4-FFF2-40B4-BE49-F238E27FC236}">
                <a16:creationId xmlns:a16="http://schemas.microsoft.com/office/drawing/2014/main" id="{1C8638C6-60BB-48FC-B5FB-AF18457F763C}"/>
              </a:ext>
            </a:extLst>
          </p:cNvPr>
          <p:cNvSpPr txBox="1">
            <a:spLocks noChangeArrowheads="1"/>
          </p:cNvSpPr>
          <p:nvPr/>
        </p:nvSpPr>
        <p:spPr bwMode="auto">
          <a:xfrm>
            <a:off x="5224152"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9" name="TextBox 71">
            <a:extLst>
              <a:ext uri="{FF2B5EF4-FFF2-40B4-BE49-F238E27FC236}">
                <a16:creationId xmlns:a16="http://schemas.microsoft.com/office/drawing/2014/main" id="{B7BE2029-5E66-47BD-B4AE-EAA816D8846A}"/>
              </a:ext>
            </a:extLst>
          </p:cNvPr>
          <p:cNvSpPr txBox="1">
            <a:spLocks noChangeArrowheads="1"/>
          </p:cNvSpPr>
          <p:nvPr/>
        </p:nvSpPr>
        <p:spPr bwMode="auto">
          <a:xfrm>
            <a:off x="8163775"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20" name="TextBox 219">
            <a:extLst>
              <a:ext uri="{FF2B5EF4-FFF2-40B4-BE49-F238E27FC236}">
                <a16:creationId xmlns:a16="http://schemas.microsoft.com/office/drawing/2014/main" id="{D969719B-BA57-4869-AAE7-2EC5D6E8A241}"/>
              </a:ext>
            </a:extLst>
          </p:cNvPr>
          <p:cNvSpPr txBox="1"/>
          <p:nvPr/>
        </p:nvSpPr>
        <p:spPr>
          <a:xfrm>
            <a:off x="9255344" y="1327205"/>
            <a:ext cx="52463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sp>
        <p:nvSpPr>
          <p:cNvPr id="221" name="Chevron 79">
            <a:extLst>
              <a:ext uri="{FF2B5EF4-FFF2-40B4-BE49-F238E27FC236}">
                <a16:creationId xmlns:a16="http://schemas.microsoft.com/office/drawing/2014/main" id="{90F71322-C805-444F-8A8A-F9A1BC3C6197}"/>
              </a:ext>
            </a:extLst>
          </p:cNvPr>
          <p:cNvSpPr>
            <a:spLocks noChangeArrowheads="1"/>
          </p:cNvSpPr>
          <p:nvPr/>
        </p:nvSpPr>
        <p:spPr bwMode="auto">
          <a:xfrm>
            <a:off x="7398830" y="4697970"/>
            <a:ext cx="925718" cy="230715"/>
          </a:xfrm>
          <a:prstGeom prst="chevron">
            <a:avLst>
              <a:gd name="adj" fmla="val 50068"/>
            </a:avLst>
          </a:prstGeom>
          <a:solidFill>
            <a:srgbClr val="006600">
              <a:alpha val="2901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700">
                <a:latin typeface="Montserrat" panose="00000500000000000000" pitchFamily="50" charset="0"/>
                <a:cs typeface="Arial" panose="020B0604020202020204" pitchFamily="34" charset="0"/>
              </a:rPr>
              <a:t>RAN4_Perf </a:t>
            </a:r>
            <a:endParaRPr lang="fr-FR" altLang="en-US" sz="500">
              <a:latin typeface="Montserrat" panose="00000500000000000000" pitchFamily="50" charset="0"/>
              <a:cs typeface="Arial" panose="020B0604020202020204" pitchFamily="34" charset="0"/>
            </a:endParaRPr>
          </a:p>
        </p:txBody>
      </p:sp>
      <p:sp>
        <p:nvSpPr>
          <p:cNvPr id="222" name="Chevron 58">
            <a:extLst>
              <a:ext uri="{FF2B5EF4-FFF2-40B4-BE49-F238E27FC236}">
                <a16:creationId xmlns:a16="http://schemas.microsoft.com/office/drawing/2014/main" id="{AA1FCAFC-D253-4542-A41F-9946F6D1CF18}"/>
              </a:ext>
            </a:extLst>
          </p:cNvPr>
          <p:cNvSpPr/>
          <p:nvPr/>
        </p:nvSpPr>
        <p:spPr bwMode="auto">
          <a:xfrm>
            <a:off x="3552104" y="4999876"/>
            <a:ext cx="4071809" cy="250088"/>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Stage 3 (CT &amp; SA </a:t>
            </a:r>
            <a:r>
              <a:rPr lang="fr-FR" sz="800" dirty="0">
                <a:solidFill>
                  <a:srgbClr val="FF0000"/>
                </a:solidFill>
                <a:latin typeface="Montserrat" panose="00000500000000000000" pitchFamily="50" charset="0"/>
                <a:ea typeface="ＭＳ Ｐゴシック" charset="-128"/>
                <a:cs typeface="Arial" pitchFamily="34" charset="0"/>
              </a:rPr>
              <a:t>including SA5</a:t>
            </a:r>
            <a:r>
              <a:rPr lang="fr-FR" sz="800" dirty="0">
                <a:latin typeface="Montserrat" panose="00000500000000000000" pitchFamily="50" charset="0"/>
                <a:ea typeface="ＭＳ Ｐゴシック" charset="-128"/>
                <a:cs typeface="Arial" pitchFamily="34" charset="0"/>
              </a:rPr>
              <a:t>) </a:t>
            </a:r>
          </a:p>
        </p:txBody>
      </p:sp>
      <p:sp>
        <p:nvSpPr>
          <p:cNvPr id="223" name="Chevron 60">
            <a:extLst>
              <a:ext uri="{FF2B5EF4-FFF2-40B4-BE49-F238E27FC236}">
                <a16:creationId xmlns:a16="http://schemas.microsoft.com/office/drawing/2014/main" id="{A1DC209C-080E-4DEC-B241-75ACE3C4AFC7}"/>
              </a:ext>
            </a:extLst>
          </p:cNvPr>
          <p:cNvSpPr/>
          <p:nvPr/>
        </p:nvSpPr>
        <p:spPr bwMode="auto">
          <a:xfrm>
            <a:off x="2589154" y="4395047"/>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224" name="Chevron 60">
            <a:extLst>
              <a:ext uri="{FF2B5EF4-FFF2-40B4-BE49-F238E27FC236}">
                <a16:creationId xmlns:a16="http://schemas.microsoft.com/office/drawing/2014/main" id="{5FFF0614-2786-4AA8-BF09-BBFDC80A993D}"/>
              </a:ext>
            </a:extLst>
          </p:cNvPr>
          <p:cNvSpPr/>
          <p:nvPr/>
        </p:nvSpPr>
        <p:spPr bwMode="auto">
          <a:xfrm>
            <a:off x="2086524" y="3622025"/>
            <a:ext cx="3344096"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2 (SA2, SA6,…) Normative</a:t>
            </a:r>
          </a:p>
        </p:txBody>
      </p:sp>
      <p:sp>
        <p:nvSpPr>
          <p:cNvPr id="225" name="Chevron 60">
            <a:extLst>
              <a:ext uri="{FF2B5EF4-FFF2-40B4-BE49-F238E27FC236}">
                <a16:creationId xmlns:a16="http://schemas.microsoft.com/office/drawing/2014/main" id="{85463C69-E89F-4FC7-ABA7-8B870EA923CA}"/>
              </a:ext>
            </a:extLst>
          </p:cNvPr>
          <p:cNvSpPr/>
          <p:nvPr/>
        </p:nvSpPr>
        <p:spPr bwMode="auto">
          <a:xfrm>
            <a:off x="3249173" y="4701493"/>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Completion (RAN2/3/4core)</a:t>
            </a:r>
            <a:endParaRPr lang="fr-FR" sz="900" dirty="0">
              <a:solidFill>
                <a:srgbClr val="FF0000"/>
              </a:solidFill>
              <a:latin typeface="Montserrat" panose="00000500000000000000" pitchFamily="50" charset="0"/>
              <a:ea typeface="ＭＳ Ｐゴシック" charset="-128"/>
              <a:cs typeface="Arial" pitchFamily="34" charset="0"/>
            </a:endParaRPr>
          </a:p>
        </p:txBody>
      </p:sp>
      <p:sp>
        <p:nvSpPr>
          <p:cNvPr id="226" name="Chevron 58">
            <a:extLst>
              <a:ext uri="{FF2B5EF4-FFF2-40B4-BE49-F238E27FC236}">
                <a16:creationId xmlns:a16="http://schemas.microsoft.com/office/drawing/2014/main" id="{3EAD89E3-163D-4F58-B33E-2A9E0A0BE882}"/>
              </a:ext>
            </a:extLst>
          </p:cNvPr>
          <p:cNvSpPr/>
          <p:nvPr/>
        </p:nvSpPr>
        <p:spPr bwMode="auto">
          <a:xfrm>
            <a:off x="5755552" y="5317906"/>
            <a:ext cx="2543612" cy="265939"/>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ASN.1 &amp; Open APIs </a:t>
            </a:r>
          </a:p>
        </p:txBody>
      </p:sp>
      <p:sp>
        <p:nvSpPr>
          <p:cNvPr id="227" name="Chevron 60">
            <a:extLst>
              <a:ext uri="{FF2B5EF4-FFF2-40B4-BE49-F238E27FC236}">
                <a16:creationId xmlns:a16="http://schemas.microsoft.com/office/drawing/2014/main" id="{CA2CA54C-116D-4B30-A2AC-5B88BC2C7BED}"/>
              </a:ext>
            </a:extLst>
          </p:cNvPr>
          <p:cNvSpPr>
            <a:spLocks noChangeArrowheads="1"/>
          </p:cNvSpPr>
          <p:nvPr/>
        </p:nvSpPr>
        <p:spPr bwMode="auto">
          <a:xfrm>
            <a:off x="1478968" y="3211670"/>
            <a:ext cx="1035722" cy="311729"/>
          </a:xfrm>
          <a:prstGeom prst="chevron">
            <a:avLst>
              <a:gd name="adj" fmla="val 49975"/>
            </a:avLst>
          </a:prstGeom>
          <a:gradFill flip="none" rotWithShape="1">
            <a:gsLst>
              <a:gs pos="12000">
                <a:schemeClr val="bg1"/>
              </a:gs>
              <a:gs pos="60000">
                <a:srgbClr val="31859C"/>
              </a:gs>
              <a:gs pos="83000">
                <a:srgbClr val="31859C"/>
              </a:gs>
              <a:gs pos="100000">
                <a:srgbClr val="31859C"/>
              </a:gs>
            </a:gsLst>
            <a:lin ang="3600000" scaled="0"/>
            <a:tileRect/>
          </a:gradFill>
          <a:ln>
            <a:noFill/>
          </a:ln>
        </p:spPr>
        <p:txBody>
          <a:bodyPr lIns="0" rIns="0"/>
          <a:lstStyle/>
          <a:p>
            <a:pPr algn="ctr">
              <a:defRPr/>
            </a:pPr>
            <a:r>
              <a:rPr lang="fr-FR" altLang="en-US" sz="700" dirty="0">
                <a:latin typeface="Montserrat" panose="00000500000000000000" pitchFamily="50" charset="0"/>
                <a:cs typeface="Arial" panose="020B0604020202020204" pitchFamily="34" charset="0"/>
              </a:rPr>
              <a:t>St.2 Content </a:t>
            </a:r>
            <a:r>
              <a:rPr lang="fr-FR" altLang="en-US" sz="700" dirty="0" err="1">
                <a:latin typeface="Montserrat" panose="00000500000000000000" pitchFamily="50" charset="0"/>
                <a:cs typeface="Arial" panose="020B0604020202020204" pitchFamily="34" charset="0"/>
              </a:rPr>
              <a:t>approval</a:t>
            </a:r>
            <a:endParaRPr lang="fr-FR" altLang="en-US" sz="700" dirty="0">
              <a:latin typeface="Montserrat" panose="00000500000000000000" pitchFamily="50" charset="0"/>
              <a:cs typeface="Arial" panose="020B0604020202020204" pitchFamily="34" charset="0"/>
            </a:endParaRPr>
          </a:p>
        </p:txBody>
      </p:sp>
      <p:sp>
        <p:nvSpPr>
          <p:cNvPr id="228" name="TextBox 86">
            <a:extLst>
              <a:ext uri="{FF2B5EF4-FFF2-40B4-BE49-F238E27FC236}">
                <a16:creationId xmlns:a16="http://schemas.microsoft.com/office/drawing/2014/main" id="{519C32DB-17B2-421F-981C-88BAF6DE45DE}"/>
              </a:ext>
            </a:extLst>
          </p:cNvPr>
          <p:cNvSpPr txBox="1">
            <a:spLocks noChangeArrowheads="1"/>
          </p:cNvSpPr>
          <p:nvPr/>
        </p:nvSpPr>
        <p:spPr bwMode="auto">
          <a:xfrm>
            <a:off x="1099881"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#100</a:t>
            </a:r>
            <a:endParaRPr lang="en-GB" altLang="en-US" sz="400">
              <a:latin typeface="Montserrat" panose="00000500000000000000" pitchFamily="50" charset="0"/>
            </a:endParaRPr>
          </a:p>
        </p:txBody>
      </p:sp>
      <p:sp>
        <p:nvSpPr>
          <p:cNvPr id="229" name="TextBox 60">
            <a:extLst>
              <a:ext uri="{FF2B5EF4-FFF2-40B4-BE49-F238E27FC236}">
                <a16:creationId xmlns:a16="http://schemas.microsoft.com/office/drawing/2014/main" id="{5A31BD3D-8C7E-4BA7-92D2-C94B4CCAD766}"/>
              </a:ext>
            </a:extLst>
          </p:cNvPr>
          <p:cNvSpPr txBox="1">
            <a:spLocks noChangeArrowheads="1"/>
          </p:cNvSpPr>
          <p:nvPr/>
        </p:nvSpPr>
        <p:spPr bwMode="auto">
          <a:xfrm>
            <a:off x="1106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30" name="TextBox 229">
            <a:extLst>
              <a:ext uri="{FF2B5EF4-FFF2-40B4-BE49-F238E27FC236}">
                <a16:creationId xmlns:a16="http://schemas.microsoft.com/office/drawing/2014/main" id="{A36AF5EB-29BB-4B4D-A938-06A1BD86D9A1}"/>
              </a:ext>
            </a:extLst>
          </p:cNvPr>
          <p:cNvSpPr txBox="1"/>
          <p:nvPr/>
        </p:nvSpPr>
        <p:spPr>
          <a:xfrm>
            <a:off x="1306348" y="1351862"/>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2023</a:t>
            </a:r>
          </a:p>
        </p:txBody>
      </p:sp>
      <p:sp>
        <p:nvSpPr>
          <p:cNvPr id="231" name="Rectangle 12">
            <a:extLst>
              <a:ext uri="{FF2B5EF4-FFF2-40B4-BE49-F238E27FC236}">
                <a16:creationId xmlns:a16="http://schemas.microsoft.com/office/drawing/2014/main" id="{81F757F9-3129-4778-8D1D-834FDEB2A533}"/>
              </a:ext>
            </a:extLst>
          </p:cNvPr>
          <p:cNvSpPr>
            <a:spLocks noChangeArrowheads="1"/>
          </p:cNvSpPr>
          <p:nvPr/>
        </p:nvSpPr>
        <p:spPr bwMode="auto">
          <a:xfrm>
            <a:off x="4089767" y="5782605"/>
            <a:ext cx="927411" cy="290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50" charset="0"/>
              </a:rPr>
              <a:t>Now</a:t>
            </a:r>
          </a:p>
        </p:txBody>
      </p:sp>
      <p:sp>
        <p:nvSpPr>
          <p:cNvPr id="232" name="Chevron 60">
            <a:extLst>
              <a:ext uri="{FF2B5EF4-FFF2-40B4-BE49-F238E27FC236}">
                <a16:creationId xmlns:a16="http://schemas.microsoft.com/office/drawing/2014/main" id="{64C68856-5F9D-43C7-B82A-ACA68A68793C}"/>
              </a:ext>
            </a:extLst>
          </p:cNvPr>
          <p:cNvSpPr/>
          <p:nvPr/>
        </p:nvSpPr>
        <p:spPr bwMode="auto">
          <a:xfrm>
            <a:off x="1751437" y="2304661"/>
            <a:ext cx="780177"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33" name="Chevron 60">
            <a:extLst>
              <a:ext uri="{FF2B5EF4-FFF2-40B4-BE49-F238E27FC236}">
                <a16:creationId xmlns:a16="http://schemas.microsoft.com/office/drawing/2014/main" id="{24B95DD3-55BD-49EE-89BF-FEB085C5372F}"/>
              </a:ext>
            </a:extLst>
          </p:cNvPr>
          <p:cNvSpPr/>
          <p:nvPr/>
        </p:nvSpPr>
        <p:spPr bwMode="auto">
          <a:xfrm>
            <a:off x="400937" y="2301138"/>
            <a:ext cx="1487582"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Stage 1        80%</a:t>
            </a:r>
          </a:p>
        </p:txBody>
      </p:sp>
      <p:sp>
        <p:nvSpPr>
          <p:cNvPr id="234" name="TextBox 67">
            <a:extLst>
              <a:ext uri="{FF2B5EF4-FFF2-40B4-BE49-F238E27FC236}">
                <a16:creationId xmlns:a16="http://schemas.microsoft.com/office/drawing/2014/main" id="{22B8AE55-50FF-4DCB-BC55-E8DF5F3768D0}"/>
              </a:ext>
            </a:extLst>
          </p:cNvPr>
          <p:cNvSpPr txBox="1">
            <a:spLocks noChangeArrowheads="1"/>
          </p:cNvSpPr>
          <p:nvPr/>
        </p:nvSpPr>
        <p:spPr bwMode="auto">
          <a:xfrm>
            <a:off x="319704" y="1529741"/>
            <a:ext cx="42985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TSGs</a:t>
            </a:r>
          </a:p>
        </p:txBody>
      </p:sp>
      <p:sp>
        <p:nvSpPr>
          <p:cNvPr id="235" name="Diamond 3">
            <a:extLst>
              <a:ext uri="{FF2B5EF4-FFF2-40B4-BE49-F238E27FC236}">
                <a16:creationId xmlns:a16="http://schemas.microsoft.com/office/drawing/2014/main" id="{9C9084EA-2DD4-42E0-AA44-26DFAED7EBCA}"/>
              </a:ext>
            </a:extLst>
          </p:cNvPr>
          <p:cNvSpPr>
            <a:spLocks noChangeArrowheads="1"/>
          </p:cNvSpPr>
          <p:nvPr/>
        </p:nvSpPr>
        <p:spPr bwMode="auto">
          <a:xfrm>
            <a:off x="795257" y="2637525"/>
            <a:ext cx="956181" cy="435011"/>
          </a:xfrm>
          <a:prstGeom prst="diamond">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a:endParaRPr lang="en-US" altLang="en-US" sz="600"/>
          </a:p>
        </p:txBody>
      </p:sp>
      <p:sp>
        <p:nvSpPr>
          <p:cNvPr id="236" name="TextBox 6">
            <a:extLst>
              <a:ext uri="{FF2B5EF4-FFF2-40B4-BE49-F238E27FC236}">
                <a16:creationId xmlns:a16="http://schemas.microsoft.com/office/drawing/2014/main" id="{E03811D8-9BF8-48E6-8BAE-AA1BE04E28AE}"/>
              </a:ext>
            </a:extLst>
          </p:cNvPr>
          <p:cNvSpPr txBox="1">
            <a:spLocks noChangeArrowheads="1"/>
          </p:cNvSpPr>
          <p:nvPr/>
        </p:nvSpPr>
        <p:spPr bwMode="auto">
          <a:xfrm>
            <a:off x="906952" y="2699166"/>
            <a:ext cx="702327"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fr-FR" altLang="en-US" sz="600" b="1">
                <a:solidFill>
                  <a:schemeClr val="bg1"/>
                </a:solidFill>
                <a:latin typeface="Montserrat" panose="00000500000000000000" pitchFamily="50" charset="0"/>
                <a:cs typeface="Arial" panose="020B0604020202020204" pitchFamily="34" charset="0"/>
              </a:rPr>
              <a:t> </a:t>
            </a:r>
            <a:r>
              <a:rPr lang="fr-FR" altLang="en-US" sz="600">
                <a:solidFill>
                  <a:schemeClr val="bg1"/>
                </a:solidFill>
                <a:latin typeface="Montserrat" panose="00000500000000000000" pitchFamily="50" charset="0"/>
                <a:cs typeface="Arial" panose="020B0604020202020204" pitchFamily="34" charset="0"/>
              </a:rPr>
              <a:t>RAN Rel-19 workshop</a:t>
            </a:r>
          </a:p>
        </p:txBody>
      </p:sp>
      <p:sp>
        <p:nvSpPr>
          <p:cNvPr id="237" name="Diamond 16">
            <a:extLst>
              <a:ext uri="{FF2B5EF4-FFF2-40B4-BE49-F238E27FC236}">
                <a16:creationId xmlns:a16="http://schemas.microsoft.com/office/drawing/2014/main" id="{B1B9B9AB-30F3-4BE5-A927-97007282ACB9}"/>
              </a:ext>
            </a:extLst>
          </p:cNvPr>
          <p:cNvSpPr>
            <a:spLocks noChangeArrowheads="1"/>
          </p:cNvSpPr>
          <p:nvPr/>
        </p:nvSpPr>
        <p:spPr bwMode="auto">
          <a:xfrm>
            <a:off x="771564" y="3144745"/>
            <a:ext cx="924026" cy="408594"/>
          </a:xfrm>
          <a:prstGeom prst="diamond">
            <a:avLst/>
          </a:prstGeom>
          <a:solidFill>
            <a:srgbClr val="31859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ltLang="en-US"/>
          </a:p>
        </p:txBody>
      </p:sp>
      <p:sp>
        <p:nvSpPr>
          <p:cNvPr id="238" name="TextBox 7">
            <a:extLst>
              <a:ext uri="{FF2B5EF4-FFF2-40B4-BE49-F238E27FC236}">
                <a16:creationId xmlns:a16="http://schemas.microsoft.com/office/drawing/2014/main" id="{C77D2E4E-7A55-4542-AA14-BB4D6CFB0710}"/>
              </a:ext>
            </a:extLst>
          </p:cNvPr>
          <p:cNvSpPr txBox="1">
            <a:spLocks noChangeArrowheads="1"/>
          </p:cNvSpPr>
          <p:nvPr/>
        </p:nvSpPr>
        <p:spPr bwMode="auto">
          <a:xfrm>
            <a:off x="912029" y="3204625"/>
            <a:ext cx="621095"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fr-FR" altLang="en-US" sz="600">
                <a:solidFill>
                  <a:schemeClr val="bg1"/>
                </a:solidFill>
                <a:latin typeface="Montserrat" panose="00000500000000000000" pitchFamily="50" charset="0"/>
                <a:cs typeface="Arial" panose="020B0604020202020204" pitchFamily="34" charset="0"/>
              </a:rPr>
              <a:t>SA Rel-19 </a:t>
            </a:r>
          </a:p>
          <a:p>
            <a:pPr algn="ctr"/>
            <a:r>
              <a:rPr lang="fr-FR" altLang="en-US" sz="600">
                <a:solidFill>
                  <a:schemeClr val="bg1"/>
                </a:solidFill>
                <a:latin typeface="Montserrat" panose="00000500000000000000" pitchFamily="50" charset="0"/>
                <a:cs typeface="Arial" panose="020B0604020202020204" pitchFamily="34" charset="0"/>
              </a:rPr>
              <a:t>Workshop</a:t>
            </a:r>
          </a:p>
        </p:txBody>
      </p:sp>
      <p:cxnSp>
        <p:nvCxnSpPr>
          <p:cNvPr id="239" name="Straight Connector 114">
            <a:extLst>
              <a:ext uri="{FF2B5EF4-FFF2-40B4-BE49-F238E27FC236}">
                <a16:creationId xmlns:a16="http://schemas.microsoft.com/office/drawing/2014/main" id="{346BF1DE-24DD-4FCD-A701-0E6FB116CC67}"/>
              </a:ext>
            </a:extLst>
          </p:cNvPr>
          <p:cNvCxnSpPr>
            <a:cxnSpLocks noChangeShapeType="1"/>
          </p:cNvCxnSpPr>
          <p:nvPr/>
        </p:nvCxnSpPr>
        <p:spPr bwMode="auto">
          <a:xfrm>
            <a:off x="1272501" y="2221886"/>
            <a:ext cx="13539" cy="3555826"/>
          </a:xfrm>
          <a:prstGeom prst="line">
            <a:avLst/>
          </a:prstGeom>
          <a:noFill/>
          <a:ln w="9525" algn="ctr">
            <a:solidFill>
              <a:schemeClr val="accent3"/>
            </a:solidFill>
            <a:prstDash val="dash"/>
            <a:round/>
            <a:headEnd/>
            <a:tailEnd/>
          </a:ln>
        </p:spPr>
      </p:cxnSp>
      <p:sp>
        <p:nvSpPr>
          <p:cNvPr id="240" name="Chevron 60">
            <a:extLst>
              <a:ext uri="{FF2B5EF4-FFF2-40B4-BE49-F238E27FC236}">
                <a16:creationId xmlns:a16="http://schemas.microsoft.com/office/drawing/2014/main" id="{231C87F5-AFA3-4B5C-B278-D129C8AFBD1E}"/>
              </a:ext>
            </a:extLst>
          </p:cNvPr>
          <p:cNvSpPr/>
          <p:nvPr/>
        </p:nvSpPr>
        <p:spPr bwMode="auto">
          <a:xfrm>
            <a:off x="2521460" y="2304099"/>
            <a:ext cx="3604656" cy="204586"/>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r"/>
            <a:r>
              <a:rPr lang="en-US" altLang="zh-CN" sz="800" dirty="0">
                <a:solidFill>
                  <a:srgbClr val="FF0000"/>
                </a:solidFill>
                <a:latin typeface="Montserrat" panose="00000500000000000000" pitchFamily="50" charset="0"/>
                <a:ea typeface="ＭＳ Ｐゴシック" charset="-128"/>
              </a:rPr>
              <a:t>Management requirements (SA5)</a:t>
            </a:r>
            <a:endParaRPr lang="fr-FR" altLang="zh-CN" sz="800" dirty="0">
              <a:solidFill>
                <a:srgbClr val="FF0000"/>
              </a:solidFill>
              <a:latin typeface="Montserrat" panose="00000500000000000000" pitchFamily="50" charset="0"/>
              <a:ea typeface="ＭＳ Ｐゴシック" charset="-128"/>
            </a:endParaRPr>
          </a:p>
        </p:txBody>
      </p:sp>
      <p:sp>
        <p:nvSpPr>
          <p:cNvPr id="241" name="矩形 1">
            <a:extLst>
              <a:ext uri="{FF2B5EF4-FFF2-40B4-BE49-F238E27FC236}">
                <a16:creationId xmlns:a16="http://schemas.microsoft.com/office/drawing/2014/main" id="{EF48551F-B98E-440A-B3E0-4080C7584CE9}"/>
              </a:ext>
            </a:extLst>
          </p:cNvPr>
          <p:cNvSpPr>
            <a:spLocks noChangeArrowheads="1"/>
          </p:cNvSpPr>
          <p:nvPr/>
        </p:nvSpPr>
        <p:spPr bwMode="auto">
          <a:xfrm>
            <a:off x="2521460" y="2215952"/>
            <a:ext cx="3675796" cy="381340"/>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2" name="矩形 1">
            <a:extLst>
              <a:ext uri="{FF2B5EF4-FFF2-40B4-BE49-F238E27FC236}">
                <a16:creationId xmlns:a16="http://schemas.microsoft.com/office/drawing/2014/main" id="{5499F293-BEA2-4B97-9FB2-28B54A6FAE7F}"/>
              </a:ext>
            </a:extLst>
          </p:cNvPr>
          <p:cNvSpPr>
            <a:spLocks noChangeArrowheads="1"/>
          </p:cNvSpPr>
          <p:nvPr/>
        </p:nvSpPr>
        <p:spPr bwMode="auto">
          <a:xfrm>
            <a:off x="2576426" y="3929104"/>
            <a:ext cx="4407773" cy="338546"/>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3" name="矩形 1">
            <a:extLst>
              <a:ext uri="{FF2B5EF4-FFF2-40B4-BE49-F238E27FC236}">
                <a16:creationId xmlns:a16="http://schemas.microsoft.com/office/drawing/2014/main" id="{DADBE36D-AC57-4D53-8F98-154823FF40E0}"/>
              </a:ext>
            </a:extLst>
          </p:cNvPr>
          <p:cNvSpPr>
            <a:spLocks noChangeArrowheads="1"/>
          </p:cNvSpPr>
          <p:nvPr/>
        </p:nvSpPr>
        <p:spPr bwMode="auto">
          <a:xfrm>
            <a:off x="3182328" y="4966785"/>
            <a:ext cx="4483899" cy="302584"/>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4" name="Chevron 60">
            <a:extLst>
              <a:ext uri="{FF2B5EF4-FFF2-40B4-BE49-F238E27FC236}">
                <a16:creationId xmlns:a16="http://schemas.microsoft.com/office/drawing/2014/main" id="{56A46B6E-E018-4142-8230-75324C786F1C}"/>
              </a:ext>
            </a:extLst>
          </p:cNvPr>
          <p:cNvSpPr/>
          <p:nvPr/>
        </p:nvSpPr>
        <p:spPr bwMode="auto">
          <a:xfrm>
            <a:off x="2538381" y="3985385"/>
            <a:ext cx="4351049"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solidFill>
                  <a:srgbClr val="FF0000"/>
                </a:solidFill>
                <a:latin typeface="Montserrat" panose="00000500000000000000" pitchFamily="50" charset="0"/>
                <a:ea typeface="ＭＳ Ｐゴシック" charset="-128"/>
                <a:cs typeface="Arial" pitchFamily="34" charset="0"/>
              </a:rPr>
              <a:t>Stage 2 (SA5) Normative </a:t>
            </a:r>
            <a:r>
              <a:rPr lang="fr-FR" sz="900" dirty="0" err="1">
                <a:solidFill>
                  <a:srgbClr val="FF0000"/>
                </a:solidFill>
                <a:latin typeface="Montserrat" panose="00000500000000000000" pitchFamily="50" charset="0"/>
                <a:ea typeface="ＭＳ Ｐゴシック" charset="-128"/>
                <a:cs typeface="Arial" pitchFamily="34" charset="0"/>
              </a:rPr>
              <a:t>supporting</a:t>
            </a:r>
            <a:r>
              <a:rPr lang="fr-FR" sz="900" dirty="0">
                <a:solidFill>
                  <a:srgbClr val="FF0000"/>
                </a:solidFill>
                <a:latin typeface="Montserrat" panose="00000500000000000000" pitchFamily="50" charset="0"/>
                <a:ea typeface="ＭＳ Ｐゴシック" charset="-128"/>
                <a:cs typeface="Arial" pitchFamily="34" charset="0"/>
              </a:rPr>
              <a:t> SA&amp;RAN </a:t>
            </a:r>
          </a:p>
        </p:txBody>
      </p:sp>
      <p:sp>
        <p:nvSpPr>
          <p:cNvPr id="245" name="Isosceles Triangle 244">
            <a:extLst>
              <a:ext uri="{FF2B5EF4-FFF2-40B4-BE49-F238E27FC236}">
                <a16:creationId xmlns:a16="http://schemas.microsoft.com/office/drawing/2014/main" id="{E359FEB9-828E-4B56-949E-6238D8AAD9A1}"/>
              </a:ext>
            </a:extLst>
          </p:cNvPr>
          <p:cNvSpPr/>
          <p:nvPr/>
        </p:nvSpPr>
        <p:spPr bwMode="auto">
          <a:xfrm>
            <a:off x="4744354" y="4177214"/>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6" name="Star: 5 Points 245">
            <a:extLst>
              <a:ext uri="{FF2B5EF4-FFF2-40B4-BE49-F238E27FC236}">
                <a16:creationId xmlns:a16="http://schemas.microsoft.com/office/drawing/2014/main" id="{44BFFAF9-22F6-420C-8BFE-7226C44A1E27}"/>
              </a:ext>
            </a:extLst>
          </p:cNvPr>
          <p:cNvSpPr/>
          <p:nvPr/>
        </p:nvSpPr>
        <p:spPr bwMode="auto">
          <a:xfrm>
            <a:off x="4331828" y="2127428"/>
            <a:ext cx="487399" cy="436773"/>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47" name="Isosceles Triangle 246">
            <a:extLst>
              <a:ext uri="{FF2B5EF4-FFF2-40B4-BE49-F238E27FC236}">
                <a16:creationId xmlns:a16="http://schemas.microsoft.com/office/drawing/2014/main" id="{C841E3D2-A81C-43D2-8506-244A2B18C43B}"/>
              </a:ext>
            </a:extLst>
          </p:cNvPr>
          <p:cNvSpPr/>
          <p:nvPr/>
        </p:nvSpPr>
        <p:spPr bwMode="auto">
          <a:xfrm>
            <a:off x="5360371" y="4181629"/>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8" name="TextBox 247">
            <a:extLst>
              <a:ext uri="{FF2B5EF4-FFF2-40B4-BE49-F238E27FC236}">
                <a16:creationId xmlns:a16="http://schemas.microsoft.com/office/drawing/2014/main" id="{A9279A24-9876-4E6E-BAED-6DF22F2E2378}"/>
              </a:ext>
            </a:extLst>
          </p:cNvPr>
          <p:cNvSpPr txBox="1"/>
          <p:nvPr/>
        </p:nvSpPr>
        <p:spPr>
          <a:xfrm>
            <a:off x="9581195" y="2293350"/>
            <a:ext cx="2565116" cy="3585597"/>
          </a:xfrm>
          <a:prstGeom prst="rect">
            <a:avLst/>
          </a:prstGeom>
          <a:noFill/>
        </p:spPr>
        <p:txBody>
          <a:bodyPr wrap="square" rtlCol="0">
            <a:spAutoFit/>
          </a:bodyPr>
          <a:lstStyle/>
          <a:p>
            <a:r>
              <a:rPr lang="en-US" altLang="zh-CN" sz="1600" b="1" dirty="0"/>
              <a:t>OAM:</a:t>
            </a:r>
            <a:r>
              <a:rPr lang="zh-CN" altLang="en-US" sz="1600" b="1" dirty="0"/>
              <a:t> </a:t>
            </a:r>
            <a:endParaRPr lang="en-US" altLang="zh-CN" sz="1600" b="1" dirty="0"/>
          </a:p>
          <a:p>
            <a:r>
              <a:rPr lang="en-US" altLang="zh-CN" b="1" dirty="0"/>
              <a:t>Dec</a:t>
            </a:r>
            <a:r>
              <a:rPr lang="zh-CN" altLang="en-US" b="1" dirty="0"/>
              <a:t> </a:t>
            </a:r>
            <a:r>
              <a:rPr lang="en-US" altLang="zh-CN" b="1" dirty="0"/>
              <a:t>2024: </a:t>
            </a:r>
            <a:r>
              <a:rPr lang="en-US" altLang="zh-CN" dirty="0"/>
              <a:t>finalize Rel-19 studies which plan to have corresponding normative work in Rel-19.</a:t>
            </a:r>
          </a:p>
          <a:p>
            <a:r>
              <a:rPr lang="en-US" altLang="zh-CN" b="1" dirty="0"/>
              <a:t>Sep 2025: </a:t>
            </a:r>
            <a:r>
              <a:rPr lang="en-US" altLang="zh-CN" dirty="0"/>
              <a:t>finalize all Rel-19 work items, majority work items are preferable to be finalized in Jun 2025. </a:t>
            </a:r>
          </a:p>
          <a:p>
            <a:endParaRPr lang="en-US" altLang="zh-CN" dirty="0"/>
          </a:p>
          <a:p>
            <a:r>
              <a:rPr lang="en-US" altLang="zh-CN" sz="1600" b="1" dirty="0"/>
              <a:t>CH:</a:t>
            </a:r>
          </a:p>
          <a:p>
            <a:r>
              <a:rPr lang="en-US" altLang="zh-CN" b="1" dirty="0"/>
              <a:t>Dec 2024: </a:t>
            </a:r>
            <a:r>
              <a:rPr lang="en-US" altLang="zh-CN" dirty="0"/>
              <a:t>finalize Rel-19 studies which plan to have corresponding normative work in Rel-19.</a:t>
            </a:r>
          </a:p>
          <a:p>
            <a:r>
              <a:rPr lang="en-US" altLang="zh-CN" b="1" dirty="0"/>
              <a:t>Sep 2025: </a:t>
            </a:r>
            <a:r>
              <a:rPr lang="en-US" altLang="zh-CN" dirty="0"/>
              <a:t>finalize all Rel-19 work items</a:t>
            </a:r>
            <a:endParaRPr lang="zh-CN" altLang="en-US" dirty="0"/>
          </a:p>
        </p:txBody>
      </p:sp>
      <p:sp>
        <p:nvSpPr>
          <p:cNvPr id="249" name="Isosceles Triangle 248">
            <a:extLst>
              <a:ext uri="{FF2B5EF4-FFF2-40B4-BE49-F238E27FC236}">
                <a16:creationId xmlns:a16="http://schemas.microsoft.com/office/drawing/2014/main" id="{990775A2-BFD1-40D2-98D0-5B8071F6C3B2}"/>
              </a:ext>
            </a:extLst>
          </p:cNvPr>
          <p:cNvSpPr/>
          <p:nvPr/>
        </p:nvSpPr>
        <p:spPr bwMode="auto">
          <a:xfrm>
            <a:off x="9539699" y="2610363"/>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0" name="Isosceles Triangle 249">
            <a:extLst>
              <a:ext uri="{FF2B5EF4-FFF2-40B4-BE49-F238E27FC236}">
                <a16:creationId xmlns:a16="http://schemas.microsoft.com/office/drawing/2014/main" id="{624868A1-039B-481D-A4B5-5513B9AF7818}"/>
              </a:ext>
            </a:extLst>
          </p:cNvPr>
          <p:cNvSpPr/>
          <p:nvPr/>
        </p:nvSpPr>
        <p:spPr bwMode="auto">
          <a:xfrm>
            <a:off x="9534645" y="4626273"/>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1" name="TextBox 250">
            <a:extLst>
              <a:ext uri="{FF2B5EF4-FFF2-40B4-BE49-F238E27FC236}">
                <a16:creationId xmlns:a16="http://schemas.microsoft.com/office/drawing/2014/main" id="{47EB8ACC-455F-452E-8BBB-125452560B7C}"/>
              </a:ext>
            </a:extLst>
          </p:cNvPr>
          <p:cNvSpPr txBox="1"/>
          <p:nvPr/>
        </p:nvSpPr>
        <p:spPr>
          <a:xfrm>
            <a:off x="7476678" y="2927626"/>
            <a:ext cx="875561" cy="430887"/>
          </a:xfrm>
          <a:prstGeom prst="rect">
            <a:avLst/>
          </a:prstGeom>
          <a:noFill/>
        </p:spPr>
        <p:txBody>
          <a:bodyPr wrap="none" rtlCol="0">
            <a:spAutoFit/>
          </a:bodyPr>
          <a:lstStyle/>
          <a:p>
            <a:r>
              <a:rPr lang="en-US" altLang="zh-CN" sz="1100" b="1" dirty="0">
                <a:solidFill>
                  <a:srgbClr val="C00000"/>
                </a:solidFill>
                <a:latin typeface="Arial" panose="020B0604020202020204" pitchFamily="34" charset="0"/>
                <a:cs typeface="Arial" panose="020B0604020202020204" pitchFamily="34" charset="0"/>
              </a:rPr>
              <a:t>3GPP SA5</a:t>
            </a:r>
          </a:p>
          <a:p>
            <a:r>
              <a:rPr lang="en-US" altLang="zh-CN" sz="1100" b="1" dirty="0">
                <a:solidFill>
                  <a:srgbClr val="C00000"/>
                </a:solidFill>
                <a:latin typeface="Arial" panose="020B0604020202020204" pitchFamily="34" charset="0"/>
                <a:cs typeface="Arial" panose="020B0604020202020204" pitchFamily="34" charset="0"/>
              </a:rPr>
              <a:t>Time plan</a:t>
            </a:r>
            <a:endParaRPr lang="zh-CN" altLang="en-US" sz="1100" b="1" dirty="0">
              <a:solidFill>
                <a:srgbClr val="C00000"/>
              </a:solidFill>
              <a:latin typeface="Arial" panose="020B0604020202020204" pitchFamily="34" charset="0"/>
              <a:cs typeface="Arial" panose="020B0604020202020204" pitchFamily="34" charset="0"/>
            </a:endParaRPr>
          </a:p>
        </p:txBody>
      </p:sp>
      <p:cxnSp>
        <p:nvCxnSpPr>
          <p:cNvPr id="252" name="Straight Connector 251">
            <a:extLst>
              <a:ext uri="{FF2B5EF4-FFF2-40B4-BE49-F238E27FC236}">
                <a16:creationId xmlns:a16="http://schemas.microsoft.com/office/drawing/2014/main" id="{59C3A6FE-1724-4CCB-BD1F-2EEB6E91F199}"/>
              </a:ext>
            </a:extLst>
          </p:cNvPr>
          <p:cNvCxnSpPr>
            <a:cxnSpLocks/>
            <a:stCxn id="241" idx="3"/>
            <a:endCxn id="251" idx="1"/>
          </p:cNvCxnSpPr>
          <p:nvPr/>
        </p:nvCxnSpPr>
        <p:spPr>
          <a:xfrm>
            <a:off x="6197256" y="2406622"/>
            <a:ext cx="1279422" cy="736448"/>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03C67113-53B7-4A7D-91C7-0292DE8F6298}"/>
              </a:ext>
            </a:extLst>
          </p:cNvPr>
          <p:cNvCxnSpPr>
            <a:endCxn id="251" idx="1"/>
          </p:cNvCxnSpPr>
          <p:nvPr/>
        </p:nvCxnSpPr>
        <p:spPr>
          <a:xfrm flipV="1">
            <a:off x="6984199" y="3143070"/>
            <a:ext cx="492479" cy="9553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91EEBAE3-8C3F-47A0-A415-845FB9B37400}"/>
              </a:ext>
            </a:extLst>
          </p:cNvPr>
          <p:cNvCxnSpPr>
            <a:cxnSpLocks/>
            <a:stCxn id="243" idx="3"/>
            <a:endCxn id="251" idx="1"/>
          </p:cNvCxnSpPr>
          <p:nvPr/>
        </p:nvCxnSpPr>
        <p:spPr>
          <a:xfrm flipH="1" flipV="1">
            <a:off x="7476678" y="3143070"/>
            <a:ext cx="189549" cy="19750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559486"/>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(2024)</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875044799"/>
              </p:ext>
            </p:extLst>
          </p:nvPr>
        </p:nvGraphicFramePr>
        <p:xfrm>
          <a:off x="756000" y="1281266"/>
          <a:ext cx="11052000" cy="4503420"/>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2210400">
                  <a:extLst>
                    <a:ext uri="{9D8B030D-6E8A-4147-A177-3AD203B41FA5}">
                      <a16:colId xmlns:a16="http://schemas.microsoft.com/office/drawing/2014/main" val="2192747670"/>
                    </a:ext>
                  </a:extLst>
                </a:gridCol>
                <a:gridCol w="2210400">
                  <a:extLst>
                    <a:ext uri="{9D8B030D-6E8A-4147-A177-3AD203B41FA5}">
                      <a16:colId xmlns:a16="http://schemas.microsoft.com/office/drawing/2014/main" val="2953444473"/>
                    </a:ext>
                  </a:extLst>
                </a:gridCol>
              </a:tblGrid>
              <a:tr h="370840">
                <a:tc>
                  <a:txBody>
                    <a:bodyPr/>
                    <a:lstStyle/>
                    <a:p>
                      <a:pPr algn="ctr" fontAlgn="ctr"/>
                      <a:r>
                        <a:rPr lang="en-US" altLang="zh-CN" sz="1400" b="1" i="0" u="none" strike="noStrike" dirty="0">
                          <a:solidFill>
                            <a:srgbClr val="000000"/>
                          </a:solidFill>
                          <a:effectLst/>
                          <a:latin typeface="Arial" panose="020B0604020202020204" pitchFamily="34" charset="0"/>
                        </a:rPr>
                        <a:t>Meeting info</a:t>
                      </a: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algn="ctr" fontAlgn="ct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Location</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Release dates</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SA5#153</a:t>
                      </a:r>
                      <a:endParaRPr lang="zh-CN" altLang="en-US" sz="1400" b="1" dirty="0">
                        <a:latin typeface="+mn-lt"/>
                      </a:endParaRPr>
                    </a:p>
                  </a:txBody>
                  <a:tcPr/>
                </a:tc>
                <a:tc>
                  <a:txBody>
                    <a:bodyPr/>
                    <a:lstStyle/>
                    <a:p>
                      <a:r>
                        <a:rPr lang="en-US" altLang="zh-CN" sz="1400" dirty="0">
                          <a:latin typeface="+mn-lt"/>
                        </a:rPr>
                        <a:t>29 Jan 2024 – 2 Feb 2024</a:t>
                      </a:r>
                      <a:endParaRPr lang="zh-CN" altLang="en-US" sz="1400" dirty="0">
                        <a:latin typeface="+mn-lt"/>
                      </a:endParaRPr>
                    </a:p>
                  </a:txBody>
                  <a:tcPr/>
                </a:tc>
                <a:tc>
                  <a:txBody>
                    <a:bodyPr/>
                    <a:lstStyle/>
                    <a:p>
                      <a:r>
                        <a:rPr lang="en-US" altLang="zh-CN" sz="1400" dirty="0">
                          <a:latin typeface="+mn-lt"/>
                        </a:rPr>
                        <a:t>Sevilla, ES</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SA3 LI</a:t>
                      </a:r>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SA#103</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19 Mar 2024 - 22 Mar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Maastricht , NL</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Rel-18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SA5#154</a:t>
                      </a:r>
                      <a:endParaRPr lang="zh-CN" altLang="en-US" sz="1400" b="1" dirty="0">
                        <a:latin typeface="+mn-lt"/>
                      </a:endParaRPr>
                    </a:p>
                  </a:txBody>
                  <a:tcPr/>
                </a:tc>
                <a:tc>
                  <a:txBody>
                    <a:bodyPr/>
                    <a:lstStyle/>
                    <a:p>
                      <a:r>
                        <a:rPr lang="en-US" altLang="zh-CN" sz="1400" dirty="0">
                          <a:latin typeface="+mn-lt"/>
                        </a:rPr>
                        <a:t>15 Apr 2024 - 19 Apr 2024 </a:t>
                      </a:r>
                      <a:endParaRPr lang="zh-CN" altLang="en-US" sz="1400" dirty="0">
                        <a:latin typeface="+mn-lt"/>
                      </a:endParaRPr>
                    </a:p>
                  </a:txBody>
                  <a:tcPr/>
                </a:tc>
                <a:tc>
                  <a:txBody>
                    <a:bodyPr/>
                    <a:lstStyle/>
                    <a:p>
                      <a:r>
                        <a:rPr lang="en-US" altLang="zh-CN" sz="1400">
                          <a:latin typeface="+mn-lt"/>
                        </a:rPr>
                        <a:t>Changsha </a:t>
                      </a:r>
                      <a:r>
                        <a:rPr lang="en-US" altLang="zh-CN" sz="1400" dirty="0">
                          <a:latin typeface="+mn-lt"/>
                        </a:rPr>
                        <a:t>, CN</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103087858"/>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SA5#155</a:t>
                      </a:r>
                      <a:endParaRPr lang="zh-CN" altLang="en-US" sz="1400" b="1" dirty="0">
                        <a:latin typeface="+mn-lt"/>
                      </a:endParaRPr>
                    </a:p>
                  </a:txBody>
                  <a:tcPr/>
                </a:tc>
                <a:tc>
                  <a:txBody>
                    <a:bodyPr/>
                    <a:lstStyle/>
                    <a:p>
                      <a:r>
                        <a:rPr lang="en-US" altLang="zh-CN" sz="1400" dirty="0">
                          <a:latin typeface="+mn-lt"/>
                        </a:rPr>
                        <a:t>27 May 2024 - 31 May 2024</a:t>
                      </a:r>
                      <a:endParaRPr lang="zh-CN" altLang="en-US" sz="1400" dirty="0">
                        <a:latin typeface="+mn-lt"/>
                      </a:endParaRPr>
                    </a:p>
                  </a:txBody>
                  <a:tcPr/>
                </a:tc>
                <a:tc>
                  <a:txBody>
                    <a:bodyPr/>
                    <a:lstStyle/>
                    <a:p>
                      <a:r>
                        <a:rPr lang="en-US" altLang="zh-CN" sz="1400" dirty="0" err="1">
                          <a:latin typeface="+mn-lt"/>
                        </a:rPr>
                        <a:t>Jeju</a:t>
                      </a:r>
                      <a:r>
                        <a:rPr lang="en-US" altLang="zh-CN" sz="1400" dirty="0">
                          <a:latin typeface="+mn-lt"/>
                        </a:rPr>
                        <a:t>, KR</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70840">
                <a:tc>
                  <a:txBody>
                    <a:bodyPr/>
                    <a:lstStyle/>
                    <a:p>
                      <a:pPr algn="ctr"/>
                      <a:r>
                        <a:rPr lang="en-US" altLang="zh-CN" sz="1400" b="1" dirty="0">
                          <a:latin typeface="+mn-lt"/>
                        </a:rPr>
                        <a:t>SA#104</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18 Jun 2024 - 21 Jun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Shanghai , CN</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SA5#156</a:t>
                      </a:r>
                      <a:endParaRPr lang="zh-CN" altLang="en-US" sz="1400" b="1" dirty="0">
                        <a:latin typeface="+mn-lt"/>
                      </a:endParaRPr>
                    </a:p>
                  </a:txBody>
                  <a:tcPr/>
                </a:tc>
                <a:tc>
                  <a:txBody>
                    <a:bodyPr/>
                    <a:lstStyle/>
                    <a:p>
                      <a:r>
                        <a:rPr lang="en-US" altLang="zh-CN" sz="1400" dirty="0">
                          <a:latin typeface="+mn-lt"/>
                        </a:rPr>
                        <a:t>19 Aug 2024 - 23 Aug 2024 </a:t>
                      </a:r>
                      <a:endParaRPr lang="zh-CN" altLang="en-US" sz="1400" dirty="0">
                        <a:latin typeface="+mn-lt"/>
                      </a:endParaRPr>
                    </a:p>
                  </a:txBody>
                  <a:tcPr/>
                </a:tc>
                <a:tc>
                  <a:txBody>
                    <a:bodyPr/>
                    <a:lstStyle/>
                    <a:p>
                      <a:r>
                        <a:rPr lang="en-US" altLang="zh-CN" sz="1400" dirty="0">
                          <a:latin typeface="+mn-lt"/>
                        </a:rPr>
                        <a:t>Maastricht , NL</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294041893"/>
                  </a:ext>
                </a:extLst>
              </a:tr>
              <a:tr h="370840">
                <a:tc>
                  <a:txBody>
                    <a:bodyPr/>
                    <a:lstStyle/>
                    <a:p>
                      <a:pPr algn="ctr"/>
                      <a:r>
                        <a:rPr lang="en-US" altLang="zh-CN" sz="1400" b="1" dirty="0">
                          <a:latin typeface="+mn-lt"/>
                        </a:rPr>
                        <a:t>SA#105</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Sep 2024 - 13 Sep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Melbourne , AU</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SA5#157</a:t>
                      </a:r>
                      <a:endParaRPr lang="zh-CN" altLang="en-US" sz="1400" b="1" dirty="0">
                        <a:latin typeface="+mn-lt"/>
                      </a:endParaRPr>
                    </a:p>
                  </a:txBody>
                  <a:tcPr/>
                </a:tc>
                <a:tc>
                  <a:txBody>
                    <a:bodyPr/>
                    <a:lstStyle/>
                    <a:p>
                      <a:r>
                        <a:rPr lang="en-US" altLang="zh-CN" sz="1400" dirty="0">
                          <a:latin typeface="+mn-lt"/>
                        </a:rPr>
                        <a:t>14 Oct 2024 - 18 Oct 2024</a:t>
                      </a:r>
                      <a:endParaRPr lang="zh-CN" altLang="en-US" sz="1400" dirty="0">
                        <a:latin typeface="+mn-lt"/>
                      </a:endParaRPr>
                    </a:p>
                  </a:txBody>
                  <a:tcPr/>
                </a:tc>
                <a:tc>
                  <a:txBody>
                    <a:bodyPr/>
                    <a:lstStyle/>
                    <a:p>
                      <a:r>
                        <a:rPr lang="en-US" altLang="zh-CN" sz="1400" dirty="0">
                          <a:latin typeface="+mn-lt"/>
                        </a:rPr>
                        <a:t>Hyderabad , IN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SA5#158</a:t>
                      </a:r>
                      <a:endParaRPr lang="zh-CN" altLang="en-US" sz="1400" b="1" dirty="0">
                        <a:latin typeface="+mn-lt"/>
                      </a:endParaRPr>
                    </a:p>
                  </a:txBody>
                  <a:tcPr/>
                </a:tc>
                <a:tc>
                  <a:txBody>
                    <a:bodyPr/>
                    <a:lstStyle/>
                    <a:p>
                      <a:r>
                        <a:rPr lang="en-US" altLang="zh-CN" sz="1400" dirty="0">
                          <a:latin typeface="+mn-lt"/>
                        </a:rPr>
                        <a:t>18 Nov 2024 - 22 Nov 2024</a:t>
                      </a:r>
                      <a:endParaRPr lang="zh-CN" altLang="en-US" sz="1400" dirty="0">
                        <a:latin typeface="+mn-lt"/>
                      </a:endParaRPr>
                    </a:p>
                  </a:txBody>
                  <a:tcPr/>
                </a:tc>
                <a:tc>
                  <a:txBody>
                    <a:bodyPr/>
                    <a:lstStyle/>
                    <a:p>
                      <a:r>
                        <a:rPr lang="en-US" altLang="zh-CN" sz="1400" dirty="0">
                          <a:latin typeface="+mn-lt"/>
                        </a:rPr>
                        <a:t>Orlando , US</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SA#106</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Dec 2024 - 13 Dec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Madrid (TBC) , ES</a:t>
                      </a:r>
                      <a:endParaRPr lang="zh-CN" altLang="en-US" sz="1400" dirty="0">
                        <a:latin typeface="+mn-lt"/>
                      </a:endParaRPr>
                    </a:p>
                  </a:txBody>
                  <a:tcPr>
                    <a:solidFill>
                      <a:schemeClr val="accent6">
                        <a:lumMod val="40000"/>
                        <a:lumOff val="60000"/>
                      </a:schemeClr>
                    </a:solidFill>
                  </a:tcPr>
                </a:tc>
                <a:tc>
                  <a:txBody>
                    <a:bodyPr/>
                    <a:lstStyle/>
                    <a:p>
                      <a:r>
                        <a:rPr lang="en-US" altLang="zh-CN" sz="1400" kern="0" dirty="0"/>
                        <a:t>1-day “workshop” for 5G-Advanced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D323C98B-B5F1-4CEC-9869-2E772328F176}"/>
              </a:ext>
            </a:extLst>
          </p:cNvPr>
          <p:cNvSpPr/>
          <p:nvPr/>
        </p:nvSpPr>
        <p:spPr>
          <a:xfrm>
            <a:off x="530352" y="5701597"/>
            <a:ext cx="11277648"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255060093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(2025)</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1618543551"/>
              </p:ext>
            </p:extLst>
          </p:nvPr>
        </p:nvGraphicFramePr>
        <p:xfrm>
          <a:off x="719425" y="1296611"/>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Feb 2025- 21 Feb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Sophia Antipolis, FR</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SA#107</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10 Mar 2025- 14 Mar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a:latin typeface="+mn-lt"/>
                        </a:rPr>
                        <a:t>Korea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6G Workshop</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07 Apr 2025- 11 Apr 2025</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SA2/3/4/5/6</a:t>
                      </a:r>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SA5#161</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19 May 2025- 23 May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Japan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SA#108</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09 Jun 2025- 13 Jun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Europe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SA5#162</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25 Aug 2025- 29 Aug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SA WGs/CT WGs</a:t>
                      </a: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SA#109</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15 Sep 2025- 19 Sep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China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Rel-19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SA5#163</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Oct 2025- 17 Oct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China</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SA2/3/4/5/6 and CT1/3/4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SA5#164</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Nov 2025- 21 Nov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US</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SA#110</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Dec 2025- 12 Dec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US</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9FAA57BB-47EF-4D7E-935F-27ED17DAF74C}"/>
              </a:ext>
            </a:extLst>
          </p:cNvPr>
          <p:cNvSpPr/>
          <p:nvPr/>
        </p:nvSpPr>
        <p:spPr>
          <a:xfrm>
            <a:off x="493777" y="5463853"/>
            <a:ext cx="11277648" cy="769441"/>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2025, 3 meetings in Europe, 1 in Japan, 1 in China, 1 in US.</a:t>
            </a:r>
          </a:p>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370405124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B14CAA9-BDA7-4DB1-A5F7-998FB5159FBD}"/>
              </a:ext>
            </a:extLst>
          </p:cNvPr>
          <p:cNvSpPr>
            <a:spLocks noGrp="1"/>
          </p:cNvSpPr>
          <p:nvPr>
            <p:ph type="title"/>
          </p:nvPr>
        </p:nvSpPr>
        <p:spPr>
          <a:xfrm>
            <a:off x="652463" y="228600"/>
            <a:ext cx="9102725" cy="1143000"/>
          </a:xfrm>
        </p:spPr>
        <p:txBody>
          <a:bodyPr/>
          <a:lstStyle/>
          <a:p>
            <a:r>
              <a:rPr lang="en-US" altLang="zh-CN" dirty="0"/>
              <a:t>3GPP SA &amp; SA5 meeting calendar (2026)</a:t>
            </a:r>
            <a:endParaRPr lang="zh-CN" altLang="en-US" dirty="0"/>
          </a:p>
        </p:txBody>
      </p:sp>
      <p:graphicFrame>
        <p:nvGraphicFramePr>
          <p:cNvPr id="5" name="Table 4">
            <a:extLst>
              <a:ext uri="{FF2B5EF4-FFF2-40B4-BE49-F238E27FC236}">
                <a16:creationId xmlns:a16="http://schemas.microsoft.com/office/drawing/2014/main" id="{DB4A04DC-420B-4128-8CEB-E0767096260F}"/>
              </a:ext>
            </a:extLst>
          </p:cNvPr>
          <p:cNvGraphicFramePr>
            <a:graphicFrameLocks noGrp="1"/>
          </p:cNvGraphicFramePr>
          <p:nvPr>
            <p:extLst>
              <p:ext uri="{D42A27DB-BD31-4B8C-83A1-F6EECF244321}">
                <p14:modId xmlns:p14="http://schemas.microsoft.com/office/powerpoint/2010/main" val="3876224824"/>
              </p:ext>
            </p:extLst>
          </p:nvPr>
        </p:nvGraphicFramePr>
        <p:xfrm>
          <a:off x="652463" y="1396728"/>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SA5#165</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9 Feb 2026 - 13 Feb 2026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SA#111</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9 Mar 2026 - 13 Mar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SA5#166</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Apr 2026 - 17 Apr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SA5#167</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18 May 2026 - 22 May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SA#112</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Jun 2026 - 12 Jun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SA5#168</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24 Aug 2026 - 28 Aug 2026 </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SA#113</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14 Sep 2026 - 18 Sep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12 Oct 2026 - 16 Oct 2026</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SA5#170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16 Nov 2026 - 20 Nov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SA#114</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07 Dec 2026 - 11 Dec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6" name="Rectangle 5">
            <a:extLst>
              <a:ext uri="{FF2B5EF4-FFF2-40B4-BE49-F238E27FC236}">
                <a16:creationId xmlns:a16="http://schemas.microsoft.com/office/drawing/2014/main" id="{C5EBBB53-9B33-4777-9115-647F72E174FE}"/>
              </a:ext>
            </a:extLst>
          </p:cNvPr>
          <p:cNvSpPr/>
          <p:nvPr/>
        </p:nvSpPr>
        <p:spPr>
          <a:xfrm>
            <a:off x="449351" y="5523992"/>
            <a:ext cx="11458223"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2026, </a:t>
            </a:r>
            <a:r>
              <a:rPr lang="en-US" altLang="en-US" sz="2000" kern="0" dirty="0">
                <a:highlight>
                  <a:srgbClr val="00FFFF"/>
                </a:highlight>
                <a:latin typeface="Calibri"/>
              </a:rPr>
              <a:t>SA5 meetings </a:t>
            </a:r>
            <a:r>
              <a:rPr lang="en-US" altLang="en-US" sz="2000" kern="0" dirty="0">
                <a:solidFill>
                  <a:prstClr val="black"/>
                </a:solidFill>
                <a:highlight>
                  <a:srgbClr val="00FFFF"/>
                </a:highlight>
                <a:latin typeface="Calibri"/>
              </a:rPr>
              <a:t>to be collocated with other SA WG as much as possible</a:t>
            </a:r>
            <a:r>
              <a:rPr lang="en-US" altLang="en-US" sz="2000" kern="0" dirty="0">
                <a:solidFill>
                  <a:prstClr val="black"/>
                </a:solidFill>
                <a:latin typeface="Calibri"/>
              </a:rPr>
              <a:t>.</a:t>
            </a:r>
          </a:p>
        </p:txBody>
      </p:sp>
      <p:sp>
        <p:nvSpPr>
          <p:cNvPr id="7" name="TextBox 6">
            <a:extLst>
              <a:ext uri="{FF2B5EF4-FFF2-40B4-BE49-F238E27FC236}">
                <a16:creationId xmlns:a16="http://schemas.microsoft.com/office/drawing/2014/main" id="{9A885C84-341C-4314-B227-C6BA7B41ED59}"/>
              </a:ext>
            </a:extLst>
          </p:cNvPr>
          <p:cNvSpPr txBox="1"/>
          <p:nvPr/>
        </p:nvSpPr>
        <p:spPr>
          <a:xfrm>
            <a:off x="5578498" y="6019252"/>
            <a:ext cx="6020687" cy="292388"/>
          </a:xfrm>
          <a:prstGeom prst="rect">
            <a:avLst/>
          </a:prstGeom>
          <a:noFill/>
        </p:spPr>
        <p:txBody>
          <a:bodyPr wrap="none" rtlCol="0">
            <a:spAutoFit/>
          </a:bodyPr>
          <a:lstStyle/>
          <a:p>
            <a:r>
              <a:rPr lang="en-US" altLang="zh-CN" dirty="0"/>
              <a:t>Reference: endorsed </a:t>
            </a:r>
            <a:r>
              <a:rPr lang="en-US" altLang="zh-CN" dirty="0" err="1"/>
              <a:t>tdoc</a:t>
            </a:r>
            <a:r>
              <a:rPr lang="en-US" altLang="zh-CN" dirty="0"/>
              <a:t> SP-240778 2026 Calendar for TSG SA and SA WGs</a:t>
            </a:r>
            <a:endParaRPr lang="zh-CN" altLang="en-US" dirty="0"/>
          </a:p>
        </p:txBody>
      </p:sp>
    </p:spTree>
    <p:extLst>
      <p:ext uri="{BB962C8B-B14F-4D97-AF65-F5344CB8AC3E}">
        <p14:creationId xmlns:p14="http://schemas.microsoft.com/office/powerpoint/2010/main" val="2674670480"/>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709" y="5228041"/>
            <a:ext cx="4008341" cy="519616"/>
          </a:xfrm>
        </p:spPr>
        <p:txBody>
          <a:bodyPr/>
          <a:lstStyle/>
          <a:p>
            <a:r>
              <a:rPr lang="sv-SE" sz="6000" dirty="0" err="1"/>
              <a:t>Thank</a:t>
            </a:r>
            <a:r>
              <a:rPr lang="sv-SE" sz="6000" dirty="0"/>
              <a:t> </a:t>
            </a:r>
            <a:r>
              <a:rPr lang="sv-SE" sz="6000" dirty="0" err="1"/>
              <a:t>you</a:t>
            </a:r>
            <a:r>
              <a:rPr lang="sv-SE" sz="6000" dirty="0"/>
              <a:t>!</a:t>
            </a:r>
          </a:p>
        </p:txBody>
      </p:sp>
      <p:sp>
        <p:nvSpPr>
          <p:cNvPr id="3" name="TextBox 2">
            <a:extLst>
              <a:ext uri="{FF2B5EF4-FFF2-40B4-BE49-F238E27FC236}">
                <a16:creationId xmlns:a16="http://schemas.microsoft.com/office/drawing/2014/main" id="{BCDEF096-AA3F-4C9C-8B27-C9674F6A1F9A}"/>
              </a:ext>
            </a:extLst>
          </p:cNvPr>
          <p:cNvSpPr txBox="1"/>
          <p:nvPr/>
        </p:nvSpPr>
        <p:spPr>
          <a:xfrm rot="20725071">
            <a:off x="5835504" y="4821936"/>
            <a:ext cx="1997663" cy="292388"/>
          </a:xfrm>
          <a:prstGeom prst="rect">
            <a:avLst/>
          </a:prstGeom>
          <a:solidFill>
            <a:srgbClr val="FFFF00"/>
          </a:solidFill>
        </p:spPr>
        <p:txBody>
          <a:bodyPr wrap="none" rtlCol="0">
            <a:spAutoFit/>
          </a:bodyPr>
          <a:lstStyle/>
          <a:p>
            <a:r>
              <a:rPr lang="en-US" altLang="zh-CN" dirty="0"/>
              <a:t>Photo to be updated(ZL)</a:t>
            </a:r>
            <a:endParaRPr lang="zh-CN" altLang="en-US" dirty="0"/>
          </a:p>
        </p:txBody>
      </p:sp>
    </p:spTree>
    <p:extLst>
      <p:ext uri="{BB962C8B-B14F-4D97-AF65-F5344CB8AC3E}">
        <p14:creationId xmlns:p14="http://schemas.microsoft.com/office/powerpoint/2010/main" val="14401181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C381F-9197-410C-88E3-281EE8ED5AC1}"/>
              </a:ext>
            </a:extLst>
          </p:cNvPr>
          <p:cNvSpPr>
            <a:spLocks noGrp="1"/>
          </p:cNvSpPr>
          <p:nvPr>
            <p:ph type="title"/>
          </p:nvPr>
        </p:nvSpPr>
        <p:spPr/>
        <p:txBody>
          <a:bodyPr/>
          <a:lstStyle/>
          <a:p>
            <a:r>
              <a:rPr lang="en-US" altLang="zh-CN" sz="4400" dirty="0"/>
              <a:t>List of SA5 CR pack to SA#105</a:t>
            </a:r>
            <a:endParaRPr lang="zh-CN" altLang="en-US" dirty="0"/>
          </a:p>
        </p:txBody>
      </p:sp>
      <p:sp>
        <p:nvSpPr>
          <p:cNvPr id="6" name="Rectangle 5">
            <a:extLst>
              <a:ext uri="{FF2B5EF4-FFF2-40B4-BE49-F238E27FC236}">
                <a16:creationId xmlns:a16="http://schemas.microsoft.com/office/drawing/2014/main" id="{53621B01-DCC0-4E0A-9448-41643B62CA38}"/>
              </a:ext>
            </a:extLst>
          </p:cNvPr>
          <p:cNvSpPr/>
          <p:nvPr/>
        </p:nvSpPr>
        <p:spPr>
          <a:xfrm>
            <a:off x="6096000" y="1197750"/>
            <a:ext cx="5382768" cy="1831271"/>
          </a:xfrm>
          <a:prstGeom prst="rect">
            <a:avLst/>
          </a:prstGeom>
          <a:ln w="3175">
            <a:solidFill>
              <a:schemeClr val="tx1"/>
            </a:solidFill>
          </a:ln>
        </p:spPr>
        <p:txBody>
          <a:bodyPr wrap="square">
            <a:spAutoFit/>
          </a:bodyPr>
          <a:lstStyle/>
          <a:p>
            <a:r>
              <a:rPr lang="en-US" altLang="zh-CN" sz="1400" b="1" dirty="0"/>
              <a:t>List of Rel-19 CRs:</a:t>
            </a:r>
            <a:endParaRPr lang="en-US" altLang="zh-CN" sz="1200" dirty="0"/>
          </a:p>
          <a:p>
            <a:pPr marL="171450" indent="-171450">
              <a:buFont typeface="Wingdings" panose="05000000000000000000" pitchFamily="2" charset="2"/>
              <a:buChar char="Ø"/>
            </a:pPr>
            <a:r>
              <a:rPr lang="en-US" altLang="zh-CN" sz="1100" dirty="0"/>
              <a:t>SP-241175 CR Pack on 5GMDT_Ph2 - Pack 1/2</a:t>
            </a:r>
          </a:p>
          <a:p>
            <a:pPr marL="171450" indent="-171450">
              <a:buFont typeface="Wingdings" panose="05000000000000000000" pitchFamily="2" charset="2"/>
              <a:buChar char="Ø"/>
            </a:pPr>
            <a:r>
              <a:rPr lang="en-US" altLang="zh-CN" sz="1100" dirty="0"/>
              <a:t>SP-241176 CR Pack on 5GMDT_Ph2 - Pack 2/2</a:t>
            </a:r>
          </a:p>
          <a:p>
            <a:pPr marL="171450" indent="-171450">
              <a:buFont typeface="Wingdings" panose="05000000000000000000" pitchFamily="2" charset="2"/>
              <a:buChar char="Ø"/>
            </a:pPr>
            <a:r>
              <a:rPr lang="en-US" altLang="zh-CN" sz="1100" dirty="0"/>
              <a:t>SP-241180 CR Pack on PM_KPI_5G_Ph4</a:t>
            </a:r>
          </a:p>
          <a:p>
            <a:pPr marL="171450" indent="-171450">
              <a:buFont typeface="Wingdings" panose="05000000000000000000" pitchFamily="2" charset="2"/>
              <a:buChar char="Ø"/>
            </a:pPr>
            <a:r>
              <a:rPr lang="en-US" altLang="zh-CN" sz="1100" dirty="0"/>
              <a:t>SP-241182 CR Pack on TEI19</a:t>
            </a:r>
          </a:p>
          <a:p>
            <a:pPr marL="171450" indent="-171450">
              <a:buFont typeface="Wingdings" panose="05000000000000000000" pitchFamily="2" charset="2"/>
              <a:buChar char="Ø"/>
            </a:pPr>
            <a:r>
              <a:rPr lang="en-US" altLang="zh-CN" sz="1100" dirty="0"/>
              <a:t>SP-241183 CR Pack on </a:t>
            </a:r>
            <a:r>
              <a:rPr lang="en-US" altLang="zh-CN" sz="1100" dirty="0" err="1"/>
              <a:t>Ranging_SL_CH</a:t>
            </a:r>
            <a:endParaRPr lang="en-US" altLang="zh-CN" sz="1100" dirty="0"/>
          </a:p>
          <a:p>
            <a:pPr marL="171450" indent="-171450">
              <a:buFont typeface="Wingdings" panose="05000000000000000000" pitchFamily="2" charset="2"/>
              <a:buChar char="Ø"/>
            </a:pPr>
            <a:r>
              <a:rPr lang="en-US" altLang="zh-CN" sz="1100" dirty="0"/>
              <a:t>SP-241184 CR Pack on AdNRM_Ph3</a:t>
            </a:r>
          </a:p>
          <a:p>
            <a:pPr marL="171450" indent="-171450">
              <a:buFont typeface="Wingdings" panose="05000000000000000000" pitchFamily="2" charset="2"/>
              <a:buChar char="Ø"/>
            </a:pPr>
            <a:r>
              <a:rPr lang="en-US" altLang="zh-CN" sz="1100" dirty="0"/>
              <a:t>SP-241185 CR Pack on </a:t>
            </a:r>
            <a:r>
              <a:rPr lang="en-US" altLang="zh-CN" sz="1100" dirty="0" err="1"/>
              <a:t>TraceQoE_OAM</a:t>
            </a:r>
            <a:endParaRPr lang="en-US" altLang="zh-CN" sz="1100" dirty="0"/>
          </a:p>
          <a:p>
            <a:pPr marL="171450" indent="-171450">
              <a:buFont typeface="Wingdings" panose="05000000000000000000" pitchFamily="2" charset="2"/>
              <a:buChar char="Ø"/>
            </a:pPr>
            <a:r>
              <a:rPr lang="en-US" altLang="zh-CN" sz="1100" dirty="0"/>
              <a:t>SP-241188 CR Pack on </a:t>
            </a:r>
            <a:r>
              <a:rPr lang="en-US" altLang="zh-CN" sz="1100" dirty="0" err="1"/>
              <a:t>EnergySys_CH</a:t>
            </a:r>
            <a:endParaRPr lang="en-US" altLang="zh-CN" sz="1100" dirty="0"/>
          </a:p>
          <a:p>
            <a:pPr marL="171450" indent="-171450">
              <a:buFont typeface="Wingdings" panose="05000000000000000000" pitchFamily="2" charset="2"/>
              <a:buChar char="Ø"/>
            </a:pPr>
            <a:r>
              <a:rPr lang="en-US" altLang="zh-CN" sz="1100" dirty="0"/>
              <a:t>SP-241189 CR Pack on </a:t>
            </a:r>
            <a:r>
              <a:rPr lang="en-US" altLang="zh-CN" sz="1100" dirty="0" err="1"/>
              <a:t>CHFSeg</a:t>
            </a:r>
            <a:endParaRPr lang="en-US" altLang="zh-CN" sz="1100" dirty="0"/>
          </a:p>
        </p:txBody>
      </p:sp>
      <p:sp>
        <p:nvSpPr>
          <p:cNvPr id="7" name="Rectangle 6">
            <a:extLst>
              <a:ext uri="{FF2B5EF4-FFF2-40B4-BE49-F238E27FC236}">
                <a16:creationId xmlns:a16="http://schemas.microsoft.com/office/drawing/2014/main" id="{371BFD78-0F9A-48E7-8771-FDD93B9A069B}"/>
              </a:ext>
            </a:extLst>
          </p:cNvPr>
          <p:cNvSpPr/>
          <p:nvPr/>
        </p:nvSpPr>
        <p:spPr>
          <a:xfrm>
            <a:off x="898128" y="1197750"/>
            <a:ext cx="5197872" cy="5216813"/>
          </a:xfrm>
          <a:prstGeom prst="rect">
            <a:avLst/>
          </a:prstGeom>
          <a:ln w="3175">
            <a:solidFill>
              <a:schemeClr val="tx1"/>
            </a:solidFill>
          </a:ln>
        </p:spPr>
        <p:txBody>
          <a:bodyPr wrap="square">
            <a:spAutoFit/>
          </a:bodyPr>
          <a:lstStyle/>
          <a:p>
            <a:r>
              <a:rPr lang="en-US" altLang="zh-CN" sz="1400" b="1" dirty="0"/>
              <a:t>List of Rel-11/Rel-15/Rel-16/Rel-17/Rel-18 CRs:</a:t>
            </a:r>
          </a:p>
          <a:p>
            <a:pPr marL="171450" indent="-171450">
              <a:buFont typeface="Wingdings" panose="05000000000000000000" pitchFamily="2" charset="2"/>
              <a:buChar char="Ø"/>
            </a:pPr>
            <a:r>
              <a:rPr lang="en-US" altLang="zh-CN" sz="1100" dirty="0"/>
              <a:t>SP-241162 CR Pack on TEI17 - Pack 1/5</a:t>
            </a:r>
          </a:p>
          <a:p>
            <a:pPr marL="171450" indent="-171450">
              <a:buFont typeface="Wingdings" panose="05000000000000000000" pitchFamily="2" charset="2"/>
              <a:buChar char="Ø"/>
            </a:pPr>
            <a:r>
              <a:rPr lang="en-US" altLang="zh-CN" sz="1100" dirty="0"/>
              <a:t>SP-241163 CR Pack on TEI17 - Pack 2/5</a:t>
            </a:r>
          </a:p>
          <a:p>
            <a:pPr marL="171450" indent="-171450">
              <a:buFont typeface="Wingdings" panose="05000000000000000000" pitchFamily="2" charset="2"/>
              <a:buChar char="Ø"/>
            </a:pPr>
            <a:r>
              <a:rPr lang="en-US" altLang="zh-CN" sz="1100" dirty="0"/>
              <a:t>SP-241164 CR Pack on TEI17 - Pack 3/5</a:t>
            </a:r>
          </a:p>
          <a:p>
            <a:pPr marL="171450" indent="-171450">
              <a:buFont typeface="Wingdings" panose="05000000000000000000" pitchFamily="2" charset="2"/>
              <a:buChar char="Ø"/>
            </a:pPr>
            <a:r>
              <a:rPr lang="en-US" altLang="zh-CN" sz="1100" dirty="0"/>
              <a:t>SP-241165 CR Pack on TEI17 - Pack 4/5</a:t>
            </a:r>
          </a:p>
          <a:p>
            <a:pPr marL="171450" indent="-171450">
              <a:buFont typeface="Wingdings" panose="05000000000000000000" pitchFamily="2" charset="2"/>
              <a:buChar char="Ø"/>
            </a:pPr>
            <a:r>
              <a:rPr lang="en-US" altLang="zh-CN" sz="1100" dirty="0"/>
              <a:t>SP-241166 CR Pack on TEI17 - Pack 5/5</a:t>
            </a:r>
          </a:p>
          <a:p>
            <a:pPr marL="171450" indent="-171450">
              <a:buFont typeface="Wingdings" panose="05000000000000000000" pitchFamily="2" charset="2"/>
              <a:buChar char="Ø"/>
            </a:pPr>
            <a:r>
              <a:rPr lang="en-US" altLang="zh-CN" sz="1100" dirty="0"/>
              <a:t>SP-241167 CR Pack on TEI16 - Pack 1/4</a:t>
            </a:r>
          </a:p>
          <a:p>
            <a:pPr marL="171450" indent="-171450">
              <a:buFont typeface="Wingdings" panose="05000000000000000000" pitchFamily="2" charset="2"/>
              <a:buChar char="Ø"/>
            </a:pPr>
            <a:r>
              <a:rPr lang="en-US" altLang="zh-CN" sz="1100" dirty="0"/>
              <a:t>SP-241168 CR Pack on TEI16 - Pack 2/4</a:t>
            </a:r>
          </a:p>
          <a:p>
            <a:pPr marL="171450" indent="-171450">
              <a:buFont typeface="Wingdings" panose="05000000000000000000" pitchFamily="2" charset="2"/>
              <a:buChar char="Ø"/>
            </a:pPr>
            <a:r>
              <a:rPr lang="en-US" altLang="zh-CN" sz="1100" dirty="0"/>
              <a:t>SP-241169 CR Pack on TEI16 - Pack 3/4</a:t>
            </a:r>
          </a:p>
          <a:p>
            <a:pPr marL="171450" indent="-171450">
              <a:buFont typeface="Wingdings" panose="05000000000000000000" pitchFamily="2" charset="2"/>
              <a:buChar char="Ø"/>
            </a:pPr>
            <a:r>
              <a:rPr lang="en-US" altLang="zh-CN" sz="1100" dirty="0"/>
              <a:t>SP-241170 CR Pack on TEI16 - Pack 4/4</a:t>
            </a:r>
          </a:p>
          <a:p>
            <a:pPr marL="171450" indent="-171450">
              <a:buFont typeface="Wingdings" panose="05000000000000000000" pitchFamily="2" charset="2"/>
              <a:buChar char="Ø"/>
            </a:pPr>
            <a:r>
              <a:rPr lang="en-US" altLang="zh-CN" sz="1100" dirty="0"/>
              <a:t>SP-241171 CR Pack on TEI15 - Pack 1/2</a:t>
            </a:r>
          </a:p>
          <a:p>
            <a:pPr marL="171450" indent="-171450">
              <a:buFont typeface="Wingdings" panose="05000000000000000000" pitchFamily="2" charset="2"/>
              <a:buChar char="Ø"/>
            </a:pPr>
            <a:r>
              <a:rPr lang="en-US" altLang="zh-CN" sz="1100" dirty="0"/>
              <a:t>SP-241172 CR Pack on TEI15 - Pack 2/2</a:t>
            </a:r>
          </a:p>
          <a:p>
            <a:pPr marL="171450" indent="-171450">
              <a:buFont typeface="Wingdings" panose="05000000000000000000" pitchFamily="2" charset="2"/>
              <a:buChar char="Ø"/>
            </a:pPr>
            <a:r>
              <a:rPr lang="en-US" altLang="zh-CN" sz="1100" dirty="0"/>
              <a:t>SP-241173 CR Pack on TEI18 - Pack 1/2</a:t>
            </a:r>
          </a:p>
          <a:p>
            <a:pPr marL="171450" indent="-171450">
              <a:buFont typeface="Wingdings" panose="05000000000000000000" pitchFamily="2" charset="2"/>
              <a:buChar char="Ø"/>
            </a:pPr>
            <a:r>
              <a:rPr lang="en-US" altLang="zh-CN" sz="1100" dirty="0"/>
              <a:t>SP-241174 CR Pack on TEI18 - Pack 2/2</a:t>
            </a:r>
          </a:p>
          <a:p>
            <a:pPr marL="171450" indent="-171450">
              <a:buFont typeface="Wingdings" panose="05000000000000000000" pitchFamily="2" charset="2"/>
              <a:buChar char="Ø"/>
            </a:pPr>
            <a:r>
              <a:rPr lang="en-US" altLang="zh-CN" sz="1100" dirty="0"/>
              <a:t>SP-241177 CR Pack on TEI11</a:t>
            </a:r>
          </a:p>
          <a:p>
            <a:pPr marL="171450" indent="-171450">
              <a:buFont typeface="Wingdings" panose="05000000000000000000" pitchFamily="2" charset="2"/>
              <a:buChar char="Ø"/>
            </a:pPr>
            <a:r>
              <a:rPr lang="en-US" altLang="zh-CN" sz="1100" dirty="0"/>
              <a:t>SP-241178 CR Pack on PM_KPI_5G_Ph3</a:t>
            </a:r>
          </a:p>
          <a:p>
            <a:pPr marL="171450" indent="-171450">
              <a:buFont typeface="Wingdings" panose="05000000000000000000" pitchFamily="2" charset="2"/>
              <a:buChar char="Ø"/>
            </a:pPr>
            <a:r>
              <a:rPr lang="en-US" altLang="zh-CN" sz="1100" dirty="0"/>
              <a:t>SP-241179 CR Pack on </a:t>
            </a:r>
            <a:r>
              <a:rPr lang="en-US" altLang="zh-CN" sz="1100" dirty="0" err="1"/>
              <a:t>eSBMA</a:t>
            </a:r>
            <a:endParaRPr lang="en-US" altLang="zh-CN" sz="1100" dirty="0"/>
          </a:p>
          <a:p>
            <a:pPr marL="171450" indent="-171450">
              <a:buFont typeface="Wingdings" panose="05000000000000000000" pitchFamily="2" charset="2"/>
              <a:buChar char="Ø"/>
            </a:pPr>
            <a:r>
              <a:rPr lang="en-US" altLang="zh-CN" sz="1100" dirty="0"/>
              <a:t>SP-241181 CR Pack on AIML_MGT</a:t>
            </a:r>
          </a:p>
          <a:p>
            <a:pPr marL="171450" indent="-171450">
              <a:buFont typeface="Wingdings" panose="05000000000000000000" pitchFamily="2" charset="2"/>
              <a:buChar char="Ø"/>
            </a:pPr>
            <a:r>
              <a:rPr lang="en-US" altLang="zh-CN" sz="1100" dirty="0"/>
              <a:t>SP-241186 CR Pack on IDMS_MN_ph2</a:t>
            </a:r>
          </a:p>
          <a:p>
            <a:pPr marL="171450" indent="-171450">
              <a:buFont typeface="Wingdings" panose="05000000000000000000" pitchFamily="2" charset="2"/>
              <a:buChar char="Ø"/>
            </a:pPr>
            <a:r>
              <a:rPr lang="en-US" altLang="zh-CN" sz="1100" dirty="0"/>
              <a:t>SP-241187 CR Pack on </a:t>
            </a:r>
            <a:r>
              <a:rPr lang="en-US" altLang="zh-CN" sz="1100" dirty="0" err="1"/>
              <a:t>eECM</a:t>
            </a:r>
            <a:endParaRPr lang="en-US" altLang="zh-CN" sz="1100" dirty="0"/>
          </a:p>
          <a:p>
            <a:pPr marL="171450" indent="-171450">
              <a:buFont typeface="Wingdings" panose="05000000000000000000" pitchFamily="2" charset="2"/>
              <a:buChar char="Ø"/>
            </a:pPr>
            <a:r>
              <a:rPr lang="en-US" altLang="zh-CN" sz="1100" dirty="0"/>
              <a:t>SP-241190 CR Pack on </a:t>
            </a:r>
            <a:r>
              <a:rPr lang="en-US" altLang="zh-CN" sz="1100" dirty="0" err="1"/>
              <a:t>eNETSLICE_PRO</a:t>
            </a:r>
            <a:endParaRPr lang="en-US" altLang="zh-CN" sz="1100" dirty="0"/>
          </a:p>
          <a:p>
            <a:pPr marL="171450" indent="-171450">
              <a:buFont typeface="Wingdings" panose="05000000000000000000" pitchFamily="2" charset="2"/>
              <a:buChar char="Ø"/>
            </a:pPr>
            <a:r>
              <a:rPr lang="en-US" altLang="zh-CN" sz="1100" dirty="0"/>
              <a:t>SP-241191 CR Pack on 5GLAN_CH</a:t>
            </a:r>
          </a:p>
          <a:p>
            <a:pPr marL="171450" indent="-171450">
              <a:buFont typeface="Wingdings" panose="05000000000000000000" pitchFamily="2" charset="2"/>
              <a:buChar char="Ø"/>
            </a:pPr>
            <a:r>
              <a:rPr lang="en-US" altLang="zh-CN" sz="1100" dirty="0"/>
              <a:t>SP-241192 CR Pack on CHRACHF</a:t>
            </a:r>
          </a:p>
          <a:p>
            <a:pPr marL="171450" indent="-171450">
              <a:buFont typeface="Wingdings" panose="05000000000000000000" pitchFamily="2" charset="2"/>
              <a:buChar char="Ø"/>
            </a:pPr>
            <a:r>
              <a:rPr lang="en-US" altLang="zh-CN" sz="1100" dirty="0"/>
              <a:t>SP-241193 CR Pack on TEI17_NIESGU</a:t>
            </a:r>
          </a:p>
          <a:p>
            <a:pPr marL="171450" indent="-171450">
              <a:buFont typeface="Wingdings" panose="05000000000000000000" pitchFamily="2" charset="2"/>
              <a:buChar char="Ø"/>
            </a:pPr>
            <a:r>
              <a:rPr lang="en-US" altLang="zh-CN" sz="1100" dirty="0"/>
              <a:t>SP-241194 CR Pack on </a:t>
            </a:r>
            <a:r>
              <a:rPr lang="en-US" altLang="zh-CN" sz="1100" dirty="0" err="1"/>
              <a:t>eQoE</a:t>
            </a:r>
            <a:endParaRPr lang="en-US" altLang="zh-CN" sz="1100" dirty="0"/>
          </a:p>
          <a:p>
            <a:pPr marL="171450" indent="-171450">
              <a:buFont typeface="Wingdings" panose="05000000000000000000" pitchFamily="2" charset="2"/>
              <a:buChar char="Ø"/>
            </a:pPr>
            <a:r>
              <a:rPr lang="en-US" altLang="zh-CN" sz="1100" dirty="0"/>
              <a:t>SP-241195 CR Pack on AdNRM_ph2</a:t>
            </a:r>
          </a:p>
          <a:p>
            <a:pPr marL="171450" indent="-171450">
              <a:buFont typeface="Wingdings" panose="05000000000000000000" pitchFamily="2" charset="2"/>
              <a:buChar char="Ø"/>
            </a:pPr>
            <a:r>
              <a:rPr lang="en-US" altLang="zh-CN" sz="1100" dirty="0"/>
              <a:t>SP-241196 CR Pack on OAM_NTN</a:t>
            </a:r>
          </a:p>
          <a:p>
            <a:pPr marL="171450" indent="-171450">
              <a:buFont typeface="Wingdings" panose="05000000000000000000" pitchFamily="2" charset="2"/>
              <a:buChar char="Ø"/>
            </a:pPr>
            <a:r>
              <a:rPr lang="en-US" altLang="zh-CN" sz="1100" dirty="0"/>
              <a:t>SP-241197 CR Pack on FS_AIML_MGMT</a:t>
            </a:r>
          </a:p>
          <a:p>
            <a:pPr marL="171450" indent="-171450">
              <a:buFont typeface="Wingdings" panose="05000000000000000000" pitchFamily="2" charset="2"/>
              <a:buChar char="Ø"/>
            </a:pPr>
            <a:r>
              <a:rPr lang="en-US" altLang="zh-CN" sz="1100" dirty="0"/>
              <a:t>SP-241198 CR Pack on RANSC</a:t>
            </a:r>
          </a:p>
          <a:p>
            <a:pPr marL="171450" indent="-171450">
              <a:buFont typeface="Wingdings" panose="05000000000000000000" pitchFamily="2" charset="2"/>
              <a:buChar char="Ø"/>
            </a:pPr>
            <a:r>
              <a:rPr lang="en-US" altLang="zh-CN" sz="1100" dirty="0"/>
              <a:t>SP-241199 CR Pack on 5GSATB_OAM</a:t>
            </a:r>
          </a:p>
        </p:txBody>
      </p:sp>
    </p:spTree>
    <p:extLst>
      <p:ext uri="{BB962C8B-B14F-4D97-AF65-F5344CB8AC3E}">
        <p14:creationId xmlns:p14="http://schemas.microsoft.com/office/powerpoint/2010/main" val="184144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a:effectLst>
                  <a:outerShdw blurRad="38100" dist="38100" dir="2700000" algn="tl">
                    <a:srgbClr val="C0C0C0"/>
                  </a:outerShdw>
                </a:effectLst>
              </a:rPr>
              <a:t>Contents</a:t>
            </a:r>
          </a:p>
        </p:txBody>
      </p:sp>
      <p:sp>
        <p:nvSpPr>
          <p:cNvPr id="57347" name="Rectangle 3"/>
          <p:cNvSpPr>
            <a:spLocks noGrp="1"/>
          </p:cNvSpPr>
          <p:nvPr>
            <p:ph type="body" idx="1"/>
          </p:nvPr>
        </p:nvSpPr>
        <p:spPr>
          <a:xfrm>
            <a:off x="1981200" y="1409701"/>
            <a:ext cx="8229600" cy="4826976"/>
          </a:xfrm>
        </p:spPr>
        <p:txBody>
          <a:bodyPr/>
          <a:lstStyle/>
          <a:p>
            <a:pPr eaLnBrk="1" hangingPunct="1">
              <a:defRPr/>
            </a:pPr>
            <a:r>
              <a:rPr lang="en-GB" sz="2400" dirty="0"/>
              <a:t>General aspects of SA5</a:t>
            </a:r>
          </a:p>
          <a:p>
            <a:pPr eaLnBrk="1" hangingPunct="1">
              <a:defRPr/>
            </a:pPr>
            <a:r>
              <a:rPr lang="en-GB" sz="2400" dirty="0"/>
              <a:t>SA5 </a:t>
            </a:r>
            <a:r>
              <a:rPr lang="en-GB" altLang="zh-CN" sz="2400" dirty="0"/>
              <a:t>overall progress since SA#104</a:t>
            </a:r>
          </a:p>
          <a:p>
            <a:pPr eaLnBrk="1" hangingPunct="1">
              <a:defRPr/>
            </a:pPr>
            <a:r>
              <a:rPr lang="en-GB" altLang="zh-CN" sz="2400" dirty="0"/>
              <a:t>Management Feature relations with other WGs</a:t>
            </a:r>
          </a:p>
          <a:p>
            <a:pPr eaLnBrk="1" hangingPunct="1">
              <a:defRPr/>
            </a:pPr>
            <a:r>
              <a:rPr lang="en-GB" altLang="zh-CN" sz="2400" dirty="0"/>
              <a:t>CH SWG discussion</a:t>
            </a:r>
          </a:p>
          <a:p>
            <a:pPr eaLnBrk="1" hangingPunct="1">
              <a:defRPr/>
            </a:pPr>
            <a:r>
              <a:rPr lang="en-GB" sz="2400" dirty="0"/>
              <a:t>Management and Orchestration  </a:t>
            </a:r>
          </a:p>
          <a:p>
            <a:pPr eaLnBrk="1" hangingPunct="1">
              <a:defRPr/>
            </a:pPr>
            <a:r>
              <a:rPr lang="en-GB" sz="2400" dirty="0"/>
              <a:t>Charging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US" altLang="zh-CN" sz="4400" b="1" dirty="0"/>
              <a:t>TU planning</a:t>
            </a:r>
            <a:endParaRPr lang="zh-CN" altLang="en-US" dirty="0"/>
          </a:p>
        </p:txBody>
      </p:sp>
      <p:sp>
        <p:nvSpPr>
          <p:cNvPr id="3" name="TextBox 2">
            <a:extLst>
              <a:ext uri="{FF2B5EF4-FFF2-40B4-BE49-F238E27FC236}">
                <a16:creationId xmlns:a16="http://schemas.microsoft.com/office/drawing/2014/main" id="{859B9897-BBA7-4262-AB9B-1BA93B113091}"/>
              </a:ext>
            </a:extLst>
          </p:cNvPr>
          <p:cNvSpPr txBox="1"/>
          <p:nvPr/>
        </p:nvSpPr>
        <p:spPr>
          <a:xfrm>
            <a:off x="4035552" y="4169664"/>
            <a:ext cx="3535135" cy="292388"/>
          </a:xfrm>
          <a:prstGeom prst="rect">
            <a:avLst/>
          </a:prstGeom>
          <a:noFill/>
        </p:spPr>
        <p:txBody>
          <a:bodyPr wrap="none" rtlCol="0">
            <a:spAutoFit/>
          </a:bodyPr>
          <a:lstStyle/>
          <a:p>
            <a:r>
              <a:rPr lang="en-US" altLang="zh-CN" dirty="0"/>
              <a:t>Latest TU planning is captured in S5-243215 </a:t>
            </a:r>
            <a:endParaRPr lang="zh-CN" altLang="en-US" dirty="0"/>
          </a:p>
        </p:txBody>
      </p:sp>
    </p:spTree>
    <p:extLst>
      <p:ext uri="{BB962C8B-B14F-4D97-AF65-F5344CB8AC3E}">
        <p14:creationId xmlns:p14="http://schemas.microsoft.com/office/powerpoint/2010/main" val="5878732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OAM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US"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338915" y="1098490"/>
            <a:ext cx="9660017" cy="292388"/>
          </a:xfrm>
          <a:prstGeom prst="rect">
            <a:avLst/>
          </a:prstGeom>
          <a:noFill/>
        </p:spPr>
        <p:txBody>
          <a:bodyPr wrap="none" rtlCol="0">
            <a:spAutoFit/>
          </a:bodyPr>
          <a:lstStyle/>
          <a:p>
            <a:r>
              <a:rPr lang="en-US" altLang="zh-CN" b="1" dirty="0"/>
              <a:t>Assumption: Every day = 5 sessions (TUs),  total TU in 1 ordinary meeting (exclude closing plenary TUs) = 18.5 TUs</a:t>
            </a:r>
            <a:endParaRPr lang="zh-CN" altLang="en-US" b="1" dirty="0"/>
          </a:p>
        </p:txBody>
      </p:sp>
    </p:spTree>
    <p:extLst>
      <p:ext uri="{BB962C8B-B14F-4D97-AF65-F5344CB8AC3E}">
        <p14:creationId xmlns:p14="http://schemas.microsoft.com/office/powerpoint/2010/main" val="3023853238"/>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7963850" cy="866775"/>
          </a:xfrm>
        </p:spPr>
        <p:txBody>
          <a:bodyPr/>
          <a:lstStyle/>
          <a:p>
            <a:r>
              <a:rPr lang="en-US" altLang="zh-CN" dirty="0"/>
              <a:t>Rel-19 </a:t>
            </a:r>
            <a:r>
              <a:rPr lang="en-US" dirty="0"/>
              <a:t>TU Budget for SA5 OAM</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297940"/>
            <a:ext cx="9322112" cy="4830763"/>
          </a:xfrm>
        </p:spPr>
        <p:txBody>
          <a:bodyPr/>
          <a:lstStyle/>
          <a:p>
            <a:r>
              <a:rPr lang="en-US" sz="2000" dirty="0"/>
              <a:t>Assumptions for SA5 OAM : </a:t>
            </a:r>
          </a:p>
          <a:p>
            <a:pPr lvl="1"/>
            <a:r>
              <a:rPr lang="en-US" sz="1600" dirty="0"/>
              <a:t>6 ordinary meeting per year. </a:t>
            </a:r>
          </a:p>
          <a:p>
            <a:pPr lvl="1"/>
            <a:r>
              <a:rPr lang="en-US" sz="1600" dirty="0">
                <a:solidFill>
                  <a:srgbClr val="FF0000"/>
                </a:solidFill>
              </a:rPr>
              <a:t>Rel-19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OAM revision sessions normally planned to be in Thursday </a:t>
            </a:r>
            <a:r>
              <a:rPr lang="en-US" altLang="zh-CN" sz="1600" dirty="0">
                <a:solidFill>
                  <a:srgbClr val="FF0000"/>
                </a:solidFill>
              </a:rPr>
              <a:t>Q4 and </a:t>
            </a:r>
            <a:r>
              <a:rPr lang="en-US" sz="1600" dirty="0">
                <a:solidFill>
                  <a:srgbClr val="FF0000"/>
                </a:solidFill>
              </a:rPr>
              <a:t>Q5 (initial </a:t>
            </a:r>
            <a:r>
              <a:rPr lang="en-US" sz="1600" dirty="0" err="1">
                <a:solidFill>
                  <a:srgbClr val="FF0000"/>
                </a:solidFill>
              </a:rPr>
              <a:t>assump</a:t>
            </a:r>
            <a:r>
              <a:rPr lang="en-US" sz="1600" dirty="0">
                <a:solidFill>
                  <a:srgbClr val="FF0000"/>
                </a:solidFill>
              </a:rPr>
              <a:t>.)</a:t>
            </a:r>
          </a:p>
          <a:p>
            <a:pPr lvl="1"/>
            <a:r>
              <a:rPr lang="en-US" sz="1600" dirty="0">
                <a:solidFill>
                  <a:srgbClr val="FF0000"/>
                </a:solidFill>
              </a:rPr>
              <a:t>1 parallel (OAM) stream per session =&gt; 18.5 TUs per meeting (incl. 2 TUs as buffer) = 185</a:t>
            </a:r>
          </a:p>
          <a:p>
            <a:pPr lvl="1"/>
            <a:r>
              <a:rPr lang="en-US" sz="1600" dirty="0">
                <a:solidFill>
                  <a:srgbClr val="FF0000"/>
                </a:solidFill>
              </a:rPr>
              <a:t>Assume Maintenance + Buffer = 33% =&gt; ~ 61 TU</a:t>
            </a:r>
          </a:p>
          <a:p>
            <a:pPr lvl="1"/>
            <a:r>
              <a:rPr lang="en-US" sz="1600" dirty="0">
                <a:solidFill>
                  <a:srgbClr val="FF0000"/>
                </a:solidFill>
              </a:rPr>
              <a:t>Resulting total TUs avail. f. SI/WI: 10 meetings x 18.5 sessions = 185 TU minus 61 =&gt; 124 TU</a:t>
            </a:r>
          </a:p>
          <a:p>
            <a:pPr lvl="1"/>
            <a:r>
              <a:rPr lang="en-US" sz="1600" dirty="0">
                <a:solidFill>
                  <a:srgbClr val="FF0000"/>
                </a:solidFill>
              </a:rPr>
              <a:t>With 20 SI/WI =&gt; Average 6 TU per SI/WI (0.6/meeting). </a:t>
            </a:r>
          </a:p>
        </p:txBody>
      </p:sp>
      <p:sp>
        <p:nvSpPr>
          <p:cNvPr id="2" name="TextBox 1">
            <a:extLst>
              <a:ext uri="{FF2B5EF4-FFF2-40B4-BE49-F238E27FC236}">
                <a16:creationId xmlns:a16="http://schemas.microsoft.com/office/drawing/2014/main" id="{E6430514-56EB-405A-8921-B461D27CB99B}"/>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2785751982"/>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741A413-657A-4E45-88D7-A171B4D3FAFD}"/>
              </a:ext>
            </a:extLst>
          </p:cNvPr>
          <p:cNvSpPr>
            <a:spLocks noGrp="1"/>
          </p:cNvSpPr>
          <p:nvPr>
            <p:ph type="title"/>
          </p:nvPr>
        </p:nvSpPr>
        <p:spPr>
          <a:xfrm>
            <a:off x="123569" y="182880"/>
            <a:ext cx="9561952" cy="1143000"/>
          </a:xfrm>
        </p:spPr>
        <p:txBody>
          <a:bodyPr/>
          <a:lstStyle/>
          <a:p>
            <a:r>
              <a:rPr lang="en-US" altLang="zh-CN" sz="3600" dirty="0"/>
              <a:t>SA5 Rel-19 OAM TU planning (Jan.2024~Sep.2025)</a:t>
            </a:r>
            <a:endParaRPr lang="zh-CN" altLang="en-US" sz="3600" dirty="0"/>
          </a:p>
        </p:txBody>
      </p:sp>
      <p:graphicFrame>
        <p:nvGraphicFramePr>
          <p:cNvPr id="5" name="Table 4">
            <a:extLst>
              <a:ext uri="{FF2B5EF4-FFF2-40B4-BE49-F238E27FC236}">
                <a16:creationId xmlns:a16="http://schemas.microsoft.com/office/drawing/2014/main" id="{224CA6B1-8D23-4A11-9EA2-3664C7A26FCB}"/>
              </a:ext>
            </a:extLst>
          </p:cNvPr>
          <p:cNvGraphicFramePr>
            <a:graphicFrameLocks noGrp="1"/>
          </p:cNvGraphicFramePr>
          <p:nvPr/>
        </p:nvGraphicFramePr>
        <p:xfrm>
          <a:off x="195826" y="3527854"/>
          <a:ext cx="11638720" cy="2537696"/>
        </p:xfrm>
        <a:graphic>
          <a:graphicData uri="http://schemas.openxmlformats.org/drawingml/2006/table">
            <a:tbl>
              <a:tblPr firstRow="1" bandRow="1">
                <a:tableStyleId>{5C22544A-7EE6-4342-B048-85BDC9FD1C3A}</a:tableStyleId>
              </a:tblPr>
              <a:tblGrid>
                <a:gridCol w="2578003">
                  <a:extLst>
                    <a:ext uri="{9D8B030D-6E8A-4147-A177-3AD203B41FA5}">
                      <a16:colId xmlns:a16="http://schemas.microsoft.com/office/drawing/2014/main" val="428783908"/>
                    </a:ext>
                  </a:extLst>
                </a:gridCol>
                <a:gridCol w="2377059">
                  <a:extLst>
                    <a:ext uri="{9D8B030D-6E8A-4147-A177-3AD203B41FA5}">
                      <a16:colId xmlns:a16="http://schemas.microsoft.com/office/drawing/2014/main" val="228380027"/>
                    </a:ext>
                  </a:extLst>
                </a:gridCol>
                <a:gridCol w="2227886">
                  <a:extLst>
                    <a:ext uri="{9D8B030D-6E8A-4147-A177-3AD203B41FA5}">
                      <a16:colId xmlns:a16="http://schemas.microsoft.com/office/drawing/2014/main" val="856762402"/>
                    </a:ext>
                  </a:extLst>
                </a:gridCol>
                <a:gridCol w="2227886">
                  <a:extLst>
                    <a:ext uri="{9D8B030D-6E8A-4147-A177-3AD203B41FA5}">
                      <a16:colId xmlns:a16="http://schemas.microsoft.com/office/drawing/2014/main" val="2063139119"/>
                    </a:ext>
                  </a:extLst>
                </a:gridCol>
                <a:gridCol w="2227886">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05362">
                <a:tc>
                  <a:txBody>
                    <a:bodyPr/>
                    <a:lstStyle/>
                    <a:p>
                      <a:r>
                        <a:rPr lang="en-US" altLang="zh-CN" sz="1200" b="1" dirty="0">
                          <a:latin typeface="+mn-lt"/>
                        </a:rPr>
                        <a:t>Jan.2024~Mar.2024</a:t>
                      </a:r>
                    </a:p>
                    <a:p>
                      <a:r>
                        <a:rPr lang="en-US" altLang="zh-CN" sz="1200" b="1" dirty="0">
                          <a:latin typeface="+mn-lt"/>
                        </a:rPr>
                        <a:t>SA5#153 (1 meeting) (Last meeting for Rel-18)</a:t>
                      </a:r>
                      <a:endParaRPr lang="zh-CN" altLang="en-US" sz="1200" b="1" dirty="0">
                        <a:latin typeface="+mn-lt"/>
                      </a:endParaRPr>
                    </a:p>
                  </a:txBody>
                  <a:tcPr>
                    <a:solidFill>
                      <a:schemeClr val="bg1">
                        <a:lumMod val="75000"/>
                      </a:schemeClr>
                    </a:solidFill>
                  </a:tcPr>
                </a:tc>
                <a:tc>
                  <a:txBody>
                    <a:bodyPr/>
                    <a:lstStyle/>
                    <a:p>
                      <a:r>
                        <a:rPr lang="en-US" altLang="zh-CN" sz="1200" dirty="0">
                          <a:latin typeface="+mn-lt"/>
                        </a:rPr>
                        <a:t>1.5 TU (CR)+13 TU (Rel-18)=14.5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NA</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extLst>
                  <a:ext uri="{0D108BD9-81ED-4DB2-BD59-A6C34878D82A}">
                    <a16:rowId xmlns:a16="http://schemas.microsoft.com/office/drawing/2014/main" val="4141971519"/>
                  </a:ext>
                </a:extLst>
              </a:tr>
              <a:tr h="583048">
                <a:tc>
                  <a:txBody>
                    <a:bodyPr/>
                    <a:lstStyle/>
                    <a:p>
                      <a:r>
                        <a:rPr lang="en-US" altLang="zh-CN" sz="1200" b="1" dirty="0">
                          <a:highlight>
                            <a:srgbClr val="FFFF00"/>
                          </a:highlight>
                          <a:latin typeface="+mn-lt"/>
                        </a:rPr>
                        <a:t>Apr. 2024~Dec.2024:</a:t>
                      </a:r>
                    </a:p>
                    <a:p>
                      <a:r>
                        <a:rPr lang="en-US" altLang="zh-CN" sz="1200" b="1" dirty="0">
                          <a:highlight>
                            <a:srgbClr val="FFFF00"/>
                          </a:highlight>
                          <a:latin typeface="+mn-lt"/>
                        </a:rPr>
                        <a:t>SA5#154~#158 (5 meetings)</a:t>
                      </a:r>
                      <a:endParaRPr lang="zh-CN" altLang="en-US" sz="1200" b="1" dirty="0">
                        <a:highlight>
                          <a:srgbClr val="FFFF00"/>
                        </a:highlight>
                        <a:latin typeface="+mn-lt"/>
                      </a:endParaRPr>
                    </a:p>
                  </a:txBody>
                  <a:tcPr/>
                </a:tc>
                <a:tc>
                  <a:txBody>
                    <a:bodyPr/>
                    <a:lstStyle/>
                    <a:p>
                      <a:r>
                        <a:rPr lang="en-US" altLang="zh-CN" sz="1200" dirty="0">
                          <a:latin typeface="+mn-lt"/>
                        </a:rPr>
                        <a:t>2.5 TU*5 meetings = 12.5 TU (CRs)</a:t>
                      </a:r>
                      <a:endParaRPr lang="zh-CN" altLang="en-US" sz="1200" dirty="0">
                        <a:latin typeface="+mn-lt"/>
                      </a:endParaRPr>
                    </a:p>
                  </a:txBody>
                  <a:tcPr/>
                </a:tc>
                <a:tc>
                  <a:txBody>
                    <a:bodyPr/>
                    <a:lstStyle/>
                    <a:p>
                      <a:r>
                        <a:rPr lang="en-US" altLang="zh-CN" sz="1200" dirty="0">
                          <a:highlight>
                            <a:srgbClr val="FFFF00"/>
                          </a:highlight>
                          <a:latin typeface="+mn-lt"/>
                        </a:rPr>
                        <a:t>14 TU*5 meetings= 70 TU</a:t>
                      </a:r>
                      <a:endParaRPr lang="zh-CN" altLang="en-US" sz="1200" dirty="0">
                        <a:highlight>
                          <a:srgbClr val="FFFF00"/>
                        </a:highlight>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TU*5=10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13 TU*4 meetings= 52 TU</a:t>
                      </a:r>
                      <a:endParaRPr lang="zh-CN" altLang="en-US" sz="1200" dirty="0">
                        <a:latin typeface="+mn-lt"/>
                      </a:endParaRPr>
                    </a:p>
                  </a:txBody>
                  <a:tcPr/>
                </a:tc>
                <a:tc>
                  <a:txBody>
                    <a:bodyPr/>
                    <a:lstStyle/>
                    <a:p>
                      <a:r>
                        <a:rPr lang="en-US" altLang="zh-CN" sz="1200" dirty="0">
                          <a:latin typeface="+mn-lt"/>
                        </a:rPr>
                        <a:t>2 TU*4 meetings = 8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Total=185 TU</a:t>
                      </a:r>
                      <a:endParaRPr lang="zh-CN" altLang="en-US" sz="1200" b="1" dirty="0">
                        <a:latin typeface="+mn-lt"/>
                      </a:endParaRPr>
                    </a:p>
                  </a:txBody>
                  <a:tcPr/>
                </a:tc>
                <a:tc>
                  <a:txBody>
                    <a:bodyPr/>
                    <a:lstStyle/>
                    <a:p>
                      <a:r>
                        <a:rPr lang="en-US" altLang="zh-CN" sz="1200" dirty="0">
                          <a:latin typeface="+mn-lt"/>
                        </a:rPr>
                        <a:t>33 TU</a:t>
                      </a:r>
                      <a:endParaRPr lang="zh-CN" altLang="en-US" sz="1200" dirty="0">
                        <a:latin typeface="+mn-lt"/>
                      </a:endParaRPr>
                    </a:p>
                  </a:txBody>
                  <a:tcPr/>
                </a:tc>
                <a:tc>
                  <a:txBody>
                    <a:bodyPr/>
                    <a:lstStyle/>
                    <a:p>
                      <a:r>
                        <a:rPr lang="en-US" altLang="zh-CN" sz="1200" dirty="0">
                          <a:latin typeface="+mn-lt"/>
                        </a:rPr>
                        <a:t>124 TU</a:t>
                      </a:r>
                      <a:endParaRPr lang="zh-CN" altLang="en-US" sz="1200" dirty="0">
                        <a:latin typeface="+mn-lt"/>
                      </a:endParaRPr>
                    </a:p>
                  </a:txBody>
                  <a:tcPr/>
                </a:tc>
                <a:tc>
                  <a:txBody>
                    <a:bodyPr/>
                    <a:lstStyle/>
                    <a:p>
                      <a:r>
                        <a:rPr lang="en-US" altLang="zh-CN" sz="1200" dirty="0">
                          <a:latin typeface="+mn-lt"/>
                        </a:rPr>
                        <a:t>8 TU</a:t>
                      </a:r>
                      <a:endParaRPr lang="zh-CN" altLang="en-US" sz="1200" dirty="0">
                        <a:latin typeface="+mn-lt"/>
                      </a:endParaRPr>
                    </a:p>
                  </a:txBody>
                  <a:tcPr/>
                </a:tc>
                <a:tc>
                  <a:txBody>
                    <a:bodyPr/>
                    <a:lstStyle/>
                    <a:p>
                      <a:r>
                        <a:rPr lang="en-US" altLang="zh-CN" sz="1200" dirty="0">
                          <a:latin typeface="+mn-lt"/>
                        </a:rPr>
                        <a:t>20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6" name="TextBox 5">
            <a:extLst>
              <a:ext uri="{FF2B5EF4-FFF2-40B4-BE49-F238E27FC236}">
                <a16:creationId xmlns:a16="http://schemas.microsoft.com/office/drawing/2014/main" id="{7DD06C11-6C65-4FEE-91E0-4D023D6B3F4D}"/>
              </a:ext>
            </a:extLst>
          </p:cNvPr>
          <p:cNvSpPr txBox="1"/>
          <p:nvPr/>
        </p:nvSpPr>
        <p:spPr>
          <a:xfrm>
            <a:off x="447111" y="1120676"/>
            <a:ext cx="10456266" cy="2308324"/>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18.5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OAM = 16.5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120 TUs, implying:</a:t>
            </a:r>
          </a:p>
          <a:p>
            <a:pPr marL="950913" lvl="1" indent="-342900">
              <a:buFont typeface="+mj-lt"/>
              <a:buAutoNum type="arabicPeriod"/>
            </a:pPr>
            <a:r>
              <a:rPr lang="fr-FR" altLang="zh-CN" sz="1200" dirty="0">
                <a:solidFill>
                  <a:prstClr val="black"/>
                </a:solidFill>
                <a:sym typeface="Wingdings 3" panose="05040102010807070707" pitchFamily="18" charset="2"/>
              </a:rPr>
              <a:t>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 / </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 per meeting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10 meetings)</a:t>
            </a:r>
          </a:p>
          <a:p>
            <a:pPr marL="950913" lvl="1" indent="-342900">
              <a:buFont typeface="+mj-lt"/>
              <a:buAutoNum type="arabicPeriod"/>
            </a:pPr>
            <a:r>
              <a:rPr lang="fr-FR" altLang="zh-CN" sz="1200" dirty="0">
                <a:solidFill>
                  <a:prstClr val="black"/>
                </a:solidFill>
                <a:sym typeface="Wingdings 3" panose="05040102010807070707" pitchFamily="18" charset="2"/>
              </a:rPr>
              <a:t>6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a:t>
            </a:r>
            <a:r>
              <a:rPr lang="fr-FR" altLang="zh-CN" sz="1200" dirty="0" err="1">
                <a:solidFill>
                  <a:prstClr val="black"/>
                </a:solidFill>
                <a:sym typeface="Wingdings 3" panose="05040102010807070707" pitchFamily="18" charset="2"/>
              </a:rPr>
              <a:t>each</a:t>
            </a:r>
            <a:r>
              <a:rPr lang="fr-FR" altLang="zh-CN" sz="1200" dirty="0">
                <a:solidFill>
                  <a:prstClr val="black"/>
                </a:solidFill>
                <a:sym typeface="Wingdings 3" panose="05040102010807070707" pitchFamily="18" charset="2"/>
              </a:rPr>
              <a:t> Rel-19 SID / WID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p>
          <a:p>
            <a:pPr marL="950913" lvl="1" indent="-342900">
              <a:buFont typeface="+mj-lt"/>
              <a:buAutoNum type="arabicPeriod"/>
            </a:pPr>
            <a:r>
              <a:rPr lang="fr-FR" altLang="zh-CN" sz="1200" dirty="0">
                <a:solidFill>
                  <a:prstClr val="black"/>
                </a:solidFill>
                <a:sym typeface="Wingdings 3" panose="05040102010807070707" pitchFamily="18" charset="2"/>
              </a:rPr>
              <a:t>0.6 TU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per Rel-19 SID / WID per meeting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endParaRPr lang="zh-CN" altLang="en-US" sz="1200" b="1" dirty="0"/>
          </a:p>
        </p:txBody>
      </p:sp>
      <p:sp>
        <p:nvSpPr>
          <p:cNvPr id="7" name="TextBox 6">
            <a:extLst>
              <a:ext uri="{FF2B5EF4-FFF2-40B4-BE49-F238E27FC236}">
                <a16:creationId xmlns:a16="http://schemas.microsoft.com/office/drawing/2014/main" id="{A811B7CF-4206-4976-8794-0C5BA7314848}"/>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1385609308"/>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a:t>
            </a:r>
            <a:r>
              <a:rPr lang="en-US" altLang="zh-CN" sz="4000" dirty="0"/>
              <a:t>CH</a:t>
            </a:r>
            <a:r>
              <a:rPr lang="de-DE" altLang="de-DE" sz="4000" dirty="0"/>
              <a:t>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800" kern="1200" dirty="0">
                        <a:solidFill>
                          <a:schemeClr val="tx1"/>
                        </a:solidFill>
                        <a:effectLst/>
                        <a:highlight>
                          <a:srgbClr val="C0C0C0"/>
                        </a:highligh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altLang="zh-CN"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altLang="zh-CN"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GB"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CH Closing</a:t>
                      </a:r>
                      <a:r>
                        <a:rPr lang="en-US"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(Opt.)</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400698" y="1098490"/>
            <a:ext cx="9361858" cy="292388"/>
          </a:xfrm>
          <a:prstGeom prst="rect">
            <a:avLst/>
          </a:prstGeom>
          <a:noFill/>
        </p:spPr>
        <p:txBody>
          <a:bodyPr wrap="none" rtlCol="0">
            <a:spAutoFit/>
          </a:bodyPr>
          <a:lstStyle/>
          <a:p>
            <a:r>
              <a:rPr lang="en-US" altLang="zh-CN" b="1" dirty="0"/>
              <a:t>Assumption: Every day = 5 sessions (TUs),  total TU in 1 ordinary meeting (exclude closing plenary TUs) = 15.5 TUs</a:t>
            </a:r>
            <a:endParaRPr lang="zh-CN" altLang="en-US" b="1" dirty="0"/>
          </a:p>
        </p:txBody>
      </p:sp>
    </p:spTree>
    <p:extLst>
      <p:ext uri="{BB962C8B-B14F-4D97-AF65-F5344CB8AC3E}">
        <p14:creationId xmlns:p14="http://schemas.microsoft.com/office/powerpoint/2010/main" val="762085673"/>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6827838" cy="866775"/>
          </a:xfrm>
        </p:spPr>
        <p:txBody>
          <a:bodyPr/>
          <a:lstStyle/>
          <a:p>
            <a:r>
              <a:rPr lang="en-US" dirty="0"/>
              <a:t>TU Budget for SA5 CH</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168401"/>
            <a:ext cx="9322112" cy="4503350"/>
          </a:xfrm>
        </p:spPr>
        <p:txBody>
          <a:bodyPr/>
          <a:lstStyle/>
          <a:p>
            <a:r>
              <a:rPr lang="en-US" sz="2000" dirty="0"/>
              <a:t>Assumptions for SA5 CH : </a:t>
            </a:r>
          </a:p>
          <a:p>
            <a:pPr lvl="1"/>
            <a:r>
              <a:rPr lang="en-US" sz="1600" dirty="0"/>
              <a:t>6 ordinary meeting per year. </a:t>
            </a:r>
          </a:p>
          <a:p>
            <a:pPr lvl="1"/>
            <a:r>
              <a:rPr lang="en-US" sz="1600" dirty="0">
                <a:solidFill>
                  <a:srgbClr val="FF0000"/>
                </a:solidFill>
              </a:rPr>
              <a:t>Rel-19 spans 18 months for SA5 (with early start of studies) = 8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CH revision sessions normally planned to be in Thursday </a:t>
            </a:r>
            <a:r>
              <a:rPr lang="en-US" altLang="zh-CN" sz="1600" dirty="0">
                <a:solidFill>
                  <a:srgbClr val="FF0000"/>
                </a:solidFill>
              </a:rPr>
              <a:t>Q1 and </a:t>
            </a:r>
            <a:r>
              <a:rPr lang="en-US" sz="1600" dirty="0">
                <a:solidFill>
                  <a:srgbClr val="FF0000"/>
                </a:solidFill>
              </a:rPr>
              <a:t>Q2 (initial </a:t>
            </a:r>
            <a:r>
              <a:rPr lang="en-US" sz="1600" dirty="0" err="1">
                <a:solidFill>
                  <a:srgbClr val="FF0000"/>
                </a:solidFill>
              </a:rPr>
              <a:t>assump</a:t>
            </a:r>
            <a:r>
              <a:rPr lang="en-US" sz="1600" dirty="0">
                <a:solidFill>
                  <a:srgbClr val="FF0000"/>
                </a:solidFill>
              </a:rPr>
              <a:t>.),CH closing plenary planned to be in Thursday Q3 and Q4.</a:t>
            </a:r>
          </a:p>
          <a:p>
            <a:pPr lvl="1"/>
            <a:r>
              <a:rPr lang="en-US" sz="1600" dirty="0">
                <a:solidFill>
                  <a:srgbClr val="FF0000"/>
                </a:solidFill>
              </a:rPr>
              <a:t>1 (CH) stream per session =&gt; 15.5 TUs per meeting (incl. 2 TUs as buffer) = 124</a:t>
            </a:r>
          </a:p>
          <a:p>
            <a:pPr lvl="1"/>
            <a:r>
              <a:rPr lang="en-US" sz="1600" dirty="0">
                <a:solidFill>
                  <a:srgbClr val="FF0000"/>
                </a:solidFill>
              </a:rPr>
              <a:t>Assume Maintenance + Buffer = 33% as in SA2  =&gt; ~ 41 TU</a:t>
            </a:r>
          </a:p>
          <a:p>
            <a:pPr lvl="1"/>
            <a:r>
              <a:rPr lang="en-US" sz="1600" dirty="0">
                <a:solidFill>
                  <a:srgbClr val="FF0000"/>
                </a:solidFill>
              </a:rPr>
              <a:t>Resulting total TUs avail. f. SI/WI: 9 meetings x 15.5 sessions = 124 TU minus 41 =&gt; 83 TU</a:t>
            </a:r>
          </a:p>
          <a:p>
            <a:pPr lvl="1"/>
            <a:r>
              <a:rPr lang="en-US" sz="1600" dirty="0">
                <a:solidFill>
                  <a:srgbClr val="FF0000"/>
                </a:solidFill>
              </a:rPr>
              <a:t>=&gt; Recommended MAX no. of SI/WI = 14</a:t>
            </a:r>
          </a:p>
          <a:p>
            <a:pPr lvl="1"/>
            <a:r>
              <a:rPr lang="en-US" sz="1600" dirty="0">
                <a:solidFill>
                  <a:srgbClr val="FF0000"/>
                </a:solidFill>
              </a:rPr>
              <a:t>With 14 SI/WI =&gt; Average 6 TU per SI/WI (0.75/meeting). </a:t>
            </a:r>
            <a:endParaRPr lang="en-US" sz="1600" dirty="0">
              <a:solidFill>
                <a:schemeClr val="accent1"/>
              </a:solidFill>
            </a:endParaRPr>
          </a:p>
        </p:txBody>
      </p:sp>
    </p:spTree>
    <p:extLst>
      <p:ext uri="{BB962C8B-B14F-4D97-AF65-F5344CB8AC3E}">
        <p14:creationId xmlns:p14="http://schemas.microsoft.com/office/powerpoint/2010/main" val="162325727"/>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23569" y="182880"/>
            <a:ext cx="9561952" cy="1143000"/>
          </a:xfrm>
        </p:spPr>
        <p:txBody>
          <a:bodyPr/>
          <a:lstStyle/>
          <a:p>
            <a:r>
              <a:rPr lang="en-US" altLang="zh-CN" sz="3600" dirty="0"/>
              <a:t>SA5 Rel-19 CH TU planning (May.2024~Sep.2025)</a:t>
            </a:r>
            <a:endParaRPr lang="zh-CN" altLang="en-US" sz="3600" dirty="0"/>
          </a:p>
        </p:txBody>
      </p:sp>
      <p:graphicFrame>
        <p:nvGraphicFramePr>
          <p:cNvPr id="8" name="Table 7">
            <a:extLst>
              <a:ext uri="{FF2B5EF4-FFF2-40B4-BE49-F238E27FC236}">
                <a16:creationId xmlns:a16="http://schemas.microsoft.com/office/drawing/2014/main" id="{12728E71-99C6-4012-A7FA-922E2C3A3A79}"/>
              </a:ext>
            </a:extLst>
          </p:cNvPr>
          <p:cNvGraphicFramePr>
            <a:graphicFrameLocks noGrp="1"/>
          </p:cNvGraphicFramePr>
          <p:nvPr>
            <p:extLst/>
          </p:nvPr>
        </p:nvGraphicFramePr>
        <p:xfrm>
          <a:off x="195825" y="3256660"/>
          <a:ext cx="11746980" cy="2480664"/>
        </p:xfrm>
        <a:graphic>
          <a:graphicData uri="http://schemas.openxmlformats.org/drawingml/2006/table">
            <a:tbl>
              <a:tblPr firstRow="1" bandRow="1">
                <a:tableStyleId>{5C22544A-7EE6-4342-B048-85BDC9FD1C3A}</a:tableStyleId>
              </a:tblPr>
              <a:tblGrid>
                <a:gridCol w="2601983">
                  <a:extLst>
                    <a:ext uri="{9D8B030D-6E8A-4147-A177-3AD203B41FA5}">
                      <a16:colId xmlns:a16="http://schemas.microsoft.com/office/drawing/2014/main" val="428783908"/>
                    </a:ext>
                  </a:extLst>
                </a:gridCol>
                <a:gridCol w="2399170">
                  <a:extLst>
                    <a:ext uri="{9D8B030D-6E8A-4147-A177-3AD203B41FA5}">
                      <a16:colId xmlns:a16="http://schemas.microsoft.com/office/drawing/2014/main" val="228380027"/>
                    </a:ext>
                  </a:extLst>
                </a:gridCol>
                <a:gridCol w="2248609">
                  <a:extLst>
                    <a:ext uri="{9D8B030D-6E8A-4147-A177-3AD203B41FA5}">
                      <a16:colId xmlns:a16="http://schemas.microsoft.com/office/drawing/2014/main" val="856762402"/>
                    </a:ext>
                  </a:extLst>
                </a:gridCol>
                <a:gridCol w="2248609">
                  <a:extLst>
                    <a:ext uri="{9D8B030D-6E8A-4147-A177-3AD203B41FA5}">
                      <a16:colId xmlns:a16="http://schemas.microsoft.com/office/drawing/2014/main" val="2063139119"/>
                    </a:ext>
                  </a:extLst>
                </a:gridCol>
                <a:gridCol w="2248609">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83048">
                <a:tc>
                  <a:txBody>
                    <a:bodyPr/>
                    <a:lstStyle/>
                    <a:p>
                      <a:r>
                        <a:rPr lang="en-US" altLang="zh-CN" sz="1200" b="1" dirty="0">
                          <a:latin typeface="+mn-lt"/>
                        </a:rPr>
                        <a:t>May. 2024:</a:t>
                      </a:r>
                    </a:p>
                    <a:p>
                      <a:r>
                        <a:rPr lang="en-US" altLang="zh-CN" sz="1200" b="1" dirty="0">
                          <a:latin typeface="+mn-lt"/>
                        </a:rPr>
                        <a:t>SA5#155 (1 meeting)</a:t>
                      </a:r>
                      <a:endParaRPr lang="zh-CN" altLang="en-US" sz="1200" b="1" dirty="0">
                        <a:latin typeface="+mn-lt"/>
                      </a:endParaRPr>
                    </a:p>
                  </a:txBody>
                  <a:tcPr/>
                </a:tc>
                <a:tc>
                  <a:txBody>
                    <a:bodyPr/>
                    <a:lstStyle/>
                    <a:p>
                      <a:r>
                        <a:rPr lang="en-US" altLang="zh-CN" sz="1200" dirty="0">
                          <a:latin typeface="+mn-lt"/>
                        </a:rPr>
                        <a:t>2.5 TU*1eetings = 2.5 TU (CRs)</a:t>
                      </a:r>
                      <a:endParaRPr lang="zh-CN" altLang="en-US" sz="1200" dirty="0">
                        <a:latin typeface="+mn-lt"/>
                      </a:endParaRPr>
                    </a:p>
                  </a:txBody>
                  <a:tcPr/>
                </a:tc>
                <a:tc>
                  <a:txBody>
                    <a:bodyPr/>
                    <a:lstStyle/>
                    <a:p>
                      <a:r>
                        <a:rPr lang="en-US" altLang="zh-CN" sz="1200" dirty="0">
                          <a:latin typeface="+mn-lt"/>
                        </a:rPr>
                        <a:t>6 TU*1 meetings= 6 TU</a:t>
                      </a:r>
                    </a:p>
                    <a:p>
                      <a:r>
                        <a:rPr lang="en-US" altLang="zh-CN" sz="1200" dirty="0">
                          <a:latin typeface="+mn-lt"/>
                        </a:rPr>
                        <a:t>5 TU: Rel-19 topic discussion</a:t>
                      </a:r>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July. 2024~Dec.2024:</a:t>
                      </a:r>
                    </a:p>
                    <a:p>
                      <a:r>
                        <a:rPr lang="en-US" altLang="zh-CN" sz="1200" b="1" dirty="0">
                          <a:latin typeface="+mn-lt"/>
                        </a:rPr>
                        <a:t>SA5#156~#158 (3 meetings)</a:t>
                      </a:r>
                      <a:endParaRPr lang="zh-CN" altLang="en-US" sz="1200" b="1" dirty="0">
                        <a:latin typeface="+mn-lt"/>
                      </a:endParaRPr>
                    </a:p>
                  </a:txBody>
                  <a:tcPr/>
                </a:tc>
                <a:tc>
                  <a:txBody>
                    <a:bodyPr/>
                    <a:lstStyle/>
                    <a:p>
                      <a:r>
                        <a:rPr lang="en-US" altLang="zh-CN" sz="1200" dirty="0">
                          <a:latin typeface="+mn-lt"/>
                        </a:rPr>
                        <a:t>2.5 TU*3 meetings = 7.5 TU (CRs)</a:t>
                      </a:r>
                      <a:endParaRPr lang="zh-CN" altLang="en-US" sz="1200" dirty="0">
                        <a:latin typeface="+mn-lt"/>
                      </a:endParaRPr>
                    </a:p>
                  </a:txBody>
                  <a:tcPr/>
                </a:tc>
                <a:tc>
                  <a:txBody>
                    <a:bodyPr/>
                    <a:lstStyle/>
                    <a:p>
                      <a:r>
                        <a:rPr lang="en-US" altLang="zh-CN" sz="1200" dirty="0">
                          <a:latin typeface="+mn-lt"/>
                        </a:rPr>
                        <a:t>11 TU*3 meetings= 33 TU</a:t>
                      </a:r>
                    </a:p>
                    <a:p>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2290105926"/>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11 TU*4 meetings= 44 TU</a:t>
                      </a:r>
                      <a:endParaRPr lang="zh-CN" altLang="en-US" sz="1200" dirty="0">
                        <a:latin typeface="+mn-lt"/>
                      </a:endParaRPr>
                    </a:p>
                  </a:txBody>
                  <a:tcPr/>
                </a:tc>
                <a:tc>
                  <a:txBody>
                    <a:bodyPr/>
                    <a:lstStyle/>
                    <a:p>
                      <a:r>
                        <a:rPr lang="en-US" altLang="zh-CN" sz="1200" dirty="0">
                          <a:latin typeface="+mn-lt"/>
                        </a:rPr>
                        <a:t>1 TU*4 meetings = 4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 124 TU</a:t>
                      </a:r>
                      <a:endParaRPr lang="zh-CN" altLang="en-US" sz="1200" b="1" dirty="0">
                        <a:latin typeface="+mn-lt"/>
                      </a:endParaRPr>
                    </a:p>
                  </a:txBody>
                  <a:tcPr/>
                </a:tc>
                <a:tc>
                  <a:txBody>
                    <a:bodyPr/>
                    <a:lstStyle/>
                    <a:p>
                      <a:r>
                        <a:rPr lang="en-US" altLang="zh-CN" sz="1200" dirty="0">
                          <a:latin typeface="+mn-lt"/>
                        </a:rPr>
                        <a:t>16 TU</a:t>
                      </a:r>
                      <a:endParaRPr lang="zh-CN" altLang="en-US" sz="1200" dirty="0">
                        <a:latin typeface="+mn-lt"/>
                      </a:endParaRPr>
                    </a:p>
                  </a:txBody>
                  <a:tcPr/>
                </a:tc>
                <a:tc>
                  <a:txBody>
                    <a:bodyPr/>
                    <a:lstStyle/>
                    <a:p>
                      <a:r>
                        <a:rPr lang="en-US" altLang="zh-CN" sz="1200" dirty="0">
                          <a:latin typeface="+mn-lt"/>
                        </a:rPr>
                        <a:t>83 TU</a:t>
                      </a:r>
                      <a:endParaRPr lang="zh-CN" altLang="en-US" sz="1200" dirty="0">
                        <a:latin typeface="+mn-lt"/>
                      </a:endParaRPr>
                    </a:p>
                  </a:txBody>
                  <a:tcPr/>
                </a:tc>
                <a:tc>
                  <a:txBody>
                    <a:bodyPr/>
                    <a:lstStyle/>
                    <a:p>
                      <a:r>
                        <a:rPr lang="en-US" altLang="zh-CN" sz="1200" dirty="0">
                          <a:latin typeface="+mn-lt"/>
                        </a:rPr>
                        <a:t>4 TU</a:t>
                      </a:r>
                      <a:endParaRPr lang="zh-CN" altLang="en-US" sz="1200" dirty="0">
                        <a:latin typeface="+mn-lt"/>
                      </a:endParaRPr>
                    </a:p>
                  </a:txBody>
                  <a:tcPr/>
                </a:tc>
                <a:tc>
                  <a:txBody>
                    <a:bodyPr/>
                    <a:lstStyle/>
                    <a:p>
                      <a:r>
                        <a:rPr lang="en-US" altLang="zh-CN" sz="1200" dirty="0">
                          <a:latin typeface="+mn-lt"/>
                        </a:rPr>
                        <a:t>16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9" name="TextBox 8">
            <a:extLst>
              <a:ext uri="{FF2B5EF4-FFF2-40B4-BE49-F238E27FC236}">
                <a16:creationId xmlns:a16="http://schemas.microsoft.com/office/drawing/2014/main" id="{22E304B9-39CB-469E-852A-517B272CCFA6}"/>
              </a:ext>
            </a:extLst>
          </p:cNvPr>
          <p:cNvSpPr txBox="1"/>
          <p:nvPr/>
        </p:nvSpPr>
        <p:spPr>
          <a:xfrm>
            <a:off x="447111" y="1120676"/>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15.5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CH = 13.5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83 TUs</a:t>
            </a:r>
          </a:p>
        </p:txBody>
      </p:sp>
    </p:spTree>
    <p:extLst>
      <p:ext uri="{BB962C8B-B14F-4D97-AF65-F5344CB8AC3E}">
        <p14:creationId xmlns:p14="http://schemas.microsoft.com/office/powerpoint/2010/main" val="3912113420"/>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Management and Orchestration</a:t>
            </a:r>
            <a:endParaRPr lang="zh-CN" altLang="en-US" dirty="0"/>
          </a:p>
        </p:txBody>
      </p:sp>
    </p:spTree>
    <p:extLst>
      <p:ext uri="{BB962C8B-B14F-4D97-AF65-F5344CB8AC3E}">
        <p14:creationId xmlns:p14="http://schemas.microsoft.com/office/powerpoint/2010/main" val="2521486079"/>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 </a:t>
            </a:r>
            <a:r>
              <a:rPr lang="en-US" altLang="zh-CN" sz="3200" b="1" dirty="0"/>
              <a:t>AIML</a:t>
            </a:r>
            <a:r>
              <a:rPr lang="zh-CN" altLang="en-US" sz="3200" b="1" dirty="0"/>
              <a:t>：</a:t>
            </a:r>
            <a:r>
              <a:rPr lang="en-US" altLang="en-US" sz="3200" b="1" dirty="0"/>
              <a:t>Study on AI/ML management -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51092" y="1678401"/>
            <a:ext cx="11192989" cy="4826031"/>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900" kern="0" dirty="0"/>
              <a:t>The following topics were approved: </a:t>
            </a:r>
          </a:p>
          <a:p>
            <a:pPr lvl="1">
              <a:spcBef>
                <a:spcPts val="0"/>
              </a:spcBef>
              <a:spcAft>
                <a:spcPts val="0"/>
              </a:spcAft>
              <a:defRPr/>
            </a:pPr>
            <a:r>
              <a:rPr lang="it-IT" altLang="zh-CN" sz="1000" kern="0" dirty="0"/>
              <a:t>AI/ML LCM related</a:t>
            </a:r>
          </a:p>
          <a:p>
            <a:pPr lvl="2">
              <a:spcBef>
                <a:spcPts val="0"/>
              </a:spcBef>
              <a:spcAft>
                <a:spcPts val="0"/>
              </a:spcAft>
              <a:defRPr/>
            </a:pPr>
            <a:r>
              <a:rPr lang="en-US" altLang="zh-CN" sz="800" dirty="0">
                <a:ea typeface="CG Times (WN)"/>
              </a:rPr>
              <a:t>ML model training: </a:t>
            </a:r>
          </a:p>
          <a:p>
            <a:pPr lvl="3">
              <a:spcBef>
                <a:spcPts val="0"/>
              </a:spcBef>
              <a:spcAft>
                <a:spcPts val="0"/>
              </a:spcAft>
              <a:buFont typeface="Wingdings" panose="05000000000000000000" pitchFamily="2" charset="2"/>
              <a:buChar char="Ø"/>
              <a:defRPr/>
            </a:pPr>
            <a:r>
              <a:rPr lang="en-US" altLang="zh-CN" sz="800" dirty="0"/>
              <a:t>ML training data statistics</a:t>
            </a:r>
          </a:p>
          <a:p>
            <a:pPr lvl="3">
              <a:spcBef>
                <a:spcPts val="0"/>
              </a:spcBef>
              <a:spcAft>
                <a:spcPts val="0"/>
              </a:spcAft>
              <a:buFont typeface="Wingdings" panose="05000000000000000000" pitchFamily="2" charset="2"/>
              <a:buChar char="Ø"/>
              <a:defRPr/>
            </a:pPr>
            <a:r>
              <a:rPr lang="en-US" altLang="zh-CN" sz="800" dirty="0"/>
              <a:t>ML model training for multiple contexts</a:t>
            </a:r>
          </a:p>
          <a:p>
            <a:pPr lvl="3">
              <a:spcBef>
                <a:spcPts val="0"/>
              </a:spcBef>
              <a:spcAft>
                <a:spcPts val="0"/>
              </a:spcAft>
              <a:buFont typeface="Wingdings" panose="05000000000000000000" pitchFamily="2" charset="2"/>
              <a:buChar char="Ø"/>
              <a:defRPr/>
            </a:pPr>
            <a:r>
              <a:rPr lang="en-US" altLang="zh-CN" sz="800" dirty="0"/>
              <a:t>ML model confidence threshold </a:t>
            </a:r>
          </a:p>
          <a:p>
            <a:pPr lvl="2">
              <a:spcBef>
                <a:spcPts val="0"/>
              </a:spcBef>
              <a:spcAft>
                <a:spcPts val="0"/>
              </a:spcAft>
              <a:defRPr/>
            </a:pPr>
            <a:r>
              <a:rPr lang="en-US" altLang="zh-CN" sz="800" dirty="0">
                <a:ea typeface="CG Times (WN)"/>
              </a:rPr>
              <a:t>ML Model loading</a:t>
            </a:r>
          </a:p>
          <a:p>
            <a:pPr lvl="3">
              <a:spcBef>
                <a:spcPts val="0"/>
              </a:spcBef>
              <a:spcAft>
                <a:spcPts val="0"/>
              </a:spcAft>
              <a:buFont typeface="Wingdings" panose="05000000000000000000" pitchFamily="2" charset="2"/>
              <a:buChar char="Ø"/>
              <a:defRPr/>
            </a:pPr>
            <a:r>
              <a:rPr lang="en-US" altLang="zh-CN" sz="800" dirty="0"/>
              <a:t>Enhance the ML model loading use case to support multiple models</a:t>
            </a:r>
          </a:p>
          <a:p>
            <a:pPr lvl="3">
              <a:spcBef>
                <a:spcPts val="0"/>
              </a:spcBef>
              <a:spcAft>
                <a:spcPts val="0"/>
              </a:spcAft>
              <a:buFont typeface="Wingdings" panose="05000000000000000000" pitchFamily="2" charset="2"/>
              <a:buChar char="Ø"/>
              <a:defRPr/>
            </a:pPr>
            <a:r>
              <a:rPr lang="en-US" altLang="zh-CN" sz="800" kern="0" dirty="0"/>
              <a:t>Managing ML Model Transfer in RAN</a:t>
            </a:r>
            <a:endParaRPr lang="en-US" altLang="zh-CN" sz="800" dirty="0"/>
          </a:p>
          <a:p>
            <a:pPr lvl="2">
              <a:spcBef>
                <a:spcPts val="0"/>
              </a:spcBef>
              <a:spcAft>
                <a:spcPts val="0"/>
              </a:spcAft>
              <a:defRPr/>
            </a:pPr>
            <a:r>
              <a:rPr lang="en-US" altLang="zh-CN" sz="800" dirty="0">
                <a:ea typeface="CG Times (WN)"/>
              </a:rPr>
              <a:t>AI/ML inference management</a:t>
            </a:r>
          </a:p>
          <a:p>
            <a:pPr lvl="3">
              <a:spcBef>
                <a:spcPts val="0"/>
              </a:spcBef>
              <a:spcAft>
                <a:spcPts val="0"/>
              </a:spcAft>
              <a:buClrTx/>
              <a:buFont typeface="Wingdings" panose="05000000000000000000" pitchFamily="2" charset="2"/>
              <a:buChar char="Ø"/>
              <a:defRPr/>
            </a:pPr>
            <a:r>
              <a:rPr lang="en-US" altLang="zh-CN" sz="800" dirty="0"/>
              <a:t>ML remedial actions due to performance degradation and energy consumption</a:t>
            </a:r>
          </a:p>
          <a:p>
            <a:pPr lvl="3">
              <a:spcBef>
                <a:spcPts val="0"/>
              </a:spcBef>
              <a:spcAft>
                <a:spcPts val="0"/>
              </a:spcAft>
              <a:buClrTx/>
              <a:buFont typeface="Wingdings" panose="05000000000000000000" pitchFamily="2" charset="2"/>
              <a:buChar char="Ø"/>
              <a:defRPr/>
            </a:pPr>
            <a:r>
              <a:rPr lang="en-US" altLang="zh-CN" sz="800" dirty="0"/>
              <a:t>ML emulation environment selection</a:t>
            </a:r>
          </a:p>
          <a:p>
            <a:pPr lvl="2">
              <a:spcBef>
                <a:spcPts val="0"/>
              </a:spcBef>
              <a:spcAft>
                <a:spcPts val="0"/>
              </a:spcAft>
              <a:buClrTx/>
              <a:defRPr/>
            </a:pPr>
            <a:r>
              <a:rPr lang="en-US" altLang="zh-CN" sz="800" dirty="0"/>
              <a:t>PM and KPIs</a:t>
            </a:r>
          </a:p>
          <a:p>
            <a:pPr lvl="3">
              <a:spcBef>
                <a:spcPts val="0"/>
              </a:spcBef>
              <a:spcAft>
                <a:spcPts val="0"/>
              </a:spcAft>
              <a:buClrTx/>
              <a:buFont typeface="Wingdings" panose="05000000000000000000" pitchFamily="2" charset="2"/>
              <a:buChar char="Ø"/>
              <a:defRPr/>
            </a:pPr>
            <a:r>
              <a:rPr lang="en-US" altLang="zh-CN" sz="800" dirty="0"/>
              <a:t>Performance monitoring of Network Functions with ML trained models in live networks</a:t>
            </a:r>
          </a:p>
          <a:p>
            <a:pPr lvl="3">
              <a:spcBef>
                <a:spcPts val="0"/>
              </a:spcBef>
              <a:spcAft>
                <a:spcPts val="0"/>
              </a:spcAft>
              <a:buClrTx/>
              <a:buFont typeface="Wingdings" panose="05000000000000000000" pitchFamily="2" charset="2"/>
              <a:buChar char="Ø"/>
              <a:defRPr/>
            </a:pPr>
            <a:r>
              <a:rPr lang="en-US" altLang="zh-CN" sz="800" dirty="0"/>
              <a:t>Handling of underperforming ML trained models in live networks</a:t>
            </a:r>
          </a:p>
          <a:p>
            <a:pPr lvl="1">
              <a:spcBef>
                <a:spcPts val="0"/>
              </a:spcBef>
              <a:spcAft>
                <a:spcPts val="0"/>
              </a:spcAft>
              <a:defRPr/>
            </a:pPr>
            <a:r>
              <a:rPr lang="en-US" altLang="zh-CN" sz="1000" kern="0" dirty="0"/>
              <a:t>Sustainability aspect of AI/ML:</a:t>
            </a:r>
          </a:p>
          <a:p>
            <a:pPr lvl="2">
              <a:spcBef>
                <a:spcPts val="0"/>
              </a:spcBef>
              <a:spcAft>
                <a:spcPts val="0"/>
              </a:spcAft>
              <a:buClrTx/>
              <a:defRPr/>
            </a:pPr>
            <a:r>
              <a:rPr lang="en-US" altLang="zh-CN" sz="800" dirty="0"/>
              <a:t>Concept of Energy consumption of AI/ML</a:t>
            </a:r>
          </a:p>
          <a:p>
            <a:pPr lvl="2">
              <a:spcBef>
                <a:spcPts val="0"/>
              </a:spcBef>
              <a:spcAft>
                <a:spcPts val="0"/>
              </a:spcAft>
              <a:buClrTx/>
              <a:defRPr/>
            </a:pPr>
            <a:r>
              <a:rPr lang="en-US" altLang="zh-CN" sz="800" dirty="0"/>
              <a:t>AI/ML energy consumption evaluation and reporting for ML model training</a:t>
            </a:r>
          </a:p>
          <a:p>
            <a:pPr lvl="2">
              <a:spcBef>
                <a:spcPts val="0"/>
              </a:spcBef>
              <a:spcAft>
                <a:spcPts val="0"/>
              </a:spcAft>
              <a:buClrTx/>
              <a:defRPr/>
            </a:pPr>
            <a:r>
              <a:rPr lang="en-US" altLang="zh-CN" sz="800" dirty="0"/>
              <a:t>AI/ML energy consumption evaluation and reporting for AI/ML inference</a:t>
            </a:r>
          </a:p>
          <a:p>
            <a:pPr lvl="1">
              <a:spcBef>
                <a:spcPts val="0"/>
              </a:spcBef>
              <a:spcAft>
                <a:spcPts val="0"/>
              </a:spcAft>
              <a:defRPr/>
            </a:pPr>
            <a:r>
              <a:rPr lang="en-US" altLang="zh-CN" sz="1000" kern="0" dirty="0"/>
              <a:t>Training techniques</a:t>
            </a:r>
          </a:p>
          <a:p>
            <a:pPr lvl="2">
              <a:spcBef>
                <a:spcPts val="0"/>
              </a:spcBef>
              <a:spcAft>
                <a:spcPts val="0"/>
              </a:spcAft>
              <a:defRPr/>
            </a:pPr>
            <a:r>
              <a:rPr lang="en-US" altLang="zh-CN" sz="800" kern="0" dirty="0"/>
              <a:t>ML-Knowledge-based Transfer Learning</a:t>
            </a:r>
          </a:p>
          <a:p>
            <a:pPr lvl="2">
              <a:spcBef>
                <a:spcPts val="0"/>
              </a:spcBef>
              <a:spcAft>
                <a:spcPts val="0"/>
              </a:spcAft>
              <a:defRPr/>
            </a:pPr>
            <a:r>
              <a:rPr lang="en-US" altLang="zh-CN" sz="800" dirty="0"/>
              <a:t>ML pre-training, ML Fine-tuning</a:t>
            </a:r>
          </a:p>
          <a:p>
            <a:pPr lvl="2">
              <a:spcBef>
                <a:spcPts val="0"/>
              </a:spcBef>
              <a:spcAft>
                <a:spcPts val="0"/>
              </a:spcAft>
              <a:defRPr/>
            </a:pPr>
            <a:r>
              <a:rPr lang="en-US" altLang="zh-CN" sz="800" dirty="0"/>
              <a:t>reinforcement learning management</a:t>
            </a:r>
          </a:p>
          <a:p>
            <a:pPr lvl="2">
              <a:spcBef>
                <a:spcPts val="0"/>
              </a:spcBef>
              <a:spcAft>
                <a:spcPts val="0"/>
              </a:spcAft>
              <a:defRPr/>
            </a:pPr>
            <a:r>
              <a:rPr lang="en-US" altLang="zh-CN" sz="800" dirty="0"/>
              <a:t>Management of Federated Learning</a:t>
            </a:r>
          </a:p>
          <a:p>
            <a:pPr marL="457200" lvl="1" indent="0">
              <a:spcBef>
                <a:spcPts val="0"/>
              </a:spcBef>
              <a:spcAft>
                <a:spcPts val="0"/>
              </a:spcAft>
              <a:buNone/>
              <a:defRPr/>
            </a:pPr>
            <a:r>
              <a:rPr lang="en-US" altLang="zh-CN" sz="900" kern="0" dirty="0"/>
              <a:t>The following topics were submitted and need more discussion:</a:t>
            </a:r>
            <a:endParaRPr lang="en-US" altLang="zh-CN" sz="800" dirty="0"/>
          </a:p>
          <a:p>
            <a:pPr lvl="2">
              <a:spcBef>
                <a:spcPts val="0"/>
              </a:spcBef>
              <a:spcAft>
                <a:spcPts val="0"/>
              </a:spcAft>
              <a:defRPr/>
            </a:pPr>
            <a:r>
              <a:rPr lang="en-US" altLang="zh-CN" sz="800" dirty="0"/>
              <a:t>Generative AI (Pre-Training, Fine-Tuning)</a:t>
            </a:r>
            <a:endParaRPr lang="en-US" altLang="zh-CN" sz="800" kern="0" dirty="0"/>
          </a:p>
          <a:p>
            <a:pPr lvl="2">
              <a:spcBef>
                <a:spcPts val="0"/>
              </a:spcBef>
              <a:spcAft>
                <a:spcPts val="0"/>
              </a:spcAft>
              <a:defRPr/>
            </a:pPr>
            <a:r>
              <a:rPr lang="en-US" altLang="zh-CN" sz="800" kern="0" dirty="0"/>
              <a:t>Distributed training</a:t>
            </a:r>
          </a:p>
          <a:p>
            <a:pPr lvl="2">
              <a:spcBef>
                <a:spcPts val="0"/>
              </a:spcBef>
              <a:spcAft>
                <a:spcPts val="0"/>
              </a:spcAft>
              <a:defRPr/>
            </a:pPr>
            <a:r>
              <a:rPr lang="en-US" altLang="zh-CN" sz="800" kern="0" dirty="0"/>
              <a:t>Joint Training</a:t>
            </a:r>
          </a:p>
          <a:p>
            <a:pPr lvl="2">
              <a:spcBef>
                <a:spcPts val="0"/>
              </a:spcBef>
              <a:spcAft>
                <a:spcPts val="0"/>
              </a:spcAft>
              <a:defRPr/>
            </a:pPr>
            <a:r>
              <a:rPr lang="en-US" altLang="zh-CN" sz="800" kern="0" dirty="0"/>
              <a:t>Re-training </a:t>
            </a:r>
          </a:p>
          <a:p>
            <a:pPr lvl="2">
              <a:spcBef>
                <a:spcPts val="0"/>
              </a:spcBef>
              <a:spcAft>
                <a:spcPts val="0"/>
              </a:spcAft>
              <a:defRPr/>
            </a:pPr>
            <a:r>
              <a:rPr lang="it-IT" altLang="zh-CN" sz="800" kern="0" dirty="0"/>
              <a:t>ML explainability </a:t>
            </a:r>
          </a:p>
          <a:p>
            <a:pPr marL="341313" lvl="1" indent="-341313">
              <a:spcBef>
                <a:spcPts val="0"/>
              </a:spcBef>
              <a:spcAft>
                <a:spcPts val="0"/>
              </a:spcAft>
              <a:buBlip>
                <a:blip r:embed="rId2"/>
              </a:buBlip>
              <a:defRPr/>
            </a:pPr>
            <a:r>
              <a:rPr lang="en-US" sz="1400" kern="0" dirty="0"/>
              <a:t>Impacts and dependencies on other WGs:</a:t>
            </a:r>
            <a:endParaRPr lang="de-DE" sz="1400" kern="0" dirty="0"/>
          </a:p>
          <a:p>
            <a:pPr lvl="1">
              <a:spcBef>
                <a:spcPts val="0"/>
              </a:spcBef>
              <a:spcAft>
                <a:spcPts val="0"/>
              </a:spcAft>
              <a:defRPr/>
            </a:pPr>
            <a:r>
              <a:rPr lang="en-US" sz="1050" kern="0" dirty="0"/>
              <a:t>Collaboration with SA1 on AI/ML related requirements, SA2 on 5GC AIML, SA3 on AIML security, SA6 on Application enablement layer AIML and RAN WGs for related requirements.</a:t>
            </a:r>
            <a:endParaRPr lang="de-DE" sz="1050" kern="0" dirty="0"/>
          </a:p>
          <a:p>
            <a:pPr>
              <a:spcBef>
                <a:spcPts val="0"/>
              </a:spcBef>
              <a:spcAft>
                <a:spcPts val="0"/>
              </a:spcAft>
              <a:defRPr/>
            </a:pPr>
            <a:r>
              <a:rPr lang="de-DE" sz="1400" kern="0" dirty="0"/>
              <a:t>Next steps:</a:t>
            </a:r>
          </a:p>
          <a:p>
            <a:pPr lvl="1">
              <a:defRPr/>
            </a:pPr>
            <a:r>
              <a:rPr lang="en-US" sz="1050" dirty="0"/>
              <a:t>Continue collaboration with other WGs</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14569637"/>
              </p:ext>
            </p:extLst>
          </p:nvPr>
        </p:nvGraphicFramePr>
        <p:xfrm>
          <a:off x="451092" y="1181664"/>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727191">
                  <a:extLst>
                    <a:ext uri="{9D8B030D-6E8A-4147-A177-3AD203B41FA5}">
                      <a16:colId xmlns:a16="http://schemas.microsoft.com/office/drawing/2014/main" val="20001"/>
                    </a:ext>
                  </a:extLst>
                </a:gridCol>
                <a:gridCol w="1280160">
                  <a:extLst>
                    <a:ext uri="{9D8B030D-6E8A-4147-A177-3AD203B41FA5}">
                      <a16:colId xmlns:a16="http://schemas.microsoft.com/office/drawing/2014/main" val="20002"/>
                    </a:ext>
                  </a:extLst>
                </a:gridCol>
                <a:gridCol w="1525534">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i="0" dirty="0"/>
                        <a:t>UID</a:t>
                      </a:r>
                    </a:p>
                  </a:txBody>
                  <a:tcPr marL="48004" marR="48004" marT="0" marB="0" anchor="ctr"/>
                </a:tc>
                <a:tc>
                  <a:txBody>
                    <a:bodyPr/>
                    <a:lstStyle/>
                    <a:p>
                      <a:pPr algn="ctr">
                        <a:lnSpc>
                          <a:spcPct val="107000"/>
                        </a:lnSpc>
                        <a:spcAft>
                          <a:spcPts val="800"/>
                        </a:spcAft>
                      </a:pPr>
                      <a:r>
                        <a:rPr lang="en-GB" sz="1400" i="0" dirty="0"/>
                        <a:t>Name</a:t>
                      </a:r>
                    </a:p>
                  </a:txBody>
                  <a:tcPr marL="48004" marR="48004" marT="0" marB="0" anchor="ctr"/>
                </a:tc>
                <a:tc>
                  <a:txBody>
                    <a:bodyPr/>
                    <a:lstStyle/>
                    <a:p>
                      <a:pPr algn="ctr">
                        <a:lnSpc>
                          <a:spcPct val="107000"/>
                        </a:lnSpc>
                        <a:spcAft>
                          <a:spcPts val="800"/>
                        </a:spcAft>
                      </a:pPr>
                      <a:r>
                        <a:rPr lang="en-GB" sz="1400" i="0" dirty="0"/>
                        <a:t>Acronym</a:t>
                      </a:r>
                    </a:p>
                  </a:txBody>
                  <a:tcPr marL="48004" marR="48004" marT="0" marB="0" anchor="ctr"/>
                </a:tc>
                <a:tc>
                  <a:txBody>
                    <a:bodyPr/>
                    <a:lstStyle/>
                    <a:p>
                      <a:pPr algn="ctr">
                        <a:lnSpc>
                          <a:spcPct val="107000"/>
                        </a:lnSpc>
                        <a:spcAft>
                          <a:spcPts val="800"/>
                        </a:spcAft>
                      </a:pPr>
                      <a:r>
                        <a:rPr lang="en-GB" sz="1400" i="0" dirty="0"/>
                        <a:t>Target </a:t>
                      </a:r>
                      <a:r>
                        <a:rPr lang="en-GB" sz="1000" i="0" dirty="0"/>
                        <a:t>(dd/mm/</a:t>
                      </a:r>
                      <a:r>
                        <a:rPr lang="en-GB" sz="1000" i="0" dirty="0" err="1"/>
                        <a:t>yyyy</a:t>
                      </a:r>
                      <a:r>
                        <a:rPr lang="en-GB" sz="1000" i="0" dirty="0"/>
                        <a:t>)</a:t>
                      </a:r>
                      <a:endParaRPr lang="en-GB" sz="1400" i="0" dirty="0"/>
                    </a:p>
                  </a:txBody>
                  <a:tcPr marL="48004" marR="48004" marT="0" marB="0" anchor="ctr"/>
                </a:tc>
                <a:tc>
                  <a:txBody>
                    <a:bodyPr/>
                    <a:lstStyle/>
                    <a:p>
                      <a:pPr algn="ctr">
                        <a:lnSpc>
                          <a:spcPct val="107000"/>
                        </a:lnSpc>
                        <a:spcAft>
                          <a:spcPts val="800"/>
                        </a:spcAft>
                      </a:pPr>
                      <a:r>
                        <a:rPr lang="en-GB" sz="1400" i="0" dirty="0"/>
                        <a:t>Old %</a:t>
                      </a:r>
                    </a:p>
                  </a:txBody>
                  <a:tcPr marL="48004" marR="48004" marT="0" marB="0" anchor="ctr"/>
                </a:tc>
                <a:tc>
                  <a:txBody>
                    <a:bodyPr/>
                    <a:lstStyle/>
                    <a:p>
                      <a:pPr algn="ctr">
                        <a:lnSpc>
                          <a:spcPct val="107000"/>
                        </a:lnSpc>
                        <a:spcAft>
                          <a:spcPts val="800"/>
                        </a:spcAft>
                      </a:pPr>
                      <a:r>
                        <a:rPr lang="en-GB" sz="1400" b="1" i="0" kern="1200" dirty="0">
                          <a:solidFill>
                            <a:schemeClr val="lt1"/>
                          </a:solidFill>
                          <a:latin typeface="+mn-lt"/>
                          <a:ea typeface="+mn-ea"/>
                          <a:cs typeface="+mn-cs"/>
                        </a:rPr>
                        <a:t>WID</a:t>
                      </a:r>
                      <a:endParaRPr lang="en-GB" sz="1400" i="0" dirty="0">
                        <a:solidFill>
                          <a:srgbClr val="FF0000"/>
                        </a:solidFill>
                      </a:endParaRPr>
                    </a:p>
                  </a:txBody>
                  <a:tcPr marL="48004" marR="48004" marT="0" marB="0" anchor="ctr"/>
                </a:tc>
                <a:tc>
                  <a:txBody>
                    <a:bodyPr/>
                    <a:lstStyle/>
                    <a:p>
                      <a:pPr algn="ctr">
                        <a:lnSpc>
                          <a:spcPct val="107000"/>
                        </a:lnSpc>
                        <a:spcAft>
                          <a:spcPts val="800"/>
                        </a:spcAft>
                      </a:pPr>
                      <a:r>
                        <a:rPr lang="en-GB" sz="1400" i="0" dirty="0">
                          <a:solidFill>
                            <a:srgbClr val="FF0000"/>
                          </a:solidFill>
                        </a:rPr>
                        <a:t>New %</a:t>
                      </a:r>
                      <a:endParaRPr lang="en-GB" sz="1400" b="1" i="0"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i="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just"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just" fontAlgn="t"/>
                      <a:r>
                        <a:rPr lang="en-US" altLang="zh-CN" sz="1100" b="0" i="0" u="none" strike="noStrike">
                          <a:solidFill>
                            <a:srgbClr val="000000"/>
                          </a:solidFill>
                          <a:effectLst/>
                          <a:latin typeface="+mn-lt"/>
                          <a:ea typeface="等线" panose="02010600030101010101" pitchFamily="2" charset="-122"/>
                        </a:rPr>
                        <a:t>19%</a:t>
                      </a:r>
                    </a:p>
                  </a:txBody>
                  <a:tcPr marL="7620" marR="7620" marT="7620" marB="0"/>
                </a:tc>
                <a:tc>
                  <a:txBody>
                    <a:bodyPr/>
                    <a:lstStyle/>
                    <a:p>
                      <a:pPr algn="just" fontAlgn="t"/>
                      <a:r>
                        <a:rPr lang="en-US" sz="1100" b="0" i="0" u="sng" strike="noStrike" dirty="0">
                          <a:solidFill>
                            <a:srgbClr val="0563C1"/>
                          </a:solidFill>
                          <a:effectLst/>
                          <a:latin typeface="+mn-lt"/>
                          <a:ea typeface="等线" panose="02010600030101010101" pitchFamily="2" charset="-122"/>
                          <a:hlinkClick r:id="rId3"/>
                        </a:rPr>
                        <a:t>SP-240965</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just"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17352062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323089" y="228600"/>
            <a:ext cx="9432100" cy="1143000"/>
          </a:xfrm>
        </p:spPr>
        <p:txBody>
          <a:bodyPr/>
          <a:lstStyle/>
          <a:p>
            <a:r>
              <a:rPr lang="en-GB" altLang="en-US" sz="3200" b="1" dirty="0"/>
              <a:t>2. </a:t>
            </a:r>
            <a:r>
              <a:rPr lang="en-US" altLang="zh-CN" sz="3200" b="1" dirty="0"/>
              <a:t>MDA</a:t>
            </a:r>
            <a:r>
              <a:rPr lang="zh-CN" altLang="en-US" sz="3200" b="1" dirty="0"/>
              <a:t>：</a:t>
            </a:r>
            <a:r>
              <a:rPr lang="en-US" altLang="en-US" sz="3200" b="1" dirty="0"/>
              <a:t>Study on Management Data Analytics (MDA) –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7812" y="1837136"/>
            <a:ext cx="10953749" cy="4304463"/>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400" kern="0" dirty="0"/>
              <a:t>The following topics </a:t>
            </a:r>
            <a:r>
              <a:rPr lang="en-US" altLang="zh-CN" sz="1400" kern="0" dirty="0"/>
              <a:t>were approved</a:t>
            </a:r>
            <a:r>
              <a:rPr lang="de-DE" altLang="de-DE" sz="1400" kern="0" dirty="0"/>
              <a:t>:</a:t>
            </a:r>
          </a:p>
          <a:p>
            <a:pPr lvl="1">
              <a:spcBef>
                <a:spcPts val="0"/>
              </a:spcBef>
              <a:spcAft>
                <a:spcPts val="0"/>
              </a:spcAft>
              <a:defRPr/>
            </a:pPr>
            <a:r>
              <a:rPr lang="en-US" altLang="zh-CN" sz="1200" kern="0" dirty="0"/>
              <a:t>Energy efficiency analytics: Analytics to support grouping of cells for energy saving</a:t>
            </a:r>
          </a:p>
          <a:p>
            <a:pPr lvl="1">
              <a:spcBef>
                <a:spcPts val="0"/>
              </a:spcBef>
              <a:spcAft>
                <a:spcPts val="0"/>
              </a:spcAft>
              <a:defRPr/>
            </a:pPr>
            <a:r>
              <a:rPr lang="en-US" altLang="zh-CN" sz="1200" kern="0" dirty="0"/>
              <a:t>End-to-End performance analytics: Analytics to recommend placement of edge applications</a:t>
            </a:r>
          </a:p>
          <a:p>
            <a:pPr lvl="1">
              <a:spcBef>
                <a:spcPts val="0"/>
              </a:spcBef>
              <a:spcAft>
                <a:spcPts val="0"/>
              </a:spcAft>
              <a:defRPr/>
            </a:pPr>
            <a:r>
              <a:rPr lang="en-US" altLang="zh-CN" sz="1200" kern="0" dirty="0"/>
              <a:t>Data correlation analytics</a:t>
            </a:r>
          </a:p>
          <a:p>
            <a:pPr lvl="2">
              <a:spcBef>
                <a:spcPts val="0"/>
              </a:spcBef>
              <a:spcAft>
                <a:spcPts val="0"/>
              </a:spcAft>
              <a:defRPr/>
            </a:pPr>
            <a:r>
              <a:rPr lang="en-US" altLang="zh-CN" sz="1000" kern="0" dirty="0"/>
              <a:t>Enhance existing analytics by using predicted signal measurements, predicted user speeds and predicted user trajectories</a:t>
            </a:r>
          </a:p>
          <a:p>
            <a:pPr lvl="2">
              <a:spcBef>
                <a:spcPts val="0"/>
              </a:spcBef>
              <a:spcAft>
                <a:spcPts val="0"/>
              </a:spcAft>
              <a:defRPr/>
            </a:pPr>
            <a:r>
              <a:rPr lang="en-US" altLang="zh-CN" sz="1000" kern="0" dirty="0"/>
              <a:t>Analytics to optimize thresholds</a:t>
            </a:r>
          </a:p>
          <a:p>
            <a:pPr lvl="2">
              <a:spcBef>
                <a:spcPts val="0"/>
              </a:spcBef>
              <a:spcAft>
                <a:spcPts val="0"/>
              </a:spcAft>
              <a:defRPr/>
            </a:pPr>
            <a:r>
              <a:rPr lang="en-US" altLang="zh-CN" sz="1000" kern="0" dirty="0"/>
              <a:t>Improve analytics to allow synchronized recommendations or sequential recommendations</a:t>
            </a:r>
          </a:p>
          <a:p>
            <a:pPr lvl="1">
              <a:spcBef>
                <a:spcPts val="0"/>
              </a:spcBef>
              <a:spcAft>
                <a:spcPts val="0"/>
              </a:spcAft>
              <a:defRPr/>
            </a:pPr>
            <a:r>
              <a:rPr lang="en-US" altLang="zh-CN" sz="1200" kern="0" dirty="0"/>
              <a:t>ATSSS performance analytics: Analytics and recommendations on ATSSS rules and N4 rules</a:t>
            </a:r>
          </a:p>
          <a:p>
            <a:pPr lvl="1">
              <a:spcBef>
                <a:spcPts val="0"/>
              </a:spcBef>
              <a:spcAft>
                <a:spcPts val="0"/>
              </a:spcAft>
              <a:defRPr/>
            </a:pPr>
            <a:r>
              <a:rPr lang="en-US" altLang="zh-CN" sz="1200" kern="0" dirty="0"/>
              <a:t>UE throughput analytics: Network congestion analytics based on UE throughput</a:t>
            </a:r>
          </a:p>
          <a:p>
            <a:pPr lvl="1">
              <a:spcBef>
                <a:spcPts val="0"/>
              </a:spcBef>
              <a:spcAft>
                <a:spcPts val="0"/>
              </a:spcAft>
              <a:defRPr/>
            </a:pPr>
            <a:r>
              <a:rPr lang="en-US" altLang="zh-CN" sz="1200" kern="0" dirty="0"/>
              <a:t>Fault management related analytics: Improve analytics to help identify the location, cause and impact of faults</a:t>
            </a:r>
          </a:p>
          <a:p>
            <a:pPr lvl="1">
              <a:spcBef>
                <a:spcPts val="0"/>
              </a:spcBef>
              <a:spcAft>
                <a:spcPts val="0"/>
              </a:spcAft>
              <a:defRPr/>
            </a:pPr>
            <a:r>
              <a:rPr lang="en-US" altLang="zh-CN" sz="1200" kern="0" dirty="0"/>
              <a:t>Control plane congestion analytics: Add analytics of control plane congestion</a:t>
            </a:r>
          </a:p>
          <a:p>
            <a:pPr marL="400050" lvl="1" indent="0">
              <a:spcBef>
                <a:spcPts val="0"/>
              </a:spcBef>
              <a:spcAft>
                <a:spcPts val="0"/>
              </a:spcAft>
              <a:buNone/>
              <a:defRPr/>
            </a:pPr>
            <a:r>
              <a:rPr lang="de-DE" altLang="de-DE" sz="1400" kern="0" dirty="0"/>
              <a:t>The following topics need more discussion:</a:t>
            </a:r>
          </a:p>
          <a:p>
            <a:pPr lvl="1">
              <a:spcBef>
                <a:spcPts val="0"/>
              </a:spcBef>
              <a:spcAft>
                <a:spcPts val="0"/>
              </a:spcAft>
              <a:defRPr/>
            </a:pPr>
            <a:r>
              <a:rPr lang="en-US" altLang="zh-CN" sz="1200" kern="0" dirty="0"/>
              <a:t>Energy efficiency analytics</a:t>
            </a:r>
            <a:r>
              <a:rPr lang="zh-CN" altLang="en-US" sz="1200" kern="0" dirty="0"/>
              <a:t>：</a:t>
            </a:r>
            <a:r>
              <a:rPr lang="en-US" altLang="zh-CN" sz="1200" kern="0" dirty="0"/>
              <a:t>Analytics to support beam-level energy saving</a:t>
            </a:r>
          </a:p>
          <a:p>
            <a:pPr lvl="1">
              <a:spcBef>
                <a:spcPts val="0"/>
              </a:spcBef>
              <a:spcAft>
                <a:spcPts val="0"/>
              </a:spcAft>
              <a:defRPr/>
            </a:pPr>
            <a:r>
              <a:rPr lang="en-US" altLang="zh-CN" sz="1200" kern="0" dirty="0"/>
              <a:t>End-to-End performance analytics: Analytics to predict latency for edge applications</a:t>
            </a:r>
          </a:p>
          <a:p>
            <a:pPr lvl="1">
              <a:spcBef>
                <a:spcPts val="0"/>
              </a:spcBef>
              <a:spcAft>
                <a:spcPts val="0"/>
              </a:spcAft>
              <a:defRPr/>
            </a:pPr>
            <a:r>
              <a:rPr lang="en-US" altLang="zh-CN" sz="1200" kern="0" dirty="0"/>
              <a:t>Software Upgrade Validation: Add analytics of the impacts of a software upgrade on a network function</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SA1 on service requirements, SA2 on NWDAF, RAN3 on data collection.</a:t>
            </a:r>
            <a:endParaRPr lang="de-DE" sz="1200" kern="0" dirty="0"/>
          </a:p>
          <a:p>
            <a:pPr>
              <a:spcBef>
                <a:spcPts val="0"/>
              </a:spcBef>
              <a:spcAft>
                <a:spcPts val="0"/>
              </a:spcAft>
              <a:defRPr/>
            </a:pPr>
            <a:r>
              <a:rPr lang="de-DE" sz="1800" kern="0" dirty="0"/>
              <a:t>Next steps:</a:t>
            </a:r>
          </a:p>
          <a:p>
            <a:pPr lvl="1">
              <a:defRPr/>
            </a:pPr>
            <a:r>
              <a:rPr lang="en-US" altLang="zh-CN" sz="1200" dirty="0"/>
              <a:t>Add missing conclusions for some use cases.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926117230"/>
              </p:ext>
            </p:extLst>
          </p:nvPr>
        </p:nvGraphicFramePr>
        <p:xfrm>
          <a:off x="427812" y="1280400"/>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79703724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7A4F-24BC-422F-BCC2-ED4ABFC5EFE8}"/>
              </a:ext>
            </a:extLst>
          </p:cNvPr>
          <p:cNvSpPr>
            <a:spLocks noGrp="1"/>
          </p:cNvSpPr>
          <p:nvPr>
            <p:ph type="title"/>
          </p:nvPr>
        </p:nvSpPr>
        <p:spPr/>
        <p:txBody>
          <a:bodyPr/>
          <a:lstStyle/>
          <a:p>
            <a:pPr eaLnBrk="1" hangingPunct="1">
              <a:defRPr/>
            </a:pPr>
            <a:r>
              <a:rPr lang="en-GB" altLang="zh-CN" sz="4000" dirty="0"/>
              <a:t>SA5 general information since SA#104</a:t>
            </a:r>
          </a:p>
        </p:txBody>
      </p:sp>
      <p:sp>
        <p:nvSpPr>
          <p:cNvPr id="11" name="Content Placeholder 10">
            <a:extLst>
              <a:ext uri="{FF2B5EF4-FFF2-40B4-BE49-F238E27FC236}">
                <a16:creationId xmlns:a16="http://schemas.microsoft.com/office/drawing/2014/main" id="{C091C4AC-E042-4198-9E57-CAAFC03EE54F}"/>
              </a:ext>
            </a:extLst>
          </p:cNvPr>
          <p:cNvSpPr>
            <a:spLocks noGrp="1"/>
          </p:cNvSpPr>
          <p:nvPr>
            <p:ph idx="1"/>
          </p:nvPr>
        </p:nvSpPr>
        <p:spPr>
          <a:xfrm>
            <a:off x="652463" y="1266372"/>
            <a:ext cx="10676164" cy="5009737"/>
          </a:xfrm>
        </p:spPr>
        <p:txBody>
          <a:bodyPr/>
          <a:lstStyle/>
          <a:p>
            <a:r>
              <a:rPr lang="en-US" altLang="zh-CN" sz="2400" b="1" dirty="0"/>
              <a:t>One</a:t>
            </a:r>
            <a:r>
              <a:rPr lang="en-US" altLang="en-US" sz="2400" b="1" dirty="0"/>
              <a:t> </a:t>
            </a:r>
            <a:r>
              <a:rPr lang="en-US" altLang="zh-CN" sz="2400" b="1" dirty="0"/>
              <a:t>f2f </a:t>
            </a:r>
            <a:r>
              <a:rPr lang="en-US" altLang="en-US" sz="2400" b="1" dirty="0"/>
              <a:t>meeting in 3Q2024</a:t>
            </a:r>
            <a:endParaRPr lang="en-US" altLang="en-US" sz="2000" b="1" dirty="0"/>
          </a:p>
          <a:p>
            <a:pPr lvl="1"/>
            <a:r>
              <a:rPr lang="en-US" altLang="en-US" sz="1800" dirty="0"/>
              <a:t>Statistics SA5#156, 19 – 23 August, 2024 Maastricht, the Netherlands</a:t>
            </a:r>
          </a:p>
          <a:p>
            <a:pPr lvl="2"/>
            <a:r>
              <a:rPr lang="en-US" altLang="en-US" sz="1600" dirty="0">
                <a:solidFill>
                  <a:srgbClr val="FF0000"/>
                </a:solidFill>
              </a:rPr>
              <a:t>188</a:t>
            </a:r>
            <a:r>
              <a:rPr lang="en-US" altLang="en-US" sz="1600" dirty="0"/>
              <a:t> delegates ‘attended’ (checked-in)</a:t>
            </a:r>
            <a:br>
              <a:rPr lang="en-US" altLang="en-US" sz="1600" dirty="0"/>
            </a:br>
            <a:r>
              <a:rPr lang="en-US" altLang="en-US" sz="1600" dirty="0">
                <a:solidFill>
                  <a:srgbClr val="FF0000"/>
                </a:solidFill>
              </a:rPr>
              <a:t>29</a:t>
            </a:r>
            <a:r>
              <a:rPr lang="en-US" altLang="en-US" sz="1600" dirty="0"/>
              <a:t> registered for ‘On-Line’ participation</a:t>
            </a:r>
          </a:p>
          <a:p>
            <a:pPr lvl="2"/>
            <a:r>
              <a:rPr lang="en-US" altLang="en-US" sz="1600" dirty="0">
                <a:solidFill>
                  <a:srgbClr val="FF0000"/>
                </a:solidFill>
              </a:rPr>
              <a:t>1515</a:t>
            </a:r>
            <a:r>
              <a:rPr lang="en-US" altLang="en-US" sz="1600" dirty="0"/>
              <a:t> documents (including revisions) including:</a:t>
            </a:r>
          </a:p>
          <a:p>
            <a:pPr lvl="3"/>
            <a:r>
              <a:rPr lang="en-US" altLang="en-US" sz="1600" dirty="0">
                <a:solidFill>
                  <a:srgbClr val="FF0000"/>
                </a:solidFill>
              </a:rPr>
              <a:t>781</a:t>
            </a:r>
            <a:r>
              <a:rPr lang="en-US" altLang="en-US" sz="1600" dirty="0"/>
              <a:t> CRs submitted (including revisions)</a:t>
            </a:r>
            <a:r>
              <a:rPr lang="zh-CN" altLang="en-US" sz="1600" dirty="0"/>
              <a:t>，</a:t>
            </a:r>
            <a:r>
              <a:rPr lang="en-US" altLang="ko-KR" sz="1600" dirty="0"/>
              <a:t>Total CRs agreed: </a:t>
            </a:r>
            <a:r>
              <a:rPr lang="en-US" altLang="ko-KR" sz="1600" dirty="0">
                <a:solidFill>
                  <a:srgbClr val="FF0000"/>
                </a:solidFill>
              </a:rPr>
              <a:t>387</a:t>
            </a:r>
            <a:endParaRPr lang="en-US" altLang="en-US" sz="1600" dirty="0"/>
          </a:p>
          <a:p>
            <a:pPr lvl="3"/>
            <a:r>
              <a:rPr lang="en-US" altLang="en-US" sz="1600" dirty="0">
                <a:solidFill>
                  <a:srgbClr val="FF0000"/>
                </a:solidFill>
              </a:rPr>
              <a:t>27</a:t>
            </a:r>
            <a:r>
              <a:rPr lang="en-US" altLang="en-US" sz="1600" dirty="0"/>
              <a:t> Incoming LSs, </a:t>
            </a:r>
            <a:r>
              <a:rPr lang="en-US" altLang="en-US" sz="1600" dirty="0">
                <a:solidFill>
                  <a:srgbClr val="FF0000"/>
                </a:solidFill>
              </a:rPr>
              <a:t>2</a:t>
            </a:r>
            <a:r>
              <a:rPr lang="en-US" altLang="en-US" sz="1600" dirty="0"/>
              <a:t> postponed</a:t>
            </a:r>
          </a:p>
          <a:p>
            <a:pPr lvl="3"/>
            <a:r>
              <a:rPr lang="en-US" altLang="en-US" sz="1600" dirty="0">
                <a:solidFill>
                  <a:srgbClr val="FF0000"/>
                </a:solidFill>
              </a:rPr>
              <a:t>14</a:t>
            </a:r>
            <a:r>
              <a:rPr lang="en-US" altLang="en-US" sz="1600" dirty="0"/>
              <a:t> Outgoing LSs Approved</a:t>
            </a:r>
          </a:p>
          <a:p>
            <a:pPr marL="1254141" lvl="2" indent="-341313">
              <a:spcBef>
                <a:spcPts val="0"/>
              </a:spcBef>
              <a:spcAft>
                <a:spcPts val="0"/>
              </a:spcAft>
              <a:buBlip>
                <a:blip r:embed="rId2"/>
              </a:buBlip>
              <a:defRPr/>
            </a:pPr>
            <a:r>
              <a:rPr lang="en-GB" altLang="zh-CN" sz="1400" dirty="0">
                <a:ea typeface="MS PGothic" panose="020B0600070205080204" pitchFamily="34" charset="-128"/>
              </a:rPr>
              <a:t>SA5 CH SWG statistics:</a:t>
            </a:r>
          </a:p>
          <a:p>
            <a:pPr lvl="3"/>
            <a:r>
              <a:rPr lang="en-GB" altLang="zh-CN" sz="1400" dirty="0"/>
              <a:t>participation to this meeting</a:t>
            </a:r>
          </a:p>
          <a:p>
            <a:pPr lvl="4"/>
            <a:r>
              <a:rPr lang="en-GB" altLang="zh-CN" sz="1400" dirty="0">
                <a:solidFill>
                  <a:srgbClr val="0000FF"/>
                </a:solidFill>
              </a:rPr>
              <a:t>15</a:t>
            </a:r>
            <a:r>
              <a:rPr lang="en-GB" altLang="zh-CN" sz="1400" dirty="0"/>
              <a:t> delegates participated to Charging session </a:t>
            </a:r>
          </a:p>
          <a:p>
            <a:pPr lvl="4"/>
            <a:r>
              <a:rPr lang="en-GB" altLang="zh-CN" sz="1400" dirty="0">
                <a:solidFill>
                  <a:srgbClr val="0000FF"/>
                </a:solidFill>
              </a:rPr>
              <a:t>4</a:t>
            </a:r>
            <a:r>
              <a:rPr lang="en-GB" altLang="zh-CN" sz="1400" dirty="0"/>
              <a:t> delegates from remote</a:t>
            </a:r>
          </a:p>
          <a:p>
            <a:pPr lvl="3"/>
            <a:r>
              <a:rPr lang="en-GB" altLang="zh-CN" sz="1400" dirty="0"/>
              <a:t>documents to this meeting</a:t>
            </a:r>
          </a:p>
          <a:p>
            <a:pPr lvl="4"/>
            <a:r>
              <a:rPr lang="en-GB" altLang="zh-CN" sz="1400" dirty="0">
                <a:solidFill>
                  <a:srgbClr val="0000FF"/>
                </a:solidFill>
              </a:rPr>
              <a:t>122</a:t>
            </a:r>
            <a:r>
              <a:rPr lang="en-GB" altLang="zh-CN" sz="1400" dirty="0"/>
              <a:t> submitted contributions and </a:t>
            </a:r>
            <a:r>
              <a:rPr lang="en-GB" altLang="zh-CN" sz="1400" dirty="0">
                <a:solidFill>
                  <a:srgbClr val="0000FF"/>
                </a:solidFill>
              </a:rPr>
              <a:t>85</a:t>
            </a:r>
            <a:r>
              <a:rPr lang="en-GB" altLang="zh-CN" sz="1400" dirty="0"/>
              <a:t> agreed contributions </a:t>
            </a:r>
          </a:p>
          <a:p>
            <a:pPr lvl="4"/>
            <a:r>
              <a:rPr lang="en-GB" altLang="zh-CN" sz="1400" dirty="0"/>
              <a:t>5 Rel-19 WID (1 new) and 4 Rel-19 SID </a:t>
            </a:r>
          </a:p>
          <a:p>
            <a:pPr lvl="4"/>
            <a:r>
              <a:rPr lang="en-GB" altLang="zh-CN" sz="1400" dirty="0"/>
              <a:t>2 liaisons treated (1 in, 1 out)</a:t>
            </a:r>
          </a:p>
          <a:p>
            <a:pPr lvl="4"/>
            <a:r>
              <a:rPr lang="en-GB" altLang="zh-CN" sz="1400" dirty="0"/>
              <a:t>14 agreed CRs for Rel-19, 44 </a:t>
            </a:r>
            <a:r>
              <a:rPr lang="en-GB" altLang="zh-CN" sz="1400" dirty="0" err="1"/>
              <a:t>pCRs</a:t>
            </a:r>
            <a:r>
              <a:rPr lang="en-GB" altLang="zh-CN" sz="1400" dirty="0"/>
              <a:t> for Rel-19, 27 CRs for Maintenance</a:t>
            </a:r>
            <a:endParaRPr lang="zh-CN" altLang="en-US" sz="2800" dirty="0"/>
          </a:p>
        </p:txBody>
      </p:sp>
    </p:spTree>
    <p:extLst>
      <p:ext uri="{BB962C8B-B14F-4D97-AF65-F5344CB8AC3E}">
        <p14:creationId xmlns:p14="http://schemas.microsoft.com/office/powerpoint/2010/main" val="229268859"/>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3. </a:t>
            </a:r>
            <a:r>
              <a:rPr lang="en-US" altLang="zh-CN" sz="3200" b="1" dirty="0"/>
              <a:t>IDM: </a:t>
            </a:r>
            <a:r>
              <a:rPr lang="en-US" altLang="en-US" sz="3200" b="1" dirty="0"/>
              <a:t>Study on intent driven management services for mobile network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2574"/>
            <a:ext cx="11466588"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100" kern="0" dirty="0"/>
              <a:t>The following use cases are concluded and recommended for enhancement of </a:t>
            </a:r>
            <a:r>
              <a:rPr lang="en-US" altLang="zh-CN" sz="1100" kern="0" dirty="0" err="1"/>
              <a:t>RadioNetworkExpectationa</a:t>
            </a:r>
            <a:r>
              <a:rPr lang="en-US" altLang="zh-CN" sz="1100" kern="0" dirty="0"/>
              <a:t>, </a:t>
            </a:r>
            <a:r>
              <a:rPr lang="en-US" altLang="zh-CN" sz="1100" kern="0" dirty="0" err="1"/>
              <a:t>RadioServiceExpectation</a:t>
            </a:r>
            <a:r>
              <a:rPr lang="en-US" altLang="zh-CN" sz="1100" kern="0" dirty="0"/>
              <a:t> and </a:t>
            </a:r>
            <a:r>
              <a:rPr lang="en-US" altLang="zh-CN" sz="1100" kern="0" dirty="0" err="1"/>
              <a:t>CommunicationServiceExpectation</a:t>
            </a:r>
            <a:r>
              <a:rPr lang="en-US" altLang="zh-CN" sz="1100" kern="0" dirty="0"/>
              <a:t> in normative work:</a:t>
            </a:r>
          </a:p>
          <a:p>
            <a:pPr lvl="1">
              <a:spcBef>
                <a:spcPts val="0"/>
              </a:spcBef>
              <a:spcAft>
                <a:spcPts val="0"/>
              </a:spcAft>
              <a:defRPr/>
            </a:pPr>
            <a:r>
              <a:rPr lang="en-US" altLang="zh-CN" sz="1100" kern="0" dirty="0"/>
              <a:t>RAN energy saving- Radio network traffic assurance for scheduled events</a:t>
            </a:r>
          </a:p>
          <a:p>
            <a:pPr lvl="1">
              <a:spcBef>
                <a:spcPts val="0"/>
              </a:spcBef>
              <a:spcAft>
                <a:spcPts val="0"/>
              </a:spcAft>
              <a:defRPr/>
            </a:pPr>
            <a:r>
              <a:rPr lang="en-US" altLang="zh-CN" sz="1100" kern="0" dirty="0"/>
              <a:t>Radio Network support for UAV pre-flight preparation</a:t>
            </a:r>
          </a:p>
          <a:p>
            <a:pPr lvl="1">
              <a:spcBef>
                <a:spcPts val="0"/>
              </a:spcBef>
              <a:spcAft>
                <a:spcPts val="0"/>
              </a:spcAft>
              <a:defRPr/>
            </a:pPr>
            <a:r>
              <a:rPr lang="en-US" altLang="zh-CN" sz="1100" kern="0" dirty="0"/>
              <a:t>Radio Network support MOCN undifferentiated radio service</a:t>
            </a:r>
          </a:p>
          <a:p>
            <a:pPr lvl="1">
              <a:spcBef>
                <a:spcPts val="0"/>
              </a:spcBef>
              <a:spcAft>
                <a:spcPts val="0"/>
              </a:spcAft>
              <a:defRPr/>
            </a:pPr>
            <a:r>
              <a:rPr lang="en-US" altLang="zh-CN" sz="1100" kern="0" dirty="0"/>
              <a:t>Radio service delivering and assurance</a:t>
            </a:r>
          </a:p>
          <a:p>
            <a:pPr lvl="1">
              <a:spcBef>
                <a:spcPts val="0"/>
              </a:spcBef>
              <a:spcAft>
                <a:spcPts val="0"/>
              </a:spcAft>
              <a:defRPr/>
            </a:pPr>
            <a:r>
              <a:rPr lang="en-US" altLang="zh-CN" sz="1100" kern="0" dirty="0"/>
              <a:t>Communication service delivering and assurance</a:t>
            </a:r>
          </a:p>
          <a:p>
            <a:pPr lvl="1">
              <a:spcBef>
                <a:spcPts val="0"/>
              </a:spcBef>
              <a:spcAft>
                <a:spcPts val="0"/>
              </a:spcAft>
              <a:defRPr/>
            </a:pPr>
            <a:r>
              <a:rPr lang="en-US" altLang="zh-CN" sz="1100" kern="0" dirty="0"/>
              <a:t>Network maintenance</a:t>
            </a:r>
          </a:p>
          <a:p>
            <a:pPr marL="457200" lvl="1" indent="0">
              <a:spcBef>
                <a:spcPts val="0"/>
              </a:spcBef>
              <a:spcAft>
                <a:spcPts val="0"/>
              </a:spcAft>
              <a:buNone/>
              <a:defRPr/>
            </a:pPr>
            <a:r>
              <a:rPr lang="en-US" altLang="zh-CN" sz="1100" kern="0" dirty="0"/>
              <a:t>The following generic intent driven capabilities are concluded and recommended for enhancement of intent driven management service in normative work:</a:t>
            </a:r>
          </a:p>
          <a:p>
            <a:pPr lvl="1">
              <a:spcBef>
                <a:spcPts val="0"/>
              </a:spcBef>
              <a:spcAft>
                <a:spcPts val="0"/>
              </a:spcAft>
              <a:defRPr/>
            </a:pPr>
            <a:r>
              <a:rPr lang="en-US" altLang="zh-CN" sz="1100" kern="0" dirty="0"/>
              <a:t>Intent pre-evaluation functionalities (including feasibility checking and intent exploration)</a:t>
            </a:r>
          </a:p>
          <a:p>
            <a:pPr lvl="1">
              <a:spcBef>
                <a:spcPts val="0"/>
              </a:spcBef>
              <a:spcAft>
                <a:spcPts val="0"/>
              </a:spcAft>
              <a:defRPr/>
            </a:pPr>
            <a:r>
              <a:rPr lang="en-US" altLang="zh-CN" sz="1100" kern="0" dirty="0"/>
              <a:t>Implicit intent report subscription with customized requirements- Enablers for Intent Fulfillment</a:t>
            </a:r>
          </a:p>
          <a:p>
            <a:pPr lvl="1">
              <a:spcBef>
                <a:spcPts val="0"/>
              </a:spcBef>
              <a:spcAft>
                <a:spcPts val="0"/>
              </a:spcAft>
              <a:defRPr/>
            </a:pPr>
            <a:r>
              <a:rPr lang="en-US" altLang="zh-CN" sz="1100" kern="0" dirty="0"/>
              <a:t>Intent handling state</a:t>
            </a:r>
          </a:p>
          <a:p>
            <a:pPr lvl="1">
              <a:spcBef>
                <a:spcPts val="0"/>
              </a:spcBef>
              <a:spcAft>
                <a:spcPts val="0"/>
              </a:spcAft>
              <a:defRPr/>
            </a:pPr>
            <a:r>
              <a:rPr lang="en-US" altLang="zh-CN" sz="1100" kern="0" dirty="0"/>
              <a:t>Intent handling capability obtaining </a:t>
            </a:r>
          </a:p>
          <a:p>
            <a:pPr lvl="1">
              <a:spcBef>
                <a:spcPts val="0"/>
              </a:spcBef>
              <a:spcAft>
                <a:spcPts val="0"/>
              </a:spcAft>
              <a:defRPr/>
            </a:pPr>
            <a:r>
              <a:rPr lang="en-US" altLang="zh-CN" sz="1100" kern="0" dirty="0"/>
              <a:t>Intent degradation based on expectation preference</a:t>
            </a:r>
          </a:p>
          <a:p>
            <a:pPr marL="457200" lvl="1" indent="0">
              <a:spcBef>
                <a:spcPts val="0"/>
              </a:spcBef>
              <a:spcAft>
                <a:spcPts val="0"/>
              </a:spcAft>
              <a:buNone/>
              <a:defRPr/>
            </a:pPr>
            <a:r>
              <a:rPr lang="en-US" altLang="zh-CN" sz="1100" kern="0" dirty="0"/>
              <a:t>The following topics needs more discussion:</a:t>
            </a:r>
          </a:p>
          <a:p>
            <a:pPr lvl="1">
              <a:spcBef>
                <a:spcPts val="0"/>
              </a:spcBef>
              <a:spcAft>
                <a:spcPts val="0"/>
              </a:spcAft>
              <a:defRPr/>
            </a:pPr>
            <a:r>
              <a:rPr lang="en-US" altLang="zh-CN" sz="1100" kern="0" dirty="0"/>
              <a:t>Intent negotiation during fulfilment phase</a:t>
            </a:r>
          </a:p>
          <a:p>
            <a:pPr lvl="1">
              <a:spcBef>
                <a:spcPts val="0"/>
              </a:spcBef>
              <a:spcAft>
                <a:spcPts val="0"/>
              </a:spcAft>
              <a:defRPr/>
            </a:pPr>
            <a:r>
              <a:rPr lang="en-US" altLang="zh-CN" sz="1100" kern="0" dirty="0"/>
              <a:t>Utility function support</a:t>
            </a:r>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100" kern="0" dirty="0"/>
              <a:t>Provide radio network management support to SA1 on UAV pre-flight preparation requirements </a:t>
            </a:r>
            <a:endParaRPr lang="de-DE" sz="1100" kern="0" dirty="0"/>
          </a:p>
          <a:p>
            <a:pPr>
              <a:spcBef>
                <a:spcPts val="0"/>
              </a:spcBef>
              <a:spcAft>
                <a:spcPts val="0"/>
              </a:spcAft>
              <a:defRPr/>
            </a:pPr>
            <a:r>
              <a:rPr lang="de-DE" sz="1800" kern="0" dirty="0"/>
              <a:t>Next steps:</a:t>
            </a:r>
          </a:p>
          <a:p>
            <a:pPr lvl="1">
              <a:defRPr/>
            </a:pPr>
            <a:r>
              <a:rPr lang="en-US" altLang="zh-CN" sz="1100" kern="0" dirty="0"/>
              <a:t>Focus on evaluation potential solution for Intent negotiation during fulfilment phase and Utility function support</a:t>
            </a:r>
            <a:endParaRPr lang="en-US" sz="11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634793085"/>
              </p:ext>
            </p:extLst>
          </p:nvPr>
        </p:nvGraphicFramePr>
        <p:xfrm>
          <a:off x="420612" y="1431600"/>
          <a:ext cx="11192989" cy="620494"/>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63951513"/>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733" b="1" dirty="0"/>
              <a:t>4. CCL: </a:t>
            </a:r>
            <a:r>
              <a:rPr lang="en-US" altLang="en-US" sz="3733" b="1" dirty="0"/>
              <a:t>Study on closed control loop management</a:t>
            </a:r>
            <a:endParaRPr lang="en-GB" altLang="en-US" sz="3733"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988337"/>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de-DE" sz="1400" kern="0" dirty="0"/>
              <a:t>The solution for following topics are discussed and approved:</a:t>
            </a:r>
          </a:p>
          <a:p>
            <a:pPr lvl="1">
              <a:spcBef>
                <a:spcPts val="0"/>
              </a:spcBef>
              <a:spcAft>
                <a:spcPts val="0"/>
              </a:spcAft>
              <a:defRPr/>
            </a:pPr>
            <a:r>
              <a:rPr lang="en-US" altLang="de-DE" sz="1400" kern="0" dirty="0"/>
              <a:t>CCL concept: CCL as enabler for intent</a:t>
            </a:r>
          </a:p>
          <a:p>
            <a:pPr lvl="1">
              <a:spcBef>
                <a:spcPts val="0"/>
              </a:spcBef>
              <a:spcAft>
                <a:spcPts val="0"/>
              </a:spcAft>
              <a:defRPr/>
            </a:pPr>
            <a:r>
              <a:rPr lang="en-US" altLang="de-DE" sz="1400" kern="0" dirty="0"/>
              <a:t>CCL LCM: CCL dynamic composition, CCL </a:t>
            </a:r>
            <a:r>
              <a:rPr lang="en-US" altLang="de-DE" sz="1400" kern="0" dirty="0" err="1"/>
              <a:t>conditinal</a:t>
            </a:r>
            <a:r>
              <a:rPr lang="en-US" altLang="de-DE" sz="1400" kern="0" dirty="0"/>
              <a:t> execution (conditions based on performance metrics/ trace metrics and data node tree changes), CCL scope management, CCL escalation solution, CCL creation based on Historical CCL data</a:t>
            </a:r>
          </a:p>
          <a:p>
            <a:pPr lvl="1">
              <a:spcBef>
                <a:spcPts val="0"/>
              </a:spcBef>
              <a:spcAft>
                <a:spcPts val="0"/>
              </a:spcAft>
              <a:defRPr/>
            </a:pPr>
            <a:r>
              <a:rPr lang="en-US" altLang="de-DE" sz="1400" kern="0" dirty="0"/>
              <a:t>CCL Conflict management: Goal targets coordination, direct-action conflicts, indirect target conflict, action execution-time conflict. </a:t>
            </a:r>
          </a:p>
          <a:p>
            <a:pPr lvl="1">
              <a:spcBef>
                <a:spcPts val="0"/>
              </a:spcBef>
              <a:spcAft>
                <a:spcPts val="0"/>
              </a:spcAft>
              <a:defRPr/>
            </a:pPr>
            <a:r>
              <a:rPr lang="en-US" altLang="de-DE" sz="1400" kern="0" dirty="0"/>
              <a:t>CCL impact assessment and performance management: CCL decision escalation, CCL-impact assessment and resolution, performance evaluation of a CCL</a:t>
            </a:r>
          </a:p>
          <a:p>
            <a:pPr lvl="1">
              <a:spcBef>
                <a:spcPts val="0"/>
              </a:spcBef>
              <a:spcAft>
                <a:spcPts val="0"/>
              </a:spcAft>
              <a:defRPr/>
            </a:pPr>
            <a:r>
              <a:rPr lang="en-US" altLang="de-DE" sz="1400" kern="0" dirty="0"/>
              <a:t>CCL management scenarios: CCL for network problem recovery</a:t>
            </a:r>
          </a:p>
          <a:p>
            <a:pPr marL="457200" lvl="1" indent="0">
              <a:spcBef>
                <a:spcPts val="0"/>
              </a:spcBef>
              <a:spcAft>
                <a:spcPts val="0"/>
              </a:spcAft>
              <a:buNone/>
              <a:defRPr/>
            </a:pPr>
            <a:r>
              <a:rPr lang="en-US" altLang="de-DE" sz="1400" kern="0" dirty="0"/>
              <a:t>The following topics need more discussion: </a:t>
            </a:r>
          </a:p>
          <a:p>
            <a:pPr lvl="1">
              <a:spcBef>
                <a:spcPts val="0"/>
              </a:spcBef>
              <a:spcAft>
                <a:spcPts val="0"/>
              </a:spcAft>
              <a:defRPr/>
            </a:pPr>
            <a:r>
              <a:rPr lang="en-US" altLang="de-DE" sz="1400" kern="0" dirty="0"/>
              <a:t>solution for Triggered CCL (conditional plan activation)</a:t>
            </a:r>
          </a:p>
          <a:p>
            <a:pPr lvl="1">
              <a:spcBef>
                <a:spcPts val="0"/>
              </a:spcBef>
              <a:spcAft>
                <a:spcPts val="0"/>
              </a:spcAft>
              <a:defRPr/>
            </a:pPr>
            <a:r>
              <a:rPr lang="en-US" altLang="de-DE" sz="1400" kern="0" dirty="0"/>
              <a:t>solution for consumers feedback on CCL actions</a:t>
            </a:r>
            <a:endParaRPr lang="de-DE" altLang="de-DE" sz="1400" kern="0" dirty="0"/>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400" kern="0" dirty="0"/>
              <a:t>None</a:t>
            </a:r>
            <a:endParaRPr lang="de-DE" sz="1400" kern="0" dirty="0"/>
          </a:p>
          <a:p>
            <a:pPr>
              <a:spcBef>
                <a:spcPts val="0"/>
              </a:spcBef>
              <a:spcAft>
                <a:spcPts val="0"/>
              </a:spcAft>
              <a:defRPr/>
            </a:pPr>
            <a:r>
              <a:rPr lang="de-DE" sz="1800" kern="0" dirty="0"/>
              <a:t>Next steps:</a:t>
            </a:r>
          </a:p>
          <a:p>
            <a:pPr lvl="1">
              <a:defRPr/>
            </a:pPr>
            <a:r>
              <a:rPr lang="en-US" altLang="zh-CN" sz="1400" dirty="0"/>
              <a:t>Investigate and evaluate the potential solutions for identified use cases</a:t>
            </a:r>
            <a:endParaRPr lang="en-US" sz="14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43051374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149256146"/>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5. NDT: </a:t>
            </a:r>
            <a:r>
              <a:rPr lang="en-US" altLang="en-US" sz="3200" b="1" dirty="0"/>
              <a:t>Study on management aspects of Network Digital Twin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773112"/>
            <a:ext cx="11502588" cy="4856287"/>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1200" kern="0" dirty="0"/>
              <a:t>The following topics are discussed and approved:</a:t>
            </a:r>
          </a:p>
          <a:p>
            <a:pPr marL="857250" lvl="2" indent="0">
              <a:spcBef>
                <a:spcPts val="0"/>
              </a:spcBef>
              <a:spcAft>
                <a:spcPts val="0"/>
              </a:spcAft>
              <a:buNone/>
              <a:defRPr/>
            </a:pPr>
            <a:r>
              <a:rPr lang="en-US" altLang="zh-CN" sz="1100" kern="0" dirty="0"/>
              <a:t>Verification:</a:t>
            </a:r>
          </a:p>
          <a:p>
            <a:pPr lvl="2">
              <a:spcBef>
                <a:spcPts val="0"/>
              </a:spcBef>
              <a:spcAft>
                <a:spcPts val="0"/>
              </a:spcAft>
              <a:defRPr/>
            </a:pPr>
            <a:r>
              <a:rPr lang="en-US" altLang="zh-CN" sz="1100" kern="0" dirty="0"/>
              <a:t>Solution for Configuration verification</a:t>
            </a:r>
          </a:p>
          <a:p>
            <a:pPr lvl="2">
              <a:spcBef>
                <a:spcPts val="0"/>
              </a:spcBef>
              <a:spcAft>
                <a:spcPts val="0"/>
              </a:spcAft>
              <a:defRPr/>
            </a:pPr>
            <a:r>
              <a:rPr lang="en-US" altLang="zh-CN" sz="1100" kern="0" dirty="0"/>
              <a:t>Network issue inducement</a:t>
            </a:r>
          </a:p>
          <a:p>
            <a:pPr lvl="2">
              <a:spcBef>
                <a:spcPts val="0"/>
              </a:spcBef>
              <a:spcAft>
                <a:spcPts val="0"/>
              </a:spcAft>
              <a:defRPr/>
            </a:pPr>
            <a:r>
              <a:rPr lang="en-US" altLang="zh-CN" sz="1100" kern="0" dirty="0"/>
              <a:t>NDT for signaling storm simulation and solution validation</a:t>
            </a:r>
          </a:p>
          <a:p>
            <a:pPr lvl="2">
              <a:spcBef>
                <a:spcPts val="0"/>
              </a:spcBef>
              <a:spcAft>
                <a:spcPts val="0"/>
              </a:spcAft>
              <a:defRPr/>
            </a:pPr>
            <a:r>
              <a:rPr lang="en-US" altLang="zh-CN" sz="1100" kern="0" dirty="0"/>
              <a:t>Network management RAN ES policy verification using NDT</a:t>
            </a:r>
          </a:p>
          <a:p>
            <a:pPr lvl="2">
              <a:spcBef>
                <a:spcPts val="0"/>
              </a:spcBef>
              <a:spcAft>
                <a:spcPts val="0"/>
              </a:spcAft>
              <a:defRPr/>
            </a:pPr>
            <a:r>
              <a:rPr lang="en-US" altLang="zh-CN" sz="1100" kern="0" dirty="0"/>
              <a:t>Measuring customer satisfaction with the network services</a:t>
            </a:r>
          </a:p>
          <a:p>
            <a:pPr marL="857250" lvl="2" indent="0">
              <a:spcBef>
                <a:spcPts val="0"/>
              </a:spcBef>
              <a:spcAft>
                <a:spcPts val="0"/>
              </a:spcAft>
              <a:buNone/>
              <a:defRPr/>
            </a:pPr>
            <a:r>
              <a:rPr lang="en-US" altLang="zh-CN" sz="1100" kern="0" dirty="0"/>
              <a:t>Data generation</a:t>
            </a:r>
            <a:r>
              <a:rPr lang="zh-CN" altLang="en-US" sz="1100" kern="0" dirty="0"/>
              <a:t>：</a:t>
            </a:r>
          </a:p>
          <a:p>
            <a:pPr lvl="2">
              <a:spcBef>
                <a:spcPts val="0"/>
              </a:spcBef>
              <a:spcAft>
                <a:spcPts val="0"/>
              </a:spcAft>
              <a:defRPr/>
            </a:pPr>
            <a:r>
              <a:rPr lang="en-US" altLang="zh-CN" sz="1100" kern="0" dirty="0"/>
              <a:t>Using NDT to generate ML training data</a:t>
            </a:r>
          </a:p>
          <a:p>
            <a:pPr marL="857250" lvl="2" indent="0">
              <a:spcBef>
                <a:spcPts val="0"/>
              </a:spcBef>
              <a:spcAft>
                <a:spcPts val="0"/>
              </a:spcAft>
              <a:buNone/>
              <a:defRPr/>
            </a:pPr>
            <a:r>
              <a:rPr lang="en-US" altLang="zh-CN" sz="1100" kern="0" dirty="0"/>
              <a:t>NDT management and modeling techniques</a:t>
            </a:r>
            <a:r>
              <a:rPr lang="zh-CN" altLang="en-US" sz="1100" kern="0" dirty="0"/>
              <a:t>：</a:t>
            </a:r>
          </a:p>
          <a:p>
            <a:pPr lvl="2">
              <a:spcBef>
                <a:spcPts val="0"/>
              </a:spcBef>
              <a:spcAft>
                <a:spcPts val="0"/>
              </a:spcAft>
              <a:defRPr/>
            </a:pPr>
            <a:r>
              <a:rPr lang="en-US" altLang="zh-CN" sz="1100" kern="0" dirty="0"/>
              <a:t>Concepts and lifecycle management of NDT instance.</a:t>
            </a:r>
          </a:p>
          <a:p>
            <a:pPr lvl="2">
              <a:spcBef>
                <a:spcPts val="0"/>
              </a:spcBef>
              <a:spcAft>
                <a:spcPts val="0"/>
              </a:spcAft>
              <a:defRPr/>
            </a:pPr>
            <a:r>
              <a:rPr lang="en-US" altLang="zh-CN" sz="1100" kern="0" dirty="0"/>
              <a:t>NDT support to network automation</a:t>
            </a:r>
          </a:p>
          <a:p>
            <a:pPr lvl="2">
              <a:spcBef>
                <a:spcPts val="0"/>
              </a:spcBef>
              <a:spcAft>
                <a:spcPts val="0"/>
              </a:spcAft>
              <a:defRPr/>
            </a:pPr>
            <a:r>
              <a:rPr lang="en-US" altLang="zh-CN" sz="1100" kern="0" dirty="0"/>
              <a:t>Relation of NDT with automation functions</a:t>
            </a:r>
          </a:p>
          <a:p>
            <a:pPr lvl="2">
              <a:spcBef>
                <a:spcPts val="0"/>
              </a:spcBef>
              <a:spcAft>
                <a:spcPts val="0"/>
              </a:spcAft>
              <a:defRPr/>
            </a:pPr>
            <a:r>
              <a:rPr lang="en-US" altLang="zh-CN" sz="1100" kern="0" dirty="0"/>
              <a:t>Using NDT to support simulation/emulation capability</a:t>
            </a:r>
          </a:p>
          <a:p>
            <a:pPr lvl="2">
              <a:spcBef>
                <a:spcPts val="0"/>
              </a:spcBef>
              <a:spcAft>
                <a:spcPts val="0"/>
              </a:spcAft>
              <a:defRPr/>
            </a:pPr>
            <a:r>
              <a:rPr lang="en-US" altLang="zh-CN" sz="1100" kern="0" dirty="0"/>
              <a:t>Predictive Data for NDT</a:t>
            </a:r>
          </a:p>
          <a:p>
            <a:pPr marL="457200" lvl="1" indent="0">
              <a:spcBef>
                <a:spcPts val="0"/>
              </a:spcBef>
              <a:spcAft>
                <a:spcPts val="0"/>
              </a:spcAft>
              <a:buNone/>
              <a:defRPr/>
            </a:pPr>
            <a:r>
              <a:rPr lang="en-US" altLang="zh-CN" sz="1200" kern="0" dirty="0"/>
              <a:t>The following topics need more discussion:</a:t>
            </a:r>
          </a:p>
          <a:p>
            <a:pPr lvl="2">
              <a:spcBef>
                <a:spcPts val="0"/>
              </a:spcBef>
              <a:spcAft>
                <a:spcPts val="0"/>
              </a:spcAft>
              <a:defRPr/>
            </a:pPr>
            <a:r>
              <a:rPr lang="en-US" altLang="zh-CN" sz="1100" kern="0" dirty="0"/>
              <a:t>Evaluation of Nested NDTs</a:t>
            </a:r>
          </a:p>
          <a:p>
            <a:pPr lvl="2">
              <a:spcBef>
                <a:spcPts val="0"/>
              </a:spcBef>
              <a:spcAft>
                <a:spcPts val="0"/>
              </a:spcAft>
              <a:defRPr/>
            </a:pPr>
            <a:r>
              <a:rPr lang="en-US" altLang="zh-CN" sz="1100" kern="0" dirty="0"/>
              <a:t>Visualization of network topology and traffic</a:t>
            </a:r>
          </a:p>
          <a:p>
            <a:pPr lvl="2">
              <a:spcBef>
                <a:spcPts val="0"/>
              </a:spcBef>
              <a:spcAft>
                <a:spcPts val="0"/>
              </a:spcAft>
              <a:defRPr/>
            </a:pPr>
            <a:r>
              <a:rPr lang="en-US" altLang="zh-CN" sz="1100" kern="0" dirty="0"/>
              <a:t>Visualization of user experience by geographical area</a:t>
            </a:r>
          </a:p>
          <a:p>
            <a:pPr lvl="2">
              <a:spcBef>
                <a:spcPts val="0"/>
              </a:spcBef>
              <a:spcAft>
                <a:spcPts val="0"/>
              </a:spcAft>
              <a:defRPr/>
            </a:pPr>
            <a:r>
              <a:rPr lang="en-US" altLang="zh-CN" sz="1100" kern="0" dirty="0"/>
              <a:t>Key event assurance</a:t>
            </a:r>
          </a:p>
          <a:p>
            <a:pPr lvl="2">
              <a:spcBef>
                <a:spcPts val="0"/>
              </a:spcBef>
              <a:spcAft>
                <a:spcPts val="0"/>
              </a:spcAft>
              <a:defRPr/>
            </a:pPr>
            <a:r>
              <a:rPr lang="en-US" altLang="zh-CN" sz="1100" dirty="0"/>
              <a:t>NDT data drift</a:t>
            </a:r>
            <a:endParaRPr lang="en-US" altLang="zh-CN" sz="1100" kern="0" dirty="0"/>
          </a:p>
          <a:p>
            <a:pPr marL="341313" lvl="1" indent="-341313">
              <a:spcBef>
                <a:spcPts val="0"/>
              </a:spcBef>
              <a:spcAft>
                <a:spcPts val="0"/>
              </a:spcAft>
              <a:buBlip>
                <a:blip r:embed="rId2"/>
              </a:buBlip>
              <a:defRPr/>
            </a:pPr>
            <a:r>
              <a:rPr lang="en-US" sz="1400" kern="0" dirty="0"/>
              <a:t>Impacts and dependencies on other WGs:</a:t>
            </a:r>
            <a:endParaRPr lang="en-US" sz="1050" kern="0" dirty="0"/>
          </a:p>
          <a:p>
            <a:pPr lvl="1">
              <a:spcBef>
                <a:spcPts val="0"/>
              </a:spcBef>
              <a:spcAft>
                <a:spcPts val="0"/>
              </a:spcAft>
              <a:defRPr/>
            </a:pPr>
            <a:r>
              <a:rPr lang="en-US" sz="1050" kern="0" dirty="0"/>
              <a:t>Coordination with SA1 on terminology.</a:t>
            </a:r>
            <a:endParaRPr lang="de-DE" sz="1050" kern="0" dirty="0"/>
          </a:p>
          <a:p>
            <a:pPr>
              <a:spcBef>
                <a:spcPts val="0"/>
              </a:spcBef>
              <a:spcAft>
                <a:spcPts val="0"/>
              </a:spcAft>
              <a:defRPr/>
            </a:pPr>
            <a:r>
              <a:rPr lang="de-DE" sz="1400" kern="0" dirty="0"/>
              <a:t>Next steps:</a:t>
            </a:r>
          </a:p>
          <a:p>
            <a:pPr lvl="1">
              <a:defRPr/>
            </a:pPr>
            <a:r>
              <a:rPr lang="en-US" altLang="zh-CN" sz="1050" dirty="0"/>
              <a:t>All use cases need to be reviewed to determine if there are existing solutions and evaluations. Based on this review, final conclusions and recommendations for normative work should be formed.</a:t>
            </a:r>
          </a:p>
          <a:p>
            <a:pPr lvl="1">
              <a:defRPr/>
            </a:pPr>
            <a:r>
              <a:rPr lang="en-US" altLang="zh-CN" sz="1050" dirty="0"/>
              <a:t>Send the TR 28.915 for approval</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666514449"/>
              </p:ext>
            </p:extLst>
          </p:nvPr>
        </p:nvGraphicFramePr>
        <p:xfrm>
          <a:off x="420612" y="1276376"/>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84103546"/>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6. CMO: </a:t>
            </a:r>
            <a:r>
              <a:rPr lang="en-US" altLang="en-US" sz="3200" b="1" dirty="0"/>
              <a:t>Study on Cloud Aspects of Management and Orchestration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t>
            </a:r>
            <a:r>
              <a:rPr lang="en-US" altLang="zh-CN" sz="1200" dirty="0"/>
              <a:t>were approved:</a:t>
            </a:r>
            <a:endParaRPr lang="en-US" altLang="zh-CN" sz="1200" kern="0" dirty="0"/>
          </a:p>
          <a:p>
            <a:pPr lvl="1">
              <a:spcBef>
                <a:spcPts val="0"/>
              </a:spcBef>
              <a:spcAft>
                <a:spcPts val="0"/>
              </a:spcAft>
              <a:defRPr/>
            </a:pPr>
            <a:r>
              <a:rPr lang="en-US" altLang="zh-CN" sz="1200" kern="0" dirty="0"/>
              <a:t>progress on the terminology and background related cloud-native principles.</a:t>
            </a:r>
          </a:p>
          <a:p>
            <a:pPr lvl="1">
              <a:spcBef>
                <a:spcPts val="0"/>
              </a:spcBef>
              <a:spcAft>
                <a:spcPts val="0"/>
              </a:spcAft>
              <a:defRPr/>
            </a:pPr>
            <a:r>
              <a:rPr lang="en-US" altLang="zh-CN" sz="1200" kern="0" dirty="0"/>
              <a:t>Analytics to support cloud native VNF management in terms of configuration, upgrade, traffic and policy, and the related use cases and solutions are approved.</a:t>
            </a:r>
          </a:p>
          <a:p>
            <a:pPr lvl="1">
              <a:spcBef>
                <a:spcPts val="0"/>
              </a:spcBef>
              <a:spcAft>
                <a:spcPts val="0"/>
              </a:spcAft>
              <a:defRPr/>
            </a:pPr>
            <a:r>
              <a:rPr lang="en-US" altLang="zh-CN" sz="1200" kern="0" dirty="0"/>
              <a:t>Analytics to support NF deployment management in terms of LCM, data streaming, and scaling, and the related use cases and solutions are approved. </a:t>
            </a:r>
            <a:r>
              <a:rPr lang="en-US" altLang="zh-CN" sz="1600" kern="0" dirty="0"/>
              <a:t>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Add all the missing evaluation of solutions and conclusions, make progress on WT-3 and so on.</a:t>
            </a:r>
          </a:p>
          <a:p>
            <a:pPr lvl="1">
              <a:defRPr/>
            </a:pPr>
            <a:r>
              <a:rPr lang="en-US" altLang="zh-CN" sz="1200" dirty="0"/>
              <a:t>Send the TR 28.869 for approval.</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51676955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SP-231781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60211228"/>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7. MSEC: </a:t>
            </a:r>
            <a:r>
              <a:rPr lang="en-US" altLang="en-US" sz="3200" b="1" dirty="0"/>
              <a:t>Study on Enablers for Security Monitoring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The key issue on filtering security alarms was analyzed. It was concluded that no updates to existing TS are required. </a:t>
            </a:r>
          </a:p>
          <a:p>
            <a:pPr lvl="1">
              <a:spcBef>
                <a:spcPts val="0"/>
              </a:spcBef>
              <a:spcAft>
                <a:spcPts val="0"/>
              </a:spcAft>
              <a:defRPr/>
            </a:pPr>
            <a:r>
              <a:rPr lang="en-US" altLang="zh-CN" sz="1200" kern="0" dirty="0"/>
              <a:t>The key issue on reporting security alarms was analyzed. It was concluded that no updates to existing TS are required.</a:t>
            </a:r>
          </a:p>
          <a:p>
            <a:pPr lvl="1">
              <a:spcBef>
                <a:spcPts val="0"/>
              </a:spcBef>
              <a:spcAft>
                <a:spcPts val="0"/>
              </a:spcAft>
              <a:defRPr/>
            </a:pPr>
            <a:r>
              <a:rPr lang="en-US" altLang="zh-CN" sz="1200" kern="0" dirty="0"/>
              <a:t>The key issue on retaining inactive security alarms was analyzed. It was concluded to address this topic in Rel-20 in the context of SBMA enhancements.</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The events/</a:t>
            </a:r>
            <a:r>
              <a:rPr lang="en-US" sz="1200" kern="0" dirty="0" err="1"/>
              <a:t>usecases</a:t>
            </a:r>
            <a:r>
              <a:rPr lang="en-US" sz="1200" kern="0" dirty="0"/>
              <a:t> which can lead to security risks/threats and the related data that needs to be exposed need to be primarily defined by SA3</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13931018"/>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76415431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8. SBMA: </a:t>
            </a:r>
            <a:r>
              <a:rPr lang="en-US" altLang="en-US" sz="3200" b="1" dirty="0"/>
              <a:t>Study on Service Based Management Architecture enhancement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60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Alarm definition</a:t>
            </a:r>
          </a:p>
          <a:p>
            <a:pPr lvl="1">
              <a:spcBef>
                <a:spcPts val="0"/>
              </a:spcBef>
              <a:spcAft>
                <a:spcPts val="0"/>
              </a:spcAft>
              <a:defRPr/>
            </a:pPr>
            <a:r>
              <a:rPr lang="en-US" altLang="zh-CN" sz="1200" kern="0" dirty="0"/>
              <a:t>Evaluation and conclusion for connection between TS 28.537 and TS 28.622 for generic control NRM capabilities</a:t>
            </a:r>
          </a:p>
          <a:p>
            <a:pPr lvl="1">
              <a:spcBef>
                <a:spcPts val="0"/>
              </a:spcBef>
              <a:spcAft>
                <a:spcPts val="0"/>
              </a:spcAft>
              <a:defRPr/>
            </a:pPr>
            <a:r>
              <a:rPr lang="en-US" altLang="zh-CN" sz="1200" kern="0" dirty="0"/>
              <a:t>Evaluation and conclusion for discovery of management capabilities of </a:t>
            </a:r>
            <a:r>
              <a:rPr lang="en-US" altLang="zh-CN" sz="1200" kern="0" dirty="0" err="1"/>
              <a:t>MnS</a:t>
            </a:r>
            <a:r>
              <a:rPr lang="en-US" altLang="zh-CN" sz="1200" kern="0" dirty="0"/>
              <a:t> instances based on area of interest</a:t>
            </a:r>
          </a:p>
          <a:p>
            <a:pPr lvl="1">
              <a:spcBef>
                <a:spcPts val="0"/>
              </a:spcBef>
              <a:spcAft>
                <a:spcPts val="0"/>
              </a:spcAft>
              <a:defRPr/>
            </a:pPr>
            <a:r>
              <a:rPr lang="en-US" altLang="zh-CN" sz="1200" kern="0" dirty="0"/>
              <a:t>Overview of </a:t>
            </a:r>
            <a:r>
              <a:rPr lang="en-US" altLang="zh-CN" sz="1200" kern="0" dirty="0" err="1"/>
              <a:t>MnS</a:t>
            </a:r>
            <a:r>
              <a:rPr lang="en-US" altLang="zh-CN" sz="1200" kern="0" dirty="0"/>
              <a:t> capabilities and corresponding Solution Sets</a:t>
            </a:r>
          </a:p>
          <a:p>
            <a:pPr lvl="1">
              <a:spcBef>
                <a:spcPts val="0"/>
              </a:spcBef>
              <a:spcAft>
                <a:spcPts val="0"/>
              </a:spcAft>
              <a:defRPr/>
            </a:pPr>
            <a:r>
              <a:rPr lang="en-US" altLang="zh-CN" sz="1200" kern="0" dirty="0"/>
              <a:t>Potential solution for schema reference enhancements</a:t>
            </a:r>
          </a:p>
          <a:p>
            <a:pPr lvl="1">
              <a:spcBef>
                <a:spcPts val="0"/>
              </a:spcBef>
              <a:spcAft>
                <a:spcPts val="0"/>
              </a:spcAft>
              <a:defRPr/>
            </a:pPr>
            <a:r>
              <a:rPr lang="en-US" altLang="zh-CN" sz="1200" kern="0" dirty="0"/>
              <a:t>NRM investigation conclusion</a:t>
            </a:r>
          </a:p>
          <a:p>
            <a:pPr lvl="1">
              <a:spcBef>
                <a:spcPts val="0"/>
              </a:spcBef>
              <a:spcAft>
                <a:spcPts val="0"/>
              </a:spcAft>
              <a:defRPr/>
            </a:pPr>
            <a:r>
              <a:rPr lang="en-US" altLang="zh-CN" sz="1200" kern="0" dirty="0"/>
              <a:t>Potential solutions for PM investigation and PM investigation conclusion</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Modelling a </a:t>
            </a:r>
            <a:r>
              <a:rPr lang="en-US" altLang="zh-CN" sz="1200" kern="0" dirty="0" err="1"/>
              <a:t>MnF</a:t>
            </a:r>
            <a:endParaRPr lang="en-US" altLang="zh-CN" sz="1200" kern="0" dirty="0"/>
          </a:p>
          <a:p>
            <a:pPr lvl="1">
              <a:spcBef>
                <a:spcPts val="0"/>
              </a:spcBef>
              <a:spcAft>
                <a:spcPts val="0"/>
              </a:spcAft>
              <a:defRPr/>
            </a:pPr>
            <a:r>
              <a:rPr lang="en-US" altLang="zh-CN" sz="1200" kern="0" dirty="0"/>
              <a:t>Configuring a </a:t>
            </a:r>
            <a:r>
              <a:rPr lang="en-US" altLang="zh-CN" sz="1200" kern="0" dirty="0" err="1"/>
              <a:t>MnF</a:t>
            </a:r>
            <a:r>
              <a:rPr lang="en-US" altLang="zh-CN" sz="1200" kern="0" dirty="0"/>
              <a:t> and a NF with the </a:t>
            </a:r>
            <a:r>
              <a:rPr lang="en-US" altLang="zh-CN" sz="1200" kern="0" dirty="0" err="1"/>
              <a:t>MnS</a:t>
            </a:r>
            <a:r>
              <a:rPr lang="en-US" altLang="zh-CN" sz="1200" kern="0" dirty="0"/>
              <a:t> producers to consume</a:t>
            </a:r>
          </a:p>
          <a:p>
            <a:pPr lvl="1">
              <a:spcBef>
                <a:spcPts val="0"/>
              </a:spcBef>
              <a:spcAft>
                <a:spcPts val="0"/>
              </a:spcAft>
              <a:defRPr/>
            </a:pPr>
            <a:r>
              <a:rPr lang="en-US" altLang="zh-CN" sz="1200" kern="0" dirty="0"/>
              <a:t>Renaming "</a:t>
            </a:r>
            <a:r>
              <a:rPr lang="en-US" altLang="zh-CN" sz="1200" kern="0" dirty="0" err="1"/>
              <a:t>MnsAgent</a:t>
            </a:r>
            <a:r>
              <a:rPr lang="en-US" altLang="zh-CN" sz="1200" kern="0" dirty="0"/>
              <a:t>" to "</a:t>
            </a:r>
            <a:r>
              <a:rPr lang="en-US" altLang="zh-CN" sz="1200" kern="0" dirty="0" err="1"/>
              <a:t>MnsProducer</a:t>
            </a:r>
            <a:endParaRPr lang="en-US" altLang="zh-CN" sz="1200" kern="0" dirty="0"/>
          </a:p>
          <a:p>
            <a:pPr lvl="1">
              <a:spcBef>
                <a:spcPts val="0"/>
              </a:spcBef>
              <a:spcAft>
                <a:spcPts val="0"/>
              </a:spcAft>
              <a:defRPr/>
            </a:pPr>
            <a:r>
              <a:rPr lang="en-US" altLang="zh-CN" sz="1200" kern="0" dirty="0"/>
              <a:t>Reliable notification transfer</a:t>
            </a:r>
          </a:p>
          <a:p>
            <a:pPr lvl="1">
              <a:spcBef>
                <a:spcPts val="0"/>
              </a:spcBef>
              <a:spcAft>
                <a:spcPts val="0"/>
              </a:spcAft>
              <a:defRPr/>
            </a:pPr>
            <a:r>
              <a:rPr lang="en-US" altLang="zh-CN" sz="1200" kern="0" dirty="0"/>
              <a:t>Request atomic operation</a:t>
            </a:r>
          </a:p>
          <a:p>
            <a:pPr lvl="1">
              <a:spcBef>
                <a:spcPts val="0"/>
              </a:spcBef>
              <a:spcAft>
                <a:spcPts val="0"/>
              </a:spcAft>
              <a:defRPr/>
            </a:pPr>
            <a:r>
              <a:rPr lang="en-US" altLang="zh-CN" sz="1200" kern="0" dirty="0"/>
              <a:t>Alternative solution for discovery of management capabilities</a:t>
            </a:r>
          </a:p>
          <a:p>
            <a:pPr lvl="1">
              <a:spcBef>
                <a:spcPts val="0"/>
              </a:spcBef>
              <a:spcAft>
                <a:spcPts val="0"/>
              </a:spcAft>
              <a:defRPr/>
            </a:pPr>
            <a:r>
              <a:rPr lang="en-US" altLang="zh-CN" sz="1200" kern="0" dirty="0"/>
              <a:t>Management model decoupling</a:t>
            </a:r>
          </a:p>
          <a:p>
            <a:pPr lvl="1">
              <a:spcBef>
                <a:spcPts val="0"/>
              </a:spcBef>
              <a:spcAft>
                <a:spcPts val="0"/>
              </a:spcAft>
              <a:defRPr/>
            </a:pPr>
            <a:r>
              <a:rPr lang="en-US" altLang="zh-CN" sz="1200" kern="0" dirty="0"/>
              <a:t>Versioning of management interfaces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4317362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323955651"/>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9. PTM: </a:t>
            </a:r>
            <a:r>
              <a:rPr lang="en-US" altLang="en-US" sz="3200" b="1" dirty="0"/>
              <a:t>Study on Management of planned configurations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200" kern="0" dirty="0"/>
              <a:t>The following topics are discussed and approved:</a:t>
            </a:r>
          </a:p>
          <a:p>
            <a:pPr lvl="1">
              <a:spcBef>
                <a:spcPts val="0"/>
              </a:spcBef>
              <a:spcAft>
                <a:spcPts val="0"/>
              </a:spcAft>
              <a:defRPr/>
            </a:pPr>
            <a:r>
              <a:rPr lang="en-US" altLang="zh-CN" sz="1200" kern="0" dirty="0"/>
              <a:t>The solutions for creating and updating planned configurations was finalized.</a:t>
            </a:r>
          </a:p>
          <a:p>
            <a:pPr lvl="1">
              <a:spcBef>
                <a:spcPts val="0"/>
              </a:spcBef>
              <a:spcAft>
                <a:spcPts val="0"/>
              </a:spcAft>
              <a:defRPr/>
            </a:pPr>
            <a:r>
              <a:rPr lang="en-US" altLang="zh-CN" sz="1200" kern="0" dirty="0"/>
              <a:t>The use case and solution for validating planned configurations was finalized.</a:t>
            </a:r>
          </a:p>
          <a:p>
            <a:pPr lvl="1">
              <a:spcBef>
                <a:spcPts val="0"/>
              </a:spcBef>
              <a:spcAft>
                <a:spcPts val="0"/>
              </a:spcAft>
              <a:defRPr/>
            </a:pPr>
            <a:r>
              <a:rPr lang="en-US" altLang="zh-CN" sz="1200" kern="0" dirty="0"/>
              <a:t>The use case and solution for activating planned configurations was finalized.</a:t>
            </a:r>
          </a:p>
          <a:p>
            <a:pPr lvl="1">
              <a:spcBef>
                <a:spcPts val="0"/>
              </a:spcBef>
              <a:spcAft>
                <a:spcPts val="0"/>
              </a:spcAft>
              <a:defRPr/>
            </a:pPr>
            <a:r>
              <a:rPr lang="en-US" altLang="zh-CN" sz="1200" kern="0" dirty="0"/>
              <a:t>The use case and solution for conditionally activating planned configurations was finalized.</a:t>
            </a:r>
          </a:p>
          <a:p>
            <a:pPr lvl="1">
              <a:spcBef>
                <a:spcPts val="0"/>
              </a:spcBef>
              <a:spcAft>
                <a:spcPts val="0"/>
              </a:spcAft>
              <a:defRPr/>
            </a:pPr>
            <a:r>
              <a:rPr lang="en-US" altLang="zh-CN" sz="1200" kern="0" dirty="0"/>
              <a:t>The use case and solution for managing transactions was finalized.</a:t>
            </a:r>
          </a:p>
          <a:p>
            <a:pPr lvl="1">
              <a:spcBef>
                <a:spcPts val="0"/>
              </a:spcBef>
              <a:spcAft>
                <a:spcPts val="0"/>
              </a:spcAft>
              <a:defRPr/>
            </a:pPr>
            <a:r>
              <a:rPr lang="en-US" altLang="zh-CN" sz="1200" kern="0" dirty="0"/>
              <a:t>The use case and solution for managing alternative planned configurations was agreed to be removed.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108036245"/>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250701417"/>
      </p:ext>
    </p:extLst>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10. MADCOL: </a:t>
            </a:r>
            <a:r>
              <a:rPr lang="en-US" altLang="en-US" sz="3200" b="1" dirty="0"/>
              <a:t>Data management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Collection of external data discussed, the means to collect, configurations required, reporting mechanism. Different views exchanged but no consensus reached.</a:t>
            </a:r>
          </a:p>
          <a:p>
            <a:pPr lvl="1">
              <a:spcBef>
                <a:spcPts val="0"/>
              </a:spcBef>
              <a:spcAft>
                <a:spcPts val="0"/>
              </a:spcAft>
              <a:defRPr/>
            </a:pPr>
            <a:r>
              <a:rPr lang="en-US" altLang="zh-CN" sz="1200" kern="0" dirty="0"/>
              <a:t>Converting a geo area to DN that can be used by multiple producers are discussed and a solution has been proposed. Further solutions will be discussed in the next meetings. </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Consolidated reporting of management data</a:t>
            </a:r>
          </a:p>
          <a:p>
            <a:pPr lvl="1">
              <a:defRPr/>
            </a:pPr>
            <a:r>
              <a:rPr lang="en-US" altLang="zh-CN" sz="1200" dirty="0"/>
              <a:t>External management data.</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113439474"/>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tc>
                <a:tc>
                  <a:txBody>
                    <a:bodyPr/>
                    <a:lstStyle/>
                    <a:p>
                      <a:pPr algn="l" fontAlgn="b"/>
                      <a:r>
                        <a:rPr lang="en-US" sz="11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947226874"/>
      </p:ext>
    </p:extLst>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11. SEPM: </a:t>
            </a:r>
            <a:r>
              <a:rPr lang="en-US" altLang="en-US" sz="3200" b="1" dirty="0"/>
              <a:t>Study on data management regarding subscriptions and reporting</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1672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A solution for enhancement on trace failure notification and administrative messages was agreed. It allow the producer to report a measurement failure and notify the management system or consumer with a reason.</a:t>
            </a:r>
          </a:p>
          <a:p>
            <a:pPr lvl="1">
              <a:spcBef>
                <a:spcPts val="0"/>
              </a:spcBef>
              <a:spcAft>
                <a:spcPts val="0"/>
              </a:spcAft>
              <a:defRPr/>
            </a:pPr>
            <a:r>
              <a:rPr lang="en-US" altLang="zh-CN" sz="1200" kern="0" dirty="0"/>
              <a:t>Conclusion and recommendation for measurement job shall be globally unique between consumers and producers was agreed. The following solutions are recommended for normative work:- Defining a globally unique Collection Id.</a:t>
            </a:r>
          </a:p>
          <a:p>
            <a:pPr lvl="2">
              <a:spcBef>
                <a:spcPts val="0"/>
              </a:spcBef>
              <a:spcAft>
                <a:spcPts val="0"/>
              </a:spcAft>
              <a:defRPr/>
            </a:pPr>
            <a:r>
              <a:rPr lang="en-US" altLang="zh-CN" sz="1200" kern="0" dirty="0"/>
              <a:t>Defining a measurement scope indicator.</a:t>
            </a:r>
          </a:p>
          <a:p>
            <a:pPr lvl="2">
              <a:spcBef>
                <a:spcPts val="0"/>
              </a:spcBef>
              <a:spcAft>
                <a:spcPts val="0"/>
              </a:spcAft>
              <a:defRPr/>
            </a:pPr>
            <a:r>
              <a:rPr lang="en-US" altLang="zh-CN" sz="1200" kern="0" dirty="0"/>
              <a:t>Enhancement on trace failure notification and administrative messages.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8312199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SP-231732</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652565872"/>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12. PM: </a:t>
            </a:r>
            <a:r>
              <a:rPr lang="en-US" altLang="en-US" sz="3200" b="1" dirty="0"/>
              <a:t>5G performance measurements and KPIs phase 4</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38705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5G PM_KPI for R19 new feature</a:t>
            </a:r>
          </a:p>
          <a:p>
            <a:pPr lvl="2">
              <a:spcBef>
                <a:spcPts val="0"/>
              </a:spcBef>
              <a:spcAft>
                <a:spcPts val="0"/>
              </a:spcAft>
              <a:defRPr/>
            </a:pPr>
            <a:r>
              <a:rPr lang="en-US" altLang="zh-CN" sz="1100" kern="0" dirty="0"/>
              <a:t>Add access state for MA PDU session measurement</a:t>
            </a:r>
          </a:p>
          <a:p>
            <a:pPr lvl="2">
              <a:spcBef>
                <a:spcPts val="0"/>
              </a:spcBef>
              <a:spcAft>
                <a:spcPts val="0"/>
              </a:spcAft>
              <a:defRPr/>
            </a:pPr>
            <a:r>
              <a:rPr lang="en-US" altLang="zh-CN" sz="1100" kern="0" dirty="0"/>
              <a:t>Add the KPIs of mean and maximum MA PDU session number for ATSSS</a:t>
            </a:r>
          </a:p>
          <a:p>
            <a:pPr lvl="2">
              <a:spcBef>
                <a:spcPts val="0"/>
              </a:spcBef>
              <a:spcAft>
                <a:spcPts val="0"/>
              </a:spcAft>
              <a:defRPr/>
            </a:pPr>
            <a:r>
              <a:rPr lang="en-US" altLang="zh-CN" sz="1100" kern="0" dirty="0"/>
              <a:t>Add a new KPI definition of MA PDU session Establishment Success Rate of network slice</a:t>
            </a:r>
          </a:p>
          <a:p>
            <a:pPr lvl="2">
              <a:spcBef>
                <a:spcPts val="0"/>
              </a:spcBef>
              <a:spcAft>
                <a:spcPts val="0"/>
              </a:spcAft>
              <a:defRPr/>
            </a:pPr>
            <a:r>
              <a:rPr lang="en-US" altLang="zh-CN" sz="1100" kern="0" dirty="0"/>
              <a:t>Measurements for LTM</a:t>
            </a:r>
          </a:p>
          <a:p>
            <a:pPr lvl="2">
              <a:spcBef>
                <a:spcPts val="0"/>
              </a:spcBef>
              <a:spcAft>
                <a:spcPts val="0"/>
              </a:spcAft>
              <a:defRPr/>
            </a:pPr>
            <a:r>
              <a:rPr lang="en-US" altLang="zh-CN" sz="1100" kern="0" dirty="0"/>
              <a:t>End to end downlink/uplink reliability KPIs of URLLC Network Slice</a:t>
            </a:r>
          </a:p>
          <a:p>
            <a:pPr lvl="1">
              <a:spcBef>
                <a:spcPts val="0"/>
              </a:spcBef>
              <a:spcAft>
                <a:spcPts val="0"/>
              </a:spcAft>
              <a:defRPr/>
            </a:pPr>
            <a:r>
              <a:rPr lang="en-US" altLang="zh-CN" sz="1200" kern="0" dirty="0"/>
              <a:t>enhanced measurements and </a:t>
            </a:r>
            <a:r>
              <a:rPr lang="en-US" altLang="zh-CN" sz="1200" kern="0" dirty="0" err="1"/>
              <a:t>KPls</a:t>
            </a:r>
            <a:r>
              <a:rPr lang="en-US" altLang="zh-CN" sz="1200" kern="0" dirty="0"/>
              <a:t> for the continuation of the R18 feature  </a:t>
            </a:r>
          </a:p>
          <a:p>
            <a:pPr lvl="2">
              <a:spcBef>
                <a:spcPts val="0"/>
              </a:spcBef>
              <a:spcAft>
                <a:spcPts val="0"/>
              </a:spcAft>
              <a:defRPr/>
            </a:pPr>
            <a:r>
              <a:rPr lang="en-US" altLang="zh-CN" sz="1100" kern="0" dirty="0"/>
              <a:t>Add PLMN granularity for total available PRB</a:t>
            </a:r>
          </a:p>
          <a:p>
            <a:pPr lvl="2">
              <a:spcBef>
                <a:spcPts val="0"/>
              </a:spcBef>
              <a:spcAft>
                <a:spcPts val="0"/>
              </a:spcAft>
              <a:defRPr/>
            </a:pPr>
            <a:r>
              <a:rPr lang="en-US" altLang="zh-CN" sz="1100" kern="0" dirty="0"/>
              <a:t>Use case for reliability KPI in RAN with time constraint over Downlink and Uplink air-interface</a:t>
            </a:r>
          </a:p>
          <a:p>
            <a:pPr lvl="2">
              <a:spcBef>
                <a:spcPts val="0"/>
              </a:spcBef>
              <a:spcAft>
                <a:spcPts val="0"/>
              </a:spcAft>
              <a:defRPr/>
            </a:pPr>
            <a:r>
              <a:rPr lang="en-US" altLang="zh-CN" sz="1100" kern="0" dirty="0"/>
              <a:t>Use case for monitoring of Distribution of delay over Uplink air-interface</a:t>
            </a:r>
          </a:p>
          <a:p>
            <a:pPr lvl="2">
              <a:spcBef>
                <a:spcPts val="0"/>
              </a:spcBef>
              <a:spcAft>
                <a:spcPts val="0"/>
              </a:spcAft>
              <a:defRPr/>
            </a:pPr>
            <a:r>
              <a:rPr lang="en-US" altLang="zh-CN" sz="1100" kern="0" dirty="0"/>
              <a:t>Correction of UL CI Time Domain Proportion and Packet delay measurements</a:t>
            </a:r>
          </a:p>
          <a:p>
            <a:pPr lvl="2">
              <a:spcBef>
                <a:spcPts val="0"/>
              </a:spcBef>
              <a:spcAft>
                <a:spcPts val="0"/>
              </a:spcAft>
              <a:defRPr/>
            </a:pPr>
            <a:r>
              <a:rPr lang="en-US" altLang="zh-CN" sz="1100" kern="0" dirty="0"/>
              <a:t>New measurements to monitor Paging Load in Non-Terrestrial Network deployments</a:t>
            </a:r>
          </a:p>
          <a:p>
            <a:pPr lvl="1">
              <a:spcBef>
                <a:spcPts val="0"/>
              </a:spcBef>
              <a:spcAft>
                <a:spcPts val="0"/>
              </a:spcAft>
              <a:defRPr/>
            </a:pPr>
            <a:r>
              <a:rPr lang="en-US" altLang="zh-CN" sz="1200" kern="0" dirty="0"/>
              <a:t>UE level measurements:</a:t>
            </a:r>
          </a:p>
          <a:p>
            <a:pPr lvl="2">
              <a:spcBef>
                <a:spcPts val="0"/>
              </a:spcBef>
              <a:spcAft>
                <a:spcPts val="0"/>
              </a:spcAft>
              <a:defRPr/>
            </a:pPr>
            <a:r>
              <a:rPr lang="en-US" altLang="zh-CN" sz="1100" kern="0" dirty="0"/>
              <a:t>Correct MOC of some UE level measurements definitions for UPF</a:t>
            </a:r>
          </a:p>
          <a:p>
            <a:pPr lvl="2">
              <a:spcBef>
                <a:spcPts val="0"/>
              </a:spcBef>
              <a:spcAft>
                <a:spcPts val="0"/>
              </a:spcAft>
              <a:defRPr/>
            </a:pPr>
            <a:r>
              <a:rPr lang="en-US" altLang="zh-CN" sz="1100" kern="0" dirty="0"/>
              <a:t>Add Distribution of UL/DL GTP packet delay between PSA UPF and NG-RAN for UE level measurements</a:t>
            </a:r>
          </a:p>
          <a:p>
            <a:pPr lvl="1">
              <a:spcBef>
                <a:spcPts val="0"/>
              </a:spcBef>
              <a:spcAft>
                <a:spcPts val="0"/>
              </a:spcAft>
              <a:defRPr/>
            </a:pPr>
            <a:r>
              <a:rPr lang="en-US" altLang="zh-CN" sz="1200" kern="0" dirty="0"/>
              <a:t>PM streaming framework enhancement</a:t>
            </a:r>
          </a:p>
          <a:p>
            <a:pPr lvl="2">
              <a:spcBef>
                <a:spcPts val="0"/>
              </a:spcBef>
              <a:spcAft>
                <a:spcPts val="0"/>
              </a:spcAft>
              <a:defRPr/>
            </a:pPr>
            <a:r>
              <a:rPr lang="en-US" altLang="zh-CN" sz="1100" kern="0" dirty="0"/>
              <a:t>PM Streaming schema update with DN alias was discussed but not pursued at this time</a:t>
            </a:r>
          </a:p>
          <a:p>
            <a:pPr lvl="2">
              <a:spcBef>
                <a:spcPts val="0"/>
              </a:spcBef>
              <a:spcAft>
                <a:spcPts val="0"/>
              </a:spcAft>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Potential coordination: providing performance measurements to network features defined in SA2, RAN2 and RAN3.</a:t>
            </a: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27245981"/>
              </p:ext>
            </p:extLst>
          </p:nvPr>
        </p:nvGraphicFramePr>
        <p:xfrm>
          <a:off x="467178" y="1295992"/>
          <a:ext cx="10907183" cy="784808"/>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1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56810040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a:xfrm>
            <a:off x="302079" y="228600"/>
            <a:ext cx="9453109" cy="1143000"/>
          </a:xfrm>
        </p:spPr>
        <p:txBody>
          <a:bodyPr/>
          <a:lstStyle/>
          <a:p>
            <a:r>
              <a:rPr lang="en-US" altLang="zh-CN" sz="3600" dirty="0"/>
              <a:t>SA5 Number of delegates/LS exchange 2023/2024</a:t>
            </a:r>
            <a:endParaRPr lang="zh-CN" altLang="en-US" sz="3600" dirty="0"/>
          </a:p>
        </p:txBody>
      </p:sp>
      <p:graphicFrame>
        <p:nvGraphicFramePr>
          <p:cNvPr id="7" name="Chart 6">
            <a:extLst>
              <a:ext uri="{FF2B5EF4-FFF2-40B4-BE49-F238E27FC236}">
                <a16:creationId xmlns:a16="http://schemas.microsoft.com/office/drawing/2014/main" id="{7DCF55B7-4A1A-4B47-9C01-84295E12D49A}"/>
              </a:ext>
            </a:extLst>
          </p:cNvPr>
          <p:cNvGraphicFramePr>
            <a:graphicFrameLocks/>
          </p:cNvGraphicFramePr>
          <p:nvPr>
            <p:extLst>
              <p:ext uri="{D42A27DB-BD31-4B8C-83A1-F6EECF244321}">
                <p14:modId xmlns:p14="http://schemas.microsoft.com/office/powerpoint/2010/main" val="3955896843"/>
              </p:ext>
            </p:extLst>
          </p:nvPr>
        </p:nvGraphicFramePr>
        <p:xfrm>
          <a:off x="1152913" y="1944000"/>
          <a:ext cx="4893226" cy="35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5F87BBE2-C5CE-4217-8DFE-A63F1B22C168}"/>
              </a:ext>
            </a:extLst>
          </p:cNvPr>
          <p:cNvGraphicFramePr>
            <a:graphicFrameLocks/>
          </p:cNvGraphicFramePr>
          <p:nvPr>
            <p:extLst>
              <p:ext uri="{D42A27DB-BD31-4B8C-83A1-F6EECF244321}">
                <p14:modId xmlns:p14="http://schemas.microsoft.com/office/powerpoint/2010/main" val="3192956998"/>
              </p:ext>
            </p:extLst>
          </p:nvPr>
        </p:nvGraphicFramePr>
        <p:xfrm>
          <a:off x="6206497" y="1944000"/>
          <a:ext cx="4832590" cy="35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9730698"/>
      </p:ext>
    </p:extLst>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13. </a:t>
            </a:r>
            <a:r>
              <a:rPr lang="en-GB" altLang="en-US" sz="3200" b="1" dirty="0" err="1"/>
              <a:t>AdNRM</a:t>
            </a:r>
            <a:r>
              <a:rPr lang="en-GB" altLang="en-US" sz="3200" b="1" dirty="0"/>
              <a:t>: </a:t>
            </a:r>
            <a:r>
              <a:rPr lang="en-US" altLang="en-US" sz="3200" b="1" dirty="0"/>
              <a:t>5G Advanced NRM features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 5GC</a:t>
            </a:r>
            <a:r>
              <a:rPr lang="zh-CN" altLang="en-US" sz="1200" kern="0" dirty="0"/>
              <a:t>：</a:t>
            </a:r>
          </a:p>
          <a:p>
            <a:pPr lvl="2">
              <a:spcBef>
                <a:spcPts val="0"/>
              </a:spcBef>
              <a:spcAft>
                <a:spcPts val="0"/>
              </a:spcAft>
              <a:defRPr/>
            </a:pPr>
            <a:r>
              <a:rPr lang="en-US" altLang="zh-CN" sz="1200" kern="0" dirty="0"/>
              <a:t>Discussion on way forward for 5GC NF Profile definition in TS28.541 endorsed and new </a:t>
            </a:r>
            <a:r>
              <a:rPr lang="en-US" altLang="zh-CN" sz="1200" kern="0" dirty="0" err="1"/>
              <a:t>NFProfile</a:t>
            </a:r>
            <a:r>
              <a:rPr lang="en-US" altLang="zh-CN" sz="1200" kern="0" dirty="0"/>
              <a:t> </a:t>
            </a:r>
            <a:r>
              <a:rPr lang="en-US" altLang="zh-CN" sz="1200" kern="0" dirty="0" err="1"/>
              <a:t>dataType</a:t>
            </a:r>
            <a:r>
              <a:rPr lang="en-US" altLang="zh-CN" sz="1200" kern="0" dirty="0"/>
              <a:t> introduced.</a:t>
            </a:r>
          </a:p>
          <a:p>
            <a:pPr lvl="2">
              <a:spcBef>
                <a:spcPts val="0"/>
              </a:spcBef>
              <a:spcAft>
                <a:spcPts val="0"/>
              </a:spcAft>
              <a:defRPr/>
            </a:pPr>
            <a:r>
              <a:rPr lang="en-US" altLang="zh-CN" sz="1200" kern="0" dirty="0"/>
              <a:t>Update LCS related NRM are proposed and approved</a:t>
            </a:r>
          </a:p>
          <a:p>
            <a:pPr lvl="2">
              <a:spcBef>
                <a:spcPts val="0"/>
              </a:spcBef>
              <a:spcAft>
                <a:spcPts val="0"/>
              </a:spcAft>
              <a:defRPr/>
            </a:pPr>
            <a:r>
              <a:rPr lang="en-US" altLang="zh-CN" sz="1200" kern="0" dirty="0"/>
              <a:t>EAS Bundle NRM  are proposed and approved</a:t>
            </a:r>
          </a:p>
          <a:p>
            <a:pPr lvl="2">
              <a:spcBef>
                <a:spcPts val="0"/>
              </a:spcBef>
              <a:spcAft>
                <a:spcPts val="0"/>
              </a:spcAft>
              <a:defRPr/>
            </a:pPr>
            <a:r>
              <a:rPr lang="en-US" altLang="zh-CN" sz="1200" kern="0" dirty="0"/>
              <a:t>Stage 3 enhancement</a:t>
            </a:r>
          </a:p>
          <a:p>
            <a:pPr lvl="2">
              <a:spcBef>
                <a:spcPts val="0"/>
              </a:spcBef>
              <a:spcAft>
                <a:spcPts val="0"/>
              </a:spcAft>
              <a:defRPr/>
            </a:pPr>
            <a:r>
              <a:rPr lang="en-US" altLang="zh-CN" sz="1200" kern="0" dirty="0"/>
              <a:t>Specify Float type in YANG solution set  are proposed and approved</a:t>
            </a:r>
          </a:p>
          <a:p>
            <a:pPr lvl="2">
              <a:spcBef>
                <a:spcPts val="0"/>
              </a:spcBef>
              <a:spcAft>
                <a:spcPts val="0"/>
              </a:spcAft>
              <a:defRPr/>
            </a:pPr>
            <a:r>
              <a:rPr lang="en-US" altLang="zh-CN" sz="1200" kern="0" dirty="0"/>
              <a:t>Discussion on way forward for </a:t>
            </a:r>
            <a:r>
              <a:rPr lang="en-US" altLang="zh-CN" sz="1200" kern="0" dirty="0" err="1"/>
              <a:t>openAPI</a:t>
            </a:r>
            <a:r>
              <a:rPr lang="en-US" altLang="zh-CN" sz="1200" kern="0" dirty="0"/>
              <a:t> solution set for </a:t>
            </a:r>
            <a:r>
              <a:rPr lang="en-US" altLang="zh-CN" sz="1200" kern="0" dirty="0" err="1"/>
              <a:t>readOnly</a:t>
            </a:r>
            <a:r>
              <a:rPr lang="en-US" altLang="zh-CN" sz="1200" kern="0" dirty="0"/>
              <a:t> attributes for different scenarios endorsed.</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NR</a:t>
            </a:r>
            <a:r>
              <a:rPr lang="zh-CN" altLang="en-US" sz="1200" kern="0" dirty="0"/>
              <a:t>： </a:t>
            </a:r>
            <a:r>
              <a:rPr lang="en-US" altLang="zh-CN" sz="1200" kern="0" dirty="0"/>
              <a:t>Adding cell coverage configuration to support CCO in RAN3 are proposed but not approved</a:t>
            </a:r>
          </a:p>
          <a:p>
            <a:pPr lvl="1">
              <a:spcBef>
                <a:spcPts val="0"/>
              </a:spcBef>
              <a:spcAft>
                <a:spcPts val="0"/>
              </a:spcAft>
              <a:defRPr/>
            </a:pPr>
            <a:endParaRPr lang="en-US" altLang="zh-CN" sz="1200" kern="0" dirty="0"/>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Potential coordination: providing network resource model for network features defined in SA2, CT4, RAN3 and RAN4.</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sz="1200" dirty="0"/>
              <a:t>5GC/NR/Edge/Stage3 NRM enhancement</a:t>
            </a:r>
            <a:r>
              <a:rPr lang="en-US" altLang="zh-CN" sz="1200" dirty="0"/>
              <a:t>.</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2974366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15%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8E453E22-4423-49CC-AFA9-352E9BB7CB13}"/>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0302026"/>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14. TMQ: </a:t>
            </a:r>
            <a:r>
              <a:rPr lang="en-US" altLang="en-US" sz="3200" b="1" dirty="0"/>
              <a:t>Subscriber and Equipment Trace and </a:t>
            </a:r>
            <a:r>
              <a:rPr lang="en-US" altLang="en-US" sz="3200" b="1" dirty="0" err="1"/>
              <a:t>QoE</a:t>
            </a:r>
            <a:r>
              <a:rPr lang="en-US" altLang="en-US" sz="3200" b="1" dirty="0"/>
              <a:t> collection management</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RRC reports definition in stages 2 &amp; 3</a:t>
            </a:r>
          </a:p>
          <a:p>
            <a:pPr lvl="1">
              <a:spcBef>
                <a:spcPts val="0"/>
              </a:spcBef>
              <a:spcAft>
                <a:spcPts val="0"/>
              </a:spcAft>
              <a:defRPr/>
            </a:pPr>
            <a:r>
              <a:rPr lang="en-US" altLang="zh-CN" sz="1200" kern="0" dirty="0"/>
              <a:t>MDT alignment procedure enhancement in </a:t>
            </a:r>
            <a:r>
              <a:rPr lang="en-US" altLang="zh-CN" sz="1200" kern="0" dirty="0" err="1"/>
              <a:t>QoE</a:t>
            </a:r>
            <a:endParaRPr lang="en-US" altLang="zh-CN" sz="1200" kern="0" dirty="0"/>
          </a:p>
          <a:p>
            <a:pPr lvl="1">
              <a:spcBef>
                <a:spcPts val="0"/>
              </a:spcBef>
              <a:spcAft>
                <a:spcPts val="0"/>
              </a:spcAft>
              <a:defRPr/>
            </a:pPr>
            <a:r>
              <a:rPr lang="en-US" altLang="zh-CN" sz="1200" kern="0" dirty="0"/>
              <a:t>Terminology alignment at </a:t>
            </a:r>
            <a:r>
              <a:rPr lang="en-US" altLang="zh-CN" sz="1200" kern="0" dirty="0" err="1"/>
              <a:t>QoE</a:t>
            </a:r>
            <a:r>
              <a:rPr lang="en-US" altLang="zh-CN" sz="1200" kern="0" dirty="0"/>
              <a:t> Pause reporting</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SA2, SA4, CT1, CT4, RAN2 and RAN3.</a:t>
            </a:r>
          </a:p>
          <a:p>
            <a:pPr lvl="1">
              <a:spcBef>
                <a:spcPts val="0"/>
              </a:spcBef>
              <a:spcAft>
                <a:spcPts val="0"/>
              </a:spcAft>
              <a:defRPr/>
            </a:pPr>
            <a:r>
              <a:rPr lang="en-US" sz="1200" kern="0" dirty="0"/>
              <a:t>RAN has proposals for work that might impact Trace, MDT and </a:t>
            </a:r>
            <a:r>
              <a:rPr lang="en-US" sz="1200" kern="0" dirty="0" err="1"/>
              <a:t>QoE</a:t>
            </a:r>
            <a:r>
              <a:rPr lang="en-US" sz="1200" kern="0" dirty="0"/>
              <a:t> in RP-232624.</a:t>
            </a:r>
          </a:p>
          <a:p>
            <a:pPr lvl="1">
              <a:spcBef>
                <a:spcPts val="0"/>
              </a:spcBef>
              <a:spcAft>
                <a:spcPts val="0"/>
              </a:spcAft>
              <a:defRPr/>
            </a:pPr>
            <a:r>
              <a:rPr lang="en-US" sz="1200" kern="0" dirty="0"/>
              <a:t>Studies in SA2 might impact Trace, MDT and </a:t>
            </a:r>
            <a:r>
              <a:rPr lang="en-US" sz="1200" kern="0" dirty="0" err="1"/>
              <a:t>QoE</a:t>
            </a:r>
            <a:r>
              <a:rPr lang="en-US" sz="1200" kern="0" dirty="0"/>
              <a:t> in Rel-19.</a:t>
            </a:r>
          </a:p>
          <a:p>
            <a:pPr lvl="1">
              <a:spcBef>
                <a:spcPts val="0"/>
              </a:spcBef>
              <a:spcAft>
                <a:spcPts val="0"/>
              </a:spcAft>
              <a:defRPr/>
            </a:pPr>
            <a:r>
              <a:rPr lang="en-US" sz="1200" kern="0" dirty="0"/>
              <a:t>If </a:t>
            </a:r>
            <a:r>
              <a:rPr lang="en-US" sz="1200" kern="0" dirty="0" err="1"/>
              <a:t>Signalling</a:t>
            </a:r>
            <a:r>
              <a:rPr lang="en-US" sz="1200" kern="0" dirty="0"/>
              <a:t> Based Activation is affected, CT4, RAN2 and RAN3 are affected.</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702656427"/>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A72189F6-850D-4A06-A8EB-B65181AA7580}"/>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605987048"/>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15. NTNM: </a:t>
            </a:r>
            <a:r>
              <a:rPr lang="en-US" altLang="en-US" sz="3200" b="1" dirty="0"/>
              <a:t>Study on Management Aspects of NTN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374046" y="2082574"/>
            <a:ext cx="10953749" cy="425822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Management capabilities to support new network architecture or functions for satellite regenerative payloads</a:t>
            </a:r>
          </a:p>
          <a:p>
            <a:pPr lvl="1">
              <a:spcBef>
                <a:spcPts val="0"/>
              </a:spcBef>
              <a:spcAft>
                <a:spcPts val="0"/>
              </a:spcAft>
              <a:defRPr/>
            </a:pPr>
            <a:r>
              <a:rPr lang="en-US" altLang="zh-CN" sz="1200" kern="0" dirty="0"/>
              <a:t>Connections between RAN node on-board satellite and CN (regenerative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Associations between </a:t>
            </a:r>
            <a:r>
              <a:rPr lang="en-US" altLang="zh-CN" sz="1200" kern="0" dirty="0" err="1"/>
              <a:t>SectorEquipmentFunction</a:t>
            </a:r>
            <a:r>
              <a:rPr lang="en-US" altLang="zh-CN" sz="1200" kern="0" dirty="0"/>
              <a:t> on-board satellite and the RAN nodes (</a:t>
            </a:r>
            <a:r>
              <a:rPr lang="en-US" altLang="zh-CN" sz="1200" kern="0" dirty="0" err="1"/>
              <a:t>gNB</a:t>
            </a:r>
            <a:r>
              <a:rPr lang="en-US" altLang="zh-CN" sz="1200" kern="0" dirty="0"/>
              <a:t>/</a:t>
            </a:r>
            <a:r>
              <a:rPr lang="en-US" altLang="zh-CN" sz="1200" kern="0" dirty="0" err="1"/>
              <a:t>eNB</a:t>
            </a:r>
            <a:r>
              <a:rPr lang="en-US" altLang="zh-CN" sz="1200" kern="0" dirty="0"/>
              <a:t>) on ground (transparent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Support of non-terrestrial network architecture with 5G system functions on board the NTN - Agreed potential solution and proposed conclusion</a:t>
            </a:r>
          </a:p>
          <a:p>
            <a:pPr lvl="1">
              <a:spcBef>
                <a:spcPts val="0"/>
              </a:spcBef>
              <a:spcAft>
                <a:spcPts val="0"/>
              </a:spcAft>
              <a:defRPr/>
            </a:pPr>
            <a:r>
              <a:rPr lang="en-US" altLang="zh-CN" sz="1200" kern="0" dirty="0"/>
              <a:t>(new)NRM extension to support re-generative mode of operations - Agreed </a:t>
            </a:r>
            <a:r>
              <a:rPr lang="en-US" altLang="zh-CN" sz="1200" kern="0" dirty="0" err="1"/>
              <a:t>usecase</a:t>
            </a:r>
            <a:r>
              <a:rPr lang="en-US" altLang="zh-CN" sz="1200" kern="0" dirty="0"/>
              <a:t> and  potential solution</a:t>
            </a:r>
          </a:p>
          <a:p>
            <a:pPr marL="457200" lvl="1" indent="0">
              <a:spcBef>
                <a:spcPts val="0"/>
              </a:spcBef>
              <a:spcAft>
                <a:spcPts val="0"/>
              </a:spcAft>
              <a:buNone/>
              <a:defRPr/>
            </a:pPr>
            <a:r>
              <a:rPr lang="en-US" altLang="zh-CN" sz="1200" kern="0" dirty="0"/>
              <a:t>Store and Forward (S&amp;F) satellite operation and UE-Satellite-UE communication.</a:t>
            </a:r>
          </a:p>
          <a:p>
            <a:pPr lvl="1">
              <a:spcBef>
                <a:spcPts val="0"/>
              </a:spcBef>
              <a:spcAft>
                <a:spcPts val="0"/>
              </a:spcAft>
              <a:defRPr/>
            </a:pPr>
            <a:r>
              <a:rPr lang="en-US" altLang="zh-CN" sz="1200" kern="0" dirty="0"/>
              <a:t>Store and Forward - Agreed potential solution</a:t>
            </a:r>
          </a:p>
          <a:p>
            <a:pPr lvl="1">
              <a:spcBef>
                <a:spcPts val="0"/>
              </a:spcBef>
              <a:spcAft>
                <a:spcPts val="0"/>
              </a:spcAft>
              <a:defRPr/>
            </a:pPr>
            <a:r>
              <a:rPr lang="en-US" altLang="zh-CN" sz="1200" kern="0" dirty="0"/>
              <a:t>Distinguish which network elements support Store and Forward Satellite operation - No progress at this meeting</a:t>
            </a:r>
          </a:p>
          <a:p>
            <a:pPr lvl="1">
              <a:spcBef>
                <a:spcPts val="0"/>
              </a:spcBef>
              <a:spcAft>
                <a:spcPts val="0"/>
              </a:spcAft>
              <a:defRPr/>
            </a:pPr>
            <a:r>
              <a:rPr lang="en-US" altLang="zh-CN" sz="1200" kern="0" dirty="0"/>
              <a:t>UE-Satellite-UE Communication via UPFs on-board the satellites - No progress at this meeting</a:t>
            </a:r>
          </a:p>
          <a:p>
            <a:pPr lvl="1">
              <a:spcBef>
                <a:spcPts val="0"/>
              </a:spcBef>
              <a:spcAft>
                <a:spcPts val="0"/>
              </a:spcAft>
              <a:defRPr/>
            </a:pPr>
            <a:r>
              <a:rPr lang="en-US" altLang="zh-CN" sz="1200" kern="0" dirty="0"/>
              <a:t>MEC deployed on the satellite - No progress at this meeting</a:t>
            </a:r>
          </a:p>
          <a:p>
            <a:pPr marL="457200" lvl="1" indent="0">
              <a:spcBef>
                <a:spcPts val="0"/>
              </a:spcBef>
              <a:spcAft>
                <a:spcPts val="0"/>
              </a:spcAft>
              <a:buNone/>
              <a:defRPr/>
            </a:pPr>
            <a:r>
              <a:rPr lang="en-US" altLang="zh-CN" sz="1200" kern="0" dirty="0"/>
              <a:t>NTN-TN and NTN-NTN mobility coordination and better service continuity</a:t>
            </a:r>
          </a:p>
          <a:p>
            <a:pPr lvl="1">
              <a:spcBef>
                <a:spcPts val="0"/>
              </a:spcBef>
              <a:spcAft>
                <a:spcPts val="0"/>
              </a:spcAft>
              <a:defRPr/>
            </a:pPr>
            <a:r>
              <a:rPr lang="en-US" altLang="zh-CN" sz="1200" kern="0" dirty="0"/>
              <a:t>NTN </a:t>
            </a:r>
            <a:r>
              <a:rPr lang="en-US" altLang="zh-CN" sz="1200" kern="0" dirty="0" err="1"/>
              <a:t>neighbour</a:t>
            </a:r>
            <a:r>
              <a:rPr lang="en-US" altLang="zh-CN" sz="1200" kern="0" dirty="0"/>
              <a:t> cell management - Agreed potential solution</a:t>
            </a:r>
          </a:p>
          <a:p>
            <a:pPr lvl="1">
              <a:spcBef>
                <a:spcPts val="0"/>
              </a:spcBef>
              <a:spcAft>
                <a:spcPts val="0"/>
              </a:spcAft>
              <a:defRPr/>
            </a:pPr>
            <a:r>
              <a:rPr lang="en-US" altLang="zh-CN" sz="1200" kern="0" dirty="0"/>
              <a:t>NTN Tracking area management - Agreed potential solution and proposed conclusion</a:t>
            </a:r>
          </a:p>
          <a:p>
            <a:pPr lvl="1">
              <a:spcBef>
                <a:spcPts val="0"/>
              </a:spcBef>
              <a:spcAft>
                <a:spcPts val="0"/>
              </a:spcAft>
              <a:defRPr/>
            </a:pPr>
            <a:r>
              <a:rPr lang="en-US" altLang="zh-CN" sz="1200" kern="0" dirty="0"/>
              <a:t>MBS broadcast service management - Agreed potential solution</a:t>
            </a:r>
          </a:p>
          <a:p>
            <a:pPr marL="914400" lvl="2" indent="0">
              <a:spcBef>
                <a:spcPts val="0"/>
              </a:spcBef>
              <a:spcAft>
                <a:spcPts val="0"/>
              </a:spcAft>
              <a:buNone/>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SA2, RAN2, RAN3 where appropriate.</a:t>
            </a:r>
            <a:endParaRPr lang="de-DE" sz="1200" kern="0" dirty="0"/>
          </a:p>
          <a:p>
            <a:pPr>
              <a:spcBef>
                <a:spcPts val="0"/>
              </a:spcBef>
              <a:spcAft>
                <a:spcPts val="0"/>
              </a:spcAft>
              <a:defRPr/>
            </a:pPr>
            <a:r>
              <a:rPr lang="de-DE" sz="1800" kern="0" dirty="0"/>
              <a:t>Next steps:</a:t>
            </a:r>
          </a:p>
          <a:p>
            <a:pPr lvl="1">
              <a:defRPr/>
            </a:pPr>
            <a:r>
              <a:rPr lang="en-US" altLang="zh-CN" sz="1200" dirty="0"/>
              <a:t>Add missing solutions and conclusions for some use cases</a:t>
            </a:r>
            <a:endParaRPr lang="en-US" sz="1200" kern="0" dirty="0"/>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9744290"/>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D22820F3-5017-45F0-BFB1-BF095FA441EC}"/>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90279542"/>
      </p:ext>
    </p:extLst>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16. IABM: </a:t>
            </a:r>
            <a:r>
              <a:rPr lang="en-US" altLang="en-US" sz="3200" b="1" dirty="0"/>
              <a:t>Study on management of IAB nodes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new use cases mobile IAB node needs new configuration in mobility scenarios</a:t>
            </a:r>
          </a:p>
          <a:p>
            <a:pPr lvl="1">
              <a:spcBef>
                <a:spcPts val="0"/>
              </a:spcBef>
              <a:spcAft>
                <a:spcPts val="0"/>
              </a:spcAft>
              <a:defRPr/>
            </a:pPr>
            <a:r>
              <a:rPr lang="en-US" altLang="zh-CN" sz="1200" kern="0" dirty="0"/>
              <a:t>new solution support of configuration based on location</a:t>
            </a:r>
          </a:p>
          <a:p>
            <a:pPr lvl="1">
              <a:spcBef>
                <a:spcPts val="0"/>
              </a:spcBef>
              <a:spcAft>
                <a:spcPts val="0"/>
              </a:spcAft>
              <a:defRPr/>
            </a:pPr>
            <a:r>
              <a:rPr lang="en-US" altLang="zh-CN" sz="1200" kern="0" dirty="0"/>
              <a:t>new solution mobile IAB node configuration update based on location</a:t>
            </a:r>
          </a:p>
          <a:p>
            <a:pPr marL="457200" lvl="1" indent="0">
              <a:spcBef>
                <a:spcPts val="0"/>
              </a:spcBef>
              <a:spcAft>
                <a:spcPts val="0"/>
              </a:spcAft>
              <a:buNone/>
              <a:defRPr/>
            </a:pPr>
            <a:r>
              <a:rPr lang="en-US" altLang="zh-CN" sz="1200" kern="0" dirty="0"/>
              <a:t>Overall 90% of this study completed, all the use cases and solutions for the four WTs in the SID were completed.</a:t>
            </a:r>
          </a:p>
          <a:p>
            <a:pPr marL="457200" lvl="1" indent="0">
              <a:spcBef>
                <a:spcPts val="0"/>
              </a:spcBef>
              <a:spcAft>
                <a:spcPts val="0"/>
              </a:spcAft>
              <a:buNone/>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Collaboration with SA2 on architecture enhancements, SA3 on security and RAN3 on NR Mobile IAB</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Plan to conclude this study and submit WID in the next meeting.</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782866966"/>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tc>
                <a:tc>
                  <a:txBody>
                    <a:bodyPr/>
                    <a:lstStyle/>
                    <a:p>
                      <a:pPr algn="l" fontAlgn="b"/>
                      <a:r>
                        <a:rPr lang="nn-NO" sz="11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SP-231729</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algn="l" fontAlgn="t"/>
                      <a:endParaRPr lang="en-US" sz="11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285CA2C5-F585-4F4C-9D38-F00AA2B2FE74}"/>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411111193"/>
      </p:ext>
    </p:extLst>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17. </a:t>
            </a:r>
            <a:r>
              <a:rPr lang="en-GB" altLang="en-US" sz="3200" b="1" dirty="0" err="1"/>
              <a:t>RedcapM</a:t>
            </a:r>
            <a:r>
              <a:rPr lang="en-GB" altLang="en-US" sz="3200" b="1" dirty="0"/>
              <a:t>: </a:t>
            </a:r>
            <a:r>
              <a:rPr lang="en-US" altLang="en-US" sz="3200" b="1" dirty="0"/>
              <a:t>Study on management aspects of </a:t>
            </a:r>
            <a:r>
              <a:rPr lang="en-US" altLang="en-US" sz="3200" b="1" dirty="0" err="1"/>
              <a:t>RedCap</a:t>
            </a:r>
            <a:r>
              <a:rPr lang="en-US" altLang="en-US" sz="3200" b="1" dirty="0"/>
              <a:t> feature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de-DE" altLang="de-DE" sz="1200" kern="0" dirty="0"/>
              <a:t>The following topics are discussed and approved:</a:t>
            </a:r>
            <a:endParaRPr lang="en-US" altLang="zh-CN" sz="1200" kern="0" dirty="0"/>
          </a:p>
          <a:p>
            <a:pPr lvl="1">
              <a:spcBef>
                <a:spcPts val="0"/>
              </a:spcBef>
              <a:spcAft>
                <a:spcPts val="0"/>
              </a:spcAft>
              <a:defRPr/>
            </a:pPr>
            <a:r>
              <a:rPr lang="en-US" altLang="zh-CN" sz="1200" kern="0" dirty="0"/>
              <a:t>Update,</a:t>
            </a:r>
            <a:r>
              <a:rPr lang="zh-CN" altLang="en-US" sz="1200" kern="0" dirty="0"/>
              <a:t> </a:t>
            </a:r>
            <a:r>
              <a:rPr lang="en-US" altLang="zh-CN" sz="1200" kern="0" dirty="0"/>
              <a:t>evaluation, conclusion and recommendation for use case#1 are approved</a:t>
            </a:r>
          </a:p>
          <a:p>
            <a:pPr lvl="1">
              <a:spcBef>
                <a:spcPts val="0"/>
              </a:spcBef>
              <a:spcAft>
                <a:spcPts val="0"/>
              </a:spcAft>
              <a:defRPr/>
            </a:pPr>
            <a:r>
              <a:rPr lang="en-US" altLang="zh-CN" sz="1200" kern="0" dirty="0"/>
              <a:t>solutions on resource load for </a:t>
            </a:r>
            <a:r>
              <a:rPr lang="en-US" altLang="zh-CN" sz="1200" kern="0" dirty="0" err="1"/>
              <a:t>RedCap</a:t>
            </a:r>
            <a:r>
              <a:rPr lang="en-US" altLang="zh-CN" sz="1200" kern="0" dirty="0"/>
              <a:t> are proposed and discussed.</a:t>
            </a:r>
          </a:p>
          <a:p>
            <a:pPr lvl="1">
              <a:spcBef>
                <a:spcPts val="0"/>
              </a:spcBef>
              <a:spcAft>
                <a:spcPts val="0"/>
              </a:spcAft>
              <a:defRPr/>
            </a:pPr>
            <a:r>
              <a:rPr lang="en-US" altLang="zh-CN" sz="1200" kern="0" dirty="0"/>
              <a:t>evaluation, conclusion and recommendation for use case#3 and use case#4 are proposed and approved.</a:t>
            </a:r>
          </a:p>
          <a:p>
            <a:pPr lvl="1">
              <a:spcBef>
                <a:spcPts val="0"/>
              </a:spcBef>
              <a:spcAft>
                <a:spcPts val="0"/>
              </a:spcAft>
              <a:defRPr/>
            </a:pPr>
            <a:r>
              <a:rPr lang="en-US" altLang="zh-CN" sz="1200" kern="0" dirty="0"/>
              <a:t>solutions for </a:t>
            </a:r>
            <a:r>
              <a:rPr lang="en-US" altLang="zh-CN" sz="1200" kern="0" dirty="0" err="1"/>
              <a:t>RedCap</a:t>
            </a:r>
            <a:r>
              <a:rPr lang="en-US" altLang="zh-CN" sz="1200" kern="0" dirty="0"/>
              <a:t> Information Exposure are proposed and approved.</a:t>
            </a:r>
          </a:p>
          <a:p>
            <a:pPr marL="457200" lvl="1" indent="0">
              <a:spcBef>
                <a:spcPts val="0"/>
              </a:spcBef>
              <a:spcAft>
                <a:spcPts val="0"/>
              </a:spcAft>
              <a:buNone/>
              <a:defRPr/>
            </a:pPr>
            <a:r>
              <a:rPr lang="de-DE" altLang="de-DE" sz="1200" kern="0" dirty="0"/>
              <a:t>The following topics need more discussion:</a:t>
            </a:r>
            <a:endParaRPr lang="en-US" altLang="zh-CN" sz="1200" kern="0" dirty="0"/>
          </a:p>
          <a:p>
            <a:pPr lvl="1">
              <a:spcBef>
                <a:spcPts val="0"/>
              </a:spcBef>
              <a:spcAft>
                <a:spcPts val="0"/>
              </a:spcAft>
              <a:defRPr/>
            </a:pPr>
            <a:r>
              <a:rPr lang="en-US" altLang="zh-CN" sz="1200" kern="0" dirty="0"/>
              <a:t>solutions for </a:t>
            </a:r>
            <a:r>
              <a:rPr lang="en-US" altLang="zh-CN" sz="1200" kern="0" dirty="0" err="1"/>
              <a:t>RedCap</a:t>
            </a:r>
            <a:r>
              <a:rPr lang="en-US" altLang="zh-CN" sz="1200" kern="0" dirty="0"/>
              <a:t> EE are proposed but not approved.</a:t>
            </a:r>
          </a:p>
          <a:p>
            <a:pPr lvl="1">
              <a:spcBef>
                <a:spcPts val="0"/>
              </a:spcBef>
              <a:spcAft>
                <a:spcPts val="0"/>
              </a:spcAft>
              <a:defRPr/>
            </a:pPr>
            <a:r>
              <a:rPr lang="en-US" altLang="zh-CN" sz="1200" kern="0" dirty="0"/>
              <a:t>solutions for Inactive </a:t>
            </a:r>
            <a:r>
              <a:rPr lang="en-US" altLang="zh-CN" sz="1200" kern="0" dirty="0" err="1"/>
              <a:t>RedCap</a:t>
            </a:r>
            <a:r>
              <a:rPr lang="en-US" altLang="zh-CN" sz="1200" kern="0" dirty="0"/>
              <a:t> UEs are proposed but not approved.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RAN1 on </a:t>
            </a:r>
            <a:r>
              <a:rPr lang="en-US" sz="1200" kern="0" dirty="0" err="1"/>
              <a:t>RedCap</a:t>
            </a:r>
            <a:r>
              <a:rPr lang="en-US" sz="1200" kern="0" dirty="0"/>
              <a:t> related requirements and Physical layer methods</a:t>
            </a:r>
          </a:p>
          <a:p>
            <a:pPr lvl="1">
              <a:spcBef>
                <a:spcPts val="0"/>
              </a:spcBef>
              <a:spcAft>
                <a:spcPts val="0"/>
              </a:spcAft>
              <a:defRPr/>
            </a:pPr>
            <a:r>
              <a:rPr lang="en-US" sz="1200" kern="0" dirty="0"/>
              <a:t>SA2 on 5GC </a:t>
            </a:r>
            <a:r>
              <a:rPr lang="en-US" sz="1200" kern="0" dirty="0" err="1"/>
              <a:t>RedCap</a:t>
            </a:r>
            <a:r>
              <a:rPr lang="en-US" sz="1200" kern="0" dirty="0"/>
              <a:t> related NF services and configurations.</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Evaluation, conclusion and recommendation for the remaining use cases will be studied.</a:t>
            </a:r>
          </a:p>
          <a:p>
            <a:pPr lvl="1">
              <a:defRPr/>
            </a:pPr>
            <a:r>
              <a:rPr lang="en-US" altLang="zh-CN" sz="1200" dirty="0"/>
              <a:t>Potential solutions for the remaining use cases will be continue studied.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93954709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5006B35-B96D-4603-8492-C8BFFDD1B7D9}"/>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170691092"/>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18. NWDAFM: </a:t>
            </a:r>
            <a:r>
              <a:rPr lang="en-US" altLang="en-US" sz="3200" b="1" dirty="0"/>
              <a:t>Study on Enhancement of Management Aspects related to NWDAF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0"/>
              </a:spcAft>
              <a:defRPr/>
            </a:pPr>
            <a:r>
              <a:rPr lang="en-US" altLang="zh-CN" sz="1400" kern="0" dirty="0"/>
              <a:t>Adds a potential solution on measuring the amount of data collected by RE-NWDAF in roaming case.</a:t>
            </a:r>
          </a:p>
          <a:p>
            <a:pPr lvl="1">
              <a:spcBef>
                <a:spcPts val="0"/>
              </a:spcBef>
              <a:spcAft>
                <a:spcPts val="0"/>
              </a:spcAft>
              <a:defRPr/>
            </a:pPr>
            <a:r>
              <a:rPr lang="en-US" altLang="zh-CN" sz="1400" kern="0" dirty="0"/>
              <a:t>Adds a potential solution on measuring the number of failed roaming analytics service subscriptions happened in 2 specific cases.</a:t>
            </a:r>
          </a:p>
          <a:p>
            <a:pPr lvl="1">
              <a:spcBef>
                <a:spcPts val="0"/>
              </a:spcBef>
              <a:spcAft>
                <a:spcPts val="0"/>
              </a:spcAft>
              <a:defRPr/>
            </a:pPr>
            <a:r>
              <a:rPr lang="en-US" altLang="zh-CN" sz="1400" kern="0" dirty="0"/>
              <a:t>Adds a potential solution on measuring the amount of data </a:t>
            </a:r>
            <a:r>
              <a:rPr lang="en-US" altLang="zh-CN" sz="1400" kern="0" dirty="0" err="1"/>
              <a:t>colleted</a:t>
            </a:r>
            <a:r>
              <a:rPr lang="en-US" altLang="zh-CN" sz="1400" kern="0" dirty="0"/>
              <a:t> by NWDAF via DCCF.</a:t>
            </a:r>
          </a:p>
          <a:p>
            <a:pPr lvl="1">
              <a:spcBef>
                <a:spcPts val="0"/>
              </a:spcBef>
              <a:spcAft>
                <a:spcPts val="0"/>
              </a:spcAft>
              <a:defRPr/>
            </a:pPr>
            <a:r>
              <a:rPr lang="en-US" altLang="zh-CN" sz="1400" kern="0" dirty="0"/>
              <a:t>Adds conclusions for use case #1 (closed) and #2 (closed)</a:t>
            </a:r>
          </a:p>
          <a:p>
            <a:pPr lvl="1">
              <a:spcBef>
                <a:spcPts val="0"/>
              </a:spcBef>
              <a:spcAft>
                <a:spcPts val="0"/>
              </a:spcAft>
              <a:defRPr/>
            </a:pPr>
            <a:r>
              <a:rPr lang="en-US" altLang="zh-CN" sz="1400" kern="0" dirty="0"/>
              <a:t>Adds a conclusion for use case #3</a:t>
            </a:r>
          </a:p>
          <a:p>
            <a:pPr lvl="1">
              <a:spcBef>
                <a:spcPts val="0"/>
              </a:spcBef>
              <a:spcAft>
                <a:spcPts val="0"/>
              </a:spcAft>
              <a:defRPr/>
            </a:pPr>
            <a:r>
              <a:rPr lang="en-US" altLang="zh-CN" sz="1400" kern="0" dirty="0"/>
              <a:t>Adds conclusion of the TR and provides normative commendation</a:t>
            </a:r>
          </a:p>
          <a:p>
            <a:pPr lvl="1">
              <a:spcBef>
                <a:spcPts val="0"/>
              </a:spcBef>
              <a:spcAft>
                <a:spcPts val="0"/>
              </a:spcAft>
              <a:defRPr/>
            </a:pPr>
            <a:r>
              <a:rPr lang="en-US" altLang="zh-CN" sz="1400" kern="0" dirty="0"/>
              <a:t>update scope section and other editorial contents of TR 28877</a:t>
            </a:r>
          </a:p>
          <a:p>
            <a:pPr marL="341313" lvl="1" indent="-341313">
              <a:spcBef>
                <a:spcPts val="0"/>
              </a:spcBef>
              <a:spcAft>
                <a:spcPts val="0"/>
              </a:spcAft>
              <a:buBlip>
                <a:blip r:embed="rId2"/>
              </a:buBlip>
              <a:defRPr/>
            </a:pPr>
            <a:r>
              <a:rPr lang="en-US" sz="2000" kern="0" dirty="0"/>
              <a:t>Impacts and dependencies on other WGs:</a:t>
            </a:r>
            <a:endParaRPr lang="de-DE" sz="2000" kern="0" dirty="0"/>
          </a:p>
          <a:p>
            <a:pPr lvl="1">
              <a:spcBef>
                <a:spcPts val="0"/>
              </a:spcBef>
              <a:spcAft>
                <a:spcPts val="0"/>
              </a:spcAft>
              <a:defRPr/>
            </a:pPr>
            <a:endParaRPr lang="en-US" sz="1400" kern="0" dirty="0"/>
          </a:p>
          <a:p>
            <a:pPr lvl="1">
              <a:spcBef>
                <a:spcPts val="0"/>
              </a:spcBef>
              <a:spcAft>
                <a:spcPts val="0"/>
              </a:spcAft>
              <a:defRPr/>
            </a:pPr>
            <a:r>
              <a:rPr lang="en-US" sz="1400" kern="0" dirty="0"/>
              <a:t>Collaboration with SA2 on NWDAF.</a:t>
            </a:r>
            <a:endParaRPr lang="de-DE" sz="1400" kern="0" dirty="0"/>
          </a:p>
          <a:p>
            <a:pPr marL="457200" lvl="1" indent="0">
              <a:spcBef>
                <a:spcPts val="0"/>
              </a:spcBef>
              <a:spcAft>
                <a:spcPts val="0"/>
              </a:spcAft>
              <a:buNone/>
              <a:defRPr/>
            </a:pPr>
            <a:endParaRPr lang="de-DE" sz="1400" kern="0" dirty="0"/>
          </a:p>
          <a:p>
            <a:pPr>
              <a:spcBef>
                <a:spcPts val="0"/>
              </a:spcBef>
              <a:spcAft>
                <a:spcPts val="0"/>
              </a:spcAft>
              <a:defRPr/>
            </a:pPr>
            <a:r>
              <a:rPr lang="de-DE" sz="2000" kern="0" dirty="0"/>
              <a:t>Next steps:</a:t>
            </a:r>
          </a:p>
          <a:p>
            <a:pPr lvl="1">
              <a:defRPr/>
            </a:pPr>
            <a:r>
              <a:rPr lang="en-US" altLang="zh-CN" sz="1400" dirty="0">
                <a:highlight>
                  <a:srgbClr val="00FF00"/>
                </a:highlight>
              </a:rPr>
              <a:t>This study is completed.</a:t>
            </a:r>
            <a:endParaRPr lang="en-US" sz="14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1509783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431584C2-EA96-443C-B441-F0600CFFBB61}"/>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421595"/>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19. NSM: </a:t>
            </a:r>
            <a:r>
              <a:rPr lang="en-US" altLang="en-US" sz="3200" b="1" dirty="0"/>
              <a:t>Study on Management of Network Sharing Phase3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Potential solution for Trace job and collection requirements for POPs is added</a:t>
            </a:r>
          </a:p>
          <a:p>
            <a:pPr lvl="1">
              <a:spcBef>
                <a:spcPts val="0"/>
              </a:spcBef>
              <a:spcAft>
                <a:spcPts val="0"/>
              </a:spcAft>
              <a:defRPr/>
            </a:pPr>
            <a:r>
              <a:rPr lang="en-US" altLang="zh-CN" sz="1200" kern="0" dirty="0"/>
              <a:t>Potential solution for Service-based management architecture and access requirements for MOCN is added.</a:t>
            </a:r>
          </a:p>
          <a:p>
            <a:pPr lvl="1">
              <a:spcBef>
                <a:spcPts val="0"/>
              </a:spcBef>
              <a:spcAft>
                <a:spcPts val="0"/>
              </a:spcAft>
              <a:defRPr/>
            </a:pPr>
            <a:r>
              <a:rPr lang="en-US" altLang="zh-CN" sz="1200" kern="0" dirty="0"/>
              <a:t>Potential solution for S-RAN management of Indirect Network Sharing is added.</a:t>
            </a:r>
          </a:p>
          <a:p>
            <a:pPr lvl="1">
              <a:spcBef>
                <a:spcPts val="0"/>
              </a:spcBef>
              <a:spcAft>
                <a:spcPts val="0"/>
              </a:spcAft>
              <a:defRPr/>
            </a:pPr>
            <a:r>
              <a:rPr lang="en-US" altLang="zh-CN" sz="1200" kern="0" dirty="0"/>
              <a:t>Use case, requirements and solution on performance management support for Indirect Network Sharing are </a:t>
            </a:r>
            <a:r>
              <a:rPr lang="en-US" altLang="zh-CN" sz="1200" kern="0" dirty="0" err="1"/>
              <a:t>aded</a:t>
            </a:r>
            <a:r>
              <a:rPr lang="en-US" altLang="zh-CN" sz="1200" kern="0" dirty="0"/>
              <a:t>.</a:t>
            </a:r>
          </a:p>
          <a:p>
            <a:pPr lvl="1">
              <a:spcBef>
                <a:spcPts val="0"/>
              </a:spcBef>
              <a:spcAft>
                <a:spcPts val="0"/>
              </a:spcAft>
              <a:defRPr/>
            </a:pPr>
            <a:r>
              <a:rPr lang="en-US" altLang="zh-CN" sz="1200" kern="0" dirty="0"/>
              <a:t>Use case, requirements and solution on CN configuration management support for Indirect Network Sharing are added.</a:t>
            </a:r>
          </a:p>
          <a:p>
            <a:pPr lvl="1">
              <a:spcBef>
                <a:spcPts val="0"/>
              </a:spcBef>
              <a:spcAft>
                <a:spcPts val="0"/>
              </a:spcAft>
              <a:defRPr/>
            </a:pPr>
            <a:r>
              <a:rPr lang="en-US" altLang="zh-CN" sz="1200" kern="0" dirty="0"/>
              <a:t>Use case</a:t>
            </a:r>
            <a:r>
              <a:rPr lang="zh-CN" altLang="en-US" sz="1200" kern="0" dirty="0"/>
              <a:t>，</a:t>
            </a:r>
            <a:r>
              <a:rPr lang="en-US" altLang="zh-CN" sz="1200" kern="0" dirty="0"/>
              <a:t>requirements and solution on RAN configuration management support for Indirect Network Sharing are added. </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SA1 and SA2</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WT-1, solution for Trace job and collection requirements for POPs will be studied.</a:t>
            </a:r>
          </a:p>
          <a:p>
            <a:pPr lvl="1">
              <a:defRPr/>
            </a:pPr>
            <a:r>
              <a:rPr lang="en-US" altLang="zh-CN" sz="1200" dirty="0"/>
              <a:t>For WT-2, solution for enhancements and scenarios for SBMA to support MOCN and access-rights-related scenarios will be studied.</a:t>
            </a:r>
          </a:p>
          <a:p>
            <a:pPr lvl="1">
              <a:defRPr/>
            </a:pPr>
            <a:r>
              <a:rPr lang="en-US" altLang="zh-CN" sz="1200" dirty="0"/>
              <a:t>For WT-3, the progress of SA2 related to Indirect Network Sharing will be kept attention and solution for S-RAN management of Indirect network sharing will be studied. Other enhancements will be further investigated.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39047786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F264B1F-B74A-4476-A8CA-AA0C8FD18148}"/>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653841054"/>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20. EE: Rel-19 - </a:t>
            </a:r>
            <a:r>
              <a:rPr lang="en-US" altLang="en-US" sz="3200" b="1" dirty="0"/>
              <a:t>Study on energy efficiency and energy saving aspects of 5G networks and services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Mapping of SA5 solution to Rel-19 SA1 requirements on EE as a service</a:t>
            </a:r>
          </a:p>
          <a:p>
            <a:pPr lvl="1">
              <a:spcBef>
                <a:spcPts val="0"/>
              </a:spcBef>
              <a:spcAft>
                <a:spcPts val="0"/>
              </a:spcAft>
              <a:defRPr/>
            </a:pPr>
            <a:r>
              <a:rPr lang="en-US" altLang="zh-CN" sz="1200" kern="0" dirty="0"/>
              <a:t>Four new use cases for energy saving (Renewable energy enabling NF re-selection, Energy Saving Service, Network Slice deployment considering renewable sourced energy, Handling energy shortages / brown outs)</a:t>
            </a:r>
          </a:p>
          <a:p>
            <a:pPr lvl="1">
              <a:spcBef>
                <a:spcPts val="0"/>
              </a:spcBef>
              <a:spcAft>
                <a:spcPts val="0"/>
              </a:spcAft>
              <a:defRPr/>
            </a:pPr>
            <a:r>
              <a:rPr lang="en-US" altLang="zh-CN" sz="1200" kern="0" dirty="0"/>
              <a:t>Potential solutions for multi-dimensional EE KPI, renewable energy </a:t>
            </a:r>
            <a:r>
              <a:rPr lang="en-US" altLang="zh-CN" sz="1200" kern="0" dirty="0" err="1"/>
              <a:t>LBO,obtaining</a:t>
            </a:r>
            <a:r>
              <a:rPr lang="en-US" altLang="zh-CN" sz="1200" kern="0" dirty="0"/>
              <a:t> energy consumption of VNF/VNFC</a:t>
            </a:r>
          </a:p>
          <a:p>
            <a:pPr marL="457200" lvl="1" indent="0">
              <a:spcBef>
                <a:spcPts val="0"/>
              </a:spcBef>
              <a:spcAft>
                <a:spcPts val="0"/>
              </a:spcAft>
              <a:buNone/>
              <a:defRPr/>
            </a:pPr>
            <a:r>
              <a:rPr lang="en-US" altLang="zh-CN" sz="1200" kern="0" dirty="0"/>
              <a:t>The following topics were submitted and need more discussion:</a:t>
            </a:r>
          </a:p>
          <a:p>
            <a:pPr lvl="1">
              <a:spcBef>
                <a:spcPts val="0"/>
              </a:spcBef>
              <a:spcAft>
                <a:spcPts val="0"/>
              </a:spcAft>
              <a:defRPr/>
            </a:pPr>
            <a:r>
              <a:rPr lang="en-US" altLang="zh-CN" sz="1200" kern="0" dirty="0"/>
              <a:t>Discussions on carbon emission and renewable energy related information (what it means and how this information can be gathered by Network Operators)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The following WGs address aspects related to this study:</a:t>
            </a:r>
          </a:p>
          <a:p>
            <a:pPr lvl="2">
              <a:spcBef>
                <a:spcPts val="0"/>
              </a:spcBef>
              <a:spcAft>
                <a:spcPts val="0"/>
              </a:spcAft>
              <a:defRPr/>
            </a:pPr>
            <a:r>
              <a:rPr lang="en-US" sz="1200" kern="0" dirty="0"/>
              <a:t>SA1 and SA2, for aspects described in WT-2 and WT-5</a:t>
            </a:r>
          </a:p>
          <a:p>
            <a:pPr lvl="2">
              <a:spcBef>
                <a:spcPts val="0"/>
              </a:spcBef>
              <a:spcAft>
                <a:spcPts val="0"/>
              </a:spcAft>
              <a:defRPr/>
            </a:pPr>
            <a:r>
              <a:rPr lang="en-US" sz="1200" kern="0" dirty="0"/>
              <a:t>RAN1, RAN2 and RAN3, for aspects described in WT-3 and WT-5.</a:t>
            </a:r>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each use case lacking of potential solution in TR 28.880, propose potential solution(s)</a:t>
            </a:r>
          </a:p>
          <a:p>
            <a:pPr lvl="1">
              <a:defRPr/>
            </a:pPr>
            <a:r>
              <a:rPr lang="en-US" altLang="zh-CN" sz="1200" dirty="0"/>
              <a:t>No new use cases(s) except if it comes with at least one potential solution at the same time</a:t>
            </a:r>
            <a:endParaRPr lang="en-US" sz="1200" kern="0" dirty="0">
              <a:highlight>
                <a:srgbClr val="FF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45195861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algn="l" fontAlgn="t"/>
                      <a:r>
                        <a:rPr lang="en-US"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71506150"/>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21. </a:t>
            </a:r>
            <a:r>
              <a:rPr lang="en-GB" altLang="en-US" sz="3200" b="1" dirty="0" err="1"/>
              <a:t>Mexpo</a:t>
            </a:r>
            <a:r>
              <a:rPr lang="en-GB" altLang="en-US" sz="3200" b="1" dirty="0"/>
              <a:t>: </a:t>
            </a:r>
            <a:r>
              <a:rPr lang="en-US" altLang="en-US" sz="3200" b="1" dirty="0"/>
              <a:t>Study on Enhanced OAM for management exposure to external consumers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Potential solutions for the use cases related to WT1.</a:t>
            </a:r>
          </a:p>
          <a:p>
            <a:pPr lvl="1">
              <a:spcBef>
                <a:spcPts val="0"/>
              </a:spcBef>
              <a:spcAft>
                <a:spcPts val="0"/>
              </a:spcAft>
              <a:defRPr/>
            </a:pPr>
            <a:r>
              <a:rPr lang="en-US" altLang="zh-CN" sz="1200" kern="0" dirty="0"/>
              <a:t>Evaluations of solutions for the following use cases related to WT1:</a:t>
            </a:r>
          </a:p>
          <a:p>
            <a:pPr lvl="2">
              <a:spcBef>
                <a:spcPts val="0"/>
              </a:spcBef>
              <a:spcAft>
                <a:spcPts val="0"/>
              </a:spcAft>
              <a:defRPr/>
            </a:pPr>
            <a:r>
              <a:rPr lang="en-US" altLang="zh-CN" sz="1050" kern="0" dirty="0"/>
              <a:t>Use case #1 (closed):  </a:t>
            </a:r>
            <a:r>
              <a:rPr lang="en-US" altLang="zh-CN" sz="1050" kern="0" dirty="0" err="1"/>
              <a:t>MnS</a:t>
            </a:r>
            <a:r>
              <a:rPr lang="en-US" altLang="zh-CN" sz="1050" kern="0" dirty="0"/>
              <a:t> producer registration into CAPIF</a:t>
            </a:r>
          </a:p>
          <a:p>
            <a:pPr lvl="2">
              <a:spcBef>
                <a:spcPts val="0"/>
              </a:spcBef>
              <a:spcAft>
                <a:spcPts val="0"/>
              </a:spcAft>
              <a:defRPr/>
            </a:pPr>
            <a:r>
              <a:rPr lang="en-US" altLang="zh-CN" sz="1050" kern="0" dirty="0"/>
              <a:t>Use case #3: Configuring discovery policy for an external </a:t>
            </a:r>
            <a:r>
              <a:rPr lang="en-US" altLang="zh-CN" sz="1050" kern="0" dirty="0" err="1"/>
              <a:t>MnS</a:t>
            </a:r>
            <a:r>
              <a:rPr lang="en-US" altLang="zh-CN" sz="1050" kern="0" dirty="0"/>
              <a:t> consumer</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Use case #5: Logging the management service API invocations to the CCF</a:t>
            </a:r>
            <a:endParaRPr lang="en-US" altLang="zh-CN" sz="1200" kern="0" dirty="0"/>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There has not been any contributions related to WT2 and WT3.</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Identified modifications to CAPIF will require coordination with SA6, but would not be pursued unless a subsequent WI is approved.</a:t>
            </a:r>
            <a:endParaRPr lang="de-DE" sz="1200" kern="0" dirty="0"/>
          </a:p>
          <a:p>
            <a:pPr>
              <a:spcBef>
                <a:spcPts val="0"/>
              </a:spcBef>
              <a:spcAft>
                <a:spcPts val="0"/>
              </a:spcAft>
              <a:defRPr/>
            </a:pPr>
            <a:r>
              <a:rPr lang="de-DE" sz="1800" kern="0" dirty="0"/>
              <a:t>Next steps:</a:t>
            </a:r>
          </a:p>
          <a:p>
            <a:pPr lvl="1">
              <a:defRPr/>
            </a:pPr>
            <a:r>
              <a:rPr lang="en-US" altLang="zh-CN" sz="1200" dirty="0"/>
              <a:t>Further evaluations of solutions for the following use cases related to WT1:</a:t>
            </a:r>
          </a:p>
          <a:p>
            <a:pPr lvl="2">
              <a:spcBef>
                <a:spcPts val="0"/>
              </a:spcBef>
              <a:spcAft>
                <a:spcPts val="0"/>
              </a:spcAft>
              <a:defRPr/>
            </a:pPr>
            <a:r>
              <a:rPr lang="en-US" altLang="zh-CN" sz="1050" kern="0" dirty="0"/>
              <a:t>Use case #2 (closed): Publishing of management services to the CCF</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Add conclusions and recommendations for normative work.</a:t>
            </a:r>
          </a:p>
          <a:p>
            <a:pPr lvl="2">
              <a:spcBef>
                <a:spcPts val="0"/>
              </a:spcBef>
              <a:spcAft>
                <a:spcPts val="0"/>
              </a:spcAft>
              <a:defRPr/>
            </a:pPr>
            <a:r>
              <a:rPr lang="en-US" altLang="zh-CN" sz="1050" kern="0" dirty="0"/>
              <a:t>Update </a:t>
            </a:r>
            <a:r>
              <a:rPr lang="en-US" altLang="zh-CN" sz="1050" kern="0" dirty="0" err="1"/>
              <a:t>FS_MExpo</a:t>
            </a:r>
            <a:r>
              <a:rPr lang="en-US" altLang="zh-CN" sz="1050" kern="0" dirty="0"/>
              <a:t> SID to remove WT2 and WT3 if no contributions submitted for the next meeting.</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9717565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dirty="0">
                          <a:solidFill>
                            <a:srgbClr val="0563C1"/>
                          </a:solidFill>
                          <a:effectLst/>
                          <a:latin typeface="+mn-lt"/>
                          <a:ea typeface="等线" panose="02010600030101010101" pitchFamily="2" charset="-122"/>
                          <a:hlinkClick r:id="rId3"/>
                        </a:rPr>
                        <a:t>SP-240967</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263109313"/>
      </p:ext>
    </p:extLst>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Charging</a:t>
            </a:r>
            <a:endParaRPr lang="zh-CN" altLang="en-US" dirty="0"/>
          </a:p>
        </p:txBody>
      </p:sp>
    </p:spTree>
    <p:extLst>
      <p:ext uri="{BB962C8B-B14F-4D97-AF65-F5344CB8AC3E}">
        <p14:creationId xmlns:p14="http://schemas.microsoft.com/office/powerpoint/2010/main" val="124624359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p:txBody>
          <a:bodyPr/>
          <a:lstStyle/>
          <a:p>
            <a:r>
              <a:rPr lang="en-US" altLang="zh-CN" sz="4000" dirty="0"/>
              <a:t>SA5 meeting statistics (2023/2024) </a:t>
            </a:r>
            <a:endParaRPr lang="zh-CN" altLang="en-US" sz="4000" dirty="0"/>
          </a:p>
        </p:txBody>
      </p:sp>
      <p:pic>
        <p:nvPicPr>
          <p:cNvPr id="5" name="Picture 4">
            <a:extLst>
              <a:ext uri="{FF2B5EF4-FFF2-40B4-BE49-F238E27FC236}">
                <a16:creationId xmlns:a16="http://schemas.microsoft.com/office/drawing/2014/main" id="{9E33335F-CE44-4E60-8186-2BEDDB754D38}"/>
              </a:ext>
            </a:extLst>
          </p:cNvPr>
          <p:cNvPicPr>
            <a:picLocks noChangeAspect="1"/>
          </p:cNvPicPr>
          <p:nvPr/>
        </p:nvPicPr>
        <p:blipFill>
          <a:blip r:embed="rId2"/>
          <a:stretch>
            <a:fillRect/>
          </a:stretch>
        </p:blipFill>
        <p:spPr>
          <a:xfrm>
            <a:off x="1250348" y="1111298"/>
            <a:ext cx="4845652" cy="2658086"/>
          </a:xfrm>
          <a:prstGeom prst="rect">
            <a:avLst/>
          </a:prstGeom>
          <a:ln>
            <a:solidFill>
              <a:srgbClr val="00B0F0"/>
            </a:solidFill>
          </a:ln>
        </p:spPr>
      </p:pic>
      <p:pic>
        <p:nvPicPr>
          <p:cNvPr id="14" name="Picture 13">
            <a:extLst>
              <a:ext uri="{FF2B5EF4-FFF2-40B4-BE49-F238E27FC236}">
                <a16:creationId xmlns:a16="http://schemas.microsoft.com/office/drawing/2014/main" id="{3052E0C0-BB70-4F4D-97CE-F5C5F5C81CC2}"/>
              </a:ext>
            </a:extLst>
          </p:cNvPr>
          <p:cNvPicPr>
            <a:picLocks noChangeAspect="1"/>
          </p:cNvPicPr>
          <p:nvPr/>
        </p:nvPicPr>
        <p:blipFill>
          <a:blip r:embed="rId3"/>
          <a:stretch>
            <a:fillRect/>
          </a:stretch>
        </p:blipFill>
        <p:spPr>
          <a:xfrm>
            <a:off x="6096000" y="1111298"/>
            <a:ext cx="4553492" cy="2658086"/>
          </a:xfrm>
          <a:prstGeom prst="rect">
            <a:avLst/>
          </a:prstGeom>
          <a:ln>
            <a:solidFill>
              <a:srgbClr val="00B0F0"/>
            </a:solidFill>
          </a:ln>
        </p:spPr>
      </p:pic>
      <p:pic>
        <p:nvPicPr>
          <p:cNvPr id="7" name="Picture 6">
            <a:extLst>
              <a:ext uri="{FF2B5EF4-FFF2-40B4-BE49-F238E27FC236}">
                <a16:creationId xmlns:a16="http://schemas.microsoft.com/office/drawing/2014/main" id="{C885DC31-551F-400A-9364-DB5470812BD6}"/>
              </a:ext>
            </a:extLst>
          </p:cNvPr>
          <p:cNvPicPr>
            <a:picLocks noChangeAspect="1"/>
          </p:cNvPicPr>
          <p:nvPr/>
        </p:nvPicPr>
        <p:blipFill>
          <a:blip r:embed="rId4"/>
          <a:stretch>
            <a:fillRect/>
          </a:stretch>
        </p:blipFill>
        <p:spPr>
          <a:xfrm>
            <a:off x="1250347" y="3769384"/>
            <a:ext cx="5427369" cy="2753816"/>
          </a:xfrm>
          <a:prstGeom prst="rect">
            <a:avLst/>
          </a:prstGeom>
        </p:spPr>
      </p:pic>
      <p:pic>
        <p:nvPicPr>
          <p:cNvPr id="3" name="Picture 2">
            <a:extLst>
              <a:ext uri="{FF2B5EF4-FFF2-40B4-BE49-F238E27FC236}">
                <a16:creationId xmlns:a16="http://schemas.microsoft.com/office/drawing/2014/main" id="{CE4A3BB5-A2D4-48D3-8075-47CFC92F8B3B}"/>
              </a:ext>
            </a:extLst>
          </p:cNvPr>
          <p:cNvPicPr>
            <a:picLocks noChangeAspect="1"/>
          </p:cNvPicPr>
          <p:nvPr/>
        </p:nvPicPr>
        <p:blipFill>
          <a:blip r:embed="rId5"/>
          <a:stretch>
            <a:fillRect/>
          </a:stretch>
        </p:blipFill>
        <p:spPr>
          <a:xfrm>
            <a:off x="6677717" y="3767569"/>
            <a:ext cx="3971776" cy="2753816"/>
          </a:xfrm>
          <a:prstGeom prst="rect">
            <a:avLst/>
          </a:prstGeom>
        </p:spPr>
      </p:pic>
    </p:spTree>
    <p:extLst>
      <p:ext uri="{BB962C8B-B14F-4D97-AF65-F5344CB8AC3E}">
        <p14:creationId xmlns:p14="http://schemas.microsoft.com/office/powerpoint/2010/main" val="626296016"/>
      </p:ext>
    </p:extLst>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801084C-6801-4373-BC9D-08DCA6653BAB}"/>
              </a:ext>
            </a:extLst>
          </p:cNvPr>
          <p:cNvSpPr txBox="1">
            <a:spLocks/>
          </p:cNvSpPr>
          <p:nvPr/>
        </p:nvSpPr>
        <p:spPr bwMode="auto">
          <a:xfrm>
            <a:off x="2042549" y="121314"/>
            <a:ext cx="6951645" cy="1140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4400" kern="0" dirty="0"/>
              <a:t>General information</a:t>
            </a:r>
            <a:endParaRPr lang="en-US" kern="0" dirty="0"/>
          </a:p>
        </p:txBody>
      </p:sp>
      <p:sp>
        <p:nvSpPr>
          <p:cNvPr id="5" name="Content Placeholder 2">
            <a:extLst>
              <a:ext uri="{FF2B5EF4-FFF2-40B4-BE49-F238E27FC236}">
                <a16:creationId xmlns:a16="http://schemas.microsoft.com/office/drawing/2014/main" id="{B54ECE6F-CC1A-40E6-86FA-38F896681C31}"/>
              </a:ext>
            </a:extLst>
          </p:cNvPr>
          <p:cNvSpPr txBox="1">
            <a:spLocks/>
          </p:cNvSpPr>
          <p:nvPr/>
        </p:nvSpPr>
        <p:spPr bwMode="auto">
          <a:xfrm>
            <a:off x="1730601" y="1697632"/>
            <a:ext cx="8333716" cy="4146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1313" indent="-341313">
              <a:spcBef>
                <a:spcPts val="0"/>
              </a:spcBef>
              <a:spcAft>
                <a:spcPts val="0"/>
              </a:spcAft>
              <a:buBlip>
                <a:blip r:embed="rId5"/>
              </a:buBlip>
              <a:defRPr/>
            </a:pPr>
            <a:r>
              <a:rPr lang="en-GB" sz="1800" kern="0" dirty="0">
                <a:ea typeface="MS PGothic" panose="020B0600070205080204" pitchFamily="34" charset="-128"/>
              </a:rPr>
              <a:t>SA5 CH SWG statistics:</a:t>
            </a:r>
          </a:p>
          <a:p>
            <a:pPr lvl="1"/>
            <a:r>
              <a:rPr lang="en-GB" sz="1600" kern="0" dirty="0"/>
              <a:t>participation to this meeting</a:t>
            </a:r>
          </a:p>
          <a:p>
            <a:pPr lvl="2"/>
            <a:r>
              <a:rPr lang="en-GB" sz="1400" kern="0" dirty="0"/>
              <a:t>15 delegates participated to Charging session </a:t>
            </a:r>
          </a:p>
          <a:p>
            <a:pPr lvl="2"/>
            <a:r>
              <a:rPr lang="en-GB" sz="1400" kern="0" dirty="0"/>
              <a:t>4 delegate from remote</a:t>
            </a:r>
          </a:p>
          <a:p>
            <a:pPr lvl="1"/>
            <a:r>
              <a:rPr lang="en-GB" sz="1600" kern="0" dirty="0"/>
              <a:t>documents to this meeting</a:t>
            </a:r>
          </a:p>
          <a:p>
            <a:pPr lvl="2"/>
            <a:r>
              <a:rPr lang="en-US" sz="1400" kern="0" dirty="0"/>
              <a:t>122 submitted contributions and 85 agreed contributions </a:t>
            </a:r>
          </a:p>
          <a:p>
            <a:pPr lvl="2"/>
            <a:r>
              <a:rPr lang="en-US" sz="1400" kern="0" dirty="0"/>
              <a:t>5 Rel-19 WID (1 new) and 4 Rel-19 SID </a:t>
            </a:r>
          </a:p>
          <a:p>
            <a:pPr lvl="2"/>
            <a:r>
              <a:rPr lang="en-US" sz="1400" kern="0" dirty="0"/>
              <a:t>2 liaisons treated (1 in, 1 out)</a:t>
            </a:r>
          </a:p>
          <a:p>
            <a:pPr lvl="2"/>
            <a:r>
              <a:rPr lang="en-US" sz="1400" kern="0" dirty="0"/>
              <a:t>14 agreed CRs for Rel-19, 44 </a:t>
            </a:r>
            <a:r>
              <a:rPr lang="en-US" sz="1400" kern="0" dirty="0" err="1"/>
              <a:t>pCRs</a:t>
            </a:r>
            <a:r>
              <a:rPr lang="en-US" sz="1400" kern="0" dirty="0"/>
              <a:t> for Rel-19, 27 CRs for Maintenance</a:t>
            </a:r>
          </a:p>
          <a:p>
            <a:pPr marL="341313" indent="-341313">
              <a:spcBef>
                <a:spcPts val="0"/>
              </a:spcBef>
              <a:spcAft>
                <a:spcPts val="0"/>
              </a:spcAft>
              <a:buBlip>
                <a:blip r:embed="rId5"/>
              </a:buBlip>
              <a:defRPr/>
            </a:pPr>
            <a:r>
              <a:rPr lang="en-GB" sz="1800" kern="0" dirty="0">
                <a:ea typeface="MS PGothic" panose="020B0600070205080204" pitchFamily="34" charset="-128"/>
              </a:rPr>
              <a:t>Forge process</a:t>
            </a:r>
            <a:endParaRPr lang="en-US" sz="1800" kern="0" dirty="0">
              <a:ea typeface="MS PGothic" panose="020B0600070205080204" pitchFamily="34" charset="-128"/>
            </a:endParaRPr>
          </a:p>
          <a:p>
            <a:pPr lvl="1"/>
            <a:r>
              <a:rPr lang="en-GB" sz="1600" kern="0" dirty="0" err="1"/>
              <a:t>Yaml</a:t>
            </a:r>
            <a:r>
              <a:rPr lang="en-GB" sz="1600" kern="0" dirty="0"/>
              <a:t> and ASN.1 code moderators are expected to work on Forge</a:t>
            </a:r>
          </a:p>
          <a:p>
            <a:pPr lvl="1"/>
            <a:endParaRPr lang="en-GB" sz="2000" kern="0" dirty="0"/>
          </a:p>
        </p:txBody>
      </p:sp>
    </p:spTree>
    <p:extLst>
      <p:ext uri="{BB962C8B-B14F-4D97-AF65-F5344CB8AC3E}">
        <p14:creationId xmlns:p14="http://schemas.microsoft.com/office/powerpoint/2010/main" val="2363529410"/>
      </p:ext>
    </p:extLst>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8C1BF-313B-4838-85C8-7573D7717EE7}"/>
              </a:ext>
            </a:extLst>
          </p:cNvPr>
          <p:cNvSpPr>
            <a:spLocks noGrp="1"/>
          </p:cNvSpPr>
          <p:nvPr>
            <p:ph type="title"/>
          </p:nvPr>
        </p:nvSpPr>
        <p:spPr>
          <a:xfrm>
            <a:off x="1206001" y="2454388"/>
            <a:ext cx="9102725" cy="1143000"/>
          </a:xfrm>
        </p:spPr>
        <p:txBody>
          <a:bodyPr/>
          <a:lstStyle/>
          <a:p>
            <a:r>
              <a:rPr lang="sv-SE" dirty="0"/>
              <a:t>Charging (CH) WIs/SIs</a:t>
            </a:r>
            <a:endParaRPr lang="en-GB" dirty="0"/>
          </a:p>
        </p:txBody>
      </p:sp>
    </p:spTree>
    <p:extLst>
      <p:ext uri="{BB962C8B-B14F-4D97-AF65-F5344CB8AC3E}">
        <p14:creationId xmlns:p14="http://schemas.microsoft.com/office/powerpoint/2010/main" val="4035062416"/>
      </p:ext>
    </p:extLst>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27667" y="101600"/>
            <a:ext cx="9103784" cy="1143000"/>
          </a:xfrm>
        </p:spPr>
        <p:txBody>
          <a:bodyPr/>
          <a:lstStyle/>
          <a:p>
            <a:r>
              <a:rPr lang="en-GB" altLang="en-US" dirty="0"/>
              <a:t>SA5 </a:t>
            </a:r>
            <a:r>
              <a:rPr lang="en-US" altLang="zh-CN" dirty="0"/>
              <a:t>CH </a:t>
            </a:r>
            <a:r>
              <a:rPr lang="en-GB" altLang="en-US" dirty="0"/>
              <a:t>progress – Summary</a:t>
            </a:r>
            <a:endParaRPr lang="en-US" altLang="en-US" dirty="0"/>
          </a:p>
        </p:txBody>
      </p:sp>
      <p:graphicFrame>
        <p:nvGraphicFramePr>
          <p:cNvPr id="3" name="Table 2"/>
          <p:cNvGraphicFramePr>
            <a:graphicFrameLocks noGrp="1"/>
          </p:cNvGraphicFramePr>
          <p:nvPr>
            <p:extLst>
              <p:ext uri="{D42A27DB-BD31-4B8C-83A1-F6EECF244321}">
                <p14:modId xmlns:p14="http://schemas.microsoft.com/office/powerpoint/2010/main" val="1474370198"/>
              </p:ext>
            </p:extLst>
          </p:nvPr>
        </p:nvGraphicFramePr>
        <p:xfrm>
          <a:off x="294639" y="1290523"/>
          <a:ext cx="11602721" cy="4823470"/>
        </p:xfrm>
        <a:graphic>
          <a:graphicData uri="http://schemas.openxmlformats.org/drawingml/2006/table">
            <a:tbl>
              <a:tblPr firstRow="1" firstCol="1" bandRow="1">
                <a:tableStyleId>{F5AB1C69-6EDB-4FF4-983F-18BD219EF322}</a:tableStyleId>
              </a:tblPr>
              <a:tblGrid>
                <a:gridCol w="702000">
                  <a:extLst>
                    <a:ext uri="{9D8B030D-6E8A-4147-A177-3AD203B41FA5}">
                      <a16:colId xmlns:a16="http://schemas.microsoft.com/office/drawing/2014/main" val="20000"/>
                    </a:ext>
                  </a:extLst>
                </a:gridCol>
                <a:gridCol w="5698715">
                  <a:extLst>
                    <a:ext uri="{9D8B030D-6E8A-4147-A177-3AD203B41FA5}">
                      <a16:colId xmlns:a16="http://schemas.microsoft.com/office/drawing/2014/main" val="20001"/>
                    </a:ext>
                  </a:extLst>
                </a:gridCol>
                <a:gridCol w="983527">
                  <a:extLst>
                    <a:ext uri="{9D8B030D-6E8A-4147-A177-3AD203B41FA5}">
                      <a16:colId xmlns:a16="http://schemas.microsoft.com/office/drawing/2014/main" val="20002"/>
                    </a:ext>
                  </a:extLst>
                </a:gridCol>
                <a:gridCol w="919348">
                  <a:extLst>
                    <a:ext uri="{9D8B030D-6E8A-4147-A177-3AD203B41FA5}">
                      <a16:colId xmlns:a16="http://schemas.microsoft.com/office/drawing/2014/main" val="20005"/>
                    </a:ext>
                  </a:extLst>
                </a:gridCol>
                <a:gridCol w="492976">
                  <a:extLst>
                    <a:ext uri="{9D8B030D-6E8A-4147-A177-3AD203B41FA5}">
                      <a16:colId xmlns:a16="http://schemas.microsoft.com/office/drawing/2014/main" val="20006"/>
                    </a:ext>
                  </a:extLst>
                </a:gridCol>
                <a:gridCol w="717212">
                  <a:extLst>
                    <a:ext uri="{9D8B030D-6E8A-4147-A177-3AD203B41FA5}">
                      <a16:colId xmlns:a16="http://schemas.microsoft.com/office/drawing/2014/main" val="3182844481"/>
                    </a:ext>
                  </a:extLst>
                </a:gridCol>
                <a:gridCol w="573956">
                  <a:extLst>
                    <a:ext uri="{9D8B030D-6E8A-4147-A177-3AD203B41FA5}">
                      <a16:colId xmlns:a16="http://schemas.microsoft.com/office/drawing/2014/main" val="20007"/>
                    </a:ext>
                  </a:extLst>
                </a:gridCol>
                <a:gridCol w="1514987">
                  <a:extLst>
                    <a:ext uri="{9D8B030D-6E8A-4147-A177-3AD203B41FA5}">
                      <a16:colId xmlns:a16="http://schemas.microsoft.com/office/drawing/2014/main" val="20008"/>
                    </a:ext>
                  </a:extLst>
                </a:gridCol>
              </a:tblGrid>
              <a:tr h="480285">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400" dirty="0"/>
                        <a:t>Target </a:t>
                      </a:r>
                      <a:r>
                        <a:rPr lang="en-GB" sz="800" dirty="0"/>
                        <a:t>(dd/mm/yyyy)</a:t>
                      </a:r>
                      <a:endParaRPr lang="en-GB" sz="1400" dirty="0"/>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90297">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Rel-19 Work Items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r>
                        <a:rPr lang="en-GB" sz="800" b="0" i="0" u="none" strike="noStrike" kern="1200" dirty="0">
                          <a:solidFill>
                            <a:srgbClr val="FF0000"/>
                          </a:solidFill>
                          <a:effectLst/>
                          <a:latin typeface="Arial" panose="020B0604020202020204" pitchFamily="34" charset="0"/>
                          <a:ea typeface="+mn-ea"/>
                          <a:cs typeface="+mn-cs"/>
                        </a:rPr>
                        <a:t>-</a:t>
                      </a:r>
                    </a:p>
                  </a:txBody>
                  <a:tcPr marL="48003" marR="48003" marT="0" marB="0" anchor="ctr"/>
                </a:tc>
                <a:tc>
                  <a:txBody>
                    <a:bodyPr/>
                    <a:lstStyle/>
                    <a:p>
                      <a:pPr>
                        <a:lnSpc>
                          <a:spcPct val="107000"/>
                        </a:lnSpc>
                        <a:spcAft>
                          <a:spcPts val="800"/>
                        </a:spcAft>
                      </a:pPr>
                      <a:endParaRPr lang="en-GB" sz="800" b="0" i="0" u="none" strike="noStrike" kern="1200" dirty="0">
                        <a:solidFill>
                          <a:srgbClr val="FF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10001"/>
                  </a:ext>
                </a:extLst>
              </a:tr>
              <a:tr h="30347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4" marB="0" anchor="ctr"/>
                </a:tc>
                <a:tc>
                  <a:txBody>
                    <a:bodyPr/>
                    <a:lstStyle/>
                    <a:p>
                      <a:pPr marL="0" algn="l" defTabSz="1219170" rtl="0" eaLnBrk="1"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WID on CHF Segmentation</a:t>
                      </a:r>
                      <a:endParaRPr lang="en-DE" sz="1200" b="0" i="0" u="none" strike="noStrike" kern="1200" dirty="0">
                        <a:solidFill>
                          <a:srgbClr val="000000"/>
                        </a:solidFill>
                        <a:effectLst/>
                        <a:latin typeface="Calibri" panose="020F0502020204030204" pitchFamily="34" charset="0"/>
                        <a:ea typeface="+mn-ea"/>
                        <a:cs typeface="+mn-cs"/>
                      </a:endParaRPr>
                    </a:p>
                  </a:txBody>
                  <a:tcPr marL="68580" marR="68580"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5 %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9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2"/>
                  </a:ext>
                </a:extLst>
              </a:tr>
              <a:tr h="362375">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1040013</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of Ranging and Sidelink Positioning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Ranging_SL_CH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20 %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0003"/>
                  </a:ext>
                </a:extLst>
              </a:tr>
              <a:tr h="43456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1040018</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for energy efficiency of 5G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EnergySys_CH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13/06/2025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732216791"/>
                  </a:ext>
                </a:extLst>
              </a:tr>
              <a:tr h="38267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1040019</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enhancement for indirect network sharing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NetShare_CH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4256187631"/>
                  </a:ext>
                </a:extLst>
              </a:tr>
              <a:tr h="31444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xxx</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New WID on Charging for 5G </a:t>
                      </a:r>
                      <a:r>
                        <a:rPr lang="en-GB" sz="1200" b="0" i="0" u="none" strike="noStrike" kern="1200" dirty="0" err="1">
                          <a:solidFill>
                            <a:srgbClr val="000000"/>
                          </a:solidFill>
                          <a:effectLst/>
                          <a:latin typeface="Calibri" panose="020F0502020204030204" pitchFamily="34" charset="0"/>
                          <a:ea typeface="+mn-ea"/>
                          <a:cs typeface="+mn-cs"/>
                        </a:rPr>
                        <a:t>ProSe</a:t>
                      </a:r>
                      <a:r>
                        <a:rPr lang="en-GB" sz="1200" b="0" i="0" u="none" strike="noStrike" kern="1200" dirty="0">
                          <a:solidFill>
                            <a:srgbClr val="000000"/>
                          </a:solidFill>
                          <a:effectLst/>
                          <a:latin typeface="Calibri" panose="020F0502020204030204" pitchFamily="34" charset="0"/>
                          <a:ea typeface="+mn-ea"/>
                          <a:cs typeface="+mn-cs"/>
                        </a:rPr>
                        <a:t> Ph3</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5G_ProSe_Ph3_CH</a:t>
                      </a: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12/09/2025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highlight>
                            <a:srgbClr val="00FFFF"/>
                          </a:highlight>
                          <a:latin typeface="Arial" panose="020B0604020202020204" pitchFamily="34" charset="0"/>
                          <a:ea typeface="+mn-ea"/>
                          <a:cs typeface="+mn-cs"/>
                        </a:rPr>
                        <a:t>S5-244495</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FF0000"/>
                          </a:solidFill>
                          <a:effectLst/>
                          <a:uLnTx/>
                          <a:uFillTx/>
                          <a:latin typeface="Calibri"/>
                          <a:ea typeface="+mn-ea"/>
                          <a:cs typeface="+mn-cs"/>
                        </a:rPr>
                        <a:t>New WID</a:t>
                      </a:r>
                    </a:p>
                  </a:txBody>
                  <a:tcPr marL="48003" marR="48003" marT="0" marB="0" anchor="ctr"/>
                </a:tc>
                <a:extLst>
                  <a:ext uri="{0D108BD9-81ED-4DB2-BD59-A6C34878D82A}">
                    <a16:rowId xmlns:a16="http://schemas.microsoft.com/office/drawing/2014/main" val="1419739168"/>
                  </a:ext>
                </a:extLst>
              </a:tr>
              <a:tr h="35661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kern="1200" dirty="0">
                          <a:solidFill>
                            <a:srgbClr val="FF0000"/>
                          </a:solidFill>
                          <a:effectLst/>
                          <a:latin typeface="Arial" panose="020B0604020202020204" pitchFamily="34" charset="0"/>
                          <a:ea typeface="+mn-ea"/>
                          <a:cs typeface="+mn-cs"/>
                        </a:rPr>
                        <a:t>Rel-19 Studies</a:t>
                      </a:r>
                      <a:endParaRPr lang="en-US" sz="1200" b="1" i="0" u="none" strike="noStrike" kern="1200" dirty="0">
                        <a:solidFill>
                          <a:srgbClr val="00B050"/>
                        </a:solidFill>
                        <a:effectLst/>
                        <a:latin typeface="Arial" panose="020B0604020202020204" pitchFamily="34" charset="0"/>
                        <a:ea typeface="+mn-ea"/>
                        <a:cs typeface="+mn-cs"/>
                      </a:endParaRPr>
                    </a:p>
                  </a:txBody>
                  <a:tcPr marL="9525" marR="9525" marT="9525" marB="9525"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p>
                  </a:txBody>
                  <a:tcPr marL="48003" marR="48003" marT="0" marB="0" anchor="ctr"/>
                </a:tc>
                <a:tc>
                  <a:txBody>
                    <a:bodyPr/>
                    <a:lstStyle/>
                    <a:p>
                      <a:pPr algn="ctr">
                        <a:lnSpc>
                          <a:spcPct val="107000"/>
                        </a:lnSpc>
                        <a:spcAft>
                          <a:spcPts val="800"/>
                        </a:spcAft>
                      </a:pP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892005409"/>
                  </a:ext>
                </a:extLst>
              </a:tr>
              <a:tr h="38281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1040014</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Study on charging aspects of satellite access Phase 3</a:t>
                      </a:r>
                    </a:p>
                  </a:txBody>
                  <a:tcPr marL="9525" marR="9525" marT="9525" marB="0" anchor="ctr"/>
                </a:tc>
                <a:tc>
                  <a:txBody>
                    <a:bodyPr/>
                    <a:lstStyle/>
                    <a:p>
                      <a:pPr marL="0" algn="ctr" defTabSz="914296" rtl="0" eaLnBrk="1" fontAlgn="t" latinLnBrk="0" hangingPunct="1"/>
                      <a:r>
                        <a:rPr lang="en-US" sz="900" kern="1200" dirty="0">
                          <a:solidFill>
                            <a:schemeClr val="dk1"/>
                          </a:solidFill>
                          <a:latin typeface="+mn-lt"/>
                          <a:ea typeface="+mn-ea"/>
                          <a:cs typeface="+mn-cs"/>
                        </a:rPr>
                        <a:t>FS_5GSAT_Ph3_CH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SP-240980</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480612945"/>
                  </a:ext>
                </a:extLst>
              </a:tr>
              <a:tr h="380246">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1040015</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CAPIF</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FS_CAPIF_CH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15 %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957111263"/>
                  </a:ext>
                </a:extLst>
              </a:tr>
              <a:tr h="39450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1040016</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next generation real time communication services phase 2</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FS_NG_RTC_Ph2_CH</a:t>
                      </a:r>
                    </a:p>
                    <a:p>
                      <a:pPr marL="0" algn="ctr" defTabSz="914296" rtl="0" eaLnBrk="1" fontAlgn="t" latinLnBrk="0" hangingPunct="1"/>
                      <a:endParaRPr lang="en-US" sz="900" kern="1200" dirty="0">
                        <a:solidFill>
                          <a:schemeClr val="dk1"/>
                        </a:solidFill>
                        <a:latin typeface="+mn-lt"/>
                        <a:ea typeface="+mn-ea"/>
                        <a:cs typeface="+mn-cs"/>
                      </a:endParaRP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73960833"/>
                  </a:ext>
                </a:extLst>
              </a:tr>
              <a:tr h="452388">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1040017</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Uncrewed Aerial Vehicle</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FS_UAS_CH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a:ea typeface="+mn-ea"/>
                          <a:cs typeface="+mn-cs"/>
                        </a:rPr>
                        <a:t>0 %</a:t>
                      </a:r>
                      <a:endParaRPr kumimoji="0" lang="en-GB" sz="8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3969669602"/>
                  </a:ext>
                </a:extLst>
              </a:tr>
              <a:tr h="288792">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Rel-20 Studies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nSpc>
                          <a:spcPct val="107000"/>
                        </a:lnSpc>
                        <a:spcAft>
                          <a:spcPts val="800"/>
                        </a:spcAft>
                      </a:pPr>
                      <a:endParaRPr lang="en-GB" sz="1200" dirty="0">
                        <a:solidFill>
                          <a:srgbClr val="FF0000"/>
                        </a:solidFill>
                        <a:latin typeface="Arial" panose="020B0604020202020204" pitchFamily="34" charset="0"/>
                        <a:cs typeface="Arial" panose="020B0604020202020204" pitchFamily="34" charset="0"/>
                      </a:endParaRPr>
                    </a:p>
                  </a:txBody>
                  <a:tcPr marL="48003" marR="48003" marT="0" marB="0" anchor="ctr"/>
                </a:tc>
                <a:extLst>
                  <a:ext uri="{0D108BD9-81ED-4DB2-BD59-A6C34878D82A}">
                    <a16:rowId xmlns:a16="http://schemas.microsoft.com/office/drawing/2014/main" val="3848435437"/>
                  </a:ext>
                </a:extLst>
              </a:tr>
            </a:tbl>
          </a:graphicData>
        </a:graphic>
      </p:graphicFrame>
      <p:sp>
        <p:nvSpPr>
          <p:cNvPr id="6259" name="TextBox 1"/>
          <p:cNvSpPr txBox="1">
            <a:spLocks noChangeArrowheads="1"/>
          </p:cNvSpPr>
          <p:nvPr/>
        </p:nvSpPr>
        <p:spPr bwMode="auto">
          <a:xfrm>
            <a:off x="404027" y="6159917"/>
            <a:ext cx="111169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altLang="en-US" sz="1100" dirty="0"/>
              <a:t>For more information, see the full Work Plan at: </a:t>
            </a:r>
            <a:r>
              <a:rPr lang="en-GB" altLang="en-US" sz="1100" dirty="0">
                <a:hlinkClick r:id="rId2"/>
              </a:rPr>
              <a:t>ftp://ftp.3gpp.org/information/WorkPlan</a:t>
            </a:r>
            <a:endParaRPr lang="en-GB" altLang="en-US" sz="1100" dirty="0"/>
          </a:p>
        </p:txBody>
      </p:sp>
    </p:spTree>
    <p:extLst>
      <p:ext uri="{BB962C8B-B14F-4D97-AF65-F5344CB8AC3E}">
        <p14:creationId xmlns:p14="http://schemas.microsoft.com/office/powerpoint/2010/main" val="3593346237"/>
      </p:ext>
    </p:extLst>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4058-D101-E3E4-ECEC-0CFA03A3399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AFBED44-BD2F-D298-D8FA-F28BA6861CF4}"/>
              </a:ext>
            </a:extLst>
          </p:cNvPr>
          <p:cNvGraphicFramePr>
            <a:graphicFrameLocks noGrp="1"/>
          </p:cNvGraphicFramePr>
          <p:nvPr/>
        </p:nvGraphicFramePr>
        <p:xfrm>
          <a:off x="595842" y="1308101"/>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 WID on CHF Segmentation</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909304EB-6C37-C5C8-CB45-4B43B813D48B}"/>
              </a:ext>
            </a:extLst>
          </p:cNvPr>
          <p:cNvSpPr txBox="1">
            <a:spLocks/>
          </p:cNvSpPr>
          <p:nvPr/>
        </p:nvSpPr>
        <p:spPr>
          <a:xfrm>
            <a:off x="595842" y="2317898"/>
            <a:ext cx="10925672" cy="402911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Addition of NRF discovery reference for SMF (32.255) and AMF (32.256)</a:t>
            </a:r>
          </a:p>
          <a:p>
            <a:pPr lvl="2">
              <a:spcBef>
                <a:spcPts val="0"/>
              </a:spcBef>
              <a:spcAft>
                <a:spcPts val="600"/>
              </a:spcAft>
              <a:defRPr/>
            </a:pPr>
            <a:r>
              <a:rPr lang="en-GB" sz="1200" kern="0" dirty="0"/>
              <a:t>Clarify the query attributes for NRF based CHF discovery (32.290)</a:t>
            </a:r>
          </a:p>
          <a:p>
            <a:pPr lvl="2">
              <a:spcBef>
                <a:spcPts val="0"/>
              </a:spcBef>
              <a:spcAft>
                <a:spcPts val="600"/>
              </a:spcAft>
              <a:defRPr/>
            </a:pPr>
            <a:endParaRPr lang="de-DE" altLang="de-DE" sz="20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Use of CHF Group Id for CHF selection and procedures/message flow, </a:t>
            </a:r>
            <a:r>
              <a:rPr lang="en-GB" sz="1400" dirty="0"/>
              <a:t>PCF interaction when N107 is used</a:t>
            </a:r>
            <a:r>
              <a:rPr lang="en-GB" altLang="zh-CN" sz="1400" dirty="0"/>
              <a:t>   </a:t>
            </a:r>
            <a:endParaRPr lang="en-US" sz="1400" dirty="0"/>
          </a:p>
        </p:txBody>
      </p:sp>
      <p:sp>
        <p:nvSpPr>
          <p:cNvPr id="7" name="Title 1">
            <a:extLst>
              <a:ext uri="{FF2B5EF4-FFF2-40B4-BE49-F238E27FC236}">
                <a16:creationId xmlns:a16="http://schemas.microsoft.com/office/drawing/2014/main" id="{C5AB3454-0761-4780-ABCD-B716486E17E5}"/>
              </a:ext>
            </a:extLst>
          </p:cNvPr>
          <p:cNvSpPr>
            <a:spLocks noGrp="1"/>
          </p:cNvSpPr>
          <p:nvPr>
            <p:ph type="title"/>
          </p:nvPr>
        </p:nvSpPr>
        <p:spPr>
          <a:xfrm>
            <a:off x="476811" y="165101"/>
            <a:ext cx="9339381" cy="1143000"/>
          </a:xfrm>
        </p:spPr>
        <p:txBody>
          <a:bodyPr/>
          <a:lstStyle/>
          <a:p>
            <a:r>
              <a:rPr lang="en-GB" altLang="en-US" sz="3200" b="1" dirty="0"/>
              <a:t>1. CHSEG</a:t>
            </a:r>
            <a:r>
              <a:rPr lang="en-US" altLang="en-US" sz="3200" b="1" dirty="0"/>
              <a:t>:</a:t>
            </a:r>
            <a:r>
              <a:rPr lang="zh-CN" altLang="en-US" sz="3200" b="1" dirty="0"/>
              <a:t> </a:t>
            </a:r>
            <a:r>
              <a:rPr lang="en-GB" altLang="en-US" sz="3200" b="1" dirty="0"/>
              <a:t>WID on CHF Segmentation</a:t>
            </a:r>
            <a:endParaRPr lang="en-GB" altLang="en-US" sz="3200" b="1" i="1" dirty="0">
              <a:solidFill>
                <a:srgbClr val="72AF2F"/>
              </a:solidFill>
            </a:endParaRPr>
          </a:p>
        </p:txBody>
      </p:sp>
      <p:sp>
        <p:nvSpPr>
          <p:cNvPr id="2" name="矩形 5">
            <a:extLst>
              <a:ext uri="{FF2B5EF4-FFF2-40B4-BE49-F238E27FC236}">
                <a16:creationId xmlns:a16="http://schemas.microsoft.com/office/drawing/2014/main" id="{8F3B62A4-8F24-4A8C-399F-8F7AEEDA26EA}"/>
              </a:ext>
            </a:extLst>
          </p:cNvPr>
          <p:cNvSpPr/>
          <p:nvPr/>
        </p:nvSpPr>
        <p:spPr>
          <a:xfrm>
            <a:off x="8684704" y="0"/>
            <a:ext cx="1475084" cy="292388"/>
          </a:xfrm>
          <a:prstGeom prst="rect">
            <a:avLst/>
          </a:prstGeom>
        </p:spPr>
        <p:txBody>
          <a:bodyPr wrap="none">
            <a:spAutoFit/>
          </a:bodyPr>
          <a:lstStyle/>
          <a:p>
            <a:r>
              <a:rPr lang="en-US" altLang="zh-CN" dirty="0">
                <a:solidFill>
                  <a:schemeClr val="bg1"/>
                </a:solidFill>
                <a:highlight>
                  <a:srgbClr val="800080"/>
                </a:highlight>
              </a:rPr>
              <a:t>CH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318194028"/>
      </p:ext>
    </p:extLst>
  </p:cSld>
  <p:clrMapOvr>
    <a:masterClrMapping/>
  </p:clrMapOvr>
  <p:transition spd="slow"/>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1040013</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of Ranging and Sidelink Positioning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Ranging_SL_CH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20 %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406316"/>
            <a:ext cx="10877472" cy="3940695"/>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de-DE" altLang="de-DE" sz="1400" kern="0" dirty="0"/>
              <a:t>7 CRs agreed covering:</a:t>
            </a:r>
          </a:p>
          <a:p>
            <a:pPr lvl="2">
              <a:spcBef>
                <a:spcPts val="0"/>
              </a:spcBef>
              <a:spcAft>
                <a:spcPts val="600"/>
              </a:spcAft>
              <a:defRPr/>
            </a:pPr>
            <a:r>
              <a:rPr lang="en-GB" altLang="de-DE" sz="1200" kern="0" dirty="0"/>
              <a:t>Introduction of Ranging and Sidelink Positioning Charging (TS 32.271)</a:t>
            </a:r>
          </a:p>
          <a:p>
            <a:pPr lvl="2">
              <a:spcBef>
                <a:spcPts val="0"/>
              </a:spcBef>
              <a:spcAft>
                <a:spcPts val="600"/>
              </a:spcAft>
              <a:defRPr/>
            </a:pPr>
            <a:r>
              <a:rPr lang="en-GB" altLang="de-DE" sz="1200" kern="0" dirty="0"/>
              <a:t>Add converged charging architecture for Ranging and Sidelink Positioning, principles for Ranging and Sidelink Positioning Charging (TS 32.271)</a:t>
            </a:r>
          </a:p>
          <a:p>
            <a:pPr lvl="2">
              <a:spcBef>
                <a:spcPts val="0"/>
              </a:spcBef>
              <a:spcAft>
                <a:spcPts val="600"/>
              </a:spcAft>
              <a:defRPr/>
            </a:pPr>
            <a:r>
              <a:rPr lang="en-GB" altLang="de-DE" sz="1200" kern="0" dirty="0"/>
              <a:t>Add message flows of converged charging for UE positioning assisted by Sidelink Positioning and involving 5GC (TS 32.271)</a:t>
            </a:r>
          </a:p>
          <a:p>
            <a:pPr lvl="2">
              <a:spcBef>
                <a:spcPts val="0"/>
              </a:spcBef>
              <a:spcAft>
                <a:spcPts val="600"/>
              </a:spcAft>
              <a:defRPr/>
            </a:pPr>
            <a:r>
              <a:rPr lang="en-GB" altLang="de-DE" sz="1200" kern="0" dirty="0"/>
              <a:t>Add CDR generation and handling for converged charging of Ranging and Sidelink Positioning (TS 32.271)</a:t>
            </a:r>
          </a:p>
          <a:p>
            <a:pPr lvl="2">
              <a:spcBef>
                <a:spcPts val="0"/>
              </a:spcBef>
              <a:spcAft>
                <a:spcPts val="600"/>
              </a:spcAft>
              <a:defRPr/>
            </a:pPr>
            <a:r>
              <a:rPr lang="en-GB" altLang="de-DE" sz="1200" kern="0" dirty="0"/>
              <a:t>Introduction of Data Type and Binding  for Ranging and Sidelink Positioning Charging (TS 32.291)</a:t>
            </a:r>
          </a:p>
          <a:p>
            <a:pPr lvl="2">
              <a:spcBef>
                <a:spcPts val="0"/>
              </a:spcBef>
              <a:spcAft>
                <a:spcPts val="600"/>
              </a:spcAft>
              <a:defRPr/>
            </a:pPr>
            <a:endParaRPr lang="en-GB"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Introduce </a:t>
            </a:r>
            <a:r>
              <a:rPr lang="en-GB" altLang="zh-CN" sz="1400" dirty="0" err="1"/>
              <a:t>OpenAPI</a:t>
            </a:r>
            <a:r>
              <a:rPr lang="en-GB" altLang="zh-CN" sz="1400" dirty="0"/>
              <a:t> extension and charging information to CDR </a:t>
            </a:r>
          </a:p>
        </p:txBody>
      </p:sp>
      <p:sp>
        <p:nvSpPr>
          <p:cNvPr id="7" name="Title 1">
            <a:extLst>
              <a:ext uri="{FF2B5EF4-FFF2-40B4-BE49-F238E27FC236}">
                <a16:creationId xmlns:a16="http://schemas.microsoft.com/office/drawing/2014/main" id="{10332BBB-26EB-4C1A-A225-6831C9CFC862}"/>
              </a:ext>
            </a:extLst>
          </p:cNvPr>
          <p:cNvSpPr>
            <a:spLocks noGrp="1"/>
          </p:cNvSpPr>
          <p:nvPr>
            <p:ph type="title"/>
          </p:nvPr>
        </p:nvSpPr>
        <p:spPr>
          <a:xfrm>
            <a:off x="476811" y="165101"/>
            <a:ext cx="9339381" cy="1143000"/>
          </a:xfrm>
        </p:spPr>
        <p:txBody>
          <a:bodyPr/>
          <a:lstStyle/>
          <a:p>
            <a:r>
              <a:rPr lang="en-GB" altLang="en-US" sz="3200" b="1" dirty="0"/>
              <a:t>2. RAGCH: New WID on Charging Aspects of Ranging and </a:t>
            </a:r>
            <a:r>
              <a:rPr lang="en-GB" altLang="en-US" sz="3200" b="1" dirty="0" err="1"/>
              <a:t>Sidelink</a:t>
            </a:r>
            <a:r>
              <a:rPr lang="en-GB" altLang="en-US" sz="3200" b="1" dirty="0"/>
              <a:t> Positioning</a:t>
            </a:r>
            <a:endParaRPr lang="en-GB" altLang="en-US" sz="2400" b="1" i="1" dirty="0"/>
          </a:p>
        </p:txBody>
      </p:sp>
      <p:sp>
        <p:nvSpPr>
          <p:cNvPr id="2" name="矩形 5">
            <a:extLst>
              <a:ext uri="{FF2B5EF4-FFF2-40B4-BE49-F238E27FC236}">
                <a16:creationId xmlns:a16="http://schemas.microsoft.com/office/drawing/2014/main" id="{EB781E95-F5BE-C0C9-4059-43AAF4EF9C9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56043212"/>
      </p:ext>
    </p:extLst>
  </p:cSld>
  <p:clrMapOvr>
    <a:masterClrMapping/>
  </p:clrMapOvr>
  <p:transition spd="slow"/>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1040018</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for energy efficiency of 5G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EnergySys_CH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13/06/2025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Support the energy related information per network slice (32.240, 28.201 and 28.202)</a:t>
            </a:r>
          </a:p>
          <a:p>
            <a:pPr lvl="2">
              <a:spcBef>
                <a:spcPts val="0"/>
              </a:spcBef>
              <a:spcAft>
                <a:spcPts val="600"/>
              </a:spcAft>
              <a:defRPr/>
            </a:pPr>
            <a:endParaRPr lang="en-GB" sz="12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Message flow and parameter definition</a:t>
            </a:r>
            <a:endParaRPr lang="en-US" sz="1400" kern="0" dirty="0"/>
          </a:p>
        </p:txBody>
      </p:sp>
      <p:sp>
        <p:nvSpPr>
          <p:cNvPr id="7" name="Title 1">
            <a:extLst>
              <a:ext uri="{FF2B5EF4-FFF2-40B4-BE49-F238E27FC236}">
                <a16:creationId xmlns:a16="http://schemas.microsoft.com/office/drawing/2014/main" id="{48F00735-BF83-4652-8C01-F6285F0FCE6D}"/>
              </a:ext>
            </a:extLst>
          </p:cNvPr>
          <p:cNvSpPr>
            <a:spLocks noGrp="1"/>
          </p:cNvSpPr>
          <p:nvPr>
            <p:ph type="title"/>
          </p:nvPr>
        </p:nvSpPr>
        <p:spPr>
          <a:xfrm>
            <a:off x="476811" y="165101"/>
            <a:ext cx="9339381" cy="1143000"/>
          </a:xfrm>
        </p:spPr>
        <p:txBody>
          <a:bodyPr/>
          <a:lstStyle/>
          <a:p>
            <a:r>
              <a:rPr lang="en-GB" altLang="en-US" sz="3200" b="1" dirty="0"/>
              <a:t>3. EESCH: New WID on charging aspects for energy efficiency of 5G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44029C1D-0AE0-8CE9-9D31-1B1785DB59DB}"/>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8576201"/>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1040019</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enhancement for indirect network sharing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NetShare_CH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SP-241004</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a:t>
            </a:r>
            <a:r>
              <a:rPr lang="en-GB" sz="1400" kern="0" dirty="0"/>
              <a:t>o contribution at this meeting</a:t>
            </a:r>
            <a:endParaRPr lang="de-DE" altLang="de-DE" sz="2000" kern="0" dirty="0"/>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7" name="Title 1">
            <a:extLst>
              <a:ext uri="{FF2B5EF4-FFF2-40B4-BE49-F238E27FC236}">
                <a16:creationId xmlns:a16="http://schemas.microsoft.com/office/drawing/2014/main" id="{CE9E38CC-8546-46CC-9DE5-2F92B01EB102}"/>
              </a:ext>
            </a:extLst>
          </p:cNvPr>
          <p:cNvSpPr>
            <a:spLocks noGrp="1"/>
          </p:cNvSpPr>
          <p:nvPr>
            <p:ph type="title"/>
          </p:nvPr>
        </p:nvSpPr>
        <p:spPr>
          <a:xfrm>
            <a:off x="476811" y="165101"/>
            <a:ext cx="9339381" cy="1143000"/>
          </a:xfrm>
        </p:spPr>
        <p:txBody>
          <a:bodyPr/>
          <a:lstStyle/>
          <a:p>
            <a:r>
              <a:rPr lang="en-GB" altLang="en-US" sz="3200" b="1" dirty="0"/>
              <a:t>4. NSCH: New WID on charging enhancement for indirect network sharing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6E04170F-879B-A517-24EA-12D8B1BB815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959636967"/>
      </p:ext>
    </p:extLst>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0BBDA460-B6CA-63BA-5979-4388AAC0C921}"/>
              </a:ext>
            </a:extLst>
          </p:cNvPr>
          <p:cNvSpPr>
            <a:spLocks noGrp="1"/>
          </p:cNvSpPr>
          <p:nvPr>
            <p:ph type="title"/>
          </p:nvPr>
        </p:nvSpPr>
        <p:spPr>
          <a:xfrm>
            <a:off x="595842" y="221071"/>
            <a:ext cx="9445000" cy="1143000"/>
          </a:xfrm>
        </p:spPr>
        <p:txBody>
          <a:bodyPr/>
          <a:lstStyle/>
          <a:p>
            <a:r>
              <a:rPr lang="en-GB" altLang="en-US" sz="3200" b="1" dirty="0"/>
              <a:t>5. P</a:t>
            </a:r>
            <a:r>
              <a:rPr lang="en-US" altLang="zh-CN" sz="3200" b="1" dirty="0"/>
              <a:t>RO</a:t>
            </a:r>
            <a:r>
              <a:rPr lang="en-GB" altLang="en-US" sz="3200" b="1" dirty="0"/>
              <a:t>CH: WID on Charging Aspects for 5G </a:t>
            </a:r>
            <a:r>
              <a:rPr lang="en-GB" altLang="en-US" sz="3200" b="1" dirty="0" err="1"/>
              <a:t>ProSe</a:t>
            </a:r>
            <a:r>
              <a:rPr lang="en-GB" altLang="en-US" sz="3200" b="1" dirty="0"/>
              <a:t> Ph3</a:t>
            </a:r>
            <a:endParaRPr lang="en-GB" altLang="en-US" sz="3200" b="1" dirty="0">
              <a:solidFill>
                <a:srgbClr val="72AF2F"/>
              </a:solidFill>
              <a:highlight>
                <a:srgbClr val="FFFF00"/>
              </a:highlight>
            </a:endParaRPr>
          </a:p>
        </p:txBody>
      </p:sp>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xxx</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New WID on Charging Aspects for 5G </a:t>
                      </a:r>
                      <a:r>
                        <a:rPr lang="en-GB" sz="1000" b="1" i="0" u="none" strike="noStrike" kern="1200" dirty="0" err="1">
                          <a:solidFill>
                            <a:srgbClr val="0000FF"/>
                          </a:solidFill>
                          <a:effectLst/>
                          <a:latin typeface="Arial" panose="020B0604020202020204" pitchFamily="34" charset="0"/>
                          <a:ea typeface="+mn-ea"/>
                          <a:cs typeface="+mn-cs"/>
                        </a:rPr>
                        <a:t>ProSe</a:t>
                      </a:r>
                      <a:r>
                        <a:rPr lang="en-GB" sz="1000" b="1" i="0" u="none" strike="noStrike" kern="1200" dirty="0">
                          <a:solidFill>
                            <a:srgbClr val="0000FF"/>
                          </a:solidFill>
                          <a:effectLst/>
                          <a:latin typeface="Arial" panose="020B0604020202020204" pitchFamily="34" charset="0"/>
                          <a:ea typeface="+mn-ea"/>
                          <a:cs typeface="+mn-cs"/>
                        </a:rPr>
                        <a:t> Ph3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5G_ProSe_Ph3_CH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12/09/2025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err="1">
                          <a:solidFill>
                            <a:srgbClr val="000000"/>
                          </a:solidFill>
                          <a:effectLst/>
                          <a:latin typeface="Arial" panose="020B0604020202020204" pitchFamily="34" charset="0"/>
                          <a:ea typeface="+mn-ea"/>
                          <a:cs typeface="Arial" panose="020B0604020202020204" pitchFamily="34" charset="0"/>
                        </a:rPr>
                        <a:t>tbd</a:t>
                      </a:r>
                      <a:endParaRPr lang="en-GB"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US" sz="1200" kern="1200" dirty="0">
                          <a:solidFill>
                            <a:srgbClr val="FF0000"/>
                          </a:solidFill>
                          <a:latin typeface="+mn-lt"/>
                          <a:ea typeface="+mn-ea"/>
                          <a:cs typeface="+mn-cs"/>
                        </a:rPr>
                        <a:t>New WID</a:t>
                      </a: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New WID for approval</a:t>
            </a:r>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2" name="矩形 5">
            <a:extLst>
              <a:ext uri="{FF2B5EF4-FFF2-40B4-BE49-F238E27FC236}">
                <a16:creationId xmlns:a16="http://schemas.microsoft.com/office/drawing/2014/main" id="{FDC9444E-1C72-6475-D434-DE5842C3F52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756980934"/>
      </p:ext>
    </p:extLst>
  </p:cSld>
  <p:clrMapOvr>
    <a:masterClrMapping/>
  </p:clrMapOvr>
  <p:transition spd="slow"/>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7">
            <a:extLst>
              <a:ext uri="{FF2B5EF4-FFF2-40B4-BE49-F238E27FC236}">
                <a16:creationId xmlns:a16="http://schemas.microsoft.com/office/drawing/2014/main" id="{ED0A93DD-D6AD-C454-DD99-B523313C80E1}"/>
              </a:ext>
            </a:extLst>
          </p:cNvPr>
          <p:cNvSpPr txBox="1">
            <a:spLocks/>
          </p:cNvSpPr>
          <p:nvPr/>
        </p:nvSpPr>
        <p:spPr>
          <a:xfrm>
            <a:off x="667512" y="2362955"/>
            <a:ext cx="10752402" cy="407479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14 </a:t>
            </a:r>
            <a:r>
              <a:rPr lang="en-GB" sz="1400" kern="0" dirty="0" err="1"/>
              <a:t>pCRs</a:t>
            </a:r>
            <a:r>
              <a:rPr lang="en-GB" sz="1400" kern="0" dirty="0"/>
              <a:t> for TR 28.846 were approved covering</a:t>
            </a:r>
          </a:p>
          <a:p>
            <a:pPr lvl="2">
              <a:spcBef>
                <a:spcPts val="0"/>
              </a:spcBef>
              <a:spcAft>
                <a:spcPts val="600"/>
              </a:spcAft>
              <a:defRPr/>
            </a:pPr>
            <a:r>
              <a:rPr lang="en-GB" sz="1200" kern="0" dirty="0"/>
              <a:t>Add the skeleton, scope and reference, background and  the business roles for satellite charging</a:t>
            </a:r>
          </a:p>
          <a:p>
            <a:pPr lvl="2">
              <a:spcBef>
                <a:spcPts val="0"/>
              </a:spcBef>
              <a:spcAft>
                <a:spcPts val="600"/>
              </a:spcAft>
              <a:defRPr/>
            </a:pPr>
            <a:r>
              <a:rPr lang="en-GB" sz="1200" kern="0" dirty="0"/>
              <a:t>Introduce the use cases for the roaming charging of satellite access</a:t>
            </a:r>
          </a:p>
          <a:p>
            <a:pPr lvl="2">
              <a:spcBef>
                <a:spcPts val="0"/>
              </a:spcBef>
              <a:spcAft>
                <a:spcPts val="600"/>
              </a:spcAft>
              <a:defRPr/>
            </a:pPr>
            <a:r>
              <a:rPr lang="en-GB" sz="1200" kern="0" dirty="0"/>
              <a:t>Add business scenarios for roaming from terrestrial operator network to satellite operator network</a:t>
            </a:r>
          </a:p>
          <a:p>
            <a:pPr lvl="2">
              <a:spcBef>
                <a:spcPts val="0"/>
              </a:spcBef>
              <a:spcAft>
                <a:spcPts val="600"/>
              </a:spcAft>
              <a:defRPr/>
            </a:pPr>
            <a:r>
              <a:rPr lang="en-GB" sz="1200" kern="0" dirty="0"/>
              <a:t>Add business scenarios for satellite resource rental between satellite network operator and terrestrial network operator</a:t>
            </a:r>
          </a:p>
          <a:p>
            <a:pPr lvl="2">
              <a:spcBef>
                <a:spcPts val="0"/>
              </a:spcBef>
              <a:spcAft>
                <a:spcPts val="600"/>
              </a:spcAft>
              <a:defRPr/>
            </a:pPr>
            <a:r>
              <a:rPr lang="en-GB" sz="1200" kern="0" dirty="0"/>
              <a:t>Charging for satellite resource rental between satellite network operator and terrestrial network operator</a:t>
            </a:r>
          </a:p>
          <a:p>
            <a:pPr lvl="2">
              <a:spcBef>
                <a:spcPts val="0"/>
              </a:spcBef>
              <a:spcAft>
                <a:spcPts val="600"/>
              </a:spcAft>
              <a:defRPr/>
            </a:pPr>
            <a:r>
              <a:rPr lang="en-GB" sz="1200" kern="0" dirty="0"/>
              <a:t>Charging between satellite operator and satellite MVNO</a:t>
            </a:r>
          </a:p>
          <a:p>
            <a:pPr lvl="2">
              <a:spcBef>
                <a:spcPts val="0"/>
              </a:spcBef>
              <a:spcAft>
                <a:spcPts val="600"/>
              </a:spcAft>
              <a:defRPr/>
            </a:pPr>
            <a:r>
              <a:rPr lang="en-GB" sz="1200" kern="0" dirty="0"/>
              <a:t>Add business scenarios, charging scenarios, charging requirements and key issues for store and forward satellite operation</a:t>
            </a:r>
          </a:p>
          <a:p>
            <a:pPr lvl="1">
              <a:spcBef>
                <a:spcPts val="0"/>
              </a:spcBef>
              <a:spcAft>
                <a:spcPts val="600"/>
              </a:spcAft>
              <a:defRPr/>
            </a:pPr>
            <a:r>
              <a:rPr lang="en-GB" altLang="de-DE" sz="1600" kern="0" dirty="0"/>
              <a:t>Draft TR 28.846(email approval S5-244557)</a:t>
            </a:r>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Drafting of requirements, key issues and solutions for the study</a:t>
            </a:r>
            <a:endParaRPr lang="en-US" sz="1400" kern="0" dirty="0"/>
          </a:p>
        </p:txBody>
      </p:sp>
      <p:graphicFrame>
        <p:nvGraphicFramePr>
          <p:cNvPr id="5" name="Table 4">
            <a:extLst>
              <a:ext uri="{FF2B5EF4-FFF2-40B4-BE49-F238E27FC236}">
                <a16:creationId xmlns:a16="http://schemas.microsoft.com/office/drawing/2014/main" id="{A49921A0-9799-C64B-0CFE-EB571B584B89}"/>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1040014</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Study on charging aspects of satellite access Phase 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FS_5GSAT_Ph3_CH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SP-240980</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4833612-95FD-4DDA-AE4E-A3F813C9C6DF}"/>
              </a:ext>
            </a:extLst>
          </p:cNvPr>
          <p:cNvSpPr>
            <a:spLocks noGrp="1"/>
          </p:cNvSpPr>
          <p:nvPr>
            <p:ph type="title"/>
          </p:nvPr>
        </p:nvSpPr>
        <p:spPr>
          <a:xfrm>
            <a:off x="667512" y="119287"/>
            <a:ext cx="9102725" cy="1143000"/>
          </a:xfrm>
        </p:spPr>
        <p:txBody>
          <a:bodyPr/>
          <a:lstStyle/>
          <a:p>
            <a:r>
              <a:rPr lang="en-GB" altLang="en-US" sz="3200" b="1" dirty="0"/>
              <a:t>6. SATCH: Study (FS_5GSAT_CH_Ph3)</a:t>
            </a:r>
            <a:endParaRPr lang="en-GB" altLang="en-US" sz="2400" b="1" i="1" dirty="0"/>
          </a:p>
        </p:txBody>
      </p:sp>
      <p:sp>
        <p:nvSpPr>
          <p:cNvPr id="3" name="矩形 5">
            <a:extLst>
              <a:ext uri="{FF2B5EF4-FFF2-40B4-BE49-F238E27FC236}">
                <a16:creationId xmlns:a16="http://schemas.microsoft.com/office/drawing/2014/main" id="{E6E44B3E-2F6A-049D-C6A2-FC9C14704F0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156586829"/>
      </p:ext>
    </p:extLst>
  </p:cSld>
  <p:clrMapOvr>
    <a:masterClrMapping/>
  </p:clrMapOvr>
  <p:transition spd="slow"/>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6C3E5-AD46-3B08-3321-EC284F1B2A5A}"/>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7907E6B0-024F-FAFB-C85A-877B9481F99D}"/>
              </a:ext>
            </a:extLst>
          </p:cNvPr>
          <p:cNvSpPr txBox="1">
            <a:spLocks/>
          </p:cNvSpPr>
          <p:nvPr/>
        </p:nvSpPr>
        <p:spPr>
          <a:xfrm>
            <a:off x="667512" y="2371060"/>
            <a:ext cx="11000316" cy="389467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11 </a:t>
            </a:r>
            <a:r>
              <a:rPr lang="en-GB" sz="1400" kern="0" dirty="0" err="1"/>
              <a:t>pCRs</a:t>
            </a:r>
            <a:r>
              <a:rPr lang="en-GB" sz="1400" kern="0" dirty="0"/>
              <a:t> for TR 28.849 were approved covering</a:t>
            </a:r>
          </a:p>
          <a:p>
            <a:pPr lvl="2">
              <a:spcBef>
                <a:spcPts val="0"/>
              </a:spcBef>
              <a:spcAft>
                <a:spcPts val="600"/>
              </a:spcAft>
              <a:defRPr/>
            </a:pPr>
            <a:r>
              <a:rPr lang="en-GB" sz="1200" kern="0" dirty="0"/>
              <a:t>The initial skeleton, update skeleton and document structure</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Introduce the background of CAPIF charging</a:t>
            </a:r>
          </a:p>
          <a:p>
            <a:pPr lvl="2">
              <a:spcBef>
                <a:spcPts val="0"/>
              </a:spcBef>
              <a:spcAft>
                <a:spcPts val="600"/>
              </a:spcAft>
              <a:defRPr/>
            </a:pPr>
            <a:r>
              <a:rPr lang="en-GB" sz="1200" kern="0" dirty="0"/>
              <a:t>Add Topic for CAPIF Charging Scenarios and KI and on API invocation charging</a:t>
            </a:r>
          </a:p>
          <a:p>
            <a:pPr lvl="2">
              <a:spcBef>
                <a:spcPts val="0"/>
              </a:spcBef>
              <a:spcAft>
                <a:spcPts val="600"/>
              </a:spcAft>
              <a:defRPr/>
            </a:pPr>
            <a:r>
              <a:rPr lang="en-GB" sz="1200" kern="0" dirty="0"/>
              <a:t>Addition of use cases for the CAPIF Converged Charging of multiple API Providers, API Invokers, API Usage and API operation and management</a:t>
            </a:r>
          </a:p>
          <a:p>
            <a:pPr lvl="2">
              <a:spcBef>
                <a:spcPts val="0"/>
              </a:spcBef>
              <a:spcAft>
                <a:spcPts val="600"/>
              </a:spcAft>
              <a:defRPr/>
            </a:pPr>
            <a:r>
              <a:rPr lang="en-GB" sz="1200" kern="0" dirty="0"/>
              <a:t>Introduce the solution for API invocation charging</a:t>
            </a:r>
          </a:p>
          <a:p>
            <a:pPr lvl="1">
              <a:spcBef>
                <a:spcPts val="0"/>
              </a:spcBef>
              <a:spcAft>
                <a:spcPts val="600"/>
              </a:spcAft>
              <a:defRPr/>
            </a:pPr>
            <a:r>
              <a:rPr lang="en-GB" sz="1400" kern="0" dirty="0"/>
              <a:t>Draft TR 28.849 (email approval S5-244558)</a:t>
            </a:r>
            <a:endParaRPr lang="de-DE" altLang="de-DE" sz="20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Additional CAPIF use cases, solutions for the existing use cases </a:t>
            </a:r>
            <a:endParaRPr lang="en-US" sz="1400" kern="0" dirty="0"/>
          </a:p>
        </p:txBody>
      </p:sp>
      <p:graphicFrame>
        <p:nvGraphicFramePr>
          <p:cNvPr id="5" name="Table 4">
            <a:extLst>
              <a:ext uri="{FF2B5EF4-FFF2-40B4-BE49-F238E27FC236}">
                <a16:creationId xmlns:a16="http://schemas.microsoft.com/office/drawing/2014/main" id="{658152B3-3102-F6BC-551D-E6060AAFB65D}"/>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1040015</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CAPIF</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FS_CAPIF_CH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9D9C06C6-0FE2-44F5-B35E-653C45D2D965}"/>
              </a:ext>
            </a:extLst>
          </p:cNvPr>
          <p:cNvSpPr>
            <a:spLocks noGrp="1"/>
          </p:cNvSpPr>
          <p:nvPr>
            <p:ph type="title"/>
          </p:nvPr>
        </p:nvSpPr>
        <p:spPr>
          <a:xfrm>
            <a:off x="667512" y="119287"/>
            <a:ext cx="9102725" cy="1143000"/>
          </a:xfrm>
        </p:spPr>
        <p:txBody>
          <a:bodyPr/>
          <a:lstStyle/>
          <a:p>
            <a:r>
              <a:rPr lang="en-GB" altLang="en-US" sz="3200" b="1" dirty="0"/>
              <a:t>7. CAPCH: Study (FS_CAPIF_CH)</a:t>
            </a:r>
            <a:endParaRPr lang="en-GB" altLang="en-US" sz="2400" b="1" i="1" dirty="0"/>
          </a:p>
        </p:txBody>
      </p:sp>
      <p:sp>
        <p:nvSpPr>
          <p:cNvPr id="3" name="矩形 5">
            <a:extLst>
              <a:ext uri="{FF2B5EF4-FFF2-40B4-BE49-F238E27FC236}">
                <a16:creationId xmlns:a16="http://schemas.microsoft.com/office/drawing/2014/main" id="{0FFEF4A1-321F-6CB7-9DD7-CA5481D2D4D5}"/>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80373229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New Rel-19 Study / Work Items</a:t>
            </a:r>
          </a:p>
        </p:txBody>
      </p:sp>
      <p:graphicFrame>
        <p:nvGraphicFramePr>
          <p:cNvPr id="4" name="Table 3">
            <a:extLst>
              <a:ext uri="{FF2B5EF4-FFF2-40B4-BE49-F238E27FC236}">
                <a16:creationId xmlns:a16="http://schemas.microsoft.com/office/drawing/2014/main" id="{F02D49B5-36A5-4AF1-B4D4-A8F9348567E4}"/>
              </a:ext>
            </a:extLst>
          </p:cNvPr>
          <p:cNvGraphicFramePr>
            <a:graphicFrameLocks noGrp="1"/>
          </p:cNvGraphicFramePr>
          <p:nvPr>
            <p:extLst>
              <p:ext uri="{D42A27DB-BD31-4B8C-83A1-F6EECF244321}">
                <p14:modId xmlns:p14="http://schemas.microsoft.com/office/powerpoint/2010/main" val="3239954581"/>
              </p:ext>
            </p:extLst>
          </p:nvPr>
        </p:nvGraphicFramePr>
        <p:xfrm>
          <a:off x="573206" y="1663480"/>
          <a:ext cx="10867945" cy="1859260"/>
        </p:xfrm>
        <a:graphic>
          <a:graphicData uri="http://schemas.openxmlformats.org/drawingml/2006/table">
            <a:tbl>
              <a:tblPr firstRow="1" firstCol="1" bandRow="1"/>
              <a:tblGrid>
                <a:gridCol w="1064871">
                  <a:extLst>
                    <a:ext uri="{9D8B030D-6E8A-4147-A177-3AD203B41FA5}">
                      <a16:colId xmlns:a16="http://schemas.microsoft.com/office/drawing/2014/main" val="3092324856"/>
                    </a:ext>
                  </a:extLst>
                </a:gridCol>
                <a:gridCol w="4353442">
                  <a:extLst>
                    <a:ext uri="{9D8B030D-6E8A-4147-A177-3AD203B41FA5}">
                      <a16:colId xmlns:a16="http://schemas.microsoft.com/office/drawing/2014/main" val="2473753773"/>
                    </a:ext>
                  </a:extLst>
                </a:gridCol>
                <a:gridCol w="1221470">
                  <a:extLst>
                    <a:ext uri="{9D8B030D-6E8A-4147-A177-3AD203B41FA5}">
                      <a16:colId xmlns:a16="http://schemas.microsoft.com/office/drawing/2014/main" val="160253941"/>
                    </a:ext>
                  </a:extLst>
                </a:gridCol>
                <a:gridCol w="1315428">
                  <a:extLst>
                    <a:ext uri="{9D8B030D-6E8A-4147-A177-3AD203B41FA5}">
                      <a16:colId xmlns:a16="http://schemas.microsoft.com/office/drawing/2014/main" val="1825234608"/>
                    </a:ext>
                  </a:extLst>
                </a:gridCol>
                <a:gridCol w="2912734">
                  <a:extLst>
                    <a:ext uri="{9D8B030D-6E8A-4147-A177-3AD203B41FA5}">
                      <a16:colId xmlns:a16="http://schemas.microsoft.com/office/drawing/2014/main" val="1104305053"/>
                    </a:ext>
                  </a:extLst>
                </a:gridCol>
              </a:tblGrid>
              <a:tr h="371347">
                <a:tc>
                  <a:txBody>
                    <a:bodyPr/>
                    <a:lstStyle/>
                    <a:p>
                      <a:pPr>
                        <a:spcAft>
                          <a:spcPts val="0"/>
                        </a:spcAft>
                      </a:pPr>
                      <a:r>
                        <a:rPr lang="en-US" sz="1600" b="1">
                          <a:solidFill>
                            <a:srgbClr val="000000"/>
                          </a:solidFill>
                          <a:effectLst/>
                          <a:latin typeface="+mn-lt"/>
                          <a:ea typeface="PMingLiU"/>
                        </a:rPr>
                        <a:t>TDoc</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Title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Type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UID</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dirty="0">
                          <a:solidFill>
                            <a:srgbClr val="000000"/>
                          </a:solidFill>
                          <a:effectLst/>
                          <a:latin typeface="+mn-lt"/>
                          <a:ea typeface="PMingLiU"/>
                        </a:rPr>
                        <a:t>(Suggested) Acronym</a:t>
                      </a:r>
                      <a:endParaRPr lang="zh-CN" sz="2400" b="1" dirty="0">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041172156"/>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New WID on Enhancement of Management Aspects Related of NWDAF Phase 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sz="1600" kern="1200" dirty="0">
                          <a:solidFill>
                            <a:srgbClr val="000000"/>
                          </a:solidFill>
                          <a:effectLst/>
                          <a:latin typeface="+mn-lt"/>
                          <a:ea typeface="PMingLiU"/>
                          <a:cs typeface="+mn-cs"/>
                        </a:rPr>
                        <a:t>WID NEW</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1050031</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NWDAF_OAM_Ph2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267151"/>
                  </a:ext>
                </a:extLst>
              </a:tr>
              <a:tr h="26871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mn-lt"/>
                          <a:ea typeface="宋体" panose="02010600030101010101" pitchFamily="2" charset="-122"/>
                          <a:cs typeface="+mn-cs"/>
                        </a:rPr>
                        <a:t>New WID on Management of planned configurations</a:t>
                      </a:r>
                      <a:endPar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600" kern="1200" dirty="0">
                          <a:solidFill>
                            <a:srgbClr val="000000"/>
                          </a:solidFill>
                          <a:effectLst/>
                          <a:latin typeface="+mn-lt"/>
                          <a:ea typeface="PMingLiU"/>
                          <a:cs typeface="+mn-cs"/>
                        </a:rPr>
                        <a:t>1050032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PlanM</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013364"/>
                  </a:ext>
                </a:extLst>
              </a:tr>
              <a:tr h="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SP-241160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data management regarding subscriptions and reporting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Data_SREP</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8199974"/>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SP-241156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Charging Aspects for 5G </a:t>
                      </a:r>
                      <a:r>
                        <a:rPr kumimoji="0" lang="en-US" sz="1600" b="0" i="0" u="none" strike="noStrike" kern="1200" cap="none" spc="0" normalizeH="0" baseline="0" dirty="0" err="1">
                          <a:ln>
                            <a:noFill/>
                          </a:ln>
                          <a:solidFill>
                            <a:srgbClr val="000000"/>
                          </a:solidFill>
                          <a:effectLst/>
                          <a:uLnTx/>
                          <a:uFillTx/>
                          <a:latin typeface="Calibri"/>
                          <a:ea typeface="宋体" panose="02010600030101010101" pitchFamily="2" charset="-122"/>
                          <a:cs typeface="+mn-cs"/>
                        </a:rPr>
                        <a:t>ProSe</a:t>
                      </a: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 Phase 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1050030</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5G_ProSe_Ph3_CH</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8841796"/>
                  </a:ext>
                </a:extLst>
              </a:tr>
            </a:tbl>
          </a:graphicData>
        </a:graphic>
      </p:graphicFrame>
      <p:sp>
        <p:nvSpPr>
          <p:cNvPr id="2" name="TextBox 1">
            <a:extLst>
              <a:ext uri="{FF2B5EF4-FFF2-40B4-BE49-F238E27FC236}">
                <a16:creationId xmlns:a16="http://schemas.microsoft.com/office/drawing/2014/main" id="{1D8A4693-0347-4027-944C-6829379129BD}"/>
              </a:ext>
            </a:extLst>
          </p:cNvPr>
          <p:cNvSpPr txBox="1"/>
          <p:nvPr/>
        </p:nvSpPr>
        <p:spPr>
          <a:xfrm>
            <a:off x="640080" y="1210985"/>
            <a:ext cx="7183313" cy="292388"/>
          </a:xfrm>
          <a:prstGeom prst="rect">
            <a:avLst/>
          </a:prstGeom>
          <a:noFill/>
        </p:spPr>
        <p:txBody>
          <a:bodyPr wrap="none" rtlCol="0">
            <a:spAutoFit/>
          </a:bodyPr>
          <a:lstStyle/>
          <a:p>
            <a:r>
              <a:rPr lang="en-US" altLang="zh-CN" b="1" dirty="0">
                <a:solidFill>
                  <a:srgbClr val="FF0000"/>
                </a:solidFill>
                <a:latin typeface="+mn-lt"/>
              </a:rPr>
              <a:t>4</a:t>
            </a:r>
            <a:r>
              <a:rPr lang="en-US" altLang="zh-CN" b="1" dirty="0">
                <a:latin typeface="+mn-lt"/>
              </a:rPr>
              <a:t> new Rel-19 study/work items sent for SA approval, including </a:t>
            </a:r>
            <a:r>
              <a:rPr lang="en-US" altLang="zh-CN" b="1" dirty="0">
                <a:solidFill>
                  <a:srgbClr val="FF0000"/>
                </a:solidFill>
                <a:latin typeface="+mn-lt"/>
              </a:rPr>
              <a:t>3</a:t>
            </a:r>
            <a:r>
              <a:rPr lang="en-US" altLang="zh-CN" b="1" dirty="0">
                <a:latin typeface="+mn-lt"/>
              </a:rPr>
              <a:t> OAM work items and </a:t>
            </a:r>
            <a:r>
              <a:rPr lang="en-US" altLang="zh-CN" b="1" dirty="0">
                <a:solidFill>
                  <a:srgbClr val="FF0000"/>
                </a:solidFill>
                <a:latin typeface="+mn-lt"/>
              </a:rPr>
              <a:t>1</a:t>
            </a:r>
            <a:r>
              <a:rPr lang="en-US" altLang="zh-CN" b="1" dirty="0">
                <a:latin typeface="+mn-lt"/>
              </a:rPr>
              <a:t> CH work item</a:t>
            </a:r>
            <a:endParaRPr lang="zh-CN" altLang="en-US" b="1" dirty="0">
              <a:latin typeface="+mn-lt"/>
            </a:endParaRPr>
          </a:p>
        </p:txBody>
      </p:sp>
    </p:spTree>
    <p:extLst>
      <p:ext uri="{BB962C8B-B14F-4D97-AF65-F5344CB8AC3E}">
        <p14:creationId xmlns:p14="http://schemas.microsoft.com/office/powerpoint/2010/main" val="3444340283"/>
      </p:ext>
    </p:extLst>
  </p:cSld>
  <p:clrMapOvr>
    <a:masterClrMapping/>
  </p:clrMapOvr>
  <p:transition spd="slow"/>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67512" y="2330898"/>
            <a:ext cx="11000316" cy="393483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28.851 were approved covering</a:t>
            </a:r>
          </a:p>
          <a:p>
            <a:pPr lvl="2">
              <a:spcBef>
                <a:spcPts val="0"/>
              </a:spcBef>
              <a:spcAft>
                <a:spcPts val="600"/>
              </a:spcAft>
              <a:defRPr/>
            </a:pPr>
            <a:r>
              <a:rPr lang="en-GB" sz="1200" kern="0" dirty="0"/>
              <a:t>The initial skeleton and update skeleton</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Support of standalone IMS Data Channel sessions</a:t>
            </a:r>
          </a:p>
          <a:p>
            <a:pPr lvl="2">
              <a:spcBef>
                <a:spcPts val="0"/>
              </a:spcBef>
              <a:spcAft>
                <a:spcPts val="600"/>
              </a:spcAft>
              <a:defRPr/>
            </a:pPr>
            <a:r>
              <a:rPr lang="en-GB" sz="1200" kern="0" dirty="0"/>
              <a:t>Introduce the use case of charging for DC application download and usage</a:t>
            </a:r>
          </a:p>
          <a:p>
            <a:pPr lvl="2">
              <a:spcBef>
                <a:spcPts val="0"/>
              </a:spcBef>
              <a:spcAft>
                <a:spcPts val="600"/>
              </a:spcAft>
              <a:defRPr/>
            </a:pPr>
            <a:r>
              <a:rPr lang="en-GB" sz="1200" kern="0" dirty="0"/>
              <a:t>New KI on support IMS network capabilities exposure</a:t>
            </a:r>
          </a:p>
          <a:p>
            <a:pPr lvl="2">
              <a:spcBef>
                <a:spcPts val="0"/>
              </a:spcBef>
              <a:spcAft>
                <a:spcPts val="600"/>
              </a:spcAft>
              <a:defRPr/>
            </a:pPr>
            <a:r>
              <a:rPr lang="en-GB" sz="1200" kern="0" dirty="0"/>
              <a:t>New KI on support IMS Data Channel PS Data Off</a:t>
            </a:r>
          </a:p>
          <a:p>
            <a:pPr lvl="1">
              <a:spcBef>
                <a:spcPts val="0"/>
              </a:spcBef>
              <a:spcAft>
                <a:spcPts val="600"/>
              </a:spcAft>
              <a:defRPr/>
            </a:pPr>
            <a:r>
              <a:rPr lang="en-GB" sz="1400" kern="0" dirty="0"/>
              <a:t>Draft TR 28.851 (email approval S5-244559)</a:t>
            </a:r>
            <a:endParaRPr lang="en-GB" altLang="de-DE" sz="12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632833"/>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1040016</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next generation real time communication services phase 2</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FS_NG_RTC_Ph2_CH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E33990C-315F-4D02-B1AA-A1907A984777}"/>
              </a:ext>
            </a:extLst>
          </p:cNvPr>
          <p:cNvSpPr>
            <a:spLocks noGrp="1"/>
          </p:cNvSpPr>
          <p:nvPr>
            <p:ph type="title"/>
          </p:nvPr>
        </p:nvSpPr>
        <p:spPr>
          <a:xfrm>
            <a:off x="667512" y="119287"/>
            <a:ext cx="9102725" cy="1143000"/>
          </a:xfrm>
        </p:spPr>
        <p:txBody>
          <a:bodyPr/>
          <a:lstStyle/>
          <a:p>
            <a:r>
              <a:rPr lang="en-GB" altLang="en-US" sz="3200" b="1" dirty="0"/>
              <a:t>8. </a:t>
            </a:r>
            <a:r>
              <a:rPr lang="en-US" sz="3200" b="1" dirty="0"/>
              <a:t>RTCCH: </a:t>
            </a:r>
            <a:r>
              <a:rPr lang="en-GB" altLang="en-US" sz="3200" b="1" dirty="0"/>
              <a:t>Study (FS_NG_RTC_Ph2_CH)</a:t>
            </a:r>
            <a:endParaRPr lang="en-GB" altLang="en-US" sz="2400" b="1" i="1" dirty="0"/>
          </a:p>
        </p:txBody>
      </p:sp>
      <p:sp>
        <p:nvSpPr>
          <p:cNvPr id="3" name="矩形 5">
            <a:extLst>
              <a:ext uri="{FF2B5EF4-FFF2-40B4-BE49-F238E27FC236}">
                <a16:creationId xmlns:a16="http://schemas.microsoft.com/office/drawing/2014/main" id="{674BBC60-09FB-D702-EE2C-D7691C5DDFB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655636473"/>
      </p:ext>
    </p:extLst>
  </p:cSld>
  <p:clrMapOvr>
    <a:masterClrMapping/>
  </p:clrMapOvr>
  <p:transition spd="slow"/>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33164" y="2534969"/>
            <a:ext cx="10925672" cy="3784349"/>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28.853 were approved covering</a:t>
            </a:r>
          </a:p>
          <a:p>
            <a:pPr lvl="2">
              <a:spcBef>
                <a:spcPts val="0"/>
              </a:spcBef>
              <a:spcAft>
                <a:spcPts val="600"/>
              </a:spcAft>
              <a:defRPr/>
            </a:pPr>
            <a:r>
              <a:rPr lang="en-GB" sz="1200" kern="0" dirty="0"/>
              <a:t>Add initial skeleton and update skeleton for TR 28.853.</a:t>
            </a:r>
          </a:p>
          <a:p>
            <a:pPr lvl="2">
              <a:spcBef>
                <a:spcPts val="0"/>
              </a:spcBef>
              <a:spcAft>
                <a:spcPts val="600"/>
              </a:spcAft>
              <a:defRPr/>
            </a:pPr>
            <a:r>
              <a:rPr lang="en-GB" sz="1200" kern="0" dirty="0"/>
              <a:t>Add scope, background, references and abbreviations.</a:t>
            </a:r>
          </a:p>
          <a:p>
            <a:pPr lvl="2">
              <a:spcBef>
                <a:spcPts val="0"/>
              </a:spcBef>
              <a:spcAft>
                <a:spcPts val="600"/>
              </a:spcAft>
              <a:defRPr/>
            </a:pPr>
            <a:r>
              <a:rPr lang="en-GB" sz="1200" kern="0" dirty="0"/>
              <a:t>Add use cases and key issues related to UAV identifier and C2 communication.</a:t>
            </a:r>
          </a:p>
          <a:p>
            <a:pPr lvl="2">
              <a:spcBef>
                <a:spcPts val="0"/>
              </a:spcBef>
              <a:spcAft>
                <a:spcPts val="600"/>
              </a:spcAft>
              <a:defRPr/>
            </a:pPr>
            <a:r>
              <a:rPr lang="en-GB" sz="1200" kern="0" dirty="0"/>
              <a:t>Add use cases, key issues and solutions on charging for Services Exposure to the USS</a:t>
            </a:r>
          </a:p>
          <a:p>
            <a:pPr marL="685800" lvl="1" indent="-285750">
              <a:spcBef>
                <a:spcPts val="0"/>
              </a:spcBef>
              <a:spcAft>
                <a:spcPts val="0"/>
              </a:spcAft>
              <a:defRPr/>
            </a:pPr>
            <a:r>
              <a:rPr lang="en-GB" sz="1400" kern="0" dirty="0"/>
              <a:t>Draft TR 28.853 (email approval S5-244560)</a:t>
            </a:r>
          </a:p>
          <a:p>
            <a:pPr marL="400050" lvl="1" indent="0">
              <a:spcBef>
                <a:spcPts val="0"/>
              </a:spcBef>
              <a:spcAft>
                <a:spcPts val="0"/>
              </a:spcAft>
              <a:buNone/>
              <a:defRPr/>
            </a:pPr>
            <a:endParaRPr lang="de-DE"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49605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1040017</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Uncrewed Aerial Vehicle</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FS_UAS_CH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D925D3FA-E1C2-4529-9671-2B34822DE645}"/>
              </a:ext>
            </a:extLst>
          </p:cNvPr>
          <p:cNvSpPr>
            <a:spLocks noGrp="1"/>
          </p:cNvSpPr>
          <p:nvPr>
            <p:ph type="title"/>
          </p:nvPr>
        </p:nvSpPr>
        <p:spPr>
          <a:xfrm>
            <a:off x="667512" y="119287"/>
            <a:ext cx="9102725" cy="1143000"/>
          </a:xfrm>
        </p:spPr>
        <p:txBody>
          <a:bodyPr/>
          <a:lstStyle/>
          <a:p>
            <a:r>
              <a:rPr lang="en-GB" altLang="en-US" sz="3200" b="1" dirty="0"/>
              <a:t>9. UASCH: Study (FS_UAS_CH)</a:t>
            </a:r>
            <a:endParaRPr lang="en-GB" altLang="en-US" sz="3200" b="1" dirty="0">
              <a:solidFill>
                <a:srgbClr val="72AF2F"/>
              </a:solidFill>
            </a:endParaRPr>
          </a:p>
        </p:txBody>
      </p:sp>
      <p:sp>
        <p:nvSpPr>
          <p:cNvPr id="3" name="矩形 5">
            <a:extLst>
              <a:ext uri="{FF2B5EF4-FFF2-40B4-BE49-F238E27FC236}">
                <a16:creationId xmlns:a16="http://schemas.microsoft.com/office/drawing/2014/main" id="{62A1E038-ECDC-F22F-20D5-C3F6826EA4A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21134116"/>
      </p:ext>
    </p:extLst>
  </p:cSld>
  <p:clrMapOvr>
    <a:masterClrMapping/>
  </p:clrMapOvr>
  <p:transition spd="slow"/>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1636523" y="670114"/>
            <a:ext cx="7362825" cy="685800"/>
          </a:xfrm>
          <a:prstGeom prst="rect">
            <a:avLst/>
          </a:prstGeom>
          <a:noFill/>
          <a:ln w="12700">
            <a:noFill/>
            <a:miter lim="800000"/>
            <a:headEnd/>
            <a:tailEnd/>
          </a:ln>
        </p:spPr>
        <p:txBody>
          <a:bodyPr lIns="90488" tIns="44450" rIns="90488" bIns="44450" anchor="ctr"/>
          <a:lstStyle/>
          <a:p>
            <a:pPr algn="ctr">
              <a:defRPr/>
            </a:pPr>
            <a:r>
              <a:rPr lang="en-GB" altLang="zh-CN" sz="3200" kern="0" dirty="0">
                <a:solidFill>
                  <a:srgbClr val="FF0000"/>
                </a:solidFill>
                <a:latin typeface="Calibri"/>
                <a:cs typeface="+mj-cs"/>
              </a:rPr>
              <a:t>Charging TSs &amp; TRs </a:t>
            </a:r>
            <a:r>
              <a:rPr lang="en-US" altLang="zh-CN" sz="3200" kern="0" dirty="0">
                <a:solidFill>
                  <a:srgbClr val="FF0000"/>
                </a:solidFill>
                <a:latin typeface="Calibri"/>
                <a:cs typeface="+mj-cs"/>
              </a:rPr>
              <a:t>to be sent to SA#105</a:t>
            </a:r>
            <a:endParaRPr lang="en-GB" altLang="zh-CN" sz="3200" dirty="0">
              <a:solidFill>
                <a:srgbClr val="FF0000"/>
              </a:solidFill>
              <a:latin typeface="Calibri"/>
              <a:cs typeface="Times New Roman" pitchFamily="18" charset="0"/>
            </a:endParaRPr>
          </a:p>
        </p:txBody>
      </p:sp>
      <p:graphicFrame>
        <p:nvGraphicFramePr>
          <p:cNvPr id="6" name="Group 76"/>
          <p:cNvGraphicFramePr>
            <a:graphicFrameLocks/>
          </p:cNvGraphicFramePr>
          <p:nvPr/>
        </p:nvGraphicFramePr>
        <p:xfrm>
          <a:off x="661595" y="2131921"/>
          <a:ext cx="10651674" cy="2391953"/>
        </p:xfrm>
        <a:graphic>
          <a:graphicData uri="http://schemas.openxmlformats.org/drawingml/2006/table">
            <a:tbl>
              <a:tblPr/>
              <a:tblGrid>
                <a:gridCol w="1281505">
                  <a:extLst>
                    <a:ext uri="{9D8B030D-6E8A-4147-A177-3AD203B41FA5}">
                      <a16:colId xmlns:a16="http://schemas.microsoft.com/office/drawing/2014/main" val="20000"/>
                    </a:ext>
                  </a:extLst>
                </a:gridCol>
                <a:gridCol w="7799088">
                  <a:extLst>
                    <a:ext uri="{9D8B030D-6E8A-4147-A177-3AD203B41FA5}">
                      <a16:colId xmlns:a16="http://schemas.microsoft.com/office/drawing/2014/main" val="20001"/>
                    </a:ext>
                  </a:extLst>
                </a:gridCol>
                <a:gridCol w="1571081">
                  <a:extLst>
                    <a:ext uri="{9D8B030D-6E8A-4147-A177-3AD203B41FA5}">
                      <a16:colId xmlns:a16="http://schemas.microsoft.com/office/drawing/2014/main" val="1307580657"/>
                    </a:ext>
                  </a:extLst>
                </a:gridCol>
              </a:tblGrid>
              <a:tr h="4631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Number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For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4807358"/>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5237182"/>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155142"/>
                  </a:ext>
                </a:extLst>
              </a:tr>
              <a:tr h="47042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8697515"/>
                  </a:ext>
                </a:extLst>
              </a:tr>
            </a:tbl>
          </a:graphicData>
        </a:graphic>
      </p:graphicFrame>
    </p:spTree>
    <p:extLst>
      <p:ext uri="{BB962C8B-B14F-4D97-AF65-F5344CB8AC3E}">
        <p14:creationId xmlns:p14="http://schemas.microsoft.com/office/powerpoint/2010/main" val="33164879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Revised Rel-19 Study / Work Items</a:t>
            </a:r>
            <a:endParaRPr lang="en-US" altLang="zh-CN" sz="3200" kern="0" dirty="0">
              <a:solidFill>
                <a:srgbClr val="FF0000"/>
              </a:solidFill>
              <a:highlight>
                <a:srgbClr val="00FFFF"/>
              </a:highlight>
              <a:latin typeface="Calibri"/>
              <a:cs typeface="+mj-cs"/>
            </a:endParaRPr>
          </a:p>
        </p:txBody>
      </p:sp>
      <p:graphicFrame>
        <p:nvGraphicFramePr>
          <p:cNvPr id="3" name="表格 2"/>
          <p:cNvGraphicFramePr>
            <a:graphicFrameLocks noGrp="1"/>
          </p:cNvGraphicFramePr>
          <p:nvPr>
            <p:extLst>
              <p:ext uri="{D42A27DB-BD31-4B8C-83A1-F6EECF244321}">
                <p14:modId xmlns:p14="http://schemas.microsoft.com/office/powerpoint/2010/main" val="2325656276"/>
              </p:ext>
            </p:extLst>
          </p:nvPr>
        </p:nvGraphicFramePr>
        <p:xfrm>
          <a:off x="422485" y="1429952"/>
          <a:ext cx="11347029" cy="1859280"/>
        </p:xfrm>
        <a:graphic>
          <a:graphicData uri="http://schemas.openxmlformats.org/drawingml/2006/table">
            <a:tbl>
              <a:tblPr/>
              <a:tblGrid>
                <a:gridCol w="1183411">
                  <a:extLst>
                    <a:ext uri="{9D8B030D-6E8A-4147-A177-3AD203B41FA5}">
                      <a16:colId xmlns:a16="http://schemas.microsoft.com/office/drawing/2014/main" val="20000"/>
                    </a:ext>
                  </a:extLst>
                </a:gridCol>
                <a:gridCol w="842909">
                  <a:extLst>
                    <a:ext uri="{9D8B030D-6E8A-4147-A177-3AD203B41FA5}">
                      <a16:colId xmlns:a16="http://schemas.microsoft.com/office/drawing/2014/main" val="20001"/>
                    </a:ext>
                  </a:extLst>
                </a:gridCol>
                <a:gridCol w="879288">
                  <a:extLst>
                    <a:ext uri="{9D8B030D-6E8A-4147-A177-3AD203B41FA5}">
                      <a16:colId xmlns:a16="http://schemas.microsoft.com/office/drawing/2014/main" val="20002"/>
                    </a:ext>
                  </a:extLst>
                </a:gridCol>
                <a:gridCol w="5067107">
                  <a:extLst>
                    <a:ext uri="{9D8B030D-6E8A-4147-A177-3AD203B41FA5}">
                      <a16:colId xmlns:a16="http://schemas.microsoft.com/office/drawing/2014/main" val="20003"/>
                    </a:ext>
                  </a:extLst>
                </a:gridCol>
                <a:gridCol w="3374314">
                  <a:extLst>
                    <a:ext uri="{9D8B030D-6E8A-4147-A177-3AD203B41FA5}">
                      <a16:colId xmlns:a16="http://schemas.microsoft.com/office/drawing/2014/main" val="3262905075"/>
                    </a:ext>
                  </a:extLst>
                </a:gridCol>
              </a:tblGrid>
              <a:tr h="370249">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800" b="1" i="0" u="none" strike="noStrike" kern="1200" dirty="0" err="1">
                          <a:solidFill>
                            <a:srgbClr val="000000"/>
                          </a:solidFill>
                          <a:effectLst/>
                          <a:latin typeface="+mj-lt"/>
                          <a:ea typeface="+mn-ea"/>
                          <a:cs typeface="Arial" panose="020B0604020202020204" pitchFamily="34" charset="0"/>
                        </a:rPr>
                        <a:t>Tdoc</a:t>
                      </a:r>
                      <a:endParaRPr lang="en-GB" altLang="zh-CN" sz="1800" b="1" i="0" u="none" strike="noStrike" kern="1200" dirty="0">
                        <a:solidFill>
                          <a:srgbClr val="000000"/>
                        </a:solidFill>
                        <a:effectLst/>
                        <a:latin typeface="+mj-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Release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Comment</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SP-241155</a:t>
                      </a:r>
                      <a:endParaRPr lang="en-US" sz="1600" kern="1200" dirty="0">
                        <a:solidFill>
                          <a:schemeClr val="tx1"/>
                        </a:solidFill>
                        <a:effectLst/>
                        <a:highlight>
                          <a:srgbClr val="FFFF00"/>
                        </a:highlight>
                        <a:latin typeface="+mn-lt"/>
                        <a:ea typeface="+mn-ea"/>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WID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Revised WID for 5G performance measurements and KPIs phase 4</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OAM WID revised to update rapporteur information</a:t>
                      </a:r>
                      <a:endParaRPr lang="en-US" sz="1600" kern="1200" dirty="0">
                        <a:solidFill>
                          <a:schemeClr val="tx1"/>
                        </a:solidFill>
                        <a:effectLst/>
                        <a:latin typeface="+mj-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80230439"/>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SP-241157</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SID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Revised SID Study on Management Data Analytics (MDA) – Phase 3</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j-lt"/>
                          <a:ea typeface="+mn-ea"/>
                          <a:cs typeface="Arial" panose="020B0604020202020204" pitchFamily="34" charset="0"/>
                        </a:rPr>
                        <a:t>OAM SID revised to remove “Non 3GPP access performance analytics” due to lack of inputs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2636710"/>
                  </a:ext>
                </a:extLst>
              </a:tr>
            </a:tbl>
          </a:graphicData>
        </a:graphic>
      </p:graphicFrame>
      <p:sp>
        <p:nvSpPr>
          <p:cNvPr id="4" name="TextBox 3">
            <a:extLst>
              <a:ext uri="{FF2B5EF4-FFF2-40B4-BE49-F238E27FC236}">
                <a16:creationId xmlns:a16="http://schemas.microsoft.com/office/drawing/2014/main" id="{F2B0C397-284B-4A7E-8254-12F2BA0EE276}"/>
              </a:ext>
            </a:extLst>
          </p:cNvPr>
          <p:cNvSpPr txBox="1"/>
          <p:nvPr/>
        </p:nvSpPr>
        <p:spPr>
          <a:xfrm>
            <a:off x="573206" y="1050878"/>
            <a:ext cx="3898247" cy="292388"/>
          </a:xfrm>
          <a:prstGeom prst="rect">
            <a:avLst/>
          </a:prstGeom>
          <a:noFill/>
        </p:spPr>
        <p:txBody>
          <a:bodyPr wrap="none" rtlCol="0">
            <a:spAutoFit/>
          </a:bodyPr>
          <a:lstStyle/>
          <a:p>
            <a:r>
              <a:rPr lang="en-US" altLang="zh-CN" b="1" dirty="0">
                <a:solidFill>
                  <a:srgbClr val="FF0000"/>
                </a:solidFill>
                <a:latin typeface="+mn-lt"/>
              </a:rPr>
              <a:t>2</a:t>
            </a:r>
            <a:r>
              <a:rPr lang="en-US" altLang="zh-CN" b="1" dirty="0">
                <a:latin typeface="+mn-lt"/>
              </a:rPr>
              <a:t> revised OAM study/work items sent for SA approval</a:t>
            </a:r>
            <a:endParaRPr lang="zh-CN" altLang="en-US" b="1" dirty="0">
              <a:latin typeface="+mn-lt"/>
            </a:endParaRPr>
          </a:p>
        </p:txBody>
      </p:sp>
    </p:spTree>
    <p:extLst>
      <p:ext uri="{BB962C8B-B14F-4D97-AF65-F5344CB8AC3E}">
        <p14:creationId xmlns:p14="http://schemas.microsoft.com/office/powerpoint/2010/main" val="427413575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a:extLst>
              <a:ext uri="{FF2B5EF4-FFF2-40B4-BE49-F238E27FC236}">
                <a16:creationId xmlns:a16="http://schemas.microsoft.com/office/drawing/2014/main" id="{13978443-9001-456C-8C14-35588C085F51}"/>
              </a:ext>
            </a:extLst>
          </p:cNvPr>
          <p:cNvSpPr>
            <a:spLocks noGrp="1"/>
          </p:cNvSpPr>
          <p:nvPr>
            <p:ph type="title"/>
          </p:nvPr>
        </p:nvSpPr>
        <p:spPr>
          <a:xfrm>
            <a:off x="120651" y="0"/>
            <a:ext cx="9759950" cy="881743"/>
          </a:xfrm>
        </p:spPr>
        <p:txBody>
          <a:bodyPr/>
          <a:lstStyle/>
          <a:p>
            <a:r>
              <a:rPr lang="en-US" sz="3600" dirty="0"/>
              <a:t>Overview of </a:t>
            </a:r>
            <a:r>
              <a:rPr lang="en-US" altLang="zh-CN" sz="3600" dirty="0"/>
              <a:t>Rel-19 </a:t>
            </a:r>
            <a:r>
              <a:rPr lang="en-US" sz="3600" dirty="0"/>
              <a:t>SA5 </a:t>
            </a:r>
            <a:r>
              <a:rPr lang="en-US" altLang="zh-CN" sz="3600" dirty="0"/>
              <a:t>OAM </a:t>
            </a:r>
            <a:r>
              <a:rPr lang="en-US" sz="3600" dirty="0"/>
              <a:t>topics</a:t>
            </a:r>
          </a:p>
        </p:txBody>
      </p:sp>
      <p:graphicFrame>
        <p:nvGraphicFramePr>
          <p:cNvPr id="7" name="表格 2">
            <a:extLst>
              <a:ext uri="{FF2B5EF4-FFF2-40B4-BE49-F238E27FC236}">
                <a16:creationId xmlns:a16="http://schemas.microsoft.com/office/drawing/2014/main" id="{E93520E1-1E12-4109-90C3-062966DBD953}"/>
              </a:ext>
            </a:extLst>
          </p:cNvPr>
          <p:cNvGraphicFramePr>
            <a:graphicFrameLocks noGrp="1"/>
          </p:cNvGraphicFramePr>
          <p:nvPr>
            <p:extLst>
              <p:ext uri="{D42A27DB-BD31-4B8C-83A1-F6EECF244321}">
                <p14:modId xmlns:p14="http://schemas.microsoft.com/office/powerpoint/2010/main" val="3798814209"/>
              </p:ext>
            </p:extLst>
          </p:nvPr>
        </p:nvGraphicFramePr>
        <p:xfrm>
          <a:off x="48768" y="1000245"/>
          <a:ext cx="12083231" cy="5655564"/>
        </p:xfrm>
        <a:graphic>
          <a:graphicData uri="http://schemas.openxmlformats.org/drawingml/2006/table">
            <a:tbl>
              <a:tblPr/>
              <a:tblGrid>
                <a:gridCol w="507958">
                  <a:extLst>
                    <a:ext uri="{9D8B030D-6E8A-4147-A177-3AD203B41FA5}">
                      <a16:colId xmlns:a16="http://schemas.microsoft.com/office/drawing/2014/main" val="1965733584"/>
                    </a:ext>
                  </a:extLst>
                </a:gridCol>
                <a:gridCol w="282356">
                  <a:extLst>
                    <a:ext uri="{9D8B030D-6E8A-4147-A177-3AD203B41FA5}">
                      <a16:colId xmlns:a16="http://schemas.microsoft.com/office/drawing/2014/main" val="331722294"/>
                    </a:ext>
                  </a:extLst>
                </a:gridCol>
                <a:gridCol w="638512">
                  <a:extLst>
                    <a:ext uri="{9D8B030D-6E8A-4147-A177-3AD203B41FA5}">
                      <a16:colId xmlns:a16="http://schemas.microsoft.com/office/drawing/2014/main" val="907466837"/>
                    </a:ext>
                  </a:extLst>
                </a:gridCol>
                <a:gridCol w="1664411">
                  <a:extLst>
                    <a:ext uri="{9D8B030D-6E8A-4147-A177-3AD203B41FA5}">
                      <a16:colId xmlns:a16="http://schemas.microsoft.com/office/drawing/2014/main" val="2690706286"/>
                    </a:ext>
                  </a:extLst>
                </a:gridCol>
                <a:gridCol w="4825004">
                  <a:extLst>
                    <a:ext uri="{9D8B030D-6E8A-4147-A177-3AD203B41FA5}">
                      <a16:colId xmlns:a16="http://schemas.microsoft.com/office/drawing/2014/main" val="2178307027"/>
                    </a:ext>
                  </a:extLst>
                </a:gridCol>
                <a:gridCol w="793141">
                  <a:extLst>
                    <a:ext uri="{9D8B030D-6E8A-4147-A177-3AD203B41FA5}">
                      <a16:colId xmlns:a16="http://schemas.microsoft.com/office/drawing/2014/main" val="410137253"/>
                    </a:ext>
                  </a:extLst>
                </a:gridCol>
                <a:gridCol w="1305626">
                  <a:extLst>
                    <a:ext uri="{9D8B030D-6E8A-4147-A177-3AD203B41FA5}">
                      <a16:colId xmlns:a16="http://schemas.microsoft.com/office/drawing/2014/main" val="3966773156"/>
                    </a:ext>
                  </a:extLst>
                </a:gridCol>
                <a:gridCol w="731941">
                  <a:extLst>
                    <a:ext uri="{9D8B030D-6E8A-4147-A177-3AD203B41FA5}">
                      <a16:colId xmlns:a16="http://schemas.microsoft.com/office/drawing/2014/main" val="4058451737"/>
                    </a:ext>
                  </a:extLst>
                </a:gridCol>
                <a:gridCol w="909980">
                  <a:extLst>
                    <a:ext uri="{9D8B030D-6E8A-4147-A177-3AD203B41FA5}">
                      <a16:colId xmlns:a16="http://schemas.microsoft.com/office/drawing/2014/main" val="2608971487"/>
                    </a:ext>
                  </a:extLst>
                </a:gridCol>
                <a:gridCol w="424302">
                  <a:extLst>
                    <a:ext uri="{9D8B030D-6E8A-4147-A177-3AD203B41FA5}">
                      <a16:colId xmlns:a16="http://schemas.microsoft.com/office/drawing/2014/main" val="2276198587"/>
                    </a:ext>
                  </a:extLst>
                </a:gridCol>
              </a:tblGrid>
              <a:tr h="259810">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err="1">
                          <a:ln>
                            <a:noFill/>
                          </a:ln>
                          <a:solidFill>
                            <a:schemeClr val="tx1"/>
                          </a:solidFill>
                          <a:effectLst/>
                          <a:latin typeface="+mn-lt"/>
                          <a:ea typeface="宋体" pitchFamily="2" charset="-122"/>
                          <a:cs typeface="Arial" panose="020B0604020202020204" pitchFamily="34" charset="0"/>
                        </a:rPr>
                        <a:t>rapp</a:t>
                      </a:r>
                      <a:endPar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err="1">
                          <a:solidFill>
                            <a:srgbClr val="000000"/>
                          </a:solidFill>
                          <a:effectLst/>
                          <a:latin typeface="+mn-lt"/>
                          <a:ea typeface="+mn-ea"/>
                          <a:cs typeface="Arial" panose="020B0604020202020204" pitchFamily="34" charset="0"/>
                        </a:rPr>
                        <a:t>Tdoc</a:t>
                      </a: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8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141518">
                <a:tc rowSpan="5">
                  <a:txBody>
                    <a:bodyPr/>
                    <a:lstStyle/>
                    <a:p>
                      <a:pPr marL="53975" marR="0" lvl="0" indent="0" algn="l" defTabSz="1219170" rtl="0" eaLnBrk="1" fontAlgn="b" latinLnBrk="0" hangingPunct="1">
                        <a:lnSpc>
                          <a:spcPct val="100000"/>
                        </a:lnSpc>
                        <a:spcBef>
                          <a:spcPts val="0"/>
                        </a:spcBef>
                        <a:spcAft>
                          <a:spcPts val="0"/>
                        </a:spcAft>
                        <a:buClrTx/>
                        <a:buSzTx/>
                        <a:buFontTx/>
                        <a:buNone/>
                        <a:tabLst/>
                        <a:defRPr/>
                      </a:pPr>
                      <a:r>
                        <a:rPr lang="en-US" altLang="zh-CN" sz="1100" b="1" i="0" u="none" strike="noStrike" dirty="0">
                          <a:solidFill>
                            <a:srgbClr val="000000"/>
                          </a:solidFill>
                          <a:effectLst/>
                          <a:latin typeface="+mn-lt"/>
                          <a:ea typeface="+mn-ea"/>
                        </a:rPr>
                        <a:t>Intelligence and Automation</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AIML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FS_AIML_MGT_Ph2</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AI and ML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1020007</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Intel, NEC</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28.908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MDA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FS_eMDAS_Ph3</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Management Data Analytics (MDA) –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1020019</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Huawei</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1259350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IDM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FS_IDMS</a:t>
                      </a: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_MN</a:t>
                      </a: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intent driven management services for mobile networks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3868402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CCL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 FS_CCLM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Closed Control loop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1020009</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Samsung, 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787535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NDT</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FS_NDT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 of Network Digital Twin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4720032"/>
                  </a:ext>
                </a:extLst>
              </a:tr>
              <a:tr h="141518">
                <a:tc rowSpan="17">
                  <a:txBody>
                    <a:bodyPr/>
                    <a:lstStyle/>
                    <a:p>
                      <a:pPr marL="53975" indent="0" algn="l" fontAlgn="b"/>
                      <a:r>
                        <a:rPr lang="en-US" altLang="zh-CN" sz="1100" b="1" i="0" u="none" strike="noStrike" dirty="0">
                          <a:solidFill>
                            <a:srgbClr val="000000"/>
                          </a:solidFill>
                          <a:effectLst/>
                          <a:latin typeface="+mn-lt"/>
                          <a:ea typeface="+mn-ea"/>
                        </a:rPr>
                        <a:t>Management Architecture and Mechanisms</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CMO</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FS_Cloud_OAM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cloud aspects of management and orchestration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Microsoft,CMCC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931940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MSEC</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FS_SECM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Enablers for Security Monitoring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118557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SBMA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FS_SBMA_Ph3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SBMA enhancement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1847341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PTM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Plan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1020033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9623980"/>
                  </a:ext>
                </a:extLst>
              </a:tr>
              <a:tr h="141518">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Management of planned configurations (SP-241159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rgbClr val="0000FF"/>
                          </a:solidFill>
                          <a:effectLst/>
                          <a:uLnTx/>
                          <a:uFillTx/>
                          <a:latin typeface="+mn-lt"/>
                          <a:ea typeface="+mn-ea"/>
                          <a:cs typeface="Arial" panose="020B0604020202020204" pitchFamily="34" charset="0"/>
                        </a:rPr>
                        <a:t>1050032</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948688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schemeClr val="tx1"/>
                          </a:solidFill>
                          <a:effectLst/>
                          <a:uLnTx/>
                          <a:uFillTx/>
                          <a:latin typeface="+mn-lt"/>
                          <a:ea typeface="宋体" panose="02010600030101010101" pitchFamily="2" charset="-122"/>
                          <a:cs typeface="Arial" panose="020B0604020202020204" pitchFamily="34" charset="0"/>
                        </a:rPr>
                        <a:t>MADCOL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MADCOL_Ph2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Data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SP-231746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2506842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chemeClr val="tx1"/>
                          </a:solidFill>
                          <a:effectLst/>
                          <a:latin typeface="+mn-lt"/>
                          <a:cs typeface="Arial" panose="020B0604020202020204" pitchFamily="34" charset="0"/>
                        </a:rPr>
                        <a:t>11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SEPM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data management, regarding subscriptions and reporting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28.873</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7907847"/>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Data management, regarding subscriptions and reporting (SP-241160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6813340"/>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PM_KPI_5G_Ph4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performance measurements and KPIs phase 4</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 ZTE</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SP-231747</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28.552/554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9607029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AdNRM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AdNRM_Ph3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Advanced NRM features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Huawei</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SP-231745</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28.541/622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026497506"/>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defTabSz="1219170" rtl="0" eaLnBrk="1" fontAlgn="b" latinLnBrk="0" hangingPunct="1"/>
                      <a:r>
                        <a:rPr lang="en-US" sz="1100" b="0" i="0" u="none" strike="noStrike" kern="1200" dirty="0">
                          <a:solidFill>
                            <a:schemeClr val="tx1"/>
                          </a:solidFill>
                          <a:effectLst/>
                          <a:latin typeface="+mn-lt"/>
                          <a:ea typeface="宋体" panose="02010600030101010101" pitchFamily="2" charset="-122"/>
                          <a:cs typeface="+mn-cs"/>
                        </a:rPr>
                        <a:t>14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TMQ</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TraceQoE_OAM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Subscriber and Equipment Trace and </a:t>
                      </a:r>
                      <a:r>
                        <a:rPr lang="en-US" sz="1100" b="0" i="0" u="none" strike="noStrike" dirty="0" err="1">
                          <a:solidFill>
                            <a:schemeClr val="tx1"/>
                          </a:solidFill>
                          <a:effectLst/>
                          <a:latin typeface="+mn-lt"/>
                          <a:ea typeface="宋体" panose="02010600030101010101" pitchFamily="2" charset="-122"/>
                        </a:rPr>
                        <a:t>QoE</a:t>
                      </a:r>
                      <a:r>
                        <a:rPr lang="en-US" sz="1100" b="0" i="0" u="none" strike="noStrike" dirty="0">
                          <a:solidFill>
                            <a:schemeClr val="tx1"/>
                          </a:solidFill>
                          <a:effectLst/>
                          <a:latin typeface="+mn-lt"/>
                          <a:ea typeface="宋体" panose="02010600030101010101" pitchFamily="2" charset="-122"/>
                        </a:rPr>
                        <a:t> collection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SP-231748</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32.422/405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238325124"/>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NTNM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 NTN_OAM_Ph2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NTN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CATT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240861385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dirty="0">
                          <a:solidFill>
                            <a:srgbClr val="000000"/>
                          </a:solidFill>
                          <a:effectLst/>
                          <a:latin typeface="+mn-lt"/>
                          <a:ea typeface="等线" panose="02010600030101010101" pitchFamily="2" charset="-122"/>
                        </a:rPr>
                        <a:t>IABM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nn-NO"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FS_NR_mobile_IAB_OAM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IAB Nodes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SP-231729</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34734954"/>
                  </a:ext>
                </a:extLst>
              </a:tr>
              <a:tr h="259810">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RedcapM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FS_NR_RedCap_OAM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a:t>
                      </a:r>
                      <a:r>
                        <a:rPr lang="en-US" sz="1100" b="0" i="0" u="none" strike="noStrike" dirty="0" err="1">
                          <a:solidFill>
                            <a:schemeClr val="tx1"/>
                          </a:solidFill>
                          <a:effectLst/>
                          <a:latin typeface="+mn-lt"/>
                          <a:ea typeface="宋体" panose="02010600030101010101" pitchFamily="2" charset="-122"/>
                        </a:rPr>
                        <a:t>RedCap</a:t>
                      </a:r>
                      <a:r>
                        <a:rPr lang="en-US" sz="1100" b="0" i="0" u="none" strike="noStrike" dirty="0">
                          <a:solidFill>
                            <a:schemeClr val="tx1"/>
                          </a:solidFill>
                          <a:effectLst/>
                          <a:latin typeface="+mn-lt"/>
                          <a:ea typeface="宋体" panose="02010600030101010101" pitchFamily="2" charset="-122"/>
                        </a:rPr>
                        <a:t> feature</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a:t>
                      </a: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Asiainfo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SP-231734</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413900449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18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algn="ctr" fontAlgn="ctr"/>
                      <a:r>
                        <a:rPr lang="en-US" sz="1100" b="0" i="0" u="none" strike="noStrike">
                          <a:solidFill>
                            <a:srgbClr val="000000"/>
                          </a:solidFill>
                          <a:effectLst/>
                          <a:latin typeface="+mn-lt"/>
                          <a:ea typeface="等线" panose="02010600030101010101" pitchFamily="2" charset="-122"/>
                        </a:rPr>
                        <a:t>NWDAFM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FS_NWDAF_OAM_Ph2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Enhancement of Management Aspects related to NWDAF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663280225"/>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rgbClr val="0000FF"/>
                          </a:solidFill>
                          <a:effectLst/>
                          <a:uLnTx/>
                          <a:uFillTx/>
                          <a:latin typeface="+mn-lt"/>
                          <a:ea typeface="+mn-ea"/>
                          <a:cs typeface="Arial" panose="020B0604020202020204" pitchFamily="34" charset="0"/>
                        </a:rPr>
                        <a:t>NWDAF_OAM_Ph2</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altLang="zh-CN" sz="1100" b="0" i="0" u="none" strike="noStrike" dirty="0">
                          <a:solidFill>
                            <a:srgbClr val="0000FF"/>
                          </a:solidFill>
                          <a:effectLst/>
                          <a:latin typeface="+mn-lt"/>
                          <a:ea typeface="+mn-ea"/>
                        </a:rPr>
                        <a:t>Enhancement of Management Aspects related to NWDAF Phase 2 (SP-241158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100" kern="1200" dirty="0">
                          <a:solidFill>
                            <a:srgbClr val="0000FF"/>
                          </a:solidFill>
                          <a:effectLst/>
                          <a:latin typeface="+mn-lt"/>
                          <a:ea typeface="PMingLiU"/>
                          <a:cs typeface="+mn-cs"/>
                        </a:rPr>
                        <a:t>1050031</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62142468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NSM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FS_NetShare_OAM_Ph3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Network Sharing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1964827"/>
                  </a:ext>
                </a:extLst>
              </a:tr>
              <a:tr h="141518">
                <a:tc rowSpan="2">
                  <a:txBody>
                    <a:bodyPr/>
                    <a:lstStyle/>
                    <a:p>
                      <a:pPr marL="53975" indent="0" algn="l" defTabSz="1219170" rtl="0" eaLnBrk="1" fontAlgn="b" latinLnBrk="0" hangingPunct="1"/>
                      <a:r>
                        <a:rPr lang="en-US" sz="1100" b="1" i="0" u="none" strike="noStrike" kern="1200" dirty="0">
                          <a:solidFill>
                            <a:srgbClr val="000000"/>
                          </a:solidFill>
                          <a:effectLst/>
                          <a:latin typeface="+mn-lt"/>
                          <a:ea typeface="+mn-ea"/>
                          <a:cs typeface="+mn-cs"/>
                        </a:rPr>
                        <a:t>Support of New Services</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100" b="0" i="0" u="none" strike="noStrike">
                          <a:solidFill>
                            <a:srgbClr val="000000"/>
                          </a:solidFill>
                          <a:effectLst/>
                          <a:latin typeface="+mn-lt"/>
                          <a:ea typeface="等线" panose="02010600030101010101" pitchFamily="2" charset="-122"/>
                        </a:rPr>
                        <a:t>EE</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FS_Energy_OAM_Ph3 </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energy efficiency and energy saving aspects of 5G networks and services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Samsung</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1997468"/>
                  </a:ext>
                </a:extLst>
              </a:tr>
              <a:tr h="51292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fontAlgn="ctr"/>
                      <a:r>
                        <a:rPr lang="en-US" sz="1100" b="0" i="0" u="none" strike="noStrike" dirty="0" err="1">
                          <a:solidFill>
                            <a:srgbClr val="000000"/>
                          </a:solidFill>
                          <a:effectLst/>
                          <a:latin typeface="+mn-lt"/>
                          <a:ea typeface="等线" panose="02010600030101010101" pitchFamily="2" charset="-122"/>
                        </a:rPr>
                        <a:t>Mexpo</a:t>
                      </a:r>
                      <a:endParaRPr lang="en-US" sz="1100" b="0" i="0" u="none" strike="noStrike" dirty="0">
                        <a:solidFill>
                          <a:srgbClr val="000000"/>
                        </a:solidFill>
                        <a:effectLst/>
                        <a:latin typeface="+mn-lt"/>
                        <a:ea typeface="等线" panose="02010600030101010101" pitchFamily="2" charset="-122"/>
                      </a:endParaRP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FS_MExpo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Enhanced OAM for management  exposure to external consumers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86280864"/>
                  </a:ext>
                </a:extLst>
              </a:tr>
            </a:tbl>
          </a:graphicData>
        </a:graphic>
      </p:graphicFrame>
      <p:sp>
        <p:nvSpPr>
          <p:cNvPr id="10" name="TextBox 9">
            <a:extLst>
              <a:ext uri="{FF2B5EF4-FFF2-40B4-BE49-F238E27FC236}">
                <a16:creationId xmlns:a16="http://schemas.microsoft.com/office/drawing/2014/main" id="{F1AAD583-FF71-4F69-A90B-7E1DA1611EEC}"/>
              </a:ext>
            </a:extLst>
          </p:cNvPr>
          <p:cNvSpPr txBox="1"/>
          <p:nvPr/>
        </p:nvSpPr>
        <p:spPr>
          <a:xfrm>
            <a:off x="60001" y="569358"/>
            <a:ext cx="9759951" cy="430887"/>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100" b="1" kern="0" dirty="0">
                <a:solidFill>
                  <a:srgbClr val="FF0000"/>
                </a:solidFill>
                <a:latin typeface="+mn-lt"/>
                <a:ea typeface="MS PGothic" panose="020B0600070205080204" pitchFamily="34" charset="-128"/>
              </a:rPr>
              <a:t>21 </a:t>
            </a:r>
            <a:r>
              <a:rPr lang="en-US" altLang="zh-CN" sz="1100" kern="0" dirty="0">
                <a:latin typeface="+mn-lt"/>
                <a:ea typeface="MS PGothic" panose="020B0600070205080204" pitchFamily="34" charset="-128"/>
              </a:rPr>
              <a:t>topics including:  </a:t>
            </a:r>
            <a:r>
              <a:rPr lang="en-US" altLang="zh-CN" sz="1100" b="1" kern="0" dirty="0">
                <a:solidFill>
                  <a:srgbClr val="FF0000"/>
                </a:solidFill>
                <a:latin typeface="+mn-lt"/>
                <a:ea typeface="MS PGothic" panose="020B0600070205080204" pitchFamily="34" charset="-128"/>
              </a:rPr>
              <a:t>13</a:t>
            </a:r>
            <a:r>
              <a:rPr lang="en-US" altLang="zh-CN" sz="1100" kern="0" dirty="0">
                <a:latin typeface="+mn-lt"/>
                <a:ea typeface="MS PGothic" panose="020B0600070205080204" pitchFamily="34" charset="-128"/>
              </a:rPr>
              <a:t> OAM prime features and </a:t>
            </a:r>
            <a:r>
              <a:rPr lang="en-US" altLang="zh-CN" sz="1100" b="1" kern="0" dirty="0">
                <a:solidFill>
                  <a:srgbClr val="FF0000"/>
                </a:solidFill>
                <a:latin typeface="+mn-lt"/>
                <a:ea typeface="MS PGothic" panose="020B0600070205080204" pitchFamily="34" charset="-128"/>
              </a:rPr>
              <a:t>8</a:t>
            </a:r>
            <a:r>
              <a:rPr lang="en-US" altLang="zh-CN" sz="1100" kern="0" dirty="0">
                <a:latin typeface="+mn-lt"/>
                <a:ea typeface="MS PGothic" panose="020B0600070205080204" pitchFamily="34" charset="-128"/>
              </a:rPr>
              <a:t> OAM support to network features (in red background). 3 topics completed the study and waiting for SA approval for normative work.  </a:t>
            </a:r>
          </a:p>
        </p:txBody>
      </p:sp>
    </p:spTree>
    <p:extLst>
      <p:ext uri="{BB962C8B-B14F-4D97-AF65-F5344CB8AC3E}">
        <p14:creationId xmlns:p14="http://schemas.microsoft.com/office/powerpoint/2010/main" val="2568654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3C568A-0C46-4592-BB68-CDB41342D77A}">
  <ds:schemaRef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6f846979-0e6f-42ff-8b87-e1893efeda99"/>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EFD60F-3529-4261-B094-766615A33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28544</TotalTime>
  <Words>14505</Words>
  <Application>Microsoft Office PowerPoint</Application>
  <PresentationFormat>Widescreen</PresentationFormat>
  <Paragraphs>2817</Paragraphs>
  <Slides>72</Slides>
  <Notes>5</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72</vt:i4>
      </vt:variant>
    </vt:vector>
  </HeadingPairs>
  <TitlesOfParts>
    <vt:vector size="90" baseType="lpstr">
      <vt:lpstr>Arial </vt:lpstr>
      <vt:lpstr>Batang</vt:lpstr>
      <vt:lpstr>CG Times (WN)</vt:lpstr>
      <vt:lpstr>Kartika</vt:lpstr>
      <vt:lpstr>Microsoft YaHei UI</vt:lpstr>
      <vt:lpstr>Montserrat</vt:lpstr>
      <vt:lpstr>ＭＳ Ｐゴシック</vt:lpstr>
      <vt:lpstr>ＭＳ Ｐゴシック</vt:lpstr>
      <vt:lpstr>PMingLiU</vt:lpstr>
      <vt:lpstr>等线</vt:lpstr>
      <vt:lpstr>宋体</vt:lpstr>
      <vt:lpstr>微软雅黑</vt:lpstr>
      <vt:lpstr>Arial</vt:lpstr>
      <vt:lpstr>Calibri</vt:lpstr>
      <vt:lpstr>Times New Roman</vt:lpstr>
      <vt:lpstr>Wingdings</vt:lpstr>
      <vt:lpstr>Wingdings 3</vt:lpstr>
      <vt:lpstr>Office Theme</vt:lpstr>
      <vt:lpstr>    SA5 Status Report to SA#105    </vt:lpstr>
      <vt:lpstr>SA5 leadership</vt:lpstr>
      <vt:lpstr>Contents</vt:lpstr>
      <vt:lpstr>SA5 general information since SA#104</vt:lpstr>
      <vt:lpstr>SA5 Number of delegates/LS exchange 2023/2024</vt:lpstr>
      <vt:lpstr>SA5 meeting statistics (2023/2024) </vt:lpstr>
      <vt:lpstr>PowerPoint Presentation</vt:lpstr>
      <vt:lpstr>PowerPoint Presentation</vt:lpstr>
      <vt:lpstr>Overview of Rel-19 SA5 OAM topics</vt:lpstr>
      <vt:lpstr>PowerPoint Presentation</vt:lpstr>
      <vt:lpstr>Update of SA5 Rel-19 OAM ongoing WI/SI progress</vt:lpstr>
      <vt:lpstr>Update of SA5 Rel-19 CH ongoing WI/SI progress</vt:lpstr>
      <vt:lpstr>Question raised regarding SA5 feature releases in SA#104</vt:lpstr>
      <vt:lpstr>PowerPoint Presentation</vt:lpstr>
      <vt:lpstr>PowerPoint Presentation</vt:lpstr>
      <vt:lpstr>PowerPoint Presentation</vt:lpstr>
      <vt:lpstr>PowerPoint Presentation</vt:lpstr>
      <vt:lpstr>Align acronym of SA5 management feature with network features in other WGs </vt:lpstr>
      <vt:lpstr>Report of SA5 CH SWG Assessment</vt:lpstr>
      <vt:lpstr>SA5 progress highlight topics</vt:lpstr>
      <vt:lpstr>SA5 Liaisons to SA</vt:lpstr>
      <vt:lpstr>Rel-19 SA5 Summary Information in forge</vt:lpstr>
      <vt:lpstr>TRs / TSs to SA#105 for information/approval </vt:lpstr>
      <vt:lpstr>PowerPoint Presentation</vt:lpstr>
      <vt:lpstr>3GPP SA &amp; SA5 meeting calendar (2024)</vt:lpstr>
      <vt:lpstr>3GPP SA &amp; SA5 meeting calendar (2025)</vt:lpstr>
      <vt:lpstr>3GPP SA &amp; SA5 meeting calendar (2026)</vt:lpstr>
      <vt:lpstr>Thank you!</vt:lpstr>
      <vt:lpstr>List of SA5 CR pack to SA#105</vt:lpstr>
      <vt:lpstr>TU planning</vt:lpstr>
      <vt:lpstr>SA5 calendar with OAM TU (one track) </vt:lpstr>
      <vt:lpstr>Rel-19 TU Budget for SA5 OAM</vt:lpstr>
      <vt:lpstr>SA5 Rel-19 OAM TU planning (Jan.2024~Sep.2025)</vt:lpstr>
      <vt:lpstr>SA5 calendar with CH TU (one track) </vt:lpstr>
      <vt:lpstr>TU Budget for SA5 CH</vt:lpstr>
      <vt:lpstr>SA5 Rel-19 CH TU planning (May.2024~Sep.2025)</vt:lpstr>
      <vt:lpstr>Management and Orchestration</vt:lpstr>
      <vt:lpstr>1. AIML：Study on AI/ML management - phase 2</vt:lpstr>
      <vt:lpstr>2. MDA：Study on Management Data Analytics (MDA) – Phase 3</vt:lpstr>
      <vt:lpstr>3. IDM: Study on intent driven management services for mobile network phase 3</vt:lpstr>
      <vt:lpstr>4. CCL: Study on closed control loop management</vt:lpstr>
      <vt:lpstr>5. NDT: Study on management aspects of Network Digital Twin</vt:lpstr>
      <vt:lpstr>6. CMO: Study on Cloud Aspects of Management and Orchestration</vt:lpstr>
      <vt:lpstr>7. MSEC: Study on Enablers for Security Monitoring </vt:lpstr>
      <vt:lpstr>8. SBMA: Study on Service Based Management Architecture enhancement phase 3 </vt:lpstr>
      <vt:lpstr>9. PTM: Study on Management of planned configurations  </vt:lpstr>
      <vt:lpstr>10. MADCOL: Data management phase 2 </vt:lpstr>
      <vt:lpstr>11. SEPM: Study on data management regarding subscriptions and reporting</vt:lpstr>
      <vt:lpstr>12. PM: 5G performance measurements and KPIs phase 4</vt:lpstr>
      <vt:lpstr>13. AdNRM: 5G Advanced NRM features phase 3  </vt:lpstr>
      <vt:lpstr>14. TMQ: Subscriber and Equipment Trace and QoE collection management</vt:lpstr>
      <vt:lpstr>15. NTNM: Study on Management Aspects of NTN Phase 2</vt:lpstr>
      <vt:lpstr>16. IABM: Study on management of IAB nodes </vt:lpstr>
      <vt:lpstr>17. RedcapM: Study on management aspects of RedCap feature  </vt:lpstr>
      <vt:lpstr>18. NWDAFM: Study on Enhancement of Management Aspects related to NWDAF Phase 2  </vt:lpstr>
      <vt:lpstr>19. NSM: Study on Management of Network Sharing Phase3  </vt:lpstr>
      <vt:lpstr>20. EE: Rel-19 - Study on energy efficiency and energy saving aspects of 5G networks and services</vt:lpstr>
      <vt:lpstr>21. Mexpo: Study on Enhanced OAM for management exposure to external consumers</vt:lpstr>
      <vt:lpstr>Charging</vt:lpstr>
      <vt:lpstr>PowerPoint Presentation</vt:lpstr>
      <vt:lpstr>Charging (CH) WIs/SIs</vt:lpstr>
      <vt:lpstr>SA5 CH progress – Summary</vt:lpstr>
      <vt:lpstr>1. CHSEG: WID on CHF Segmentation</vt:lpstr>
      <vt:lpstr>2. RAGCH: New WID on Charging Aspects of Ranging and Sidelink Positioning</vt:lpstr>
      <vt:lpstr>3. EESCH: New WID on charging aspects for energy efficiency of 5G</vt:lpstr>
      <vt:lpstr>4. NSCH: New WID on charging enhancement for indirect network sharing</vt:lpstr>
      <vt:lpstr>5. PROCH: WID on Charging Aspects for 5G ProSe Ph3</vt:lpstr>
      <vt:lpstr>6. SATCH: Study (FS_5GSAT_CH_Ph3)</vt:lpstr>
      <vt:lpstr>7. CAPCH: Study (FS_CAPIF_CH)</vt:lpstr>
      <vt:lpstr>8. RTCCH: Study (FS_NG_RTC_Ph2_CH)</vt:lpstr>
      <vt:lpstr>9. UASCH: Study (FS_UAS_CH)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Zoulan</cp:lastModifiedBy>
  <cp:revision>1233</cp:revision>
  <dcterms:created xsi:type="dcterms:W3CDTF">2019-03-13T01:38:36Z</dcterms:created>
  <dcterms:modified xsi:type="dcterms:W3CDTF">2024-09-03T02:27:49Z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(3)3cuNy35AII3gNQ1hjFdEIciNIz4qhb9Z+8vRlofQ4zmacHeelAPpNVYyz0TTl48SGzew2500
18PRUKdXGxDsd8f4l+YOj3U3Hi1jBWUwhLwrSb/z1bJ2Mtk+lTbGdmyAHZLKGdEHZ6lY8yYV
xfGJhNuoUuWjHWY4G7UyeMbxFytWW8fcwBNW6khIzdYDdpbmcHv7lV6HGR2sbwAJ295feVXY
mXfGIEynmf1HNcdxR7</vt:lpwstr>
  </property>
  <property fmtid="{D5CDD505-2E9C-101B-9397-08002B2CF9AE}" pid="4" name="_2015_ms_pID_7253431">
    <vt:lpwstr>4/jpZpG3Z1XiumQN0zPBQseOy3Xx+UtX1wgm5noWYfjtTncipQxYLo
33duCVh3iIXX9J8r3wCidv90NafTd2ZuG71sIQy+ACFHtuHy5l+fjA4iSWiqbmWRcuqyMc/0
vUowxnAciu/x6cwXnBsQcWMQ4JebAkQgCVdzp8tKwZlu0D8Knyqw+6Jww6/joHkSoZ4ai06N
lM4ILmFGPZgJafjUlBvokoLJaSGYjA+/MqAK</vt:lpwstr>
  </property>
  <property fmtid="{D5CDD505-2E9C-101B-9397-08002B2CF9AE}" pid="5" name="_2015_ms_pID_7253432">
    <vt:lpwstr>5g==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1700623718</vt:lpwstr>
  </property>
</Properties>
</file>