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8"/>
  </p:notesMasterIdLst>
  <p:handoutMasterIdLst>
    <p:handoutMasterId r:id="rId19"/>
  </p:handoutMasterIdLst>
  <p:sldIdLst>
    <p:sldId id="341" r:id="rId5"/>
    <p:sldId id="372" r:id="rId6"/>
    <p:sldId id="373" r:id="rId7"/>
    <p:sldId id="374" r:id="rId8"/>
    <p:sldId id="375" r:id="rId9"/>
    <p:sldId id="376" r:id="rId10"/>
    <p:sldId id="377" r:id="rId11"/>
    <p:sldId id="367" r:id="rId12"/>
    <p:sldId id="379" r:id="rId13"/>
    <p:sldId id="378" r:id="rId14"/>
    <p:sldId id="370" r:id="rId15"/>
    <p:sldId id="366" r:id="rId16"/>
    <p:sldId id="364" r:id="rId17"/>
  </p:sldIdLst>
  <p:sldSz cx="12192000" cy="6858000"/>
  <p:notesSz cx="6921500" cy="10083800"/>
  <p:custDataLst>
    <p:tags r:id="rId20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11" autoAdjust="0"/>
    <p:restoredTop sz="94679" autoAdjust="0"/>
  </p:normalViewPr>
  <p:slideViewPr>
    <p:cSldViewPr snapToGrid="0">
      <p:cViewPr varScale="1">
        <p:scale>
          <a:sx n="82" d="100"/>
          <a:sy n="82" d="100"/>
        </p:scale>
        <p:origin x="248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DEGHI, BAHAR" userId="a62d7ac0-389d-4fa3-a09a-a277d7ad5b01" providerId="ADAL" clId="{1DB1DD7A-1CC9-4075-9974-F399F40DBE2F}"/>
    <pc:docChg chg="undo custSel modSld">
      <pc:chgData name="SADEGHI, BAHAR" userId="a62d7ac0-389d-4fa3-a09a-a277d7ad5b01" providerId="ADAL" clId="{1DB1DD7A-1CC9-4075-9974-F399F40DBE2F}" dt="2026-01-07T05:44:18.242" v="248" actId="20577"/>
      <pc:docMkLst>
        <pc:docMk/>
      </pc:docMkLst>
      <pc:sldChg chg="modSp mod">
        <pc:chgData name="SADEGHI, BAHAR" userId="a62d7ac0-389d-4fa3-a09a-a277d7ad5b01" providerId="ADAL" clId="{1DB1DD7A-1CC9-4075-9974-F399F40DBE2F}" dt="2026-01-07T04:13:54.709" v="34" actId="207"/>
        <pc:sldMkLst>
          <pc:docMk/>
          <pc:sldMk cId="400929026" sldId="367"/>
        </pc:sldMkLst>
        <pc:spChg chg="mod">
          <ac:chgData name="SADEGHI, BAHAR" userId="a62d7ac0-389d-4fa3-a09a-a277d7ad5b01" providerId="ADAL" clId="{1DB1DD7A-1CC9-4075-9974-F399F40DBE2F}" dt="2026-01-07T04:13:54.709" v="34" actId="207"/>
          <ac:spMkLst>
            <pc:docMk/>
            <pc:sldMk cId="400929026" sldId="367"/>
            <ac:spMk id="3" creationId="{00000000-0000-0000-0000-000000000000}"/>
          </ac:spMkLst>
        </pc:spChg>
      </pc:sldChg>
      <pc:sldChg chg="modSp mod">
        <pc:chgData name="SADEGHI, BAHAR" userId="a62d7ac0-389d-4fa3-a09a-a277d7ad5b01" providerId="ADAL" clId="{1DB1DD7A-1CC9-4075-9974-F399F40DBE2F}" dt="2026-01-07T04:03:25.605" v="24" actId="20577"/>
        <pc:sldMkLst>
          <pc:docMk/>
          <pc:sldMk cId="2605539745" sldId="373"/>
        </pc:sldMkLst>
        <pc:spChg chg="mod">
          <ac:chgData name="SADEGHI, BAHAR" userId="a62d7ac0-389d-4fa3-a09a-a277d7ad5b01" providerId="ADAL" clId="{1DB1DD7A-1CC9-4075-9974-F399F40DBE2F}" dt="2026-01-07T04:03:25.605" v="24" actId="20577"/>
          <ac:spMkLst>
            <pc:docMk/>
            <pc:sldMk cId="2605539745" sldId="373"/>
            <ac:spMk id="3" creationId="{85428B87-C16B-06DB-1D3A-DB91230E0AFC}"/>
          </ac:spMkLst>
        </pc:spChg>
      </pc:sldChg>
      <pc:sldChg chg="modSp mod">
        <pc:chgData name="SADEGHI, BAHAR" userId="a62d7ac0-389d-4fa3-a09a-a277d7ad5b01" providerId="ADAL" clId="{1DB1DD7A-1CC9-4075-9974-F399F40DBE2F}" dt="2026-01-07T04:12:23.287" v="29" actId="207"/>
        <pc:sldMkLst>
          <pc:docMk/>
          <pc:sldMk cId="417864339" sldId="374"/>
        </pc:sldMkLst>
        <pc:spChg chg="mod">
          <ac:chgData name="SADEGHI, BAHAR" userId="a62d7ac0-389d-4fa3-a09a-a277d7ad5b01" providerId="ADAL" clId="{1DB1DD7A-1CC9-4075-9974-F399F40DBE2F}" dt="2026-01-07T04:12:23.287" v="29" actId="207"/>
          <ac:spMkLst>
            <pc:docMk/>
            <pc:sldMk cId="417864339" sldId="374"/>
            <ac:spMk id="3" creationId="{8D6878E8-066A-AE0E-0372-031EC92DD2E0}"/>
          </ac:spMkLst>
        </pc:spChg>
      </pc:sldChg>
      <pc:sldChg chg="modSp mod">
        <pc:chgData name="SADEGHI, BAHAR" userId="a62d7ac0-389d-4fa3-a09a-a277d7ad5b01" providerId="ADAL" clId="{1DB1DD7A-1CC9-4075-9974-F399F40DBE2F}" dt="2026-01-07T04:12:44.958" v="30" actId="207"/>
        <pc:sldMkLst>
          <pc:docMk/>
          <pc:sldMk cId="1743918221" sldId="377"/>
        </pc:sldMkLst>
        <pc:spChg chg="mod">
          <ac:chgData name="SADEGHI, BAHAR" userId="a62d7ac0-389d-4fa3-a09a-a277d7ad5b01" providerId="ADAL" clId="{1DB1DD7A-1CC9-4075-9974-F399F40DBE2F}" dt="2026-01-07T04:12:44.958" v="30" actId="207"/>
          <ac:spMkLst>
            <pc:docMk/>
            <pc:sldMk cId="1743918221" sldId="377"/>
            <ac:spMk id="2" creationId="{E3A7B8E5-1A6D-7F15-8E29-5EEC8762BD70}"/>
          </ac:spMkLst>
        </pc:spChg>
      </pc:sldChg>
      <pc:sldChg chg="modSp mod">
        <pc:chgData name="SADEGHI, BAHAR" userId="a62d7ac0-389d-4fa3-a09a-a277d7ad5b01" providerId="ADAL" clId="{1DB1DD7A-1CC9-4075-9974-F399F40DBE2F}" dt="2026-01-07T05:44:18.242" v="248" actId="20577"/>
        <pc:sldMkLst>
          <pc:docMk/>
          <pc:sldMk cId="3106908263" sldId="379"/>
        </pc:sldMkLst>
        <pc:spChg chg="mod">
          <ac:chgData name="SADEGHI, BAHAR" userId="a62d7ac0-389d-4fa3-a09a-a277d7ad5b01" providerId="ADAL" clId="{1DB1DD7A-1CC9-4075-9974-F399F40DBE2F}" dt="2026-01-07T05:44:18.242" v="248" actId="20577"/>
          <ac:spMkLst>
            <pc:docMk/>
            <pc:sldMk cId="3106908263" sldId="379"/>
            <ac:spMk id="3" creationId="{463C685F-AF93-4419-199A-0A5608D9C14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865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 SA WG5#165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Goa, India, Feb 09 - 13,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3108960"/>
            <a:ext cx="8396287" cy="1085850"/>
          </a:xfrm>
        </p:spPr>
        <p:txBody>
          <a:bodyPr/>
          <a:lstStyle/>
          <a:p>
            <a:pPr eaLnBrk="1" hangingPunct="1"/>
            <a:r>
              <a:rPr lang="en-GB" altLang="en-US" b="1" dirty="0"/>
              <a:t>Discussion material for SA5#164.2 rapporteurs call 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dirty="0"/>
              <a:t>6G OAM Study rapporteurs:</a:t>
            </a:r>
          </a:p>
          <a:p>
            <a:pPr marL="0" indent="0" eaLnBrk="1" hangingPunct="1">
              <a:buFontTx/>
              <a:buNone/>
            </a:pPr>
            <a:r>
              <a:rPr lang="en-US" altLang="zh-CN" dirty="0"/>
              <a:t>Bahar Sadeghi (AT&amp;T), Pengxiang Xie (ZTE)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8DB2B-CD0D-A7D1-5C30-024E5556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497" y="2766218"/>
            <a:ext cx="10515600" cy="1325563"/>
          </a:xfrm>
        </p:spPr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790244032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3562" y="1841455"/>
            <a:ext cx="1179195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US" altLang="zh-CN" sz="1600" b="1" dirty="0">
                <a:latin typeface="Times New Roman" panose="02020603050405020304" pitchFamily="18" charset="0"/>
              </a:rPr>
              <a:t>Proposal 1: 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US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To ensure that 6G OAM day one features have sufficient discussions on solutions and conclusions, it is necessary to set a finalized time for new use cases and requirements: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US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     </a:t>
            </a:r>
            <a:r>
              <a:rPr lang="en-US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- 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Overview and Use cases should be fully discussed before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September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2026.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180340" indent="180340">
              <a:spcAft>
                <a:spcPts val="900"/>
              </a:spcAft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New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r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equirements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should 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finalised by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December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2026.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180340" indent="180340">
              <a:spcAft>
                <a:spcPts val="900"/>
              </a:spcAft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Potential solutions by March 2027, with the TR concluding no later than June 2027.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86360">
              <a:spcAft>
                <a:spcPts val="900"/>
              </a:spcAft>
            </a:pPr>
            <a:r>
              <a:rPr lang="en-GB" altLang="zh-CN" sz="1600" i="1" dirty="0">
                <a:latin typeface="Times New Roman" panose="02020603050405020304" pitchFamily="18" charset="0"/>
              </a:rPr>
              <a:t>NOTE: The timing may be adjusted to sync with SA2 and overall 3GPP 6G time plan.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US" altLang="zh-CN" sz="1600" b="1" dirty="0">
                <a:latin typeface="Times New Roman" panose="02020603050405020304" pitchFamily="18" charset="0"/>
              </a:rPr>
              <a:t>Proposal 2: 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Introduce checkpoints to align with SA2 and RAN studies: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342900" lvl="0" indent="-342900">
              <a:spcAft>
                <a:spcPts val="900"/>
              </a:spcAft>
              <a:buFont typeface="+mj-lt"/>
              <a:buAutoNum type="arabicPeriod"/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December 2026: discussion on how to split WIDs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/SIDs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based on SID conclusions and other WG requirements.</a:t>
            </a:r>
            <a:endParaRPr lang="zh-CN" altLang="zh-CN" sz="16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42900" lvl="0" indent="-342900">
              <a:spcAft>
                <a:spcPts val="900"/>
              </a:spcAft>
              <a:buFont typeface="+mj-lt"/>
              <a:buAutoNum type="arabicPeriod"/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Additional checkpoints with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SA1, 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SA2 and RAN2/RAN3, with timing depending on topics needing alignment.</a:t>
            </a:r>
            <a:endParaRPr lang="zh-CN" altLang="zh-CN" sz="16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66040">
              <a:spcAft>
                <a:spcPts val="900"/>
              </a:spcAft>
            </a:pPr>
            <a:r>
              <a:rPr lang="en-GB" altLang="zh-CN" sz="1600" i="1" dirty="0">
                <a:latin typeface="Times New Roman" panose="02020603050405020304" pitchFamily="18" charset="0"/>
              </a:rPr>
              <a:t>NOTE: </a:t>
            </a:r>
            <a:r>
              <a:rPr lang="en-GB" altLang="zh-CN" sz="1600" i="1" dirty="0">
                <a:solidFill>
                  <a:srgbClr val="C00000"/>
                </a:solidFill>
                <a:latin typeface="Times New Roman" panose="02020603050405020304" pitchFamily="18" charset="0"/>
              </a:rPr>
              <a:t>Rapporteurs should provide recommendations on which topic and timing for checkpoint on a case-by-case basis</a:t>
            </a:r>
            <a:r>
              <a:rPr lang="en-GB" altLang="zh-CN" sz="1600" i="1" dirty="0">
                <a:latin typeface="Times New Roman" panose="02020603050405020304" pitchFamily="18" charset="0"/>
              </a:rPr>
              <a:t>, the checkpoints timing may be adjusted according to the overall 6G work progress and could be coordinated by Rapporteurs with Chairs.</a:t>
            </a:r>
            <a:endParaRPr lang="zh-CN" altLang="zh-CN" sz="160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8125" y="86787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S5-255660 Endorsed in SA5#164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27650597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0D6EB2E-4C21-4CEE-84A7-A77E7D94F463}"/>
              </a:ext>
            </a:extLst>
          </p:cNvPr>
          <p:cNvSpPr txBox="1">
            <a:spLocks/>
          </p:cNvSpPr>
          <p:nvPr/>
        </p:nvSpPr>
        <p:spPr bwMode="auto">
          <a:xfrm>
            <a:off x="-99728" y="614387"/>
            <a:ext cx="6608028" cy="598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sz="3600" b="1" dirty="0"/>
              <a:t>Release 20 6G timeline with SA5</a:t>
            </a:r>
            <a:endParaRPr lang="en-US" sz="3600" b="1" dirty="0"/>
          </a:p>
        </p:txBody>
      </p:sp>
      <p:pic>
        <p:nvPicPr>
          <p:cNvPr id="116" name="图片 1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97" y="1326883"/>
            <a:ext cx="11866578" cy="4709382"/>
          </a:xfrm>
          <a:prstGeom prst="rect">
            <a:avLst/>
          </a:prstGeom>
        </p:spPr>
      </p:pic>
      <p:sp>
        <p:nvSpPr>
          <p:cNvPr id="117" name="文本框 116"/>
          <p:cNvSpPr txBox="1"/>
          <p:nvPr/>
        </p:nvSpPr>
        <p:spPr>
          <a:xfrm>
            <a:off x="461556" y="5851599"/>
            <a:ext cx="4095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At least 7 meetings for 6G OAM Study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17333494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6G Study </a:t>
            </a:r>
            <a:r>
              <a:rPr lang="en-US" altLang="zh-CN" dirty="0"/>
              <a:t>Planning</a:t>
            </a:r>
            <a:r>
              <a:rPr lang="en-GB" altLang="en-US" dirty="0"/>
              <a:t> </a:t>
            </a:r>
            <a:r>
              <a:rPr lang="en-US" altLang="zh-CN" dirty="0"/>
              <a:t>in SA2</a:t>
            </a:r>
            <a:endParaRPr lang="en-GB" altLang="en-US" dirty="0"/>
          </a:p>
        </p:txBody>
      </p:sp>
      <p:pic>
        <p:nvPicPr>
          <p:cNvPr id="7168" name="图片 7167"/>
          <p:cNvPicPr>
            <a:picLocks noChangeAspect="1"/>
          </p:cNvPicPr>
          <p:nvPr/>
        </p:nvPicPr>
        <p:blipFill rotWithShape="1">
          <a:blip r:embed="rId2"/>
          <a:srcRect l="9261"/>
          <a:stretch/>
        </p:blipFill>
        <p:spPr>
          <a:xfrm>
            <a:off x="452846" y="1998015"/>
            <a:ext cx="6741023" cy="3479676"/>
          </a:xfrm>
          <a:prstGeom prst="rect">
            <a:avLst/>
          </a:prstGeom>
        </p:spPr>
      </p:pic>
      <p:sp>
        <p:nvSpPr>
          <p:cNvPr id="7169" name="文本框 7168"/>
          <p:cNvSpPr txBox="1"/>
          <p:nvPr/>
        </p:nvSpPr>
        <p:spPr>
          <a:xfrm>
            <a:off x="7340462" y="2614468"/>
            <a:ext cx="430111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CP1: 2025.11</a:t>
            </a:r>
            <a:r>
              <a:rPr lang="zh-CN" altLang="en-US" sz="1400" dirty="0"/>
              <a:t> </a:t>
            </a:r>
            <a:r>
              <a:rPr lang="en-US" altLang="zh-CN" sz="1400" dirty="0"/>
              <a:t>(3 meetings)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Make WTs stable, key issue discussion starts</a:t>
            </a:r>
          </a:p>
          <a:p>
            <a:r>
              <a:rPr lang="en-US" altLang="zh-CN" sz="1400" b="1" dirty="0"/>
              <a:t>CP2: 2026.2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key issue</a:t>
            </a:r>
            <a:r>
              <a:rPr lang="zh-CN" altLang="en-US" sz="1400" dirty="0"/>
              <a:t> </a:t>
            </a:r>
            <a:r>
              <a:rPr lang="en-US" altLang="zh-CN" sz="1400" dirty="0"/>
              <a:t>stable</a:t>
            </a:r>
            <a:r>
              <a:rPr lang="zh-CN" altLang="en-US" sz="1400" dirty="0"/>
              <a:t>，</a:t>
            </a:r>
            <a:r>
              <a:rPr lang="en-US" altLang="zh-CN" sz="1400" dirty="0"/>
              <a:t>solution discussion starts</a:t>
            </a:r>
          </a:p>
          <a:p>
            <a:r>
              <a:rPr lang="en-US" altLang="zh-CN" sz="1400" dirty="0"/>
              <a:t>CP3: 2026.5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Dependency among key issues and across TSG</a:t>
            </a:r>
          </a:p>
          <a:p>
            <a:r>
              <a:rPr lang="en-US" altLang="zh-CN" sz="1400" dirty="0"/>
              <a:t>CP4: 2026.11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Last meeting for new solution</a:t>
            </a:r>
          </a:p>
          <a:p>
            <a:r>
              <a:rPr lang="en-US" altLang="zh-CN" sz="1400" dirty="0"/>
              <a:t>CP5: 2027.3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Conclusion</a:t>
            </a:r>
            <a:r>
              <a:rPr lang="zh-CN" altLang="en-US" sz="1400" dirty="0"/>
              <a:t>，</a:t>
            </a:r>
            <a:r>
              <a:rPr lang="en-US" altLang="zh-CN" sz="1400" dirty="0"/>
              <a:t>WID</a:t>
            </a:r>
            <a:r>
              <a:rPr lang="zh-CN" altLang="en-US" sz="1400" dirty="0"/>
              <a:t> </a:t>
            </a:r>
            <a:r>
              <a:rPr lang="en-US" altLang="zh-CN" sz="1400" dirty="0"/>
              <a:t>approved</a:t>
            </a:r>
            <a:endParaRPr lang="zh-CN" altLang="en-US" sz="14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AF91B-F6C1-3091-20F7-572CC033A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01020D5-14B7-00B9-0084-E29F320B8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Discussion items</a:t>
            </a:r>
            <a:endParaRPr lang="en-GB" altLang="en-US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B1F3BB5-E888-AC95-896A-4DB629C70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" y="1843042"/>
            <a:ext cx="11423469" cy="4351338"/>
          </a:xfrm>
        </p:spPr>
        <p:txBody>
          <a:bodyPr/>
          <a:lstStyle/>
          <a:p>
            <a:r>
              <a:rPr lang="en-US" altLang="en-US" sz="2400" dirty="0"/>
              <a:t>  </a:t>
            </a:r>
            <a:r>
              <a:rPr lang="en-US" altLang="en-US" dirty="0"/>
              <a:t>6G OAM Study TR clause structure</a:t>
            </a:r>
          </a:p>
          <a:p>
            <a:r>
              <a:rPr lang="en-US" dirty="0"/>
              <a:t> Topic prioritization for June checkpoint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69428471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ADF3C-5A1E-33A0-3DEE-AE5450F64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Discussion on 6G OAM TR structure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28B87-C16B-06DB-1D3A-DB91230E0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06" y="1813268"/>
            <a:ext cx="11294076" cy="4158654"/>
          </a:xfrm>
        </p:spPr>
        <p:txBody>
          <a:bodyPr/>
          <a:lstStyle/>
          <a:p>
            <a:r>
              <a:rPr lang="en-US" sz="2400" dirty="0"/>
              <a:t> Proposed TR structure provided by rapporteurs</a:t>
            </a:r>
          </a:p>
          <a:p>
            <a:pPr lvl="1"/>
            <a:r>
              <a:rPr lang="en-US" sz="2000" dirty="0"/>
              <a:t>Includes input from SA5 leadership </a:t>
            </a:r>
          </a:p>
          <a:p>
            <a:r>
              <a:rPr lang="en-US" sz="2400" dirty="0"/>
              <a:t> Plan for this call:</a:t>
            </a:r>
          </a:p>
          <a:p>
            <a:pPr lvl="1"/>
            <a:r>
              <a:rPr lang="en-US" sz="2000" dirty="0"/>
              <a:t>Rapporteurs to provide background and overview of the clause structure</a:t>
            </a:r>
          </a:p>
          <a:p>
            <a:pPr lvl="1"/>
            <a:r>
              <a:rPr lang="en-US" sz="2000" dirty="0"/>
              <a:t>Collect input/feedback</a:t>
            </a:r>
          </a:p>
          <a:p>
            <a:r>
              <a:rPr lang="en-US" sz="2400" dirty="0"/>
              <a:t> Next steps:</a:t>
            </a:r>
          </a:p>
          <a:p>
            <a:pPr lvl="1"/>
            <a:r>
              <a:rPr lang="en-US" sz="2000" dirty="0"/>
              <a:t>Rapporteurs will share an updated TR structure based on the collected input</a:t>
            </a:r>
          </a:p>
          <a:p>
            <a:pPr lvl="1"/>
            <a:r>
              <a:rPr lang="en-US" sz="2000" dirty="0"/>
              <a:t>Rapporteurs submit the updated TR structure to SA5#165 for approval</a:t>
            </a:r>
          </a:p>
          <a:p>
            <a:pPr lvl="1"/>
            <a:r>
              <a:rPr lang="en-US" sz="2000" dirty="0"/>
              <a:t>Delegates are encouraged to prepare contributions according to the proposed TR structure</a:t>
            </a:r>
            <a:endParaRPr lang="en-US" sz="2000" strike="sngStrike" dirty="0">
              <a:solidFill>
                <a:srgbClr val="FF0000"/>
              </a:solidFill>
            </a:endParaRPr>
          </a:p>
          <a:p>
            <a:pPr lvl="2"/>
            <a:r>
              <a:rPr lang="en-US" sz="1800" dirty="0"/>
              <a:t>With the understanding that the structure is not yet approved and changes to the contributions may be needed during the meeting to match the finalized structure</a:t>
            </a:r>
          </a:p>
        </p:txBody>
      </p:sp>
    </p:spTree>
    <p:extLst>
      <p:ext uri="{BB962C8B-B14F-4D97-AF65-F5344CB8AC3E}">
        <p14:creationId xmlns:p14="http://schemas.microsoft.com/office/powerpoint/2010/main" val="2605539745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F1786-4305-F5F6-DAC9-110BB2A5F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6G OAM TR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878E8-066A-AE0E-0372-031EC92DD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524" y="1825625"/>
            <a:ext cx="11510319" cy="4351338"/>
          </a:xfrm>
        </p:spPr>
        <p:txBody>
          <a:bodyPr/>
          <a:lstStyle/>
          <a:p>
            <a:r>
              <a:rPr lang="en-US" sz="2400" dirty="0"/>
              <a:t>Based on the SA2 and SA1 6G TRs (TR 23.801-01 and TR 22.870, respectively)</a:t>
            </a:r>
          </a:p>
          <a:p>
            <a:pPr lvl="1"/>
            <a:r>
              <a:rPr lang="en-US" sz="2000" dirty="0"/>
              <a:t>As opposed to SA2, SA5 includes both stage 1 and stage 2</a:t>
            </a:r>
          </a:p>
          <a:p>
            <a:pPr lvl="1"/>
            <a:r>
              <a:rPr lang="en-US" sz="2000" dirty="0"/>
              <a:t>Harmonization for ease of consumption across groups</a:t>
            </a:r>
          </a:p>
          <a:p>
            <a:r>
              <a:rPr lang="en-US" sz="2400" dirty="0"/>
              <a:t>Architectural assumptions and requirements captured in a stand-alone clause</a:t>
            </a:r>
          </a:p>
          <a:p>
            <a:r>
              <a:rPr lang="en-US" sz="2400" dirty="0"/>
              <a:t>Management Scenarios:</a:t>
            </a:r>
          </a:p>
          <a:p>
            <a:pPr lvl="1"/>
            <a:r>
              <a:rPr lang="en-US" sz="2000" dirty="0"/>
              <a:t>6G OAM use cases to be captured at the SA1 TR 22.870 level to derive the </a:t>
            </a:r>
            <a:r>
              <a:rPr lang="en-US" sz="2000" u="sng" dirty="0"/>
              <a:t>business-level requirements</a:t>
            </a:r>
            <a:r>
              <a:rPr lang="en-US" sz="2000" dirty="0"/>
              <a:t>; named: Management Scenarios</a:t>
            </a:r>
          </a:p>
          <a:p>
            <a:pPr lvl="1"/>
            <a:r>
              <a:rPr lang="en-US" sz="2000" dirty="0"/>
              <a:t>Management scenarios grouped according to SA1 TR 22.870 use case categories as starting point– may be updated by future contributions</a:t>
            </a:r>
          </a:p>
          <a:p>
            <a:pPr lvl="2"/>
            <a:r>
              <a:rPr lang="en-US" sz="1800" dirty="0"/>
              <a:t>WT 2.1 in 6G SID requires to investigate the UCs in SA1 TR 22.870 and identify the management requirements</a:t>
            </a:r>
          </a:p>
          <a:p>
            <a:pPr lvl="2"/>
            <a:r>
              <a:rPr lang="en-US" sz="1800" dirty="0"/>
              <a:t>Following SA1 categories is needed for consumption and traceability across groups</a:t>
            </a:r>
          </a:p>
          <a:p>
            <a:pPr lvl="2"/>
            <a:r>
              <a:rPr lang="en-US" sz="1800" dirty="0"/>
              <a:t>New categories may be added by future contributions</a:t>
            </a:r>
          </a:p>
        </p:txBody>
      </p:sp>
    </p:spTree>
    <p:extLst>
      <p:ext uri="{BB962C8B-B14F-4D97-AF65-F5344CB8AC3E}">
        <p14:creationId xmlns:p14="http://schemas.microsoft.com/office/powerpoint/2010/main" val="41786433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202D-2301-E7A2-4601-A8F58D7F6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E6128-299E-9F00-6038-429389018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6G OAM TR structure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D9112-FAE2-E9AA-7811-C56302423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524" y="1825625"/>
            <a:ext cx="11510319" cy="4351338"/>
          </a:xfrm>
        </p:spPr>
        <p:txBody>
          <a:bodyPr/>
          <a:lstStyle/>
          <a:p>
            <a:r>
              <a:rPr lang="en-US" sz="2400" dirty="0"/>
              <a:t>Key Issues:</a:t>
            </a:r>
          </a:p>
          <a:p>
            <a:pPr lvl="1"/>
            <a:r>
              <a:rPr lang="en-US" sz="2000" dirty="0"/>
              <a:t>Key Issues identify the technical topics/gaps for enabling management scenarios/business-level requirements and are used to derive the </a:t>
            </a:r>
            <a:r>
              <a:rPr lang="en-US" sz="2000" u="sng" dirty="0"/>
              <a:t>specification requirements</a:t>
            </a:r>
            <a:endParaRPr lang="en-US" sz="2000" dirty="0"/>
          </a:p>
          <a:p>
            <a:pPr lvl="1"/>
            <a:r>
              <a:rPr lang="en-US" sz="2000" dirty="0"/>
              <a:t>Key Issues are to be categorized into groups – The grouping/categories to be agreed</a:t>
            </a:r>
          </a:p>
          <a:p>
            <a:r>
              <a:rPr lang="en-US" sz="2400" dirty="0"/>
              <a:t>Solutions:</a:t>
            </a:r>
          </a:p>
          <a:p>
            <a:pPr lvl="1"/>
            <a:r>
              <a:rPr lang="en-US" sz="2000" dirty="0"/>
              <a:t>Potential solutions for all Key Issues captured in one clause</a:t>
            </a:r>
          </a:p>
          <a:p>
            <a:pPr lvl="1"/>
            <a:r>
              <a:rPr lang="en-US" sz="2000" dirty="0"/>
              <a:t>Each solution may address multiple specification requirements</a:t>
            </a:r>
          </a:p>
          <a:p>
            <a:r>
              <a:rPr lang="en-US" sz="2400" dirty="0"/>
              <a:t>Mapping tables in Annex A</a:t>
            </a:r>
          </a:p>
          <a:p>
            <a:pPr lvl="1"/>
            <a:r>
              <a:rPr lang="en-US" sz="2000" dirty="0"/>
              <a:t>Key Issues mapped to Management Scenarios</a:t>
            </a:r>
          </a:p>
          <a:p>
            <a:pPr lvl="1"/>
            <a:r>
              <a:rPr lang="en-US" sz="2000" dirty="0"/>
              <a:t>Solutions mapped to Key Issues</a:t>
            </a:r>
          </a:p>
        </p:txBody>
      </p:sp>
    </p:spTree>
    <p:extLst>
      <p:ext uri="{BB962C8B-B14F-4D97-AF65-F5344CB8AC3E}">
        <p14:creationId xmlns:p14="http://schemas.microsoft.com/office/powerpoint/2010/main" val="338603288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4EEEA-7747-4118-3D30-1250F5806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04" y="357033"/>
            <a:ext cx="11119131" cy="1325563"/>
          </a:xfrm>
        </p:spPr>
        <p:txBody>
          <a:bodyPr/>
          <a:lstStyle/>
          <a:p>
            <a:r>
              <a:rPr lang="en-US" sz="4000" dirty="0"/>
              <a:t>Proposed 6G OAM TR structure </a:t>
            </a:r>
            <a:br>
              <a:rPr lang="en-US" sz="4000" dirty="0"/>
            </a:br>
            <a:r>
              <a:rPr lang="en-US" sz="3200" i="1" dirty="0"/>
              <a:t>In a glance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902FB-EA5A-F75B-897C-85669A64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2079102"/>
            <a:ext cx="10515600" cy="4351338"/>
          </a:xfrm>
        </p:spPr>
        <p:txBody>
          <a:bodyPr/>
          <a:lstStyle/>
          <a:p>
            <a:pPr marL="514350" indent="-514350">
              <a:buAutoNum type="arabicPlain" startAt="4"/>
            </a:pPr>
            <a:r>
              <a:rPr lang="en-US" sz="2400" i="1" dirty="0"/>
              <a:t>Overview</a:t>
            </a:r>
          </a:p>
          <a:p>
            <a:pPr marL="514350" indent="-514350">
              <a:buAutoNum type="arabicPlain" startAt="4"/>
            </a:pPr>
            <a:r>
              <a:rPr lang="en-US" sz="2400" i="1" dirty="0"/>
              <a:t>6G Management System Architectural Assumptions and Requirements</a:t>
            </a:r>
          </a:p>
          <a:p>
            <a:pPr marL="514350" indent="-514350">
              <a:buAutoNum type="arabicPlain" startAt="4"/>
            </a:pPr>
            <a:r>
              <a:rPr lang="en-US" sz="2400" i="1" dirty="0"/>
              <a:t>6G Management Scenarios </a:t>
            </a:r>
            <a:r>
              <a:rPr lang="en-US" sz="2400" i="1" dirty="0">
                <a:solidFill>
                  <a:schemeClr val="bg1">
                    <a:lumMod val="50000"/>
                  </a:schemeClr>
                </a:solidFill>
              </a:rPr>
              <a:t>(&amp; business-level requirements)</a:t>
            </a:r>
          </a:p>
          <a:p>
            <a:pPr marL="514350" indent="-514350">
              <a:buAutoNum type="arabicPlain" startAt="4"/>
            </a:pPr>
            <a:r>
              <a:rPr lang="en-US" sz="2400" i="1" dirty="0"/>
              <a:t>Key Issues </a:t>
            </a:r>
            <a:r>
              <a:rPr lang="en-US" sz="2400" i="1" dirty="0">
                <a:solidFill>
                  <a:schemeClr val="bg1">
                    <a:lumMod val="50000"/>
                  </a:schemeClr>
                </a:solidFill>
              </a:rPr>
              <a:t>(&amp; specification requirements)</a:t>
            </a:r>
          </a:p>
          <a:p>
            <a:pPr marL="514350" indent="-514350">
              <a:buAutoNum type="arabicPlain" startAt="4"/>
            </a:pPr>
            <a:r>
              <a:rPr lang="en-US" sz="2400" i="1" dirty="0"/>
              <a:t>Solutions</a:t>
            </a:r>
          </a:p>
          <a:p>
            <a:pPr marL="514350" indent="-514350">
              <a:buAutoNum type="arabicPlain" startAt="4"/>
            </a:pPr>
            <a:r>
              <a:rPr lang="en-US" sz="2400" i="1" dirty="0"/>
              <a:t>Conclusions and Recommendations</a:t>
            </a:r>
          </a:p>
          <a:p>
            <a:pPr marL="0" indent="0">
              <a:buNone/>
            </a:pPr>
            <a:r>
              <a:rPr lang="en-US" sz="2400" i="1" dirty="0"/>
              <a:t>Annex A</a:t>
            </a:r>
          </a:p>
        </p:txBody>
      </p:sp>
    </p:spTree>
    <p:extLst>
      <p:ext uri="{BB962C8B-B14F-4D97-AF65-F5344CB8AC3E}">
        <p14:creationId xmlns:p14="http://schemas.microsoft.com/office/powerpoint/2010/main" val="25139488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2E8BC-BAFA-6966-B4B3-170E87D37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D0E7E71-4DD6-4FAF-9B2E-C290CC0CA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Discussion items</a:t>
            </a:r>
            <a:endParaRPr lang="en-GB" altLang="en-US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3A7B8E5-1A6D-7F15-8E29-5EEC8762B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" y="1850791"/>
            <a:ext cx="11423469" cy="4351338"/>
          </a:xfrm>
        </p:spPr>
        <p:txBody>
          <a:bodyPr/>
          <a:lstStyle/>
          <a:p>
            <a:r>
              <a:rPr lang="en-US" altLang="en-US" sz="2400" dirty="0">
                <a:solidFill>
                  <a:schemeClr val="bg1">
                    <a:lumMod val="75000"/>
                  </a:schemeClr>
                </a:solidFill>
              </a:rPr>
              <a:t>  </a:t>
            </a: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6G OAM Study TR clause structure</a:t>
            </a:r>
          </a:p>
          <a:p>
            <a:r>
              <a:rPr lang="en-US" dirty="0"/>
              <a:t> Topic prioritization for June checkpoint</a:t>
            </a:r>
          </a:p>
          <a:p>
            <a:pPr lvl="1"/>
            <a:r>
              <a:rPr lang="en-US" altLang="en-US" sz="2000" dirty="0"/>
              <a:t>Rel-20 SA5 checkpoints plan</a:t>
            </a:r>
          </a:p>
          <a:p>
            <a:r>
              <a:rPr lang="en-US" altLang="en-US" sz="2400" dirty="0"/>
              <a:t>Supporting material in Backup Slides:</a:t>
            </a:r>
          </a:p>
          <a:p>
            <a:pPr lvl="1"/>
            <a:r>
              <a:rPr lang="en-US" altLang="zh-CN" sz="2000" dirty="0"/>
              <a:t>Proposals endorsed in S5-255660 (SA5#164)</a:t>
            </a:r>
            <a:endParaRPr lang="zh-CN" altLang="en-US" sz="2000" dirty="0"/>
          </a:p>
          <a:p>
            <a:pPr lvl="1"/>
            <a:r>
              <a:rPr lang="en-US" altLang="en-US" sz="2000" dirty="0"/>
              <a:t>Rel-20 6G Timeline including SA5</a:t>
            </a:r>
          </a:p>
          <a:p>
            <a:pPr lvl="1"/>
            <a:r>
              <a:rPr lang="en-US" altLang="en-US" sz="2000" dirty="0"/>
              <a:t>SA2 6G study timeline/checkpoints</a:t>
            </a:r>
          </a:p>
          <a:p>
            <a:pPr lvl="2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743918221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0D6EB2E-4C21-4CEE-84A7-A77E7D94F463}"/>
              </a:ext>
            </a:extLst>
          </p:cNvPr>
          <p:cNvSpPr txBox="1">
            <a:spLocks/>
          </p:cNvSpPr>
          <p:nvPr/>
        </p:nvSpPr>
        <p:spPr bwMode="auto">
          <a:xfrm>
            <a:off x="-147024" y="578831"/>
            <a:ext cx="6608028" cy="598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sz="3600" b="1" dirty="0"/>
              <a:t>Release 20 6G timeline with SA5</a:t>
            </a:r>
            <a:endParaRPr lang="en-US" sz="3600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/>
          <a:srcRect l="9834" r="26929"/>
          <a:stretch/>
        </p:blipFill>
        <p:spPr>
          <a:xfrm>
            <a:off x="139338" y="578831"/>
            <a:ext cx="7280366" cy="5591898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706066" y="2181595"/>
            <a:ext cx="37308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CP1 Jun. 2026 (SA5#167):</a:t>
            </a:r>
          </a:p>
          <a:p>
            <a:r>
              <a:rPr lang="en-US" altLang="zh-CN" sz="1600" b="1" dirty="0"/>
              <a:t>Stability check per WTs &amp; Dependency with SA2</a:t>
            </a:r>
          </a:p>
          <a:p>
            <a:endParaRPr lang="en-US" altLang="zh-CN" sz="1600" dirty="0"/>
          </a:p>
          <a:p>
            <a:r>
              <a:rPr lang="en-US" altLang="zh-CN" sz="1600" dirty="0"/>
              <a:t>SA5 shall have something on the table to analyze the dependency with other WGs before June 2026</a:t>
            </a:r>
          </a:p>
          <a:p>
            <a:endParaRPr lang="en-US" altLang="zh-CN" sz="1600" dirty="0"/>
          </a:p>
          <a:p>
            <a:r>
              <a:rPr lang="en-US" altLang="zh-CN" sz="1600" b="1" dirty="0"/>
              <a:t>CP2: Sep. 2026</a:t>
            </a:r>
          </a:p>
          <a:p>
            <a:r>
              <a:rPr lang="en-US" altLang="zh-CN" sz="1600" dirty="0"/>
              <a:t>Finalize major new management scenarios and key issues.</a:t>
            </a:r>
          </a:p>
        </p:txBody>
      </p:sp>
    </p:spTree>
    <p:extLst>
      <p:ext uri="{BB962C8B-B14F-4D97-AF65-F5344CB8AC3E}">
        <p14:creationId xmlns:p14="http://schemas.microsoft.com/office/powerpoint/2010/main" val="400929026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DC02E-9EEF-E818-6401-E9A5F1CF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prioritization for June checkpoint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C685F-AF93-4419-199A-0A5608D9C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96" y="1825625"/>
            <a:ext cx="11110784" cy="4351338"/>
          </a:xfrm>
        </p:spPr>
        <p:txBody>
          <a:bodyPr/>
          <a:lstStyle/>
          <a:p>
            <a:r>
              <a:rPr lang="en-US" sz="2400" dirty="0"/>
              <a:t>Topics with cross-WG dependency:</a:t>
            </a:r>
          </a:p>
          <a:p>
            <a:pPr lvl="1"/>
            <a:r>
              <a:rPr lang="en-US" sz="2000" b="1" i="1" dirty="0"/>
              <a:t>Data Management </a:t>
            </a:r>
            <a:r>
              <a:rPr lang="en-US" sz="2000" dirty="0"/>
              <a:t>-&gt; SA checkpoint in June </a:t>
            </a:r>
          </a:p>
          <a:p>
            <a:pPr lvl="1"/>
            <a:r>
              <a:rPr lang="en-US" sz="2000" dirty="0"/>
              <a:t>Companies are welcome to suggest other topics for prioritization</a:t>
            </a:r>
          </a:p>
          <a:p>
            <a:pPr lvl="2"/>
            <a:r>
              <a:rPr lang="en-US" sz="1800" dirty="0"/>
              <a:t>To be agreed by SA5 </a:t>
            </a:r>
          </a:p>
          <a:p>
            <a:r>
              <a:rPr lang="en-US" sz="2400" dirty="0"/>
              <a:t>Prioritized topics</a:t>
            </a:r>
          </a:p>
          <a:p>
            <a:pPr lvl="1"/>
            <a:r>
              <a:rPr lang="en-US" sz="2000" dirty="0"/>
              <a:t>Require sufficient information for coordination/discussion with other WGs by checkpoint</a:t>
            </a:r>
          </a:p>
          <a:p>
            <a:pPr lvl="1"/>
            <a:r>
              <a:rPr lang="en-US" sz="2000" dirty="0"/>
              <a:t>Companies are encouraged to submit contributions towards the prioritized topics</a:t>
            </a:r>
          </a:p>
          <a:p>
            <a:pPr lvl="1"/>
            <a:r>
              <a:rPr lang="en-US" sz="2000" dirty="0"/>
              <a:t>Contribution under such Topics are prioritized and allocated meeting time earlier in the week in support of achieving agreement during the week</a:t>
            </a:r>
          </a:p>
          <a:p>
            <a:r>
              <a:rPr lang="en-US" altLang="zh-CN" sz="2400" dirty="0"/>
              <a:t>Plan per meeting</a:t>
            </a:r>
          </a:p>
          <a:p>
            <a:pPr lvl="1"/>
            <a:r>
              <a:rPr lang="en-US" altLang="zh-CN" sz="2000" dirty="0"/>
              <a:t>Feb. meeting (SA5#165): management scenarios if any, key issues and requirements</a:t>
            </a:r>
          </a:p>
          <a:p>
            <a:pPr lvl="1"/>
            <a:r>
              <a:rPr lang="en-US" altLang="zh-CN" sz="2000" dirty="0"/>
              <a:t>April &amp; May meetings (SA5#166 &amp; #167): requirements and solutions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08263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PFI" val="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280d8efa-eff2-4910-88d2-79ca146720c4"/>
    <ds:schemaRef ds:uri="http://www.w3.org/XML/1998/namespace"/>
    <ds:schemaRef ds:uri="679a257e-872f-4c98-9e8a-0a9c104f72cd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5897</TotalTime>
  <Words>859</Words>
  <Application>Microsoft Office PowerPoint</Application>
  <PresentationFormat>Widescreen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 </vt:lpstr>
      <vt:lpstr>Arial</vt:lpstr>
      <vt:lpstr>Calibri</vt:lpstr>
      <vt:lpstr>Calibri Light</vt:lpstr>
      <vt:lpstr>Times New Roman</vt:lpstr>
      <vt:lpstr>Office Theme</vt:lpstr>
      <vt:lpstr>Discussion material for SA5#164.2 rapporteurs call </vt:lpstr>
      <vt:lpstr>Discussion items</vt:lpstr>
      <vt:lpstr>Discussion on 6G OAM TR structure</vt:lpstr>
      <vt:lpstr>Proposed 6G OAM TR structure</vt:lpstr>
      <vt:lpstr>Proposed 6G OAM TR structure (cont.)</vt:lpstr>
      <vt:lpstr>Proposed 6G OAM TR structure  In a glance</vt:lpstr>
      <vt:lpstr>Discussion items</vt:lpstr>
      <vt:lpstr>PowerPoint Presentation</vt:lpstr>
      <vt:lpstr>Topic prioritization for June checkpoint</vt:lpstr>
      <vt:lpstr>Backup Slides</vt:lpstr>
      <vt:lpstr>PowerPoint Presentation</vt:lpstr>
      <vt:lpstr>PowerPoint Presentation</vt:lpstr>
      <vt:lpstr>6G Study Planning in SA2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SADEGHI, BAHAR</cp:lastModifiedBy>
  <cp:revision>626</cp:revision>
  <dcterms:created xsi:type="dcterms:W3CDTF">2010-02-05T13:52:04Z</dcterms:created>
  <dcterms:modified xsi:type="dcterms:W3CDTF">2026-01-07T07:09:02Z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