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42"/>
  </p:notesMasterIdLst>
  <p:handoutMasterIdLst>
    <p:handoutMasterId r:id="rId43"/>
  </p:handoutMasterIdLst>
  <p:sldIdLst>
    <p:sldId id="303" r:id="rId2"/>
    <p:sldId id="937" r:id="rId3"/>
    <p:sldId id="934" r:id="rId4"/>
    <p:sldId id="940" r:id="rId5"/>
    <p:sldId id="943" r:id="rId6"/>
    <p:sldId id="957" r:id="rId7"/>
    <p:sldId id="960" r:id="rId8"/>
    <p:sldId id="924" r:id="rId9"/>
    <p:sldId id="952" r:id="rId10"/>
    <p:sldId id="964" r:id="rId11"/>
    <p:sldId id="972" r:id="rId12"/>
    <p:sldId id="970" r:id="rId13"/>
    <p:sldId id="967" r:id="rId14"/>
    <p:sldId id="971" r:id="rId15"/>
    <p:sldId id="944" r:id="rId16"/>
    <p:sldId id="933" r:id="rId17"/>
    <p:sldId id="946" r:id="rId18"/>
    <p:sldId id="947" r:id="rId19"/>
    <p:sldId id="931" r:id="rId20"/>
    <p:sldId id="954" r:id="rId21"/>
    <p:sldId id="968" r:id="rId22"/>
    <p:sldId id="961" r:id="rId23"/>
    <p:sldId id="958" r:id="rId24"/>
    <p:sldId id="959" r:id="rId25"/>
    <p:sldId id="963" r:id="rId26"/>
    <p:sldId id="704" r:id="rId27"/>
    <p:sldId id="941" r:id="rId28"/>
    <p:sldId id="948" r:id="rId29"/>
    <p:sldId id="935" r:id="rId30"/>
    <p:sldId id="939" r:id="rId31"/>
    <p:sldId id="938" r:id="rId32"/>
    <p:sldId id="962" r:id="rId33"/>
    <p:sldId id="936" r:id="rId34"/>
    <p:sldId id="951" r:id="rId35"/>
    <p:sldId id="907" r:id="rId36"/>
    <p:sldId id="908" r:id="rId37"/>
    <p:sldId id="925" r:id="rId38"/>
    <p:sldId id="949" r:id="rId39"/>
    <p:sldId id="950" r:id="rId40"/>
    <p:sldId id="969" r:id="rId4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C1E442"/>
    <a:srgbClr val="6600FF"/>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6" autoAdjust="0"/>
    <p:restoredTop sz="97931" autoAdjust="0"/>
  </p:normalViewPr>
  <p:slideViewPr>
    <p:cSldViewPr snapToGrid="0">
      <p:cViewPr varScale="1">
        <p:scale>
          <a:sx n="124" d="100"/>
          <a:sy n="124" d="100"/>
        </p:scale>
        <p:origin x="72" y="1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8/27/2024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8/27/2024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S5-244580, SA5#156,19 – 23 </a:t>
            </a:r>
            <a:r>
              <a:rPr lang="en-US" altLang="zh-CN" sz="1100" b="1" spc="300" dirty="0">
                <a:ea typeface="+mn-ea"/>
                <a:cs typeface="Arial" panose="020B0604020202020204" pitchFamily="34" charset="0"/>
              </a:rPr>
              <a:t>August</a:t>
            </a:r>
            <a:r>
              <a:rPr lang="en-GB" sz="1100" b="1" spc="300" dirty="0">
                <a:ea typeface="+mn-ea"/>
                <a:cs typeface="Arial" panose="020B0604020202020204" pitchFamily="34" charset="0"/>
              </a:rPr>
              <a:t> 2024</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hyperlink" Target="https://www.3gpp.org/ftp/Information/WI_Sheet/SP-220087.zip" TargetMode="External"/><Relationship Id="rId18" Type="http://schemas.openxmlformats.org/officeDocument/2006/relationships/hyperlink" Target="https://www.3gpp.org/ftp/Information/WI_Sheet/SP-220717.zip" TargetMode="External"/><Relationship Id="rId26" Type="http://schemas.openxmlformats.org/officeDocument/2006/relationships/hyperlink" Target="https://www.3gpp.org/ftp/Information/WI_Sheet/SP-230512.zip" TargetMode="External"/><Relationship Id="rId39" Type="http://schemas.openxmlformats.org/officeDocument/2006/relationships/hyperlink" Target="https://www.3gpp.org/ftp/Information/WI_Sheet/SP-231035.zip" TargetMode="External"/><Relationship Id="rId21" Type="http://schemas.openxmlformats.org/officeDocument/2006/relationships/hyperlink" Target="https://www.3gpp.org/ftp/Information/WI_Sheet/SP-230518.zip" TargetMode="External"/><Relationship Id="rId34" Type="http://schemas.openxmlformats.org/officeDocument/2006/relationships/hyperlink" Target="https://www.3gpp.org/ftp/Information/WI_Sheet/SP-230521.zip" TargetMode="External"/><Relationship Id="rId7" Type="http://schemas.openxmlformats.org/officeDocument/2006/relationships/hyperlink" Target="https://www.3gpp.org/ftp/Information/WI_Sheet/SP-231403.zip" TargetMode="External"/><Relationship Id="rId12" Type="http://schemas.openxmlformats.org/officeDocument/2006/relationships/hyperlink" Target="https://www.3gpp.org/ftp/Information/WI_Sheet/SP-230233.zip" TargetMode="External"/><Relationship Id="rId17" Type="http://schemas.openxmlformats.org/officeDocument/2006/relationships/hyperlink" Target="https://www.3gpp.org/ftp/Information/WI_Sheet/SP-230523.zip" TargetMode="External"/><Relationship Id="rId25" Type="http://schemas.openxmlformats.org/officeDocument/2006/relationships/hyperlink" Target="https://www.3gpp.org/ftp/Information/WI_Sheet/SP-220437.zip" TargetMode="External"/><Relationship Id="rId33" Type="http://schemas.openxmlformats.org/officeDocument/2006/relationships/hyperlink" Target="https://www.3gpp.org/ftp/Information/WI_Sheet/SP-220943.zip" TargetMode="External"/><Relationship Id="rId38" Type="http://schemas.openxmlformats.org/officeDocument/2006/relationships/hyperlink" Target="https://www.3gpp.org/ftp/Information/WI_Sheet/SP-221263.zip" TargetMode="External"/><Relationship Id="rId2" Type="http://schemas.openxmlformats.org/officeDocument/2006/relationships/hyperlink" Target="https://www.3gpp.org/ftp/Information/WI_Sheet/SP-230235.zip" TargetMode="External"/><Relationship Id="rId16" Type="http://schemas.openxmlformats.org/officeDocument/2006/relationships/hyperlink" Target="https://www.3gpp.org/ftp/Information/WI_Sheet/SP-230231.zip" TargetMode="External"/><Relationship Id="rId20" Type="http://schemas.openxmlformats.org/officeDocument/2006/relationships/hyperlink" Target="https://www.3gpp.org/ftp/Information/WI_Sheet/SP-220954.zip" TargetMode="External"/><Relationship Id="rId29" Type="http://schemas.openxmlformats.org/officeDocument/2006/relationships/hyperlink" Target="https://www.3gpp.org/ftp/Information/WI_Sheet/SP-23023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20085.zip" TargetMode="External"/><Relationship Id="rId11" Type="http://schemas.openxmlformats.org/officeDocument/2006/relationships/hyperlink" Target="https://www.3gpp.org/ftp/Information/WI_Sheet/SP-230509.zip" TargetMode="External"/><Relationship Id="rId24" Type="http://schemas.openxmlformats.org/officeDocument/2006/relationships/hyperlink" Target="https://www.3gpp.org/ftp/Information/WI_Sheet/SP-231037.zip" TargetMode="External"/><Relationship Id="rId32" Type="http://schemas.openxmlformats.org/officeDocument/2006/relationships/hyperlink" Target="https://www.3gpp.org/ftp/Information/WI_Sheet/SP-230227.zip" TargetMode="External"/><Relationship Id="rId37" Type="http://schemas.openxmlformats.org/officeDocument/2006/relationships/hyperlink" Target="https://www.3gpp.org/ftp/Information/WI_Sheet/SP-220992.zip" TargetMode="External"/><Relationship Id="rId5" Type="http://schemas.openxmlformats.org/officeDocument/2006/relationships/hyperlink" Target="https://www.3gpp.org/ftp/Information/WI_Sheet/SP-230514.zip" TargetMode="External"/><Relationship Id="rId15" Type="http://schemas.openxmlformats.org/officeDocument/2006/relationships/hyperlink" Target="https://www.3gpp.org/ftp/Information/WI_Sheet/SP-220442.zip" TargetMode="External"/><Relationship Id="rId23" Type="http://schemas.openxmlformats.org/officeDocument/2006/relationships/hyperlink" Target="https://www.3gpp.org/ftp/Information/WI_Sheet/SP-231412.zip" TargetMode="External"/><Relationship Id="rId28" Type="http://schemas.openxmlformats.org/officeDocument/2006/relationships/hyperlink" Target="https://www.3gpp.org/ftp/Information/WI_Sheet/SP-220447.zip" TargetMode="External"/><Relationship Id="rId36" Type="http://schemas.openxmlformats.org/officeDocument/2006/relationships/hyperlink" Target="https://www.3gpp.org/ftp/Information/WI_Sheet/SP-220939.zip" TargetMode="External"/><Relationship Id="rId10" Type="http://schemas.openxmlformats.org/officeDocument/2006/relationships/hyperlink" Target="https://www.3gpp.org/ftp/Information/WI_Sheet/SP-220353.zip" TargetMode="External"/><Relationship Id="rId19" Type="http://schemas.openxmlformats.org/officeDocument/2006/relationships/hyperlink" Target="https://www.3gpp.org/ftp/Information/WI_Sheet/SP-230750.zip" TargetMode="External"/><Relationship Id="rId31" Type="http://schemas.openxmlformats.org/officeDocument/2006/relationships/hyperlink" Target="https://www.3gpp.org/ftp/Information/WI_Sheet/SP-230229.zip" TargetMode="External"/><Relationship Id="rId4" Type="http://schemas.openxmlformats.org/officeDocument/2006/relationships/hyperlink" Target="https://www.3gpp.org/ftp/Information/WI_Sheet/SP-220439.zip" TargetMode="External"/><Relationship Id="rId9" Type="http://schemas.openxmlformats.org/officeDocument/2006/relationships/hyperlink" Target="https://www.3gpp.org/ftp/Information/WI_Sheet/SP-230516.zip" TargetMode="External"/><Relationship Id="rId14" Type="http://schemas.openxmlformats.org/officeDocument/2006/relationships/hyperlink" Target="https://www.3gpp.org/ftp/Information/WI_Sheet/SP-230511.zip" TargetMode="External"/><Relationship Id="rId22" Type="http://schemas.openxmlformats.org/officeDocument/2006/relationships/hyperlink" Target="https://www.3gpp.org/ftp/Information/WI_Sheet/SP-220445.zip" TargetMode="External"/><Relationship Id="rId27" Type="http://schemas.openxmlformats.org/officeDocument/2006/relationships/hyperlink" Target="https://www.3gpp.org/ftp/Information/WI_Sheet/SP-190838.zip" TargetMode="External"/><Relationship Id="rId30" Type="http://schemas.openxmlformats.org/officeDocument/2006/relationships/hyperlink" Target="https://www.3gpp.org/ftp/Information/WI_Sheet/SP-240194.zip" TargetMode="External"/><Relationship Id="rId35" Type="http://schemas.openxmlformats.org/officeDocument/2006/relationships/hyperlink" Target="https://www.3gpp.org/ftp/Information/WI_Sheet/SP-220941.zip" TargetMode="External"/><Relationship Id="rId8" Type="http://schemas.openxmlformats.org/officeDocument/2006/relationships/hyperlink" Target="https://www.3gpp.org/ftp/Information/WI_Sheet/SP-220679.zip" TargetMode="External"/><Relationship Id="rId3" Type="http://schemas.openxmlformats.org/officeDocument/2006/relationships/hyperlink" Target="https://www.3gpp.org/ftp/Information/WI_Sheet/SP-230520.zi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3gpp.org/ftp/Information/WI_Sheet/SP-240119.zip" TargetMode="External"/><Relationship Id="rId13" Type="http://schemas.openxmlformats.org/officeDocument/2006/relationships/hyperlink" Target="https://www.3gpp.org/ftp/Information/WI_Sheet/SP-240121.zip" TargetMode="External"/><Relationship Id="rId18" Type="http://schemas.openxmlformats.org/officeDocument/2006/relationships/hyperlink" Target="https://www.3gpp.org/ftp/Information/WI_Sheet/SP-240127.zip" TargetMode="External"/><Relationship Id="rId26" Type="http://schemas.openxmlformats.org/officeDocument/2006/relationships/hyperlink" Target="https://www.3gpp.org/ftp/Information/WI_Sheet/SP-231799.zip" TargetMode="External"/><Relationship Id="rId3" Type="http://schemas.openxmlformats.org/officeDocument/2006/relationships/hyperlink" Target="https://www.3gpp.org/ftp/Information/WI_Sheet/SP-231800.zip" TargetMode="External"/><Relationship Id="rId21" Type="http://schemas.openxmlformats.org/officeDocument/2006/relationships/hyperlink" Target="https://www.3gpp.org/ftp/Information/WI_Sheet/SP-231801.zip" TargetMode="External"/><Relationship Id="rId7" Type="http://schemas.openxmlformats.org/officeDocument/2006/relationships/hyperlink" Target="https://www.3gpp.org/ftp/Information/WI_Sheet/SP-240117.zip" TargetMode="External"/><Relationship Id="rId12" Type="http://schemas.openxmlformats.org/officeDocument/2006/relationships/hyperlink" Target="https://www.3gpp.org/ftp/Information/WI_Sheet/SP-240120.zip" TargetMode="External"/><Relationship Id="rId17" Type="http://schemas.openxmlformats.org/officeDocument/2006/relationships/hyperlink" Target="https://www.3gpp.org/ftp/Information/WI_Sheet/SP-240126.zip" TargetMode="External"/><Relationship Id="rId25" Type="http://schemas.openxmlformats.org/officeDocument/2006/relationships/hyperlink" Target="https://www.3gpp.org/ftp/Information/WI_Sheet/SP-231798.zip" TargetMode="External"/><Relationship Id="rId2" Type="http://schemas.openxmlformats.org/officeDocument/2006/relationships/hyperlink" Target="https://www.3gpp.org/ftp/Information/WI_Sheet/SP-231391.zip" TargetMode="External"/><Relationship Id="rId16" Type="http://schemas.openxmlformats.org/officeDocument/2006/relationships/hyperlink" Target="https://www.3gpp.org/ftp/Information/WI_Sheet/SP-240125.zip" TargetMode="External"/><Relationship Id="rId20" Type="http://schemas.openxmlformats.org/officeDocument/2006/relationships/hyperlink" Target="https://www.3gpp.org/ftp/Information/WI_Sheet/SP-240129.zip" TargetMode="External"/><Relationship Id="rId29" Type="http://schemas.openxmlformats.org/officeDocument/2006/relationships/hyperlink" Target="https://www.3gpp.org/ftp/Information/WI_Sheet/SP-23119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671.zip" TargetMode="External"/><Relationship Id="rId11" Type="http://schemas.openxmlformats.org/officeDocument/2006/relationships/hyperlink" Target="https://www.3gpp.org/ftp/Information/WI_Sheet/SP-240118.zip" TargetMode="External"/><Relationship Id="rId24" Type="http://schemas.openxmlformats.org/officeDocument/2006/relationships/hyperlink" Target="https://www.3gpp.org/ftp/Information/WI_Sheet/SP-231797.zip" TargetMode="External"/><Relationship Id="rId5" Type="http://schemas.openxmlformats.org/officeDocument/2006/relationships/hyperlink" Target="https://www.3gpp.org/ftp/Information/WI_Sheet/SP-231199.zip" TargetMode="External"/><Relationship Id="rId15" Type="http://schemas.openxmlformats.org/officeDocument/2006/relationships/hyperlink" Target="https://www.3gpp.org/ftp/Information/WI_Sheet/SP-240124.zip" TargetMode="External"/><Relationship Id="rId23" Type="http://schemas.openxmlformats.org/officeDocument/2006/relationships/hyperlink" Target="https://www.3gpp.org/ftp/Information/WI_Sheet/SP-231796.zip" TargetMode="External"/><Relationship Id="rId28" Type="http://schemas.openxmlformats.org/officeDocument/2006/relationships/hyperlink" Target="https://www.3gpp.org/ftp/Information/WI_Sheet/SP-231795.zip" TargetMode="External"/><Relationship Id="rId10" Type="http://schemas.openxmlformats.org/officeDocument/2006/relationships/hyperlink" Target="https://www.3gpp.org/ftp/Information/WI_Sheet/SP-240116.zip" TargetMode="External"/><Relationship Id="rId19" Type="http://schemas.openxmlformats.org/officeDocument/2006/relationships/hyperlink" Target="https://www.3gpp.org/ftp/Information/WI_Sheet/SP-240128.zip" TargetMode="External"/><Relationship Id="rId4" Type="http://schemas.openxmlformats.org/officeDocument/2006/relationships/hyperlink" Target="https://www.3gpp.org/ftp/Information/WI_Sheet/SP-231803.zip" TargetMode="External"/><Relationship Id="rId9" Type="http://schemas.openxmlformats.org/officeDocument/2006/relationships/hyperlink" Target="https://www.3gpp.org/ftp/Information/WI_Sheet/SP-240122.zip" TargetMode="External"/><Relationship Id="rId14" Type="http://schemas.openxmlformats.org/officeDocument/2006/relationships/hyperlink" Target="https://www.3gpp.org/ftp/Information/WI_Sheet/SP-240123.zip" TargetMode="External"/><Relationship Id="rId22" Type="http://schemas.openxmlformats.org/officeDocument/2006/relationships/hyperlink" Target="https://www.3gpp.org/ftp/Information/WI_Sheet/SP-231802.zip" TargetMode="External"/><Relationship Id="rId27" Type="http://schemas.openxmlformats.org/officeDocument/2006/relationships/hyperlink" Target="https://www.3gpp.org/ftp/Information/WI_Sheet/SP-231804.zip" TargetMode="External"/><Relationship Id="rId30" Type="http://schemas.openxmlformats.org/officeDocument/2006/relationships/hyperlink" Target="https://www.3gpp.org/ftp/Information/WI_Sheet/SP-231197.zi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3gpp.org/ftp/Information/WI_Sheet/SP-240239.zip" TargetMode="External"/><Relationship Id="rId13" Type="http://schemas.openxmlformats.org/officeDocument/2006/relationships/hyperlink" Target="https://www.3gpp.org/ftp/Information/WI_Sheet/SP-240238.zip" TargetMode="External"/><Relationship Id="rId18" Type="http://schemas.openxmlformats.org/officeDocument/2006/relationships/hyperlink" Target="https://www.3gpp.org/ftp/Information/WI_Sheet/SP-231159.zip" TargetMode="External"/><Relationship Id="rId26" Type="http://schemas.openxmlformats.org/officeDocument/2006/relationships/hyperlink" Target="https://www.3gpp.org/ftp/Information/WI_Sheet/SP-231789.zip" TargetMode="External"/><Relationship Id="rId3" Type="http://schemas.openxmlformats.org/officeDocument/2006/relationships/hyperlink" Target="https://www.3gpp.org/ftp/Information/WI_Sheet/SP-240241.zip" TargetMode="External"/><Relationship Id="rId21" Type="http://schemas.openxmlformats.org/officeDocument/2006/relationships/hyperlink" Target="https://www.3gpp.org/ftp/Information/WI_Sheet/SP-231784.zip" TargetMode="External"/><Relationship Id="rId7" Type="http://schemas.openxmlformats.org/officeDocument/2006/relationships/hyperlink" Target="https://www.3gpp.org/ftp/Information/WI_Sheet/SP-231786.zip" TargetMode="External"/><Relationship Id="rId12" Type="http://schemas.openxmlformats.org/officeDocument/2006/relationships/hyperlink" Target="https://www.3gpp.org/ftp/Information/WI_Sheet/SP-240240.zip" TargetMode="External"/><Relationship Id="rId17" Type="http://schemas.openxmlformats.org/officeDocument/2006/relationships/hyperlink" Target="https://www.3gpp.org/ftp/Information/WI_Sheet/SP-231158.zip" TargetMode="External"/><Relationship Id="rId25" Type="http://schemas.openxmlformats.org/officeDocument/2006/relationships/hyperlink" Target="https://www.3gpp.org/ftp/Information/WI_Sheet/SP-231793.zip" TargetMode="External"/><Relationship Id="rId2" Type="http://schemas.openxmlformats.org/officeDocument/2006/relationships/hyperlink" Target="https://www.3gpp.org/ftp/Information/WI_Sheet/SP-240244.zip" TargetMode="External"/><Relationship Id="rId16" Type="http://schemas.openxmlformats.org/officeDocument/2006/relationships/hyperlink" Target="https://www.3gpp.org/ftp/Information/WI_Sheet/SP-230864.zip" TargetMode="External"/><Relationship Id="rId20" Type="http://schemas.openxmlformats.org/officeDocument/2006/relationships/hyperlink" Target="https://www.3gpp.org/ftp/Information/WI_Sheet/SP-231788.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40245.zip" TargetMode="External"/><Relationship Id="rId11" Type="http://schemas.openxmlformats.org/officeDocument/2006/relationships/hyperlink" Target="https://www.3gpp.org/ftp/Information/WI_Sheet/SP-240234.zip" TargetMode="External"/><Relationship Id="rId24" Type="http://schemas.openxmlformats.org/officeDocument/2006/relationships/hyperlink" Target="https://www.3gpp.org/ftp/Information/WI_Sheet/SP-231787.zip" TargetMode="External"/><Relationship Id="rId5" Type="http://schemas.openxmlformats.org/officeDocument/2006/relationships/hyperlink" Target="https://www.3gpp.org/ftp/Information/WI_Sheet/SP-231790.zip" TargetMode="External"/><Relationship Id="rId15" Type="http://schemas.openxmlformats.org/officeDocument/2006/relationships/hyperlink" Target="https://www.3gpp.org/ftp/Information/WI_Sheet/SP-240235.zip" TargetMode="External"/><Relationship Id="rId23" Type="http://schemas.openxmlformats.org/officeDocument/2006/relationships/hyperlink" Target="https://www.3gpp.org/ftp/Information/WI_Sheet/SP-231785.zip" TargetMode="External"/><Relationship Id="rId10" Type="http://schemas.openxmlformats.org/officeDocument/2006/relationships/hyperlink" Target="https://www.3gpp.org/ftp/Information/WI_Sheet/SP-240242.zip" TargetMode="External"/><Relationship Id="rId19" Type="http://schemas.openxmlformats.org/officeDocument/2006/relationships/hyperlink" Target="https://www.3gpp.org/ftp/Information/WI_Sheet/SP-231792.zip" TargetMode="External"/><Relationship Id="rId4" Type="http://schemas.openxmlformats.org/officeDocument/2006/relationships/hyperlink" Target="https://www.3gpp.org/ftp/Information/WI_Sheet/SP-240237.zip" TargetMode="External"/><Relationship Id="rId9" Type="http://schemas.openxmlformats.org/officeDocument/2006/relationships/hyperlink" Target="https://www.3gpp.org/ftp/Information/WI_Sheet/SP-240243.zip" TargetMode="External"/><Relationship Id="rId14" Type="http://schemas.openxmlformats.org/officeDocument/2006/relationships/hyperlink" Target="https://www.3gpp.org/ftp/Information/WI_Sheet/SP-240236.zip" TargetMode="External"/><Relationship Id="rId22" Type="http://schemas.openxmlformats.org/officeDocument/2006/relationships/hyperlink" Target="https://www.3gpp.org/ftp/Information/WI_Sheet/SP-231783.zip" TargetMode="External"/><Relationship Id="rId27" Type="http://schemas.openxmlformats.org/officeDocument/2006/relationships/hyperlink" Target="https://www.3gpp.org/ftp/Information/WI_Sheet/SP-231791.zi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3gpp.org/ftp/Information/WI_Sheet/SP-230779.zip" TargetMode="External"/><Relationship Id="rId13" Type="http://schemas.openxmlformats.org/officeDocument/2006/relationships/hyperlink" Target="https://www.3gpp.org/ftp/Information/WI_Sheet/SP-230988.zip" TargetMode="External"/><Relationship Id="rId3" Type="http://schemas.openxmlformats.org/officeDocument/2006/relationships/hyperlink" Target="https://www.3gpp.org/ftp/Information/WI_Sheet/SP-231738.zip" TargetMode="External"/><Relationship Id="rId7" Type="http://schemas.openxmlformats.org/officeDocument/2006/relationships/hyperlink" Target="https://www.3gpp.org/ftp/Information/WI_Sheet/SP-230991.zip" TargetMode="External"/><Relationship Id="rId12" Type="http://schemas.openxmlformats.org/officeDocument/2006/relationships/hyperlink" Target="https://www.3gpp.org/ftp/Information/WI_Sheet/SP-230780.zip" TargetMode="External"/><Relationship Id="rId17" Type="http://schemas.openxmlformats.org/officeDocument/2006/relationships/hyperlink" Target="https://www.3gpp.org/ftp/Information/WI_Sheet/SP-231741.zip" TargetMode="External"/><Relationship Id="rId2" Type="http://schemas.openxmlformats.org/officeDocument/2006/relationships/hyperlink" Target="https://www.3gpp.org/ftp/Information/WI_Sheet/SP-231182.zip" TargetMode="External"/><Relationship Id="rId16" Type="http://schemas.openxmlformats.org/officeDocument/2006/relationships/hyperlink" Target="https://www.3gpp.org/ftp/Information/WI_Sheet/SP-23116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579.zip" TargetMode="External"/><Relationship Id="rId11" Type="http://schemas.openxmlformats.org/officeDocument/2006/relationships/hyperlink" Target="https://www.3gpp.org/ftp/Information/WI_Sheet/SP-230781.zip" TargetMode="External"/><Relationship Id="rId5" Type="http://schemas.openxmlformats.org/officeDocument/2006/relationships/hyperlink" Target="https://www.3gpp.org/ftp/Information/WI_Sheet/SP-2315739.zip" TargetMode="External"/><Relationship Id="rId15" Type="http://schemas.openxmlformats.org/officeDocument/2006/relationships/hyperlink" Target="https://www.3gpp.org/ftp/Information/WI_Sheet/SP-231160.zip" TargetMode="External"/><Relationship Id="rId10" Type="http://schemas.openxmlformats.org/officeDocument/2006/relationships/hyperlink" Target="https://www.3gpp.org/ftp/Information/WI_Sheet/SP-230692.zip" TargetMode="External"/><Relationship Id="rId4" Type="http://schemas.openxmlformats.org/officeDocument/2006/relationships/hyperlink" Target="https://www.3gpp.org/ftp/Information/WI_Sheet/SP-231806.zip" TargetMode="External"/><Relationship Id="rId9" Type="http://schemas.openxmlformats.org/officeDocument/2006/relationships/hyperlink" Target="https://www.3gpp.org/ftp/Information/WI_Sheet/SP-230778.zip" TargetMode="External"/><Relationship Id="rId14" Type="http://schemas.openxmlformats.org/officeDocument/2006/relationships/hyperlink" Target="https://www.3gpp.org/ftp/Information/WI_Sheet/SP-230989.zip"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3gpp.org/ftp/Information/WI_Sheet/RP-234007.zip" TargetMode="External"/><Relationship Id="rId13" Type="http://schemas.openxmlformats.org/officeDocument/2006/relationships/hyperlink" Target="https://www.3gpp.org/ftp/Information/WI_Sheet/RP-234080.zip" TargetMode="External"/><Relationship Id="rId3" Type="http://schemas.openxmlformats.org/officeDocument/2006/relationships/hyperlink" Target="https://www.3gpp.org/ftp/Information/WI_Sheet/RP-234056.zip" TargetMode="External"/><Relationship Id="rId7" Type="http://schemas.openxmlformats.org/officeDocument/2006/relationships/hyperlink" Target="https://www.3gpp.org/ftp/Information/WI_Sheet/RP-234018.zip" TargetMode="External"/><Relationship Id="rId12" Type="http://schemas.openxmlformats.org/officeDocument/2006/relationships/hyperlink" Target="https://www.3gpp.org/ftp/Information/WI_Sheet/RP-234077.zip" TargetMode="External"/><Relationship Id="rId17" Type="http://schemas.openxmlformats.org/officeDocument/2006/relationships/hyperlink" Target="https://www.3gpp.org/ftp/Information/WI_Sheet/RP-234038.zip" TargetMode="External"/><Relationship Id="rId2" Type="http://schemas.openxmlformats.org/officeDocument/2006/relationships/hyperlink" Target="https://www.3gpp.org/ftp/Information/WI_Sheet/RP-234065.zip" TargetMode="External"/><Relationship Id="rId16" Type="http://schemas.openxmlformats.org/officeDocument/2006/relationships/hyperlink" Target="https://www.3gpp.org/ftp/Information/WI_Sheet/RP-23404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RP-234069.zip" TargetMode="External"/><Relationship Id="rId11" Type="http://schemas.openxmlformats.org/officeDocument/2006/relationships/hyperlink" Target="https://www.3gpp.org/ftp/Information/WI_Sheet/RP-234078.zip" TargetMode="External"/><Relationship Id="rId5" Type="http://schemas.openxmlformats.org/officeDocument/2006/relationships/hyperlink" Target="https://www.3gpp.org/ftp/Information/WI_Sheet/RP-234058.zip" TargetMode="External"/><Relationship Id="rId15" Type="http://schemas.openxmlformats.org/officeDocument/2006/relationships/hyperlink" Target="https://www.3gpp.org/ftp/Information/WI_Sheet/RP-234054.zip" TargetMode="External"/><Relationship Id="rId10" Type="http://schemas.openxmlformats.org/officeDocument/2006/relationships/hyperlink" Target="https://www.3gpp.org/ftp/Information/WI_Sheet/RP-234055.zip" TargetMode="External"/><Relationship Id="rId4" Type="http://schemas.openxmlformats.org/officeDocument/2006/relationships/hyperlink" Target="https://www.3gpp.org/ftp/Information/WI_Sheet/RP-234039.zip" TargetMode="External"/><Relationship Id="rId9" Type="http://schemas.openxmlformats.org/officeDocument/2006/relationships/hyperlink" Target="https://www.3gpp.org/ftp/Information/WI_Sheet/RP-234035.zip" TargetMode="External"/><Relationship Id="rId14" Type="http://schemas.openxmlformats.org/officeDocument/2006/relationships/hyperlink" Target="https://www.3gpp.org/ftp/Information/WI_Sheet/RP-234036.z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Rel-19 SA5 work planning</a:t>
            </a:r>
            <a:br>
              <a:rPr lang="en-GB" sz="4800" b="1" i="1" dirty="0"/>
            </a:br>
            <a:r>
              <a:rPr lang="en-GB" altLang="zh-CN" sz="2400" dirty="0">
                <a:latin typeface="Arial" pitchFamily="34" charset="0"/>
              </a:rPr>
              <a:t>SA5#</a:t>
            </a:r>
            <a:r>
              <a:rPr lang="fr-FR" altLang="zh-CN" sz="2400" dirty="0">
                <a:latin typeface="Arial" pitchFamily="34" charset="0"/>
              </a:rPr>
              <a:t>1</a:t>
            </a:r>
            <a:r>
              <a:rPr lang="en-US" altLang="zh-CN" sz="2400" dirty="0">
                <a:latin typeface="Arial" pitchFamily="34" charset="0"/>
              </a:rPr>
              <a:t>56</a:t>
            </a:r>
            <a:r>
              <a:rPr lang="fr-FR" altLang="zh-CN" sz="2400" dirty="0">
                <a:latin typeface="Arial" pitchFamily="34" charset="0"/>
              </a:rPr>
              <a:t>, 19 – 23</a:t>
            </a:r>
            <a:r>
              <a:rPr lang="en-US" altLang="zh-CN" sz="2400" dirty="0">
                <a:latin typeface="Arial" pitchFamily="34" charset="0"/>
              </a:rPr>
              <a:t> August, 2024</a:t>
            </a:r>
            <a:br>
              <a:rPr lang="fr-FR" sz="2400" dirty="0">
                <a:latin typeface="Arial" pitchFamily="34" charset="0"/>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a:p>
            <a:pPr>
              <a:lnSpc>
                <a:spcPct val="80000"/>
              </a:lnSpc>
            </a:pPr>
            <a:r>
              <a:rPr lang="en-GB" altLang="zh-CN" sz="2400" dirty="0">
                <a:latin typeface="Arial" charset="0"/>
              </a:rPr>
              <a:t>Thomas Tovinger, 3GPP SA5 Vice-Chair, ERICSSON</a:t>
            </a:r>
          </a:p>
          <a:p>
            <a:pPr>
              <a:lnSpc>
                <a:spcPct val="80000"/>
              </a:lnSpc>
            </a:pPr>
            <a:r>
              <a:rPr lang="en-GB" altLang="en-US" sz="2400" dirty="0">
                <a:latin typeface="Arial" charset="0"/>
              </a:rPr>
              <a:t>Anatoly Andrianov, </a:t>
            </a:r>
            <a:r>
              <a:rPr lang="en-GB" altLang="zh-CN" sz="2400" dirty="0">
                <a:latin typeface="Arial" charset="0"/>
              </a:rPr>
              <a:t>3GPP SA5 Vice-Chair, NOKIA</a:t>
            </a: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0BB0-68B3-4FD2-B91C-58D7656932A7}"/>
              </a:ext>
            </a:extLst>
          </p:cNvPr>
          <p:cNvSpPr>
            <a:spLocks noGrp="1"/>
          </p:cNvSpPr>
          <p:nvPr>
            <p:ph type="title"/>
          </p:nvPr>
        </p:nvSpPr>
        <p:spPr/>
        <p:txBody>
          <a:bodyPr/>
          <a:lstStyle/>
          <a:p>
            <a:r>
              <a:rPr lang="en-US" altLang="zh-CN" sz="2800" dirty="0"/>
              <a:t>Question raised regarding SA5 feature releases in SA#104</a:t>
            </a:r>
            <a:endParaRPr lang="zh-CN" altLang="en-US" sz="2800" dirty="0"/>
          </a:p>
        </p:txBody>
      </p:sp>
      <p:sp>
        <p:nvSpPr>
          <p:cNvPr id="3" name="Content Placeholder 2">
            <a:extLst>
              <a:ext uri="{FF2B5EF4-FFF2-40B4-BE49-F238E27FC236}">
                <a16:creationId xmlns:a16="http://schemas.microsoft.com/office/drawing/2014/main" id="{92A48AD6-782F-4C42-A0FD-EF01F8C00ACB}"/>
              </a:ext>
            </a:extLst>
          </p:cNvPr>
          <p:cNvSpPr>
            <a:spLocks noGrp="1"/>
          </p:cNvSpPr>
          <p:nvPr>
            <p:ph idx="1"/>
          </p:nvPr>
        </p:nvSpPr>
        <p:spPr>
          <a:xfrm>
            <a:off x="652463" y="1305870"/>
            <a:ext cx="11183938" cy="4903399"/>
          </a:xfrm>
        </p:spPr>
        <p:txBody>
          <a:bodyPr/>
          <a:lstStyle/>
          <a:p>
            <a:pPr marL="0" indent="0">
              <a:buNone/>
            </a:pPr>
            <a:r>
              <a:rPr lang="en-US" altLang="zh-CN" sz="1400" b="1" dirty="0"/>
              <a:t>SP-240712 (SID NEW) New SID on Charging Aspects of </a:t>
            </a:r>
            <a:r>
              <a:rPr lang="en-US" altLang="zh-CN" sz="1400" b="1" dirty="0" err="1"/>
              <a:t>Uncrewed</a:t>
            </a:r>
            <a:r>
              <a:rPr lang="en-US" altLang="zh-CN" sz="1400" b="1" dirty="0"/>
              <a:t> Aerial Vehicle (Source: SA WG5)</a:t>
            </a:r>
          </a:p>
          <a:p>
            <a:pPr marL="0" indent="0">
              <a:buNone/>
            </a:pPr>
            <a:r>
              <a:rPr lang="en-US" altLang="zh-CN" sz="1400" b="1" dirty="0"/>
              <a:t>Plenary Discussion:</a:t>
            </a:r>
          </a:p>
          <a:p>
            <a:r>
              <a:rPr lang="en-US" altLang="zh-CN" sz="1400" dirty="0"/>
              <a:t>The Rapporteur and TR number should be added. The MCC Work Plan Manager commented that it is unclear which Phase of charging is intended as the Acronym and title do not indicate this. The SA WG5 Chair replied that this is Phase 2 and the Acronym and title should be updated. </a:t>
            </a:r>
            <a:r>
              <a:rPr lang="en-US" altLang="zh-CN" sz="1400" dirty="0">
                <a:highlight>
                  <a:srgbClr val="FFFF00"/>
                </a:highlight>
              </a:rPr>
              <a:t>The Release of this should be considered as the charging is for the Rel-18 Feature.</a:t>
            </a:r>
            <a:r>
              <a:rPr lang="en-US" altLang="zh-CN" sz="1400" dirty="0"/>
              <a:t> Ericsson commented that we should not add this to a frozen Release and suggested that the Rel-19 charging should cover both Rel-18 and Rel-19 UAS Charging. Vodafone asked TSG SA to ensure that charging is always included in the Release of the Features in future as this causes problems for all Operators. </a:t>
            </a:r>
            <a:r>
              <a:rPr lang="en-US" altLang="zh-CN" sz="1400" dirty="0">
                <a:highlight>
                  <a:srgbClr val="FFFF00"/>
                </a:highlight>
              </a:rPr>
              <a:t>The SA WG5 Chair commented that in the report to TSG SA there was a slide asking for WGs to list the Features which have Charging impacts. </a:t>
            </a:r>
            <a:r>
              <a:rPr lang="en-US" altLang="zh-CN" sz="1400" dirty="0"/>
              <a:t>The Work Plan Manager was asked to prepare some proposals in coordination with the SA WG5 Chair for the next TSG SA meeting. This was revised to SP-240983.</a:t>
            </a:r>
          </a:p>
          <a:p>
            <a:endParaRPr lang="en-US" altLang="zh-CN" sz="1400" dirty="0"/>
          </a:p>
          <a:p>
            <a:pPr marL="0" indent="0">
              <a:buNone/>
            </a:pPr>
            <a:r>
              <a:rPr lang="en-US" altLang="zh-CN" sz="1400" b="1" dirty="0"/>
              <a:t>Proposal: </a:t>
            </a:r>
            <a:r>
              <a:rPr lang="en-US" altLang="zh-CN" sz="1400" dirty="0"/>
              <a:t>SA5 management solutions should be provided in the same release as the related new network features as much as possible. </a:t>
            </a:r>
          </a:p>
          <a:p>
            <a:pPr marL="0" indent="0">
              <a:buNone/>
            </a:pPr>
            <a:endParaRPr lang="en-US" altLang="zh-CN" sz="1400" b="1" dirty="0"/>
          </a:p>
          <a:p>
            <a:pPr marL="0" indent="0">
              <a:buNone/>
            </a:pPr>
            <a:r>
              <a:rPr lang="en-US" altLang="zh-CN" sz="1400" b="1" dirty="0"/>
              <a:t>Actions needed: </a:t>
            </a:r>
          </a:p>
          <a:p>
            <a:r>
              <a:rPr lang="en-US" altLang="zh-CN" sz="1400" dirty="0"/>
              <a:t>Rapporteurs and interested companies are requested </a:t>
            </a:r>
            <a:r>
              <a:rPr lang="en-US" altLang="zh-CN" sz="1400"/>
              <a:t>to regularly check </a:t>
            </a:r>
            <a:r>
              <a:rPr lang="en-US" altLang="zh-CN" sz="1400" dirty="0"/>
              <a:t>list of features from SA2 and RAN groups update status of management support to the new features in the following tables. </a:t>
            </a:r>
          </a:p>
        </p:txBody>
      </p:sp>
    </p:spTree>
    <p:extLst>
      <p:ext uri="{BB962C8B-B14F-4D97-AF65-F5344CB8AC3E}">
        <p14:creationId xmlns:p14="http://schemas.microsoft.com/office/powerpoint/2010/main" val="29468267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12CA3B3-6623-4458-90A4-BBA5288F923B}"/>
              </a:ext>
            </a:extLst>
          </p:cNvPr>
          <p:cNvGraphicFramePr>
            <a:graphicFrameLocks noGrp="1"/>
          </p:cNvGraphicFramePr>
          <p:nvPr>
            <p:extLst>
              <p:ext uri="{D42A27DB-BD31-4B8C-83A1-F6EECF244321}">
                <p14:modId xmlns:p14="http://schemas.microsoft.com/office/powerpoint/2010/main" val="56692117"/>
              </p:ext>
            </p:extLst>
          </p:nvPr>
        </p:nvGraphicFramePr>
        <p:xfrm>
          <a:off x="267746" y="687572"/>
          <a:ext cx="5766470" cy="5587365"/>
        </p:xfrm>
        <a:graphic>
          <a:graphicData uri="http://schemas.openxmlformats.org/drawingml/2006/table">
            <a:tbl>
              <a:tblPr firstRow="1" bandRow="1">
                <a:tableStyleId>{72833802-FEF1-4C79-8D5D-14CF1EAF98D9}</a:tableStyleId>
              </a:tblPr>
              <a:tblGrid>
                <a:gridCol w="1307347">
                  <a:extLst>
                    <a:ext uri="{9D8B030D-6E8A-4147-A177-3AD203B41FA5}">
                      <a16:colId xmlns:a16="http://schemas.microsoft.com/office/drawing/2014/main" val="4071695017"/>
                    </a:ext>
                  </a:extLst>
                </a:gridCol>
                <a:gridCol w="1204957">
                  <a:extLst>
                    <a:ext uri="{9D8B030D-6E8A-4147-A177-3AD203B41FA5}">
                      <a16:colId xmlns:a16="http://schemas.microsoft.com/office/drawing/2014/main" val="3560591246"/>
                    </a:ext>
                  </a:extLst>
                </a:gridCol>
                <a:gridCol w="1111092">
                  <a:extLst>
                    <a:ext uri="{9D8B030D-6E8A-4147-A177-3AD203B41FA5}">
                      <a16:colId xmlns:a16="http://schemas.microsoft.com/office/drawing/2014/main" val="147559054"/>
                    </a:ext>
                  </a:extLst>
                </a:gridCol>
                <a:gridCol w="1275116">
                  <a:extLst>
                    <a:ext uri="{9D8B030D-6E8A-4147-A177-3AD203B41FA5}">
                      <a16:colId xmlns:a16="http://schemas.microsoft.com/office/drawing/2014/main" val="20003"/>
                    </a:ext>
                  </a:extLst>
                </a:gridCol>
                <a:gridCol w="867958">
                  <a:extLst>
                    <a:ext uri="{9D8B030D-6E8A-4147-A177-3AD203B41FA5}">
                      <a16:colId xmlns:a16="http://schemas.microsoft.com/office/drawing/2014/main" val="20004"/>
                    </a:ext>
                  </a:extLst>
                </a:gridCol>
              </a:tblGrid>
              <a:tr h="236829">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400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400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24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24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24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604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5G_ProSe_Ph3_CH (submitted to SA5#156)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24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24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3081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FS_UAS_CH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FS_UAS_CH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24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400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FF0000"/>
                          </a:solidFill>
                          <a:effectLst/>
                          <a:uLnTx/>
                          <a:uFillTx/>
                          <a:latin typeface="+mn-lt"/>
                          <a:ea typeface="等线" panose="02010600030101010101" pitchFamily="2" charset="-122"/>
                          <a:cs typeface="Calibri" panose="020F0502020204030204" pitchFamily="34" charset="0"/>
                        </a:rPr>
                        <a:t>OAM (NRM+PM)??</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91618250"/>
                  </a:ext>
                </a:extLst>
              </a:tr>
              <a:tr h="1400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(NRM+PM)??</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42559770"/>
                  </a:ext>
                </a:extLst>
              </a:tr>
              <a:tr h="2553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482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2553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a:t>
                      </a:r>
                    </a:p>
                    <a:p>
                      <a:pPr algn="ctr"/>
                      <a:r>
                        <a:rPr lang="en-US" altLang="zh-CN" sz="900" dirty="0">
                          <a:solidFill>
                            <a:srgbClr val="FF0000"/>
                          </a:solidFill>
                          <a:latin typeface="+mn-lt"/>
                          <a:cs typeface="Calibri" panose="020F0502020204030204" pitchFamily="34" charset="0"/>
                        </a:rPr>
                        <a:t>(TBD)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2241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F58B2D86-9188-4D74-91B3-9A5EF8486F2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TextBox 5">
            <a:extLst>
              <a:ext uri="{FF2B5EF4-FFF2-40B4-BE49-F238E27FC236}">
                <a16:creationId xmlns:a16="http://schemas.microsoft.com/office/drawing/2014/main" id="{60C3FDE2-A626-4FD5-88F8-869A43D22D4F}"/>
              </a:ext>
            </a:extLst>
          </p:cNvPr>
          <p:cNvSpPr txBox="1"/>
          <p:nvPr/>
        </p:nvSpPr>
        <p:spPr>
          <a:xfrm>
            <a:off x="6244899" y="762119"/>
            <a:ext cx="5790012" cy="4178067"/>
          </a:xfrm>
          <a:prstGeom prst="rect">
            <a:avLst/>
          </a:prstGeom>
          <a:no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r>
              <a:rPr lang="en-US" altLang="zh-CN" sz="1200" b="1" dirty="0">
                <a:latin typeface="Calibri" panose="020F0502020204030204" pitchFamily="34" charset="0"/>
                <a:cs typeface="Calibri" panose="020F0502020204030204" pitchFamily="34" charset="0"/>
              </a:rPr>
              <a:t>SA2: </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management support are to be provided in corresponding SA5 Rel-19 work</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Configurations to manage features to manage Edge. (</a:t>
            </a:r>
            <a:r>
              <a:rPr lang="en-US" altLang="zh-CN" sz="1050" dirty="0" err="1">
                <a:latin typeface="Calibri" panose="020F0502020204030204" pitchFamily="34" charset="0"/>
                <a:cs typeface="Calibri" panose="020F0502020204030204" pitchFamily="34" charset="0"/>
              </a:rPr>
              <a:t>adNRM</a:t>
            </a:r>
            <a:r>
              <a:rPr lang="en-US" altLang="zh-CN" sz="1050" dirty="0">
                <a:latin typeface="Calibri" panose="020F0502020204030204" pitchFamily="34" charset="0"/>
                <a:cs typeface="Calibri" panose="020F0502020204030204" pitchFamily="34" charset="0"/>
              </a:rPr>
              <a:t>)</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AIML in CN and management AIML features (AIML)</a:t>
            </a:r>
            <a:endParaRPr lang="zh-CN"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TEI19_NetShare</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Configurations to manage features to manage NetShare. (</a:t>
            </a:r>
            <a:r>
              <a:rPr lang="en-US" altLang="zh-CN" sz="1050" dirty="0" err="1">
                <a:latin typeface="Calibri" panose="020F0502020204030204" pitchFamily="34" charset="0"/>
                <a:cs typeface="Calibri" panose="020F0502020204030204" pitchFamily="34" charset="0"/>
              </a:rPr>
              <a:t>adNRM</a:t>
            </a:r>
            <a:r>
              <a:rPr lang="en-US" altLang="zh-CN" sz="1050" dirty="0">
                <a:latin typeface="Calibri" panose="020F0502020204030204" pitchFamily="34" charset="0"/>
                <a:cs typeface="Calibri" panose="020F0502020204030204" pitchFamily="34" charset="0"/>
              </a:rPr>
              <a:t>)</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EE in CN and management EE features (AIML)</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EE in CN and management EE expo features (</a:t>
            </a:r>
            <a:r>
              <a:rPr lang="en-US" altLang="zh-CN" sz="1050" dirty="0" err="1">
                <a:latin typeface="Calibri" panose="020F0502020204030204" pitchFamily="34" charset="0"/>
                <a:cs typeface="Calibri" panose="020F0502020204030204" pitchFamily="34" charset="0"/>
              </a:rPr>
              <a:t>Mexpo</a:t>
            </a:r>
            <a:r>
              <a:rPr lang="en-US" altLang="zh-CN" sz="1050" dirty="0">
                <a:latin typeface="Calibri" panose="020F0502020204030204" pitchFamily="34" charset="0"/>
                <a:cs typeface="Calibri" panose="020F0502020204030204" pitchFamily="34" charset="0"/>
              </a:rPr>
              <a:t>)</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3D8ABD4-6958-414A-AC7E-9809840D8790}"/>
              </a:ext>
            </a:extLst>
          </p:cNvPr>
          <p:cNvSpPr txBox="1"/>
          <p:nvPr/>
        </p:nvSpPr>
        <p:spPr>
          <a:xfrm rot="21008097">
            <a:off x="5665842" y="3123445"/>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
        <p:nvSpPr>
          <p:cNvPr id="9" name="矩形 1">
            <a:extLst>
              <a:ext uri="{FF2B5EF4-FFF2-40B4-BE49-F238E27FC236}">
                <a16:creationId xmlns:a16="http://schemas.microsoft.com/office/drawing/2014/main" id="{9188D437-9ABB-4A12-AE12-BC1686AA496C}"/>
              </a:ext>
            </a:extLst>
          </p:cNvPr>
          <p:cNvSpPr/>
          <p:nvPr/>
        </p:nvSpPr>
        <p:spPr>
          <a:xfrm>
            <a:off x="6307014" y="4875771"/>
            <a:ext cx="6096000" cy="1269578"/>
          </a:xfrm>
          <a:prstGeom prst="rect">
            <a:avLst/>
          </a:prstGeom>
        </p:spPr>
        <p:txBody>
          <a:bodyPr>
            <a:spAutoFit/>
          </a:bodyPr>
          <a:lstStyle/>
          <a:p>
            <a:r>
              <a:rPr lang="en-US" altLang="zh-CN" sz="1200" b="1" dirty="0">
                <a:latin typeface="Calibri" panose="020F0502020204030204" pitchFamily="34" charset="0"/>
                <a:cs typeface="Calibri" panose="020F0502020204030204" pitchFamily="34" charset="0"/>
              </a:rPr>
              <a:t>CH  Summary </a:t>
            </a:r>
          </a:p>
          <a:p>
            <a:r>
              <a:rPr lang="en-US" altLang="zh-CN" sz="1200" b="1" dirty="0">
                <a:latin typeface="Calibri" panose="020F0502020204030204" pitchFamily="34" charset="0"/>
                <a:cs typeface="Calibri" panose="020F0502020204030204" pitchFamily="34" charset="0"/>
              </a:rPr>
              <a:t>SA2: </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charging support may be provided in corresponding SA5 Rel-19 work</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5G_ProSe_Ph3</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244A3D-1ABF-4152-8E8F-33EC921CE263}"/>
              </a:ext>
            </a:extLst>
          </p:cNvPr>
          <p:cNvGraphicFramePr>
            <a:graphicFrameLocks noGrp="1"/>
          </p:cNvGraphicFramePr>
          <p:nvPr>
            <p:extLst>
              <p:ext uri="{D42A27DB-BD31-4B8C-83A1-F6EECF244321}">
                <p14:modId xmlns:p14="http://schemas.microsoft.com/office/powerpoint/2010/main" val="3328615092"/>
              </p:ext>
            </p:extLst>
          </p:nvPr>
        </p:nvGraphicFramePr>
        <p:xfrm>
          <a:off x="432248" y="853052"/>
          <a:ext cx="4110790" cy="5039610"/>
        </p:xfrm>
        <a:graphic>
          <a:graphicData uri="http://schemas.openxmlformats.org/drawingml/2006/table">
            <a:tbl>
              <a:tblPr firstRow="1" bandRow="1">
                <a:tableStyleId>{72833802-FEF1-4C79-8D5D-14CF1EAF98D9}</a:tableStyleId>
              </a:tblPr>
              <a:tblGrid>
                <a:gridCol w="2151775">
                  <a:extLst>
                    <a:ext uri="{9D8B030D-6E8A-4147-A177-3AD203B41FA5}">
                      <a16:colId xmlns:a16="http://schemas.microsoft.com/office/drawing/2014/main" val="4071695017"/>
                    </a:ext>
                  </a:extLst>
                </a:gridCol>
                <a:gridCol w="1119297">
                  <a:extLst>
                    <a:ext uri="{9D8B030D-6E8A-4147-A177-3AD203B41FA5}">
                      <a16:colId xmlns:a16="http://schemas.microsoft.com/office/drawing/2014/main" val="3526857515"/>
                    </a:ext>
                  </a:extLst>
                </a:gridCol>
                <a:gridCol w="83971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altLang="zh-CN"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(NRM/PM) ??</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(NRM/PM) ??</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等线" panose="02010600030101010101" pitchFamily="2" charset="-122"/>
                          <a:cs typeface="+mn-cs"/>
                        </a:rPr>
                        <a:t>NA</a:t>
                      </a:r>
                      <a:endParaRPr lang="zh-CN" alt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900" b="1" dirty="0">
                          <a:solidFill>
                            <a:srgbClr val="FF0000"/>
                          </a:solidFill>
                          <a:latin typeface="+mn-lt"/>
                        </a:rPr>
                        <a:t>OAM</a:t>
                      </a:r>
                      <a:r>
                        <a:rPr lang="zh-CN" altLang="en-US" sz="900" b="1" dirty="0">
                          <a:solidFill>
                            <a:srgbClr val="FF0000"/>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5" name="Title 3">
            <a:extLst>
              <a:ext uri="{FF2B5EF4-FFF2-40B4-BE49-F238E27FC236}">
                <a16:creationId xmlns:a16="http://schemas.microsoft.com/office/drawing/2014/main" id="{8A3054C5-C1CD-461C-8CBC-AE6C8EE7FE84}"/>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矩形 8">
            <a:extLst>
              <a:ext uri="{FF2B5EF4-FFF2-40B4-BE49-F238E27FC236}">
                <a16:creationId xmlns:a16="http://schemas.microsoft.com/office/drawing/2014/main" id="{A011CF2A-A1ED-4186-B9F4-38ED9C4D2ABB}"/>
              </a:ext>
            </a:extLst>
          </p:cNvPr>
          <p:cNvSpPr/>
          <p:nvPr/>
        </p:nvSpPr>
        <p:spPr>
          <a:xfrm>
            <a:off x="11331247" y="16364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7" name="矩形 9">
            <a:extLst>
              <a:ext uri="{FF2B5EF4-FFF2-40B4-BE49-F238E27FC236}">
                <a16:creationId xmlns:a16="http://schemas.microsoft.com/office/drawing/2014/main" id="{3A8987F1-2625-4774-992D-86433435B5C9}"/>
              </a:ext>
            </a:extLst>
          </p:cNvPr>
          <p:cNvSpPr/>
          <p:nvPr/>
        </p:nvSpPr>
        <p:spPr>
          <a:xfrm>
            <a:off x="11331247" y="42085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8" name="矩形 10">
            <a:extLst>
              <a:ext uri="{FF2B5EF4-FFF2-40B4-BE49-F238E27FC236}">
                <a16:creationId xmlns:a16="http://schemas.microsoft.com/office/drawing/2014/main" id="{1CC9B42A-C80C-41D7-BBF7-D7D95A6AD264}"/>
              </a:ext>
            </a:extLst>
          </p:cNvPr>
          <p:cNvSpPr/>
          <p:nvPr/>
        </p:nvSpPr>
        <p:spPr>
          <a:xfrm>
            <a:off x="11331247" y="67806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9" name="TextBox 8">
            <a:extLst>
              <a:ext uri="{FF2B5EF4-FFF2-40B4-BE49-F238E27FC236}">
                <a16:creationId xmlns:a16="http://schemas.microsoft.com/office/drawing/2014/main" id="{423C10E5-CB87-4EE7-84FA-A84EFD0B2D02}"/>
              </a:ext>
            </a:extLst>
          </p:cNvPr>
          <p:cNvSpPr txBox="1"/>
          <p:nvPr/>
        </p:nvSpPr>
        <p:spPr>
          <a:xfrm>
            <a:off x="4824584" y="1047633"/>
            <a:ext cx="5938319" cy="4970591"/>
          </a:xfrm>
          <a:prstGeom prst="rect">
            <a:avLst/>
          </a:prstGeom>
          <a:noFill/>
        </p:spPr>
        <p:txBody>
          <a:bodyPr wrap="square" rtlCol="0">
            <a:spAutoFit/>
          </a:bodyPr>
          <a:lstStyle/>
          <a:p>
            <a:r>
              <a:rPr lang="en-US" altLang="zh-CN" sz="1100" b="1" dirty="0">
                <a:latin typeface="Calibri" panose="020F0502020204030204" pitchFamily="34" charset="0"/>
                <a:cs typeface="Calibri" panose="020F0502020204030204" pitchFamily="34" charset="0"/>
              </a:rPr>
              <a:t>Summary:</a:t>
            </a:r>
          </a:p>
          <a:p>
            <a:r>
              <a:rPr lang="en-US" altLang="zh-CN" sz="1100" b="1" dirty="0">
                <a:latin typeface="Calibri" panose="020F0502020204030204" pitchFamily="34" charset="0"/>
                <a:cs typeface="Calibri" panose="020F0502020204030204" pitchFamily="34" charset="0"/>
              </a:rPr>
              <a:t>RAN1: </a:t>
            </a:r>
          </a:p>
          <a:p>
            <a:r>
              <a:rPr lang="en-US" altLang="zh-CN" sz="1050" dirty="0">
                <a:latin typeface="Calibri" panose="020F0502020204030204" pitchFamily="34" charset="0"/>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NR_MIMO_ph5-Core</a:t>
            </a:r>
          </a:p>
          <a:p>
            <a:pPr marL="285750" indent="-285750" fontAlgn="ctr">
              <a:buFont typeface="Wingdings" panose="05000000000000000000" pitchFamily="2" charset="2"/>
              <a:buChar char="Ø"/>
            </a:pPr>
            <a:r>
              <a:rPr lang="en-US" altLang="zh-CN" sz="1050" dirty="0">
                <a:solidFill>
                  <a:srgbClr val="000000"/>
                </a:solidFill>
                <a:latin typeface="Calibri" panose="020F0502020204030204" pitchFamily="34" charset="0"/>
                <a:cs typeface="Calibri" panose="020F0502020204030204" pitchFamily="34" charset="0"/>
              </a:rPr>
              <a:t>FS_NR_7_24GHz_CHmod</a:t>
            </a:r>
            <a:endParaRPr lang="zh-CN" altLang="zh-CN" sz="1050" dirty="0">
              <a:latin typeface="Calibri" panose="020F0502020204030204" pitchFamily="34" charset="0"/>
              <a:cs typeface="Calibri" panose="020F0502020204030204" pitchFamily="34" charset="0"/>
            </a:endParaRPr>
          </a:p>
          <a:p>
            <a:pPr marL="285750" indent="-285750" fontAlgn="ctr">
              <a:buFont typeface="Wingdings" panose="05000000000000000000" pitchFamily="2" charset="2"/>
              <a:buChar char="Ø"/>
            </a:pPr>
            <a:r>
              <a:rPr lang="en-US" altLang="zh-CN" sz="1050" dirty="0">
                <a:solidFill>
                  <a:srgbClr val="000000"/>
                </a:solidFill>
                <a:latin typeface="Calibri" panose="020F0502020204030204" pitchFamily="34" charset="0"/>
                <a:cs typeface="Calibri" panose="020F0502020204030204" pitchFamily="34" charset="0"/>
              </a:rPr>
              <a:t>NR_MIMO_Ph5</a:t>
            </a:r>
          </a:p>
          <a:p>
            <a:pPr marL="285750" indent="-285750" fontAlgn="ctr">
              <a:buFont typeface="Wingdings" panose="05000000000000000000" pitchFamily="2" charset="2"/>
              <a:buChar char="Ø"/>
            </a:pPr>
            <a:r>
              <a:rPr lang="en-US" altLang="zh-CN" sz="1050" dirty="0" err="1">
                <a:solidFill>
                  <a:srgbClr val="000000"/>
                </a:solidFill>
                <a:latin typeface="Calibri" panose="020F0502020204030204" pitchFamily="34" charset="0"/>
                <a:cs typeface="Calibri" panose="020F0502020204030204" pitchFamily="34" charset="0"/>
              </a:rPr>
              <a:t>Netw_Energy_NR_enh</a:t>
            </a:r>
            <a:r>
              <a:rPr lang="en-US" altLang="zh-CN" sz="1050" dirty="0">
                <a:solidFill>
                  <a:srgbClr val="000000"/>
                </a:solidFill>
                <a:latin typeface="Calibri" panose="020F0502020204030204" pitchFamily="34" charset="0"/>
                <a:cs typeface="Calibri" panose="020F0502020204030204" pitchFamily="34" charset="0"/>
              </a:rPr>
              <a:t>-Core</a:t>
            </a:r>
          </a:p>
          <a:p>
            <a:pPr marL="285750" indent="-285750" fontAlgn="ctr">
              <a:buFont typeface="Wingdings" panose="05000000000000000000" pitchFamily="2" charset="2"/>
              <a:buChar char="Ø"/>
            </a:pPr>
            <a:r>
              <a:rPr lang="en-US" altLang="zh-CN" sz="1050" dirty="0" err="1">
                <a:solidFill>
                  <a:srgbClr val="000000"/>
                </a:solidFill>
                <a:latin typeface="Calibri" panose="020F0502020204030204" pitchFamily="34" charset="0"/>
                <a:cs typeface="Calibri" panose="020F0502020204030204" pitchFamily="34" charset="0"/>
              </a:rPr>
              <a:t>NR_AIML_air</a:t>
            </a:r>
            <a:r>
              <a:rPr lang="en-US" altLang="zh-CN" sz="1050" dirty="0">
                <a:solidFill>
                  <a:srgbClr val="000000"/>
                </a:solidFill>
                <a:latin typeface="Calibri" panose="020F0502020204030204" pitchFamily="34" charset="0"/>
                <a:cs typeface="Calibri" panose="020F0502020204030204" pitchFamily="34" charset="0"/>
              </a:rPr>
              <a:t>-Core</a:t>
            </a:r>
          </a:p>
          <a:p>
            <a:pPr marL="285750" indent="-285750"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NR_duplex_evo</a:t>
            </a:r>
            <a:endParaRPr lang="zh-CN" altLang="zh-CN" sz="1050" dirty="0">
              <a:latin typeface="Calibri" panose="020F0502020204030204" pitchFamily="34" charset="0"/>
              <a:cs typeface="Calibri" panose="020F0502020204030204" pitchFamily="34" charset="0"/>
            </a:endParaRPr>
          </a:p>
          <a:p>
            <a:r>
              <a:rPr lang="en-US" altLang="zh-CN" sz="1050" dirty="0">
                <a:solidFill>
                  <a:srgbClr val="FF0000"/>
                </a:solidFill>
                <a:latin typeface="Calibri" panose="020F0502020204030204" pitchFamily="34" charset="0"/>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050" dirty="0" err="1">
                <a:solidFill>
                  <a:srgbClr val="FF0000"/>
                </a:solidFill>
                <a:latin typeface="Calibri" panose="020F0502020204030204" pitchFamily="34" charset="0"/>
                <a:cs typeface="Calibri" panose="020F0502020204030204" pitchFamily="34" charset="0"/>
              </a:rPr>
              <a:t>FS_Sensing_NR</a:t>
            </a:r>
            <a:endParaRPr lang="en-US" altLang="zh-CN" sz="1050" dirty="0">
              <a:solidFill>
                <a:srgbClr val="FF0000"/>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altLang="zh-CN" sz="1050" dirty="0">
                <a:solidFill>
                  <a:srgbClr val="FF0000"/>
                </a:solidFill>
                <a:latin typeface="Calibri" panose="020F0502020204030204" pitchFamily="34" charset="0"/>
                <a:cs typeface="Calibri" panose="020F0502020204030204" pitchFamily="34" charset="0"/>
              </a:rPr>
              <a:t>NR_LPWUS-Core</a:t>
            </a:r>
          </a:p>
          <a:p>
            <a:pPr marL="171450" indent="-171450">
              <a:buFont typeface="Wingdings" panose="05000000000000000000" pitchFamily="2" charset="2"/>
              <a:buChar char="Ø"/>
            </a:pPr>
            <a:r>
              <a:rPr lang="en-US" altLang="zh-CN" sz="1050" dirty="0" err="1">
                <a:solidFill>
                  <a:srgbClr val="FF0000"/>
                </a:solidFill>
                <a:latin typeface="Calibri" panose="020F0502020204030204" pitchFamily="34" charset="0"/>
                <a:cs typeface="Calibri" panose="020F0502020204030204" pitchFamily="34" charset="0"/>
              </a:rPr>
              <a:t>FS_Ambient_IoT_solutions</a:t>
            </a:r>
            <a:endParaRPr lang="en-US" altLang="zh-CN" sz="1050" dirty="0">
              <a:solidFill>
                <a:srgbClr val="FF0000"/>
              </a:solidFill>
              <a:latin typeface="Calibri" panose="020F0502020204030204" pitchFamily="34" charset="0"/>
              <a:cs typeface="Calibri" panose="020F0502020204030204" pitchFamily="34" charset="0"/>
            </a:endParaRPr>
          </a:p>
          <a:p>
            <a:endParaRPr lang="en-US" altLang="zh-CN" sz="1050" dirty="0">
              <a:latin typeface="Calibri" panose="020F0502020204030204" pitchFamily="34" charset="0"/>
              <a:cs typeface="Calibri" panose="020F0502020204030204" pitchFamily="34" charset="0"/>
            </a:endParaRPr>
          </a:p>
          <a:p>
            <a:r>
              <a:rPr lang="en-US" altLang="zh-CN" sz="1100" b="1" dirty="0">
                <a:latin typeface="Calibri" panose="020F0502020204030204" pitchFamily="34" charset="0"/>
                <a:cs typeface="Calibri" panose="020F0502020204030204" pitchFamily="34" charset="0"/>
              </a:rPr>
              <a:t>RAN2: </a:t>
            </a:r>
          </a:p>
          <a:p>
            <a:r>
              <a:rPr lang="en-US" altLang="zh-CN" sz="1050" dirty="0">
                <a:latin typeface="Calibri" panose="020F0502020204030204" pitchFamily="34" charset="0"/>
                <a:cs typeface="Calibri" panose="020F0502020204030204" pitchFamily="34" charset="0"/>
              </a:rPr>
              <a:t>1. The following features, management support are to be provided in corresponding SA5 Rel-19 work:</a:t>
            </a: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NR_Mob_Ph4</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NR_NTN_Ph3-Core</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IoT_NTN_Ph3-Core</a:t>
            </a:r>
          </a:p>
          <a:p>
            <a:pPr marL="171450" indent="-171450" eaLnBrk="1" fontAlgn="ctr" hangingPunct="1">
              <a:spcBef>
                <a:spcPts val="0"/>
              </a:spcBef>
              <a:spcAft>
                <a:spcPts val="0"/>
              </a:spcAft>
              <a:buFont typeface="Wingdings" panose="05000000000000000000" pitchFamily="2" charset="2"/>
              <a:buChar char="Ø"/>
            </a:pPr>
            <a:r>
              <a:rPr lang="nn-NO" altLang="zh-CN" sz="1050" dirty="0">
                <a:latin typeface="Calibri" panose="020F0502020204030204" pitchFamily="34" charset="0"/>
                <a:cs typeface="Calibri" panose="020F0502020204030204" pitchFamily="34" charset="0"/>
              </a:rPr>
              <a:t>LTE_TN_NR_NTN_mob</a:t>
            </a:r>
            <a:endParaRPr lang="en-US" altLang="zh-CN" sz="1050" dirty="0">
              <a:latin typeface="Calibri" panose="020F0502020204030204" pitchFamily="34" charset="0"/>
              <a:cs typeface="Calibri" panose="020F0502020204030204" pitchFamily="34" charset="0"/>
            </a:endParaRPr>
          </a:p>
          <a:p>
            <a:r>
              <a:rPr lang="en-US" altLang="zh-CN" sz="1050" dirty="0">
                <a:latin typeface="Calibri" panose="020F0502020204030204" pitchFamily="34" charset="0"/>
                <a:cs typeface="Calibri" panose="020F0502020204030204" pitchFamily="34" charset="0"/>
              </a:rPr>
              <a:t>The following features, there are no extra management standardization support identified so far:</a:t>
            </a:r>
          </a:p>
          <a:p>
            <a:pPr marL="171450" indent="-171450">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FS_NR_AIML_Mob</a:t>
            </a:r>
            <a:endParaRPr lang="en-US" altLang="zh-CN" sz="105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NR_XR_Ph3-Core</a:t>
            </a:r>
          </a:p>
          <a:p>
            <a:endParaRPr lang="en-US" altLang="zh-CN" sz="1050" dirty="0">
              <a:latin typeface="Calibri" panose="020F0502020204030204" pitchFamily="34" charset="0"/>
              <a:cs typeface="Calibri" panose="020F0502020204030204" pitchFamily="34" charset="0"/>
            </a:endParaRPr>
          </a:p>
          <a:p>
            <a:pPr lvl="0"/>
            <a:r>
              <a:rPr lang="en-US" altLang="zh-CN" sz="1100" b="1" dirty="0">
                <a:latin typeface="Calibri" panose="020F0502020204030204" pitchFamily="34" charset="0"/>
                <a:cs typeface="Calibri" panose="020F0502020204030204" pitchFamily="34" charset="0"/>
              </a:rPr>
              <a:t>RAN3:</a:t>
            </a:r>
          </a:p>
          <a:p>
            <a:r>
              <a:rPr lang="en-US" altLang="zh-CN" sz="1050" dirty="0">
                <a:latin typeface="Calibri" panose="020F0502020204030204" pitchFamily="34" charset="0"/>
                <a:cs typeface="Calibri" panose="020F0502020204030204" pitchFamily="34" charset="0"/>
              </a:rPr>
              <a:t>1. The following features, management support are to be provided in corresponding SA5 Rel-19 work:</a:t>
            </a: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NR_ENDC_SON_MDT_Ph4</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FS_NR_AIML_NGRAN_enh</a:t>
            </a:r>
            <a:endParaRPr lang="en-US" altLang="zh-CN" sz="1050" dirty="0">
              <a:latin typeface="Calibri" panose="020F0502020204030204" pitchFamily="34" charset="0"/>
              <a:cs typeface="Calibri" panose="020F0502020204030204" pitchFamily="34" charset="0"/>
            </a:endParaRPr>
          </a:p>
          <a:p>
            <a:r>
              <a:rPr lang="en-US" altLang="zh-CN" sz="1050" dirty="0">
                <a:solidFill>
                  <a:srgbClr val="FF0000"/>
                </a:solidFill>
                <a:latin typeface="Calibri" panose="020F0502020204030204" pitchFamily="34" charset="0"/>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050" dirty="0">
                <a:solidFill>
                  <a:srgbClr val="FF0000"/>
                </a:solidFill>
                <a:latin typeface="Calibri" panose="020F0502020204030204" pitchFamily="34" charset="0"/>
                <a:cs typeface="Calibri" panose="020F0502020204030204" pitchFamily="34" charset="0"/>
              </a:rPr>
              <a:t>FS_NR_WAB_5GFemto</a:t>
            </a:r>
            <a:endParaRPr lang="zh-CN" altLang="en-US" sz="1050"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6287394-6C28-4D13-B84B-77E600B2D2C0}"/>
              </a:ext>
            </a:extLst>
          </p:cNvPr>
          <p:cNvSpPr txBox="1"/>
          <p:nvPr/>
        </p:nvSpPr>
        <p:spPr>
          <a:xfrm>
            <a:off x="6957338" y="6563546"/>
            <a:ext cx="5004896" cy="261610"/>
          </a:xfrm>
          <a:prstGeom prst="rect">
            <a:avLst/>
          </a:prstGeom>
          <a:no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t>Color code</a:t>
            </a:r>
            <a:r>
              <a:rPr lang="zh-CN" altLang="en-US" dirty="0"/>
              <a:t>：</a:t>
            </a:r>
            <a:r>
              <a:rPr lang="en-US" altLang="zh-CN" dirty="0">
                <a:solidFill>
                  <a:srgbClr val="FF0000"/>
                </a:solidFill>
              </a:rPr>
              <a:t> to be evaluated </a:t>
            </a:r>
            <a:r>
              <a:rPr lang="en-US" altLang="zh-CN" dirty="0"/>
              <a:t>/</a:t>
            </a:r>
            <a:r>
              <a:rPr lang="en-US" altLang="zh-CN" dirty="0">
                <a:highlight>
                  <a:srgbClr val="00FFFF"/>
                </a:highlight>
              </a:rPr>
              <a:t>in scope of SA5 Rel-19 </a:t>
            </a:r>
            <a:endParaRPr lang="zh-CN" altLang="en-US" dirty="0">
              <a:highlight>
                <a:srgbClr val="00FFFF"/>
              </a:highlight>
            </a:endParaRPr>
          </a:p>
        </p:txBody>
      </p:sp>
      <p:sp>
        <p:nvSpPr>
          <p:cNvPr id="12" name="TextBox 11">
            <a:extLst>
              <a:ext uri="{FF2B5EF4-FFF2-40B4-BE49-F238E27FC236}">
                <a16:creationId xmlns:a16="http://schemas.microsoft.com/office/drawing/2014/main" id="{4EABBCBF-2233-4BB2-9C2F-8101225A6772}"/>
              </a:ext>
            </a:extLst>
          </p:cNvPr>
          <p:cNvSpPr txBox="1"/>
          <p:nvPr/>
        </p:nvSpPr>
        <p:spPr>
          <a:xfrm rot="21008097">
            <a:off x="6730105" y="3582075"/>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FF69C-5DF1-46D2-B8E9-F665EE86D25E}"/>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5" name="Table 5">
            <a:extLst>
              <a:ext uri="{FF2B5EF4-FFF2-40B4-BE49-F238E27FC236}">
                <a16:creationId xmlns:a16="http://schemas.microsoft.com/office/drawing/2014/main" id="{386EF4C5-B534-429C-93E8-2F7C5BA1E390}"/>
              </a:ext>
            </a:extLst>
          </p:cNvPr>
          <p:cNvGraphicFramePr>
            <a:graphicFrameLocks noGrp="1"/>
          </p:cNvGraphicFramePr>
          <p:nvPr>
            <p:extLst>
              <p:ext uri="{D42A27DB-BD31-4B8C-83A1-F6EECF244321}">
                <p14:modId xmlns:p14="http://schemas.microsoft.com/office/powerpoint/2010/main" val="1661728285"/>
              </p:ext>
            </p:extLst>
          </p:nvPr>
        </p:nvGraphicFramePr>
        <p:xfrm>
          <a:off x="318654" y="796782"/>
          <a:ext cx="11554691" cy="5599742"/>
        </p:xfrm>
        <a:graphic>
          <a:graphicData uri="http://schemas.openxmlformats.org/drawingml/2006/table">
            <a:tbl>
              <a:tblPr firstRow="1" bandRow="1"/>
              <a:tblGrid>
                <a:gridCol w="766434">
                  <a:extLst>
                    <a:ext uri="{9D8B030D-6E8A-4147-A177-3AD203B41FA5}">
                      <a16:colId xmlns:a16="http://schemas.microsoft.com/office/drawing/2014/main" val="4071695017"/>
                    </a:ext>
                  </a:extLst>
                </a:gridCol>
                <a:gridCol w="1121664">
                  <a:extLst>
                    <a:ext uri="{9D8B030D-6E8A-4147-A177-3AD203B41FA5}">
                      <a16:colId xmlns:a16="http://schemas.microsoft.com/office/drawing/2014/main" val="3614201570"/>
                    </a:ext>
                  </a:extLst>
                </a:gridCol>
                <a:gridCol w="987552">
                  <a:extLst>
                    <a:ext uri="{9D8B030D-6E8A-4147-A177-3AD203B41FA5}">
                      <a16:colId xmlns:a16="http://schemas.microsoft.com/office/drawing/2014/main" val="3327203166"/>
                    </a:ext>
                  </a:extLst>
                </a:gridCol>
                <a:gridCol w="945566">
                  <a:extLst>
                    <a:ext uri="{9D8B030D-6E8A-4147-A177-3AD203B41FA5}">
                      <a16:colId xmlns:a16="http://schemas.microsoft.com/office/drawing/2014/main" val="3630350376"/>
                    </a:ext>
                  </a:extLst>
                </a:gridCol>
                <a:gridCol w="693610">
                  <a:extLst>
                    <a:ext uri="{9D8B030D-6E8A-4147-A177-3AD203B41FA5}">
                      <a16:colId xmlns:a16="http://schemas.microsoft.com/office/drawing/2014/main" val="3202688"/>
                    </a:ext>
                  </a:extLst>
                </a:gridCol>
                <a:gridCol w="693610">
                  <a:extLst>
                    <a:ext uri="{9D8B030D-6E8A-4147-A177-3AD203B41FA5}">
                      <a16:colId xmlns:a16="http://schemas.microsoft.com/office/drawing/2014/main" val="1913383577"/>
                    </a:ext>
                  </a:extLst>
                </a:gridCol>
                <a:gridCol w="739439">
                  <a:extLst>
                    <a:ext uri="{9D8B030D-6E8A-4147-A177-3AD203B41FA5}">
                      <a16:colId xmlns:a16="http://schemas.microsoft.com/office/drawing/2014/main" val="3584294532"/>
                    </a:ext>
                  </a:extLst>
                </a:gridCol>
                <a:gridCol w="832653">
                  <a:extLst>
                    <a:ext uri="{9D8B030D-6E8A-4147-A177-3AD203B41FA5}">
                      <a16:colId xmlns:a16="http://schemas.microsoft.com/office/drawing/2014/main" val="790597164"/>
                    </a:ext>
                  </a:extLst>
                </a:gridCol>
                <a:gridCol w="897451">
                  <a:extLst>
                    <a:ext uri="{9D8B030D-6E8A-4147-A177-3AD203B41FA5}">
                      <a16:colId xmlns:a16="http://schemas.microsoft.com/office/drawing/2014/main" val="2567962841"/>
                    </a:ext>
                  </a:extLst>
                </a:gridCol>
                <a:gridCol w="784593">
                  <a:extLst>
                    <a:ext uri="{9D8B030D-6E8A-4147-A177-3AD203B41FA5}">
                      <a16:colId xmlns:a16="http://schemas.microsoft.com/office/drawing/2014/main" val="2944356237"/>
                    </a:ext>
                  </a:extLst>
                </a:gridCol>
                <a:gridCol w="715897">
                  <a:extLst>
                    <a:ext uri="{9D8B030D-6E8A-4147-A177-3AD203B41FA5}">
                      <a16:colId xmlns:a16="http://schemas.microsoft.com/office/drawing/2014/main" val="105663574"/>
                    </a:ext>
                  </a:extLst>
                </a:gridCol>
                <a:gridCol w="2376222">
                  <a:extLst>
                    <a:ext uri="{9D8B030D-6E8A-4147-A177-3AD203B41FA5}">
                      <a16:colId xmlns:a16="http://schemas.microsoft.com/office/drawing/2014/main" val="4221935209"/>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SA3</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SA6</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RAN3</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RAN4</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CT4</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Other related groups</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3876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a:t>
                      </a:r>
                      <a:r>
                        <a:rPr lang="zh-CN" altLang="en-US" sz="800" dirty="0">
                          <a:latin typeface="Calibri" panose="020F0502020204030204" pitchFamily="34" charset="0"/>
                          <a:cs typeface="Calibri" panose="020F0502020204030204" pitchFamily="34" charset="0"/>
                        </a:rPr>
                        <a:t> </a:t>
                      </a:r>
                      <a:r>
                        <a:rPr lang="en-US" altLang="zh-CN" sz="800" dirty="0">
                          <a:latin typeface="Calibri" panose="020F0502020204030204" pitchFamily="34" charset="0"/>
                          <a:cs typeface="Calibri" panose="020F0502020204030204" pitchFamily="34" charset="0"/>
                        </a:rPr>
                        <a:t>22.261(AIML)</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AIML_CN</a:t>
                      </a:r>
                    </a:p>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err="1">
                          <a:latin typeface="Calibri" panose="020F0502020204030204" pitchFamily="34" charset="0"/>
                          <a:cs typeface="Calibri" panose="020F0502020204030204" pitchFamily="34" charset="0"/>
                        </a:rPr>
                        <a:t>FS_NR_AIML_NGRAN_enh</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3GPP</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(ATSSS)</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22.125 (UAV)</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GSMA/CAMARA/ETSI ZSM/TMF</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22.104??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ZSM</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22.156/22.261??</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ZSM</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NFV</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SEPM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22.137 (Sensing) ??</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err="1">
                          <a:solidFill>
                            <a:srgbClr val="000000"/>
                          </a:solidFill>
                          <a:effectLst/>
                          <a:latin typeface="Calibri" panose="020F0502020204030204" pitchFamily="34" charset="0"/>
                          <a:ea typeface="+mn-ea"/>
                          <a:cs typeface="Calibri" panose="020F0502020204030204" pitchFamily="34" charset="0"/>
                        </a:rPr>
                        <a:t>FS_Sensing_NR</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dirty="0">
                          <a:latin typeface="Calibri" panose="020F0502020204030204" pitchFamily="34" charset="0"/>
                          <a:cs typeface="Calibri" panose="020F0502020204030204" pitchFamily="34" charset="0"/>
                        </a:rPr>
                        <a:t>X</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b="1" dirty="0">
                          <a:latin typeface="Calibri" panose="020F0502020204030204" pitchFamily="34" charset="0"/>
                          <a:cs typeface="Calibri" panose="020F0502020204030204" pitchFamily="34" charset="0"/>
                        </a:rPr>
                        <a:t>eEDGE_5GC_Ph3</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err="1">
                          <a:solidFill>
                            <a:srgbClr val="000000"/>
                          </a:solidFill>
                          <a:effectLst/>
                          <a:latin typeface="Calibri" panose="020F0502020204030204" pitchFamily="34" charset="0"/>
                          <a:ea typeface="+mn-ea"/>
                          <a:cs typeface="Calibri" panose="020F0502020204030204" pitchFamily="34" charset="0"/>
                        </a:rPr>
                        <a:t>FS_Sensing_NR</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NA</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b="1" dirty="0">
                          <a:latin typeface="Calibri" panose="020F0502020204030204" pitchFamily="34" charset="0"/>
                          <a:cs typeface="Calibri" panose="020F0502020204030204" pitchFamily="34" charset="0"/>
                        </a:rPr>
                        <a:t>SBIProtoc19</a:t>
                      </a:r>
                      <a:endParaRPr lang="zh-CN" altLang="en-US" sz="800" b="1"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GSMA (GST)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22.261-6.51 (</a:t>
                      </a:r>
                      <a:r>
                        <a:rPr lang="en-US" altLang="zh-CN" sz="800" dirty="0" err="1">
                          <a:latin typeface="Calibri" panose="020F0502020204030204" pitchFamily="34" charset="0"/>
                          <a:cs typeface="Calibri" panose="020F0502020204030204" pitchFamily="34" charset="0"/>
                        </a:rPr>
                        <a:t>MonStra</a:t>
                      </a:r>
                      <a:r>
                        <a:rPr lang="en-US" altLang="zh-CN" sz="800" dirty="0">
                          <a:latin typeface="Calibri" panose="020F0502020204030204" pitchFamily="34" charset="0"/>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IoT_NTN</a:t>
                      </a:r>
                      <a:r>
                        <a:rPr lang="en-US" altLang="zh-CN" sz="800" b="1" i="0" u="none" strike="noStrike" kern="1200">
                          <a:solidFill>
                            <a:srgbClr val="000000"/>
                          </a:solidFill>
                          <a:effectLst/>
                          <a:latin typeface="Calibri" panose="020F0502020204030204" pitchFamily="34" charset="0"/>
                          <a:ea typeface="+mn-ea"/>
                          <a:cs typeface="Calibri" panose="020F0502020204030204" pitchFamily="34" charset="0"/>
                        </a:rPr>
                        <a:t>_Ph3-Core</a:t>
                      </a:r>
                      <a:endParaRPr lang="en-US" sz="105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800" b="1" i="0" u="none" strike="noStrike" kern="1200" dirty="0">
                          <a:solidFill>
                            <a:srgbClr val="000000"/>
                          </a:solidFill>
                          <a:effectLst/>
                          <a:latin typeface="Calibri"/>
                          <a:ea typeface="+mn-ea"/>
                          <a:cs typeface="+mn-cs"/>
                        </a:rPr>
                        <a:t>LTE_TN_NR_NTN_mob</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(EE as a service)</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800" dirty="0">
                          <a:latin typeface="Calibri" panose="020F0502020204030204" pitchFamily="34" charset="0"/>
                          <a:cs typeface="Calibri" panose="020F0502020204030204" pitchFamily="34" charset="0"/>
                        </a:rPr>
                        <a:t>NGMN/ETSI NFV/</a:t>
                      </a:r>
                      <a:r>
                        <a:rPr lang="en-US" altLang="zh-CN" sz="800" dirty="0">
                          <a:solidFill>
                            <a:schemeClr val="tx1"/>
                          </a:solidFill>
                          <a:latin typeface="Calibri" panose="020F0502020204030204" pitchFamily="34" charset="0"/>
                          <a:cs typeface="Calibri" panose="020F0502020204030204" pitchFamily="34" charset="0"/>
                        </a:rPr>
                        <a:t>ETSI EE/ITU-T SG5</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486315"/>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(EE as a service)</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GSMA OPG/CAMARA/TMF</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705196"/>
                  </a:ext>
                </a:extLst>
              </a:tr>
            </a:tbl>
          </a:graphicData>
        </a:graphic>
      </p:graphicFrame>
      <p:sp>
        <p:nvSpPr>
          <p:cNvPr id="7" name="TextBox 6">
            <a:extLst>
              <a:ext uri="{FF2B5EF4-FFF2-40B4-BE49-F238E27FC236}">
                <a16:creationId xmlns:a16="http://schemas.microsoft.com/office/drawing/2014/main" id="{5206D29A-418B-481A-99E7-1C7EDB7627AB}"/>
              </a:ext>
            </a:extLst>
          </p:cNvPr>
          <p:cNvSpPr txBox="1"/>
          <p:nvPr/>
        </p:nvSpPr>
        <p:spPr>
          <a:xfrm rot="21008097">
            <a:off x="4647992" y="2853871"/>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60C443B-6E63-4BD8-A80E-AC9B05ED8D6A}"/>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sp>
        <p:nvSpPr>
          <p:cNvPr id="4" name="TextBox 3">
            <a:extLst>
              <a:ext uri="{FF2B5EF4-FFF2-40B4-BE49-F238E27FC236}">
                <a16:creationId xmlns:a16="http://schemas.microsoft.com/office/drawing/2014/main" id="{37DBF215-3558-47C3-85DD-55306A023765}"/>
              </a:ext>
            </a:extLst>
          </p:cNvPr>
          <p:cNvSpPr txBox="1"/>
          <p:nvPr/>
        </p:nvSpPr>
        <p:spPr>
          <a:xfrm rot="21008097">
            <a:off x="5010456" y="5630023"/>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graphicFrame>
        <p:nvGraphicFramePr>
          <p:cNvPr id="5" name="Table 4">
            <a:extLst>
              <a:ext uri="{FF2B5EF4-FFF2-40B4-BE49-F238E27FC236}">
                <a16:creationId xmlns:a16="http://schemas.microsoft.com/office/drawing/2014/main" id="{109D9B49-FDE0-41A4-A220-67CB662CF741}"/>
              </a:ext>
            </a:extLst>
          </p:cNvPr>
          <p:cNvGraphicFramePr>
            <a:graphicFrameLocks noGrp="1"/>
          </p:cNvGraphicFramePr>
          <p:nvPr>
            <p:extLst>
              <p:ext uri="{D42A27DB-BD31-4B8C-83A1-F6EECF244321}">
                <p14:modId xmlns:p14="http://schemas.microsoft.com/office/powerpoint/2010/main" val="3777244535"/>
              </p:ext>
            </p:extLst>
          </p:nvPr>
        </p:nvGraphicFramePr>
        <p:xfrm>
          <a:off x="746808" y="995818"/>
          <a:ext cx="10745822" cy="4358640"/>
        </p:xfrm>
        <a:graphic>
          <a:graphicData uri="http://schemas.openxmlformats.org/drawingml/2006/table">
            <a:tbl>
              <a:tblPr firstRow="1" bandRow="1"/>
              <a:tblGrid>
                <a:gridCol w="906652">
                  <a:extLst>
                    <a:ext uri="{9D8B030D-6E8A-4147-A177-3AD203B41FA5}">
                      <a16:colId xmlns:a16="http://schemas.microsoft.com/office/drawing/2014/main" val="1266671088"/>
                    </a:ext>
                  </a:extLst>
                </a:gridCol>
                <a:gridCol w="1326870">
                  <a:extLst>
                    <a:ext uri="{9D8B030D-6E8A-4147-A177-3AD203B41FA5}">
                      <a16:colId xmlns:a16="http://schemas.microsoft.com/office/drawing/2014/main" val="2242797767"/>
                    </a:ext>
                  </a:extLst>
                </a:gridCol>
                <a:gridCol w="1296935">
                  <a:extLst>
                    <a:ext uri="{9D8B030D-6E8A-4147-A177-3AD203B41FA5}">
                      <a16:colId xmlns:a16="http://schemas.microsoft.com/office/drawing/2014/main" val="1306722892"/>
                    </a:ext>
                  </a:extLst>
                </a:gridCol>
                <a:gridCol w="1532741">
                  <a:extLst>
                    <a:ext uri="{9D8B030D-6E8A-4147-A177-3AD203B41FA5}">
                      <a16:colId xmlns:a16="http://schemas.microsoft.com/office/drawing/2014/main" val="3174082855"/>
                    </a:ext>
                  </a:extLst>
                </a:gridCol>
                <a:gridCol w="1256060">
                  <a:extLst>
                    <a:ext uri="{9D8B030D-6E8A-4147-A177-3AD203B41FA5}">
                      <a16:colId xmlns:a16="http://schemas.microsoft.com/office/drawing/2014/main" val="2572188835"/>
                    </a:ext>
                  </a:extLst>
                </a:gridCol>
                <a:gridCol w="960295">
                  <a:extLst>
                    <a:ext uri="{9D8B030D-6E8A-4147-A177-3AD203B41FA5}">
                      <a16:colId xmlns:a16="http://schemas.microsoft.com/office/drawing/2014/main" val="20005"/>
                    </a:ext>
                  </a:extLst>
                </a:gridCol>
                <a:gridCol w="1479906">
                  <a:extLst>
                    <a:ext uri="{9D8B030D-6E8A-4147-A177-3AD203B41FA5}">
                      <a16:colId xmlns:a16="http://schemas.microsoft.com/office/drawing/2014/main" val="1705493217"/>
                    </a:ext>
                  </a:extLst>
                </a:gridCol>
                <a:gridCol w="198636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FS_CAPIF_CH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23.700-22)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23.228; TS 23.502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UAS_Ph3</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UAS_Ph3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(UAS_Ph2)</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23.256; TS 23.288; TS 23.503; TS 23.502;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23.255; TS 23.434 )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Mapping to the UAS in the Release 18( TS 23.256)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 29.586)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Mapping to the Ranging</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in the Release 18</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of other related WG groups</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FS_EnergySys</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23.700-66; TR 28.880)</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NetShare</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bl>
          </a:graphicData>
        </a:graphic>
      </p:graphicFrame>
    </p:spTree>
    <p:extLst>
      <p:ext uri="{BB962C8B-B14F-4D97-AF65-F5344CB8AC3E}">
        <p14:creationId xmlns:p14="http://schemas.microsoft.com/office/powerpoint/2010/main" val="25849177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7DD8DB5-9117-4EA8-83B6-2510AE5D3E96}"/>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graphicFrame>
        <p:nvGraphicFramePr>
          <p:cNvPr id="6" name="Table 5">
            <a:extLst>
              <a:ext uri="{FF2B5EF4-FFF2-40B4-BE49-F238E27FC236}">
                <a16:creationId xmlns:a16="http://schemas.microsoft.com/office/drawing/2014/main" id="{669ACB32-EBB3-47AB-95EA-E9BB7191A8F6}"/>
              </a:ext>
            </a:extLst>
          </p:cNvPr>
          <p:cNvGraphicFramePr>
            <a:graphicFrameLocks noGrp="1"/>
          </p:cNvGraphicFramePr>
          <p:nvPr>
            <p:extLst>
              <p:ext uri="{D42A27DB-BD31-4B8C-83A1-F6EECF244321}">
                <p14:modId xmlns:p14="http://schemas.microsoft.com/office/powerpoint/2010/main" val="1722825619"/>
              </p:ext>
            </p:extLst>
          </p:nvPr>
        </p:nvGraphicFramePr>
        <p:xfrm>
          <a:off x="549876" y="1292531"/>
          <a:ext cx="9990437" cy="4931666"/>
        </p:xfrm>
        <a:graphic>
          <a:graphicData uri="http://schemas.openxmlformats.org/drawingml/2006/table">
            <a:tbl>
              <a:tblPr/>
              <a:tblGrid>
                <a:gridCol w="696348">
                  <a:extLst>
                    <a:ext uri="{9D8B030D-6E8A-4147-A177-3AD203B41FA5}">
                      <a16:colId xmlns:a16="http://schemas.microsoft.com/office/drawing/2014/main" val="51044629"/>
                    </a:ext>
                  </a:extLst>
                </a:gridCol>
                <a:gridCol w="4530559">
                  <a:extLst>
                    <a:ext uri="{9D8B030D-6E8A-4147-A177-3AD203B41FA5}">
                      <a16:colId xmlns:a16="http://schemas.microsoft.com/office/drawing/2014/main" val="900779179"/>
                    </a:ext>
                  </a:extLst>
                </a:gridCol>
                <a:gridCol w="1643449">
                  <a:extLst>
                    <a:ext uri="{9D8B030D-6E8A-4147-A177-3AD203B41FA5}">
                      <a16:colId xmlns:a16="http://schemas.microsoft.com/office/drawing/2014/main" val="4165154422"/>
                    </a:ext>
                  </a:extLst>
                </a:gridCol>
                <a:gridCol w="908222">
                  <a:extLst>
                    <a:ext uri="{9D8B030D-6E8A-4147-A177-3AD203B41FA5}">
                      <a16:colId xmlns:a16="http://schemas.microsoft.com/office/drawing/2014/main" val="316556017"/>
                    </a:ext>
                  </a:extLst>
                </a:gridCol>
                <a:gridCol w="2211859">
                  <a:extLst>
                    <a:ext uri="{9D8B030D-6E8A-4147-A177-3AD203B41FA5}">
                      <a16:colId xmlns:a16="http://schemas.microsoft.com/office/drawing/2014/main" val="928344470"/>
                    </a:ext>
                  </a:extLst>
                </a:gridCol>
              </a:tblGrid>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SP-230235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8821598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SP-230520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8601446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AI/ML Model Transfer Phase2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SP-220439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563714752"/>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it-IT"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AI/ML Model Transfer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SP-230514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3738263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SP-220085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00853544"/>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SP-231403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95991039"/>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satellite access -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SP-220679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10634155"/>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Satellite access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SP-230516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156384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SP-220353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6670613"/>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1000028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SP-230509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6913935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Supporting UE Mobility for XR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XRMobility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SP-230233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ChinaMobile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411489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Network Sharing Aspects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SP-220087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3149039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Indirect Network Sharing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SP-230511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969929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roaming value 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SP-220442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786230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Roaming Value-Added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SP-230231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89383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Non-Public Network (NPN) security considerations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SecNPN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SP-230523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46445753"/>
                  </a:ext>
                </a:extLst>
              </a:tr>
              <a:tr h="99643">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SP-220717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43210678"/>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SP-230750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de-DE"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56815307"/>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1 of) UAV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FS_UAV_Ph3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SP-220954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265968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1000032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Uncrewed Aerial System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UAS_Ph3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SP-230518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60510671"/>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Upper layer traffic steering, switching and split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SP-220445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Francesco Pica;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47674786"/>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1020031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Upper layer traffic steering and switching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SP-231412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Pica Francesco,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3182648"/>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1010022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Considering the Operational Needs of Service Hosting Environment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EdgeOpNeeds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SP-231037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307374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FRMCS Phase 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SP-220437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Patrick WIMART, UIC</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95570856"/>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FRMCS Phase 5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SP-230512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Nikolopoulou, Vassiliki, UIC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38201324"/>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850044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Supporting of Railway Smart Station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FS_RAILSS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SP-190838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Han, Andrew Min-gyu, Hansung University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044771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960020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Network of Service Robots with Ambient Intelligence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FS_SOBOT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SP-220447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LEE, Ki-Dong, LG Electronics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121830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SP-230236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500862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SP-240194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691472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for Industrial Scenarios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EDGINDUS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1"/>
                        </a:rPr>
                        <a:t>SP-230229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Bruno Tossou, Orange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8802826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990049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PS Data Off for IMS Data Channel Service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IMSDCDataOff</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2"/>
                        </a:rPr>
                        <a:t>SP-230227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Yue Hu,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65237682"/>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Multi-path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MultiRelay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3"/>
                        </a:rPr>
                        <a:t>SP-220943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85468087"/>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UE-to-UE multi-hop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UEMHopRelay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4"/>
                        </a:rPr>
                        <a:t>SP-230521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Lipford, Mark, FirstNet Authority,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6200824"/>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Interworking of Non-3GPP Digital Terrestrial Broadcast Networks with 5GS Multicast Broadcast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DTT4MBS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5"/>
                        </a:rPr>
                        <a:t>SP-220941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Saha, Anindya, Saankhya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1806032"/>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970042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MPS for Messaging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MPS4msg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6"/>
                        </a:rPr>
                        <a:t>SP-220939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Singh, Ray, Peraton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507139"/>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Minimization of Service Interruption During Core Network Failure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MINT_Ph2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7"/>
                        </a:rPr>
                        <a:t>SP-220992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6490549"/>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980108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Measurement Data Collection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MeasureData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8"/>
                        </a:rPr>
                        <a:t>SP-221263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Yingjun Zhou, ZTE Corporation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3484545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Local traffic routing for multi-access UE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LTR_MA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9"/>
                        </a:rPr>
                        <a:t>SP-231035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Yinglin</a:t>
                      </a:r>
                      <a:r>
                        <a:rPr lang="en-US" sz="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1338429"/>
                  </a:ext>
                </a:extLst>
              </a:tr>
            </a:tbl>
          </a:graphicData>
        </a:graphic>
      </p:graphicFrame>
      <p:sp>
        <p:nvSpPr>
          <p:cNvPr id="7" name="TextBox 6">
            <a:extLst>
              <a:ext uri="{FF2B5EF4-FFF2-40B4-BE49-F238E27FC236}">
                <a16:creationId xmlns:a16="http://schemas.microsoft.com/office/drawing/2014/main" id="{86703AB0-52DF-4639-AD2C-32B4C398575C}"/>
              </a:ext>
            </a:extLst>
          </p:cNvPr>
          <p:cNvSpPr txBox="1"/>
          <p:nvPr/>
        </p:nvSpPr>
        <p:spPr>
          <a:xfrm>
            <a:off x="2862765" y="984754"/>
            <a:ext cx="4893275" cy="307777"/>
          </a:xfrm>
          <a:prstGeom prst="rect">
            <a:avLst/>
          </a:prstGeom>
          <a:noFill/>
        </p:spPr>
        <p:txBody>
          <a:bodyPr wrap="square" rtlCol="0">
            <a:spAutoFit/>
          </a:bodyPr>
          <a:lstStyle/>
          <a:p>
            <a:r>
              <a:rPr lang="en-US" altLang="zh-CN" sz="1400" b="1" dirty="0">
                <a:solidFill>
                  <a:srgbClr val="FF0000"/>
                </a:solidFill>
              </a:rPr>
              <a:t>SA1 (38 topics with 8 topics potentially related to SA5)</a:t>
            </a:r>
            <a:endParaRPr lang="zh-CN" altLang="en-US" sz="1400" b="1" dirty="0">
              <a:solidFill>
                <a:srgbClr val="FF0000"/>
              </a:solidFill>
            </a:endParaRPr>
          </a:p>
        </p:txBody>
      </p:sp>
      <p:sp>
        <p:nvSpPr>
          <p:cNvPr id="8" name="内容占位符 2">
            <a:extLst>
              <a:ext uri="{FF2B5EF4-FFF2-40B4-BE49-F238E27FC236}">
                <a16:creationId xmlns:a16="http://schemas.microsoft.com/office/drawing/2014/main" id="{6401AA2E-A404-4B97-A501-10D665910741}"/>
              </a:ext>
            </a:extLst>
          </p:cNvPr>
          <p:cNvSpPr>
            <a:spLocks noGrp="1"/>
          </p:cNvSpPr>
          <p:nvPr>
            <p:ph idx="1"/>
          </p:nvPr>
        </p:nvSpPr>
        <p:spPr>
          <a:xfrm>
            <a:off x="6888893" y="6156808"/>
            <a:ext cx="5222788"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800" dirty="0"/>
          </a:p>
        </p:txBody>
      </p:sp>
      <p:sp>
        <p:nvSpPr>
          <p:cNvPr id="9" name="Rectangle 8">
            <a:extLst>
              <a:ext uri="{FF2B5EF4-FFF2-40B4-BE49-F238E27FC236}">
                <a16:creationId xmlns:a16="http://schemas.microsoft.com/office/drawing/2014/main" id="{CFF4861C-A45D-4639-BCFC-3CBAD8BFCE11}"/>
              </a:ext>
            </a:extLst>
          </p:cNvPr>
          <p:cNvSpPr/>
          <p:nvPr/>
        </p:nvSpPr>
        <p:spPr>
          <a:xfrm>
            <a:off x="135924" y="6122567"/>
            <a:ext cx="6348213" cy="261610"/>
          </a:xfrm>
          <a:prstGeom prst="rect">
            <a:avLst/>
          </a:prstGeom>
          <a:solidFill>
            <a:schemeClr val="bg1"/>
          </a:solidFill>
        </p:spPr>
        <p:txBody>
          <a:bodyPr wrap="none">
            <a:spAutoFit/>
          </a:bodyPr>
          <a:lstStyle/>
          <a:p>
            <a:r>
              <a:rPr lang="en-US" altLang="zh-CN" sz="1100" b="1" dirty="0">
                <a:solidFill>
                  <a:srgbClr val="FF0000"/>
                </a:solidFill>
              </a:rPr>
              <a:t>Rapporteurs are requested to identify concrete related aspects in corresponding SA5 topics</a:t>
            </a:r>
            <a:endParaRPr lang="zh-CN" altLang="en-US" sz="1200" dirty="0"/>
          </a:p>
        </p:txBody>
      </p:sp>
      <p:sp>
        <p:nvSpPr>
          <p:cNvPr id="10" name="Rectangle 9">
            <a:extLst>
              <a:ext uri="{FF2B5EF4-FFF2-40B4-BE49-F238E27FC236}">
                <a16:creationId xmlns:a16="http://schemas.microsoft.com/office/drawing/2014/main" id="{0FA58EDA-C62A-40BC-A770-C78EE36873FD}"/>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1903395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9" name="TextBox 8">
            <a:extLst>
              <a:ext uri="{FF2B5EF4-FFF2-40B4-BE49-F238E27FC236}">
                <a16:creationId xmlns:a16="http://schemas.microsoft.com/office/drawing/2014/main" id="{59BFAFAE-A9C3-4B54-B621-2E1369A17D61}"/>
              </a:ext>
            </a:extLst>
          </p:cNvPr>
          <p:cNvSpPr txBox="1"/>
          <p:nvPr/>
        </p:nvSpPr>
        <p:spPr>
          <a:xfrm>
            <a:off x="238898" y="984754"/>
            <a:ext cx="9335746" cy="523220"/>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SA2 (29 topics with 8 topics potentially related to SA5 OAM and CH, and 4 topics related to CH, 2 topics related to OAM )</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5F367380-D898-42EF-81E8-B884E9BA7B00}"/>
              </a:ext>
            </a:extLst>
          </p:cNvPr>
          <p:cNvGraphicFramePr>
            <a:graphicFrameLocks noGrp="1"/>
          </p:cNvGraphicFramePr>
          <p:nvPr>
            <p:extLst>
              <p:ext uri="{D42A27DB-BD31-4B8C-83A1-F6EECF244321}">
                <p14:modId xmlns:p14="http://schemas.microsoft.com/office/powerpoint/2010/main" val="510458503"/>
              </p:ext>
            </p:extLst>
          </p:nvPr>
        </p:nvGraphicFramePr>
        <p:xfrm>
          <a:off x="313038" y="1585517"/>
          <a:ext cx="11565923" cy="4356475"/>
        </p:xfrm>
        <a:graphic>
          <a:graphicData uri="http://schemas.openxmlformats.org/drawingml/2006/table">
            <a:tbl>
              <a:tblPr/>
              <a:tblGrid>
                <a:gridCol w="527221">
                  <a:extLst>
                    <a:ext uri="{9D8B030D-6E8A-4147-A177-3AD203B41FA5}">
                      <a16:colId xmlns:a16="http://schemas.microsoft.com/office/drawing/2014/main" val="1153317183"/>
                    </a:ext>
                  </a:extLst>
                </a:gridCol>
                <a:gridCol w="5134233">
                  <a:extLst>
                    <a:ext uri="{9D8B030D-6E8A-4147-A177-3AD203B41FA5}">
                      <a16:colId xmlns:a16="http://schemas.microsoft.com/office/drawing/2014/main" val="4139008188"/>
                    </a:ext>
                  </a:extLst>
                </a:gridCol>
                <a:gridCol w="1340708">
                  <a:extLst>
                    <a:ext uri="{9D8B030D-6E8A-4147-A177-3AD203B41FA5}">
                      <a16:colId xmlns:a16="http://schemas.microsoft.com/office/drawing/2014/main" val="3060222614"/>
                    </a:ext>
                  </a:extLst>
                </a:gridCol>
                <a:gridCol w="518984">
                  <a:extLst>
                    <a:ext uri="{9D8B030D-6E8A-4147-A177-3AD203B41FA5}">
                      <a16:colId xmlns:a16="http://schemas.microsoft.com/office/drawing/2014/main" val="2726942601"/>
                    </a:ext>
                  </a:extLst>
                </a:gridCol>
                <a:gridCol w="778475">
                  <a:extLst>
                    <a:ext uri="{9D8B030D-6E8A-4147-A177-3AD203B41FA5}">
                      <a16:colId xmlns:a16="http://schemas.microsoft.com/office/drawing/2014/main" val="315140677"/>
                    </a:ext>
                  </a:extLst>
                </a:gridCol>
                <a:gridCol w="3266302">
                  <a:extLst>
                    <a:ext uri="{9D8B030D-6E8A-4147-A177-3AD203B41FA5}">
                      <a16:colId xmlns:a16="http://schemas.microsoft.com/office/drawing/2014/main" val="2771750681"/>
                    </a:ext>
                  </a:extLst>
                </a:gridCol>
              </a:tblGrid>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1010029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Energy Efficiency and Energy Saving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FS_EnergySys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SP-231391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Jungshin Park (Samsung)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5577604"/>
                  </a:ext>
                </a:extLst>
              </a:tr>
              <a:tr h="74768">
                <a:tc>
                  <a:txBody>
                    <a:bodyPr/>
                    <a:lstStyle/>
                    <a:p>
                      <a:pPr algn="r" fontAlgn="b"/>
                      <a:r>
                        <a:rPr lang="en-US" altLang="zh-CN" sz="900" b="1"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1020068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Core Network Enhanced Support for Artificial Intelligence (AI)/Machine Learning (ML)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FS_AIML_CN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SP-231800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Xiaobo Wu, vivo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38526273"/>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Architecture support of Ambient power-enabled Internet of Things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FS_AmbientIoT</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Runze Zhou (Huawei)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51065489"/>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1010033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Integration of satellite components in the 5G architecture Phase 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72AF2F"/>
                          </a:solidFill>
                          <a:effectLst/>
                          <a:latin typeface="Arial" panose="020B0604020202020204" pitchFamily="34" charset="0"/>
                          <a:ea typeface="等线" panose="02010600030101010101" pitchFamily="2" charset="-122"/>
                          <a:cs typeface="Arial" panose="020B0604020202020204" pitchFamily="34" charset="0"/>
                        </a:rPr>
                        <a:t>FS_5GSAT_Ph3_ARCH</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SP-231199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Jean-Yves Fine (Thales)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022888"/>
                  </a:ext>
                </a:extLst>
              </a:tr>
              <a:tr h="146475">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Extended Reality and Media service (XRM)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FS_XRM_Ph2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SP-231671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Devaki Chandramouli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43191440"/>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1030011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   (Stage 2 of) Indirect Network Sharing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TEI19_NetShare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SP-240117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Xing, Tianqi, China Unicom,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8947279"/>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Architecture support of roaming value-added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TEI19_RVAS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SP-240119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Qian Chen,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29867458"/>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ProSe support in NPN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TEI19_ProSe_NPN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SP-240122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Walter Dees, Philips International B.V.,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15995517"/>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On-demand broadcast of GNSS assistance data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TEI19_OBGAD</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SP-240116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99401967"/>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Minimize the Number of Policy Associations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TEI19_MINPA</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SP-240118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Ericsson, Belen Pancorbo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97816973"/>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Spending Limits for UE Policies in Roaming scenario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TEI19_SLUPiR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SP-240120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Baniel, Uriuri dot baniel at oracle dot 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277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Enhancing Parameter Provisioning with static UE IP address and UP security policy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TEI19_IP_SP_EXP</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SP-240121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49091539"/>
                  </a:ext>
                </a:extLst>
              </a:tr>
              <a:tr h="233274">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Multiple Location Procedure for Emergency LCS Routing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TEI19_MLR4RTR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SP-240123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Simon Cai (Nokia Shanghai-Bell)Simon&lt;dot&gt;Ca&lt;at&gt; nokia&lt;dash&gt;sbell&lt;dot&gt;com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59392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Roaming traffic offloading via session breakout in HPLMN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TEI19_HSBO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SP-240124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Hyesung Kim, Samsung,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5280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Deferred 5GC-MT-LR Procedure for Periodic Location Events based NRPPa Periodic Measurement Reports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TEI19_DLPMR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SP-240125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Richard, Batorfi,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3384734"/>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QoS monitoring enhancement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TEI19_QME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SP-240126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568145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Subscription control for reference time distribution in EPS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TEI19_TIME_SUB_EPS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SP-240127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Sebastian Speicher,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0343103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Providing per-subscriber VLAN instructions from UDM and DN-AAA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TEI19_VLANSUB</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SP-240128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5490278"/>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1030023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NF discovery and selection by target 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TEI19_TPlmnNfSel</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SP-240129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Thomas Belling,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95999329"/>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2 of) Phase 3 for UAS, UAV and UAM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SP-231801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LaeYoung Kim (LG Electronics)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31580688"/>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Multi-Access (</a:t>
                      </a:r>
                      <a:r>
                        <a:rPr lang="en-US" sz="900" b="0" i="0" u="none" strike="noStrike" dirty="0" err="1">
                          <a:solidFill>
                            <a:srgbClr val="00B050"/>
                          </a:solidFill>
                          <a:effectLst/>
                          <a:latin typeface="Arial" panose="020B0604020202020204" pitchFamily="34" charset="0"/>
                          <a:ea typeface="等线" panose="02010600030101010101" pitchFamily="2" charset="-122"/>
                          <a:cs typeface="Arial" panose="020B0604020202020204" pitchFamily="34" charset="0"/>
                        </a:rPr>
                        <a:t>DualSteer</a:t>
                      </a:r>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and ATSSS_Ph4)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FS_MASSS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SP-231802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Krisztian Kiss (Apple)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4530284"/>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Enhancement of support for Edge Computing in 5G Core network -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FS_eEDGE_5GC_Ph3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Changhong Shan (Intel)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86961950"/>
                  </a:ext>
                </a:extLst>
              </a:tr>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System aspects of 5G NR Femto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FS_5G_Femto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pl-PL"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Malla Reddy Sama (NTT DOCOMO)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51086285"/>
                  </a:ext>
                </a:extLst>
              </a:tr>
              <a:tr h="7476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Proximity-based Services in 5GS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FS_5G_ProSe_Ph3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Hugh Shieh (AT&amp;T)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1522976"/>
                  </a:ext>
                </a:extLst>
              </a:tr>
              <a:tr h="117541">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Vehicle Mounted Relays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FS_VMR_Ph2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Hong Cheng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95476784"/>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User Identities and Authentication Architecture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FS_UIA_ARC</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SP-231804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Michael Starsinic, Interdigital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4479301"/>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UPF enhancement for Exposure And SBA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FS_UPEAS_Ph2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SP-231795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Zhu Jinguo, ZTE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95139844"/>
                  </a:ext>
                </a:extLst>
              </a:tr>
              <a:tr h="8860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system architecture for next generation real time communication services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FS_NG_RTC_Ph2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SP-231196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 Jiang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766475"/>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1010031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MPS for IMS Messaging and SMS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FS_MPS4msg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SP-231197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Robert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Streijl</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Peraton</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Labs)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7369277"/>
                  </a:ext>
                </a:extLst>
              </a:tr>
            </a:tbl>
          </a:graphicData>
        </a:graphic>
      </p:graphicFrame>
    </p:spTree>
    <p:extLst>
      <p:ext uri="{BB962C8B-B14F-4D97-AF65-F5344CB8AC3E}">
        <p14:creationId xmlns:p14="http://schemas.microsoft.com/office/powerpoint/2010/main" val="295469376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TextBox 9">
            <a:extLst>
              <a:ext uri="{FF2B5EF4-FFF2-40B4-BE49-F238E27FC236}">
                <a16:creationId xmlns:a16="http://schemas.microsoft.com/office/drawing/2014/main" id="{7E7C88FE-0FF8-4538-BDAD-46709E470929}"/>
              </a:ext>
            </a:extLst>
          </p:cNvPr>
          <p:cNvSpPr txBox="1"/>
          <p:nvPr/>
        </p:nvSpPr>
        <p:spPr>
          <a:xfrm>
            <a:off x="3329940" y="991524"/>
            <a:ext cx="5958840" cy="307777"/>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SA3 (26 topics with 1 topics potentially related to SA5 OAM)</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E5F2202A-CA62-4A34-8B75-749D76E1162B}"/>
              </a:ext>
            </a:extLst>
          </p:cNvPr>
          <p:cNvGraphicFramePr>
            <a:graphicFrameLocks noGrp="1"/>
          </p:cNvGraphicFramePr>
          <p:nvPr>
            <p:extLst>
              <p:ext uri="{D42A27DB-BD31-4B8C-83A1-F6EECF244321}">
                <p14:modId xmlns:p14="http://schemas.microsoft.com/office/powerpoint/2010/main" val="2303521712"/>
              </p:ext>
            </p:extLst>
          </p:nvPr>
        </p:nvGraphicFramePr>
        <p:xfrm>
          <a:off x="200590" y="1306071"/>
          <a:ext cx="11854249" cy="4670834"/>
        </p:xfrm>
        <a:graphic>
          <a:graphicData uri="http://schemas.openxmlformats.org/drawingml/2006/table">
            <a:tbl>
              <a:tblPr/>
              <a:tblGrid>
                <a:gridCol w="638433">
                  <a:extLst>
                    <a:ext uri="{9D8B030D-6E8A-4147-A177-3AD203B41FA5}">
                      <a16:colId xmlns:a16="http://schemas.microsoft.com/office/drawing/2014/main" val="1734726508"/>
                    </a:ext>
                  </a:extLst>
                </a:gridCol>
                <a:gridCol w="5585254">
                  <a:extLst>
                    <a:ext uri="{9D8B030D-6E8A-4147-A177-3AD203B41FA5}">
                      <a16:colId xmlns:a16="http://schemas.microsoft.com/office/drawing/2014/main" val="1591728352"/>
                    </a:ext>
                  </a:extLst>
                </a:gridCol>
                <a:gridCol w="1721708">
                  <a:extLst>
                    <a:ext uri="{9D8B030D-6E8A-4147-A177-3AD203B41FA5}">
                      <a16:colId xmlns:a16="http://schemas.microsoft.com/office/drawing/2014/main" val="1031370403"/>
                    </a:ext>
                  </a:extLst>
                </a:gridCol>
                <a:gridCol w="543698">
                  <a:extLst>
                    <a:ext uri="{9D8B030D-6E8A-4147-A177-3AD203B41FA5}">
                      <a16:colId xmlns:a16="http://schemas.microsoft.com/office/drawing/2014/main" val="1707197919"/>
                    </a:ext>
                  </a:extLst>
                </a:gridCol>
                <a:gridCol w="823783">
                  <a:extLst>
                    <a:ext uri="{9D8B030D-6E8A-4147-A177-3AD203B41FA5}">
                      <a16:colId xmlns:a16="http://schemas.microsoft.com/office/drawing/2014/main" val="1823184436"/>
                    </a:ext>
                  </a:extLst>
                </a:gridCol>
                <a:gridCol w="2541373">
                  <a:extLst>
                    <a:ext uri="{9D8B030D-6E8A-4147-A177-3AD203B41FA5}">
                      <a16:colId xmlns:a16="http://schemas.microsoft.com/office/drawing/2014/main" val="2440010159"/>
                    </a:ext>
                  </a:extLst>
                </a:gridCol>
              </a:tblGrid>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energy saving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FS_EE_5G_SEC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SP-240244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687806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Core Network Enhanced Support for AIML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SP-240241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0484977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 of Ambient IoT Services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FS_AIOT_Sec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SP-240237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382132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Satellite Access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SP-231790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Zhou Wei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4069484"/>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5G Mobile Metaverse services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SP-240245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2597427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for PLMN hosting a NPN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PLMNNPN_SEC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SP-231786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 Shen</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30430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UAS security enhancements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SP-240239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8689381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for Multi-Access (</a:t>
                      </a:r>
                      <a:r>
                        <a:rPr lang="en-US" sz="1050" b="0" i="0" u="none" strike="noStrike" dirty="0" err="1">
                          <a:solidFill>
                            <a:schemeClr val="tx1"/>
                          </a:solidFill>
                          <a:effectLst/>
                          <a:latin typeface="Arial" panose="020B0604020202020204" pitchFamily="34" charset="0"/>
                          <a:ea typeface="等线" panose="02010600030101010101" pitchFamily="2" charset="-122"/>
                          <a:cs typeface="Arial" panose="020B0604020202020204" pitchFamily="34" charset="0"/>
                        </a:rPr>
                        <a:t>DualSteer</a:t>
                      </a:r>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 ATSSS Ph-4)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FS_MASSS_Sec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SP-240243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94560682"/>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of Support for Edge Computing in 5GC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FS_EDGE_Ph3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SP-240242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754796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NR Femto Document for: Approval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FS_5G_Femto_Sec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SP-240234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TBD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38045084"/>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for Proximity Based Services in 5GS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FS_5G_ProSe_Ph3_SEC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SP-240240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32779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User Identities and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SP-240238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2723876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aspects for MSGin5G Service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5GMARCH_SEC_Ph3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SP-240236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7Work item leadership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8097235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Assurance Specification for maintenance of 5G features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SCAS_5G_Maint</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SP-240235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40177072"/>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Unified Data Repository (UDR)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SCAS_5G_UDR</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SP-230864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Andreas, Joerg, BSI Germany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8941775"/>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Short Message Service Function (SMSF)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SCAS_5G_SMSF</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SP-231158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Manjesh K. Hanawal, IIT Bombay</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2106069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256-bit security Algorithms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256_Algo</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SP-231159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Orkopoulos, Stawros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14968848"/>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1020036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Milenage-256 algorithm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Milenage_256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SP-231792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Mireille Pauliac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5285203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enabling a cryptographic algorithm transition to 256-bits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FS_CAT256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SP-231788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Yuto Nakano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29100215"/>
                  </a:ext>
                </a:extLst>
              </a:tr>
              <a:tr h="118359">
                <a:tc>
                  <a:txBody>
                    <a:bodyPr/>
                    <a:lstStyle/>
                    <a:p>
                      <a:pPr algn="r" fontAlgn="b"/>
                      <a:r>
                        <a:rPr lang="en-US" altLang="zh-CN"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Study on enablers for Zero Trust Security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FS_eZTS</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SP-231784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Sheeba Backia Mary Baskaran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63092775"/>
                  </a:ext>
                </a:extLst>
              </a:tr>
              <a:tr h="141656">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Mission critical security enhancements for release 19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MCXSec4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SP-231783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Woodward, Tim, Motorola Solutions, Inc.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72879646"/>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the security support for the Next Generation Real Time Communication services phase 2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FS_NG_RTC_SEC_Ph2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SP-231785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Vlasios Tsiatsis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7348683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of ACME for Automated Certificate Management in SBA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FS_ACME_SBA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SP-231787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Charles Eckel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62274661"/>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3GPP profiles for cryptographic algorithms and security protocols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CryptoSP</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Mohsin Khan 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01399354"/>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mitigations against bidding down attacks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FS_MiBiDA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SP-231789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Noamen Ben Henda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69339137"/>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Security for mobility over non-3GPP access to avoid full primary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FS_Non3GPPMob_Sec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SP-231791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Saurabh </a:t>
                      </a:r>
                      <a:r>
                        <a:rPr lang="en-US" sz="105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Khare</a:t>
                      </a:r>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Nokia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366038006"/>
                  </a:ext>
                </a:extLst>
              </a:tr>
            </a:tbl>
          </a:graphicData>
        </a:graphic>
      </p:graphicFrame>
    </p:spTree>
    <p:extLst>
      <p:ext uri="{BB962C8B-B14F-4D97-AF65-F5344CB8AC3E}">
        <p14:creationId xmlns:p14="http://schemas.microsoft.com/office/powerpoint/2010/main" val="22831971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9" name="TextBox 8">
            <a:extLst>
              <a:ext uri="{FF2B5EF4-FFF2-40B4-BE49-F238E27FC236}">
                <a16:creationId xmlns:a16="http://schemas.microsoft.com/office/drawing/2014/main" id="{59BFAFAE-A9C3-4B54-B621-2E1369A17D61}"/>
              </a:ext>
            </a:extLst>
          </p:cNvPr>
          <p:cNvSpPr txBox="1"/>
          <p:nvPr/>
        </p:nvSpPr>
        <p:spPr>
          <a:xfrm>
            <a:off x="2998574" y="1172556"/>
            <a:ext cx="6477810"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SA6 (16 topics with 9 topics potentially related to SA5 OAM)</a:t>
            </a:r>
            <a:endParaRPr lang="zh-CN" altLang="en-US" dirty="0"/>
          </a:p>
        </p:txBody>
      </p:sp>
      <p:graphicFrame>
        <p:nvGraphicFramePr>
          <p:cNvPr id="6" name="Table 5">
            <a:extLst>
              <a:ext uri="{FF2B5EF4-FFF2-40B4-BE49-F238E27FC236}">
                <a16:creationId xmlns:a16="http://schemas.microsoft.com/office/drawing/2014/main" id="{52AD083D-7384-4DD6-8C2F-59D10E062AD6}"/>
              </a:ext>
            </a:extLst>
          </p:cNvPr>
          <p:cNvGraphicFramePr>
            <a:graphicFrameLocks noGrp="1"/>
          </p:cNvGraphicFramePr>
          <p:nvPr>
            <p:extLst>
              <p:ext uri="{D42A27DB-BD31-4B8C-83A1-F6EECF244321}">
                <p14:modId xmlns:p14="http://schemas.microsoft.com/office/powerpoint/2010/main" val="2216929557"/>
              </p:ext>
            </p:extLst>
          </p:nvPr>
        </p:nvGraphicFramePr>
        <p:xfrm>
          <a:off x="1286472" y="1656425"/>
          <a:ext cx="9495607" cy="3596640"/>
        </p:xfrm>
        <a:graphic>
          <a:graphicData uri="http://schemas.openxmlformats.org/drawingml/2006/table">
            <a:tbl>
              <a:tblPr/>
              <a:tblGrid>
                <a:gridCol w="707119">
                  <a:extLst>
                    <a:ext uri="{9D8B030D-6E8A-4147-A177-3AD203B41FA5}">
                      <a16:colId xmlns:a16="http://schemas.microsoft.com/office/drawing/2014/main" val="684522377"/>
                    </a:ext>
                  </a:extLst>
                </a:gridCol>
                <a:gridCol w="4675650">
                  <a:extLst>
                    <a:ext uri="{9D8B030D-6E8A-4147-A177-3AD203B41FA5}">
                      <a16:colId xmlns:a16="http://schemas.microsoft.com/office/drawing/2014/main" val="979505726"/>
                    </a:ext>
                  </a:extLst>
                </a:gridCol>
                <a:gridCol w="1370946">
                  <a:extLst>
                    <a:ext uri="{9D8B030D-6E8A-4147-A177-3AD203B41FA5}">
                      <a16:colId xmlns:a16="http://schemas.microsoft.com/office/drawing/2014/main" val="4135437487"/>
                    </a:ext>
                  </a:extLst>
                </a:gridCol>
                <a:gridCol w="1370946">
                  <a:extLst>
                    <a:ext uri="{9D8B030D-6E8A-4147-A177-3AD203B41FA5}">
                      <a16:colId xmlns:a16="http://schemas.microsoft.com/office/drawing/2014/main" val="3143927761"/>
                    </a:ext>
                  </a:extLst>
                </a:gridCol>
                <a:gridCol w="1370946">
                  <a:extLst>
                    <a:ext uri="{9D8B030D-6E8A-4147-A177-3AD203B41FA5}">
                      <a16:colId xmlns:a16="http://schemas.microsoft.com/office/drawing/2014/main" val="2240897520"/>
                    </a:ext>
                  </a:extLst>
                </a:gridCol>
              </a:tblGrid>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Study on application layer support for AI/ML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FS_AIMLAPP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SP-231182</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Pateromichelakis, Emmanouil (Manos)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90482157"/>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Satellite access enabled 5G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FS_5GSAT_Ph3_App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SP-231738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Basavaraj (Basu) Pattan,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9377669"/>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Localized Mobile Metaverse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FS_Metaverse_App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Shah, Sapan,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6048479"/>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Study on Application enabler for XR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FS_XRApp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SP-2315739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Zheng, Shaowen, 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59064537"/>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Study on Sensing application enabler for vertical applications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FS_SensingAPP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SP-231579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Yanmei Yang,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54514632"/>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Application Architecture for UAS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UASAPP_Ph3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SP-230991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Monrad, Atle, InterDigital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4731240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Service aspects for supporting the </a:t>
                      </a:r>
                      <a:r>
                        <a:rPr lang="en-US" sz="900" b="0" i="0" u="none" strike="noStrike" dirty="0" err="1">
                          <a:solidFill>
                            <a:srgbClr val="00B0F0"/>
                          </a:solidFill>
                          <a:effectLst/>
                          <a:latin typeface="Arial" panose="020B0604020202020204" pitchFamily="34" charset="0"/>
                          <a:ea typeface="等线" panose="02010600030101010101" pitchFamily="2" charset="-122"/>
                        </a:rPr>
                        <a:t>eMMTel</a:t>
                      </a:r>
                      <a:r>
                        <a:rPr lang="en-US" sz="900" b="0" i="0" u="none" strike="noStrike" dirty="0">
                          <a:solidFill>
                            <a:srgbClr val="00B0F0"/>
                          </a:solidFill>
                          <a:effectLst/>
                          <a:latin typeface="Arial" panose="020B0604020202020204" pitchFamily="34" charset="0"/>
                          <a:ea typeface="等线" panose="02010600030101010101" pitchFamily="2" charset="-122"/>
                        </a:rPr>
                        <a:t> service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FS_eMMTelAPP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SP-230779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317408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enhanced application layer support for location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FS_eLSAPP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SP-230778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Liping Wu, CATT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5884274"/>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Sharing of administrative configuration between interconnected MC service systems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MCShAC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SP-230692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andreas.flander@bdbos.bund.de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267283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5GMSG Service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5GMARCH_Ph3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SP-230781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637387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Railways specific Enhancements to Mission Critical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enh4FRMCS</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SP-230780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Oettl, Martin,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72814900"/>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Enhanced Mission Critical Architecture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enhMC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SP-230988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Negalaguli, Harish, Motorola Solutions,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71645551"/>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SEAL DD (Data Delivery) Phase 2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SEALDD_Ph2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SP-230989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Cuili Ge,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7443051"/>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Architecture for enabling Edge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EDGEAPP_Ph3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SP-231160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Hyesung Kim,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62373115"/>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Guidelines for CAPIF Usage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CAPIF_EXT</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SP-231161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Junpei Uoshima, 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1130826"/>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1020062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CAPIF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FS_CAPIF_Ph3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SP-231741</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rPr>
                        <a:t>Preciado Rojas, Diego,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30505524"/>
                  </a:ext>
                </a:extLst>
              </a:tr>
            </a:tbl>
          </a:graphicData>
        </a:graphic>
      </p:graphicFrame>
      <p:sp>
        <p:nvSpPr>
          <p:cNvPr id="13" name="Rectangle 12">
            <a:extLst>
              <a:ext uri="{FF2B5EF4-FFF2-40B4-BE49-F238E27FC236}">
                <a16:creationId xmlns:a16="http://schemas.microsoft.com/office/drawing/2014/main" id="{AD4C8DB2-9AB2-4E4B-83E9-10346490C692}"/>
              </a:ext>
            </a:extLst>
          </p:cNvPr>
          <p:cNvSpPr/>
          <p:nvPr/>
        </p:nvSpPr>
        <p:spPr>
          <a:xfrm>
            <a:off x="231507" y="5964945"/>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2" name="内容占位符 2">
            <a:extLst>
              <a:ext uri="{FF2B5EF4-FFF2-40B4-BE49-F238E27FC236}">
                <a16:creationId xmlns:a16="http://schemas.microsoft.com/office/drawing/2014/main" id="{9BB85944-6B58-46E3-AC67-98F9FBD9DA64}"/>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Rectangle 9">
            <a:extLst>
              <a:ext uri="{FF2B5EF4-FFF2-40B4-BE49-F238E27FC236}">
                <a16:creationId xmlns:a16="http://schemas.microsoft.com/office/drawing/2014/main" id="{8F6195C4-665F-44C4-9E3D-D7BEB81FC53B}"/>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387186390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0" y="149531"/>
            <a:ext cx="9811339" cy="1143000"/>
          </a:xfrm>
        </p:spPr>
        <p:txBody>
          <a:bodyPr/>
          <a:lstStyle/>
          <a:p>
            <a:r>
              <a:rPr lang="en-US" dirty="0"/>
              <a:t>Rel-19 </a:t>
            </a:r>
            <a:r>
              <a:rPr lang="en-US" altLang="zh-CN" dirty="0"/>
              <a:t>work </a:t>
            </a:r>
            <a:r>
              <a:rPr lang="en-US" dirty="0"/>
              <a:t>progress in RAN1/2/3 groups</a:t>
            </a:r>
          </a:p>
        </p:txBody>
      </p:sp>
      <p:graphicFrame>
        <p:nvGraphicFramePr>
          <p:cNvPr id="15" name="Table 14">
            <a:extLst>
              <a:ext uri="{FF2B5EF4-FFF2-40B4-BE49-F238E27FC236}">
                <a16:creationId xmlns:a16="http://schemas.microsoft.com/office/drawing/2014/main" id="{E99AC01A-1E98-4DEA-9668-26E67A8396F8}"/>
              </a:ext>
            </a:extLst>
          </p:cNvPr>
          <p:cNvGraphicFramePr>
            <a:graphicFrameLocks noGrp="1"/>
          </p:cNvGraphicFramePr>
          <p:nvPr>
            <p:extLst>
              <p:ext uri="{D42A27DB-BD31-4B8C-83A1-F6EECF244321}">
                <p14:modId xmlns:p14="http://schemas.microsoft.com/office/powerpoint/2010/main" val="2386931587"/>
              </p:ext>
            </p:extLst>
          </p:nvPr>
        </p:nvGraphicFramePr>
        <p:xfrm>
          <a:off x="1013255" y="1464922"/>
          <a:ext cx="9474539" cy="1600200"/>
        </p:xfrm>
        <a:graphic>
          <a:graphicData uri="http://schemas.openxmlformats.org/drawingml/2006/table">
            <a:tbl>
              <a:tblPr/>
              <a:tblGrid>
                <a:gridCol w="604298">
                  <a:extLst>
                    <a:ext uri="{9D8B030D-6E8A-4147-A177-3AD203B41FA5}">
                      <a16:colId xmlns:a16="http://schemas.microsoft.com/office/drawing/2014/main" val="1562381738"/>
                    </a:ext>
                  </a:extLst>
                </a:gridCol>
                <a:gridCol w="5138643">
                  <a:extLst>
                    <a:ext uri="{9D8B030D-6E8A-4147-A177-3AD203B41FA5}">
                      <a16:colId xmlns:a16="http://schemas.microsoft.com/office/drawing/2014/main" val="1538484020"/>
                    </a:ext>
                  </a:extLst>
                </a:gridCol>
                <a:gridCol w="1802328">
                  <a:extLst>
                    <a:ext uri="{9D8B030D-6E8A-4147-A177-3AD203B41FA5}">
                      <a16:colId xmlns:a16="http://schemas.microsoft.com/office/drawing/2014/main" val="2508494982"/>
                    </a:ext>
                  </a:extLst>
                </a:gridCol>
                <a:gridCol w="935340">
                  <a:extLst>
                    <a:ext uri="{9D8B030D-6E8A-4147-A177-3AD203B41FA5}">
                      <a16:colId xmlns:a16="http://schemas.microsoft.com/office/drawing/2014/main" val="1085604628"/>
                    </a:ext>
                  </a:extLst>
                </a:gridCol>
                <a:gridCol w="993930">
                  <a:extLst>
                    <a:ext uri="{9D8B030D-6E8A-4147-A177-3AD203B41FA5}">
                      <a16:colId xmlns:a16="http://schemas.microsoft.com/office/drawing/2014/main" val="1561594373"/>
                    </a:ext>
                  </a:extLst>
                </a:gridCol>
              </a:tblGrid>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Enhancements of Network energy savings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Netw_Energy_NR_enh</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RP-234065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Ericsson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82377521"/>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Low-power wake-up signal and receiver for NR (LP-WUS/WUR)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NR_LPWUS-Core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RP-234056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vivo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88928276"/>
                  </a:ext>
                </a:extLst>
              </a:tr>
              <a:tr h="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   Core part: Artificial Intelligence (AI)/Machine Learning (ML) for NR air interface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NR_AIML_air</a:t>
                      </a:r>
                      <a:r>
                        <a:rPr lang="en-US" sz="1000" b="0" i="0" u="none" strike="noStrike" dirty="0">
                          <a:solidFill>
                            <a:srgbClr val="00B0F0"/>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RP-234039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Qualcomm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5317005"/>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solutions for Ambient IoT (Internet of Things)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FS_Ambient_IoT_solutions</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RP-234058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16394284"/>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for Integrated Sensing And Communication (ISAC)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FS_Sensing_NR</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RP-234069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Xiaomi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54176963"/>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enhancements for 7-24GHz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FS_NR_7_24GHz_CHmod</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RP-234018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Intel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63935099"/>
                  </a:ext>
                </a:extLst>
              </a:tr>
              <a:tr h="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NR_MIMO_Ph5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4540368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NR_MIMO_Ph5-Core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0578040"/>
                  </a:ext>
                </a:extLst>
              </a:tr>
              <a:tr h="39459">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err="1">
                          <a:solidFill>
                            <a:schemeClr val="tx1"/>
                          </a:solidFill>
                          <a:effectLst/>
                          <a:latin typeface="Arial" panose="020B0604020202020204" pitchFamily="34" charset="0"/>
                          <a:ea typeface="等线" panose="02010600030101010101" pitchFamily="2" charset="-122"/>
                        </a:rPr>
                        <a:t>NR_duplex_evo</a:t>
                      </a:r>
                      <a:endParaRPr lang="en-US" sz="1000" b="1"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1107540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NR_duplex_evo</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52573749"/>
                  </a:ext>
                </a:extLst>
              </a:tr>
            </a:tbl>
          </a:graphicData>
        </a:graphic>
      </p:graphicFrame>
      <p:sp>
        <p:nvSpPr>
          <p:cNvPr id="16" name="TextBox 15">
            <a:extLst>
              <a:ext uri="{FF2B5EF4-FFF2-40B4-BE49-F238E27FC236}">
                <a16:creationId xmlns:a16="http://schemas.microsoft.com/office/drawing/2014/main" id="{654D4F90-B25E-4AB4-9ED8-BDE12517B400}"/>
              </a:ext>
            </a:extLst>
          </p:cNvPr>
          <p:cNvSpPr txBox="1"/>
          <p:nvPr/>
        </p:nvSpPr>
        <p:spPr>
          <a:xfrm>
            <a:off x="2504303" y="1185858"/>
            <a:ext cx="5926583"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RAN1 (8 topics with 1 topic potentially related to SA5 OAM) </a:t>
            </a:r>
            <a:endParaRPr lang="zh-CN" altLang="en-US" dirty="0"/>
          </a:p>
        </p:txBody>
      </p:sp>
      <p:graphicFrame>
        <p:nvGraphicFramePr>
          <p:cNvPr id="17" name="Table 16">
            <a:extLst>
              <a:ext uri="{FF2B5EF4-FFF2-40B4-BE49-F238E27FC236}">
                <a16:creationId xmlns:a16="http://schemas.microsoft.com/office/drawing/2014/main" id="{65492214-9011-4485-91F5-7C246EDCC31D}"/>
              </a:ext>
            </a:extLst>
          </p:cNvPr>
          <p:cNvGraphicFramePr>
            <a:graphicFrameLocks noGrp="1"/>
          </p:cNvGraphicFramePr>
          <p:nvPr>
            <p:extLst>
              <p:ext uri="{D42A27DB-BD31-4B8C-83A1-F6EECF244321}">
                <p14:modId xmlns:p14="http://schemas.microsoft.com/office/powerpoint/2010/main" val="4078647578"/>
              </p:ext>
            </p:extLst>
          </p:nvPr>
        </p:nvGraphicFramePr>
        <p:xfrm>
          <a:off x="1013254" y="3368204"/>
          <a:ext cx="9474539" cy="1145483"/>
        </p:xfrm>
        <a:graphic>
          <a:graphicData uri="http://schemas.openxmlformats.org/drawingml/2006/table">
            <a:tbl>
              <a:tblPr/>
              <a:tblGrid>
                <a:gridCol w="620493">
                  <a:extLst>
                    <a:ext uri="{9D8B030D-6E8A-4147-A177-3AD203B41FA5}">
                      <a16:colId xmlns:a16="http://schemas.microsoft.com/office/drawing/2014/main" val="1222451112"/>
                    </a:ext>
                  </a:extLst>
                </a:gridCol>
                <a:gridCol w="5169921">
                  <a:extLst>
                    <a:ext uri="{9D8B030D-6E8A-4147-A177-3AD203B41FA5}">
                      <a16:colId xmlns:a16="http://schemas.microsoft.com/office/drawing/2014/main" val="3551641308"/>
                    </a:ext>
                  </a:extLst>
                </a:gridCol>
                <a:gridCol w="1758931">
                  <a:extLst>
                    <a:ext uri="{9D8B030D-6E8A-4147-A177-3AD203B41FA5}">
                      <a16:colId xmlns:a16="http://schemas.microsoft.com/office/drawing/2014/main" val="625912146"/>
                    </a:ext>
                  </a:extLst>
                </a:gridCol>
                <a:gridCol w="962597">
                  <a:extLst>
                    <a:ext uri="{9D8B030D-6E8A-4147-A177-3AD203B41FA5}">
                      <a16:colId xmlns:a16="http://schemas.microsoft.com/office/drawing/2014/main" val="2301752114"/>
                    </a:ext>
                  </a:extLst>
                </a:gridCol>
                <a:gridCol w="962597">
                  <a:extLst>
                    <a:ext uri="{9D8B030D-6E8A-4147-A177-3AD203B41FA5}">
                      <a16:colId xmlns:a16="http://schemas.microsoft.com/office/drawing/2014/main" val="2678646497"/>
                    </a:ext>
                  </a:extLst>
                </a:gridCol>
              </a:tblGrid>
              <a:tr h="192983">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Study on Artificial Intelligence (AI)/Machine Learning (ML) for mobility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FS_NR_AIML_Mob</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RP-234055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Oppo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316932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RP-234078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Thales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08263499"/>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Internet of Things (IoT)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IoT_NTN_Ph3-Core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RP-234077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Arial" panose="020B0604020202020204" pitchFamily="34" charset="0"/>
                          <a:ea typeface="等线" panose="02010600030101010101" pitchFamily="2" charset="-122"/>
                        </a:rPr>
                        <a:t>Mediatek</a:t>
                      </a:r>
                      <a:r>
                        <a:rPr lang="en-US" sz="1000" b="0" i="0" u="none" strike="noStrike" dirty="0">
                          <a:solidFill>
                            <a:srgbClr val="000000"/>
                          </a:solidFill>
                          <a:effectLst/>
                          <a:latin typeface="Arial" panose="020B0604020202020204" pitchFamily="34" charset="0"/>
                          <a:ea typeface="等线" panose="02010600030101010101" pitchFamily="2" charset="-122"/>
                        </a:rPr>
                        <a: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1721720"/>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XR (eXtended Reality)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NR_XR_Ph3-Core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RP-234080</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79343500"/>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NR_Mob_Ph4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7246918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NR_Mob_Ph4-Core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47353953"/>
                  </a:ext>
                </a:extLst>
              </a:tr>
            </a:tbl>
          </a:graphicData>
        </a:graphic>
      </p:graphicFrame>
      <p:graphicFrame>
        <p:nvGraphicFramePr>
          <p:cNvPr id="18" name="Table 17">
            <a:extLst>
              <a:ext uri="{FF2B5EF4-FFF2-40B4-BE49-F238E27FC236}">
                <a16:creationId xmlns:a16="http://schemas.microsoft.com/office/drawing/2014/main" id="{40418C01-DD33-48C9-8833-BC5712B33CE9}"/>
              </a:ext>
            </a:extLst>
          </p:cNvPr>
          <p:cNvGraphicFramePr>
            <a:graphicFrameLocks noGrp="1"/>
          </p:cNvGraphicFramePr>
          <p:nvPr>
            <p:extLst>
              <p:ext uri="{D42A27DB-BD31-4B8C-83A1-F6EECF244321}">
                <p14:modId xmlns:p14="http://schemas.microsoft.com/office/powerpoint/2010/main" val="2853772702"/>
              </p:ext>
            </p:extLst>
          </p:nvPr>
        </p:nvGraphicFramePr>
        <p:xfrm>
          <a:off x="1013254" y="4877565"/>
          <a:ext cx="9474539" cy="1005840"/>
        </p:xfrm>
        <a:graphic>
          <a:graphicData uri="http://schemas.openxmlformats.org/drawingml/2006/table">
            <a:tbl>
              <a:tblPr/>
              <a:tblGrid>
                <a:gridCol w="524331">
                  <a:extLst>
                    <a:ext uri="{9D8B030D-6E8A-4147-A177-3AD203B41FA5}">
                      <a16:colId xmlns:a16="http://schemas.microsoft.com/office/drawing/2014/main" val="661023141"/>
                    </a:ext>
                  </a:extLst>
                </a:gridCol>
                <a:gridCol w="5260899">
                  <a:extLst>
                    <a:ext uri="{9D8B030D-6E8A-4147-A177-3AD203B41FA5}">
                      <a16:colId xmlns:a16="http://schemas.microsoft.com/office/drawing/2014/main" val="2158643881"/>
                    </a:ext>
                  </a:extLst>
                </a:gridCol>
                <a:gridCol w="1768502">
                  <a:extLst>
                    <a:ext uri="{9D8B030D-6E8A-4147-A177-3AD203B41FA5}">
                      <a16:colId xmlns:a16="http://schemas.microsoft.com/office/drawing/2014/main" val="2762736235"/>
                    </a:ext>
                  </a:extLst>
                </a:gridCol>
                <a:gridCol w="964637">
                  <a:extLst>
                    <a:ext uri="{9D8B030D-6E8A-4147-A177-3AD203B41FA5}">
                      <a16:colId xmlns:a16="http://schemas.microsoft.com/office/drawing/2014/main" val="1994074316"/>
                    </a:ext>
                  </a:extLst>
                </a:gridCol>
                <a:gridCol w="956170">
                  <a:extLst>
                    <a:ext uri="{9D8B030D-6E8A-4147-A177-3AD203B41FA5}">
                      <a16:colId xmlns:a16="http://schemas.microsoft.com/office/drawing/2014/main" val="3402160496"/>
                    </a:ext>
                  </a:extLst>
                </a:gridCol>
              </a:tblGrid>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Study on enhancements for Artificial Intelligence (AI)/Machine Learning (ML) for NG-RAN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FS_NR_AIML_NGRAN_enh</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RP-234054</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ZTE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81309044"/>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additional topological enhancements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FS_NR_WAB_5GFemto</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RP-234041</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39100983"/>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Data collection for SON (Self-Organising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NR_ENDC_SON_MDT_Ph4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2724440"/>
                  </a:ext>
                </a:extLst>
              </a:tr>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   Core part: Data collection for SON (Self-</a:t>
                      </a:r>
                      <a:r>
                        <a:rPr lang="en-US" sz="1000" b="0" i="0" u="none" strike="noStrike" dirty="0" err="1">
                          <a:solidFill>
                            <a:srgbClr val="00B0F0"/>
                          </a:solidFill>
                          <a:effectLst/>
                          <a:latin typeface="Arial" panose="020B0604020202020204" pitchFamily="34" charset="0"/>
                          <a:ea typeface="等线" panose="02010600030101010101" pitchFamily="2" charset="-122"/>
                        </a:rPr>
                        <a:t>Organising</a:t>
                      </a:r>
                      <a:r>
                        <a:rPr lang="en-US" sz="1000" b="0" i="0" u="none" strike="noStrike" dirty="0">
                          <a:solidFill>
                            <a:srgbClr val="00B0F0"/>
                          </a:solidFill>
                          <a:effectLst/>
                          <a:latin typeface="Arial" panose="020B0604020202020204" pitchFamily="34" charset="0"/>
                          <a:ea typeface="等线" panose="02010600030101010101" pitchFamily="2" charset="-122"/>
                        </a:rPr>
                        <a:t>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fr-FR" sz="1000" b="0" i="0" u="none" strike="noStrike" dirty="0">
                          <a:solidFill>
                            <a:srgbClr val="00B0F0"/>
                          </a:solidFill>
                          <a:effectLst/>
                          <a:latin typeface="Arial" panose="020B0604020202020204" pitchFamily="34" charset="0"/>
                          <a:ea typeface="等线" panose="02010600030101010101" pitchFamily="2" charset="-122"/>
                        </a:rPr>
                        <a:t>NR_ENDC_SON_MDT_Ph4-Core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39772365"/>
                  </a:ext>
                </a:extLst>
              </a:tr>
            </a:tbl>
          </a:graphicData>
        </a:graphic>
      </p:graphicFrame>
      <p:sp>
        <p:nvSpPr>
          <p:cNvPr id="20" name="TextBox 19">
            <a:extLst>
              <a:ext uri="{FF2B5EF4-FFF2-40B4-BE49-F238E27FC236}">
                <a16:creationId xmlns:a16="http://schemas.microsoft.com/office/drawing/2014/main" id="{0EEC3119-D79A-4A88-B6ED-AC3F93AE6AD8}"/>
              </a:ext>
            </a:extLst>
          </p:cNvPr>
          <p:cNvSpPr txBox="1"/>
          <p:nvPr/>
        </p:nvSpPr>
        <p:spPr>
          <a:xfrm>
            <a:off x="2504304" y="3090446"/>
            <a:ext cx="6328042"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RAN2 (5 topics with 1 topic potentially related to SA5 OAM) </a:t>
            </a:r>
            <a:endParaRPr lang="zh-CN" altLang="en-US" dirty="0"/>
          </a:p>
        </p:txBody>
      </p:sp>
      <p:sp>
        <p:nvSpPr>
          <p:cNvPr id="21" name="TextBox 20">
            <a:extLst>
              <a:ext uri="{FF2B5EF4-FFF2-40B4-BE49-F238E27FC236}">
                <a16:creationId xmlns:a16="http://schemas.microsoft.com/office/drawing/2014/main" id="{4AB83800-A343-4F06-948D-0A8AD28D875B}"/>
              </a:ext>
            </a:extLst>
          </p:cNvPr>
          <p:cNvSpPr txBox="1"/>
          <p:nvPr/>
        </p:nvSpPr>
        <p:spPr>
          <a:xfrm>
            <a:off x="2504303" y="4580978"/>
            <a:ext cx="6682269"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RAN3 (3 topics with 2 topic potentially related to SA5 OAM) </a:t>
            </a:r>
            <a:endParaRPr lang="zh-CN" altLang="en-US" dirty="0"/>
          </a:p>
        </p:txBody>
      </p:sp>
      <p:sp>
        <p:nvSpPr>
          <p:cNvPr id="11" name="Rectangle 10">
            <a:extLst>
              <a:ext uri="{FF2B5EF4-FFF2-40B4-BE49-F238E27FC236}">
                <a16:creationId xmlns:a16="http://schemas.microsoft.com/office/drawing/2014/main" id="{9F8DD74F-B002-4DF1-A5DF-73E0A37F6A19}"/>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3" name="内容占位符 2">
            <a:extLst>
              <a:ext uri="{FF2B5EF4-FFF2-40B4-BE49-F238E27FC236}">
                <a16:creationId xmlns:a16="http://schemas.microsoft.com/office/drawing/2014/main" id="{C517DC43-980A-4FEB-A47D-1AE22CA85EBD}"/>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2" name="Rectangle 11">
            <a:extLst>
              <a:ext uri="{FF2B5EF4-FFF2-40B4-BE49-F238E27FC236}">
                <a16:creationId xmlns:a16="http://schemas.microsoft.com/office/drawing/2014/main" id="{36328157-DA11-4168-BAF3-AB61ED100611}"/>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216021894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solidFill>
                  <a:srgbClr val="0000FF"/>
                </a:solidFill>
              </a:rPr>
              <a:t>Release 19 timeline– figure with SA5</a:t>
            </a:r>
          </a:p>
          <a:p>
            <a:pPr lvl="1"/>
            <a:r>
              <a:rPr lang="en-US" altLang="zh-CN" dirty="0"/>
              <a:t>WIs/SIs in other 3GPP WGs potentially related to SA5</a:t>
            </a:r>
            <a:endParaRPr lang="en-GB" altLang="zh-CN" dirty="0"/>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380586335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3DC833B-FA2E-4A90-930C-947D3FBC5966}"/>
              </a:ext>
            </a:extLst>
          </p:cNvPr>
          <p:cNvSpPr>
            <a:spLocks noGrp="1"/>
          </p:cNvSpPr>
          <p:nvPr>
            <p:ph type="title"/>
          </p:nvPr>
        </p:nvSpPr>
        <p:spPr>
          <a:xfrm>
            <a:off x="200554" y="140029"/>
            <a:ext cx="9585583" cy="1143000"/>
          </a:xfrm>
        </p:spPr>
        <p:txBody>
          <a:bodyPr/>
          <a:lstStyle/>
          <a:p>
            <a:r>
              <a:rPr lang="en-US" altLang="zh-CN" sz="2400" dirty="0"/>
              <a:t>Rel-19 SA5 Management and Orchestration cooperation with other groups </a:t>
            </a:r>
            <a:br>
              <a:rPr lang="en-US" altLang="zh-CN" sz="2400" dirty="0"/>
            </a:br>
            <a:r>
              <a:rPr lang="en-US" altLang="zh-CN" sz="2400" dirty="0"/>
              <a:t>(for SA5 internal use)</a:t>
            </a:r>
            <a:endParaRPr lang="en-US" sz="2400" dirty="0"/>
          </a:p>
        </p:txBody>
      </p:sp>
      <p:sp>
        <p:nvSpPr>
          <p:cNvPr id="5" name="Rounded Rectangle 43">
            <a:extLst>
              <a:ext uri="{FF2B5EF4-FFF2-40B4-BE49-F238E27FC236}">
                <a16:creationId xmlns:a16="http://schemas.microsoft.com/office/drawing/2014/main" id="{155D4578-3F7D-4779-ADA5-E3F8AB4C7690}"/>
              </a:ext>
            </a:extLst>
          </p:cNvPr>
          <p:cNvSpPr/>
          <p:nvPr/>
        </p:nvSpPr>
        <p:spPr>
          <a:xfrm>
            <a:off x="953089" y="2003577"/>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6" name="Rounded Rectangle 46">
            <a:extLst>
              <a:ext uri="{FF2B5EF4-FFF2-40B4-BE49-F238E27FC236}">
                <a16:creationId xmlns:a16="http://schemas.microsoft.com/office/drawing/2014/main" id="{636FCC7E-19CA-422C-877A-D917E1C5514F}"/>
              </a:ext>
            </a:extLst>
          </p:cNvPr>
          <p:cNvSpPr/>
          <p:nvPr/>
        </p:nvSpPr>
        <p:spPr>
          <a:xfrm>
            <a:off x="1008613" y="4067620"/>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7" name="Rounded Rectangle 47">
            <a:extLst>
              <a:ext uri="{FF2B5EF4-FFF2-40B4-BE49-F238E27FC236}">
                <a16:creationId xmlns:a16="http://schemas.microsoft.com/office/drawing/2014/main" id="{2B6C455F-86BE-498C-9379-EB7B04467DD9}"/>
              </a:ext>
            </a:extLst>
          </p:cNvPr>
          <p:cNvSpPr/>
          <p:nvPr/>
        </p:nvSpPr>
        <p:spPr>
          <a:xfrm>
            <a:off x="2246590" y="407083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8" name="Rounded Rectangle 48">
            <a:extLst>
              <a:ext uri="{FF2B5EF4-FFF2-40B4-BE49-F238E27FC236}">
                <a16:creationId xmlns:a16="http://schemas.microsoft.com/office/drawing/2014/main" id="{F1D645DE-92C6-40E4-8EC4-4D2EC36B8C61}"/>
              </a:ext>
            </a:extLst>
          </p:cNvPr>
          <p:cNvSpPr/>
          <p:nvPr/>
        </p:nvSpPr>
        <p:spPr>
          <a:xfrm>
            <a:off x="3451780" y="4081539"/>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9" name="Rounded Rectangle 49">
            <a:extLst>
              <a:ext uri="{FF2B5EF4-FFF2-40B4-BE49-F238E27FC236}">
                <a16:creationId xmlns:a16="http://schemas.microsoft.com/office/drawing/2014/main" id="{F5094ED4-F006-4934-AE63-3E6DE0184785}"/>
              </a:ext>
            </a:extLst>
          </p:cNvPr>
          <p:cNvSpPr/>
          <p:nvPr/>
        </p:nvSpPr>
        <p:spPr>
          <a:xfrm>
            <a:off x="4672079" y="5367379"/>
            <a:ext cx="1087775" cy="344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10" name="Rounded Rectangle 50">
            <a:extLst>
              <a:ext uri="{FF2B5EF4-FFF2-40B4-BE49-F238E27FC236}">
                <a16:creationId xmlns:a16="http://schemas.microsoft.com/office/drawing/2014/main" id="{6DFE8731-393F-4EA8-80A2-2D1676377810}"/>
              </a:ext>
            </a:extLst>
          </p:cNvPr>
          <p:cNvSpPr/>
          <p:nvPr/>
        </p:nvSpPr>
        <p:spPr>
          <a:xfrm>
            <a:off x="5892363" y="4070242"/>
            <a:ext cx="964073"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1" name="Curved Connector 56">
            <a:extLst>
              <a:ext uri="{FF2B5EF4-FFF2-40B4-BE49-F238E27FC236}">
                <a16:creationId xmlns:a16="http://schemas.microsoft.com/office/drawing/2014/main" id="{07F07DFF-0E76-40A8-BEF7-61ECC6CD63FE}"/>
              </a:ext>
            </a:extLst>
          </p:cNvPr>
          <p:cNvCxnSpPr>
            <a:cxnSpLocks/>
            <a:stCxn id="5" idx="3"/>
          </p:cNvCxnSpPr>
          <p:nvPr/>
        </p:nvCxnSpPr>
        <p:spPr>
          <a:xfrm>
            <a:off x="2172568" y="2358784"/>
            <a:ext cx="2430630" cy="11812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75">
            <a:extLst>
              <a:ext uri="{FF2B5EF4-FFF2-40B4-BE49-F238E27FC236}">
                <a16:creationId xmlns:a16="http://schemas.microsoft.com/office/drawing/2014/main" id="{BB08BA1F-AB30-42A1-B1CA-C5DCFC204486}"/>
              </a:ext>
            </a:extLst>
          </p:cNvPr>
          <p:cNvSpPr/>
          <p:nvPr/>
        </p:nvSpPr>
        <p:spPr>
          <a:xfrm>
            <a:off x="6894948" y="2965622"/>
            <a:ext cx="879060" cy="2734297"/>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3" name="Rounded Rectangle 117">
            <a:extLst>
              <a:ext uri="{FF2B5EF4-FFF2-40B4-BE49-F238E27FC236}">
                <a16:creationId xmlns:a16="http://schemas.microsoft.com/office/drawing/2014/main" id="{02F2BED5-FA4B-49CE-A429-98EE4F8CF306}"/>
              </a:ext>
            </a:extLst>
          </p:cNvPr>
          <p:cNvSpPr/>
          <p:nvPr/>
        </p:nvSpPr>
        <p:spPr>
          <a:xfrm>
            <a:off x="995671" y="5369225"/>
            <a:ext cx="3475758"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sp>
        <p:nvSpPr>
          <p:cNvPr id="14" name="TextBox 66">
            <a:extLst>
              <a:ext uri="{FF2B5EF4-FFF2-40B4-BE49-F238E27FC236}">
                <a16:creationId xmlns:a16="http://schemas.microsoft.com/office/drawing/2014/main" id="{A181CD9F-4A44-4A3A-9470-19590BF85AAE}"/>
              </a:ext>
            </a:extLst>
          </p:cNvPr>
          <p:cNvSpPr txBox="1">
            <a:spLocks noChangeArrowheads="1"/>
          </p:cNvSpPr>
          <p:nvPr/>
        </p:nvSpPr>
        <p:spPr bwMode="auto">
          <a:xfrm>
            <a:off x="230010" y="2189315"/>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1</a:t>
            </a:r>
          </a:p>
        </p:txBody>
      </p:sp>
      <p:sp>
        <p:nvSpPr>
          <p:cNvPr id="15" name="TextBox 137">
            <a:extLst>
              <a:ext uri="{FF2B5EF4-FFF2-40B4-BE49-F238E27FC236}">
                <a16:creationId xmlns:a16="http://schemas.microsoft.com/office/drawing/2014/main" id="{D20F9FFE-3A50-4C84-A062-C331724D58C6}"/>
              </a:ext>
            </a:extLst>
          </p:cNvPr>
          <p:cNvSpPr txBox="1">
            <a:spLocks noChangeArrowheads="1"/>
          </p:cNvSpPr>
          <p:nvPr/>
        </p:nvSpPr>
        <p:spPr bwMode="auto">
          <a:xfrm>
            <a:off x="276684" y="3763191"/>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rPr>
              <a:t>Stage 2</a:t>
            </a:r>
          </a:p>
        </p:txBody>
      </p:sp>
      <p:sp>
        <p:nvSpPr>
          <p:cNvPr id="16" name="TextBox 138">
            <a:extLst>
              <a:ext uri="{FF2B5EF4-FFF2-40B4-BE49-F238E27FC236}">
                <a16:creationId xmlns:a16="http://schemas.microsoft.com/office/drawing/2014/main" id="{A26DB8F4-D797-4E8D-A579-8FB3865D4F99}"/>
              </a:ext>
            </a:extLst>
          </p:cNvPr>
          <p:cNvSpPr txBox="1">
            <a:spLocks noChangeArrowheads="1"/>
          </p:cNvSpPr>
          <p:nvPr/>
        </p:nvSpPr>
        <p:spPr bwMode="auto">
          <a:xfrm>
            <a:off x="231683" y="5269065"/>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3 </a:t>
            </a:r>
          </a:p>
        </p:txBody>
      </p:sp>
      <p:cxnSp>
        <p:nvCxnSpPr>
          <p:cNvPr id="17" name="Straight Arrow Connector 86">
            <a:extLst>
              <a:ext uri="{FF2B5EF4-FFF2-40B4-BE49-F238E27FC236}">
                <a16:creationId xmlns:a16="http://schemas.microsoft.com/office/drawing/2014/main" id="{B33378C7-1809-4C13-9B05-D4D3892F4499}"/>
              </a:ext>
            </a:extLst>
          </p:cNvPr>
          <p:cNvCxnSpPr/>
          <p:nvPr/>
        </p:nvCxnSpPr>
        <p:spPr>
          <a:xfrm flipH="1">
            <a:off x="280901" y="2003577"/>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87">
            <a:extLst>
              <a:ext uri="{FF2B5EF4-FFF2-40B4-BE49-F238E27FC236}">
                <a16:creationId xmlns:a16="http://schemas.microsoft.com/office/drawing/2014/main" id="{8C86245B-FE58-4C65-ABB0-96C0E016E2B7}"/>
              </a:ext>
            </a:extLst>
          </p:cNvPr>
          <p:cNvSpPr txBox="1">
            <a:spLocks noChangeArrowheads="1"/>
          </p:cNvSpPr>
          <p:nvPr/>
        </p:nvSpPr>
        <p:spPr bwMode="auto">
          <a:xfrm rot="16200000">
            <a:off x="-70729" y="2050408"/>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19" name="Curved Connector 56">
            <a:extLst>
              <a:ext uri="{FF2B5EF4-FFF2-40B4-BE49-F238E27FC236}">
                <a16:creationId xmlns:a16="http://schemas.microsoft.com/office/drawing/2014/main" id="{046C4F8E-7ED4-4432-94D6-22B5612E47B5}"/>
              </a:ext>
            </a:extLst>
          </p:cNvPr>
          <p:cNvCxnSpPr>
            <a:cxnSpLocks/>
            <a:stCxn id="12" idx="0"/>
          </p:cNvCxnSpPr>
          <p:nvPr/>
        </p:nvCxnSpPr>
        <p:spPr>
          <a:xfrm rot="16200000" flipH="1" flipV="1">
            <a:off x="6299662" y="2505253"/>
            <a:ext cx="574448" cy="1495185"/>
          </a:xfrm>
          <a:prstGeom prst="curvedConnector4">
            <a:avLst>
              <a:gd name="adj1" fmla="val -39795"/>
              <a:gd name="adj2" fmla="val 64698"/>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49">
            <a:extLst>
              <a:ext uri="{FF2B5EF4-FFF2-40B4-BE49-F238E27FC236}">
                <a16:creationId xmlns:a16="http://schemas.microsoft.com/office/drawing/2014/main" id="{B3F2EA2C-432D-4DA6-9EFC-20DB94C42630}"/>
              </a:ext>
            </a:extLst>
          </p:cNvPr>
          <p:cNvSpPr/>
          <p:nvPr/>
        </p:nvSpPr>
        <p:spPr>
          <a:xfrm>
            <a:off x="4672079" y="2108714"/>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21" name="Rounded Rectangle 49">
            <a:extLst>
              <a:ext uri="{FF2B5EF4-FFF2-40B4-BE49-F238E27FC236}">
                <a16:creationId xmlns:a16="http://schemas.microsoft.com/office/drawing/2014/main" id="{55F01D9A-4F2E-4166-B0B2-654F17A1E3C6}"/>
              </a:ext>
            </a:extLst>
          </p:cNvPr>
          <p:cNvSpPr/>
          <p:nvPr/>
        </p:nvSpPr>
        <p:spPr>
          <a:xfrm>
            <a:off x="4672079" y="4067620"/>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22" name="Curved Connector 56">
            <a:extLst>
              <a:ext uri="{FF2B5EF4-FFF2-40B4-BE49-F238E27FC236}">
                <a16:creationId xmlns:a16="http://schemas.microsoft.com/office/drawing/2014/main" id="{4DA625FA-5308-415F-AAA7-3DE5675CB4B4}"/>
              </a:ext>
            </a:extLst>
          </p:cNvPr>
          <p:cNvCxnSpPr>
            <a:cxnSpLocks/>
            <a:stCxn id="20" idx="2"/>
            <a:endCxn id="21" idx="0"/>
          </p:cNvCxnSpPr>
          <p:nvPr/>
        </p:nvCxnSpPr>
        <p:spPr>
          <a:xfrm rot="5400000">
            <a:off x="4545361" y="3397014"/>
            <a:ext cx="1341212"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132">
            <a:extLst>
              <a:ext uri="{FF2B5EF4-FFF2-40B4-BE49-F238E27FC236}">
                <a16:creationId xmlns:a16="http://schemas.microsoft.com/office/drawing/2014/main" id="{A34B0028-259D-4CAA-AA44-66F0FE181EA5}"/>
              </a:ext>
            </a:extLst>
          </p:cNvPr>
          <p:cNvCxnSpPr>
            <a:cxnSpLocks/>
            <a:stCxn id="21" idx="2"/>
          </p:cNvCxnSpPr>
          <p:nvPr/>
        </p:nvCxnSpPr>
        <p:spPr>
          <a:xfrm rot="16200000" flipH="1">
            <a:off x="4789817" y="4927200"/>
            <a:ext cx="852388"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56">
            <a:extLst>
              <a:ext uri="{FF2B5EF4-FFF2-40B4-BE49-F238E27FC236}">
                <a16:creationId xmlns:a16="http://schemas.microsoft.com/office/drawing/2014/main" id="{5A4452C5-1C5F-4F3D-B275-F0C2A11F2199}"/>
              </a:ext>
            </a:extLst>
          </p:cNvPr>
          <p:cNvCxnSpPr>
            <a:cxnSpLocks/>
            <a:stCxn id="13" idx="0"/>
          </p:cNvCxnSpPr>
          <p:nvPr/>
        </p:nvCxnSpPr>
        <p:spPr>
          <a:xfrm rot="5400000" flipH="1" flipV="1">
            <a:off x="2747295" y="3537028"/>
            <a:ext cx="1818452" cy="184594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urved Connector 56">
            <a:extLst>
              <a:ext uri="{FF2B5EF4-FFF2-40B4-BE49-F238E27FC236}">
                <a16:creationId xmlns:a16="http://schemas.microsoft.com/office/drawing/2014/main" id="{F5B29A4D-24B0-484A-83C9-9FC9B77BB62B}"/>
              </a:ext>
            </a:extLst>
          </p:cNvPr>
          <p:cNvCxnSpPr>
            <a:cxnSpLocks/>
            <a:endCxn id="6" idx="0"/>
          </p:cNvCxnSpPr>
          <p:nvPr/>
        </p:nvCxnSpPr>
        <p:spPr>
          <a:xfrm rot="10800000" flipV="1">
            <a:off x="1552502" y="3553988"/>
            <a:ext cx="3067313" cy="51363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urved Connector 56">
            <a:extLst>
              <a:ext uri="{FF2B5EF4-FFF2-40B4-BE49-F238E27FC236}">
                <a16:creationId xmlns:a16="http://schemas.microsoft.com/office/drawing/2014/main" id="{2B79B973-DD74-4182-80F0-FE8E43AC26ED}"/>
              </a:ext>
            </a:extLst>
          </p:cNvPr>
          <p:cNvCxnSpPr>
            <a:cxnSpLocks/>
            <a:endCxn id="7" idx="0"/>
          </p:cNvCxnSpPr>
          <p:nvPr/>
        </p:nvCxnSpPr>
        <p:spPr>
          <a:xfrm rot="10800000" flipV="1">
            <a:off x="2790478" y="3553988"/>
            <a:ext cx="1829336" cy="51684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56">
            <a:extLst>
              <a:ext uri="{FF2B5EF4-FFF2-40B4-BE49-F238E27FC236}">
                <a16:creationId xmlns:a16="http://schemas.microsoft.com/office/drawing/2014/main" id="{39890B8D-1712-48F7-BE52-9126BA58AC61}"/>
              </a:ext>
            </a:extLst>
          </p:cNvPr>
          <p:cNvCxnSpPr>
            <a:cxnSpLocks/>
            <a:endCxn id="8" idx="0"/>
          </p:cNvCxnSpPr>
          <p:nvPr/>
        </p:nvCxnSpPr>
        <p:spPr>
          <a:xfrm rot="10800000" flipV="1">
            <a:off x="3995668" y="3553987"/>
            <a:ext cx="624146" cy="527551"/>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56">
            <a:extLst>
              <a:ext uri="{FF2B5EF4-FFF2-40B4-BE49-F238E27FC236}">
                <a16:creationId xmlns:a16="http://schemas.microsoft.com/office/drawing/2014/main" id="{BDA670EE-61B2-4407-BE3C-9A66AD7B3566}"/>
              </a:ext>
            </a:extLst>
          </p:cNvPr>
          <p:cNvCxnSpPr>
            <a:cxnSpLocks/>
            <a:stCxn id="10" idx="0"/>
          </p:cNvCxnSpPr>
          <p:nvPr/>
        </p:nvCxnSpPr>
        <p:spPr>
          <a:xfrm rot="16200000" flipV="1">
            <a:off x="5855295" y="3551137"/>
            <a:ext cx="516255" cy="52195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37">
            <a:extLst>
              <a:ext uri="{FF2B5EF4-FFF2-40B4-BE49-F238E27FC236}">
                <a16:creationId xmlns:a16="http://schemas.microsoft.com/office/drawing/2014/main" id="{D6F62C11-D959-45F2-B3A1-F4907B8EC5FA}"/>
              </a:ext>
            </a:extLst>
          </p:cNvPr>
          <p:cNvSpPr txBox="1"/>
          <p:nvPr/>
        </p:nvSpPr>
        <p:spPr>
          <a:xfrm>
            <a:off x="8906933" y="1375162"/>
            <a:ext cx="3271818" cy="2677656"/>
          </a:xfrm>
          <a:prstGeom prst="rect">
            <a:avLst/>
          </a:prstGeom>
          <a:solidFill>
            <a:schemeClr val="bg1"/>
          </a:solidFill>
        </p:spPr>
        <p:txBody>
          <a:bodyPr wrap="square" rtlCol="0">
            <a:spAutoFit/>
          </a:bodyPr>
          <a:lstStyle/>
          <a:p>
            <a:pPr marL="341313" indent="-341313">
              <a:spcBef>
                <a:spcPct val="20000"/>
              </a:spcBef>
              <a:buBlip>
                <a:blip r:embed="rId2"/>
              </a:buBlip>
              <a:defRPr/>
            </a:pPr>
            <a:r>
              <a:rPr lang="en-US" altLang="zh-CN" sz="1400" b="1" dirty="0">
                <a:latin typeface="+mn-lt"/>
                <a:cs typeface="+mn-cs"/>
              </a:rPr>
              <a:t>3GPP Internal Cooperation:</a:t>
            </a:r>
          </a:p>
          <a:p>
            <a:pPr lvl="1"/>
            <a:r>
              <a:rPr lang="en-US" altLang="zh-CN" sz="1100" b="1" dirty="0"/>
              <a:t>1. SA1: </a:t>
            </a:r>
            <a:r>
              <a:rPr lang="en-US" altLang="zh-CN" sz="1100" dirty="0"/>
              <a:t>Management related requirements</a:t>
            </a:r>
          </a:p>
          <a:p>
            <a:pPr lvl="1"/>
            <a:r>
              <a:rPr lang="en-US" altLang="zh-CN" sz="1100" b="1" dirty="0"/>
              <a:t>2. SA2: </a:t>
            </a:r>
            <a:r>
              <a:rPr lang="en-US" altLang="zh-CN" sz="1100" dirty="0"/>
              <a:t>EE, AIML, NWDAF, CN NF management</a:t>
            </a:r>
          </a:p>
          <a:p>
            <a:pPr lvl="1"/>
            <a:r>
              <a:rPr lang="en-US" altLang="zh-CN" sz="1100" b="1" dirty="0"/>
              <a:t>3. SA3: </a:t>
            </a:r>
            <a:r>
              <a:rPr lang="en-US" altLang="zh-CN" sz="1100" dirty="0"/>
              <a:t>OAM Security</a:t>
            </a:r>
          </a:p>
          <a:p>
            <a:pPr lvl="1"/>
            <a:r>
              <a:rPr lang="en-US" altLang="zh-CN" sz="1100" b="1" dirty="0"/>
              <a:t>4. SA4: </a:t>
            </a:r>
            <a:r>
              <a:rPr lang="en-US" altLang="zh-CN" sz="1100" dirty="0" err="1"/>
              <a:t>QoE</a:t>
            </a:r>
            <a:r>
              <a:rPr lang="en-US" altLang="zh-CN" sz="1100" dirty="0"/>
              <a:t> data collection</a:t>
            </a:r>
          </a:p>
          <a:p>
            <a:pPr lvl="1"/>
            <a:r>
              <a:rPr lang="en-US" altLang="zh-CN" sz="1100" b="1" dirty="0"/>
              <a:t>5. SA6: </a:t>
            </a:r>
            <a:r>
              <a:rPr lang="en-US" altLang="zh-CN" sz="1100" dirty="0"/>
              <a:t>MEC, Exposure</a:t>
            </a:r>
          </a:p>
          <a:p>
            <a:pPr lvl="1"/>
            <a:r>
              <a:rPr lang="en-US" altLang="zh-CN" sz="1100" b="1" dirty="0"/>
              <a:t>6. CT: </a:t>
            </a:r>
            <a:r>
              <a:rPr lang="en-US" altLang="zh-CN" sz="1100" dirty="0">
                <a:solidFill>
                  <a:prstClr val="black"/>
                </a:solidFill>
              </a:rPr>
              <a:t>Trace, </a:t>
            </a:r>
            <a:r>
              <a:rPr lang="en-US" altLang="zh-CN" sz="1100" dirty="0" err="1">
                <a:solidFill>
                  <a:prstClr val="black"/>
                </a:solidFill>
              </a:rPr>
              <a:t>OpenAPI</a:t>
            </a:r>
            <a:r>
              <a:rPr lang="en-US" altLang="zh-CN" sz="1100" dirty="0">
                <a:solidFill>
                  <a:prstClr val="black"/>
                </a:solidFill>
              </a:rPr>
              <a:t> stage3 coordination</a:t>
            </a:r>
            <a:endParaRPr lang="en-US" altLang="zh-CN" sz="1100" dirty="0"/>
          </a:p>
          <a:p>
            <a:pPr lvl="1"/>
            <a:r>
              <a:rPr lang="en-US" altLang="zh-CN" sz="1100" b="1" dirty="0"/>
              <a:t>7. RAN1: </a:t>
            </a:r>
            <a:r>
              <a:rPr lang="en-US" altLang="zh-CN" sz="1100" dirty="0"/>
              <a:t>AIML,EE</a:t>
            </a:r>
          </a:p>
          <a:p>
            <a:pPr lvl="1"/>
            <a:r>
              <a:rPr lang="en-US" altLang="zh-CN" sz="1100" dirty="0"/>
              <a:t>8. </a:t>
            </a:r>
            <a:r>
              <a:rPr lang="en-US" altLang="zh-CN" sz="1100" b="1" dirty="0"/>
              <a:t>RAN2:</a:t>
            </a:r>
            <a:r>
              <a:rPr lang="zh-CN" altLang="en-US" sz="1100" b="1" dirty="0"/>
              <a:t> </a:t>
            </a:r>
            <a:r>
              <a:rPr lang="en-US" altLang="zh-CN" sz="1100" dirty="0"/>
              <a:t>Measurements,</a:t>
            </a:r>
            <a:r>
              <a:rPr lang="zh-CN" altLang="en-US" sz="1100" dirty="0"/>
              <a:t> </a:t>
            </a:r>
            <a:r>
              <a:rPr lang="en-US" altLang="zh-CN" sz="1100" dirty="0"/>
              <a:t>MDT, </a:t>
            </a:r>
            <a:r>
              <a:rPr lang="en-US" altLang="zh-CN" sz="1100" dirty="0" err="1"/>
              <a:t>QoE</a:t>
            </a:r>
            <a:endParaRPr lang="en-US" altLang="zh-CN" sz="1100" dirty="0"/>
          </a:p>
          <a:p>
            <a:pPr lvl="1"/>
            <a:r>
              <a:rPr lang="en-US" altLang="zh-CN" sz="1100" b="1" dirty="0"/>
              <a:t>8. RAN3: </a:t>
            </a:r>
            <a:r>
              <a:rPr lang="en-US" altLang="zh-CN" sz="1100" dirty="0"/>
              <a:t>SON, EE, data collection, AIML, RAN NF management, </a:t>
            </a:r>
            <a:r>
              <a:rPr lang="en-US" altLang="zh-CN" sz="1100" dirty="0" err="1"/>
              <a:t>Trace,MDT</a:t>
            </a:r>
            <a:r>
              <a:rPr lang="en-US" altLang="zh-CN" sz="1100" dirty="0"/>
              <a:t>, </a:t>
            </a:r>
            <a:r>
              <a:rPr lang="en-US" altLang="zh-CN" sz="1100" dirty="0" err="1"/>
              <a:t>QoE</a:t>
            </a:r>
            <a:endParaRPr lang="zh-CN" altLang="en-US" sz="1100" dirty="0"/>
          </a:p>
        </p:txBody>
      </p:sp>
      <p:sp>
        <p:nvSpPr>
          <p:cNvPr id="30" name="Rectangle 29">
            <a:extLst>
              <a:ext uri="{FF2B5EF4-FFF2-40B4-BE49-F238E27FC236}">
                <a16:creationId xmlns:a16="http://schemas.microsoft.com/office/drawing/2014/main" id="{A4608B13-4DDB-41F2-9AAD-A8E98303167D}"/>
              </a:ext>
            </a:extLst>
          </p:cNvPr>
          <p:cNvSpPr/>
          <p:nvPr/>
        </p:nvSpPr>
        <p:spPr bwMode="auto">
          <a:xfrm>
            <a:off x="4579490" y="1938489"/>
            <a:ext cx="1247331" cy="3934519"/>
          </a:xfrm>
          <a:prstGeom prst="rect">
            <a:avLst/>
          </a:prstGeom>
          <a:noFill/>
          <a:ln w="19050" cap="flat" cmpd="sng" algn="ctr">
            <a:solidFill>
              <a:srgbClr val="66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598CA98A-49EA-4B5B-B6CE-882D01E9FE20}"/>
              </a:ext>
            </a:extLst>
          </p:cNvPr>
          <p:cNvSpPr/>
          <p:nvPr/>
        </p:nvSpPr>
        <p:spPr>
          <a:xfrm>
            <a:off x="8896553" y="4069862"/>
            <a:ext cx="3186801" cy="2169825"/>
          </a:xfrm>
          <a:prstGeom prst="rect">
            <a:avLst/>
          </a:prstGeom>
          <a:solidFill>
            <a:schemeClr val="bg1"/>
          </a:solidFill>
        </p:spPr>
        <p:txBody>
          <a:bodyPr wrap="square">
            <a:spAutoFit/>
          </a:bodyPr>
          <a:lstStyle/>
          <a:p>
            <a:pPr marL="341313" indent="-341313">
              <a:spcBef>
                <a:spcPct val="20000"/>
              </a:spcBef>
              <a:buBlip>
                <a:blip r:embed="rId2"/>
              </a:buBlip>
              <a:defRPr/>
            </a:pPr>
            <a:r>
              <a:rPr lang="en-US" altLang="zh-CN" sz="1400" b="1" dirty="0">
                <a:latin typeface="+mn-lt"/>
                <a:cs typeface="+mn-cs"/>
              </a:rPr>
              <a:t>3GPP External Cooperation:</a:t>
            </a:r>
          </a:p>
          <a:p>
            <a:pPr lvl="1"/>
            <a:r>
              <a:rPr lang="en-US" altLang="zh-CN" sz="1100" b="1" dirty="0">
                <a:solidFill>
                  <a:prstClr val="black"/>
                </a:solidFill>
              </a:rPr>
              <a:t>1. GSMA: </a:t>
            </a:r>
            <a:r>
              <a:rPr lang="en-US" altLang="zh-CN" sz="1100" dirty="0">
                <a:solidFill>
                  <a:prstClr val="black"/>
                </a:solidFill>
              </a:rPr>
              <a:t>OPG requirements,</a:t>
            </a:r>
            <a:r>
              <a:rPr lang="zh-CN" altLang="en-US" sz="1100" dirty="0">
                <a:solidFill>
                  <a:prstClr val="black"/>
                </a:solidFill>
              </a:rPr>
              <a:t> </a:t>
            </a:r>
            <a:r>
              <a:rPr lang="en-US" altLang="zh-CN" sz="1100" dirty="0">
                <a:solidFill>
                  <a:prstClr val="black"/>
                </a:solidFill>
              </a:rPr>
              <a:t>slicing</a:t>
            </a:r>
          </a:p>
          <a:p>
            <a:pPr lvl="1"/>
            <a:r>
              <a:rPr lang="en-US" altLang="zh-CN" sz="1100" b="1" dirty="0">
                <a:solidFill>
                  <a:prstClr val="black"/>
                </a:solidFill>
              </a:rPr>
              <a:t>2. CAMARA: </a:t>
            </a:r>
            <a:r>
              <a:rPr lang="en-US" altLang="zh-CN" sz="1100" dirty="0">
                <a:solidFill>
                  <a:prstClr val="black"/>
                </a:solidFill>
              </a:rPr>
              <a:t>support of service API</a:t>
            </a:r>
          </a:p>
          <a:p>
            <a:pPr lvl="1"/>
            <a:r>
              <a:rPr lang="en-US" altLang="zh-CN" sz="1100" b="1" dirty="0">
                <a:solidFill>
                  <a:prstClr val="black"/>
                </a:solidFill>
              </a:rPr>
              <a:t>3. ETSI ZSM: </a:t>
            </a:r>
            <a:r>
              <a:rPr lang="en-US" altLang="zh-CN" sz="1100" dirty="0">
                <a:solidFill>
                  <a:prstClr val="black"/>
                </a:solidFill>
              </a:rPr>
              <a:t>management architecture, intent, closed loop control</a:t>
            </a:r>
          </a:p>
          <a:p>
            <a:pPr lvl="1"/>
            <a:r>
              <a:rPr lang="en-US" altLang="zh-CN" sz="1100" b="1" dirty="0">
                <a:solidFill>
                  <a:prstClr val="black"/>
                </a:solidFill>
              </a:rPr>
              <a:t>4. ETSI EE/ITU-T SG5: </a:t>
            </a:r>
            <a:r>
              <a:rPr lang="en-US" altLang="zh-CN" sz="1100" dirty="0">
                <a:solidFill>
                  <a:prstClr val="black"/>
                </a:solidFill>
              </a:rPr>
              <a:t>EE</a:t>
            </a:r>
          </a:p>
          <a:p>
            <a:pPr lvl="1"/>
            <a:r>
              <a:rPr lang="en-US" altLang="zh-CN" sz="1100" b="1" dirty="0">
                <a:solidFill>
                  <a:prstClr val="black"/>
                </a:solidFill>
              </a:rPr>
              <a:t>5. ITU-T SG2/SG13: </a:t>
            </a:r>
            <a:r>
              <a:rPr lang="en-US" altLang="zh-CN" sz="1100" dirty="0">
                <a:solidFill>
                  <a:prstClr val="black"/>
                </a:solidFill>
              </a:rPr>
              <a:t>intent, AIML, slicing</a:t>
            </a:r>
          </a:p>
          <a:p>
            <a:pPr lvl="1"/>
            <a:r>
              <a:rPr lang="en-US" altLang="zh-CN" sz="1100" b="1" dirty="0">
                <a:solidFill>
                  <a:prstClr val="black"/>
                </a:solidFill>
              </a:rPr>
              <a:t>6. ETSI NFV: </a:t>
            </a:r>
            <a:r>
              <a:rPr lang="en-US" altLang="zh-CN" sz="1100" dirty="0">
                <a:solidFill>
                  <a:prstClr val="black"/>
                </a:solidFill>
              </a:rPr>
              <a:t>virtualization, cloud native</a:t>
            </a:r>
          </a:p>
          <a:p>
            <a:pPr lvl="1"/>
            <a:r>
              <a:rPr lang="en-US" altLang="zh-CN" sz="1100" b="1" dirty="0">
                <a:solidFill>
                  <a:prstClr val="black"/>
                </a:solidFill>
              </a:rPr>
              <a:t>7. TMF: </a:t>
            </a:r>
            <a:r>
              <a:rPr lang="en-US" altLang="zh-CN" sz="1100" dirty="0">
                <a:solidFill>
                  <a:prstClr val="black"/>
                </a:solidFill>
              </a:rPr>
              <a:t>Autonomous networks level and evaluation, intent</a:t>
            </a:r>
          </a:p>
          <a:p>
            <a:pPr lvl="1"/>
            <a:r>
              <a:rPr lang="en-US" altLang="zh-CN" sz="1100" b="1" dirty="0">
                <a:solidFill>
                  <a:prstClr val="black"/>
                </a:solidFill>
              </a:rPr>
              <a:t>8. ONAP/O-RAN: </a:t>
            </a:r>
            <a:r>
              <a:rPr lang="en-US" altLang="zh-CN" sz="1100" dirty="0">
                <a:solidFill>
                  <a:prstClr val="black"/>
                </a:solidFill>
              </a:rPr>
              <a:t>reuse SA5 specifications where appropriate</a:t>
            </a:r>
          </a:p>
        </p:txBody>
      </p:sp>
      <p:sp>
        <p:nvSpPr>
          <p:cNvPr id="32" name="Rounded Rectangle 75">
            <a:extLst>
              <a:ext uri="{FF2B5EF4-FFF2-40B4-BE49-F238E27FC236}">
                <a16:creationId xmlns:a16="http://schemas.microsoft.com/office/drawing/2014/main" id="{A9E51EAA-22F4-4371-9365-839ECE11E014}"/>
              </a:ext>
            </a:extLst>
          </p:cNvPr>
          <p:cNvSpPr/>
          <p:nvPr/>
        </p:nvSpPr>
        <p:spPr>
          <a:xfrm>
            <a:off x="7932547" y="2497091"/>
            <a:ext cx="969486" cy="3202827"/>
          </a:xfrm>
          <a:prstGeom prst="round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t>GSMA/</a:t>
            </a:r>
          </a:p>
          <a:p>
            <a:pPr algn="ctr"/>
            <a:r>
              <a:rPr lang="en-US" altLang="zh-CN" dirty="0"/>
              <a:t>CAMARA/ETSI ZSM/</a:t>
            </a:r>
          </a:p>
          <a:p>
            <a:pPr algn="ctr"/>
            <a:r>
              <a:rPr lang="en-US" dirty="0"/>
              <a:t>ETSI EE/</a:t>
            </a:r>
          </a:p>
          <a:p>
            <a:pPr algn="ctr"/>
            <a:r>
              <a:rPr lang="en-US" altLang="zh-CN" dirty="0"/>
              <a:t>ETSI NFV/</a:t>
            </a:r>
            <a:endParaRPr lang="en-US" dirty="0"/>
          </a:p>
          <a:p>
            <a:pPr algn="ctr"/>
            <a:r>
              <a:rPr lang="en-US" dirty="0"/>
              <a:t>ITU-T SG2/SG5/SG13/</a:t>
            </a:r>
          </a:p>
          <a:p>
            <a:pPr algn="ctr"/>
            <a:r>
              <a:rPr lang="en-US" dirty="0"/>
              <a:t>TMF/</a:t>
            </a:r>
          </a:p>
          <a:p>
            <a:pPr algn="ctr"/>
            <a:r>
              <a:rPr lang="en-US" dirty="0"/>
              <a:t>ONAP/</a:t>
            </a:r>
          </a:p>
          <a:p>
            <a:pPr algn="ctr"/>
            <a:r>
              <a:rPr lang="en-US" dirty="0"/>
              <a:t>O-RAN</a:t>
            </a:r>
          </a:p>
        </p:txBody>
      </p:sp>
      <p:cxnSp>
        <p:nvCxnSpPr>
          <p:cNvPr id="33" name="Curved Connector 56">
            <a:extLst>
              <a:ext uri="{FF2B5EF4-FFF2-40B4-BE49-F238E27FC236}">
                <a16:creationId xmlns:a16="http://schemas.microsoft.com/office/drawing/2014/main" id="{86B78767-3D6E-4058-9CDC-4BF040281B43}"/>
              </a:ext>
            </a:extLst>
          </p:cNvPr>
          <p:cNvCxnSpPr>
            <a:cxnSpLocks/>
            <a:stCxn id="32" idx="0"/>
          </p:cNvCxnSpPr>
          <p:nvPr/>
        </p:nvCxnSpPr>
        <p:spPr>
          <a:xfrm rot="16200000" flipH="1" flipV="1">
            <a:off x="6606801" y="1729583"/>
            <a:ext cx="1042981" cy="2577996"/>
          </a:xfrm>
          <a:prstGeom prst="curvedConnector4">
            <a:avLst>
              <a:gd name="adj1" fmla="val -21918"/>
              <a:gd name="adj2" fmla="val 83847"/>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7DBAF7-F255-4982-9492-3C3F4F1E0F0F}"/>
              </a:ext>
            </a:extLst>
          </p:cNvPr>
          <p:cNvSpPr txBox="1"/>
          <p:nvPr/>
        </p:nvSpPr>
        <p:spPr>
          <a:xfrm>
            <a:off x="2056064" y="6031243"/>
            <a:ext cx="4558920" cy="292388"/>
          </a:xfrm>
          <a:prstGeom prst="rect">
            <a:avLst/>
          </a:prstGeom>
          <a:noFill/>
        </p:spPr>
        <p:txBody>
          <a:bodyPr wrap="square" rtlCol="0">
            <a:spAutoFit/>
          </a:bodyPr>
          <a:lstStyle/>
          <a:p>
            <a:r>
              <a:rPr lang="en-US" altLang="zh-CN" dirty="0"/>
              <a:t>Note: the topics for cooperation are not </a:t>
            </a:r>
            <a:r>
              <a:rPr lang="en-GB" altLang="zh-CN" dirty="0"/>
              <a:t>exhaustive</a:t>
            </a:r>
            <a:r>
              <a:rPr lang="en-US" altLang="zh-CN" dirty="0"/>
              <a:t>.</a:t>
            </a:r>
            <a:endParaRPr lang="zh-CN" altLang="en-US" dirty="0"/>
          </a:p>
        </p:txBody>
      </p:sp>
    </p:spTree>
    <p:extLst>
      <p:ext uri="{BB962C8B-B14F-4D97-AF65-F5344CB8AC3E}">
        <p14:creationId xmlns:p14="http://schemas.microsoft.com/office/powerpoint/2010/main" val="7254301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A0E0-5C73-4CDB-8ED1-77107BA25012}"/>
              </a:ext>
            </a:extLst>
          </p:cNvPr>
          <p:cNvSpPr>
            <a:spLocks noGrp="1"/>
          </p:cNvSpPr>
          <p:nvPr>
            <p:ph type="title"/>
          </p:nvPr>
        </p:nvSpPr>
        <p:spPr/>
        <p:txBody>
          <a:bodyPr/>
          <a:lstStyle/>
          <a:p>
            <a:r>
              <a:rPr lang="en-US" altLang="zh-CN" dirty="0"/>
              <a:t>Leaders’ recommendation for SA5 work improvement</a:t>
            </a:r>
            <a:endParaRPr lang="zh-CN" altLang="en-US" dirty="0"/>
          </a:p>
        </p:txBody>
      </p:sp>
      <p:sp>
        <p:nvSpPr>
          <p:cNvPr id="3" name="Content Placeholder 2">
            <a:extLst>
              <a:ext uri="{FF2B5EF4-FFF2-40B4-BE49-F238E27FC236}">
                <a16:creationId xmlns:a16="http://schemas.microsoft.com/office/drawing/2014/main" id="{1A4F5EE7-ECB8-41CB-B926-5D91E5E4D67D}"/>
              </a:ext>
            </a:extLst>
          </p:cNvPr>
          <p:cNvSpPr>
            <a:spLocks noGrp="1"/>
          </p:cNvSpPr>
          <p:nvPr>
            <p:ph idx="1"/>
          </p:nvPr>
        </p:nvSpPr>
        <p:spPr/>
        <p:txBody>
          <a:bodyPr/>
          <a:lstStyle/>
          <a:p>
            <a:r>
              <a:rPr lang="en-US" altLang="zh-CN" sz="1400" b="1" dirty="0"/>
              <a:t>Provide opportunities for more involvement from 3GPP companies (esp. from operators) to SA5 work in general</a:t>
            </a:r>
          </a:p>
          <a:p>
            <a:pPr lvl="1"/>
            <a:r>
              <a:rPr lang="en-US" altLang="zh-CN" sz="1400" dirty="0"/>
              <a:t>Potential enhancement solutions: </a:t>
            </a:r>
          </a:p>
          <a:p>
            <a:pPr lvl="2"/>
            <a:r>
              <a:rPr lang="en-US" altLang="zh-CN" sz="1400" dirty="0"/>
              <a:t>SA5 to consider always collocating SA5 with other SA WGs as much as possible in 2026 onwards. This could allow the maximum possibilities for companies who like to share the standard delegation resources across multiple SA WGs. </a:t>
            </a:r>
          </a:p>
          <a:p>
            <a:pPr lvl="2"/>
            <a:r>
              <a:rPr lang="en-US" altLang="zh-CN" sz="1400" dirty="0"/>
              <a:t>Dedicated timeslot in SA5 plenary could be planned for operators’ presentation to share their opinions/expectations upon request. </a:t>
            </a:r>
          </a:p>
          <a:p>
            <a:endParaRPr lang="en-US" altLang="zh-CN" sz="1400" b="1" dirty="0"/>
          </a:p>
          <a:p>
            <a:r>
              <a:rPr lang="en-US" altLang="zh-CN" sz="1400" b="1" dirty="0"/>
              <a:t>Improve the SA5 technical visibility and work planning on TSG level, involving SA5 in early discussion of every release. Plan the management work considering close relationship with the new network features developed by other WGs more efficiently. </a:t>
            </a:r>
          </a:p>
          <a:p>
            <a:pPr lvl="1"/>
            <a:r>
              <a:rPr lang="en-US" altLang="zh-CN" sz="1400" dirty="0"/>
              <a:t>Potential enhancement opportunities: </a:t>
            </a:r>
          </a:p>
          <a:p>
            <a:pPr lvl="2"/>
            <a:r>
              <a:rPr lang="en-US" altLang="zh-CN" sz="1400" dirty="0"/>
              <a:t>Early involvement and planning of SA5 work in each release, closely monitor the progress of SA2 and RAN groups to provide the necessary management features as early as possible.</a:t>
            </a:r>
          </a:p>
          <a:p>
            <a:pPr lvl="2"/>
            <a:r>
              <a:rPr lang="en-US" altLang="zh-CN" sz="1400" dirty="0"/>
              <a:t>SA5 to regularly report the progress of management support to network features (information as stated in slides 11~14) in SA meetings, with the goal of getting wider inputs about important management features. </a:t>
            </a:r>
          </a:p>
          <a:p>
            <a:pPr lvl="2"/>
            <a:r>
              <a:rPr lang="en-US" altLang="zh-CN" sz="1400" dirty="0"/>
              <a:t>As SA5 also provides management support to RAN features, the management support to RAN network features (information as stated in slides 12 and 13) should also be shared to RAN WGs and get inputs from RAN in regular basis. </a:t>
            </a:r>
          </a:p>
          <a:p>
            <a:endParaRPr lang="zh-CN" altLang="en-US" sz="1400" dirty="0"/>
          </a:p>
        </p:txBody>
      </p:sp>
    </p:spTree>
    <p:extLst>
      <p:ext uri="{BB962C8B-B14F-4D97-AF65-F5344CB8AC3E}">
        <p14:creationId xmlns:p14="http://schemas.microsoft.com/office/powerpoint/2010/main" val="128487377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EE593104-4A2D-4951-9A51-FC4B63B82A98}"/>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en-GB" altLang="zh-CN" dirty="0"/>
              <a:t>Release 19 timeline– figure with SA5</a:t>
            </a:r>
          </a:p>
          <a:p>
            <a:pPr lvl="1"/>
            <a:r>
              <a:rPr lang="en-US" altLang="zh-CN" dirty="0"/>
              <a:t>WIs/SIs in other 3GPP WGs potentially related to SA5</a:t>
            </a:r>
            <a:endParaRPr lang="en-GB" altLang="zh-CN" dirty="0"/>
          </a:p>
          <a:p>
            <a:r>
              <a:rPr lang="en-US" altLang="zh-CN" dirty="0">
                <a:solidFill>
                  <a:srgbClr val="0000FF"/>
                </a:solidFill>
              </a:rPr>
              <a:t>Release 20 and 6G workshop plan</a:t>
            </a:r>
            <a:endParaRPr lang="en-GB" altLang="zh-CN" dirty="0">
              <a:solidFill>
                <a:srgbClr val="0000FF"/>
              </a:solidFill>
            </a:endParaRPr>
          </a:p>
          <a:p>
            <a:pPr lvl="1"/>
            <a:endParaRPr lang="zh-CN" altLang="en-US" dirty="0"/>
          </a:p>
        </p:txBody>
      </p:sp>
    </p:spTree>
    <p:extLst>
      <p:ext uri="{BB962C8B-B14F-4D97-AF65-F5344CB8AC3E}">
        <p14:creationId xmlns:p14="http://schemas.microsoft.com/office/powerpoint/2010/main" val="23647563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14">
            <a:extLst>
              <a:ext uri="{FF2B5EF4-FFF2-40B4-BE49-F238E27FC236}">
                <a16:creationId xmlns:a16="http://schemas.microsoft.com/office/drawing/2014/main" id="{283826F5-C478-4BDB-A50F-45F35D0F3F68}"/>
              </a:ext>
            </a:extLst>
          </p:cNvPr>
          <p:cNvCxnSpPr>
            <a:cxnSpLocks noChangeShapeType="1"/>
          </p:cNvCxnSpPr>
          <p:nvPr/>
        </p:nvCxnSpPr>
        <p:spPr bwMode="auto">
          <a:xfrm>
            <a:off x="1204496" y="2028541"/>
            <a:ext cx="0" cy="3897939"/>
          </a:xfrm>
          <a:prstGeom prst="line">
            <a:avLst/>
          </a:prstGeom>
          <a:noFill/>
          <a:ln w="28575" algn="ctr">
            <a:solidFill>
              <a:schemeClr val="accent4">
                <a:lumMod val="40000"/>
                <a:lumOff val="60000"/>
              </a:schemeClr>
            </a:solidFill>
            <a:round/>
            <a:headEnd/>
            <a:tailEnd/>
          </a:ln>
        </p:spPr>
      </p:cxnSp>
      <p:cxnSp>
        <p:nvCxnSpPr>
          <p:cNvPr id="5" name="Straight Connector 4">
            <a:extLst>
              <a:ext uri="{FF2B5EF4-FFF2-40B4-BE49-F238E27FC236}">
                <a16:creationId xmlns:a16="http://schemas.microsoft.com/office/drawing/2014/main" id="{D49D7685-A7CC-4EDC-8D52-A399575C1D23}"/>
              </a:ext>
            </a:extLst>
          </p:cNvPr>
          <p:cNvCxnSpPr>
            <a:cxnSpLocks/>
          </p:cNvCxnSpPr>
          <p:nvPr/>
        </p:nvCxnSpPr>
        <p:spPr bwMode="auto">
          <a:xfrm>
            <a:off x="1270017" y="15164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 name="Straight Connector 114">
            <a:extLst>
              <a:ext uri="{FF2B5EF4-FFF2-40B4-BE49-F238E27FC236}">
                <a16:creationId xmlns:a16="http://schemas.microsoft.com/office/drawing/2014/main" id="{2AF6D177-5912-4486-A3E9-879D082C49BA}"/>
              </a:ext>
            </a:extLst>
          </p:cNvPr>
          <p:cNvCxnSpPr>
            <a:cxnSpLocks noChangeShapeType="1"/>
          </p:cNvCxnSpPr>
          <p:nvPr/>
        </p:nvCxnSpPr>
        <p:spPr bwMode="auto">
          <a:xfrm>
            <a:off x="2426105" y="2075955"/>
            <a:ext cx="0" cy="3742153"/>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7" name="Straight Connector 114">
            <a:extLst>
              <a:ext uri="{FF2B5EF4-FFF2-40B4-BE49-F238E27FC236}">
                <a16:creationId xmlns:a16="http://schemas.microsoft.com/office/drawing/2014/main" id="{3724776A-C0EE-41DE-9A16-5B6B54B2D0F4}"/>
              </a:ext>
            </a:extLst>
          </p:cNvPr>
          <p:cNvCxnSpPr>
            <a:cxnSpLocks noChangeShapeType="1"/>
          </p:cNvCxnSpPr>
          <p:nvPr/>
        </p:nvCxnSpPr>
        <p:spPr bwMode="auto">
          <a:xfrm>
            <a:off x="1818912" y="2028541"/>
            <a:ext cx="0" cy="3931806"/>
          </a:xfrm>
          <a:prstGeom prst="line">
            <a:avLst/>
          </a:prstGeom>
          <a:noFill/>
          <a:ln w="9525" algn="ctr">
            <a:solidFill>
              <a:schemeClr val="accent4">
                <a:lumMod val="40000"/>
                <a:lumOff val="60000"/>
              </a:schemeClr>
            </a:solidFill>
            <a:prstDash val="dash"/>
            <a:round/>
            <a:headEnd/>
            <a:tailEnd/>
          </a:ln>
        </p:spPr>
      </p:cxnSp>
      <p:sp>
        <p:nvSpPr>
          <p:cNvPr id="8" name="TextBox 7">
            <a:extLst>
              <a:ext uri="{FF2B5EF4-FFF2-40B4-BE49-F238E27FC236}">
                <a16:creationId xmlns:a16="http://schemas.microsoft.com/office/drawing/2014/main" id="{8F1A9A8F-00AC-4DC0-8EE0-D2F8419410F1}"/>
              </a:ext>
            </a:extLst>
          </p:cNvPr>
          <p:cNvSpPr txBox="1"/>
          <p:nvPr/>
        </p:nvSpPr>
        <p:spPr>
          <a:xfrm>
            <a:off x="2167589" y="13941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9" name="Group 8">
            <a:extLst>
              <a:ext uri="{FF2B5EF4-FFF2-40B4-BE49-F238E27FC236}">
                <a16:creationId xmlns:a16="http://schemas.microsoft.com/office/drawing/2014/main" id="{4507F4F5-3392-4251-9F4E-830EF538F5E0}"/>
              </a:ext>
            </a:extLst>
          </p:cNvPr>
          <p:cNvGrpSpPr/>
          <p:nvPr/>
        </p:nvGrpSpPr>
        <p:grpSpPr>
          <a:xfrm>
            <a:off x="1609670" y="1659510"/>
            <a:ext cx="400050" cy="354013"/>
            <a:chOff x="996003" y="755453"/>
            <a:chExt cx="400050" cy="354013"/>
          </a:xfrm>
        </p:grpSpPr>
        <p:sp>
          <p:nvSpPr>
            <p:cNvPr id="10" name="TextBox 86">
              <a:extLst>
                <a:ext uri="{FF2B5EF4-FFF2-40B4-BE49-F238E27FC236}">
                  <a16:creationId xmlns:a16="http://schemas.microsoft.com/office/drawing/2014/main" id="{F8D4FA79-5437-42DC-A57F-51552743A11E}"/>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1" name="TextBox 59">
              <a:extLst>
                <a:ext uri="{FF2B5EF4-FFF2-40B4-BE49-F238E27FC236}">
                  <a16:creationId xmlns:a16="http://schemas.microsoft.com/office/drawing/2014/main" id="{48114358-41F9-4A99-A2B1-A4D2D0E7DFC7}"/>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2" name="Group 11">
            <a:extLst>
              <a:ext uri="{FF2B5EF4-FFF2-40B4-BE49-F238E27FC236}">
                <a16:creationId xmlns:a16="http://schemas.microsoft.com/office/drawing/2014/main" id="{2AE3805A-BDFB-437F-ACE3-180B5689C2E6}"/>
              </a:ext>
            </a:extLst>
          </p:cNvPr>
          <p:cNvGrpSpPr/>
          <p:nvPr/>
        </p:nvGrpSpPr>
        <p:grpSpPr>
          <a:xfrm>
            <a:off x="6464107" y="1659510"/>
            <a:ext cx="403225" cy="354013"/>
            <a:chOff x="6320478" y="755453"/>
            <a:chExt cx="403225" cy="354013"/>
          </a:xfrm>
        </p:grpSpPr>
        <p:sp>
          <p:nvSpPr>
            <p:cNvPr id="13" name="TextBox 86">
              <a:extLst>
                <a:ext uri="{FF2B5EF4-FFF2-40B4-BE49-F238E27FC236}">
                  <a16:creationId xmlns:a16="http://schemas.microsoft.com/office/drawing/2014/main" id="{F63D513C-FE80-4AAD-9DC1-12DA172D5F2A}"/>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 name="TextBox 60">
              <a:extLst>
                <a:ext uri="{FF2B5EF4-FFF2-40B4-BE49-F238E27FC236}">
                  <a16:creationId xmlns:a16="http://schemas.microsoft.com/office/drawing/2014/main" id="{0E879125-C4C7-4111-A113-F793DF28E3B9}"/>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5" name="Group 14">
            <a:extLst>
              <a:ext uri="{FF2B5EF4-FFF2-40B4-BE49-F238E27FC236}">
                <a16:creationId xmlns:a16="http://schemas.microsoft.com/office/drawing/2014/main" id="{C9DEA1D3-1954-47EB-90EE-DF6F1D7BB35E}"/>
              </a:ext>
            </a:extLst>
          </p:cNvPr>
          <p:cNvGrpSpPr/>
          <p:nvPr/>
        </p:nvGrpSpPr>
        <p:grpSpPr>
          <a:xfrm>
            <a:off x="4025776" y="1659510"/>
            <a:ext cx="390525" cy="354013"/>
            <a:chOff x="3678878" y="755453"/>
            <a:chExt cx="390525" cy="354013"/>
          </a:xfrm>
        </p:grpSpPr>
        <p:sp>
          <p:nvSpPr>
            <p:cNvPr id="16" name="TextBox 86">
              <a:extLst>
                <a:ext uri="{FF2B5EF4-FFF2-40B4-BE49-F238E27FC236}">
                  <a16:creationId xmlns:a16="http://schemas.microsoft.com/office/drawing/2014/main" id="{3552229D-C159-4968-B635-79FB16F4192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7" name="TextBox 61">
              <a:extLst>
                <a:ext uri="{FF2B5EF4-FFF2-40B4-BE49-F238E27FC236}">
                  <a16:creationId xmlns:a16="http://schemas.microsoft.com/office/drawing/2014/main" id="{7AB362E8-E616-491B-82CE-3D029536B19C}"/>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8" name="Group 17">
            <a:extLst>
              <a:ext uri="{FF2B5EF4-FFF2-40B4-BE49-F238E27FC236}">
                <a16:creationId xmlns:a16="http://schemas.microsoft.com/office/drawing/2014/main" id="{32C694B3-BC1B-4911-B1EB-55B04DF5E45E}"/>
              </a:ext>
            </a:extLst>
          </p:cNvPr>
          <p:cNvGrpSpPr/>
          <p:nvPr/>
        </p:nvGrpSpPr>
        <p:grpSpPr>
          <a:xfrm>
            <a:off x="2215284" y="1659510"/>
            <a:ext cx="396875" cy="354013"/>
            <a:chOff x="1684978" y="755453"/>
            <a:chExt cx="396875" cy="354013"/>
          </a:xfrm>
        </p:grpSpPr>
        <p:sp>
          <p:nvSpPr>
            <p:cNvPr id="19" name="TextBox 86">
              <a:extLst>
                <a:ext uri="{FF2B5EF4-FFF2-40B4-BE49-F238E27FC236}">
                  <a16:creationId xmlns:a16="http://schemas.microsoft.com/office/drawing/2014/main" id="{4A84C15D-A0A8-4727-A519-E67B9FD1ACA6}"/>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0" name="TextBox 62">
              <a:extLst>
                <a:ext uri="{FF2B5EF4-FFF2-40B4-BE49-F238E27FC236}">
                  <a16:creationId xmlns:a16="http://schemas.microsoft.com/office/drawing/2014/main" id="{2315FAFC-9BE0-4519-8F7B-5BADAACF23D1}"/>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1" name="Group 20">
            <a:extLst>
              <a:ext uri="{FF2B5EF4-FFF2-40B4-BE49-F238E27FC236}">
                <a16:creationId xmlns:a16="http://schemas.microsoft.com/office/drawing/2014/main" id="{A480ADB1-6AD5-4531-81A0-FEC88E0E6532}"/>
              </a:ext>
            </a:extLst>
          </p:cNvPr>
          <p:cNvGrpSpPr/>
          <p:nvPr/>
        </p:nvGrpSpPr>
        <p:grpSpPr>
          <a:xfrm>
            <a:off x="4621865" y="1659510"/>
            <a:ext cx="422275" cy="354013"/>
            <a:chOff x="4367853" y="755453"/>
            <a:chExt cx="422275" cy="354013"/>
          </a:xfrm>
        </p:grpSpPr>
        <p:sp>
          <p:nvSpPr>
            <p:cNvPr id="22" name="TextBox 86">
              <a:extLst>
                <a:ext uri="{FF2B5EF4-FFF2-40B4-BE49-F238E27FC236}">
                  <a16:creationId xmlns:a16="http://schemas.microsoft.com/office/drawing/2014/main" id="{DBA034C7-5AC9-405D-86C9-F0C65B7B2FE8}"/>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3" name="TextBox 63">
              <a:extLst>
                <a:ext uri="{FF2B5EF4-FFF2-40B4-BE49-F238E27FC236}">
                  <a16:creationId xmlns:a16="http://schemas.microsoft.com/office/drawing/2014/main" id="{CDF17F89-F6C7-46DC-8BB2-6D1039C40101}"/>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4" name="Group 23">
            <a:extLst>
              <a:ext uri="{FF2B5EF4-FFF2-40B4-BE49-F238E27FC236}">
                <a16:creationId xmlns:a16="http://schemas.microsoft.com/office/drawing/2014/main" id="{5FF035D4-09AE-461A-A654-6A1C9CF3DB8E}"/>
              </a:ext>
            </a:extLst>
          </p:cNvPr>
          <p:cNvGrpSpPr/>
          <p:nvPr/>
        </p:nvGrpSpPr>
        <p:grpSpPr>
          <a:xfrm>
            <a:off x="7072896" y="1659510"/>
            <a:ext cx="407988" cy="354013"/>
            <a:chOff x="6884040" y="755453"/>
            <a:chExt cx="407988" cy="354013"/>
          </a:xfrm>
        </p:grpSpPr>
        <p:sp>
          <p:nvSpPr>
            <p:cNvPr id="25" name="TextBox 86">
              <a:extLst>
                <a:ext uri="{FF2B5EF4-FFF2-40B4-BE49-F238E27FC236}">
                  <a16:creationId xmlns:a16="http://schemas.microsoft.com/office/drawing/2014/main" id="{8BE5D390-9E74-4985-AB50-E45DD1FA1278}"/>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6" name="TextBox 64">
              <a:extLst>
                <a:ext uri="{FF2B5EF4-FFF2-40B4-BE49-F238E27FC236}">
                  <a16:creationId xmlns:a16="http://schemas.microsoft.com/office/drawing/2014/main" id="{66B9CA0C-8B91-4291-A49A-A77FD67C2A6B}"/>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7" name="Group 26">
            <a:extLst>
              <a:ext uri="{FF2B5EF4-FFF2-40B4-BE49-F238E27FC236}">
                <a16:creationId xmlns:a16="http://schemas.microsoft.com/office/drawing/2014/main" id="{1D0C8E5C-E54F-4902-8316-9C5FB93C018F}"/>
              </a:ext>
            </a:extLst>
          </p:cNvPr>
          <p:cNvGrpSpPr/>
          <p:nvPr/>
        </p:nvGrpSpPr>
        <p:grpSpPr>
          <a:xfrm>
            <a:off x="2817723" y="1659510"/>
            <a:ext cx="390525" cy="354013"/>
            <a:chOff x="2464440" y="755453"/>
            <a:chExt cx="390525" cy="354013"/>
          </a:xfrm>
        </p:grpSpPr>
        <p:sp>
          <p:nvSpPr>
            <p:cNvPr id="28" name="TextBox 86">
              <a:extLst>
                <a:ext uri="{FF2B5EF4-FFF2-40B4-BE49-F238E27FC236}">
                  <a16:creationId xmlns:a16="http://schemas.microsoft.com/office/drawing/2014/main" id="{00202DE5-3E6C-4B74-9A37-5118E19655D7}"/>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29" name="TextBox 65">
              <a:extLst>
                <a:ext uri="{FF2B5EF4-FFF2-40B4-BE49-F238E27FC236}">
                  <a16:creationId xmlns:a16="http://schemas.microsoft.com/office/drawing/2014/main" id="{F42B2FA6-D3AD-48A7-B5CC-B6BA978F112D}"/>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0" name="Group 29">
            <a:extLst>
              <a:ext uri="{FF2B5EF4-FFF2-40B4-BE49-F238E27FC236}">
                <a16:creationId xmlns:a16="http://schemas.microsoft.com/office/drawing/2014/main" id="{EC0865C0-FFCC-4611-9068-F156941C1440}"/>
              </a:ext>
            </a:extLst>
          </p:cNvPr>
          <p:cNvGrpSpPr/>
          <p:nvPr/>
        </p:nvGrpSpPr>
        <p:grpSpPr>
          <a:xfrm>
            <a:off x="5249704" y="1659510"/>
            <a:ext cx="406400" cy="354013"/>
            <a:chOff x="5098103" y="755453"/>
            <a:chExt cx="406400" cy="354013"/>
          </a:xfrm>
        </p:grpSpPr>
        <p:sp>
          <p:nvSpPr>
            <p:cNvPr id="31" name="TextBox 86">
              <a:extLst>
                <a:ext uri="{FF2B5EF4-FFF2-40B4-BE49-F238E27FC236}">
                  <a16:creationId xmlns:a16="http://schemas.microsoft.com/office/drawing/2014/main" id="{1C7D03E9-59A9-4E11-B13A-6751FD02E156}"/>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2" name="TextBox 66">
              <a:extLst>
                <a:ext uri="{FF2B5EF4-FFF2-40B4-BE49-F238E27FC236}">
                  <a16:creationId xmlns:a16="http://schemas.microsoft.com/office/drawing/2014/main" id="{333DC4DB-F9A6-4459-9A02-8EBCBBFB9FC0}"/>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3" name="Group 32">
            <a:extLst>
              <a:ext uri="{FF2B5EF4-FFF2-40B4-BE49-F238E27FC236}">
                <a16:creationId xmlns:a16="http://schemas.microsoft.com/office/drawing/2014/main" id="{6184E7C5-A4E7-41D3-A265-3D5C1145DA6E}"/>
              </a:ext>
            </a:extLst>
          </p:cNvPr>
          <p:cNvGrpSpPr/>
          <p:nvPr/>
        </p:nvGrpSpPr>
        <p:grpSpPr>
          <a:xfrm>
            <a:off x="1013581" y="1659510"/>
            <a:ext cx="390525" cy="354013"/>
            <a:chOff x="314965" y="755453"/>
            <a:chExt cx="390525" cy="354013"/>
          </a:xfrm>
        </p:grpSpPr>
        <p:sp>
          <p:nvSpPr>
            <p:cNvPr id="34" name="TextBox 86">
              <a:extLst>
                <a:ext uri="{FF2B5EF4-FFF2-40B4-BE49-F238E27FC236}">
                  <a16:creationId xmlns:a16="http://schemas.microsoft.com/office/drawing/2014/main" id="{1DD817A0-7620-450B-A40D-D45852AAB237}"/>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5" name="TextBox 69">
              <a:extLst>
                <a:ext uri="{FF2B5EF4-FFF2-40B4-BE49-F238E27FC236}">
                  <a16:creationId xmlns:a16="http://schemas.microsoft.com/office/drawing/2014/main" id="{9D69FBB0-F7C3-454D-AC83-031744842002}"/>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6" name="Group 35">
            <a:extLst>
              <a:ext uri="{FF2B5EF4-FFF2-40B4-BE49-F238E27FC236}">
                <a16:creationId xmlns:a16="http://schemas.microsoft.com/office/drawing/2014/main" id="{B11830A6-2BAA-44CC-A805-F003785758D3}"/>
              </a:ext>
            </a:extLst>
          </p:cNvPr>
          <p:cNvGrpSpPr/>
          <p:nvPr/>
        </p:nvGrpSpPr>
        <p:grpSpPr>
          <a:xfrm>
            <a:off x="3413812" y="1659510"/>
            <a:ext cx="406400" cy="354013"/>
            <a:chOff x="2991490" y="755453"/>
            <a:chExt cx="406400" cy="354013"/>
          </a:xfrm>
        </p:grpSpPr>
        <p:sp>
          <p:nvSpPr>
            <p:cNvPr id="37" name="TextBox 86">
              <a:extLst>
                <a:ext uri="{FF2B5EF4-FFF2-40B4-BE49-F238E27FC236}">
                  <a16:creationId xmlns:a16="http://schemas.microsoft.com/office/drawing/2014/main" id="{031000F9-2367-4B2B-939B-7AA85A835B7D}"/>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38" name="TextBox 70">
              <a:extLst>
                <a:ext uri="{FF2B5EF4-FFF2-40B4-BE49-F238E27FC236}">
                  <a16:creationId xmlns:a16="http://schemas.microsoft.com/office/drawing/2014/main" id="{20C1E7F3-1FE9-42BC-8537-E238211655B6}"/>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9" name="Group 38">
            <a:extLst>
              <a:ext uri="{FF2B5EF4-FFF2-40B4-BE49-F238E27FC236}">
                <a16:creationId xmlns:a16="http://schemas.microsoft.com/office/drawing/2014/main" id="{E29B395E-31D5-44E8-81B2-37DD864B0936}"/>
              </a:ext>
            </a:extLst>
          </p:cNvPr>
          <p:cNvGrpSpPr/>
          <p:nvPr/>
        </p:nvGrpSpPr>
        <p:grpSpPr>
          <a:xfrm>
            <a:off x="5861668" y="1659510"/>
            <a:ext cx="396875" cy="354013"/>
            <a:chOff x="5758503" y="755453"/>
            <a:chExt cx="396875" cy="354013"/>
          </a:xfrm>
        </p:grpSpPr>
        <p:sp>
          <p:nvSpPr>
            <p:cNvPr id="40" name="TextBox 86">
              <a:extLst>
                <a:ext uri="{FF2B5EF4-FFF2-40B4-BE49-F238E27FC236}">
                  <a16:creationId xmlns:a16="http://schemas.microsoft.com/office/drawing/2014/main" id="{B00D2142-96E5-4A5D-B38E-CACBD805BF7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1" name="TextBox 71">
              <a:extLst>
                <a:ext uri="{FF2B5EF4-FFF2-40B4-BE49-F238E27FC236}">
                  <a16:creationId xmlns:a16="http://schemas.microsoft.com/office/drawing/2014/main" id="{CF36B31B-A9CB-4E23-93FD-42F4EBA592CE}"/>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2" name="Rectangle 12">
            <a:extLst>
              <a:ext uri="{FF2B5EF4-FFF2-40B4-BE49-F238E27FC236}">
                <a16:creationId xmlns:a16="http://schemas.microsoft.com/office/drawing/2014/main" id="{28BB9A4B-C061-40F8-BA27-79032F7F98AE}"/>
              </a:ext>
            </a:extLst>
          </p:cNvPr>
          <p:cNvSpPr>
            <a:spLocks noChangeArrowheads="1"/>
          </p:cNvSpPr>
          <p:nvPr/>
        </p:nvSpPr>
        <p:spPr bwMode="auto">
          <a:xfrm>
            <a:off x="1920336" y="5869440"/>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3" name="TextBox 67">
            <a:extLst>
              <a:ext uri="{FF2B5EF4-FFF2-40B4-BE49-F238E27FC236}">
                <a16:creationId xmlns:a16="http://schemas.microsoft.com/office/drawing/2014/main" id="{D097825D-A10F-4401-AD16-2BE6EB0B5F24}"/>
              </a:ext>
            </a:extLst>
          </p:cNvPr>
          <p:cNvSpPr txBox="1">
            <a:spLocks noChangeArrowheads="1"/>
          </p:cNvSpPr>
          <p:nvPr/>
        </p:nvSpPr>
        <p:spPr bwMode="auto">
          <a:xfrm>
            <a:off x="954102" y="15576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4" name="Chevron 60">
            <a:extLst>
              <a:ext uri="{FF2B5EF4-FFF2-40B4-BE49-F238E27FC236}">
                <a16:creationId xmlns:a16="http://schemas.microsoft.com/office/drawing/2014/main" id="{9279C9ED-FFF0-42B0-9064-897783927D20}"/>
              </a:ext>
            </a:extLst>
          </p:cNvPr>
          <p:cNvSpPr/>
          <p:nvPr/>
        </p:nvSpPr>
        <p:spPr bwMode="auto">
          <a:xfrm>
            <a:off x="908594" y="207772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5" name="Star: 5 Points 44">
            <a:extLst>
              <a:ext uri="{FF2B5EF4-FFF2-40B4-BE49-F238E27FC236}">
                <a16:creationId xmlns:a16="http://schemas.microsoft.com/office/drawing/2014/main" id="{BE2399E2-8F85-4A74-A87B-8824AC10EACF}"/>
              </a:ext>
            </a:extLst>
          </p:cNvPr>
          <p:cNvSpPr/>
          <p:nvPr/>
        </p:nvSpPr>
        <p:spPr bwMode="auto">
          <a:xfrm>
            <a:off x="4051693" y="444852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6" name="TextBox 1">
            <a:extLst>
              <a:ext uri="{FF2B5EF4-FFF2-40B4-BE49-F238E27FC236}">
                <a16:creationId xmlns:a16="http://schemas.microsoft.com/office/drawing/2014/main" id="{98424839-074B-448C-B045-C87DF2DD9BAC}"/>
              </a:ext>
            </a:extLst>
          </p:cNvPr>
          <p:cNvSpPr txBox="1">
            <a:spLocks noChangeArrowheads="1"/>
          </p:cNvSpPr>
          <p:nvPr/>
        </p:nvSpPr>
        <p:spPr bwMode="auto">
          <a:xfrm>
            <a:off x="3738430" y="471128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7" name="Chevron 60">
            <a:extLst>
              <a:ext uri="{FF2B5EF4-FFF2-40B4-BE49-F238E27FC236}">
                <a16:creationId xmlns:a16="http://schemas.microsoft.com/office/drawing/2014/main" id="{3FE4948B-2658-4B22-9B8E-E16227384F3C}"/>
              </a:ext>
            </a:extLst>
          </p:cNvPr>
          <p:cNvSpPr/>
          <p:nvPr/>
        </p:nvSpPr>
        <p:spPr bwMode="auto">
          <a:xfrm>
            <a:off x="4105608" y="207332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48" name="Chevron 60">
            <a:extLst>
              <a:ext uri="{FF2B5EF4-FFF2-40B4-BE49-F238E27FC236}">
                <a16:creationId xmlns:a16="http://schemas.microsoft.com/office/drawing/2014/main" id="{99EDA24E-37C6-441B-AD32-1076BF6129E9}"/>
              </a:ext>
            </a:extLst>
          </p:cNvPr>
          <p:cNvSpPr/>
          <p:nvPr/>
        </p:nvSpPr>
        <p:spPr bwMode="auto">
          <a:xfrm>
            <a:off x="2378409" y="207692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49" name="Chevron 60">
            <a:extLst>
              <a:ext uri="{FF2B5EF4-FFF2-40B4-BE49-F238E27FC236}">
                <a16:creationId xmlns:a16="http://schemas.microsoft.com/office/drawing/2014/main" id="{E31711E7-C9FB-4396-9831-B39DC12B0C2A}"/>
              </a:ext>
            </a:extLst>
          </p:cNvPr>
          <p:cNvSpPr/>
          <p:nvPr/>
        </p:nvSpPr>
        <p:spPr bwMode="auto">
          <a:xfrm>
            <a:off x="7127628" y="237236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6BF520FF-5496-4713-AFF5-7D499505508A}"/>
              </a:ext>
            </a:extLst>
          </p:cNvPr>
          <p:cNvSpPr/>
          <p:nvPr/>
        </p:nvSpPr>
        <p:spPr bwMode="auto">
          <a:xfrm>
            <a:off x="4796484" y="237412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88D09A64-433B-482B-AE35-6A3EAD4017C0}"/>
              </a:ext>
            </a:extLst>
          </p:cNvPr>
          <p:cNvSpPr/>
          <p:nvPr/>
        </p:nvSpPr>
        <p:spPr bwMode="auto">
          <a:xfrm>
            <a:off x="7198739" y="354509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2" name="Chevron 60">
            <a:extLst>
              <a:ext uri="{FF2B5EF4-FFF2-40B4-BE49-F238E27FC236}">
                <a16:creationId xmlns:a16="http://schemas.microsoft.com/office/drawing/2014/main" id="{3A468D1A-78CF-4D1E-9A7C-2C4BD7D83EA2}"/>
              </a:ext>
            </a:extLst>
          </p:cNvPr>
          <p:cNvSpPr/>
          <p:nvPr/>
        </p:nvSpPr>
        <p:spPr bwMode="auto">
          <a:xfrm>
            <a:off x="5447025" y="5775954"/>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3" name="Group 52">
            <a:extLst>
              <a:ext uri="{FF2B5EF4-FFF2-40B4-BE49-F238E27FC236}">
                <a16:creationId xmlns:a16="http://schemas.microsoft.com/office/drawing/2014/main" id="{A9F140DB-D5A3-4769-8243-B9F7B1AE6784}"/>
              </a:ext>
            </a:extLst>
          </p:cNvPr>
          <p:cNvGrpSpPr/>
          <p:nvPr/>
        </p:nvGrpSpPr>
        <p:grpSpPr>
          <a:xfrm>
            <a:off x="7686448" y="1649350"/>
            <a:ext cx="390850" cy="354013"/>
            <a:chOff x="7359013" y="745293"/>
            <a:chExt cx="390850" cy="354013"/>
          </a:xfrm>
        </p:grpSpPr>
        <p:sp>
          <p:nvSpPr>
            <p:cNvPr id="54" name="TextBox 86">
              <a:extLst>
                <a:ext uri="{FF2B5EF4-FFF2-40B4-BE49-F238E27FC236}">
                  <a16:creationId xmlns:a16="http://schemas.microsoft.com/office/drawing/2014/main" id="{6079F1EB-29D5-428C-BC32-978BEA2A9108}"/>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5" name="TextBox 66">
              <a:extLst>
                <a:ext uri="{FF2B5EF4-FFF2-40B4-BE49-F238E27FC236}">
                  <a16:creationId xmlns:a16="http://schemas.microsoft.com/office/drawing/2014/main" id="{59421987-87F6-442C-8BAC-0AC15AA519A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6" name="Group 55">
            <a:extLst>
              <a:ext uri="{FF2B5EF4-FFF2-40B4-BE49-F238E27FC236}">
                <a16:creationId xmlns:a16="http://schemas.microsoft.com/office/drawing/2014/main" id="{E9D87263-F3A4-425C-8008-C11F601323CF}"/>
              </a:ext>
            </a:extLst>
          </p:cNvPr>
          <p:cNvGrpSpPr/>
          <p:nvPr/>
        </p:nvGrpSpPr>
        <p:grpSpPr>
          <a:xfrm>
            <a:off x="8282862" y="1649350"/>
            <a:ext cx="384175" cy="354013"/>
            <a:chOff x="8016563" y="745293"/>
            <a:chExt cx="384175" cy="354013"/>
          </a:xfrm>
        </p:grpSpPr>
        <p:sp>
          <p:nvSpPr>
            <p:cNvPr id="57" name="TextBox 86">
              <a:extLst>
                <a:ext uri="{FF2B5EF4-FFF2-40B4-BE49-F238E27FC236}">
                  <a16:creationId xmlns:a16="http://schemas.microsoft.com/office/drawing/2014/main" id="{A57A802E-1FBD-4CD1-B47F-CB0E39D19F2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58" name="TextBox 71">
              <a:extLst>
                <a:ext uri="{FF2B5EF4-FFF2-40B4-BE49-F238E27FC236}">
                  <a16:creationId xmlns:a16="http://schemas.microsoft.com/office/drawing/2014/main" id="{F5AEFE86-7163-4694-BA15-B4BA404B9297}"/>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59" name="TextBox 86">
            <a:extLst>
              <a:ext uri="{FF2B5EF4-FFF2-40B4-BE49-F238E27FC236}">
                <a16:creationId xmlns:a16="http://schemas.microsoft.com/office/drawing/2014/main" id="{935E3E50-EEF7-4FD3-B142-F2BB62E1CCD9}"/>
              </a:ext>
            </a:extLst>
          </p:cNvPr>
          <p:cNvSpPr txBox="1">
            <a:spLocks noChangeArrowheads="1"/>
          </p:cNvSpPr>
          <p:nvPr/>
        </p:nvSpPr>
        <p:spPr bwMode="auto">
          <a:xfrm>
            <a:off x="8872601" y="16628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0" name="TextBox 60">
            <a:extLst>
              <a:ext uri="{FF2B5EF4-FFF2-40B4-BE49-F238E27FC236}">
                <a16:creationId xmlns:a16="http://schemas.microsoft.com/office/drawing/2014/main" id="{01CD1695-0973-4558-8AAC-EE795810E365}"/>
              </a:ext>
            </a:extLst>
          </p:cNvPr>
          <p:cNvSpPr txBox="1">
            <a:spLocks noChangeArrowheads="1"/>
          </p:cNvSpPr>
          <p:nvPr/>
        </p:nvSpPr>
        <p:spPr bwMode="auto">
          <a:xfrm>
            <a:off x="8907851" y="18168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1" name="TextBox 60">
            <a:extLst>
              <a:ext uri="{FF2B5EF4-FFF2-40B4-BE49-F238E27FC236}">
                <a16:creationId xmlns:a16="http://schemas.microsoft.com/office/drawing/2014/main" id="{EE76FAB9-8891-4179-A1B8-D56151E2E7CF}"/>
              </a:ext>
            </a:extLst>
          </p:cNvPr>
          <p:cNvSpPr txBox="1">
            <a:spLocks noChangeArrowheads="1"/>
          </p:cNvSpPr>
          <p:nvPr/>
        </p:nvSpPr>
        <p:spPr bwMode="auto">
          <a:xfrm>
            <a:off x="9498012" y="17999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2" name="Straight Connector 61">
            <a:extLst>
              <a:ext uri="{FF2B5EF4-FFF2-40B4-BE49-F238E27FC236}">
                <a16:creationId xmlns:a16="http://schemas.microsoft.com/office/drawing/2014/main" id="{30D9DEB7-FDB2-4BA0-AA9B-10858AE7EAF8}"/>
              </a:ext>
            </a:extLst>
          </p:cNvPr>
          <p:cNvCxnSpPr>
            <a:cxnSpLocks/>
          </p:cNvCxnSpPr>
          <p:nvPr/>
        </p:nvCxnSpPr>
        <p:spPr bwMode="auto">
          <a:xfrm>
            <a:off x="834082" y="382337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3" name="Star: 5 Points 62">
            <a:extLst>
              <a:ext uri="{FF2B5EF4-FFF2-40B4-BE49-F238E27FC236}">
                <a16:creationId xmlns:a16="http://schemas.microsoft.com/office/drawing/2014/main" id="{FEA3D6E0-33A9-440A-9B33-3777C03E40B3}"/>
              </a:ext>
            </a:extLst>
          </p:cNvPr>
          <p:cNvSpPr/>
          <p:nvPr/>
        </p:nvSpPr>
        <p:spPr bwMode="auto">
          <a:xfrm>
            <a:off x="1967575" y="380247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4" name="TextBox 1">
            <a:extLst>
              <a:ext uri="{FF2B5EF4-FFF2-40B4-BE49-F238E27FC236}">
                <a16:creationId xmlns:a16="http://schemas.microsoft.com/office/drawing/2014/main" id="{BC802242-DC0E-4100-9C65-D2C3A8FBD515}"/>
              </a:ext>
            </a:extLst>
          </p:cNvPr>
          <p:cNvSpPr txBox="1">
            <a:spLocks noChangeArrowheads="1"/>
          </p:cNvSpPr>
          <p:nvPr/>
        </p:nvSpPr>
        <p:spPr bwMode="auto">
          <a:xfrm>
            <a:off x="1642538" y="409353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5" name="Chevron 60">
            <a:extLst>
              <a:ext uri="{FF2B5EF4-FFF2-40B4-BE49-F238E27FC236}">
                <a16:creationId xmlns:a16="http://schemas.microsoft.com/office/drawing/2014/main" id="{6F76374F-91E5-46A3-874F-5936B12BDB99}"/>
              </a:ext>
            </a:extLst>
          </p:cNvPr>
          <p:cNvSpPr/>
          <p:nvPr/>
        </p:nvSpPr>
        <p:spPr bwMode="auto">
          <a:xfrm>
            <a:off x="4884874" y="2987443"/>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6" name="Chevron 60">
            <a:extLst>
              <a:ext uri="{FF2B5EF4-FFF2-40B4-BE49-F238E27FC236}">
                <a16:creationId xmlns:a16="http://schemas.microsoft.com/office/drawing/2014/main" id="{A2EDEDEB-F0A4-4C20-B343-B168F572B102}"/>
              </a:ext>
            </a:extLst>
          </p:cNvPr>
          <p:cNvSpPr/>
          <p:nvPr/>
        </p:nvSpPr>
        <p:spPr bwMode="auto">
          <a:xfrm>
            <a:off x="5442658" y="3274383"/>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7" name="TextBox 86">
            <a:extLst>
              <a:ext uri="{FF2B5EF4-FFF2-40B4-BE49-F238E27FC236}">
                <a16:creationId xmlns:a16="http://schemas.microsoft.com/office/drawing/2014/main" id="{CAFD4099-C85E-46BD-AAE6-999B5A16A1FE}"/>
              </a:ext>
            </a:extLst>
          </p:cNvPr>
          <p:cNvSpPr txBox="1">
            <a:spLocks noChangeArrowheads="1"/>
          </p:cNvSpPr>
          <p:nvPr/>
        </p:nvSpPr>
        <p:spPr bwMode="auto">
          <a:xfrm>
            <a:off x="9450118" y="16595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68" name="Straight Connector 114">
            <a:extLst>
              <a:ext uri="{FF2B5EF4-FFF2-40B4-BE49-F238E27FC236}">
                <a16:creationId xmlns:a16="http://schemas.microsoft.com/office/drawing/2014/main" id="{58B3657D-05EC-4523-A9FF-D81D3F4E564A}"/>
              </a:ext>
            </a:extLst>
          </p:cNvPr>
          <p:cNvCxnSpPr>
            <a:cxnSpLocks noChangeShapeType="1"/>
          </p:cNvCxnSpPr>
          <p:nvPr/>
        </p:nvCxnSpPr>
        <p:spPr bwMode="auto">
          <a:xfrm>
            <a:off x="3020201" y="2028541"/>
            <a:ext cx="0" cy="3931806"/>
          </a:xfrm>
          <a:prstGeom prst="line">
            <a:avLst/>
          </a:prstGeom>
          <a:noFill/>
          <a:ln w="9525" algn="ctr">
            <a:solidFill>
              <a:schemeClr val="accent4">
                <a:lumMod val="40000"/>
                <a:lumOff val="60000"/>
              </a:schemeClr>
            </a:solidFill>
            <a:prstDash val="dash"/>
            <a:round/>
            <a:headEnd/>
            <a:tailEnd/>
          </a:ln>
        </p:spPr>
      </p:cxnSp>
      <p:cxnSp>
        <p:nvCxnSpPr>
          <p:cNvPr id="69" name="Straight Connector 114">
            <a:extLst>
              <a:ext uri="{FF2B5EF4-FFF2-40B4-BE49-F238E27FC236}">
                <a16:creationId xmlns:a16="http://schemas.microsoft.com/office/drawing/2014/main" id="{1EB6EC03-28E9-41FB-B4C3-DD8349B9EEF7}"/>
              </a:ext>
            </a:extLst>
          </p:cNvPr>
          <p:cNvCxnSpPr>
            <a:cxnSpLocks noChangeShapeType="1"/>
          </p:cNvCxnSpPr>
          <p:nvPr/>
        </p:nvCxnSpPr>
        <p:spPr bwMode="auto">
          <a:xfrm>
            <a:off x="4230671" y="2028541"/>
            <a:ext cx="0" cy="3931806"/>
          </a:xfrm>
          <a:prstGeom prst="line">
            <a:avLst/>
          </a:prstGeom>
          <a:noFill/>
          <a:ln w="9525" algn="ctr">
            <a:solidFill>
              <a:schemeClr val="accent4">
                <a:lumMod val="40000"/>
                <a:lumOff val="60000"/>
              </a:schemeClr>
            </a:solidFill>
            <a:prstDash val="dash"/>
            <a:round/>
            <a:headEnd/>
            <a:tailEnd/>
          </a:ln>
        </p:spPr>
      </p:cxnSp>
      <p:cxnSp>
        <p:nvCxnSpPr>
          <p:cNvPr id="70" name="Straight Connector 114">
            <a:extLst>
              <a:ext uri="{FF2B5EF4-FFF2-40B4-BE49-F238E27FC236}">
                <a16:creationId xmlns:a16="http://schemas.microsoft.com/office/drawing/2014/main" id="{0A49AE95-84CB-4F19-8DEB-74EE635C537A}"/>
              </a:ext>
            </a:extLst>
          </p:cNvPr>
          <p:cNvCxnSpPr>
            <a:cxnSpLocks noChangeShapeType="1"/>
          </p:cNvCxnSpPr>
          <p:nvPr/>
        </p:nvCxnSpPr>
        <p:spPr bwMode="auto">
          <a:xfrm>
            <a:off x="4835906" y="2028541"/>
            <a:ext cx="0" cy="3931806"/>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188109C4-76B3-4816-879F-9F05B7E5AD22}"/>
              </a:ext>
            </a:extLst>
          </p:cNvPr>
          <p:cNvCxnSpPr>
            <a:cxnSpLocks noChangeShapeType="1"/>
          </p:cNvCxnSpPr>
          <p:nvPr/>
        </p:nvCxnSpPr>
        <p:spPr bwMode="auto">
          <a:xfrm>
            <a:off x="5441141" y="2028541"/>
            <a:ext cx="0" cy="3931806"/>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0C677A8D-2F88-410E-AA0C-266794875CC6}"/>
              </a:ext>
            </a:extLst>
          </p:cNvPr>
          <p:cNvCxnSpPr>
            <a:cxnSpLocks noChangeShapeType="1"/>
          </p:cNvCxnSpPr>
          <p:nvPr/>
        </p:nvCxnSpPr>
        <p:spPr bwMode="auto">
          <a:xfrm>
            <a:off x="6651611" y="2028541"/>
            <a:ext cx="0" cy="3931806"/>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8D876920-3C75-48A8-A1C9-1D56F3B41049}"/>
              </a:ext>
            </a:extLst>
          </p:cNvPr>
          <p:cNvCxnSpPr>
            <a:cxnSpLocks noChangeShapeType="1"/>
          </p:cNvCxnSpPr>
          <p:nvPr/>
        </p:nvCxnSpPr>
        <p:spPr bwMode="auto">
          <a:xfrm>
            <a:off x="7256846" y="2028541"/>
            <a:ext cx="0" cy="3931806"/>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0E0CA314-9C95-4645-A90F-60289DE32143}"/>
              </a:ext>
            </a:extLst>
          </p:cNvPr>
          <p:cNvCxnSpPr>
            <a:cxnSpLocks noChangeShapeType="1"/>
          </p:cNvCxnSpPr>
          <p:nvPr/>
        </p:nvCxnSpPr>
        <p:spPr bwMode="auto">
          <a:xfrm>
            <a:off x="7862081" y="2028541"/>
            <a:ext cx="0" cy="3931806"/>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7E0AE432-6F2F-428B-A3D8-5D51D1B7F645}"/>
              </a:ext>
            </a:extLst>
          </p:cNvPr>
          <p:cNvCxnSpPr>
            <a:cxnSpLocks noChangeShapeType="1"/>
          </p:cNvCxnSpPr>
          <p:nvPr/>
        </p:nvCxnSpPr>
        <p:spPr bwMode="auto">
          <a:xfrm>
            <a:off x="9072551" y="2028541"/>
            <a:ext cx="0" cy="3931806"/>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ADD0E424-DDFA-45E2-8AA6-70BEFD5C016B}"/>
              </a:ext>
            </a:extLst>
          </p:cNvPr>
          <p:cNvCxnSpPr>
            <a:cxnSpLocks noChangeShapeType="1"/>
          </p:cNvCxnSpPr>
          <p:nvPr/>
        </p:nvCxnSpPr>
        <p:spPr bwMode="auto">
          <a:xfrm>
            <a:off x="9677791" y="2028541"/>
            <a:ext cx="0" cy="3931806"/>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E42A1FD-1557-40FB-A635-E186B651A409}"/>
              </a:ext>
            </a:extLst>
          </p:cNvPr>
          <p:cNvCxnSpPr>
            <a:cxnSpLocks noChangeShapeType="1"/>
          </p:cNvCxnSpPr>
          <p:nvPr/>
        </p:nvCxnSpPr>
        <p:spPr bwMode="auto">
          <a:xfrm>
            <a:off x="6046376" y="2028541"/>
            <a:ext cx="0" cy="3897939"/>
          </a:xfrm>
          <a:prstGeom prst="line">
            <a:avLst/>
          </a:prstGeom>
          <a:noFill/>
          <a:ln w="28575" algn="ctr">
            <a:solidFill>
              <a:schemeClr val="accent4">
                <a:lumMod val="40000"/>
                <a:lumOff val="60000"/>
              </a:schemeClr>
            </a:solidFill>
            <a:round/>
            <a:headEnd/>
            <a:tailEnd/>
          </a:ln>
        </p:spPr>
      </p:cxnSp>
      <p:cxnSp>
        <p:nvCxnSpPr>
          <p:cNvPr id="78" name="Straight Connector 114">
            <a:extLst>
              <a:ext uri="{FF2B5EF4-FFF2-40B4-BE49-F238E27FC236}">
                <a16:creationId xmlns:a16="http://schemas.microsoft.com/office/drawing/2014/main" id="{00B65CFF-DD64-4F41-A53C-ED2529461D37}"/>
              </a:ext>
            </a:extLst>
          </p:cNvPr>
          <p:cNvCxnSpPr>
            <a:cxnSpLocks noChangeShapeType="1"/>
          </p:cNvCxnSpPr>
          <p:nvPr/>
        </p:nvCxnSpPr>
        <p:spPr bwMode="auto">
          <a:xfrm>
            <a:off x="8467316" y="2028541"/>
            <a:ext cx="0" cy="3897939"/>
          </a:xfrm>
          <a:prstGeom prst="line">
            <a:avLst/>
          </a:prstGeom>
          <a:noFill/>
          <a:ln w="28575" algn="ctr">
            <a:solidFill>
              <a:schemeClr val="accent4">
                <a:lumMod val="40000"/>
                <a:lumOff val="60000"/>
              </a:schemeClr>
            </a:solidFill>
            <a:round/>
            <a:headEnd/>
            <a:tailEnd/>
          </a:ln>
        </p:spPr>
      </p:cxnSp>
      <p:cxnSp>
        <p:nvCxnSpPr>
          <p:cNvPr id="79" name="Straight Connector 114">
            <a:extLst>
              <a:ext uri="{FF2B5EF4-FFF2-40B4-BE49-F238E27FC236}">
                <a16:creationId xmlns:a16="http://schemas.microsoft.com/office/drawing/2014/main" id="{3661DD8B-820E-4762-BF0B-3FE1E43FE5C6}"/>
              </a:ext>
            </a:extLst>
          </p:cNvPr>
          <p:cNvCxnSpPr>
            <a:cxnSpLocks noChangeShapeType="1"/>
          </p:cNvCxnSpPr>
          <p:nvPr/>
        </p:nvCxnSpPr>
        <p:spPr bwMode="auto">
          <a:xfrm>
            <a:off x="3625436" y="2028541"/>
            <a:ext cx="0" cy="3897939"/>
          </a:xfrm>
          <a:prstGeom prst="line">
            <a:avLst/>
          </a:prstGeom>
          <a:noFill/>
          <a:ln w="28575" algn="ctr">
            <a:solidFill>
              <a:schemeClr val="accent4">
                <a:lumMod val="40000"/>
                <a:lumOff val="60000"/>
              </a:schemeClr>
            </a:solidFill>
            <a:round/>
            <a:headEnd/>
            <a:tailEnd/>
          </a:ln>
        </p:spPr>
      </p:cxnSp>
      <p:sp>
        <p:nvSpPr>
          <p:cNvPr id="80" name="Chevron 60">
            <a:extLst>
              <a:ext uri="{FF2B5EF4-FFF2-40B4-BE49-F238E27FC236}">
                <a16:creationId xmlns:a16="http://schemas.microsoft.com/office/drawing/2014/main" id="{FE48B51F-C6AA-4318-BEC9-53DF9B73D5EE}"/>
              </a:ext>
            </a:extLst>
          </p:cNvPr>
          <p:cNvSpPr/>
          <p:nvPr/>
        </p:nvSpPr>
        <p:spPr bwMode="auto">
          <a:xfrm>
            <a:off x="2869474" y="388442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1" name="Chevron 60">
            <a:extLst>
              <a:ext uri="{FF2B5EF4-FFF2-40B4-BE49-F238E27FC236}">
                <a16:creationId xmlns:a16="http://schemas.microsoft.com/office/drawing/2014/main" id="{0A9DABEE-1B77-4B4B-A816-5B984B9AE21D}"/>
              </a:ext>
            </a:extLst>
          </p:cNvPr>
          <p:cNvSpPr/>
          <p:nvPr/>
        </p:nvSpPr>
        <p:spPr bwMode="auto">
          <a:xfrm>
            <a:off x="5941180" y="2677280"/>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2" name="Chevron 60">
            <a:extLst>
              <a:ext uri="{FF2B5EF4-FFF2-40B4-BE49-F238E27FC236}">
                <a16:creationId xmlns:a16="http://schemas.microsoft.com/office/drawing/2014/main" id="{0D80B1A6-39EE-47E9-8312-B437432D2D78}"/>
              </a:ext>
            </a:extLst>
          </p:cNvPr>
          <p:cNvSpPr/>
          <p:nvPr/>
        </p:nvSpPr>
        <p:spPr bwMode="auto">
          <a:xfrm>
            <a:off x="8989175" y="3261180"/>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3" name="Chevron 60">
            <a:extLst>
              <a:ext uri="{FF2B5EF4-FFF2-40B4-BE49-F238E27FC236}">
                <a16:creationId xmlns:a16="http://schemas.microsoft.com/office/drawing/2014/main" id="{84ED3CD7-1223-484E-A6F6-5B7EBE1065DD}"/>
              </a:ext>
            </a:extLst>
          </p:cNvPr>
          <p:cNvSpPr/>
          <p:nvPr/>
        </p:nvSpPr>
        <p:spPr bwMode="auto">
          <a:xfrm>
            <a:off x="4854060" y="2677159"/>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4" name="Chevron 60">
            <a:extLst>
              <a:ext uri="{FF2B5EF4-FFF2-40B4-BE49-F238E27FC236}">
                <a16:creationId xmlns:a16="http://schemas.microsoft.com/office/drawing/2014/main" id="{A321C81E-D1CA-412B-892E-7630C1CF44DD}"/>
              </a:ext>
            </a:extLst>
          </p:cNvPr>
          <p:cNvSpPr/>
          <p:nvPr/>
        </p:nvSpPr>
        <p:spPr bwMode="auto">
          <a:xfrm>
            <a:off x="2209069" y="389109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5" name="Chevron 60">
            <a:extLst>
              <a:ext uri="{FF2B5EF4-FFF2-40B4-BE49-F238E27FC236}">
                <a16:creationId xmlns:a16="http://schemas.microsoft.com/office/drawing/2014/main" id="{27B65D48-9A6E-48E3-AAC8-BAC99E2ABFC8}"/>
              </a:ext>
            </a:extLst>
          </p:cNvPr>
          <p:cNvSpPr/>
          <p:nvPr/>
        </p:nvSpPr>
        <p:spPr bwMode="auto">
          <a:xfrm>
            <a:off x="2967682" y="416203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6" name="Chevron 60">
            <a:extLst>
              <a:ext uri="{FF2B5EF4-FFF2-40B4-BE49-F238E27FC236}">
                <a16:creationId xmlns:a16="http://schemas.microsoft.com/office/drawing/2014/main" id="{B9B39C0B-B09B-40EF-8FD9-B826F534E7DD}"/>
              </a:ext>
            </a:extLst>
          </p:cNvPr>
          <p:cNvSpPr/>
          <p:nvPr/>
        </p:nvSpPr>
        <p:spPr bwMode="auto">
          <a:xfrm>
            <a:off x="3570509" y="419605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7" name="Chevron 60">
            <a:extLst>
              <a:ext uri="{FF2B5EF4-FFF2-40B4-BE49-F238E27FC236}">
                <a16:creationId xmlns:a16="http://schemas.microsoft.com/office/drawing/2014/main" id="{2D6D54DB-F864-4A62-940B-96822A109F6B}"/>
              </a:ext>
            </a:extLst>
          </p:cNvPr>
          <p:cNvSpPr/>
          <p:nvPr/>
        </p:nvSpPr>
        <p:spPr bwMode="auto">
          <a:xfrm>
            <a:off x="4308803" y="452869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8" name="Chevron 60">
            <a:extLst>
              <a:ext uri="{FF2B5EF4-FFF2-40B4-BE49-F238E27FC236}">
                <a16:creationId xmlns:a16="http://schemas.microsoft.com/office/drawing/2014/main" id="{24F86289-1AE8-4351-A232-5579601CCCDB}"/>
              </a:ext>
            </a:extLst>
          </p:cNvPr>
          <p:cNvSpPr/>
          <p:nvPr/>
        </p:nvSpPr>
        <p:spPr bwMode="auto">
          <a:xfrm>
            <a:off x="4868872" y="517654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9" name="Chevron 60">
            <a:extLst>
              <a:ext uri="{FF2B5EF4-FFF2-40B4-BE49-F238E27FC236}">
                <a16:creationId xmlns:a16="http://schemas.microsoft.com/office/drawing/2014/main" id="{ACE55947-D961-44F6-83A9-D9E1C705BC3E}"/>
              </a:ext>
            </a:extLst>
          </p:cNvPr>
          <p:cNvSpPr/>
          <p:nvPr/>
        </p:nvSpPr>
        <p:spPr bwMode="auto">
          <a:xfrm>
            <a:off x="4742296" y="486491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5F8BE4BC-7571-4B2D-9C08-98405A562EF5}"/>
              </a:ext>
            </a:extLst>
          </p:cNvPr>
          <p:cNvSpPr/>
          <p:nvPr/>
        </p:nvSpPr>
        <p:spPr bwMode="auto">
          <a:xfrm>
            <a:off x="6625282" y="5767099"/>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Title 1">
            <a:extLst>
              <a:ext uri="{FF2B5EF4-FFF2-40B4-BE49-F238E27FC236}">
                <a16:creationId xmlns:a16="http://schemas.microsoft.com/office/drawing/2014/main" id="{DAE10571-94B4-4F8B-B9BA-6F02CAA84EE8}"/>
              </a:ext>
            </a:extLst>
          </p:cNvPr>
          <p:cNvSpPr txBox="1">
            <a:spLocks/>
          </p:cNvSpPr>
          <p:nvPr/>
        </p:nvSpPr>
        <p:spPr bwMode="auto">
          <a:xfrm>
            <a:off x="7635570" y="2578419"/>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92" name="Title 1">
            <a:extLst>
              <a:ext uri="{FF2B5EF4-FFF2-40B4-BE49-F238E27FC236}">
                <a16:creationId xmlns:a16="http://schemas.microsoft.com/office/drawing/2014/main" id="{993CD600-2C7C-4E5B-A578-B7D7D78A3888}"/>
              </a:ext>
            </a:extLst>
          </p:cNvPr>
          <p:cNvSpPr txBox="1">
            <a:spLocks/>
          </p:cNvSpPr>
          <p:nvPr/>
        </p:nvSpPr>
        <p:spPr bwMode="auto">
          <a:xfrm>
            <a:off x="7642343" y="4100599"/>
            <a:ext cx="2109741"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Rel-20 - 6G part</a:t>
            </a:r>
            <a:endParaRPr lang="en-US" sz="1600" b="1" kern="0" dirty="0">
              <a:latin typeface="Montserrat" panose="00000500000000000000" pitchFamily="50" charset="0"/>
              <a:ea typeface="ＭＳ Ｐゴシック" charset="0"/>
              <a:cs typeface="ＭＳ Ｐゴシック" charset="0"/>
            </a:endParaRPr>
          </a:p>
        </p:txBody>
      </p:sp>
      <p:cxnSp>
        <p:nvCxnSpPr>
          <p:cNvPr id="93" name="Straight Connector 92">
            <a:extLst>
              <a:ext uri="{FF2B5EF4-FFF2-40B4-BE49-F238E27FC236}">
                <a16:creationId xmlns:a16="http://schemas.microsoft.com/office/drawing/2014/main" id="{243588D5-A80A-4FC5-856F-31455F111A45}"/>
              </a:ext>
            </a:extLst>
          </p:cNvPr>
          <p:cNvCxnSpPr>
            <a:cxnSpLocks/>
          </p:cNvCxnSpPr>
          <p:nvPr/>
        </p:nvCxnSpPr>
        <p:spPr bwMode="auto">
          <a:xfrm>
            <a:off x="3637290" y="15130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4" name="TextBox 93">
            <a:extLst>
              <a:ext uri="{FF2B5EF4-FFF2-40B4-BE49-F238E27FC236}">
                <a16:creationId xmlns:a16="http://schemas.microsoft.com/office/drawing/2014/main" id="{1B00A913-7128-4233-A974-8D74453891B7}"/>
              </a:ext>
            </a:extLst>
          </p:cNvPr>
          <p:cNvSpPr txBox="1"/>
          <p:nvPr/>
        </p:nvSpPr>
        <p:spPr>
          <a:xfrm>
            <a:off x="4534862" y="13908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5" name="Straight Connector 94">
            <a:extLst>
              <a:ext uri="{FF2B5EF4-FFF2-40B4-BE49-F238E27FC236}">
                <a16:creationId xmlns:a16="http://schemas.microsoft.com/office/drawing/2014/main" id="{66F01704-5719-4B92-B7DB-97BF727F41EA}"/>
              </a:ext>
            </a:extLst>
          </p:cNvPr>
          <p:cNvCxnSpPr>
            <a:cxnSpLocks/>
          </p:cNvCxnSpPr>
          <p:nvPr/>
        </p:nvCxnSpPr>
        <p:spPr bwMode="auto">
          <a:xfrm>
            <a:off x="6038433" y="15164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6" name="TextBox 95">
            <a:extLst>
              <a:ext uri="{FF2B5EF4-FFF2-40B4-BE49-F238E27FC236}">
                <a16:creationId xmlns:a16="http://schemas.microsoft.com/office/drawing/2014/main" id="{3213F306-6578-421C-A787-8B51A4F4C8A8}"/>
              </a:ext>
            </a:extLst>
          </p:cNvPr>
          <p:cNvSpPr txBox="1"/>
          <p:nvPr/>
        </p:nvSpPr>
        <p:spPr>
          <a:xfrm>
            <a:off x="6936005" y="13941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7" name="Straight Connector 96">
            <a:extLst>
              <a:ext uri="{FF2B5EF4-FFF2-40B4-BE49-F238E27FC236}">
                <a16:creationId xmlns:a16="http://schemas.microsoft.com/office/drawing/2014/main" id="{2F24621F-7C52-4A44-965B-27133D46CCF6}"/>
              </a:ext>
            </a:extLst>
          </p:cNvPr>
          <p:cNvCxnSpPr>
            <a:cxnSpLocks/>
          </p:cNvCxnSpPr>
          <p:nvPr/>
        </p:nvCxnSpPr>
        <p:spPr bwMode="auto">
          <a:xfrm>
            <a:off x="8432802" y="15062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8" name="TextBox 97">
            <a:extLst>
              <a:ext uri="{FF2B5EF4-FFF2-40B4-BE49-F238E27FC236}">
                <a16:creationId xmlns:a16="http://schemas.microsoft.com/office/drawing/2014/main" id="{A5B25B64-B67B-40D7-9AB8-310BE41E28B5}"/>
              </a:ext>
            </a:extLst>
          </p:cNvPr>
          <p:cNvSpPr txBox="1"/>
          <p:nvPr/>
        </p:nvSpPr>
        <p:spPr>
          <a:xfrm>
            <a:off x="8998481" y="13975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99" name="Thought Bubble: Cloud 98">
            <a:extLst>
              <a:ext uri="{FF2B5EF4-FFF2-40B4-BE49-F238E27FC236}">
                <a16:creationId xmlns:a16="http://schemas.microsoft.com/office/drawing/2014/main" id="{2092D688-76CC-4C27-9694-247AED2A90AE}"/>
              </a:ext>
            </a:extLst>
          </p:cNvPr>
          <p:cNvSpPr/>
          <p:nvPr/>
        </p:nvSpPr>
        <p:spPr bwMode="auto">
          <a:xfrm>
            <a:off x="4031519" y="5471451"/>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0" name="Chevron 60">
            <a:extLst>
              <a:ext uri="{FF2B5EF4-FFF2-40B4-BE49-F238E27FC236}">
                <a16:creationId xmlns:a16="http://schemas.microsoft.com/office/drawing/2014/main" id="{869C14EB-7D4F-4FC3-B000-79B016E8386B}"/>
              </a:ext>
            </a:extLst>
          </p:cNvPr>
          <p:cNvSpPr/>
          <p:nvPr/>
        </p:nvSpPr>
        <p:spPr bwMode="auto">
          <a:xfrm>
            <a:off x="4129732" y="485281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1" name="TextBox 100">
            <a:extLst>
              <a:ext uri="{FF2B5EF4-FFF2-40B4-BE49-F238E27FC236}">
                <a16:creationId xmlns:a16="http://schemas.microsoft.com/office/drawing/2014/main" id="{1B912F4A-1A14-4176-A4D3-541110968FA2}"/>
              </a:ext>
            </a:extLst>
          </p:cNvPr>
          <p:cNvSpPr txBox="1"/>
          <p:nvPr/>
        </p:nvSpPr>
        <p:spPr>
          <a:xfrm>
            <a:off x="4017971" y="5506194"/>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SA3/4/5/6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2" name="Chevron 58">
            <a:extLst>
              <a:ext uri="{FF2B5EF4-FFF2-40B4-BE49-F238E27FC236}">
                <a16:creationId xmlns:a16="http://schemas.microsoft.com/office/drawing/2014/main" id="{DEF46AB7-0862-4F79-B04E-7FF6232F5A13}"/>
              </a:ext>
            </a:extLst>
          </p:cNvPr>
          <p:cNvSpPr/>
          <p:nvPr/>
        </p:nvSpPr>
        <p:spPr bwMode="auto">
          <a:xfrm>
            <a:off x="8860483" y="353211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3" name="Chevron 60">
            <a:extLst>
              <a:ext uri="{FF2B5EF4-FFF2-40B4-BE49-F238E27FC236}">
                <a16:creationId xmlns:a16="http://schemas.microsoft.com/office/drawing/2014/main" id="{0A6B1FA9-1B00-443D-86BE-2C1BB59DC2DC}"/>
              </a:ext>
            </a:extLst>
          </p:cNvPr>
          <p:cNvSpPr/>
          <p:nvPr/>
        </p:nvSpPr>
        <p:spPr bwMode="auto">
          <a:xfrm>
            <a:off x="5444183" y="548546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4" name="Thought Bubble: Cloud 103">
            <a:extLst>
              <a:ext uri="{FF2B5EF4-FFF2-40B4-BE49-F238E27FC236}">
                <a16:creationId xmlns:a16="http://schemas.microsoft.com/office/drawing/2014/main" id="{3F036649-4D19-482F-AD6F-798B65C45941}"/>
              </a:ext>
            </a:extLst>
          </p:cNvPr>
          <p:cNvSpPr/>
          <p:nvPr/>
        </p:nvSpPr>
        <p:spPr bwMode="auto">
          <a:xfrm>
            <a:off x="3963362" y="238741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5" name="TextBox 104">
            <a:extLst>
              <a:ext uri="{FF2B5EF4-FFF2-40B4-BE49-F238E27FC236}">
                <a16:creationId xmlns:a16="http://schemas.microsoft.com/office/drawing/2014/main" id="{54E92753-96CE-4884-9B38-C3CF114102E0}"/>
              </a:ext>
            </a:extLst>
          </p:cNvPr>
          <p:cNvSpPr txBox="1"/>
          <p:nvPr/>
        </p:nvSpPr>
        <p:spPr>
          <a:xfrm>
            <a:off x="3854989" y="237945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6" name="Thought Bubble: Cloud 105">
            <a:extLst>
              <a:ext uri="{FF2B5EF4-FFF2-40B4-BE49-F238E27FC236}">
                <a16:creationId xmlns:a16="http://schemas.microsoft.com/office/drawing/2014/main" id="{CFAE4212-D114-4CA7-8D80-1D27B69EBBD4}"/>
              </a:ext>
            </a:extLst>
          </p:cNvPr>
          <p:cNvSpPr/>
          <p:nvPr/>
        </p:nvSpPr>
        <p:spPr bwMode="auto">
          <a:xfrm>
            <a:off x="6147762" y="352194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7" name="TextBox 106">
            <a:extLst>
              <a:ext uri="{FF2B5EF4-FFF2-40B4-BE49-F238E27FC236}">
                <a16:creationId xmlns:a16="http://schemas.microsoft.com/office/drawing/2014/main" id="{890813C0-2FEC-423A-A8B3-CAE136B3583E}"/>
              </a:ext>
            </a:extLst>
          </p:cNvPr>
          <p:cNvSpPr txBox="1"/>
          <p:nvPr/>
        </p:nvSpPr>
        <p:spPr>
          <a:xfrm>
            <a:off x="6039389" y="351398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8" name="Title 1">
            <a:extLst>
              <a:ext uri="{FF2B5EF4-FFF2-40B4-BE49-F238E27FC236}">
                <a16:creationId xmlns:a16="http://schemas.microsoft.com/office/drawing/2014/main" id="{8A0DD727-541D-41C2-9499-F5585591A5B9}"/>
              </a:ext>
            </a:extLst>
          </p:cNvPr>
          <p:cNvSpPr txBox="1">
            <a:spLocks/>
          </p:cNvSpPr>
          <p:nvPr/>
        </p:nvSpPr>
        <p:spPr bwMode="auto">
          <a:xfrm>
            <a:off x="1689678" y="9514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09" name="Chevron 60">
            <a:extLst>
              <a:ext uri="{FF2B5EF4-FFF2-40B4-BE49-F238E27FC236}">
                <a16:creationId xmlns:a16="http://schemas.microsoft.com/office/drawing/2014/main" id="{330157C4-310F-42EB-8EC9-5632131FADCA}"/>
              </a:ext>
            </a:extLst>
          </p:cNvPr>
          <p:cNvSpPr/>
          <p:nvPr/>
        </p:nvSpPr>
        <p:spPr bwMode="auto">
          <a:xfrm>
            <a:off x="8458386" y="4851401"/>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0" name="Thought Bubble: Cloud 109">
            <a:extLst>
              <a:ext uri="{FF2B5EF4-FFF2-40B4-BE49-F238E27FC236}">
                <a16:creationId xmlns:a16="http://schemas.microsoft.com/office/drawing/2014/main" id="{B37E1951-969A-44AA-AE1C-63D7B32E8E0D}"/>
              </a:ext>
            </a:extLst>
          </p:cNvPr>
          <p:cNvSpPr/>
          <p:nvPr/>
        </p:nvSpPr>
        <p:spPr bwMode="auto">
          <a:xfrm>
            <a:off x="8865941" y="5762457"/>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1" name="TextBox 110">
            <a:extLst>
              <a:ext uri="{FF2B5EF4-FFF2-40B4-BE49-F238E27FC236}">
                <a16:creationId xmlns:a16="http://schemas.microsoft.com/office/drawing/2014/main" id="{715ACDA3-7C7E-4ADB-86C8-4D005D4A5E00}"/>
              </a:ext>
            </a:extLst>
          </p:cNvPr>
          <p:cNvSpPr txBox="1"/>
          <p:nvPr/>
        </p:nvSpPr>
        <p:spPr>
          <a:xfrm>
            <a:off x="8778040" y="5788613"/>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2" name="TextBox 1">
            <a:extLst>
              <a:ext uri="{FF2B5EF4-FFF2-40B4-BE49-F238E27FC236}">
                <a16:creationId xmlns:a16="http://schemas.microsoft.com/office/drawing/2014/main" id="{AE794299-FC6F-410A-A397-8B6C3ED216C4}"/>
              </a:ext>
            </a:extLst>
          </p:cNvPr>
          <p:cNvSpPr txBox="1">
            <a:spLocks noChangeArrowheads="1"/>
          </p:cNvSpPr>
          <p:nvPr/>
        </p:nvSpPr>
        <p:spPr bwMode="auto">
          <a:xfrm>
            <a:off x="7015426" y="10709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3" name="Title 1">
            <a:extLst>
              <a:ext uri="{FF2B5EF4-FFF2-40B4-BE49-F238E27FC236}">
                <a16:creationId xmlns:a16="http://schemas.microsoft.com/office/drawing/2014/main" id="{C90C9178-71B2-4C6A-8599-28C2FC612A17}"/>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a:t>
            </a:r>
            <a:r>
              <a:rPr lang="en-US" altLang="zh-CN" sz="2400" dirty="0"/>
              <a:t>to be updated</a:t>
            </a:r>
            <a:r>
              <a:rPr lang="en-GB" sz="2400" dirty="0"/>
              <a:t>)</a:t>
            </a:r>
            <a:endParaRPr lang="en-US" sz="2400" dirty="0"/>
          </a:p>
        </p:txBody>
      </p:sp>
      <p:sp>
        <p:nvSpPr>
          <p:cNvPr id="114" name="TextBox 113">
            <a:extLst>
              <a:ext uri="{FF2B5EF4-FFF2-40B4-BE49-F238E27FC236}">
                <a16:creationId xmlns:a16="http://schemas.microsoft.com/office/drawing/2014/main" id="{E4890AD1-8774-4328-AA7E-3C328327BC4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Tree>
    <p:extLst>
      <p:ext uri="{BB962C8B-B14F-4D97-AF65-F5344CB8AC3E}">
        <p14:creationId xmlns:p14="http://schemas.microsoft.com/office/powerpoint/2010/main" val="15635421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B36F9B-CC29-4289-B28D-AF583F883F86}"/>
              </a:ext>
            </a:extLst>
          </p:cNvPr>
          <p:cNvSpPr txBox="1">
            <a:spLocks/>
          </p:cNvSpPr>
          <p:nvPr/>
        </p:nvSpPr>
        <p:spPr bwMode="auto">
          <a:xfrm>
            <a:off x="970005" y="315747"/>
            <a:ext cx="8012788" cy="70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600" kern="0" dirty="0"/>
              <a:t>SA 5G-A/6G Workshop Plan information </a:t>
            </a:r>
          </a:p>
        </p:txBody>
      </p:sp>
      <p:sp>
        <p:nvSpPr>
          <p:cNvPr id="5" name="Content Placeholder 2">
            <a:extLst>
              <a:ext uri="{FF2B5EF4-FFF2-40B4-BE49-F238E27FC236}">
                <a16:creationId xmlns:a16="http://schemas.microsoft.com/office/drawing/2014/main" id="{EC985045-E590-4AEA-919A-8E35FBF77C77}"/>
              </a:ext>
            </a:extLst>
          </p:cNvPr>
          <p:cNvSpPr>
            <a:spLocks noGrp="1"/>
          </p:cNvSpPr>
          <p:nvPr>
            <p:ph idx="1"/>
          </p:nvPr>
        </p:nvSpPr>
        <p:spPr>
          <a:xfrm>
            <a:off x="4137593" y="1272058"/>
            <a:ext cx="3088252" cy="4223306"/>
          </a:xfrm>
          <a:ln w="3175">
            <a:solidFill>
              <a:schemeClr val="tx1"/>
            </a:solidFill>
          </a:ln>
        </p:spPr>
        <p:txBody>
          <a:bodyPr/>
          <a:lstStyle/>
          <a:p>
            <a:pPr marL="0" indent="0">
              <a:buNone/>
            </a:pPr>
            <a:r>
              <a:rPr lang="en-US" sz="1600" b="1" dirty="0"/>
              <a:t>6</a:t>
            </a:r>
            <a:r>
              <a:rPr lang="en-US" altLang="zh-CN" sz="1600" b="1" dirty="0"/>
              <a:t>G Workshop Plan:</a:t>
            </a:r>
            <a:endParaRPr lang="en-US" sz="1600" b="1" dirty="0"/>
          </a:p>
          <a:p>
            <a:r>
              <a:rPr lang="en-US" sz="1400" dirty="0"/>
              <a:t>Dates: March 10</a:t>
            </a:r>
            <a:r>
              <a:rPr lang="en-US" sz="1400" baseline="30000" dirty="0"/>
              <a:t>th</a:t>
            </a:r>
            <a:r>
              <a:rPr lang="en-US" sz="1400" dirty="0"/>
              <a:t> – 11</a:t>
            </a:r>
            <a:r>
              <a:rPr lang="en-US" sz="1400" baseline="30000" dirty="0"/>
              <a:t>th</a:t>
            </a:r>
            <a:r>
              <a:rPr lang="en-US" sz="1400" dirty="0"/>
              <a:t> (Monday – Tuesday), collocated with TSG#107 meetings.</a:t>
            </a:r>
          </a:p>
          <a:p>
            <a:r>
              <a:rPr lang="en-US" sz="1400" b="1" dirty="0"/>
              <a:t>Workshop timings</a:t>
            </a:r>
          </a:p>
          <a:p>
            <a:pPr lvl="1"/>
            <a:r>
              <a:rPr lang="en-US" sz="1200" b="1" dirty="0"/>
              <a:t>Parallel RAN/SA sessions </a:t>
            </a:r>
            <a:r>
              <a:rPr lang="en-US" sz="1200" dirty="0"/>
              <a:t>starting from Monday afternoon to Tuesday early afternoon</a:t>
            </a:r>
          </a:p>
          <a:p>
            <a:pPr lvl="2"/>
            <a:r>
              <a:rPr lang="en-US" sz="1100" dirty="0"/>
              <a:t>Monday: 1400 – 1800</a:t>
            </a:r>
          </a:p>
          <a:p>
            <a:pPr lvl="2"/>
            <a:r>
              <a:rPr lang="en-US" sz="1100" dirty="0"/>
              <a:t>Tuesday: 0900 – 1530</a:t>
            </a:r>
          </a:p>
          <a:p>
            <a:pPr lvl="1"/>
            <a:r>
              <a:rPr lang="en-US" sz="1200" b="1" dirty="0"/>
              <a:t>Joint RAN/SA/CT session</a:t>
            </a:r>
            <a:endParaRPr lang="en-US" sz="1200" strike="sngStrike" dirty="0"/>
          </a:p>
          <a:p>
            <a:pPr lvl="2"/>
            <a:r>
              <a:rPr lang="en-US" sz="1100" dirty="0"/>
              <a:t>Monday morning: 0900 - 1230</a:t>
            </a:r>
          </a:p>
          <a:p>
            <a:pPr lvl="2"/>
            <a:r>
              <a:rPr lang="en-US" sz="1100" dirty="0"/>
              <a:t>Tuesday 1600 – 1800: summary of the workshop</a:t>
            </a:r>
          </a:p>
        </p:txBody>
      </p:sp>
      <p:sp>
        <p:nvSpPr>
          <p:cNvPr id="8" name="Content Placeholder 2">
            <a:extLst>
              <a:ext uri="{FF2B5EF4-FFF2-40B4-BE49-F238E27FC236}">
                <a16:creationId xmlns:a16="http://schemas.microsoft.com/office/drawing/2014/main" id="{2445E0C3-6E82-4494-A51B-6DAFBA9C7153}"/>
              </a:ext>
            </a:extLst>
          </p:cNvPr>
          <p:cNvSpPr txBox="1">
            <a:spLocks/>
          </p:cNvSpPr>
          <p:nvPr/>
        </p:nvSpPr>
        <p:spPr bwMode="auto">
          <a:xfrm>
            <a:off x="7287587" y="1269313"/>
            <a:ext cx="4803881" cy="5057345"/>
          </a:xfrm>
          <a:prstGeom prst="rect">
            <a:avLst/>
          </a:prstGeom>
          <a:solidFill>
            <a:schemeClr val="bg1"/>
          </a:solidFill>
          <a:ln w="317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indent="0">
              <a:buNone/>
            </a:pPr>
            <a:r>
              <a:rPr lang="en-US" altLang="zh-CN" sz="1200" b="1" dirty="0"/>
              <a:t>6G Workshop: SA Agenda (SA#107):</a:t>
            </a:r>
            <a:endParaRPr lang="en-US" sz="1200" b="1" kern="0" dirty="0"/>
          </a:p>
          <a:p>
            <a:r>
              <a:rPr lang="en-US" sz="1200" kern="0" dirty="0"/>
              <a:t>Draft preliminary </a:t>
            </a:r>
            <a:r>
              <a:rPr lang="en-US" sz="1200" b="1" kern="0" dirty="0"/>
              <a:t>Agenda for SA</a:t>
            </a:r>
          </a:p>
          <a:p>
            <a:pPr marL="1144588" lvl="1" indent="-460375">
              <a:buFont typeface="+mj-lt"/>
              <a:buAutoNum type="arabicPeriod"/>
            </a:pPr>
            <a:r>
              <a:rPr lang="en-US" sz="1200" kern="0" dirty="0"/>
              <a:t>Opening of the workshop (Monday 0900 local time)</a:t>
            </a:r>
          </a:p>
          <a:p>
            <a:pPr marL="1141413" lvl="1" indent="-457200">
              <a:buFont typeface="+mj-lt"/>
              <a:buAutoNum type="arabicPeriod"/>
            </a:pPr>
            <a:r>
              <a:rPr lang="en-US" sz="1200" kern="0" dirty="0">
                <a:solidFill>
                  <a:srgbClr val="0000FF"/>
                </a:solidFill>
              </a:rPr>
              <a:t>Contributions from 3GPP members</a:t>
            </a:r>
          </a:p>
          <a:p>
            <a:pPr marL="1674784" lvl="2" indent="-457200"/>
            <a:r>
              <a:rPr lang="en-US" sz="1200" kern="0" dirty="0">
                <a:solidFill>
                  <a:srgbClr val="0000FF"/>
                </a:solidFill>
              </a:rPr>
              <a:t>Contributions on 6G technologies with a focus on System/CN aspects, 6G Stage-2 study organization, etc. [Details TBD]</a:t>
            </a:r>
          </a:p>
          <a:p>
            <a:pPr marL="1674784" lvl="2" indent="-457200"/>
            <a:r>
              <a:rPr lang="en-US" sz="1200" kern="0" dirty="0">
                <a:solidFill>
                  <a:srgbClr val="0000FF"/>
                </a:solidFill>
              </a:rPr>
              <a:t>Up to one contribution per company</a:t>
            </a:r>
          </a:p>
          <a:p>
            <a:pPr marL="2284350" lvl="3" indent="-457200"/>
            <a:r>
              <a:rPr lang="en-US" sz="1200" kern="0" dirty="0">
                <a:solidFill>
                  <a:srgbClr val="0000FF"/>
                </a:solidFill>
              </a:rPr>
              <a:t>6G </a:t>
            </a:r>
            <a:r>
              <a:rPr lang="en-US" sz="1200" kern="0" dirty="0" err="1">
                <a:solidFill>
                  <a:srgbClr val="0000FF"/>
                </a:solidFill>
              </a:rPr>
              <a:t>usecases</a:t>
            </a:r>
            <a:r>
              <a:rPr lang="en-US" sz="1200" kern="0" dirty="0">
                <a:solidFill>
                  <a:srgbClr val="0000FF"/>
                </a:solidFill>
              </a:rPr>
              <a:t> related papers may be submitted for information but will not get handled. </a:t>
            </a:r>
          </a:p>
          <a:p>
            <a:pPr marL="1142962" lvl="1" indent="-457200">
              <a:buFont typeface="+mj-lt"/>
              <a:buAutoNum type="arabicPeriod" startAt="3"/>
            </a:pPr>
            <a:r>
              <a:rPr lang="en-US" sz="1200" kern="0" dirty="0"/>
              <a:t>Chairman's summary and open discussion</a:t>
            </a:r>
          </a:p>
          <a:p>
            <a:pPr marL="1219133" lvl="2" indent="0">
              <a:buFontTx/>
              <a:buNone/>
            </a:pPr>
            <a:r>
              <a:rPr lang="en-US" sz="1200" i="1" kern="0" dirty="0">
                <a:solidFill>
                  <a:srgbClr val="FF0000"/>
                </a:solidFill>
              </a:rPr>
              <a:t> No individual contributions, please. TSG Chairs will prepare the summary</a:t>
            </a:r>
          </a:p>
          <a:p>
            <a:pPr marL="1144588" lvl="1" indent="-460375">
              <a:buFont typeface="+mj-lt"/>
              <a:buAutoNum type="arabicPeriod" startAt="3"/>
            </a:pPr>
            <a:r>
              <a:rPr lang="en-US" sz="1200" kern="0" dirty="0"/>
              <a:t>Closing of the workshop (Tuesday 1800 local time)</a:t>
            </a:r>
          </a:p>
          <a:p>
            <a:r>
              <a:rPr lang="en-US" sz="1200" b="1" kern="0" dirty="0"/>
              <a:t>Contributions</a:t>
            </a:r>
          </a:p>
          <a:p>
            <a:pPr lvl="1"/>
            <a:r>
              <a:rPr lang="en-US" sz="1200" b="1" kern="0" dirty="0"/>
              <a:t>Individual contributions </a:t>
            </a:r>
            <a:r>
              <a:rPr lang="en-US" sz="1200" kern="0" dirty="0"/>
              <a:t>are invited for the </a:t>
            </a:r>
            <a:r>
              <a:rPr lang="en-US" sz="1200" b="1" kern="0" dirty="0"/>
              <a:t>parallel sessions</a:t>
            </a:r>
          </a:p>
          <a:p>
            <a:pPr lvl="2"/>
            <a:r>
              <a:rPr lang="en-US" sz="1200" kern="0" dirty="0"/>
              <a:t>Contributions are welcome from </a:t>
            </a:r>
            <a:r>
              <a:rPr lang="en-US" sz="1200" b="1" kern="0" dirty="0"/>
              <a:t>3GPP members </a:t>
            </a:r>
            <a:r>
              <a:rPr lang="en-US" sz="1200" b="1" u="sng" kern="0" dirty="0">
                <a:solidFill>
                  <a:srgbClr val="FF0000"/>
                </a:solidFill>
              </a:rPr>
              <a:t>and MRPs / verticals </a:t>
            </a:r>
            <a:r>
              <a:rPr lang="en-US" sz="1200" b="1" kern="0" dirty="0"/>
              <a:t>only</a:t>
            </a:r>
          </a:p>
          <a:p>
            <a:pPr lvl="2"/>
            <a:r>
              <a:rPr lang="en-US" sz="1200" kern="0" dirty="0"/>
              <a:t>A subset of the contributions will be selected for presentation, with details TBD</a:t>
            </a:r>
          </a:p>
          <a:p>
            <a:pPr lvl="1"/>
            <a:r>
              <a:rPr lang="en-US" sz="1200" kern="0" dirty="0"/>
              <a:t>TSG chairs will prepare a </a:t>
            </a:r>
            <a:r>
              <a:rPr lang="en-US" sz="1200" b="1" kern="0" dirty="0"/>
              <a:t>summary</a:t>
            </a:r>
            <a:r>
              <a:rPr lang="en-US" sz="1200" kern="0" dirty="0"/>
              <a:t> for the </a:t>
            </a:r>
            <a:r>
              <a:rPr lang="en-US" sz="1200" b="1" kern="0" dirty="0"/>
              <a:t>joint session</a:t>
            </a:r>
          </a:p>
          <a:p>
            <a:pPr lvl="2"/>
            <a:r>
              <a:rPr lang="en-US" sz="1200" kern="0" dirty="0"/>
              <a:t>No individual contributions, please</a:t>
            </a:r>
          </a:p>
        </p:txBody>
      </p:sp>
      <p:sp>
        <p:nvSpPr>
          <p:cNvPr id="9" name="TextBox 8">
            <a:extLst>
              <a:ext uri="{FF2B5EF4-FFF2-40B4-BE49-F238E27FC236}">
                <a16:creationId xmlns:a16="http://schemas.microsoft.com/office/drawing/2014/main" id="{C8BC0C85-DF88-461E-A31B-C481F632D0F4}"/>
              </a:ext>
            </a:extLst>
          </p:cNvPr>
          <p:cNvSpPr txBox="1"/>
          <p:nvPr/>
        </p:nvSpPr>
        <p:spPr>
          <a:xfrm>
            <a:off x="4946153" y="5897017"/>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SP-240952</a:t>
            </a:r>
            <a:endParaRPr lang="zh-CN" altLang="en-US" sz="1050" b="1" dirty="0">
              <a:latin typeface="+mn-lt"/>
            </a:endParaRPr>
          </a:p>
        </p:txBody>
      </p:sp>
      <p:sp>
        <p:nvSpPr>
          <p:cNvPr id="10" name="Content Placeholder 2">
            <a:extLst>
              <a:ext uri="{FF2B5EF4-FFF2-40B4-BE49-F238E27FC236}">
                <a16:creationId xmlns:a16="http://schemas.microsoft.com/office/drawing/2014/main" id="{20EF063C-9CDD-4753-8CFA-A935FEA83580}"/>
              </a:ext>
            </a:extLst>
          </p:cNvPr>
          <p:cNvSpPr txBox="1">
            <a:spLocks/>
          </p:cNvSpPr>
          <p:nvPr/>
        </p:nvSpPr>
        <p:spPr bwMode="auto">
          <a:xfrm>
            <a:off x="90996" y="1269313"/>
            <a:ext cx="3988807" cy="505734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lvl="1" indent="0">
              <a:buNone/>
            </a:pPr>
            <a:r>
              <a:rPr lang="en-US" altLang="zh-CN" sz="1600" b="1" dirty="0"/>
              <a:t>5G-Advanced in Rel-20 for TSG-SA (SA#106):</a:t>
            </a:r>
            <a:endParaRPr lang="en-US" sz="1600" b="1" kern="0" dirty="0">
              <a:ea typeface="+mn-ea"/>
              <a:cs typeface="+mn-cs"/>
            </a:endParaRPr>
          </a:p>
          <a:p>
            <a:pPr marL="457176" lvl="1" indent="-457176"/>
            <a:r>
              <a:rPr lang="en-US" sz="1400" b="1" kern="0" dirty="0">
                <a:ea typeface="+mn-ea"/>
                <a:cs typeface="+mn-cs"/>
              </a:rPr>
              <a:t>5G-Advanced timelines :</a:t>
            </a:r>
          </a:p>
          <a:p>
            <a:pPr lvl="2"/>
            <a:r>
              <a:rPr lang="en-US" sz="1100" b="1" kern="0" dirty="0"/>
              <a:t>Stage-1 freeze: Jun 2025</a:t>
            </a:r>
          </a:p>
          <a:p>
            <a:pPr lvl="2"/>
            <a:r>
              <a:rPr lang="en-US" sz="1100" b="1" kern="0" dirty="0"/>
              <a:t>Stage-2 freeze: Jun 2026 (&gt;=80%); Sep 2026 (100%)</a:t>
            </a:r>
          </a:p>
          <a:p>
            <a:pPr lvl="2"/>
            <a:r>
              <a:rPr lang="en-US" sz="1100" b="1" kern="0" dirty="0"/>
              <a:t>Stage-3 freeze: Mar 2027</a:t>
            </a:r>
          </a:p>
          <a:p>
            <a:pPr lvl="2"/>
            <a:r>
              <a:rPr lang="en-US" sz="1100" b="1" kern="0" dirty="0"/>
              <a:t>ASN.1/</a:t>
            </a:r>
            <a:r>
              <a:rPr lang="en-US" sz="1100" b="1" kern="0" dirty="0" err="1"/>
              <a:t>OpenAPI</a:t>
            </a:r>
            <a:r>
              <a:rPr lang="en-US" sz="1100" b="1" kern="0" dirty="0"/>
              <a:t> freeze: June 2027</a:t>
            </a:r>
          </a:p>
          <a:p>
            <a:r>
              <a:rPr lang="en-US" sz="1400" b="1" kern="0" dirty="0"/>
              <a:t>Dedicated agenda and discussion </a:t>
            </a:r>
            <a:r>
              <a:rPr lang="en-US" sz="1400" kern="0" dirty="0"/>
              <a:t>for </a:t>
            </a:r>
            <a:r>
              <a:rPr lang="en-US" sz="1400" b="1" kern="0" dirty="0"/>
              <a:t>5G-Advanced in Rel-20 </a:t>
            </a:r>
            <a:r>
              <a:rPr lang="en-US" sz="1400" kern="0" dirty="0"/>
              <a:t>will be arranged </a:t>
            </a:r>
            <a:r>
              <a:rPr lang="en-US" sz="1400" b="1" kern="0" dirty="0"/>
              <a:t>in December 2024 as part of SA#106 </a:t>
            </a:r>
          </a:p>
          <a:p>
            <a:pPr lvl="1"/>
            <a:r>
              <a:rPr lang="en-US" sz="1200" kern="0" dirty="0"/>
              <a:t>Targeting a 1-day “workshop” for 5G-Advanced within SA#106. [</a:t>
            </a:r>
            <a:r>
              <a:rPr lang="en-US" sz="1200" kern="0" dirty="0">
                <a:solidFill>
                  <a:srgbClr val="FF0000"/>
                </a:solidFill>
              </a:rPr>
              <a:t>Details TBD</a:t>
            </a:r>
            <a:r>
              <a:rPr lang="en-US" sz="1200" kern="0" dirty="0"/>
              <a:t>]</a:t>
            </a:r>
          </a:p>
          <a:p>
            <a:pPr lvl="1"/>
            <a:r>
              <a:rPr lang="en-US" sz="1200" kern="0" dirty="0"/>
              <a:t>SA#106: </a:t>
            </a:r>
            <a:r>
              <a:rPr lang="en-US" sz="1200" b="1" kern="0" dirty="0"/>
              <a:t>Start 0900 Tuesday</a:t>
            </a:r>
            <a:r>
              <a:rPr lang="en-US" sz="1200" kern="0" dirty="0"/>
              <a:t>, Finish 1600 Friday. </a:t>
            </a:r>
          </a:p>
          <a:p>
            <a:pPr marL="457176" lvl="1" indent="-457176"/>
            <a:r>
              <a:rPr lang="en-US" sz="1400" b="1" kern="0" dirty="0">
                <a:ea typeface="+mn-ea"/>
                <a:cs typeface="+mn-cs"/>
              </a:rPr>
              <a:t>Rel-20 prioritization to take place after Dec 2024 </a:t>
            </a:r>
          </a:p>
          <a:p>
            <a:pPr lvl="1"/>
            <a:r>
              <a:rPr lang="en-US" sz="1200" kern="0" dirty="0"/>
              <a:t>1-step Prioritization (June, 25), or 2-step Prioritization (Mar, 25 + June, 25)? [</a:t>
            </a:r>
            <a:r>
              <a:rPr lang="en-US" sz="1200" kern="0" dirty="0">
                <a:solidFill>
                  <a:srgbClr val="FF0000"/>
                </a:solidFill>
              </a:rPr>
              <a:t>TBD no later than Dec</a:t>
            </a:r>
            <a:r>
              <a:rPr lang="en-US" sz="1200" kern="0" dirty="0"/>
              <a:t>]</a:t>
            </a:r>
          </a:p>
        </p:txBody>
      </p:sp>
    </p:spTree>
    <p:extLst>
      <p:ext uri="{BB962C8B-B14F-4D97-AF65-F5344CB8AC3E}">
        <p14:creationId xmlns:p14="http://schemas.microsoft.com/office/powerpoint/2010/main" val="288776750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77E-26B2-46F5-A555-3F03A4475692}"/>
              </a:ext>
            </a:extLst>
          </p:cNvPr>
          <p:cNvSpPr>
            <a:spLocks noGrp="1"/>
          </p:cNvSpPr>
          <p:nvPr>
            <p:ph type="title"/>
          </p:nvPr>
        </p:nvSpPr>
        <p:spPr/>
        <p:txBody>
          <a:bodyPr/>
          <a:lstStyle/>
          <a:p>
            <a:r>
              <a:rPr lang="en-US" altLang="zh-CN" sz="4000" dirty="0"/>
              <a:t>Potential source of management requirements for 5GA/6G (for discussion)</a:t>
            </a:r>
            <a:endParaRPr lang="zh-CN" altLang="en-US" sz="4000" dirty="0"/>
          </a:p>
        </p:txBody>
      </p:sp>
      <p:sp>
        <p:nvSpPr>
          <p:cNvPr id="4" name="Rounded Rectangle 49">
            <a:extLst>
              <a:ext uri="{FF2B5EF4-FFF2-40B4-BE49-F238E27FC236}">
                <a16:creationId xmlns:a16="http://schemas.microsoft.com/office/drawing/2014/main" id="{99FA8038-2CA9-40A6-9B00-31979F1E583E}"/>
              </a:ext>
            </a:extLst>
          </p:cNvPr>
          <p:cNvSpPr/>
          <p:nvPr/>
        </p:nvSpPr>
        <p:spPr>
          <a:xfrm>
            <a:off x="4224330" y="3833727"/>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a:t>
            </a:r>
          </a:p>
          <a:p>
            <a:pPr algn="ctr">
              <a:defRPr/>
            </a:pPr>
            <a:r>
              <a:rPr lang="en-US" altLang="zh-CN" dirty="0"/>
              <a:t>Stage 1</a:t>
            </a:r>
            <a:endParaRPr lang="en-US" dirty="0"/>
          </a:p>
        </p:txBody>
      </p:sp>
      <p:sp>
        <p:nvSpPr>
          <p:cNvPr id="5" name="Rounded Rectangle 43">
            <a:extLst>
              <a:ext uri="{FF2B5EF4-FFF2-40B4-BE49-F238E27FC236}">
                <a16:creationId xmlns:a16="http://schemas.microsoft.com/office/drawing/2014/main" id="{362BAA2C-9212-46FC-9BAC-EDCE5E77C231}"/>
              </a:ext>
            </a:extLst>
          </p:cNvPr>
          <p:cNvSpPr/>
          <p:nvPr/>
        </p:nvSpPr>
        <p:spPr>
          <a:xfrm>
            <a:off x="1524364" y="20626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cxnSp>
        <p:nvCxnSpPr>
          <p:cNvPr id="6" name="Curved Connector 56">
            <a:extLst>
              <a:ext uri="{FF2B5EF4-FFF2-40B4-BE49-F238E27FC236}">
                <a16:creationId xmlns:a16="http://schemas.microsoft.com/office/drawing/2014/main" id="{88231D95-7BC3-46AB-AF4A-D09505E7C93D}"/>
              </a:ext>
            </a:extLst>
          </p:cNvPr>
          <p:cNvCxnSpPr>
            <a:cxnSpLocks/>
            <a:stCxn id="5" idx="2"/>
            <a:endCxn id="4" idx="0"/>
          </p:cNvCxnSpPr>
          <p:nvPr/>
        </p:nvCxnSpPr>
        <p:spPr>
          <a:xfrm rot="16200000" flipH="1">
            <a:off x="2920820" y="1986329"/>
            <a:ext cx="1060682" cy="263411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56">
            <a:extLst>
              <a:ext uri="{FF2B5EF4-FFF2-40B4-BE49-F238E27FC236}">
                <a16:creationId xmlns:a16="http://schemas.microsoft.com/office/drawing/2014/main" id="{A897EC09-8C9D-491F-858E-69964FDC8BE5}"/>
              </a:ext>
            </a:extLst>
          </p:cNvPr>
          <p:cNvCxnSpPr>
            <a:cxnSpLocks/>
            <a:stCxn id="13" idx="2"/>
            <a:endCxn id="4" idx="0"/>
          </p:cNvCxnSpPr>
          <p:nvPr/>
        </p:nvCxnSpPr>
        <p:spPr>
          <a:xfrm rot="5400000">
            <a:off x="4237828" y="3303336"/>
            <a:ext cx="1060782" cy="1"/>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ounded Rectangle 43">
            <a:extLst>
              <a:ext uri="{FF2B5EF4-FFF2-40B4-BE49-F238E27FC236}">
                <a16:creationId xmlns:a16="http://schemas.microsoft.com/office/drawing/2014/main" id="{CE6EC542-7F5D-4518-8BD0-C92AE90C71EF}"/>
              </a:ext>
            </a:extLst>
          </p:cNvPr>
          <p:cNvSpPr/>
          <p:nvPr/>
        </p:nvSpPr>
        <p:spPr>
          <a:xfrm>
            <a:off x="2841422"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GSMA OPG</a:t>
            </a:r>
          </a:p>
        </p:txBody>
      </p:sp>
      <p:sp>
        <p:nvSpPr>
          <p:cNvPr id="13" name="Rounded Rectangle 43">
            <a:extLst>
              <a:ext uri="{FF2B5EF4-FFF2-40B4-BE49-F238E27FC236}">
                <a16:creationId xmlns:a16="http://schemas.microsoft.com/office/drawing/2014/main" id="{6C688507-4487-4875-A3A1-9EE129E2C52D}"/>
              </a:ext>
            </a:extLst>
          </p:cNvPr>
          <p:cNvSpPr/>
          <p:nvPr/>
        </p:nvSpPr>
        <p:spPr>
          <a:xfrm>
            <a:off x="4158479" y="20625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NGMN</a:t>
            </a:r>
          </a:p>
        </p:txBody>
      </p:sp>
      <p:cxnSp>
        <p:nvCxnSpPr>
          <p:cNvPr id="16" name="Curved Connector 56">
            <a:extLst>
              <a:ext uri="{FF2B5EF4-FFF2-40B4-BE49-F238E27FC236}">
                <a16:creationId xmlns:a16="http://schemas.microsoft.com/office/drawing/2014/main" id="{864AD3E9-C727-41DF-B824-185DEF0484CF}"/>
              </a:ext>
            </a:extLst>
          </p:cNvPr>
          <p:cNvCxnSpPr>
            <a:cxnSpLocks/>
            <a:stCxn id="12" idx="2"/>
            <a:endCxn id="4" idx="0"/>
          </p:cNvCxnSpPr>
          <p:nvPr/>
        </p:nvCxnSpPr>
        <p:spPr>
          <a:xfrm rot="16200000" flipH="1">
            <a:off x="3575611" y="2641120"/>
            <a:ext cx="1068158" cy="1317056"/>
          </a:xfrm>
          <a:prstGeom prst="curvedConnector3">
            <a:avLst>
              <a:gd name="adj1" fmla="val 50000"/>
            </a:avLst>
          </a:prstGeom>
          <a:ln>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ounded Rectangle 43">
            <a:extLst>
              <a:ext uri="{FF2B5EF4-FFF2-40B4-BE49-F238E27FC236}">
                <a16:creationId xmlns:a16="http://schemas.microsoft.com/office/drawing/2014/main" id="{0AD2E1B3-1D5D-4442-8EAF-BB082AFCAB01}"/>
              </a:ext>
            </a:extLst>
          </p:cNvPr>
          <p:cNvSpPr/>
          <p:nvPr/>
        </p:nvSpPr>
        <p:spPr>
          <a:xfrm>
            <a:off x="5475535" y="2062530"/>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5G-ACIA</a:t>
            </a:r>
          </a:p>
        </p:txBody>
      </p:sp>
      <p:cxnSp>
        <p:nvCxnSpPr>
          <p:cNvPr id="21" name="Curved Connector 56">
            <a:extLst>
              <a:ext uri="{FF2B5EF4-FFF2-40B4-BE49-F238E27FC236}">
                <a16:creationId xmlns:a16="http://schemas.microsoft.com/office/drawing/2014/main" id="{D2CCBD26-F78E-4057-9033-048D5581ACD9}"/>
              </a:ext>
            </a:extLst>
          </p:cNvPr>
          <p:cNvCxnSpPr>
            <a:cxnSpLocks/>
            <a:stCxn id="19" idx="2"/>
            <a:endCxn id="4" idx="0"/>
          </p:cNvCxnSpPr>
          <p:nvPr/>
        </p:nvCxnSpPr>
        <p:spPr>
          <a:xfrm rot="5400000">
            <a:off x="4896355" y="2644807"/>
            <a:ext cx="1060784" cy="1317057"/>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931D53-9F0B-47A5-8232-146C7878281E}"/>
              </a:ext>
            </a:extLst>
          </p:cNvPr>
          <p:cNvSpPr txBox="1"/>
          <p:nvPr/>
        </p:nvSpPr>
        <p:spPr>
          <a:xfrm>
            <a:off x="2928597" y="3312551"/>
            <a:ext cx="843501" cy="292388"/>
          </a:xfrm>
          <a:prstGeom prst="rect">
            <a:avLst/>
          </a:prstGeom>
          <a:noFill/>
        </p:spPr>
        <p:txBody>
          <a:bodyPr wrap="none" rtlCol="0">
            <a:spAutoFit/>
          </a:bodyPr>
          <a:lstStyle/>
          <a:p>
            <a:r>
              <a:rPr lang="en-US" altLang="zh-CN" dirty="0"/>
              <a:t>5G-A/6G</a:t>
            </a:r>
            <a:endParaRPr lang="zh-CN" altLang="en-US" dirty="0"/>
          </a:p>
        </p:txBody>
      </p:sp>
      <p:sp>
        <p:nvSpPr>
          <p:cNvPr id="25" name="Rounded Rectangle 43">
            <a:extLst>
              <a:ext uri="{FF2B5EF4-FFF2-40B4-BE49-F238E27FC236}">
                <a16:creationId xmlns:a16="http://schemas.microsoft.com/office/drawing/2014/main" id="{DC786118-140A-41F7-B06D-02CCEEFD1175}"/>
              </a:ext>
            </a:extLst>
          </p:cNvPr>
          <p:cNvSpPr/>
          <p:nvPr/>
        </p:nvSpPr>
        <p:spPr>
          <a:xfrm>
            <a:off x="6792591"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AECC</a:t>
            </a:r>
          </a:p>
        </p:txBody>
      </p:sp>
      <p:cxnSp>
        <p:nvCxnSpPr>
          <p:cNvPr id="26" name="Curved Connector 56">
            <a:extLst>
              <a:ext uri="{FF2B5EF4-FFF2-40B4-BE49-F238E27FC236}">
                <a16:creationId xmlns:a16="http://schemas.microsoft.com/office/drawing/2014/main" id="{F73C9340-A2E4-4CBB-93F3-006F64C1DC66}"/>
              </a:ext>
            </a:extLst>
          </p:cNvPr>
          <p:cNvCxnSpPr>
            <a:cxnSpLocks/>
            <a:stCxn id="25" idx="2"/>
            <a:endCxn id="4" idx="0"/>
          </p:cNvCxnSpPr>
          <p:nvPr/>
        </p:nvCxnSpPr>
        <p:spPr>
          <a:xfrm rot="5400000">
            <a:off x="5551196" y="1982592"/>
            <a:ext cx="1068158" cy="2634113"/>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1FCAEBD-FD6B-43B5-B71F-D7D043FF6501}"/>
              </a:ext>
            </a:extLst>
          </p:cNvPr>
          <p:cNvSpPr/>
          <p:nvPr/>
        </p:nvSpPr>
        <p:spPr>
          <a:xfrm>
            <a:off x="1422811" y="5210460"/>
            <a:ext cx="5572359" cy="292388"/>
          </a:xfrm>
          <a:prstGeom prst="rect">
            <a:avLst/>
          </a:prstGeom>
        </p:spPr>
        <p:txBody>
          <a:bodyPr wrap="none">
            <a:spAutoFit/>
          </a:bodyPr>
          <a:lstStyle/>
          <a:p>
            <a:r>
              <a:rPr lang="en-US" altLang="zh-CN" dirty="0"/>
              <a:t>Any other groups which may provide management requirements to SA5? </a:t>
            </a:r>
            <a:endParaRPr lang="en-GB" altLang="zh-CN" dirty="0"/>
          </a:p>
        </p:txBody>
      </p:sp>
    </p:spTree>
    <p:extLst>
      <p:ext uri="{BB962C8B-B14F-4D97-AF65-F5344CB8AC3E}">
        <p14:creationId xmlns:p14="http://schemas.microsoft.com/office/powerpoint/2010/main" val="85461421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solidFill>
                  <a:srgbClr val="0000FF"/>
                </a:solidFill>
              </a:rPr>
              <a:t>Expectation of SA5 rapporteur </a:t>
            </a:r>
            <a:r>
              <a:rPr lang="fr-FR" altLang="zh-CN" dirty="0" err="1">
                <a:solidFill>
                  <a:srgbClr val="0000FF"/>
                </a:solidFill>
              </a:rPr>
              <a:t>role</a:t>
            </a:r>
            <a:endParaRPr lang="fr-FR" altLang="zh-CN" dirty="0">
              <a:solidFill>
                <a:srgbClr val="0000FF"/>
              </a:solidFill>
            </a:endParaRPr>
          </a:p>
          <a:p>
            <a:pPr lvl="1"/>
            <a:r>
              <a:rPr lang="en-US" altLang="zh-CN" dirty="0"/>
              <a:t>SA5 TU planning &amp; statistics</a:t>
            </a:r>
            <a:endParaRPr lang="zh-CN" altLang="en-US" dirty="0"/>
          </a:p>
        </p:txBody>
      </p:sp>
    </p:spTree>
    <p:extLst>
      <p:ext uri="{BB962C8B-B14F-4D97-AF65-F5344CB8AC3E}">
        <p14:creationId xmlns:p14="http://schemas.microsoft.com/office/powerpoint/2010/main" val="25976313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5406-014B-4D81-B16A-6A6EF80E09E2}"/>
              </a:ext>
            </a:extLst>
          </p:cNvPr>
          <p:cNvSpPr>
            <a:spLocks noGrp="1"/>
          </p:cNvSpPr>
          <p:nvPr>
            <p:ph type="title"/>
          </p:nvPr>
        </p:nvSpPr>
        <p:spPr/>
        <p:txBody>
          <a:bodyPr/>
          <a:lstStyle/>
          <a:p>
            <a:r>
              <a:rPr lang="en-US" altLang="zh-CN" sz="3600" dirty="0"/>
              <a:t>Chair’s recommendation on Rel-19 study</a:t>
            </a:r>
            <a:endParaRPr lang="zh-CN" altLang="en-US" sz="3600" dirty="0"/>
          </a:p>
        </p:txBody>
      </p:sp>
      <p:sp>
        <p:nvSpPr>
          <p:cNvPr id="3" name="Content Placeholder 2">
            <a:extLst>
              <a:ext uri="{FF2B5EF4-FFF2-40B4-BE49-F238E27FC236}">
                <a16:creationId xmlns:a16="http://schemas.microsoft.com/office/drawing/2014/main" id="{C29A4730-4CB5-48DB-ABDC-8A41DE633605}"/>
              </a:ext>
            </a:extLst>
          </p:cNvPr>
          <p:cNvSpPr>
            <a:spLocks noGrp="1"/>
          </p:cNvSpPr>
          <p:nvPr>
            <p:ph idx="1"/>
          </p:nvPr>
        </p:nvSpPr>
        <p:spPr>
          <a:xfrm>
            <a:off x="504031" y="1182130"/>
            <a:ext cx="11183938" cy="4830763"/>
          </a:xfrm>
        </p:spPr>
        <p:txBody>
          <a:bodyPr/>
          <a:lstStyle/>
          <a:p>
            <a:r>
              <a:rPr lang="en-US" altLang="zh-CN" sz="2000" dirty="0"/>
              <a:t>Encourage companies and delegates to keep positive and collaborative attitude, be creative, open-minded to capture multiple potential solutions in the study.</a:t>
            </a:r>
          </a:p>
          <a:p>
            <a:r>
              <a:rPr lang="en-US" altLang="zh-CN" sz="2000" dirty="0"/>
              <a:t>Focus the efforts on the comparison and evaluation between multiple solutions and provide concrete conclusion at the end of the study. </a:t>
            </a:r>
          </a:p>
          <a:p>
            <a:r>
              <a:rPr lang="en-US" altLang="zh-CN" sz="2000" dirty="0"/>
              <a:t>3GPP standardization focuses on the interoperability in multi-vendor environment. </a:t>
            </a:r>
          </a:p>
          <a:p>
            <a:r>
              <a:rPr lang="en-US" altLang="zh-CN" sz="2000" dirty="0"/>
              <a:t>SA5’s work is an important component in a large eco-system. Rapporteurs and interested companies are encouraged to keep close track of the technical progress of related discussion within 3GPP and SDOs outside of 3GPP. Progress presentations on dedicated technical topics are welcome to keep SA5 updated.  </a:t>
            </a:r>
          </a:p>
          <a:p>
            <a:r>
              <a:rPr lang="en-US" altLang="zh-CN" sz="2000" dirty="0"/>
              <a:t>Chair would be happy to help on:</a:t>
            </a:r>
          </a:p>
          <a:p>
            <a:pPr lvl="1"/>
            <a:r>
              <a:rPr lang="en-US" altLang="zh-CN" sz="1800" dirty="0"/>
              <a:t>Coordinate joint meetings if needed based on the working progress</a:t>
            </a:r>
          </a:p>
          <a:p>
            <a:pPr lvl="1"/>
            <a:r>
              <a:rPr lang="en-US" altLang="zh-CN" sz="1800" dirty="0"/>
              <a:t>Coordinate SA5 highlights inputs and tech articles in ETSI website</a:t>
            </a:r>
          </a:p>
          <a:p>
            <a:pPr lvl="1"/>
            <a:r>
              <a:rPr lang="en-US" altLang="zh-CN" sz="1800" dirty="0"/>
              <a:t>Represent SA5 and promote SA5 achievement in </a:t>
            </a:r>
            <a:r>
              <a:rPr lang="en-US" altLang="zh-CN" sz="1800"/>
              <a:t>external fora </a:t>
            </a:r>
            <a:endParaRPr lang="en-US" altLang="zh-CN" sz="1800" dirty="0"/>
          </a:p>
        </p:txBody>
      </p:sp>
    </p:spTree>
    <p:extLst>
      <p:ext uri="{BB962C8B-B14F-4D97-AF65-F5344CB8AC3E}">
        <p14:creationId xmlns:p14="http://schemas.microsoft.com/office/powerpoint/2010/main" val="378106478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A89AAF-FA31-49A7-B806-047228287471}"/>
              </a:ext>
            </a:extLst>
          </p:cNvPr>
          <p:cNvSpPr>
            <a:spLocks noGrp="1"/>
          </p:cNvSpPr>
          <p:nvPr>
            <p:ph idx="1"/>
          </p:nvPr>
        </p:nvSpPr>
        <p:spPr>
          <a:xfrm>
            <a:off x="274211" y="1382118"/>
            <a:ext cx="10476167" cy="4359656"/>
          </a:xfrm>
          <a:solidFill>
            <a:schemeClr val="bg1"/>
          </a:solidFill>
        </p:spPr>
        <p:txBody>
          <a:bodyPr/>
          <a:lstStyle/>
          <a:p>
            <a:r>
              <a:rPr lang="en-US" altLang="zh-CN" sz="1600" b="1" dirty="0"/>
              <a:t>Expectation of SA5 rapporteur role:</a:t>
            </a:r>
          </a:p>
          <a:p>
            <a:pPr lvl="1"/>
            <a:r>
              <a:rPr lang="en-US" altLang="zh-CN" sz="1400" dirty="0"/>
              <a:t>Actively contribute and facilitate the progress of the WI/SI, coordinate the discussion within SA5 and with external groups if necessary</a:t>
            </a:r>
          </a:p>
          <a:p>
            <a:pPr lvl="1"/>
            <a:r>
              <a:rPr lang="en-US" altLang="zh-CN" sz="1400" dirty="0"/>
              <a:t>Prepare </a:t>
            </a:r>
            <a:r>
              <a:rPr lang="en-US" altLang="zh-CN" sz="1400" dirty="0" err="1"/>
              <a:t>tdoc</a:t>
            </a:r>
            <a:r>
              <a:rPr lang="en-US" altLang="zh-CN" sz="1400" dirty="0"/>
              <a:t> sequence list and </a:t>
            </a:r>
            <a:r>
              <a:rPr lang="en-US" altLang="zh-CN" sz="1400" dirty="0" err="1"/>
              <a:t>tdoc</a:t>
            </a:r>
            <a:r>
              <a:rPr lang="en-US" altLang="zh-CN" sz="1400" dirty="0"/>
              <a:t> grouping suggestion before the meeting</a:t>
            </a:r>
          </a:p>
          <a:p>
            <a:pPr lvl="1"/>
            <a:r>
              <a:rPr lang="en-US" altLang="zh-CN" sz="1400" dirty="0"/>
              <a:t>Provide inputs to Rel-19 TU planning/TU consumption for each meeting.</a:t>
            </a:r>
          </a:p>
          <a:p>
            <a:pPr lvl="1"/>
            <a:r>
              <a:rPr lang="en-US" altLang="zh-CN" sz="1400" dirty="0"/>
              <a:t>Provide timely progress report in NWM before closing plenary with clear highlights for external readers with references to the WID/SID objectives.</a:t>
            </a:r>
          </a:p>
          <a:p>
            <a:pPr lvl="1"/>
            <a:r>
              <a:rPr lang="en-US" altLang="zh-CN" sz="1400" dirty="0"/>
              <a:t>Implement any necessary </a:t>
            </a:r>
            <a:r>
              <a:rPr lang="en-US" altLang="zh-CN" sz="1400" dirty="0" err="1"/>
              <a:t>draftCR</a:t>
            </a:r>
            <a:r>
              <a:rPr lang="en-US" altLang="zh-CN" sz="1400" dirty="0"/>
              <a:t>/draft TR/draft TS and facilitate the email approval of </a:t>
            </a:r>
            <a:r>
              <a:rPr lang="en-US" altLang="zh-CN" sz="1400" dirty="0" err="1"/>
              <a:t>draftCR</a:t>
            </a:r>
            <a:r>
              <a:rPr lang="en-US" altLang="zh-CN" sz="1400" dirty="0"/>
              <a:t>/draft TR/draft TS</a:t>
            </a:r>
          </a:p>
          <a:p>
            <a:pPr lvl="1"/>
            <a:r>
              <a:rPr lang="en-US" altLang="zh-CN" sz="1400" dirty="0"/>
              <a:t>Moderate the breakout sessions/offline calls and provide summary report </a:t>
            </a:r>
          </a:p>
          <a:p>
            <a:pPr lvl="1"/>
            <a:r>
              <a:rPr lang="en-US" altLang="zh-CN" sz="1400" dirty="0"/>
              <a:t>Refer to TR 21.900 clause 6.3.2 for Role of the work item rapporteur and 4.1.2 Role of the specification rapporteur</a:t>
            </a:r>
          </a:p>
          <a:p>
            <a:pPr lvl="1"/>
            <a:r>
              <a:rPr lang="en-US" altLang="zh-CN" sz="1400" dirty="0"/>
              <a:t>Be familiar with 3GPP drafting rules as specified in TR 21.801.</a:t>
            </a:r>
            <a:endParaRPr lang="en-US" altLang="zh-CN" sz="1600" dirty="0"/>
          </a:p>
          <a:p>
            <a:r>
              <a:rPr lang="en-US" altLang="zh-CN" sz="1600" dirty="0"/>
              <a:t>If you agree with the expectation above, please provide the nomination (one company one reply email please): </a:t>
            </a:r>
          </a:p>
          <a:p>
            <a:pPr lvl="1"/>
            <a:r>
              <a:rPr lang="en-US" altLang="zh-CN" sz="1400" dirty="0"/>
              <a:t>Please consider the guidance (bullet 2/3/4/5) provided in Rel-19 </a:t>
            </a:r>
            <a:r>
              <a:rPr lang="en-US" altLang="zh-CN" sz="1400" dirty="0" err="1"/>
              <a:t>Rapporteurship</a:t>
            </a:r>
            <a:r>
              <a:rPr lang="en-US" altLang="zh-CN" sz="1400" dirty="0"/>
              <a:t> document SP-230746 from SA. </a:t>
            </a:r>
          </a:p>
          <a:p>
            <a:pPr lvl="1"/>
            <a:r>
              <a:rPr lang="en-US" altLang="zh-CN" sz="1400" dirty="0"/>
              <a:t>Indicate if the nomination is for the role of Primary Rapporteur. </a:t>
            </a:r>
          </a:p>
          <a:p>
            <a:pPr lvl="1"/>
            <a:r>
              <a:rPr lang="en-US" altLang="zh-CN" sz="1400" dirty="0"/>
              <a:t>Indicate if the nomination is for the role of Secondary Rapporteur. </a:t>
            </a:r>
          </a:p>
          <a:p>
            <a:pPr lvl="1"/>
            <a:r>
              <a:rPr lang="en-US" altLang="zh-CN" sz="1400" dirty="0"/>
              <a:t>The work responsibility of Primary/Secondary Rapporteurs shall be clearly described if there are proposals for co-rapporteurs.</a:t>
            </a:r>
            <a:endParaRPr lang="en-US" altLang="zh-CN" sz="1600" dirty="0"/>
          </a:p>
        </p:txBody>
      </p:sp>
      <p:sp>
        <p:nvSpPr>
          <p:cNvPr id="5" name="Title 1">
            <a:extLst>
              <a:ext uri="{FF2B5EF4-FFF2-40B4-BE49-F238E27FC236}">
                <a16:creationId xmlns:a16="http://schemas.microsoft.com/office/drawing/2014/main" id="{073F59A7-440E-4416-88BF-66D0F759279D}"/>
              </a:ext>
            </a:extLst>
          </p:cNvPr>
          <p:cNvSpPr>
            <a:spLocks noGrp="1"/>
          </p:cNvSpPr>
          <p:nvPr>
            <p:ph type="title"/>
          </p:nvPr>
        </p:nvSpPr>
        <p:spPr>
          <a:xfrm>
            <a:off x="652463" y="228600"/>
            <a:ext cx="9102725" cy="1143000"/>
          </a:xfrm>
        </p:spPr>
        <p:txBody>
          <a:bodyPr/>
          <a:lstStyle/>
          <a:p>
            <a:r>
              <a:rPr lang="fr-FR" altLang="zh-CN" dirty="0"/>
              <a:t>Expectation of SA5 rapporteur </a:t>
            </a:r>
            <a:r>
              <a:rPr lang="fr-FR" altLang="zh-CN" dirty="0" err="1"/>
              <a:t>role</a:t>
            </a:r>
            <a:endParaRPr lang="zh-CN" altLang="en-US" dirty="0"/>
          </a:p>
        </p:txBody>
      </p:sp>
    </p:spTree>
    <p:extLst>
      <p:ext uri="{BB962C8B-B14F-4D97-AF65-F5344CB8AC3E}">
        <p14:creationId xmlns:p14="http://schemas.microsoft.com/office/powerpoint/2010/main" val="15326755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a:extLst>
              <a:ext uri="{FF2B5EF4-FFF2-40B4-BE49-F238E27FC236}">
                <a16:creationId xmlns:a16="http://schemas.microsoft.com/office/drawing/2014/main" id="{63B83036-D229-4EDE-AEE6-D20FF5C901A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a:t>
            </a:r>
            <a:r>
              <a:rPr lang="en-US" altLang="zh-CN" sz="2400" dirty="0"/>
              <a:t>Not yet</a:t>
            </a:r>
            <a:r>
              <a:rPr lang="en-GB" sz="2400" dirty="0"/>
              <a:t> integrated to SA timeline)</a:t>
            </a:r>
            <a:endParaRPr lang="en-US" sz="2400" dirty="0"/>
          </a:p>
        </p:txBody>
      </p:sp>
      <p:sp>
        <p:nvSpPr>
          <p:cNvPr id="150" name="Rectangle 149">
            <a:extLst>
              <a:ext uri="{FF2B5EF4-FFF2-40B4-BE49-F238E27FC236}">
                <a16:creationId xmlns:a16="http://schemas.microsoft.com/office/drawing/2014/main" id="{E3A21F6D-6899-4C06-9FCA-F6F624822FBB}"/>
              </a:ext>
            </a:extLst>
          </p:cNvPr>
          <p:cNvSpPr/>
          <p:nvPr/>
        </p:nvSpPr>
        <p:spPr>
          <a:xfrm>
            <a:off x="81959" y="6085783"/>
            <a:ext cx="7443063" cy="292388"/>
          </a:xfrm>
          <a:prstGeom prst="rect">
            <a:avLst/>
          </a:prstGeom>
          <a:solidFill>
            <a:schemeClr val="bg1"/>
          </a:solidFill>
        </p:spPr>
        <p:txBody>
          <a:bodyPr wrap="none">
            <a:spAutoFit/>
          </a:bodyPr>
          <a:lstStyle/>
          <a:p>
            <a:r>
              <a:rPr lang="en-US" altLang="zh-CN" b="1" dirty="0">
                <a:solidFill>
                  <a:srgbClr val="FF0000"/>
                </a:solidFill>
              </a:rPr>
              <a:t>Group members </a:t>
            </a:r>
            <a:r>
              <a:rPr lang="en-US" altLang="zh-CN" b="1">
                <a:solidFill>
                  <a:srgbClr val="FF0000"/>
                </a:solidFill>
              </a:rPr>
              <a:t>are welcome </a:t>
            </a:r>
            <a:r>
              <a:rPr lang="en-US" altLang="zh-CN" b="1" dirty="0">
                <a:solidFill>
                  <a:srgbClr val="FF0000"/>
                </a:solidFill>
              </a:rPr>
              <a:t>to contact SA5 Chair offline for any opinions on the time plan</a:t>
            </a:r>
            <a:endParaRPr lang="zh-CN" altLang="en-US" b="1" dirty="0">
              <a:solidFill>
                <a:srgbClr val="FF0000"/>
              </a:solidFill>
            </a:endParaRPr>
          </a:p>
        </p:txBody>
      </p:sp>
      <p:cxnSp>
        <p:nvCxnSpPr>
          <p:cNvPr id="155" name="Straight Connector 154">
            <a:extLst>
              <a:ext uri="{FF2B5EF4-FFF2-40B4-BE49-F238E27FC236}">
                <a16:creationId xmlns:a16="http://schemas.microsoft.com/office/drawing/2014/main" id="{022E1380-F159-442F-A3AB-EF563603B4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6" name="Straight Connector 155">
            <a:extLst>
              <a:ext uri="{FF2B5EF4-FFF2-40B4-BE49-F238E27FC236}">
                <a16:creationId xmlns:a16="http://schemas.microsoft.com/office/drawing/2014/main" id="{FB0F862C-996B-4BF2-8258-58A3992B5FF6}"/>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7" name="Straight Connector 156">
            <a:extLst>
              <a:ext uri="{FF2B5EF4-FFF2-40B4-BE49-F238E27FC236}">
                <a16:creationId xmlns:a16="http://schemas.microsoft.com/office/drawing/2014/main" id="{121CC504-C321-41F7-A72E-E42D5CBBEEA1}"/>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8" name="Straight Connector 157">
            <a:extLst>
              <a:ext uri="{FF2B5EF4-FFF2-40B4-BE49-F238E27FC236}">
                <a16:creationId xmlns:a16="http://schemas.microsoft.com/office/drawing/2014/main" id="{F927311F-B7B6-4596-AE77-2D3182D8B04A}"/>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9" name="Straight Connector 114">
            <a:extLst>
              <a:ext uri="{FF2B5EF4-FFF2-40B4-BE49-F238E27FC236}">
                <a16:creationId xmlns:a16="http://schemas.microsoft.com/office/drawing/2014/main" id="{B5A6F1CA-C041-4D24-B854-DDABD68E23BB}"/>
              </a:ext>
            </a:extLst>
          </p:cNvPr>
          <p:cNvCxnSpPr>
            <a:cxnSpLocks noChangeShapeType="1"/>
          </p:cNvCxnSpPr>
          <p:nvPr/>
        </p:nvCxnSpPr>
        <p:spPr bwMode="auto">
          <a:xfrm>
            <a:off x="4583409" y="2136968"/>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60" name="Straight Connector 114">
            <a:extLst>
              <a:ext uri="{FF2B5EF4-FFF2-40B4-BE49-F238E27FC236}">
                <a16:creationId xmlns:a16="http://schemas.microsoft.com/office/drawing/2014/main" id="{B832A806-FCEA-4A57-87A7-6BE20197D2F5}"/>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61" name="Straight Connector 114">
            <a:extLst>
              <a:ext uri="{FF2B5EF4-FFF2-40B4-BE49-F238E27FC236}">
                <a16:creationId xmlns:a16="http://schemas.microsoft.com/office/drawing/2014/main" id="{314D9DA8-4223-4841-92DE-E5A3A044EC96}"/>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62" name="Straight Connector 114">
            <a:extLst>
              <a:ext uri="{FF2B5EF4-FFF2-40B4-BE49-F238E27FC236}">
                <a16:creationId xmlns:a16="http://schemas.microsoft.com/office/drawing/2014/main" id="{BEE216C4-7C31-4123-B701-97E7E6EF5A56}"/>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63" name="Title 1">
            <a:extLst>
              <a:ext uri="{FF2B5EF4-FFF2-40B4-BE49-F238E27FC236}">
                <a16:creationId xmlns:a16="http://schemas.microsoft.com/office/drawing/2014/main" id="{8EAACE28-509D-4119-8F90-6E577A52A9A0}"/>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64" name="TextBox 86">
            <a:extLst>
              <a:ext uri="{FF2B5EF4-FFF2-40B4-BE49-F238E27FC236}">
                <a16:creationId xmlns:a16="http://schemas.microsoft.com/office/drawing/2014/main" id="{BD45642F-2C4D-4ACC-A4F6-5F9854B266DC}"/>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65" name="Straight Connector 115">
            <a:extLst>
              <a:ext uri="{FF2B5EF4-FFF2-40B4-BE49-F238E27FC236}">
                <a16:creationId xmlns:a16="http://schemas.microsoft.com/office/drawing/2014/main" id="{1F98E3AF-8029-4BEA-94C7-FC47BF7126E4}"/>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66" name="Straight Connector 114">
            <a:extLst>
              <a:ext uri="{FF2B5EF4-FFF2-40B4-BE49-F238E27FC236}">
                <a16:creationId xmlns:a16="http://schemas.microsoft.com/office/drawing/2014/main" id="{00EDAC08-29E7-4560-8B64-0F228572C70E}"/>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67" name="Straight Connector 114">
            <a:extLst>
              <a:ext uri="{FF2B5EF4-FFF2-40B4-BE49-F238E27FC236}">
                <a16:creationId xmlns:a16="http://schemas.microsoft.com/office/drawing/2014/main" id="{B6E9BE2F-8A28-44DC-8266-55B4452655A8}"/>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68" name="Straight Connector 114">
            <a:extLst>
              <a:ext uri="{FF2B5EF4-FFF2-40B4-BE49-F238E27FC236}">
                <a16:creationId xmlns:a16="http://schemas.microsoft.com/office/drawing/2014/main" id="{1B20C862-F36F-48AA-A0BC-39DA445F9133}"/>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69" name="Straight Connector 114">
            <a:extLst>
              <a:ext uri="{FF2B5EF4-FFF2-40B4-BE49-F238E27FC236}">
                <a16:creationId xmlns:a16="http://schemas.microsoft.com/office/drawing/2014/main" id="{79FAB94F-B15A-4641-9F62-FFFCF874B44F}"/>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70" name="Straight Connector 114">
            <a:extLst>
              <a:ext uri="{FF2B5EF4-FFF2-40B4-BE49-F238E27FC236}">
                <a16:creationId xmlns:a16="http://schemas.microsoft.com/office/drawing/2014/main" id="{D864028C-CE6A-4D12-BBB7-CAA7F77AE196}"/>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71" name="Straight Connector 114">
            <a:extLst>
              <a:ext uri="{FF2B5EF4-FFF2-40B4-BE49-F238E27FC236}">
                <a16:creationId xmlns:a16="http://schemas.microsoft.com/office/drawing/2014/main" id="{441B59AE-2EF3-4BA3-9512-F071BB015F39}"/>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72" name="Straight Connector 114">
            <a:extLst>
              <a:ext uri="{FF2B5EF4-FFF2-40B4-BE49-F238E27FC236}">
                <a16:creationId xmlns:a16="http://schemas.microsoft.com/office/drawing/2014/main" id="{076DB975-DC97-440B-AEE8-55D50268BB77}"/>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73" name="Straight Connector 114">
            <a:extLst>
              <a:ext uri="{FF2B5EF4-FFF2-40B4-BE49-F238E27FC236}">
                <a16:creationId xmlns:a16="http://schemas.microsoft.com/office/drawing/2014/main" id="{86BC19EC-DDE1-4DCC-A11B-7B52EBD90577}"/>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74" name="Straight Connector 114">
            <a:extLst>
              <a:ext uri="{FF2B5EF4-FFF2-40B4-BE49-F238E27FC236}">
                <a16:creationId xmlns:a16="http://schemas.microsoft.com/office/drawing/2014/main" id="{721211E9-B5B1-4ECB-B842-65A17300D07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75" name="TextBox 86">
            <a:extLst>
              <a:ext uri="{FF2B5EF4-FFF2-40B4-BE49-F238E27FC236}">
                <a16:creationId xmlns:a16="http://schemas.microsoft.com/office/drawing/2014/main" id="{504EBE2D-ED4B-4AE5-869B-46D7ECB9D4BB}"/>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76" name="TextBox 86">
            <a:extLst>
              <a:ext uri="{FF2B5EF4-FFF2-40B4-BE49-F238E27FC236}">
                <a16:creationId xmlns:a16="http://schemas.microsoft.com/office/drawing/2014/main" id="{05E8BB56-8E70-41B6-8420-EEB8F32F5087}"/>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77" name="TextBox 86">
            <a:extLst>
              <a:ext uri="{FF2B5EF4-FFF2-40B4-BE49-F238E27FC236}">
                <a16:creationId xmlns:a16="http://schemas.microsoft.com/office/drawing/2014/main" id="{506134C6-7190-4485-A83E-FDC7FAD8EA67}"/>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78" name="TextBox 86">
            <a:extLst>
              <a:ext uri="{FF2B5EF4-FFF2-40B4-BE49-F238E27FC236}">
                <a16:creationId xmlns:a16="http://schemas.microsoft.com/office/drawing/2014/main" id="{5813D58D-B33F-4537-9445-5DBF62425895}"/>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79" name="TextBox 86">
            <a:extLst>
              <a:ext uri="{FF2B5EF4-FFF2-40B4-BE49-F238E27FC236}">
                <a16:creationId xmlns:a16="http://schemas.microsoft.com/office/drawing/2014/main" id="{20C9048B-0A99-4489-B150-BD24C6F3DD57}"/>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80" name="TextBox 86">
            <a:extLst>
              <a:ext uri="{FF2B5EF4-FFF2-40B4-BE49-F238E27FC236}">
                <a16:creationId xmlns:a16="http://schemas.microsoft.com/office/drawing/2014/main" id="{7C314518-5D54-4CF5-9229-4E5E1A47CF9C}"/>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81" name="TextBox 86">
            <a:extLst>
              <a:ext uri="{FF2B5EF4-FFF2-40B4-BE49-F238E27FC236}">
                <a16:creationId xmlns:a16="http://schemas.microsoft.com/office/drawing/2014/main" id="{D3159760-A9DD-455D-A04B-8637BFB0694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82" name="TextBox 86">
            <a:extLst>
              <a:ext uri="{FF2B5EF4-FFF2-40B4-BE49-F238E27FC236}">
                <a16:creationId xmlns:a16="http://schemas.microsoft.com/office/drawing/2014/main" id="{5D7998E0-9B5A-409A-9815-0B4011792258}"/>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83" name="TextBox 86">
            <a:extLst>
              <a:ext uri="{FF2B5EF4-FFF2-40B4-BE49-F238E27FC236}">
                <a16:creationId xmlns:a16="http://schemas.microsoft.com/office/drawing/2014/main" id="{3BD9C38C-46AF-4FED-B8ED-027E6693F941}"/>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84" name="TextBox 86">
            <a:extLst>
              <a:ext uri="{FF2B5EF4-FFF2-40B4-BE49-F238E27FC236}">
                <a16:creationId xmlns:a16="http://schemas.microsoft.com/office/drawing/2014/main" id="{F72C1031-EEA4-4B82-82E0-7BBC4E9ACC81}"/>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85" name="TextBox 86">
            <a:extLst>
              <a:ext uri="{FF2B5EF4-FFF2-40B4-BE49-F238E27FC236}">
                <a16:creationId xmlns:a16="http://schemas.microsoft.com/office/drawing/2014/main" id="{5AEB032A-D6B4-46B0-8FF2-E99FDD07E2E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86" name="TextBox 86">
            <a:extLst>
              <a:ext uri="{FF2B5EF4-FFF2-40B4-BE49-F238E27FC236}">
                <a16:creationId xmlns:a16="http://schemas.microsoft.com/office/drawing/2014/main" id="{AC4BABDD-4C48-4E87-91F5-08FA07811C17}"/>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87" name="Chevron 60">
            <a:extLst>
              <a:ext uri="{FF2B5EF4-FFF2-40B4-BE49-F238E27FC236}">
                <a16:creationId xmlns:a16="http://schemas.microsoft.com/office/drawing/2014/main" id="{055906FA-3D7D-41EB-B04F-5F03809BF122}"/>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88" name="Chevron 60">
            <a:extLst>
              <a:ext uri="{FF2B5EF4-FFF2-40B4-BE49-F238E27FC236}">
                <a16:creationId xmlns:a16="http://schemas.microsoft.com/office/drawing/2014/main" id="{ADBA38B8-6177-40C2-B37A-F7BF00356F32}"/>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89" name="TextBox 188">
            <a:extLst>
              <a:ext uri="{FF2B5EF4-FFF2-40B4-BE49-F238E27FC236}">
                <a16:creationId xmlns:a16="http://schemas.microsoft.com/office/drawing/2014/main" id="{B5B77CEB-C220-4D5B-A128-AAA222CE7A71}"/>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90" name="TextBox 189">
            <a:extLst>
              <a:ext uri="{FF2B5EF4-FFF2-40B4-BE49-F238E27FC236}">
                <a16:creationId xmlns:a16="http://schemas.microsoft.com/office/drawing/2014/main" id="{7DEC40B8-A037-429C-BB2B-05C3BB604A98}"/>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91" name="TextBox 2">
            <a:extLst>
              <a:ext uri="{FF2B5EF4-FFF2-40B4-BE49-F238E27FC236}">
                <a16:creationId xmlns:a16="http://schemas.microsoft.com/office/drawing/2014/main" id="{1E17D218-EF35-4FE5-942D-1A8C37E37C07}"/>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2" name="TextBox 59">
            <a:extLst>
              <a:ext uri="{FF2B5EF4-FFF2-40B4-BE49-F238E27FC236}">
                <a16:creationId xmlns:a16="http://schemas.microsoft.com/office/drawing/2014/main" id="{D6E1C972-2FC4-4BC0-9729-8FD1C6253013}"/>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3" name="TextBox 60">
            <a:extLst>
              <a:ext uri="{FF2B5EF4-FFF2-40B4-BE49-F238E27FC236}">
                <a16:creationId xmlns:a16="http://schemas.microsoft.com/office/drawing/2014/main" id="{BFAD596D-09A0-447E-9B6C-624D540EC6E5}"/>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4" name="TextBox 61">
            <a:extLst>
              <a:ext uri="{FF2B5EF4-FFF2-40B4-BE49-F238E27FC236}">
                <a16:creationId xmlns:a16="http://schemas.microsoft.com/office/drawing/2014/main" id="{71F3767A-D054-4999-BEFE-3277ACC549E1}"/>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5" name="TextBox 62">
            <a:extLst>
              <a:ext uri="{FF2B5EF4-FFF2-40B4-BE49-F238E27FC236}">
                <a16:creationId xmlns:a16="http://schemas.microsoft.com/office/drawing/2014/main" id="{5F6A04A2-2CF9-4957-B7A8-E0C3B65747E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6" name="TextBox 63">
            <a:extLst>
              <a:ext uri="{FF2B5EF4-FFF2-40B4-BE49-F238E27FC236}">
                <a16:creationId xmlns:a16="http://schemas.microsoft.com/office/drawing/2014/main" id="{678AA9C2-FB15-4919-8555-3ACB4F0776F4}"/>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7" name="TextBox 64">
            <a:extLst>
              <a:ext uri="{FF2B5EF4-FFF2-40B4-BE49-F238E27FC236}">
                <a16:creationId xmlns:a16="http://schemas.microsoft.com/office/drawing/2014/main" id="{B3450424-C21B-478F-8CFA-B162DC5C2575}"/>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8" name="TextBox 65">
            <a:extLst>
              <a:ext uri="{FF2B5EF4-FFF2-40B4-BE49-F238E27FC236}">
                <a16:creationId xmlns:a16="http://schemas.microsoft.com/office/drawing/2014/main" id="{8B67E71B-4C0D-46B2-BD59-8D166F09B487}"/>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9" name="TextBox 66">
            <a:extLst>
              <a:ext uri="{FF2B5EF4-FFF2-40B4-BE49-F238E27FC236}">
                <a16:creationId xmlns:a16="http://schemas.microsoft.com/office/drawing/2014/main" id="{A4274A1F-5467-49FE-A085-F4B8387FBB99}"/>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00" name="TextBox 67">
            <a:extLst>
              <a:ext uri="{FF2B5EF4-FFF2-40B4-BE49-F238E27FC236}">
                <a16:creationId xmlns:a16="http://schemas.microsoft.com/office/drawing/2014/main" id="{ECFEED11-6E52-4054-8A32-18F4CC7F476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01" name="TextBox 69">
            <a:extLst>
              <a:ext uri="{FF2B5EF4-FFF2-40B4-BE49-F238E27FC236}">
                <a16:creationId xmlns:a16="http://schemas.microsoft.com/office/drawing/2014/main" id="{63B529D5-47B4-4EA2-83CA-295558A0C7CB}"/>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2" name="TextBox 70">
            <a:extLst>
              <a:ext uri="{FF2B5EF4-FFF2-40B4-BE49-F238E27FC236}">
                <a16:creationId xmlns:a16="http://schemas.microsoft.com/office/drawing/2014/main" id="{C60405ED-1CAC-43BD-9869-4F7F0D933F67}"/>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3" name="TextBox 71">
            <a:extLst>
              <a:ext uri="{FF2B5EF4-FFF2-40B4-BE49-F238E27FC236}">
                <a16:creationId xmlns:a16="http://schemas.microsoft.com/office/drawing/2014/main" id="{F34665B2-2F88-4D18-8A77-C149D78F771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4" name="TextBox 203">
            <a:extLst>
              <a:ext uri="{FF2B5EF4-FFF2-40B4-BE49-F238E27FC236}">
                <a16:creationId xmlns:a16="http://schemas.microsoft.com/office/drawing/2014/main" id="{91960845-746C-4970-97D1-C298B2097E13}"/>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05" name="Chevron 79">
            <a:extLst>
              <a:ext uri="{FF2B5EF4-FFF2-40B4-BE49-F238E27FC236}">
                <a16:creationId xmlns:a16="http://schemas.microsoft.com/office/drawing/2014/main" id="{95C53325-69B9-485C-A622-500D0A5434E5}"/>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06" name="Chevron 58">
            <a:extLst>
              <a:ext uri="{FF2B5EF4-FFF2-40B4-BE49-F238E27FC236}">
                <a16:creationId xmlns:a16="http://schemas.microsoft.com/office/drawing/2014/main" id="{D0D9FDB7-79E1-46AC-A88A-1D8ECDEDED80}"/>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07" name="Chevron 60">
            <a:extLst>
              <a:ext uri="{FF2B5EF4-FFF2-40B4-BE49-F238E27FC236}">
                <a16:creationId xmlns:a16="http://schemas.microsoft.com/office/drawing/2014/main" id="{520E3EE7-D7F5-47C5-8C83-18B88EF34F95}"/>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08" name="Chevron 60">
            <a:extLst>
              <a:ext uri="{FF2B5EF4-FFF2-40B4-BE49-F238E27FC236}">
                <a16:creationId xmlns:a16="http://schemas.microsoft.com/office/drawing/2014/main" id="{1183F8A6-5507-4AA7-BA79-2F73F6E99533}"/>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09" name="Chevron 60">
            <a:extLst>
              <a:ext uri="{FF2B5EF4-FFF2-40B4-BE49-F238E27FC236}">
                <a16:creationId xmlns:a16="http://schemas.microsoft.com/office/drawing/2014/main" id="{211FAC27-2F3C-496F-ADFB-8F22EB641FCB}"/>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10" name="Chevron 58">
            <a:extLst>
              <a:ext uri="{FF2B5EF4-FFF2-40B4-BE49-F238E27FC236}">
                <a16:creationId xmlns:a16="http://schemas.microsoft.com/office/drawing/2014/main" id="{2A9F3C6A-5EC6-45F0-B523-2EB442B94B43}"/>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11" name="Chevron 60">
            <a:extLst>
              <a:ext uri="{FF2B5EF4-FFF2-40B4-BE49-F238E27FC236}">
                <a16:creationId xmlns:a16="http://schemas.microsoft.com/office/drawing/2014/main" id="{1DB6B919-12B8-4456-843D-FE3C4C27261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12" name="TextBox 86">
            <a:extLst>
              <a:ext uri="{FF2B5EF4-FFF2-40B4-BE49-F238E27FC236}">
                <a16:creationId xmlns:a16="http://schemas.microsoft.com/office/drawing/2014/main" id="{D00F4549-90D8-42DD-866D-8BA9E88BE0FA}"/>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13" name="TextBox 60">
            <a:extLst>
              <a:ext uri="{FF2B5EF4-FFF2-40B4-BE49-F238E27FC236}">
                <a16:creationId xmlns:a16="http://schemas.microsoft.com/office/drawing/2014/main" id="{AA3F0C3A-6C8E-4A73-9C49-4A1516205B5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213">
            <a:extLst>
              <a:ext uri="{FF2B5EF4-FFF2-40B4-BE49-F238E27FC236}">
                <a16:creationId xmlns:a16="http://schemas.microsoft.com/office/drawing/2014/main" id="{23E674F9-F389-4110-9D99-0888EDC5044A}"/>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15" name="Rectangle 12">
            <a:extLst>
              <a:ext uri="{FF2B5EF4-FFF2-40B4-BE49-F238E27FC236}">
                <a16:creationId xmlns:a16="http://schemas.microsoft.com/office/drawing/2014/main" id="{3D62F677-8DFB-4451-B3A1-C525CEAFD2AC}"/>
              </a:ext>
            </a:extLst>
          </p:cNvPr>
          <p:cNvSpPr>
            <a:spLocks noChangeArrowheads="1"/>
          </p:cNvSpPr>
          <p:nvPr/>
        </p:nvSpPr>
        <p:spPr bwMode="auto">
          <a:xfrm>
            <a:off x="4089767" y="5782605"/>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16" name="Chevron 60">
            <a:extLst>
              <a:ext uri="{FF2B5EF4-FFF2-40B4-BE49-F238E27FC236}">
                <a16:creationId xmlns:a16="http://schemas.microsoft.com/office/drawing/2014/main" id="{B8AB8976-5F17-47F7-BFEC-64D4D3F40F46}"/>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17" name="Chevron 60">
            <a:extLst>
              <a:ext uri="{FF2B5EF4-FFF2-40B4-BE49-F238E27FC236}">
                <a16:creationId xmlns:a16="http://schemas.microsoft.com/office/drawing/2014/main" id="{1A7CD635-F791-439A-83BC-3B3B87205C5A}"/>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18" name="TextBox 67">
            <a:extLst>
              <a:ext uri="{FF2B5EF4-FFF2-40B4-BE49-F238E27FC236}">
                <a16:creationId xmlns:a16="http://schemas.microsoft.com/office/drawing/2014/main" id="{89849013-17FF-4BB8-B021-F35082B0B690}"/>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19" name="Diamond 3">
            <a:extLst>
              <a:ext uri="{FF2B5EF4-FFF2-40B4-BE49-F238E27FC236}">
                <a16:creationId xmlns:a16="http://schemas.microsoft.com/office/drawing/2014/main" id="{9C6DFB98-29BC-47F0-9A67-DC9F7E965BF8}"/>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20" name="TextBox 6">
            <a:extLst>
              <a:ext uri="{FF2B5EF4-FFF2-40B4-BE49-F238E27FC236}">
                <a16:creationId xmlns:a16="http://schemas.microsoft.com/office/drawing/2014/main" id="{74D6CE8A-FC00-4D72-8CC4-1AD11C4CDF02}"/>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21" name="Diamond 16">
            <a:extLst>
              <a:ext uri="{FF2B5EF4-FFF2-40B4-BE49-F238E27FC236}">
                <a16:creationId xmlns:a16="http://schemas.microsoft.com/office/drawing/2014/main" id="{E74C8DCB-E31B-4F8A-BAE3-6E5FC6982231}"/>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22" name="TextBox 7">
            <a:extLst>
              <a:ext uri="{FF2B5EF4-FFF2-40B4-BE49-F238E27FC236}">
                <a16:creationId xmlns:a16="http://schemas.microsoft.com/office/drawing/2014/main" id="{45DD94DE-EAF3-44A1-ADFA-B7CE0BFCE213}"/>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23" name="Straight Connector 114">
            <a:extLst>
              <a:ext uri="{FF2B5EF4-FFF2-40B4-BE49-F238E27FC236}">
                <a16:creationId xmlns:a16="http://schemas.microsoft.com/office/drawing/2014/main" id="{6817D8FF-97D5-4F7D-B624-B4CC75C7C353}"/>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24" name="Chevron 60">
            <a:extLst>
              <a:ext uri="{FF2B5EF4-FFF2-40B4-BE49-F238E27FC236}">
                <a16:creationId xmlns:a16="http://schemas.microsoft.com/office/drawing/2014/main" id="{E369A8C0-7475-47E8-9C43-B6D6FF4C7954}"/>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25" name="矩形 1">
            <a:extLst>
              <a:ext uri="{FF2B5EF4-FFF2-40B4-BE49-F238E27FC236}">
                <a16:creationId xmlns:a16="http://schemas.microsoft.com/office/drawing/2014/main" id="{BE53CEE1-6382-464F-B250-CB6D55AA371E}"/>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 name="矩形 1">
            <a:extLst>
              <a:ext uri="{FF2B5EF4-FFF2-40B4-BE49-F238E27FC236}">
                <a16:creationId xmlns:a16="http://schemas.microsoft.com/office/drawing/2014/main" id="{0430580E-8E82-4FAD-BD03-44566D7CB05F}"/>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7" name="矩形 1">
            <a:extLst>
              <a:ext uri="{FF2B5EF4-FFF2-40B4-BE49-F238E27FC236}">
                <a16:creationId xmlns:a16="http://schemas.microsoft.com/office/drawing/2014/main" id="{DAF8F0DB-447A-404E-B9E1-870F023C85AD}"/>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Chevron 60">
            <a:extLst>
              <a:ext uri="{FF2B5EF4-FFF2-40B4-BE49-F238E27FC236}">
                <a16:creationId xmlns:a16="http://schemas.microsoft.com/office/drawing/2014/main" id="{1461037F-85D4-4A56-804B-1BB7F0B5A520}"/>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29" name="Isosceles Triangle 228">
            <a:extLst>
              <a:ext uri="{FF2B5EF4-FFF2-40B4-BE49-F238E27FC236}">
                <a16:creationId xmlns:a16="http://schemas.microsoft.com/office/drawing/2014/main" id="{47A62A9B-364F-42C8-B04C-A15EBCB08D52}"/>
              </a:ext>
            </a:extLst>
          </p:cNvPr>
          <p:cNvSpPr/>
          <p:nvPr/>
        </p:nvSpPr>
        <p:spPr bwMode="auto">
          <a:xfrm>
            <a:off x="4744354" y="417721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0" name="Star: 5 Points 229">
            <a:extLst>
              <a:ext uri="{FF2B5EF4-FFF2-40B4-BE49-F238E27FC236}">
                <a16:creationId xmlns:a16="http://schemas.microsoft.com/office/drawing/2014/main" id="{B7F617DD-191B-4C36-A971-5855CED7DB7D}"/>
              </a:ext>
            </a:extLst>
          </p:cNvPr>
          <p:cNvSpPr/>
          <p:nvPr/>
        </p:nvSpPr>
        <p:spPr bwMode="auto">
          <a:xfrm>
            <a:off x="4331828" y="2127428"/>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31" name="Isosceles Triangle 230">
            <a:extLst>
              <a:ext uri="{FF2B5EF4-FFF2-40B4-BE49-F238E27FC236}">
                <a16:creationId xmlns:a16="http://schemas.microsoft.com/office/drawing/2014/main" id="{DFEA77D1-AF93-4836-924A-71F36524F1EE}"/>
              </a:ext>
            </a:extLst>
          </p:cNvPr>
          <p:cNvSpPr/>
          <p:nvPr/>
        </p:nvSpPr>
        <p:spPr bwMode="auto">
          <a:xfrm>
            <a:off x="5360371" y="4181629"/>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2" name="TextBox 231">
            <a:extLst>
              <a:ext uri="{FF2B5EF4-FFF2-40B4-BE49-F238E27FC236}">
                <a16:creationId xmlns:a16="http://schemas.microsoft.com/office/drawing/2014/main" id="{24F915CB-76E6-4770-98A3-A3490BF9AE16}"/>
              </a:ext>
            </a:extLst>
          </p:cNvPr>
          <p:cNvSpPr txBox="1"/>
          <p:nvPr/>
        </p:nvSpPr>
        <p:spPr>
          <a:xfrm>
            <a:off x="9581195" y="2293350"/>
            <a:ext cx="2565116" cy="3585597"/>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endParaRPr lang="zh-CN" altLang="en-US" dirty="0"/>
          </a:p>
        </p:txBody>
      </p:sp>
      <p:sp>
        <p:nvSpPr>
          <p:cNvPr id="233" name="Isosceles Triangle 232">
            <a:extLst>
              <a:ext uri="{FF2B5EF4-FFF2-40B4-BE49-F238E27FC236}">
                <a16:creationId xmlns:a16="http://schemas.microsoft.com/office/drawing/2014/main" id="{BA7DAA7B-1EA5-48C6-8301-3AEE53E439F8}"/>
              </a:ext>
            </a:extLst>
          </p:cNvPr>
          <p:cNvSpPr/>
          <p:nvPr/>
        </p:nvSpPr>
        <p:spPr bwMode="auto">
          <a:xfrm>
            <a:off x="9539699" y="2610363"/>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4" name="Isosceles Triangle 233">
            <a:extLst>
              <a:ext uri="{FF2B5EF4-FFF2-40B4-BE49-F238E27FC236}">
                <a16:creationId xmlns:a16="http://schemas.microsoft.com/office/drawing/2014/main" id="{8568B424-CFE8-48AC-B3DB-7EC856194D1F}"/>
              </a:ext>
            </a:extLst>
          </p:cNvPr>
          <p:cNvSpPr/>
          <p:nvPr/>
        </p:nvSpPr>
        <p:spPr bwMode="auto">
          <a:xfrm>
            <a:off x="9534645" y="4626273"/>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4" name="TextBox 83">
            <a:extLst>
              <a:ext uri="{FF2B5EF4-FFF2-40B4-BE49-F238E27FC236}">
                <a16:creationId xmlns:a16="http://schemas.microsoft.com/office/drawing/2014/main" id="{D5BD4558-0056-438F-997C-EFE68FB71EC3}"/>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69EB212F-5841-4BC1-A5FE-7063B8538B30}"/>
              </a:ext>
            </a:extLst>
          </p:cNvPr>
          <p:cNvCxnSpPr>
            <a:cxnSpLocks/>
            <a:stCxn id="225" idx="3"/>
            <a:endCxn id="84"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F0824A3-EC12-4188-8604-032A5EC4BD35}"/>
              </a:ext>
            </a:extLst>
          </p:cNvPr>
          <p:cNvCxnSpPr>
            <a:endCxn id="84"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0880E1C-87CD-492F-8875-DBE558DA007A}"/>
              </a:ext>
            </a:extLst>
          </p:cNvPr>
          <p:cNvCxnSpPr>
            <a:cxnSpLocks/>
            <a:stCxn id="227" idx="3"/>
            <a:endCxn id="84"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67362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3B9C8-C234-4509-89D2-050EC67A3380}"/>
              </a:ext>
            </a:extLst>
          </p:cNvPr>
          <p:cNvPicPr>
            <a:picLocks noChangeAspect="1"/>
          </p:cNvPicPr>
          <p:nvPr/>
        </p:nvPicPr>
        <p:blipFill>
          <a:blip r:embed="rId2"/>
          <a:stretch>
            <a:fillRect/>
          </a:stretch>
        </p:blipFill>
        <p:spPr>
          <a:xfrm>
            <a:off x="1771345" y="94373"/>
            <a:ext cx="8468078" cy="6389162"/>
          </a:xfrm>
          <a:prstGeom prst="rect">
            <a:avLst/>
          </a:prstGeom>
        </p:spPr>
      </p:pic>
      <p:sp>
        <p:nvSpPr>
          <p:cNvPr id="8" name="TextBox 7">
            <a:extLst>
              <a:ext uri="{FF2B5EF4-FFF2-40B4-BE49-F238E27FC236}">
                <a16:creationId xmlns:a16="http://schemas.microsoft.com/office/drawing/2014/main" id="{A5EC7E8B-19B7-4AE8-B292-D2AE6699AF5F}"/>
              </a:ext>
            </a:extLst>
          </p:cNvPr>
          <p:cNvSpPr txBox="1"/>
          <p:nvPr/>
        </p:nvSpPr>
        <p:spPr>
          <a:xfrm rot="20768998">
            <a:off x="74139" y="3142760"/>
            <a:ext cx="1814920" cy="292388"/>
          </a:xfrm>
          <a:prstGeom prst="rect">
            <a:avLst/>
          </a:prstGeom>
          <a:noFill/>
        </p:spPr>
        <p:txBody>
          <a:bodyPr wrap="none" rtlCol="0">
            <a:spAutoFit/>
          </a:bodyPr>
          <a:lstStyle/>
          <a:p>
            <a:r>
              <a:rPr lang="en-US" altLang="zh-CN" dirty="0">
                <a:highlight>
                  <a:srgbClr val="FFFF00"/>
                </a:highlight>
              </a:rPr>
              <a:t>Reference: </a:t>
            </a:r>
            <a:r>
              <a:rPr lang="en-US" altLang="zh-CN" sz="1200" dirty="0">
                <a:highlight>
                  <a:srgbClr val="FFFF00"/>
                </a:highlight>
              </a:rPr>
              <a:t>SP-230746</a:t>
            </a:r>
            <a:endParaRPr lang="zh-CN" altLang="en-US" dirty="0">
              <a:highlight>
                <a:srgbClr val="FFFF00"/>
              </a:highlight>
            </a:endParaRPr>
          </a:p>
        </p:txBody>
      </p:sp>
      <p:sp>
        <p:nvSpPr>
          <p:cNvPr id="2" name="TextBox 1">
            <a:extLst>
              <a:ext uri="{FF2B5EF4-FFF2-40B4-BE49-F238E27FC236}">
                <a16:creationId xmlns:a16="http://schemas.microsoft.com/office/drawing/2014/main" id="{74A5D343-7E8F-48C7-9CBD-A7EF5E67C7F3}"/>
              </a:ext>
            </a:extLst>
          </p:cNvPr>
          <p:cNvSpPr txBox="1"/>
          <p:nvPr/>
        </p:nvSpPr>
        <p:spPr>
          <a:xfrm>
            <a:off x="4926227" y="6071287"/>
            <a:ext cx="3756349" cy="292388"/>
          </a:xfrm>
          <a:prstGeom prst="rect">
            <a:avLst/>
          </a:prstGeom>
          <a:solidFill>
            <a:srgbClr val="FFFF00"/>
          </a:solidFill>
        </p:spPr>
        <p:txBody>
          <a:bodyPr wrap="none" rtlCol="0">
            <a:spAutoFit/>
          </a:bodyPr>
          <a:lstStyle/>
          <a:p>
            <a:r>
              <a:rPr lang="en-US" altLang="zh-CN"/>
              <a:t>Note: The </a:t>
            </a:r>
            <a:r>
              <a:rPr lang="en-US" altLang="zh-CN" dirty="0"/>
              <a:t>first bullet does not applicable to SA5.</a:t>
            </a:r>
            <a:endParaRPr lang="zh-CN" altLang="en-US" dirty="0"/>
          </a:p>
        </p:txBody>
      </p:sp>
    </p:spTree>
    <p:extLst>
      <p:ext uri="{BB962C8B-B14F-4D97-AF65-F5344CB8AC3E}">
        <p14:creationId xmlns:p14="http://schemas.microsoft.com/office/powerpoint/2010/main" val="52982984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67E5E-B691-42B9-810F-F4CCEFEA9270}"/>
              </a:ext>
            </a:extLst>
          </p:cNvPr>
          <p:cNvSpPr>
            <a:spLocks noGrp="1"/>
          </p:cNvSpPr>
          <p:nvPr>
            <p:ph type="title"/>
          </p:nvPr>
        </p:nvSpPr>
        <p:spPr>
          <a:xfrm>
            <a:off x="165515" y="71203"/>
            <a:ext cx="10049404" cy="798331"/>
          </a:xfrm>
        </p:spPr>
        <p:txBody>
          <a:bodyPr/>
          <a:lstStyle/>
          <a:p>
            <a:r>
              <a:rPr lang="en-US" altLang="zh-CN" sz="4000" dirty="0"/>
              <a:t>Reference From TR 21.900 on rapporteur roles</a:t>
            </a:r>
            <a:endParaRPr lang="zh-CN" altLang="en-US" sz="4000" dirty="0"/>
          </a:p>
        </p:txBody>
      </p:sp>
      <p:sp>
        <p:nvSpPr>
          <p:cNvPr id="5" name="Content Placeholder 2">
            <a:extLst>
              <a:ext uri="{FF2B5EF4-FFF2-40B4-BE49-F238E27FC236}">
                <a16:creationId xmlns:a16="http://schemas.microsoft.com/office/drawing/2014/main" id="{D2EAB7E8-A112-466D-B2C5-ED81229BE5F6}"/>
              </a:ext>
            </a:extLst>
          </p:cNvPr>
          <p:cNvSpPr>
            <a:spLocks noGrp="1"/>
          </p:cNvSpPr>
          <p:nvPr>
            <p:ph idx="1"/>
          </p:nvPr>
        </p:nvSpPr>
        <p:spPr>
          <a:xfrm>
            <a:off x="377825" y="869534"/>
            <a:ext cx="8388350" cy="5501286"/>
          </a:xfrm>
        </p:spPr>
        <p:txBody>
          <a:bodyPr/>
          <a:lstStyle/>
          <a:p>
            <a:pPr marL="0" indent="0">
              <a:buNone/>
            </a:pPr>
            <a:r>
              <a:rPr lang="en-GB" altLang="zh-CN" sz="1400" b="1" dirty="0"/>
              <a:t>4.1.2	Role of the specification rapporteur</a:t>
            </a:r>
            <a:endParaRPr lang="zh-CN" altLang="zh-CN" sz="1400" b="1" dirty="0"/>
          </a:p>
          <a:p>
            <a:pPr marL="0" indent="0">
              <a:buNone/>
            </a:pPr>
            <a:r>
              <a:rPr lang="en-GB" altLang="zh-CN" sz="1400" dirty="0"/>
              <a:t>The role of the rapporteur is to:</a:t>
            </a:r>
            <a:endParaRPr lang="zh-CN" altLang="zh-CN" sz="1400" dirty="0"/>
          </a:p>
          <a:p>
            <a:pPr marL="0" indent="0">
              <a:buNone/>
            </a:pPr>
            <a:r>
              <a:rPr lang="en-GB" altLang="zh-CN" sz="1400" dirty="0"/>
              <a:t>-	Serve as Editor (following the guidance of the WG) until the specification is placed under change control.</a:t>
            </a:r>
            <a:endParaRPr lang="zh-CN" altLang="zh-CN" sz="1400" dirty="0"/>
          </a:p>
          <a:p>
            <a:pPr marL="0" indent="0">
              <a:buNone/>
            </a:pPr>
            <a:r>
              <a:rPr lang="en-GB" altLang="zh-CN" sz="1400" dirty="0"/>
              <a:t>-	Deliver a clean specification to the MCC for editorial clean-up before submission for TSG approval to come under change control.</a:t>
            </a:r>
            <a:endParaRPr lang="zh-CN" altLang="zh-CN" sz="1400" dirty="0"/>
          </a:p>
          <a:p>
            <a:pPr marL="0" indent="0">
              <a:buNone/>
            </a:pPr>
            <a:r>
              <a:rPr lang="en-GB" altLang="zh-CN" sz="1400" dirty="0"/>
              <a:t>and, in co-operation with MCC, to:</a:t>
            </a:r>
            <a:endParaRPr lang="zh-CN" altLang="zh-CN" sz="1400" dirty="0"/>
          </a:p>
          <a:p>
            <a:pPr marL="0" indent="0">
              <a:buNone/>
            </a:pPr>
            <a:r>
              <a:rPr lang="en-GB" altLang="zh-CN" sz="1400" dirty="0"/>
              <a:t>-	Review all CRs to the specification prior to agreement in the Working Group. This includes identifying and resolving clashes.</a:t>
            </a:r>
            <a:endParaRPr lang="zh-CN" altLang="zh-CN" sz="1400" dirty="0"/>
          </a:p>
          <a:p>
            <a:pPr marL="0" indent="0">
              <a:buNone/>
            </a:pPr>
            <a:r>
              <a:rPr lang="en-GB" altLang="zh-CN" sz="1400" dirty="0"/>
              <a:t>-	Oversee the technical quality of the specification.</a:t>
            </a:r>
            <a:endParaRPr lang="zh-CN" altLang="zh-CN" sz="1400" dirty="0"/>
          </a:p>
          <a:p>
            <a:pPr marL="0" indent="0">
              <a:buNone/>
            </a:pPr>
            <a:r>
              <a:rPr lang="en-GB" altLang="zh-CN" sz="1400" dirty="0"/>
              <a:t>-	Explain the specification to any other group (WG, TSG, inside or outside 3GPP), where appropriate.</a:t>
            </a:r>
            <a:endParaRPr lang="zh-CN" altLang="zh-CN" sz="1400" dirty="0"/>
          </a:p>
          <a:p>
            <a:pPr marL="0" indent="0">
              <a:buNone/>
            </a:pPr>
            <a:r>
              <a:rPr lang="en-GB" altLang="zh-CN" sz="1400" dirty="0"/>
              <a:t>-	Serve as focal point for technical questions.</a:t>
            </a:r>
            <a:endParaRPr lang="zh-CN" altLang="zh-CN" sz="1400" dirty="0"/>
          </a:p>
          <a:p>
            <a:pPr marL="0" indent="0">
              <a:buNone/>
            </a:pPr>
            <a:endParaRPr lang="en-GB" altLang="zh-CN" sz="1400" b="1" dirty="0"/>
          </a:p>
          <a:p>
            <a:pPr marL="0" indent="0">
              <a:buNone/>
            </a:pPr>
            <a:r>
              <a:rPr lang="en-GB" altLang="zh-CN" sz="1400" b="1" dirty="0"/>
              <a:t>6.3.2	Role of the work item rapporteur</a:t>
            </a:r>
            <a:endParaRPr lang="zh-CN" altLang="zh-CN" sz="1400" b="1" dirty="0"/>
          </a:p>
          <a:p>
            <a:pPr marL="0" indent="0">
              <a:buNone/>
            </a:pPr>
            <a:r>
              <a:rPr lang="en-GB" altLang="zh-CN" sz="1400" dirty="0"/>
              <a:t>Every Work Item shall have a rapporteur. The rapporteur should be selected from regular attendees of the primary responsible Group and shall be selected from supporting companies. The role of the rapporteur is to:</a:t>
            </a:r>
            <a:endParaRPr lang="zh-CN" altLang="zh-CN" sz="1400" dirty="0"/>
          </a:p>
          <a:p>
            <a:pPr marL="0" indent="0">
              <a:buNone/>
            </a:pPr>
            <a:r>
              <a:rPr lang="en-GB" altLang="zh-CN" sz="1400" dirty="0"/>
              <a:t>-	Monitor the progress of the work in all WGs for the WI.</a:t>
            </a:r>
            <a:endParaRPr lang="zh-CN" altLang="zh-CN" sz="1400" dirty="0"/>
          </a:p>
          <a:p>
            <a:pPr marL="0" indent="0">
              <a:buNone/>
            </a:pPr>
            <a:r>
              <a:rPr lang="en-GB" altLang="zh-CN" sz="1400" dirty="0"/>
              <a:t>-	Report to the responsible WG and produce a report to the WG plenary on progress.</a:t>
            </a:r>
            <a:endParaRPr lang="zh-CN" altLang="zh-CN" sz="1400" dirty="0"/>
          </a:p>
          <a:p>
            <a:pPr marL="0" indent="0">
              <a:buNone/>
            </a:pPr>
            <a:r>
              <a:rPr lang="en-GB" altLang="zh-CN" sz="1400" dirty="0"/>
              <a:t>-	Provide feedback to allow the work plan to be updated.</a:t>
            </a:r>
            <a:endParaRPr lang="zh-CN" altLang="zh-CN" sz="1400" dirty="0"/>
          </a:p>
          <a:p>
            <a:pPr marL="0" indent="0">
              <a:buNone/>
            </a:pPr>
            <a:r>
              <a:rPr lang="en-GB" altLang="zh-CN" sz="1400" dirty="0"/>
              <a:t>-	Keep the WI sheet up-to-date.</a:t>
            </a:r>
            <a:endParaRPr lang="zh-CN" altLang="zh-CN" sz="1400" dirty="0"/>
          </a:p>
          <a:p>
            <a:pPr marL="0" indent="0">
              <a:buNone/>
            </a:pPr>
            <a:r>
              <a:rPr lang="en-GB" altLang="zh-CN" sz="1400" dirty="0"/>
              <a:t>-	Identify the completion of the WI.</a:t>
            </a:r>
            <a:endParaRPr lang="zh-CN" altLang="zh-CN" sz="1400" dirty="0"/>
          </a:p>
          <a:p>
            <a:pPr marL="0" indent="0">
              <a:buNone/>
            </a:pPr>
            <a:r>
              <a:rPr lang="en-GB" altLang="zh-CN" sz="1400" dirty="0"/>
              <a:t>NOTE:	Updates of WI sheets require approval by the responsible WG/TSG.</a:t>
            </a:r>
            <a:endParaRPr lang="zh-CN" altLang="zh-CN" sz="1400" dirty="0"/>
          </a:p>
          <a:p>
            <a:endParaRPr lang="zh-CN" altLang="en-US" sz="1400" dirty="0"/>
          </a:p>
        </p:txBody>
      </p:sp>
    </p:spTree>
    <p:extLst>
      <p:ext uri="{BB962C8B-B14F-4D97-AF65-F5344CB8AC3E}">
        <p14:creationId xmlns:p14="http://schemas.microsoft.com/office/powerpoint/2010/main" val="9285761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t>Expectation of SA5 rapporteur </a:t>
            </a:r>
            <a:r>
              <a:rPr lang="fr-FR" altLang="zh-CN" dirty="0" err="1"/>
              <a:t>role</a:t>
            </a:r>
            <a:endParaRPr lang="fr-FR" altLang="zh-CN" dirty="0"/>
          </a:p>
          <a:p>
            <a:pPr lvl="1"/>
            <a:r>
              <a:rPr lang="en-US" altLang="zh-CN" dirty="0">
                <a:solidFill>
                  <a:srgbClr val="0000FF"/>
                </a:solidFill>
              </a:rPr>
              <a:t>SA5 TU planning &amp; statistics</a:t>
            </a:r>
            <a:endParaRPr lang="zh-CN" altLang="en-US" dirty="0">
              <a:solidFill>
                <a:srgbClr val="0000FF"/>
              </a:solidFill>
            </a:endParaRPr>
          </a:p>
        </p:txBody>
      </p:sp>
    </p:spTree>
    <p:extLst>
      <p:ext uri="{BB962C8B-B14F-4D97-AF65-F5344CB8AC3E}">
        <p14:creationId xmlns:p14="http://schemas.microsoft.com/office/powerpoint/2010/main" val="279882365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5394-1B42-47A6-A91D-573DD763D1CC}"/>
              </a:ext>
            </a:extLst>
          </p:cNvPr>
          <p:cNvSpPr>
            <a:spLocks noGrp="1"/>
          </p:cNvSpPr>
          <p:nvPr>
            <p:ph type="title"/>
          </p:nvPr>
        </p:nvSpPr>
        <p:spPr/>
        <p:txBody>
          <a:bodyPr/>
          <a:lstStyle/>
          <a:p>
            <a:r>
              <a:rPr lang="en-US" altLang="zh-CN" dirty="0"/>
              <a:t>SA5 TU planning &amp; statistics</a:t>
            </a:r>
            <a:endParaRPr lang="zh-CN" altLang="en-US" dirty="0"/>
          </a:p>
        </p:txBody>
      </p:sp>
      <p:sp>
        <p:nvSpPr>
          <p:cNvPr id="3" name="Content Placeholder 2">
            <a:extLst>
              <a:ext uri="{FF2B5EF4-FFF2-40B4-BE49-F238E27FC236}">
                <a16:creationId xmlns:a16="http://schemas.microsoft.com/office/drawing/2014/main" id="{9D9415BB-D30F-4089-A262-698B25D2DF4A}"/>
              </a:ext>
            </a:extLst>
          </p:cNvPr>
          <p:cNvSpPr>
            <a:spLocks noGrp="1"/>
          </p:cNvSpPr>
          <p:nvPr>
            <p:ph idx="1"/>
          </p:nvPr>
        </p:nvSpPr>
        <p:spPr/>
        <p:txBody>
          <a:bodyPr/>
          <a:lstStyle/>
          <a:p>
            <a:r>
              <a:rPr lang="en-US" altLang="zh-CN" sz="3200" dirty="0"/>
              <a:t>OAM uses TU to facilitate the Rel-19 discussion.</a:t>
            </a:r>
          </a:p>
          <a:p>
            <a:r>
              <a:rPr lang="en-US" altLang="zh-CN" sz="3200" dirty="0"/>
              <a:t>Based on the collection of opinions in CH SWG from SA5#153, so far there is no need to use TU for CH in Rel-19 because of no expected need for prioritization process. This will be re-evaluated once Rel-19 Charging topics are identified.</a:t>
            </a:r>
          </a:p>
        </p:txBody>
      </p:sp>
    </p:spTree>
    <p:extLst>
      <p:ext uri="{BB962C8B-B14F-4D97-AF65-F5344CB8AC3E}">
        <p14:creationId xmlns:p14="http://schemas.microsoft.com/office/powerpoint/2010/main" val="109250201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DF48-C521-43F7-8F2C-BB4992250574}"/>
              </a:ext>
            </a:extLst>
          </p:cNvPr>
          <p:cNvSpPr>
            <a:spLocks noGrp="1"/>
          </p:cNvSpPr>
          <p:nvPr>
            <p:ph type="title"/>
          </p:nvPr>
        </p:nvSpPr>
        <p:spPr/>
        <p:txBody>
          <a:bodyPr/>
          <a:lstStyle/>
          <a:p>
            <a:r>
              <a:rPr lang="en-US" altLang="zh-CN" dirty="0"/>
              <a:t>Template for TU estimation</a:t>
            </a:r>
            <a:endParaRPr lang="zh-CN" altLang="en-US" dirty="0"/>
          </a:p>
        </p:txBody>
      </p:sp>
      <p:graphicFrame>
        <p:nvGraphicFramePr>
          <p:cNvPr id="4" name="Table 3">
            <a:extLst>
              <a:ext uri="{FF2B5EF4-FFF2-40B4-BE49-F238E27FC236}">
                <a16:creationId xmlns:a16="http://schemas.microsoft.com/office/drawing/2014/main" id="{47F2A1DC-5A16-4FC2-B009-41EDFA8007E5}"/>
              </a:ext>
            </a:extLst>
          </p:cNvPr>
          <p:cNvGraphicFramePr>
            <a:graphicFrameLocks noGrp="1"/>
          </p:cNvGraphicFramePr>
          <p:nvPr>
            <p:extLst>
              <p:ext uri="{D42A27DB-BD31-4B8C-83A1-F6EECF244321}">
                <p14:modId xmlns:p14="http://schemas.microsoft.com/office/powerpoint/2010/main" val="918495306"/>
              </p:ext>
            </p:extLst>
          </p:nvPr>
        </p:nvGraphicFramePr>
        <p:xfrm>
          <a:off x="2101937" y="2322395"/>
          <a:ext cx="6116955" cy="786765"/>
        </p:xfrm>
        <a:graphic>
          <a:graphicData uri="http://schemas.openxmlformats.org/drawingml/2006/table">
            <a:tbl>
              <a:tblPr firstRow="1" firstCol="1" bandRow="1">
                <a:tableStyleId>{5C22544A-7EE6-4342-B048-85BDC9FD1C3A}</a:tableStyleId>
              </a:tblPr>
              <a:tblGrid>
                <a:gridCol w="968375">
                  <a:extLst>
                    <a:ext uri="{9D8B030D-6E8A-4147-A177-3AD203B41FA5}">
                      <a16:colId xmlns:a16="http://schemas.microsoft.com/office/drawing/2014/main" val="3941913467"/>
                    </a:ext>
                  </a:extLst>
                </a:gridCol>
                <a:gridCol w="923290">
                  <a:extLst>
                    <a:ext uri="{9D8B030D-6E8A-4147-A177-3AD203B41FA5}">
                      <a16:colId xmlns:a16="http://schemas.microsoft.com/office/drawing/2014/main" val="1080198249"/>
                    </a:ext>
                  </a:extLst>
                </a:gridCol>
                <a:gridCol w="955675">
                  <a:extLst>
                    <a:ext uri="{9D8B030D-6E8A-4147-A177-3AD203B41FA5}">
                      <a16:colId xmlns:a16="http://schemas.microsoft.com/office/drawing/2014/main" val="2842425142"/>
                    </a:ext>
                  </a:extLst>
                </a:gridCol>
                <a:gridCol w="1143000">
                  <a:extLst>
                    <a:ext uri="{9D8B030D-6E8A-4147-A177-3AD203B41FA5}">
                      <a16:colId xmlns:a16="http://schemas.microsoft.com/office/drawing/2014/main" val="723070218"/>
                    </a:ext>
                  </a:extLst>
                </a:gridCol>
                <a:gridCol w="1142365">
                  <a:extLst>
                    <a:ext uri="{9D8B030D-6E8A-4147-A177-3AD203B41FA5}">
                      <a16:colId xmlns:a16="http://schemas.microsoft.com/office/drawing/2014/main" val="3403519491"/>
                    </a:ext>
                  </a:extLst>
                </a:gridCol>
                <a:gridCol w="984250">
                  <a:extLst>
                    <a:ext uri="{9D8B030D-6E8A-4147-A177-3AD203B41FA5}">
                      <a16:colId xmlns:a16="http://schemas.microsoft.com/office/drawing/2014/main" val="374265933"/>
                    </a:ext>
                  </a:extLst>
                </a:gridCol>
              </a:tblGrid>
              <a:tr h="329565">
                <a:tc>
                  <a:txBody>
                    <a:bodyPr/>
                    <a:lstStyle/>
                    <a:p>
                      <a:pPr>
                        <a:spcAft>
                          <a:spcPts val="0"/>
                        </a:spcAft>
                      </a:pPr>
                      <a:r>
                        <a:rPr lang="en-GB" sz="1000">
                          <a:effectLst/>
                          <a:latin typeface="+mn-lt"/>
                        </a:rPr>
                        <a:t>Work Task ID</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rPr>
                        <a:t>TU Estimate</a:t>
                      </a:r>
                      <a:endParaRPr lang="zh-CN" sz="1000" dirty="0">
                        <a:effectLst/>
                        <a:latin typeface="+mn-lt"/>
                      </a:endParaRPr>
                    </a:p>
                    <a:p>
                      <a:pPr>
                        <a:spcAft>
                          <a:spcPts val="0"/>
                        </a:spcAft>
                      </a:pPr>
                      <a:r>
                        <a:rPr lang="en-GB" sz="1000" dirty="0">
                          <a:effectLst/>
                          <a:latin typeface="+mn-lt"/>
                        </a:rPr>
                        <a:t>(Study)</a:t>
                      </a: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TU Estimate</a:t>
                      </a:r>
                      <a:endParaRPr lang="zh-CN" sz="1000">
                        <a:effectLst/>
                        <a:latin typeface="+mn-lt"/>
                      </a:endParaRPr>
                    </a:p>
                    <a:p>
                      <a:pPr>
                        <a:spcAft>
                          <a:spcPts val="0"/>
                        </a:spcAft>
                      </a:pPr>
                      <a:r>
                        <a:rPr lang="en-GB" sz="1000">
                          <a:effectLst/>
                          <a:latin typeface="+mn-lt"/>
                        </a:rPr>
                        <a:t>(Normative)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RAN Dependency</a:t>
                      </a:r>
                      <a:endParaRPr lang="zh-CN" sz="1000">
                        <a:effectLst/>
                        <a:latin typeface="+mn-lt"/>
                      </a:endParaRPr>
                    </a:p>
                    <a:p>
                      <a:pPr>
                        <a:spcAft>
                          <a:spcPts val="0"/>
                        </a:spcAft>
                      </a:pPr>
                      <a:r>
                        <a:rPr lang="en-GB" sz="1000">
                          <a:effectLst/>
                          <a:latin typeface="+mn-lt"/>
                        </a:rPr>
                        <a:t>(Yes/No/Maybe) </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SA Dependency</a:t>
                      </a:r>
                      <a:endParaRPr lang="zh-CN" sz="1000">
                        <a:effectLst/>
                        <a:latin typeface="+mn-lt"/>
                      </a:endParaRPr>
                    </a:p>
                    <a:p>
                      <a:pPr>
                        <a:spcAft>
                          <a:spcPts val="0"/>
                        </a:spcAft>
                      </a:pPr>
                      <a:r>
                        <a:rPr lang="en-GB" sz="1000">
                          <a:effectLst/>
                          <a:latin typeface="+mn-lt"/>
                        </a:rPr>
                        <a:t>(Yes/No/Maybe)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Non-3GPP Dependency</a:t>
                      </a: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02944702"/>
                  </a:ext>
                </a:extLst>
              </a:tr>
              <a:tr h="0">
                <a:tc>
                  <a:txBody>
                    <a:bodyPr/>
                    <a:lstStyle/>
                    <a:p>
                      <a:pPr>
                        <a:spcAft>
                          <a:spcPts val="0"/>
                        </a:spcAft>
                      </a:pPr>
                      <a:r>
                        <a:rPr lang="en-GB" sz="1000">
                          <a:effectLst/>
                          <a:latin typeface="+mn-lt"/>
                        </a:rPr>
                        <a:t>WT-1</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No</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Maybe</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highlight>
                            <a:srgbClr val="FFFF00"/>
                          </a:highlight>
                          <a:latin typeface="+mn-lt"/>
                        </a:rPr>
                        <a:t>No</a:t>
                      </a:r>
                      <a:endParaRPr lang="zh-CN" sz="1000" dirty="0">
                        <a:effectLst/>
                        <a:highlight>
                          <a:srgbClr val="FFFF00"/>
                        </a:highligh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79722488"/>
                  </a:ext>
                </a:extLst>
              </a:tr>
              <a:tr h="0">
                <a:tc>
                  <a:txBody>
                    <a:bodyPr/>
                    <a:lstStyle/>
                    <a:p>
                      <a:pPr>
                        <a:spcAft>
                          <a:spcPts val="0"/>
                        </a:spcAft>
                      </a:pPr>
                      <a:r>
                        <a:rPr lang="en-GB" sz="1000">
                          <a:effectLst/>
                          <a:latin typeface="+mn-lt"/>
                        </a:rPr>
                        <a:t>WT-2</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583265637"/>
                  </a:ext>
                </a:extLst>
              </a:tr>
              <a:tr h="0">
                <a:tc>
                  <a:txBody>
                    <a:bodyPr/>
                    <a:lstStyle/>
                    <a:p>
                      <a:pPr>
                        <a:spcAft>
                          <a:spcPts val="0"/>
                        </a:spcAft>
                      </a:pPr>
                      <a:r>
                        <a:rPr lang="en-GB" sz="1000">
                          <a:effectLst/>
                          <a:latin typeface="+mn-lt"/>
                        </a:rPr>
                        <a:t>WT-3</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892498225"/>
                  </a:ext>
                </a:extLst>
              </a:tr>
            </a:tbl>
          </a:graphicData>
        </a:graphic>
      </p:graphicFrame>
      <p:sp>
        <p:nvSpPr>
          <p:cNvPr id="5" name="Rectangle 1">
            <a:extLst>
              <a:ext uri="{FF2B5EF4-FFF2-40B4-BE49-F238E27FC236}">
                <a16:creationId xmlns:a16="http://schemas.microsoft.com/office/drawing/2014/main" id="{05FEBF7E-00FA-4146-AB66-C21EB0043BCA}"/>
              </a:ext>
            </a:extLst>
          </p:cNvPr>
          <p:cNvSpPr>
            <a:spLocks noChangeArrowheads="1"/>
          </p:cNvSpPr>
          <p:nvPr/>
        </p:nvSpPr>
        <p:spPr bwMode="auto">
          <a:xfrm>
            <a:off x="2377581" y="3546010"/>
            <a:ext cx="576222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8091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TU estimates and dependencies</a:t>
            </a:r>
            <a:r>
              <a:rPr kumimoji="0" lang="en-US" altLang="zh-CN"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ea typeface="Times New Roman" panose="02020603050405020304" pitchFamily="18" charset="0"/>
              </a:rPr>
              <a:t>Total TU estimates for the study phase: </a:t>
            </a:r>
            <a:r>
              <a:rPr kumimoji="0" lang="en-GB" altLang="zh-CN" sz="1000" b="1" i="0" u="none" strike="noStrike" cap="none" normalizeH="0" baseline="0" dirty="0">
                <a:ln>
                  <a:noFill/>
                </a:ln>
                <a:solidFill>
                  <a:schemeClr val="tx1"/>
                </a:solidFill>
                <a:effectLst/>
                <a:highlight>
                  <a:srgbClr val="FFFF00"/>
                </a:highlight>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for the normative phase: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6</a:t>
            </a:r>
            <a:endParaRPr kumimoji="0" lang="en-GB" altLang="zh-CN" sz="18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3" name="Rectangle 2">
            <a:extLst>
              <a:ext uri="{FF2B5EF4-FFF2-40B4-BE49-F238E27FC236}">
                <a16:creationId xmlns:a16="http://schemas.microsoft.com/office/drawing/2014/main" id="{59A5637F-1751-43A4-BF96-F3F963E28979}"/>
              </a:ext>
            </a:extLst>
          </p:cNvPr>
          <p:cNvSpPr/>
          <p:nvPr/>
        </p:nvSpPr>
        <p:spPr>
          <a:xfrm>
            <a:off x="1186443" y="1371600"/>
            <a:ext cx="7947945" cy="307777"/>
          </a:xfrm>
          <a:prstGeom prst="rect">
            <a:avLst/>
          </a:prstGeom>
        </p:spPr>
        <p:txBody>
          <a:bodyPr wrap="none">
            <a:spAutoFit/>
          </a:bodyPr>
          <a:lstStyle/>
          <a:p>
            <a:r>
              <a:rPr lang="en-US" altLang="zh-CN" sz="1400" dirty="0"/>
              <a:t>Moderators are requested to provide the following TU estimation based on the proposed objectives</a:t>
            </a:r>
          </a:p>
        </p:txBody>
      </p:sp>
    </p:spTree>
    <p:extLst>
      <p:ext uri="{BB962C8B-B14F-4D97-AF65-F5344CB8AC3E}">
        <p14:creationId xmlns:p14="http://schemas.microsoft.com/office/powerpoint/2010/main" val="223518269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2649491452"/>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rPr>
                        <a:t> NA</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32428745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136768"/>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as in SA2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21 SI/WI =&gt; Average 6 TU per SI/WI (0.6/meeting). </a:t>
            </a:r>
            <a:endParaRPr lang="en-US" sz="1600" dirty="0">
              <a:solidFill>
                <a:schemeClr val="accent1"/>
              </a:solidFill>
            </a:endParaRPr>
          </a:p>
        </p:txBody>
      </p:sp>
    </p:spTree>
    <p:extLst>
      <p:ext uri="{BB962C8B-B14F-4D97-AF65-F5344CB8AC3E}">
        <p14:creationId xmlns:p14="http://schemas.microsoft.com/office/powerpoint/2010/main" val="34259098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00340018\AppData\Roaming\eSpace_Desktop\UserData\z00340018\imagefiles\originalImgfiles\E281572D-0BDF-43F5-AECA-3A5D21BEB065.png">
            <a:extLst>
              <a:ext uri="{FF2B5EF4-FFF2-40B4-BE49-F238E27FC236}">
                <a16:creationId xmlns:a16="http://schemas.microsoft.com/office/drawing/2014/main" id="{8D6FB5A3-BE75-4B2A-B900-B7777405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0" y="1141486"/>
            <a:ext cx="5379835" cy="49517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73A834-FE96-4D3D-B514-F74B3097FE22}"/>
              </a:ext>
            </a:extLst>
          </p:cNvPr>
          <p:cNvSpPr>
            <a:spLocks noGrp="1"/>
          </p:cNvSpPr>
          <p:nvPr>
            <p:ph type="title"/>
          </p:nvPr>
        </p:nvSpPr>
        <p:spPr>
          <a:xfrm>
            <a:off x="582795" y="89114"/>
            <a:ext cx="9102725" cy="1143000"/>
          </a:xfrm>
        </p:spPr>
        <p:txBody>
          <a:bodyPr/>
          <a:lstStyle/>
          <a:p>
            <a:r>
              <a:rPr lang="en-US" altLang="zh-CN" sz="4000" dirty="0"/>
              <a:t>Sample of OAM TU planning and statistics</a:t>
            </a:r>
            <a:endParaRPr lang="zh-CN" altLang="en-US" sz="4000" dirty="0"/>
          </a:p>
        </p:txBody>
      </p:sp>
      <p:sp>
        <p:nvSpPr>
          <p:cNvPr id="8" name="TextBox 7">
            <a:extLst>
              <a:ext uri="{FF2B5EF4-FFF2-40B4-BE49-F238E27FC236}">
                <a16:creationId xmlns:a16="http://schemas.microsoft.com/office/drawing/2014/main" id="{F29B752F-D075-4C2A-A24B-4A76C95720FC}"/>
              </a:ext>
            </a:extLst>
          </p:cNvPr>
          <p:cNvSpPr txBox="1"/>
          <p:nvPr/>
        </p:nvSpPr>
        <p:spPr>
          <a:xfrm>
            <a:off x="698809" y="2877832"/>
            <a:ext cx="4569251" cy="523220"/>
          </a:xfrm>
          <a:prstGeom prst="rect">
            <a:avLst/>
          </a:prstGeom>
          <a:solidFill>
            <a:srgbClr val="FFFF00"/>
          </a:solidFill>
        </p:spPr>
        <p:txBody>
          <a:bodyPr wrap="square" rtlCol="0">
            <a:spAutoFit/>
          </a:bodyPr>
          <a:lstStyle/>
          <a:p>
            <a:r>
              <a:rPr lang="en-US" altLang="zh-CN" sz="1400" dirty="0"/>
              <a:t>TU planning: to be proposed by rapporteurs and agreed by the group</a:t>
            </a:r>
            <a:endParaRPr lang="zh-CN" altLang="en-US" sz="1400" dirty="0"/>
          </a:p>
        </p:txBody>
      </p:sp>
      <p:pic>
        <p:nvPicPr>
          <p:cNvPr id="1026" name="Picture 2" descr="C:\Users\z00340018\AppData\Roaming\eSpace_Desktop\UserData\z00340018\imagefiles\originalImgfiles\7A8990D9-78A3-4903-B698-8400C887E9E6.png">
            <a:extLst>
              <a:ext uri="{FF2B5EF4-FFF2-40B4-BE49-F238E27FC236}">
                <a16:creationId xmlns:a16="http://schemas.microsoft.com/office/drawing/2014/main" id="{9680A790-6C6D-4212-9FB5-5FC9B199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55" y="1141486"/>
            <a:ext cx="5261403" cy="4765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B75B9E-DC91-4B61-A6DE-A82F5A5810FA}"/>
              </a:ext>
            </a:extLst>
          </p:cNvPr>
          <p:cNvSpPr txBox="1"/>
          <p:nvPr/>
        </p:nvSpPr>
        <p:spPr>
          <a:xfrm>
            <a:off x="6673907" y="3981033"/>
            <a:ext cx="4569251" cy="523220"/>
          </a:xfrm>
          <a:prstGeom prst="rect">
            <a:avLst/>
          </a:prstGeom>
          <a:solidFill>
            <a:srgbClr val="FFFF00"/>
          </a:solidFill>
        </p:spPr>
        <p:txBody>
          <a:bodyPr wrap="square" rtlCol="0">
            <a:spAutoFit/>
          </a:bodyPr>
          <a:lstStyle/>
          <a:p>
            <a:r>
              <a:rPr lang="en-US" altLang="zh-CN" sz="1400" dirty="0"/>
              <a:t>TU statistics: to be filled by chair based on the time consumed after each meeting </a:t>
            </a:r>
            <a:endParaRPr lang="zh-CN" altLang="en-US" sz="1400" dirty="0"/>
          </a:p>
        </p:txBody>
      </p:sp>
      <p:sp>
        <p:nvSpPr>
          <p:cNvPr id="4" name="TextBox 3">
            <a:extLst>
              <a:ext uri="{FF2B5EF4-FFF2-40B4-BE49-F238E27FC236}">
                <a16:creationId xmlns:a16="http://schemas.microsoft.com/office/drawing/2014/main" id="{8FEF4218-DCC2-4B71-B7DB-9DB0535965E8}"/>
              </a:ext>
            </a:extLst>
          </p:cNvPr>
          <p:cNvSpPr txBox="1"/>
          <p:nvPr/>
        </p:nvSpPr>
        <p:spPr>
          <a:xfrm rot="20264497">
            <a:off x="9593144" y="4865785"/>
            <a:ext cx="2145031" cy="1200329"/>
          </a:xfrm>
          <a:prstGeom prst="rect">
            <a:avLst/>
          </a:prstGeom>
          <a:solidFill>
            <a:srgbClr val="FFFF00"/>
          </a:solidFill>
        </p:spPr>
        <p:txBody>
          <a:bodyPr wrap="square" rtlCol="0">
            <a:spAutoFit/>
          </a:bodyPr>
          <a:lstStyle/>
          <a:p>
            <a:r>
              <a:rPr lang="en-US" altLang="zh-CN" sz="1800" dirty="0"/>
              <a:t>This is an example to illustrate TU planning and statistics</a:t>
            </a:r>
            <a:endParaRPr lang="zh-CN" altLang="en-US" sz="1800" dirty="0"/>
          </a:p>
        </p:txBody>
      </p:sp>
    </p:spTree>
    <p:extLst>
      <p:ext uri="{BB962C8B-B14F-4D97-AF65-F5344CB8AC3E}">
        <p14:creationId xmlns:p14="http://schemas.microsoft.com/office/powerpoint/2010/main" val="135285353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165020823"/>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110825392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35659015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D7C75CFB-E223-498A-A227-55D4A718AC34}"/>
              </a:ext>
            </a:extLst>
          </p:cNvPr>
          <p:cNvSpPr>
            <a:spLocks noGrp="1"/>
          </p:cNvSpPr>
          <p:nvPr>
            <p:ph idx="1"/>
          </p:nvPr>
        </p:nvSpPr>
        <p:spPr>
          <a:xfrm>
            <a:off x="647700" y="1454150"/>
            <a:ext cx="11183938" cy="4830763"/>
          </a:xfrm>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t>Release 19 timeline– figure with SA5</a:t>
            </a:r>
          </a:p>
          <a:p>
            <a:pPr lvl="1"/>
            <a:r>
              <a:rPr lang="en-US" altLang="zh-CN" dirty="0">
                <a:solidFill>
                  <a:srgbClr val="0000FF"/>
                </a:solidFill>
              </a:rPr>
              <a:t>WIs/SIs in other 3GPP WGs potentially related to SA5</a:t>
            </a:r>
            <a:endParaRPr lang="en-GB" altLang="zh-CN" dirty="0">
              <a:solidFill>
                <a:srgbClr val="0000FF"/>
              </a:solidFill>
            </a:endParaRPr>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48953114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FE3210-FE0A-4E70-82A7-2B95B81F35A9}"/>
              </a:ext>
            </a:extLst>
          </p:cNvPr>
          <p:cNvGraphicFramePr>
            <a:graphicFrameLocks noGrp="1"/>
          </p:cNvGraphicFramePr>
          <p:nvPr>
            <p:extLst/>
          </p:nvPr>
        </p:nvGraphicFramePr>
        <p:xfrm>
          <a:off x="487679" y="1075517"/>
          <a:ext cx="4363189" cy="4505325"/>
        </p:xfrm>
        <a:graphic>
          <a:graphicData uri="http://schemas.openxmlformats.org/drawingml/2006/table">
            <a:tbl>
              <a:tblPr firstRow="1" bandRow="1">
                <a:tableStyleId>{72833802-FEF1-4C79-8D5D-14CF1EAF98D9}</a:tableStyleId>
              </a:tblPr>
              <a:tblGrid>
                <a:gridCol w="1574269">
                  <a:extLst>
                    <a:ext uri="{9D8B030D-6E8A-4147-A177-3AD203B41FA5}">
                      <a16:colId xmlns:a16="http://schemas.microsoft.com/office/drawing/2014/main" val="4071695017"/>
                    </a:ext>
                  </a:extLst>
                </a:gridCol>
                <a:gridCol w="1542291">
                  <a:extLst>
                    <a:ext uri="{9D8B030D-6E8A-4147-A177-3AD203B41FA5}">
                      <a16:colId xmlns:a16="http://schemas.microsoft.com/office/drawing/2014/main" val="3560591246"/>
                    </a:ext>
                  </a:extLst>
                </a:gridCol>
                <a:gridCol w="1246629">
                  <a:extLst>
                    <a:ext uri="{9D8B030D-6E8A-4147-A177-3AD203B41FA5}">
                      <a16:colId xmlns:a16="http://schemas.microsoft.com/office/drawing/2014/main" val="147559054"/>
                    </a:ext>
                  </a:extLst>
                </a:gridCol>
              </a:tblGrid>
              <a:tr h="263032">
                <a:tc>
                  <a:txBody>
                    <a:bodyPr/>
                    <a:lstStyle/>
                    <a:p>
                      <a:pPr algn="ctr"/>
                      <a:r>
                        <a:rPr lang="en-US" altLang="zh-CN" sz="1000" dirty="0">
                          <a:solidFill>
                            <a:schemeClr val="tx1"/>
                          </a:solidFill>
                          <a:latin typeface="Calibri" panose="020F0502020204030204" pitchFamily="34" charset="0"/>
                          <a:cs typeface="Calibri" panose="020F0502020204030204" pitchFamily="34" charset="0"/>
                        </a:rPr>
                        <a:t>Acronym</a:t>
                      </a:r>
                      <a:endParaRPr lang="zh-CN" altLang="en-US" sz="1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Calibri" panose="020F0502020204030204" pitchFamily="34" charset="0"/>
                          <a:ea typeface="+mn-ea"/>
                          <a:cs typeface="Calibri" panose="020F0502020204030204" pitchFamily="34" charset="0"/>
                        </a:rPr>
                        <a:t>OAM</a:t>
                      </a:r>
                      <a:endParaRPr lang="en-GB" sz="1000" b="1"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1000" b="1" kern="1200" dirty="0">
                          <a:solidFill>
                            <a:schemeClr val="tx1"/>
                          </a:solidFill>
                          <a:latin typeface="Calibri" panose="020F0502020204030204" pitchFamily="34" charset="0"/>
                          <a:ea typeface="+mn-ea"/>
                          <a:cs typeface="Calibri" panose="020F0502020204030204" pitchFamily="34" charset="0"/>
                        </a:rPr>
                        <a:t>Not covered by SA5 </a:t>
                      </a:r>
                      <a:r>
                        <a:rPr lang="en-US" altLang="zh-CN" sz="1000" b="1" kern="1200" dirty="0">
                          <a:solidFill>
                            <a:schemeClr val="tx1"/>
                          </a:solidFill>
                          <a:latin typeface="Calibri" panose="020F0502020204030204" pitchFamily="34" charset="0"/>
                          <a:ea typeface="+mn-ea"/>
                          <a:cs typeface="Calibri" panose="020F0502020204030204" pitchFamily="34" charset="0"/>
                        </a:rPr>
                        <a:t>OAM </a:t>
                      </a:r>
                      <a:r>
                        <a:rPr lang="en-GB" sz="1000" b="1" kern="1200" dirty="0">
                          <a:solidFill>
                            <a:schemeClr val="tx1"/>
                          </a:solidFill>
                          <a:latin typeface="Calibri" panose="020F0502020204030204" pitchFamily="34" charset="0"/>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NG_RTC_Ph2</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MPS4msg</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02364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VMR_Ph2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5G_ProSe_Ph3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UIA_ARC</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15190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eEDGE_5GC_Ph3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UAS_Ph3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dirty="0">
                          <a:latin typeface="Calibri" panose="020F0502020204030204" pitchFamily="34" charset="0"/>
                          <a:cs typeface="Calibri" panose="020F0502020204030204" pitchFamily="34" charset="0"/>
                        </a:rPr>
                        <a:t>NA</a:t>
                      </a: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UPEAS_Ph2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5G_Femto</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9161825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MASSS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425597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AIML_CN</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FS_AIML_MGT_Ph2</a:t>
                      </a:r>
                    </a:p>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FS_NWDAF_OAM_Ph2</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FS_NetShare_OAM_Ph3</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3315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FS_AmbientIoT</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a:t>
                      </a:r>
                    </a:p>
                    <a:p>
                      <a:pPr algn="ctr"/>
                      <a:r>
                        <a:rPr lang="en-US" altLang="zh-CN" sz="1000" dirty="0">
                          <a:solidFill>
                            <a:srgbClr val="FF0000"/>
                          </a:solidFill>
                          <a:latin typeface="Calibri" panose="020F0502020204030204" pitchFamily="34" charset="0"/>
                          <a:cs typeface="Calibri" panose="020F0502020204030204" pitchFamily="34" charset="0"/>
                        </a:rPr>
                        <a:t>(TBD)</a:t>
                      </a: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FS_EnergySys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8E59FD49-0A0F-4C1E-AB20-37B07ABF8DA5}"/>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7" name="TextBox 6">
            <a:extLst>
              <a:ext uri="{FF2B5EF4-FFF2-40B4-BE49-F238E27FC236}">
                <a16:creationId xmlns:a16="http://schemas.microsoft.com/office/drawing/2014/main" id="{B9B17D1A-C682-4204-9CD0-C478139A699D}"/>
              </a:ext>
            </a:extLst>
          </p:cNvPr>
          <p:cNvSpPr txBox="1"/>
          <p:nvPr/>
        </p:nvSpPr>
        <p:spPr>
          <a:xfrm>
            <a:off x="5120640" y="1173743"/>
            <a:ext cx="5592958" cy="4693593"/>
          </a:xfrm>
          <a:prstGeom prst="rect">
            <a:avLst/>
          </a:prstGeom>
          <a:noFill/>
        </p:spPr>
        <p:txBody>
          <a:bodyPr wrap="square" rtlCol="0">
            <a:spAutoFit/>
          </a:bodyPr>
          <a:lstStyle/>
          <a:p>
            <a:r>
              <a:rPr lang="en-US" altLang="zh-CN" sz="1200" b="1" dirty="0">
                <a:latin typeface="Calibri" panose="020F0502020204030204" pitchFamily="34" charset="0"/>
                <a:cs typeface="Calibri" panose="020F0502020204030204" pitchFamily="34" charset="0"/>
              </a:rPr>
              <a:t>Summary:</a:t>
            </a:r>
          </a:p>
          <a:p>
            <a:r>
              <a:rPr lang="en-US" altLang="zh-CN" sz="1200" b="1" dirty="0">
                <a:latin typeface="Calibri" panose="020F0502020204030204" pitchFamily="34" charset="0"/>
                <a:cs typeface="Calibri" panose="020F0502020204030204" pitchFamily="34" charset="0"/>
              </a:rPr>
              <a:t>SA2: </a:t>
            </a:r>
          </a:p>
          <a:p>
            <a:r>
              <a:rPr lang="en-US" altLang="zh-CN" sz="1100" dirty="0">
                <a:latin typeface="Calibri" panose="020F0502020204030204" pitchFamily="34" charset="0"/>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NG_RTC_Ph2</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MPS4msg</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UIA_ARC</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UAS_Ph3</a:t>
            </a:r>
          </a:p>
          <a:p>
            <a:r>
              <a:rPr lang="en-US" altLang="zh-CN" sz="1100" dirty="0">
                <a:latin typeface="Calibri" panose="020F0502020204030204" pitchFamily="34" charset="0"/>
                <a:cs typeface="Calibri" panose="020F0502020204030204" pitchFamily="34" charset="0"/>
              </a:rPr>
              <a:t>2. The following features, management support are to be provided in corresponding SA5 Rel-19 work</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eEDGE_5GC_Ph3</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Edge.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AIML_CN</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AIML in CN and management AIML features (AIML)</a:t>
            </a:r>
            <a:endParaRPr lang="zh-CN" altLang="zh-CN" sz="1100" dirty="0">
              <a:latin typeface="Calibri" panose="020F0502020204030204" pitchFamily="34" charset="0"/>
              <a:cs typeface="Calibri" panose="020F0502020204030204" pitchFamily="34" charset="0"/>
            </a:endParaRP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TEI19_NetShare</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NetShare.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FS_EnergySys</a:t>
            </a:r>
            <a:endParaRPr lang="en-US" altLang="zh-CN" sz="1100" dirty="0">
              <a:latin typeface="Calibri" panose="020F0502020204030204" pitchFamily="34" charset="0"/>
              <a:cs typeface="Calibri" panose="020F0502020204030204" pitchFamily="34" charset="0"/>
            </a:endParaRP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features (AIML)</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expo features (</a:t>
            </a:r>
            <a:r>
              <a:rPr lang="en-US" altLang="zh-CN" sz="1100" dirty="0" err="1">
                <a:latin typeface="Calibri" panose="020F0502020204030204" pitchFamily="34" charset="0"/>
                <a:cs typeface="Calibri" panose="020F0502020204030204" pitchFamily="34" charset="0"/>
              </a:rPr>
              <a:t>Mexpo</a:t>
            </a:r>
            <a:r>
              <a:rPr lang="en-US" altLang="zh-CN" sz="1100" dirty="0">
                <a:latin typeface="Calibri" panose="020F0502020204030204" pitchFamily="34" charset="0"/>
                <a:cs typeface="Calibri" panose="020F0502020204030204" pitchFamily="34" charset="0"/>
              </a:rPr>
              <a:t>)</a:t>
            </a:r>
          </a:p>
          <a:p>
            <a:r>
              <a:rPr lang="en-US" altLang="zh-CN" sz="1100" dirty="0">
                <a:latin typeface="Calibri" panose="020F0502020204030204" pitchFamily="34" charset="0"/>
                <a:cs typeface="Calibri" panose="020F0502020204030204" pitchFamily="34" charset="0"/>
              </a:rPr>
              <a:t>3. The following features, need to check whether OAM support are needed in Reld-19. </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XRMPh2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VMR_Ph2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5G_ProSe_Ph3</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UPEAS_Ph2</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5G_Femto</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MASSS</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FS_AmbientIoT</a:t>
            </a:r>
            <a:endParaRPr lang="en-US" altLang="zh-CN" sz="11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163E93F-3258-4FB5-983B-4F98C8F6611A}"/>
              </a:ext>
            </a:extLst>
          </p:cNvPr>
          <p:cNvSpPr txBox="1"/>
          <p:nvPr/>
        </p:nvSpPr>
        <p:spPr>
          <a:xfrm rot="21008097">
            <a:off x="7014311" y="4719716"/>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39697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OAM Study / Work Items</a:t>
            </a:r>
          </a:p>
        </p:txBody>
      </p:sp>
      <p:graphicFrame>
        <p:nvGraphicFramePr>
          <p:cNvPr id="5" name="表格 2">
            <a:extLst>
              <a:ext uri="{FF2B5EF4-FFF2-40B4-BE49-F238E27FC236}">
                <a16:creationId xmlns:a16="http://schemas.microsoft.com/office/drawing/2014/main" id="{9402CBCD-ADDB-4839-B4AE-2BE2F66B5E9D}"/>
              </a:ext>
            </a:extLst>
          </p:cNvPr>
          <p:cNvGraphicFramePr>
            <a:graphicFrameLocks noGrp="1"/>
          </p:cNvGraphicFramePr>
          <p:nvPr>
            <p:extLst>
              <p:ext uri="{D42A27DB-BD31-4B8C-83A1-F6EECF244321}">
                <p14:modId xmlns:p14="http://schemas.microsoft.com/office/powerpoint/2010/main" val="119835255"/>
              </p:ext>
            </p:extLst>
          </p:nvPr>
        </p:nvGraphicFramePr>
        <p:xfrm>
          <a:off x="120650" y="1035632"/>
          <a:ext cx="12011347" cy="5229098"/>
        </p:xfrm>
        <a:graphic>
          <a:graphicData uri="http://schemas.openxmlformats.org/drawingml/2006/table">
            <a:tbl>
              <a:tblPr/>
              <a:tblGrid>
                <a:gridCol w="504936">
                  <a:extLst>
                    <a:ext uri="{9D8B030D-6E8A-4147-A177-3AD203B41FA5}">
                      <a16:colId xmlns:a16="http://schemas.microsoft.com/office/drawing/2014/main" val="1965733584"/>
                    </a:ext>
                  </a:extLst>
                </a:gridCol>
                <a:gridCol w="280676">
                  <a:extLst>
                    <a:ext uri="{9D8B030D-6E8A-4147-A177-3AD203B41FA5}">
                      <a16:colId xmlns:a16="http://schemas.microsoft.com/office/drawing/2014/main" val="331722294"/>
                    </a:ext>
                  </a:extLst>
                </a:gridCol>
                <a:gridCol w="634713">
                  <a:extLst>
                    <a:ext uri="{9D8B030D-6E8A-4147-A177-3AD203B41FA5}">
                      <a16:colId xmlns:a16="http://schemas.microsoft.com/office/drawing/2014/main" val="907466837"/>
                    </a:ext>
                  </a:extLst>
                </a:gridCol>
                <a:gridCol w="1654509">
                  <a:extLst>
                    <a:ext uri="{9D8B030D-6E8A-4147-A177-3AD203B41FA5}">
                      <a16:colId xmlns:a16="http://schemas.microsoft.com/office/drawing/2014/main" val="2690706286"/>
                    </a:ext>
                  </a:extLst>
                </a:gridCol>
                <a:gridCol w="4796300">
                  <a:extLst>
                    <a:ext uri="{9D8B030D-6E8A-4147-A177-3AD203B41FA5}">
                      <a16:colId xmlns:a16="http://schemas.microsoft.com/office/drawing/2014/main" val="2178307027"/>
                    </a:ext>
                  </a:extLst>
                </a:gridCol>
                <a:gridCol w="788422">
                  <a:extLst>
                    <a:ext uri="{9D8B030D-6E8A-4147-A177-3AD203B41FA5}">
                      <a16:colId xmlns:a16="http://schemas.microsoft.com/office/drawing/2014/main" val="410137253"/>
                    </a:ext>
                  </a:extLst>
                </a:gridCol>
                <a:gridCol w="1297859">
                  <a:extLst>
                    <a:ext uri="{9D8B030D-6E8A-4147-A177-3AD203B41FA5}">
                      <a16:colId xmlns:a16="http://schemas.microsoft.com/office/drawing/2014/main" val="3966773156"/>
                    </a:ext>
                  </a:extLst>
                </a:gridCol>
                <a:gridCol w="727587">
                  <a:extLst>
                    <a:ext uri="{9D8B030D-6E8A-4147-A177-3AD203B41FA5}">
                      <a16:colId xmlns:a16="http://schemas.microsoft.com/office/drawing/2014/main" val="4058451737"/>
                    </a:ext>
                  </a:extLst>
                </a:gridCol>
                <a:gridCol w="904567">
                  <a:extLst>
                    <a:ext uri="{9D8B030D-6E8A-4147-A177-3AD203B41FA5}">
                      <a16:colId xmlns:a16="http://schemas.microsoft.com/office/drawing/2014/main" val="2608971487"/>
                    </a:ext>
                  </a:extLst>
                </a:gridCol>
                <a:gridCol w="421778">
                  <a:extLst>
                    <a:ext uri="{9D8B030D-6E8A-4147-A177-3AD203B41FA5}">
                      <a16:colId xmlns:a16="http://schemas.microsoft.com/office/drawing/2014/main" val="2276198587"/>
                    </a:ext>
                  </a:extLst>
                </a:gridCol>
              </a:tblGrid>
              <a:tr h="58974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1342">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1100" b="1" i="0" u="none" strike="noStrike" dirty="0">
                          <a:solidFill>
                            <a:srgbClr val="000000"/>
                          </a:solidFill>
                          <a:effectLst/>
                          <a:latin typeface="+mn-lt"/>
                          <a:ea typeface="+mn-ea"/>
                        </a:rPr>
                        <a:t>Intelligence and Automation</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28.908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141342">
                <a:tc rowSpan="14">
                  <a:txBody>
                    <a:bodyPr/>
                    <a:lstStyle/>
                    <a:p>
                      <a:pPr marL="53975" indent="0" algn="l" fontAlgn="b"/>
                      <a:r>
                        <a:rPr lang="en-US" altLang="zh-CN" sz="1100" b="1" i="0" u="none" strike="noStrike" dirty="0">
                          <a:solidFill>
                            <a:srgbClr val="000000"/>
                          </a:solidFill>
                          <a:effectLst/>
                          <a:latin typeface="+mn-lt"/>
                          <a:ea typeface="+mn-ea"/>
                        </a:rPr>
                        <a:t>Management Architecture and Mechanisms</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SP-231746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28.873</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SP-231747</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28.552/554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SP-231745</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28.541/622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11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Subscriber and Equipment Trace and </a:t>
                      </a:r>
                      <a:r>
                        <a:rPr lang="en-US" sz="1100" b="0" i="0" u="none" strike="noStrike" dirty="0" err="1">
                          <a:solidFill>
                            <a:schemeClr val="tx1"/>
                          </a:solidFill>
                          <a:effectLst/>
                          <a:latin typeface="+mn-lt"/>
                          <a:ea typeface="宋体" panose="02010600030101010101" pitchFamily="2" charset="-122"/>
                        </a:rPr>
                        <a:t>QoE</a:t>
                      </a:r>
                      <a:r>
                        <a:rPr lang="en-US" sz="11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SP-231748</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32.422/405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SP-231729</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259487">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RedcapM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a:t>
                      </a:r>
                      <a:r>
                        <a:rPr lang="en-US" sz="1100" b="0" i="0" u="none" strike="noStrike" dirty="0" err="1">
                          <a:solidFill>
                            <a:schemeClr val="tx1"/>
                          </a:solidFill>
                          <a:effectLst/>
                          <a:latin typeface="+mn-lt"/>
                          <a:ea typeface="宋体" panose="02010600030101010101" pitchFamily="2" charset="-122"/>
                        </a:rPr>
                        <a:t>RedCap</a:t>
                      </a:r>
                      <a:r>
                        <a:rPr lang="en-US" sz="11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58810">
                <a:tc rowSpan="2">
                  <a:txBody>
                    <a:bodyPr/>
                    <a:lstStyle/>
                    <a:p>
                      <a:pPr marL="53975" indent="0" algn="l" defTabSz="1219170" rtl="0" eaLnBrk="1" fontAlgn="b" latinLnBrk="0" hangingPunct="1"/>
                      <a:r>
                        <a:rPr lang="en-US" sz="11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1997468"/>
                  </a:ext>
                </a:extLst>
              </a:tr>
              <a:tr h="49482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dirty="0" err="1">
                          <a:solidFill>
                            <a:srgbClr val="000000"/>
                          </a:solidFill>
                          <a:effectLst/>
                          <a:latin typeface="+mn-lt"/>
                          <a:ea typeface="等线" panose="02010600030101010101" pitchFamily="2" charset="-122"/>
                        </a:rPr>
                        <a:t>Mexpo</a:t>
                      </a: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6280864"/>
                  </a:ext>
                </a:extLst>
              </a:tr>
            </a:tbl>
          </a:graphicData>
        </a:graphic>
      </p:graphicFrame>
      <p:sp>
        <p:nvSpPr>
          <p:cNvPr id="6" name="TextBox 5">
            <a:extLst>
              <a:ext uri="{FF2B5EF4-FFF2-40B4-BE49-F238E27FC236}">
                <a16:creationId xmlns:a16="http://schemas.microsoft.com/office/drawing/2014/main" id="{9484B8E1-6F39-47CC-A232-DD50FCFA92A5}"/>
              </a:ext>
            </a:extLst>
          </p:cNvPr>
          <p:cNvSpPr txBox="1"/>
          <p:nvPr/>
        </p:nvSpPr>
        <p:spPr>
          <a:xfrm>
            <a:off x="120650" y="727854"/>
            <a:ext cx="8196796"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21 </a:t>
            </a:r>
            <a:r>
              <a:rPr lang="en-US" altLang="zh-CN" sz="1400" kern="0" dirty="0">
                <a:latin typeface="+mn-lt"/>
                <a:ea typeface="MS PGothic" panose="020B0600070205080204" pitchFamily="34" charset="-128"/>
              </a:rPr>
              <a:t>topics including:  </a:t>
            </a:r>
            <a:r>
              <a:rPr lang="en-US" altLang="zh-CN" sz="1400" b="1" kern="0" dirty="0">
                <a:solidFill>
                  <a:srgbClr val="FF0000"/>
                </a:solidFill>
                <a:latin typeface="+mn-lt"/>
                <a:ea typeface="MS PGothic" panose="020B0600070205080204" pitchFamily="34" charset="-128"/>
              </a:rPr>
              <a:t>13</a:t>
            </a:r>
            <a:r>
              <a:rPr lang="en-US" altLang="zh-CN" sz="1400" kern="0" dirty="0">
                <a:latin typeface="+mn-lt"/>
                <a:ea typeface="MS PGothic" panose="020B0600070205080204" pitchFamily="34" charset="-128"/>
              </a:rPr>
              <a:t> OAM prime features and </a:t>
            </a:r>
            <a:r>
              <a:rPr lang="en-US" altLang="zh-CN" sz="1400" b="1" kern="0" dirty="0">
                <a:solidFill>
                  <a:srgbClr val="FF0000"/>
                </a:solidFill>
                <a:latin typeface="+mn-lt"/>
                <a:ea typeface="MS PGothic" panose="020B0600070205080204" pitchFamily="34" charset="-128"/>
              </a:rPr>
              <a:t>8</a:t>
            </a:r>
            <a:r>
              <a:rPr lang="en-US" altLang="zh-CN" sz="1400" kern="0" dirty="0">
                <a:latin typeface="+mn-lt"/>
                <a:ea typeface="MS PGothic" panose="020B0600070205080204" pitchFamily="34" charset="-128"/>
              </a:rPr>
              <a:t> OAM support to network features (in red background).</a:t>
            </a:r>
          </a:p>
        </p:txBody>
      </p:sp>
    </p:spTree>
    <p:extLst>
      <p:ext uri="{BB962C8B-B14F-4D97-AF65-F5344CB8AC3E}">
        <p14:creationId xmlns:p14="http://schemas.microsoft.com/office/powerpoint/2010/main" val="5755771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CH Study / Work Items</a:t>
            </a:r>
          </a:p>
        </p:txBody>
      </p:sp>
      <p:graphicFrame>
        <p:nvGraphicFramePr>
          <p:cNvPr id="11" name="表格 2">
            <a:extLst>
              <a:ext uri="{FF2B5EF4-FFF2-40B4-BE49-F238E27FC236}">
                <a16:creationId xmlns:a16="http://schemas.microsoft.com/office/drawing/2014/main" id="{DC4122BA-988E-4F62-8894-27910E2EA91F}"/>
              </a:ext>
            </a:extLst>
          </p:cNvPr>
          <p:cNvGraphicFramePr>
            <a:graphicFrameLocks noGrp="1"/>
          </p:cNvGraphicFramePr>
          <p:nvPr>
            <p:extLst>
              <p:ext uri="{D42A27DB-BD31-4B8C-83A1-F6EECF244321}">
                <p14:modId xmlns:p14="http://schemas.microsoft.com/office/powerpoint/2010/main" val="1788309467"/>
              </p:ext>
            </p:extLst>
          </p:nvPr>
        </p:nvGraphicFramePr>
        <p:xfrm>
          <a:off x="140486" y="1035631"/>
          <a:ext cx="11776211" cy="4214527"/>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917240">
                  <a:extLst>
                    <a:ext uri="{9D8B030D-6E8A-4147-A177-3AD203B41FA5}">
                      <a16:colId xmlns:a16="http://schemas.microsoft.com/office/drawing/2014/main" val="2178307027"/>
                    </a:ext>
                  </a:extLst>
                </a:gridCol>
                <a:gridCol w="808302">
                  <a:extLst>
                    <a:ext uri="{9D8B030D-6E8A-4147-A177-3AD203B41FA5}">
                      <a16:colId xmlns:a16="http://schemas.microsoft.com/office/drawing/2014/main" val="410137253"/>
                    </a:ext>
                  </a:extLst>
                </a:gridCol>
                <a:gridCol w="1165055">
                  <a:extLst>
                    <a:ext uri="{9D8B030D-6E8A-4147-A177-3AD203B41FA5}">
                      <a16:colId xmlns:a16="http://schemas.microsoft.com/office/drawing/2014/main" val="3966773156"/>
                    </a:ext>
                  </a:extLst>
                </a:gridCol>
                <a:gridCol w="911463">
                  <a:extLst>
                    <a:ext uri="{9D8B030D-6E8A-4147-A177-3AD203B41FA5}">
                      <a16:colId xmlns:a16="http://schemas.microsoft.com/office/drawing/2014/main" val="4058451737"/>
                    </a:ext>
                  </a:extLst>
                </a:gridCol>
                <a:gridCol w="927376">
                  <a:extLst>
                    <a:ext uri="{9D8B030D-6E8A-4147-A177-3AD203B41FA5}">
                      <a16:colId xmlns:a16="http://schemas.microsoft.com/office/drawing/2014/main" val="2608971487"/>
                    </a:ext>
                  </a:extLst>
                </a:gridCol>
                <a:gridCol w="432413">
                  <a:extLst>
                    <a:ext uri="{9D8B030D-6E8A-4147-A177-3AD203B41FA5}">
                      <a16:colId xmlns:a16="http://schemas.microsoft.com/office/drawing/2014/main" val="2276198587"/>
                    </a:ext>
                  </a:extLst>
                </a:gridCol>
              </a:tblGrid>
              <a:tr h="94710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satellite access Phase 3</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FS_CAPIF_CH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RTCCH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next generation real time communication services phase 2</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UASCH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FS_UAS_CH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Uncrewed Aerial Vehicle</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CHSEG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CHF Segmentation</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RAGCH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Ranging_SL_CH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of Ranging and Sidelink Positioning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China Telecom</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22163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EESCH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for Energy Efficiency of 5G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292474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NSCH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NetShare_CH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new WID on Charging enhancement for indirect network sharing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Ericsson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2136518"/>
                  </a:ext>
                </a:extLst>
              </a:tr>
            </a:tbl>
          </a:graphicData>
        </a:graphic>
      </p:graphicFrame>
      <p:sp>
        <p:nvSpPr>
          <p:cNvPr id="12" name="TextBox 11">
            <a:extLst>
              <a:ext uri="{FF2B5EF4-FFF2-40B4-BE49-F238E27FC236}">
                <a16:creationId xmlns:a16="http://schemas.microsoft.com/office/drawing/2014/main" id="{6787D70F-964F-4E07-9C5A-437628915816}"/>
              </a:ext>
            </a:extLst>
          </p:cNvPr>
          <p:cNvSpPr txBox="1"/>
          <p:nvPr/>
        </p:nvSpPr>
        <p:spPr>
          <a:xfrm>
            <a:off x="120650" y="727854"/>
            <a:ext cx="1392048"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8 CH </a:t>
            </a:r>
            <a:r>
              <a:rPr lang="en-US" altLang="zh-CN" sz="1400" kern="0" dirty="0">
                <a:latin typeface="+mn-lt"/>
                <a:ea typeface="MS PGothic" panose="020B0600070205080204" pitchFamily="34" charset="-128"/>
              </a:rPr>
              <a:t>topics.</a:t>
            </a:r>
          </a:p>
        </p:txBody>
      </p:sp>
    </p:spTree>
    <p:extLst>
      <p:ext uri="{BB962C8B-B14F-4D97-AF65-F5344CB8AC3E}">
        <p14:creationId xmlns:p14="http://schemas.microsoft.com/office/powerpoint/2010/main" val="23583296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B26974BE-ECC4-4E56-BCCE-E030626DC6AD}"/>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Progress overview in SA#104</a:t>
            </a:r>
          </a:p>
        </p:txBody>
      </p:sp>
      <p:pic>
        <p:nvPicPr>
          <p:cNvPr id="16" name="Picture 15">
            <a:extLst>
              <a:ext uri="{FF2B5EF4-FFF2-40B4-BE49-F238E27FC236}">
                <a16:creationId xmlns:a16="http://schemas.microsoft.com/office/drawing/2014/main" id="{985B7310-E67D-49AD-A21A-875D5469E00A}"/>
              </a:ext>
            </a:extLst>
          </p:cNvPr>
          <p:cNvPicPr>
            <a:picLocks noChangeAspect="1"/>
          </p:cNvPicPr>
          <p:nvPr/>
        </p:nvPicPr>
        <p:blipFill>
          <a:blip r:embed="rId2"/>
          <a:stretch>
            <a:fillRect/>
          </a:stretch>
        </p:blipFill>
        <p:spPr>
          <a:xfrm>
            <a:off x="1594628" y="1000896"/>
            <a:ext cx="8372678" cy="4720827"/>
          </a:xfrm>
          <a:prstGeom prst="rect">
            <a:avLst/>
          </a:prstGeom>
        </p:spPr>
      </p:pic>
      <p:sp>
        <p:nvSpPr>
          <p:cNvPr id="17" name="TextBox 16">
            <a:extLst>
              <a:ext uri="{FF2B5EF4-FFF2-40B4-BE49-F238E27FC236}">
                <a16:creationId xmlns:a16="http://schemas.microsoft.com/office/drawing/2014/main" id="{F9D92786-265C-4194-B0DC-62DABF403E0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
        <p:nvSpPr>
          <p:cNvPr id="18" name="Rectangle: Rounded Corners 17">
            <a:extLst>
              <a:ext uri="{FF2B5EF4-FFF2-40B4-BE49-F238E27FC236}">
                <a16:creationId xmlns:a16="http://schemas.microsoft.com/office/drawing/2014/main" id="{51D9579C-D4FD-44FC-B15E-DDD1F00613AC}"/>
              </a:ext>
            </a:extLst>
          </p:cNvPr>
          <p:cNvSpPr/>
          <p:nvPr/>
        </p:nvSpPr>
        <p:spPr bwMode="auto">
          <a:xfrm>
            <a:off x="1812323" y="5165122"/>
            <a:ext cx="5651157" cy="197709"/>
          </a:xfrm>
          <a:prstGeom prst="round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98404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214361" y="3199628"/>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124 TUs</a:t>
            </a:r>
          </a:p>
        </p:txBody>
      </p:sp>
    </p:spTree>
    <p:extLst>
      <p:ext uri="{BB962C8B-B14F-4D97-AF65-F5344CB8AC3E}">
        <p14:creationId xmlns:p14="http://schemas.microsoft.com/office/powerpoint/2010/main" val="30605722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53567743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188159</TotalTime>
  <Words>9755</Words>
  <Application>Microsoft Office PowerPoint</Application>
  <PresentationFormat>Widescreen</PresentationFormat>
  <Paragraphs>2024</Paragraphs>
  <Slides>40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Batang</vt:lpstr>
      <vt:lpstr>Kartika</vt:lpstr>
      <vt:lpstr>Montserrat</vt:lpstr>
      <vt:lpstr>MS PGothic</vt:lpstr>
      <vt:lpstr>MS PGothic</vt:lpstr>
      <vt:lpstr>等线</vt:lpstr>
      <vt:lpstr>宋体</vt:lpstr>
      <vt:lpstr>微软雅黑</vt:lpstr>
      <vt:lpstr>Arial</vt:lpstr>
      <vt:lpstr>Calibri</vt:lpstr>
      <vt:lpstr>Times New Roman</vt:lpstr>
      <vt:lpstr>Wingdings</vt:lpstr>
      <vt:lpstr>Wingdings 3</vt:lpstr>
      <vt:lpstr>Office Theme</vt:lpstr>
      <vt:lpstr>   Rel-19 SA5 work planning SA5#156, 19 – 23 August, 2024 </vt:lpstr>
      <vt:lpstr>Content</vt:lpstr>
      <vt:lpstr>PowerPoint Presentation</vt:lpstr>
      <vt:lpstr>Content</vt:lpstr>
      <vt:lpstr>PowerPoint Presentation</vt:lpstr>
      <vt:lpstr>PowerPoint Presentation</vt:lpstr>
      <vt:lpstr>PowerPoint Presentation</vt:lpstr>
      <vt:lpstr>SA5 Rel-19 OAM TU planning (Jan.2024~Sep.2025)</vt:lpstr>
      <vt:lpstr>SA5 Rel-19 CH TU planning (May.2024~Sep.2025)</vt:lpstr>
      <vt:lpstr>Question raised regarding SA5 feature releases in SA#104</vt:lpstr>
      <vt:lpstr>PowerPoint Presentation</vt:lpstr>
      <vt:lpstr>PowerPoint Presentation</vt:lpstr>
      <vt:lpstr>PowerPoint Presentation</vt:lpstr>
      <vt:lpstr>PowerPoint Presentation</vt:lpstr>
      <vt:lpstr>Rel-19 work progress in other SA groups</vt:lpstr>
      <vt:lpstr>Rel-19 work progress in other SA groups</vt:lpstr>
      <vt:lpstr>Rel-19 work progress in other SA groups</vt:lpstr>
      <vt:lpstr>Rel-19 work progress in other SA groups</vt:lpstr>
      <vt:lpstr>Rel-19 work progress in RAN1/2/3 groups</vt:lpstr>
      <vt:lpstr>Rel-19 SA5 Management and Orchestration cooperation with other groups  (for SA5 internal use)</vt:lpstr>
      <vt:lpstr>Leaders’ recommendation for SA5 work improvement</vt:lpstr>
      <vt:lpstr>Content</vt:lpstr>
      <vt:lpstr>PowerPoint Presentation</vt:lpstr>
      <vt:lpstr>PowerPoint Presentation</vt:lpstr>
      <vt:lpstr>Potential source of management requirements for 5GA/6G (for discussion)</vt:lpstr>
      <vt:lpstr>Thank you!</vt:lpstr>
      <vt:lpstr>Annex</vt:lpstr>
      <vt:lpstr>Chair’s recommendation on Rel-19 study</vt:lpstr>
      <vt:lpstr>Expectation of SA5 rapporteur role</vt:lpstr>
      <vt:lpstr>PowerPoint Presentation</vt:lpstr>
      <vt:lpstr>Reference From TR 21.900 on rapporteur roles</vt:lpstr>
      <vt:lpstr>Annex</vt:lpstr>
      <vt:lpstr>SA5 TU planning &amp; statistics</vt:lpstr>
      <vt:lpstr>Template for TU estimation</vt:lpstr>
      <vt:lpstr>SA5 calendar with OAM TU (one track) </vt:lpstr>
      <vt:lpstr>TU Budget for SA5 OAM</vt:lpstr>
      <vt:lpstr>Sample of OAM TU planning and statistics</vt:lpstr>
      <vt:lpstr>SA5 calendar with CH TU (one track) </vt:lpstr>
      <vt:lpstr>TU Budget for SA5 CH</vt:lpstr>
      <vt:lpstr>PowerPoint Presentation</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0823</cp:lastModifiedBy>
  <cp:revision>3908</cp:revision>
  <dcterms:created xsi:type="dcterms:W3CDTF">2008-08-30T09:32:10Z</dcterms:created>
  <dcterms:modified xsi:type="dcterms:W3CDTF">2024-08-27T09:37:43Z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