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8"/>
  </p:notesMasterIdLst>
  <p:handoutMasterIdLst>
    <p:handoutMasterId r:id="rId9"/>
  </p:handoutMasterIdLst>
  <p:sldIdLst>
    <p:sldId id="303" r:id="rId2"/>
    <p:sldId id="964" r:id="rId3"/>
    <p:sldId id="959" r:id="rId4"/>
    <p:sldId id="963" r:id="rId5"/>
    <p:sldId id="962" r:id="rId6"/>
    <p:sldId id="704" r:id="rId7"/>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1D6B04-5B07-EAAD-CCFC-69D6A2A7F5E8}" name="joan-240424" initials="joan" userId="joan-240424"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A6EA8"/>
    <a:srgbClr val="72AF2F"/>
    <a:srgbClr val="0000FF"/>
    <a:srgbClr val="C1E442"/>
    <a:srgbClr val="6600FF"/>
    <a:srgbClr val="FF3300"/>
    <a:srgbClr val="FFFFCC"/>
    <a:srgbClr val="C6D254"/>
    <a:srgbClr val="000000"/>
    <a:srgbClr val="5C88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7825CE-FDD2-42AC-B725-55455E3707C2}" v="1" dt="2024-07-22T10:02:22.555"/>
    <p1510:client id="{DB72D485-0063-43D9-A7FD-5692E42CF3D4}" v="8" dt="2024-07-21T20:35:32.758"/>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6" autoAdjust="0"/>
    <p:restoredTop sz="97931" autoAdjust="0"/>
  </p:normalViewPr>
  <p:slideViewPr>
    <p:cSldViewPr snapToGrid="0">
      <p:cViewPr varScale="1">
        <p:scale>
          <a:sx n="83" d="100"/>
          <a:sy n="83" d="100"/>
        </p:scale>
        <p:origin x="102" y="6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stas Katsalis" userId="b898a342-c148-4b14-8370-7b04049a09d5" providerId="ADAL" clId="{DB72D485-0063-43D9-A7FD-5692E42CF3D4}"/>
    <pc:docChg chg="undo custSel addSld delSld modSld sldOrd">
      <pc:chgData name="Kostas Katsalis" userId="b898a342-c148-4b14-8370-7b04049a09d5" providerId="ADAL" clId="{DB72D485-0063-43D9-A7FD-5692E42CF3D4}" dt="2024-07-21T20:35:46.808" v="989" actId="47"/>
      <pc:docMkLst>
        <pc:docMk/>
      </pc:docMkLst>
      <pc:sldChg chg="add del">
        <pc:chgData name="Kostas Katsalis" userId="b898a342-c148-4b14-8370-7b04049a09d5" providerId="ADAL" clId="{DB72D485-0063-43D9-A7FD-5692E42CF3D4}" dt="2024-07-21T20:16:06.103" v="5" actId="47"/>
        <pc:sldMkLst>
          <pc:docMk/>
          <pc:sldMk cId="1195480555" sldId="704"/>
        </pc:sldMkLst>
      </pc:sldChg>
      <pc:sldChg chg="add del">
        <pc:chgData name="Kostas Katsalis" userId="b898a342-c148-4b14-8370-7b04049a09d5" providerId="ADAL" clId="{DB72D485-0063-43D9-A7FD-5692E42CF3D4}" dt="2024-07-21T20:35:46.808" v="989" actId="47"/>
        <pc:sldMkLst>
          <pc:docMk/>
          <pc:sldMk cId="873926118" sldId="958"/>
        </pc:sldMkLst>
      </pc:sldChg>
      <pc:sldChg chg="addSp delSp modSp mod">
        <pc:chgData name="Kostas Katsalis" userId="b898a342-c148-4b14-8370-7b04049a09d5" providerId="ADAL" clId="{DB72D485-0063-43D9-A7FD-5692E42CF3D4}" dt="2024-07-21T20:34:55.456" v="978" actId="313"/>
        <pc:sldMkLst>
          <pc:docMk/>
          <pc:sldMk cId="3165524499" sldId="959"/>
        </pc:sldMkLst>
        <pc:spChg chg="del">
          <ac:chgData name="Kostas Katsalis" userId="b898a342-c148-4b14-8370-7b04049a09d5" providerId="ADAL" clId="{DB72D485-0063-43D9-A7FD-5692E42CF3D4}" dt="2024-07-21T20:20:53.214" v="160" actId="478"/>
          <ac:spMkLst>
            <pc:docMk/>
            <pc:sldMk cId="3165524499" sldId="959"/>
            <ac:spMk id="3" creationId="{0FE0043C-4170-3053-8DF5-69C90CF3A687}"/>
          </ac:spMkLst>
        </pc:spChg>
        <pc:spChg chg="add del mod">
          <ac:chgData name="Kostas Katsalis" userId="b898a342-c148-4b14-8370-7b04049a09d5" providerId="ADAL" clId="{DB72D485-0063-43D9-A7FD-5692E42CF3D4}" dt="2024-07-21T20:20:58.708" v="162" actId="478"/>
          <ac:spMkLst>
            <pc:docMk/>
            <pc:sldMk cId="3165524499" sldId="959"/>
            <ac:spMk id="4" creationId="{F31985D4-7691-A3DD-9AC1-FEC68EA775AE}"/>
          </ac:spMkLst>
        </pc:spChg>
        <pc:spChg chg="mod">
          <ac:chgData name="Kostas Katsalis" userId="b898a342-c148-4b14-8370-7b04049a09d5" providerId="ADAL" clId="{DB72D485-0063-43D9-A7FD-5692E42CF3D4}" dt="2024-07-21T20:34:55.456" v="978" actId="313"/>
          <ac:spMkLst>
            <pc:docMk/>
            <pc:sldMk cId="3165524499" sldId="959"/>
            <ac:spMk id="5" creationId="{3EEA9D00-A1A9-28BF-F0F3-84DC14226857}"/>
          </ac:spMkLst>
        </pc:spChg>
        <pc:spChg chg="del">
          <ac:chgData name="Kostas Katsalis" userId="b898a342-c148-4b14-8370-7b04049a09d5" providerId="ADAL" clId="{DB72D485-0063-43D9-A7FD-5692E42CF3D4}" dt="2024-07-21T20:20:56.270" v="161" actId="478"/>
          <ac:spMkLst>
            <pc:docMk/>
            <pc:sldMk cId="3165524499" sldId="959"/>
            <ac:spMk id="7" creationId="{41FFF61B-9A0F-BE6F-D1B9-19DDAECFC5CB}"/>
          </ac:spMkLst>
        </pc:spChg>
        <pc:spChg chg="add del mod">
          <ac:chgData name="Kostas Katsalis" userId="b898a342-c148-4b14-8370-7b04049a09d5" providerId="ADAL" clId="{DB72D485-0063-43D9-A7FD-5692E42CF3D4}" dt="2024-07-21T20:22:38.523" v="212" actId="21"/>
          <ac:spMkLst>
            <pc:docMk/>
            <pc:sldMk cId="3165524499" sldId="959"/>
            <ac:spMk id="8" creationId="{4E67FFC0-433E-CF31-7979-00E2ABAFEA1C}"/>
          </ac:spMkLst>
        </pc:spChg>
      </pc:sldChg>
      <pc:sldChg chg="del">
        <pc:chgData name="Kostas Katsalis" userId="b898a342-c148-4b14-8370-7b04049a09d5" providerId="ADAL" clId="{DB72D485-0063-43D9-A7FD-5692E42CF3D4}" dt="2024-07-21T20:15:56.489" v="0" actId="47"/>
        <pc:sldMkLst>
          <pc:docMk/>
          <pc:sldMk cId="2486895465" sldId="960"/>
        </pc:sldMkLst>
      </pc:sldChg>
      <pc:sldChg chg="del">
        <pc:chgData name="Kostas Katsalis" userId="b898a342-c148-4b14-8370-7b04049a09d5" providerId="ADAL" clId="{DB72D485-0063-43D9-A7FD-5692E42CF3D4}" dt="2024-07-21T20:15:57.819" v="1" actId="47"/>
        <pc:sldMkLst>
          <pc:docMk/>
          <pc:sldMk cId="3532196692" sldId="961"/>
        </pc:sldMkLst>
      </pc:sldChg>
      <pc:sldChg chg="addSp delSp modSp add del mod">
        <pc:chgData name="Kostas Katsalis" userId="b898a342-c148-4b14-8370-7b04049a09d5" providerId="ADAL" clId="{DB72D485-0063-43D9-A7FD-5692E42CF3D4}" dt="2024-07-21T20:35:37.843" v="988" actId="5793"/>
        <pc:sldMkLst>
          <pc:docMk/>
          <pc:sldMk cId="3852553070" sldId="962"/>
        </pc:sldMkLst>
        <pc:spChg chg="mod">
          <ac:chgData name="Kostas Katsalis" userId="b898a342-c148-4b14-8370-7b04049a09d5" providerId="ADAL" clId="{DB72D485-0063-43D9-A7FD-5692E42CF3D4}" dt="2024-07-21T20:18:51.224" v="94" actId="21"/>
          <ac:spMkLst>
            <pc:docMk/>
            <pc:sldMk cId="3852553070" sldId="962"/>
            <ac:spMk id="2" creationId="{17092315-7F8E-4164-6770-082AC70261B1}"/>
          </ac:spMkLst>
        </pc:spChg>
        <pc:spChg chg="mod">
          <ac:chgData name="Kostas Katsalis" userId="b898a342-c148-4b14-8370-7b04049a09d5" providerId="ADAL" clId="{DB72D485-0063-43D9-A7FD-5692E42CF3D4}" dt="2024-07-21T20:35:37.843" v="988" actId="5793"/>
          <ac:spMkLst>
            <pc:docMk/>
            <pc:sldMk cId="3852553070" sldId="962"/>
            <ac:spMk id="3" creationId="{7864D9FB-33DB-35F4-CB31-84F9F5472420}"/>
          </ac:spMkLst>
        </pc:spChg>
        <pc:spChg chg="del mod">
          <ac:chgData name="Kostas Katsalis" userId="b898a342-c148-4b14-8370-7b04049a09d5" providerId="ADAL" clId="{DB72D485-0063-43D9-A7FD-5692E42CF3D4}" dt="2024-07-21T20:35:20.809" v="983" actId="478"/>
          <ac:spMkLst>
            <pc:docMk/>
            <pc:sldMk cId="3852553070" sldId="962"/>
            <ac:spMk id="4" creationId="{48ECEE50-1E8A-3478-73E6-CB03832215A5}"/>
          </ac:spMkLst>
        </pc:spChg>
        <pc:spChg chg="mod">
          <ac:chgData name="Kostas Katsalis" userId="b898a342-c148-4b14-8370-7b04049a09d5" providerId="ADAL" clId="{DB72D485-0063-43D9-A7FD-5692E42CF3D4}" dt="2024-07-21T20:35:30.798" v="985" actId="1076"/>
          <ac:spMkLst>
            <pc:docMk/>
            <pc:sldMk cId="3852553070" sldId="962"/>
            <ac:spMk id="6" creationId="{4F65C669-DFA1-480C-7D9B-2B08AC0B8845}"/>
          </ac:spMkLst>
        </pc:spChg>
        <pc:spChg chg="add mod">
          <ac:chgData name="Kostas Katsalis" userId="b898a342-c148-4b14-8370-7b04049a09d5" providerId="ADAL" clId="{DB72D485-0063-43D9-A7FD-5692E42CF3D4}" dt="2024-07-21T20:19:55.734" v="152" actId="1076"/>
          <ac:spMkLst>
            <pc:docMk/>
            <pc:sldMk cId="3852553070" sldId="962"/>
            <ac:spMk id="7" creationId="{9219BB77-F240-E1FC-2C7E-28BC774481ED}"/>
          </ac:spMkLst>
        </pc:spChg>
      </pc:sldChg>
      <pc:sldChg chg="addSp delSp modSp new mod modClrScheme chgLayout">
        <pc:chgData name="Kostas Katsalis" userId="b898a342-c148-4b14-8370-7b04049a09d5" providerId="ADAL" clId="{DB72D485-0063-43D9-A7FD-5692E42CF3D4}" dt="2024-07-21T20:17:01.121" v="49" actId="403"/>
        <pc:sldMkLst>
          <pc:docMk/>
          <pc:sldMk cId="2173115862" sldId="963"/>
        </pc:sldMkLst>
        <pc:spChg chg="del mod ord">
          <ac:chgData name="Kostas Katsalis" userId="b898a342-c148-4b14-8370-7b04049a09d5" providerId="ADAL" clId="{DB72D485-0063-43D9-A7FD-5692E42CF3D4}" dt="2024-07-21T20:16:29.329" v="9" actId="700"/>
          <ac:spMkLst>
            <pc:docMk/>
            <pc:sldMk cId="2173115862" sldId="963"/>
            <ac:spMk id="2" creationId="{66807019-4811-B025-C46D-72FA2A93E56E}"/>
          </ac:spMkLst>
        </pc:spChg>
        <pc:spChg chg="del mod ord">
          <ac:chgData name="Kostas Katsalis" userId="b898a342-c148-4b14-8370-7b04049a09d5" providerId="ADAL" clId="{DB72D485-0063-43D9-A7FD-5692E42CF3D4}" dt="2024-07-21T20:16:29.329" v="9" actId="700"/>
          <ac:spMkLst>
            <pc:docMk/>
            <pc:sldMk cId="2173115862" sldId="963"/>
            <ac:spMk id="3" creationId="{DEEC38C3-3047-8717-4B92-56AA7E6C5EB2}"/>
          </ac:spMkLst>
        </pc:spChg>
        <pc:spChg chg="add mod ord">
          <ac:chgData name="Kostas Katsalis" userId="b898a342-c148-4b14-8370-7b04049a09d5" providerId="ADAL" clId="{DB72D485-0063-43D9-A7FD-5692E42CF3D4}" dt="2024-07-21T20:16:56.256" v="43" actId="120"/>
          <ac:spMkLst>
            <pc:docMk/>
            <pc:sldMk cId="2173115862" sldId="963"/>
            <ac:spMk id="4" creationId="{DFC70F17-3DB8-FEAE-87D3-11F759C646EE}"/>
          </ac:spMkLst>
        </pc:spChg>
        <pc:spChg chg="add mod ord">
          <ac:chgData name="Kostas Katsalis" userId="b898a342-c148-4b14-8370-7b04049a09d5" providerId="ADAL" clId="{DB72D485-0063-43D9-A7FD-5692E42CF3D4}" dt="2024-07-21T20:17:01.121" v="49" actId="403"/>
          <ac:spMkLst>
            <pc:docMk/>
            <pc:sldMk cId="2173115862" sldId="963"/>
            <ac:spMk id="5" creationId="{1FFE9DCC-49B5-229F-51DF-24CD0574F1FD}"/>
          </ac:spMkLst>
        </pc:spChg>
      </pc:sldChg>
      <pc:sldChg chg="addSp delSp modSp new mod ord">
        <pc:chgData name="Kostas Katsalis" userId="b898a342-c148-4b14-8370-7b04049a09d5" providerId="ADAL" clId="{DB72D485-0063-43D9-A7FD-5692E42CF3D4}" dt="2024-07-21T20:25:34.511" v="313" actId="403"/>
        <pc:sldMkLst>
          <pc:docMk/>
          <pc:sldMk cId="658214839" sldId="964"/>
        </pc:sldMkLst>
        <pc:spChg chg="mod">
          <ac:chgData name="Kostas Katsalis" userId="b898a342-c148-4b14-8370-7b04049a09d5" providerId="ADAL" clId="{DB72D485-0063-43D9-A7FD-5692E42CF3D4}" dt="2024-07-21T20:23:06.228" v="253" actId="20577"/>
          <ac:spMkLst>
            <pc:docMk/>
            <pc:sldMk cId="658214839" sldId="964"/>
            <ac:spMk id="2" creationId="{159826B9-2089-DBBE-BD3F-0A1252375583}"/>
          </ac:spMkLst>
        </pc:spChg>
        <pc:spChg chg="del">
          <ac:chgData name="Kostas Katsalis" userId="b898a342-c148-4b14-8370-7b04049a09d5" providerId="ADAL" clId="{DB72D485-0063-43D9-A7FD-5692E42CF3D4}" dt="2024-07-21T20:22:44.150" v="216"/>
          <ac:spMkLst>
            <pc:docMk/>
            <pc:sldMk cId="658214839" sldId="964"/>
            <ac:spMk id="3" creationId="{0CDB3644-4C70-15C4-86DE-E8A8EAF7E0B3}"/>
          </ac:spMkLst>
        </pc:spChg>
        <pc:spChg chg="add mod">
          <ac:chgData name="Kostas Katsalis" userId="b898a342-c148-4b14-8370-7b04049a09d5" providerId="ADAL" clId="{DB72D485-0063-43D9-A7FD-5692E42CF3D4}" dt="2024-07-21T20:25:34.511" v="313" actId="403"/>
          <ac:spMkLst>
            <pc:docMk/>
            <pc:sldMk cId="658214839" sldId="964"/>
            <ac:spMk id="8" creationId="{4E67FFC0-433E-CF31-7979-00E2ABAFEA1C}"/>
          </ac:spMkLst>
        </pc:spChg>
      </pc:sldChg>
      <pc:sldMasterChg chg="addSldLayout delSldLayout">
        <pc:chgData name="Kostas Katsalis" userId="b898a342-c148-4b14-8370-7b04049a09d5" providerId="ADAL" clId="{DB72D485-0063-43D9-A7FD-5692E42CF3D4}" dt="2024-07-21T20:16:06.103" v="5" actId="47"/>
        <pc:sldMasterMkLst>
          <pc:docMk/>
          <pc:sldMasterMk cId="0" sldId="2147483729"/>
        </pc:sldMasterMkLst>
        <pc:sldLayoutChg chg="add del">
          <pc:chgData name="Kostas Katsalis" userId="b898a342-c148-4b14-8370-7b04049a09d5" providerId="ADAL" clId="{DB72D485-0063-43D9-A7FD-5692E42CF3D4}" dt="2024-07-21T20:16:06.103" v="5" actId="47"/>
          <pc:sldLayoutMkLst>
            <pc:docMk/>
            <pc:sldMasterMk cId="0" sldId="2147483729"/>
            <pc:sldLayoutMk cId="1913046895" sldId="2147483939"/>
          </pc:sldLayoutMkLst>
        </pc:sldLayoutChg>
      </pc:sldMasterChg>
    </pc:docChg>
  </pc:docChgLst>
  <pc:docChgLst>
    <pc:chgData name="Kostas Katsalis" userId="b898a342-c148-4b14-8370-7b04049a09d5" providerId="ADAL" clId="{127825CE-FDD2-42AC-B725-55455E3707C2}"/>
    <pc:docChg chg="modSld">
      <pc:chgData name="Kostas Katsalis" userId="b898a342-c148-4b14-8370-7b04049a09d5" providerId="ADAL" clId="{127825CE-FDD2-42AC-B725-55455E3707C2}" dt="2024-07-22T10:02:22.555" v="116" actId="1076"/>
      <pc:docMkLst>
        <pc:docMk/>
      </pc:docMkLst>
      <pc:sldChg chg="modSp mod">
        <pc:chgData name="Kostas Katsalis" userId="b898a342-c148-4b14-8370-7b04049a09d5" providerId="ADAL" clId="{127825CE-FDD2-42AC-B725-55455E3707C2}" dt="2024-07-22T10:01:43.287" v="114" actId="20577"/>
        <pc:sldMkLst>
          <pc:docMk/>
          <pc:sldMk cId="3165524499" sldId="959"/>
        </pc:sldMkLst>
        <pc:spChg chg="mod">
          <ac:chgData name="Kostas Katsalis" userId="b898a342-c148-4b14-8370-7b04049a09d5" providerId="ADAL" clId="{127825CE-FDD2-42AC-B725-55455E3707C2}" dt="2024-07-22T10:01:43.287" v="114" actId="20577"/>
          <ac:spMkLst>
            <pc:docMk/>
            <pc:sldMk cId="3165524499" sldId="959"/>
            <ac:spMk id="5" creationId="{3EEA9D00-A1A9-28BF-F0F3-84DC14226857}"/>
          </ac:spMkLst>
        </pc:spChg>
      </pc:sldChg>
      <pc:sldChg chg="modSp mod">
        <pc:chgData name="Kostas Katsalis" userId="b898a342-c148-4b14-8370-7b04049a09d5" providerId="ADAL" clId="{127825CE-FDD2-42AC-B725-55455E3707C2}" dt="2024-07-22T10:02:22.555" v="116" actId="1076"/>
        <pc:sldMkLst>
          <pc:docMk/>
          <pc:sldMk cId="658214839" sldId="964"/>
        </pc:sldMkLst>
        <pc:spChg chg="mod">
          <ac:chgData name="Kostas Katsalis" userId="b898a342-c148-4b14-8370-7b04049a09d5" providerId="ADAL" clId="{127825CE-FDD2-42AC-B725-55455E3707C2}" dt="2024-07-22T10:02:19.386" v="115" actId="368"/>
          <ac:spMkLst>
            <pc:docMk/>
            <pc:sldMk cId="658214839" sldId="964"/>
            <ac:spMk id="2" creationId="{159826B9-2089-DBBE-BD3F-0A1252375583}"/>
          </ac:spMkLst>
        </pc:spChg>
        <pc:spChg chg="mod">
          <ac:chgData name="Kostas Katsalis" userId="b898a342-c148-4b14-8370-7b04049a09d5" providerId="ADAL" clId="{127825CE-FDD2-42AC-B725-55455E3707C2}" dt="2024-07-22T10:02:22.555" v="116" actId="1076"/>
          <ac:spMkLst>
            <pc:docMk/>
            <pc:sldMk cId="658214839" sldId="964"/>
            <ac:spMk id="8" creationId="{4E67FFC0-433E-CF31-7979-00E2ABAFEA1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7/22/2024</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31652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7/22/2024</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1817830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45232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dirty="0"/>
              <a:t>Click to edit Master title style</a:t>
            </a:r>
            <a:endParaRPr lang="en-IE" dirty="0"/>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2024</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a:p>
          <a:p>
            <a:pPr>
              <a:defRPr/>
            </a:pPr>
            <a:endParaRPr lang="en-GB" altLang="en-US" sz="1333"/>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6"/>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7"/>
        </a:buBlip>
        <a:defRPr sz="3200">
          <a:solidFill>
            <a:schemeClr val="tx1"/>
          </a:solidFill>
          <a:latin typeface="+mn-lt"/>
        </a:defRPr>
      </a:lvl2pPr>
      <a:lvl3pPr marL="1522413" indent="-303213" algn="l" rtl="0" eaLnBrk="0" fontAlgn="base" hangingPunct="0">
        <a:spcBef>
          <a:spcPct val="20000"/>
        </a:spcBef>
        <a:spcAft>
          <a:spcPct val="0"/>
        </a:spcAft>
        <a:buBlip>
          <a:blip r:embed="rId8"/>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docbox.etsi.org/ISG/NFV/Open/Drafts/003/NFV-003v183.zi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054990" y="2501576"/>
            <a:ext cx="8621712" cy="1468438"/>
          </a:xfrm>
        </p:spPr>
        <p:txBody>
          <a:bodyPr>
            <a:noAutofit/>
          </a:bodyPr>
          <a:lstStyle/>
          <a:p>
            <a:pPr>
              <a:defRPr/>
            </a:pPr>
            <a:r>
              <a:rPr lang="en-GB" sz="3600" b="1" i="1" dirty="0">
                <a:effectLst>
                  <a:outerShdw blurRad="38100" dist="38100" dir="2700000" algn="tl">
                    <a:srgbClr val="C0C0C0"/>
                  </a:outerShdw>
                </a:effectLst>
              </a:rPr>
              <a:t>  </a:t>
            </a:r>
            <a:br>
              <a:rPr lang="en-GB" sz="3600" dirty="0"/>
            </a:br>
            <a:r>
              <a:rPr lang="en-US" altLang="zh-CN" sz="3600" b="1" dirty="0"/>
              <a:t>Rel-19 Terminology alignment for </a:t>
            </a:r>
            <a:r>
              <a:rPr lang="en-US" altLang="zh-CN" sz="3600" b="1" dirty="0" err="1"/>
              <a:t>FS_Cloud_OAM</a:t>
            </a:r>
            <a:br>
              <a:rPr lang="en-GB" sz="3600" b="1" i="1" dirty="0"/>
            </a:b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a:xfrm>
            <a:off x="2098646" y="4339138"/>
            <a:ext cx="8534400" cy="1752600"/>
          </a:xfrm>
        </p:spPr>
        <p:txBody>
          <a:bodyPr/>
          <a:lstStyle/>
          <a:p>
            <a:pPr>
              <a:lnSpc>
                <a:spcPct val="80000"/>
              </a:lnSpc>
            </a:pPr>
            <a:br>
              <a:rPr lang="en-US" altLang="en-US" sz="2667" dirty="0"/>
            </a:br>
            <a:r>
              <a:rPr lang="en-US" altLang="en-US" sz="2667" dirty="0"/>
              <a:t>Kostas Katsalis</a:t>
            </a:r>
            <a:r>
              <a:rPr lang="en-US" altLang="en-US" sz="2400" dirty="0">
                <a:latin typeface="Arial" charset="0"/>
              </a:rPr>
              <a:t>, Joan Triay</a:t>
            </a:r>
            <a:r>
              <a:rPr lang="en-GB" altLang="zh-CN" sz="2400" dirty="0">
                <a:latin typeface="Arial" charset="0"/>
              </a:rPr>
              <a:t> </a:t>
            </a:r>
          </a:p>
          <a:p>
            <a:pPr>
              <a:lnSpc>
                <a:spcPct val="80000"/>
              </a:lnSpc>
            </a:pPr>
            <a:r>
              <a:rPr lang="en-GB" altLang="zh-CN" sz="2400">
                <a:latin typeface="Arial" charset="0"/>
              </a:rPr>
              <a:t>NTT DOCOMO</a:t>
            </a:r>
            <a:endParaRPr lang="en-US" altLang="zh-CN"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826B9-2089-DBBE-BD3F-0A1252375583}"/>
              </a:ext>
            </a:extLst>
          </p:cNvPr>
          <p:cNvSpPr>
            <a:spLocks noGrp="1"/>
          </p:cNvSpPr>
          <p:nvPr>
            <p:ph type="title"/>
          </p:nvPr>
        </p:nvSpPr>
        <p:spPr/>
        <p:txBody>
          <a:bodyPr/>
          <a:lstStyle/>
          <a:p>
            <a:r>
              <a:rPr lang="en-GB" dirty="0"/>
              <a:t>FS_CLOUD_OAM: Cloud aspects of management and orchestration</a:t>
            </a:r>
            <a:endParaRPr lang="en-US" dirty="0"/>
          </a:p>
        </p:txBody>
      </p:sp>
      <p:sp>
        <p:nvSpPr>
          <p:cNvPr id="8" name="Content Placeholder 7">
            <a:extLst>
              <a:ext uri="{FF2B5EF4-FFF2-40B4-BE49-F238E27FC236}">
                <a16:creationId xmlns:a16="http://schemas.microsoft.com/office/drawing/2014/main" id="{4E67FFC0-433E-CF31-7979-00E2ABAFEA1C}"/>
              </a:ext>
            </a:extLst>
          </p:cNvPr>
          <p:cNvSpPr txBox="1">
            <a:spLocks noGrp="1"/>
          </p:cNvSpPr>
          <p:nvPr>
            <p:ph idx="1"/>
          </p:nvPr>
        </p:nvSpPr>
        <p:spPr>
          <a:xfrm>
            <a:off x="652463" y="1986586"/>
            <a:ext cx="11183938" cy="3416320"/>
          </a:xfrm>
          <a:prstGeom prst="rect">
            <a:avLst/>
          </a:prstGeom>
          <a:noFill/>
        </p:spPr>
        <p:txBody>
          <a:bodyPr wrap="square">
            <a:spAutoFit/>
          </a:bodyPr>
          <a:lstStyle/>
          <a:p>
            <a:pPr marL="0" marR="0" indent="0">
              <a:spcBef>
                <a:spcPts val="0"/>
              </a:spcBef>
              <a:spcAft>
                <a:spcPts val="0"/>
              </a:spcAft>
              <a:buNone/>
            </a:pPr>
            <a:r>
              <a:rPr lang="en-GB" sz="1800" b="1" dirty="0"/>
              <a:t>According to the SID: </a:t>
            </a:r>
          </a:p>
          <a:p>
            <a:pPr marL="0" marR="0">
              <a:spcBef>
                <a:spcPts val="0"/>
              </a:spcBef>
              <a:spcAft>
                <a:spcPts val="0"/>
              </a:spcAft>
            </a:pPr>
            <a:r>
              <a:rPr lang="en-GB" sz="1800" b="1" dirty="0"/>
              <a:t>WT-1</a:t>
            </a:r>
            <a:r>
              <a:rPr lang="en-GB" sz="1800" dirty="0"/>
              <a:t>: Analyse the use cases which utilize the VNF generic OAM functions (specified in ETSI) and their potential impacts when applied to the 3GPP management system and study whether and how to incorporate the VNF generic OAM functions into the 3GPP management system, i.e., the requirements and the potential solutions.</a:t>
            </a:r>
            <a:endParaRPr lang="en-US" sz="1800" dirty="0"/>
          </a:p>
          <a:p>
            <a:pPr marL="0" marR="0">
              <a:spcBef>
                <a:spcPts val="0"/>
              </a:spcBef>
              <a:spcAft>
                <a:spcPts val="0"/>
              </a:spcAft>
            </a:pPr>
            <a:r>
              <a:rPr lang="en-GB" sz="1800" b="1" dirty="0"/>
              <a:t>WT-2:  </a:t>
            </a:r>
            <a:r>
              <a:rPr lang="en-GB" sz="1800" dirty="0"/>
              <a:t>Study the use cases that utilize the newly developed industry solutions for management of </a:t>
            </a:r>
            <a:r>
              <a:rPr lang="en-GB" sz="1800" b="1" u="sng" dirty="0">
                <a:solidFill>
                  <a:srgbClr val="C00000"/>
                </a:solidFill>
              </a:rPr>
              <a:t>cloud native network functions</a:t>
            </a:r>
            <a:r>
              <a:rPr lang="en-GB" sz="1800" dirty="0"/>
              <a:t> which leverage industry standards not limited to ETSI NFV MANO; study the potential impact of supporting such use cases on the 3GPP management system, i.e., the potential requirements and solutions.</a:t>
            </a:r>
            <a:endParaRPr lang="en-US" sz="1800" dirty="0"/>
          </a:p>
          <a:p>
            <a:pPr marL="304815" marR="0" indent="0">
              <a:spcBef>
                <a:spcPts val="0"/>
              </a:spcBef>
              <a:spcAft>
                <a:spcPts val="0"/>
              </a:spcAft>
              <a:buNone/>
            </a:pPr>
            <a:r>
              <a:rPr lang="en-GB" sz="1800" b="1" u="sng" dirty="0">
                <a:solidFill>
                  <a:srgbClr val="C00000"/>
                </a:solidFill>
              </a:rPr>
              <a:t>Note: WT-2 includes studying the terminology to determine the appropriate term and definition for cloud native network functions for use in the 3GPP management system.</a:t>
            </a:r>
            <a:endParaRPr lang="en-US" sz="1800" b="1" u="sng" dirty="0">
              <a:solidFill>
                <a:srgbClr val="C00000"/>
              </a:solidFill>
            </a:endParaRPr>
          </a:p>
          <a:p>
            <a:pPr marL="0" marR="0" indent="0">
              <a:spcBef>
                <a:spcPts val="0"/>
              </a:spcBef>
              <a:spcAft>
                <a:spcPts val="0"/>
              </a:spcAft>
              <a:buNone/>
            </a:pPr>
            <a:r>
              <a:rPr lang="en-GB" sz="1800" dirty="0"/>
              <a:t> </a:t>
            </a:r>
            <a:r>
              <a:rPr lang="en-GB" sz="1800" b="1" dirty="0"/>
              <a:t>WT-3: </a:t>
            </a:r>
            <a:r>
              <a:rPr lang="en-GB" sz="1800" dirty="0"/>
              <a:t>Study the use cases, potential requirements and possible solutions for 3GPP management system to support different cloud deployment scenarios, such as public-cloud, private-cloud, hybrid-cloud and multi-cloud deployment scenarios. </a:t>
            </a:r>
            <a:endParaRPr lang="en-US" sz="1800" dirty="0"/>
          </a:p>
        </p:txBody>
      </p:sp>
    </p:spTree>
    <p:extLst>
      <p:ext uri="{BB962C8B-B14F-4D97-AF65-F5344CB8AC3E}">
        <p14:creationId xmlns:p14="http://schemas.microsoft.com/office/powerpoint/2010/main" val="65821483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F6A2-2611-0EC9-D13C-41687CB2F73B}"/>
              </a:ext>
            </a:extLst>
          </p:cNvPr>
          <p:cNvSpPr>
            <a:spLocks noGrp="1"/>
          </p:cNvSpPr>
          <p:nvPr>
            <p:ph type="title"/>
          </p:nvPr>
        </p:nvSpPr>
        <p:spPr/>
        <p:txBody>
          <a:bodyPr/>
          <a:lstStyle/>
          <a:p>
            <a:r>
              <a:rPr lang="en-US" dirty="0"/>
              <a:t>Problem description</a:t>
            </a:r>
          </a:p>
        </p:txBody>
      </p:sp>
      <p:sp>
        <p:nvSpPr>
          <p:cNvPr id="5" name="TextBox 4">
            <a:extLst>
              <a:ext uri="{FF2B5EF4-FFF2-40B4-BE49-F238E27FC236}">
                <a16:creationId xmlns:a16="http://schemas.microsoft.com/office/drawing/2014/main" id="{3EEA9D00-A1A9-28BF-F0F3-84DC14226857}"/>
              </a:ext>
            </a:extLst>
          </p:cNvPr>
          <p:cNvSpPr txBox="1"/>
          <p:nvPr/>
        </p:nvSpPr>
        <p:spPr>
          <a:xfrm>
            <a:off x="374389" y="1371600"/>
            <a:ext cx="10848931" cy="4955203"/>
          </a:xfrm>
          <a:prstGeom prst="rect">
            <a:avLst/>
          </a:prstGeom>
          <a:noFill/>
        </p:spPr>
        <p:txBody>
          <a:bodyPr wrap="square">
            <a:spAutoFit/>
          </a:bodyPr>
          <a:lstStyle/>
          <a:p>
            <a:pPr>
              <a:spcBef>
                <a:spcPts val="600"/>
              </a:spcBef>
              <a:spcAft>
                <a:spcPts val="1200"/>
              </a:spcAft>
            </a:pPr>
            <a:r>
              <a:rPr lang="en-US" b="1" dirty="0"/>
              <a:t>How is the term “CNF” used in 3GPP and more specifically in TR 28.869? </a:t>
            </a:r>
          </a:p>
          <a:p>
            <a:pPr>
              <a:spcBef>
                <a:spcPts val="600"/>
              </a:spcBef>
              <a:spcAft>
                <a:spcPts val="1200"/>
              </a:spcAft>
            </a:pPr>
            <a:r>
              <a:rPr lang="en-US" dirty="0"/>
              <a:t>Proposals to move forward:</a:t>
            </a:r>
          </a:p>
          <a:p>
            <a:pPr marL="285750" indent="-285750">
              <a:spcBef>
                <a:spcPts val="600"/>
              </a:spcBef>
              <a:spcAft>
                <a:spcPts val="1200"/>
              </a:spcAft>
              <a:buFont typeface="Courier New" panose="02070309020205020404" pitchFamily="49" charset="0"/>
              <a:buChar char="o"/>
            </a:pPr>
            <a:r>
              <a:rPr lang="en-US" b="1" dirty="0"/>
              <a:t>Option 1: </a:t>
            </a:r>
            <a:r>
              <a:rPr lang="en-US" dirty="0"/>
              <a:t>"CNF" = “Containerized Network Function </a:t>
            </a:r>
          </a:p>
          <a:p>
            <a:pPr marL="893763" lvl="1" indent="-285750">
              <a:spcBef>
                <a:spcPts val="600"/>
              </a:spcBef>
              <a:spcAft>
                <a:spcPts val="1200"/>
              </a:spcAft>
              <a:buFont typeface="Courier New" panose="02070309020205020404" pitchFamily="49" charset="0"/>
              <a:buChar char="o"/>
            </a:pPr>
            <a:r>
              <a:rPr lang="en-US" dirty="0"/>
              <a:t>Not aligned with other SDOs and Open-source communities </a:t>
            </a:r>
          </a:p>
          <a:p>
            <a:pPr marL="893763" lvl="1" indent="-285750">
              <a:spcBef>
                <a:spcPts val="600"/>
              </a:spcBef>
              <a:spcAft>
                <a:spcPts val="1200"/>
              </a:spcAft>
              <a:buFont typeface="Courier New" panose="02070309020205020404" pitchFamily="49" charset="0"/>
              <a:buChar char="o"/>
            </a:pPr>
            <a:r>
              <a:rPr lang="en-US" dirty="0"/>
              <a:t>Need to update the SID</a:t>
            </a:r>
          </a:p>
          <a:p>
            <a:pPr marL="285750" indent="-285750">
              <a:spcBef>
                <a:spcPts val="600"/>
              </a:spcBef>
              <a:spcAft>
                <a:spcPts val="1200"/>
              </a:spcAft>
              <a:buFont typeface="Courier New" panose="02070309020205020404" pitchFamily="49" charset="0"/>
              <a:buChar char="o"/>
            </a:pPr>
            <a:r>
              <a:rPr lang="en-US" b="1" dirty="0"/>
              <a:t>Option 2: </a:t>
            </a:r>
            <a:r>
              <a:rPr lang="en-US" dirty="0"/>
              <a:t>"CNF" = Cloud native Network function (no need to update the SID)</a:t>
            </a:r>
          </a:p>
          <a:p>
            <a:pPr marL="893763" lvl="1" indent="-285750">
              <a:spcBef>
                <a:spcPts val="600"/>
              </a:spcBef>
              <a:spcAft>
                <a:spcPts val="1200"/>
              </a:spcAft>
              <a:buFont typeface="Arial" panose="020B0604020202020204" pitchFamily="34" charset="0"/>
              <a:buChar char="•"/>
            </a:pPr>
            <a:r>
              <a:rPr lang="en-US" b="1" dirty="0"/>
              <a:t>Option 2.1</a:t>
            </a:r>
            <a:r>
              <a:rPr lang="en-US" dirty="0"/>
              <a:t>: CNF as Cloud native Network function</a:t>
            </a:r>
          </a:p>
          <a:p>
            <a:pPr marL="893763" lvl="1" indent="-285750">
              <a:spcBef>
                <a:spcPts val="600"/>
              </a:spcBef>
              <a:spcAft>
                <a:spcPts val="1200"/>
              </a:spcAft>
              <a:buFont typeface="Arial" panose="020B0604020202020204" pitchFamily="34" charset="0"/>
              <a:buChar char="•"/>
            </a:pPr>
            <a:r>
              <a:rPr lang="en-US" b="1" dirty="0"/>
              <a:t>Option 2.2</a:t>
            </a:r>
            <a:r>
              <a:rPr lang="en-US" dirty="0"/>
              <a:t>: CNF as Cloud native Network function but we add a note that the focus of the study is on containerized NFs</a:t>
            </a:r>
          </a:p>
          <a:p>
            <a:pPr marL="285750" indent="-285750">
              <a:spcBef>
                <a:spcPts val="600"/>
              </a:spcBef>
              <a:spcAft>
                <a:spcPts val="1200"/>
              </a:spcAft>
              <a:buFont typeface="Arial" panose="020B0604020202020204" pitchFamily="34" charset="0"/>
              <a:buChar char="•"/>
            </a:pPr>
            <a:r>
              <a:rPr lang="en-US" b="1" dirty="0"/>
              <a:t>Option 3: </a:t>
            </a:r>
            <a:r>
              <a:rPr lang="en-US" dirty="0"/>
              <a:t>use CAN Cloud Native Application instead of CNF according to SA5-243183r1 revision of SA5-242960</a:t>
            </a:r>
          </a:p>
          <a:p>
            <a:pPr marL="893763" lvl="1" indent="-285750">
              <a:spcBef>
                <a:spcPts val="600"/>
              </a:spcBef>
              <a:spcAft>
                <a:spcPts val="1200"/>
              </a:spcAft>
              <a:buFont typeface="Arial" panose="020B0604020202020204" pitchFamily="34" charset="0"/>
              <a:buChar char="•"/>
            </a:pPr>
            <a:r>
              <a:rPr lang="en-US" dirty="0"/>
              <a:t>Need to update the SID</a:t>
            </a:r>
          </a:p>
          <a:p>
            <a:pPr marL="893763" lvl="1" indent="-285750">
              <a:spcBef>
                <a:spcPts val="600"/>
              </a:spcBef>
              <a:spcAft>
                <a:spcPts val="1200"/>
              </a:spcAft>
              <a:buFont typeface="Arial" panose="020B0604020202020204" pitchFamily="34" charset="0"/>
              <a:buChar char="•"/>
            </a:pPr>
            <a:r>
              <a:rPr lang="en-US" dirty="0"/>
              <a:t>Need to explain the relationship with Cloud native (virtualized) Network Functions</a:t>
            </a:r>
          </a:p>
          <a:p>
            <a:endParaRPr lang="en-US" dirty="0"/>
          </a:p>
        </p:txBody>
      </p:sp>
    </p:spTree>
    <p:extLst>
      <p:ext uri="{BB962C8B-B14F-4D97-AF65-F5344CB8AC3E}">
        <p14:creationId xmlns:p14="http://schemas.microsoft.com/office/powerpoint/2010/main" val="3165524499"/>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C70F17-3DB8-FEAE-87D3-11F759C646EE}"/>
              </a:ext>
            </a:extLst>
          </p:cNvPr>
          <p:cNvSpPr>
            <a:spLocks noGrp="1"/>
          </p:cNvSpPr>
          <p:nvPr>
            <p:ph type="title"/>
          </p:nvPr>
        </p:nvSpPr>
        <p:spPr>
          <a:xfrm>
            <a:off x="816279" y="2286000"/>
            <a:ext cx="9112251" cy="1143000"/>
          </a:xfrm>
        </p:spPr>
        <p:txBody>
          <a:bodyPr/>
          <a:lstStyle/>
          <a:p>
            <a:pPr algn="l"/>
            <a:r>
              <a:rPr lang="en-US" dirty="0"/>
              <a:t>Backup Slides</a:t>
            </a:r>
          </a:p>
        </p:txBody>
      </p:sp>
      <p:sp>
        <p:nvSpPr>
          <p:cNvPr id="5" name="Table Placeholder 4">
            <a:extLst>
              <a:ext uri="{FF2B5EF4-FFF2-40B4-BE49-F238E27FC236}">
                <a16:creationId xmlns:a16="http://schemas.microsoft.com/office/drawing/2014/main" id="{1FFE9DCC-49B5-229F-51DF-24CD0574F1FD}"/>
              </a:ext>
            </a:extLst>
          </p:cNvPr>
          <p:cNvSpPr>
            <a:spLocks noGrp="1"/>
          </p:cNvSpPr>
          <p:nvPr>
            <p:ph type="tbl" idx="1"/>
          </p:nvPr>
        </p:nvSpPr>
        <p:spPr>
          <a:xfrm>
            <a:off x="609600" y="3720230"/>
            <a:ext cx="10972800" cy="2405934"/>
          </a:xfrm>
        </p:spPr>
        <p:txBody>
          <a:bodyPr/>
          <a:lstStyle/>
          <a:p>
            <a:r>
              <a:rPr lang="en-US" sz="2400" dirty="0"/>
              <a:t>NFV Approach</a:t>
            </a:r>
          </a:p>
        </p:txBody>
      </p:sp>
    </p:spTree>
    <p:extLst>
      <p:ext uri="{BB962C8B-B14F-4D97-AF65-F5344CB8AC3E}">
        <p14:creationId xmlns:p14="http://schemas.microsoft.com/office/powerpoint/2010/main" val="217311586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92315-7F8E-4164-6770-082AC70261B1}"/>
              </a:ext>
            </a:extLst>
          </p:cNvPr>
          <p:cNvSpPr>
            <a:spLocks noGrp="1"/>
          </p:cNvSpPr>
          <p:nvPr>
            <p:ph type="title"/>
          </p:nvPr>
        </p:nvSpPr>
        <p:spPr/>
        <p:txBody>
          <a:bodyPr/>
          <a:lstStyle/>
          <a:p>
            <a:pPr algn="l"/>
            <a:r>
              <a:rPr lang="en-GB" sz="3600" b="1" dirty="0"/>
              <a:t>According to ETSI NFV</a:t>
            </a:r>
            <a:endParaRPr lang="en-US" sz="3600" dirty="0"/>
          </a:p>
        </p:txBody>
      </p:sp>
      <p:sp>
        <p:nvSpPr>
          <p:cNvPr id="3" name="Content Placeholder 2">
            <a:extLst>
              <a:ext uri="{FF2B5EF4-FFF2-40B4-BE49-F238E27FC236}">
                <a16:creationId xmlns:a16="http://schemas.microsoft.com/office/drawing/2014/main" id="{7864D9FB-33DB-35F4-CB31-84F9F5472420}"/>
              </a:ext>
            </a:extLst>
          </p:cNvPr>
          <p:cNvSpPr>
            <a:spLocks noGrp="1"/>
          </p:cNvSpPr>
          <p:nvPr>
            <p:ph idx="1"/>
          </p:nvPr>
        </p:nvSpPr>
        <p:spPr>
          <a:xfrm>
            <a:off x="652463" y="1265129"/>
            <a:ext cx="6988414" cy="4803078"/>
          </a:xfrm>
        </p:spPr>
        <p:txBody>
          <a:bodyPr/>
          <a:lstStyle/>
          <a:p>
            <a:pPr marL="0" fontAlgn="auto" hangingPunct="1">
              <a:spcBef>
                <a:spcPts val="0"/>
              </a:spcBef>
              <a:spcAft>
                <a:spcPts val="900"/>
              </a:spcAft>
              <a:buFont typeface="Arial" panose="020B0604020202020204" pitchFamily="34" charset="0"/>
              <a:buChar char="•"/>
            </a:pPr>
            <a:r>
              <a:rPr lang="en-GB" sz="1800" b="1" dirty="0"/>
              <a:t>cloud-native NF (CNF): </a:t>
            </a:r>
            <a:r>
              <a:rPr lang="en-GB" sz="1800" dirty="0"/>
              <a:t>software implementation which realizes all or part of an NF, which can be deployed on a Network Function Virtualisation Infrastructure (NFVI), and that adheres to cloud-native principles.</a:t>
            </a:r>
          </a:p>
          <a:p>
            <a:pPr marL="0" marR="0" fontAlgn="auto" hangingPunct="1">
              <a:spcBef>
                <a:spcPts val="0"/>
              </a:spcBef>
              <a:spcAft>
                <a:spcPts val="900"/>
              </a:spcAft>
              <a:buFont typeface="Arial" panose="020B0604020202020204" pitchFamily="34" charset="0"/>
              <a:buChar char="•"/>
            </a:pPr>
            <a:r>
              <a:rPr lang="en-GB" sz="1800" b="1" dirty="0"/>
              <a:t>containerized  NF</a:t>
            </a:r>
            <a:r>
              <a:rPr lang="en-GB" sz="1800" dirty="0"/>
              <a:t>: VNF whose software components are deployed with OS containers</a:t>
            </a:r>
            <a:endParaRPr lang="en-US" sz="1800" dirty="0"/>
          </a:p>
          <a:p>
            <a:pPr marL="0" marR="0" fontAlgn="auto" hangingPunct="1">
              <a:spcBef>
                <a:spcPts val="0"/>
              </a:spcBef>
              <a:spcAft>
                <a:spcPts val="900"/>
              </a:spcAft>
              <a:buFont typeface="Arial" panose="020B0604020202020204" pitchFamily="34" charset="0"/>
              <a:buChar char="•"/>
            </a:pPr>
            <a:r>
              <a:rPr lang="en-GB" sz="1800" b="1" dirty="0"/>
              <a:t>container-based VNF: </a:t>
            </a:r>
            <a:r>
              <a:rPr lang="en-GB" sz="1800" dirty="0"/>
              <a:t>VNF whose software components are deployed with OS containers</a:t>
            </a:r>
            <a:endParaRPr lang="en-US" sz="1800" dirty="0"/>
          </a:p>
          <a:p>
            <a:pPr marL="0" marR="0" fontAlgn="auto" hangingPunct="1">
              <a:spcBef>
                <a:spcPts val="0"/>
              </a:spcBef>
              <a:spcAft>
                <a:spcPts val="900"/>
              </a:spcAft>
              <a:buFont typeface="Arial" panose="020B0604020202020204" pitchFamily="34" charset="0"/>
              <a:buChar char="•"/>
            </a:pPr>
            <a:r>
              <a:rPr lang="en-GB" sz="1800" b="1" dirty="0"/>
              <a:t>containerized VNF: </a:t>
            </a:r>
            <a:r>
              <a:rPr lang="en-GB" sz="1800" dirty="0"/>
              <a:t>VNF whose software components are deployed with OS containers</a:t>
            </a:r>
            <a:endParaRPr lang="en-US" sz="1800" dirty="0"/>
          </a:p>
          <a:p>
            <a:pPr marL="180340" marR="0" indent="0" hangingPunct="0">
              <a:spcBef>
                <a:spcPts val="0"/>
              </a:spcBef>
              <a:spcAft>
                <a:spcPts val="900"/>
              </a:spcAft>
              <a:buNone/>
            </a:pPr>
            <a:r>
              <a:rPr lang="en-GB" sz="1800" dirty="0"/>
              <a:t>NOTE:	In ETSI NFV, containerized NF, container-based VNF and containerized VNF refer to the same concept and can be used interchangeably. The referred terms have the same definition.</a:t>
            </a:r>
            <a:endParaRPr lang="en-US" sz="1800" dirty="0"/>
          </a:p>
        </p:txBody>
      </p:sp>
      <p:sp>
        <p:nvSpPr>
          <p:cNvPr id="6" name="TextBox 5">
            <a:extLst>
              <a:ext uri="{FF2B5EF4-FFF2-40B4-BE49-F238E27FC236}">
                <a16:creationId xmlns:a16="http://schemas.microsoft.com/office/drawing/2014/main" id="{4F65C669-DFA1-480C-7D9B-2B08AC0B8845}"/>
              </a:ext>
            </a:extLst>
          </p:cNvPr>
          <p:cNvSpPr txBox="1"/>
          <p:nvPr/>
        </p:nvSpPr>
        <p:spPr>
          <a:xfrm>
            <a:off x="7980436" y="1567798"/>
            <a:ext cx="3718873" cy="3147015"/>
          </a:xfrm>
          <a:prstGeom prst="rect">
            <a:avLst/>
          </a:prstGeom>
          <a:ln>
            <a:solidFill>
              <a:srgbClr val="C00000"/>
            </a:solidFill>
          </a:ln>
        </p:spPr>
        <p:style>
          <a:lnRef idx="2">
            <a:schemeClr val="dk1"/>
          </a:lnRef>
          <a:fillRef idx="1">
            <a:schemeClr val="lt1"/>
          </a:fillRef>
          <a:effectRef idx="0">
            <a:schemeClr val="dk1"/>
          </a:effectRef>
          <a:fontRef idx="minor">
            <a:schemeClr val="dk1"/>
          </a:fontRef>
        </p:style>
        <p:txBody>
          <a:bodyPr wrap="square">
            <a:spAutoFit/>
          </a:bodyPr>
          <a:lstStyle/>
          <a:p>
            <a:pPr marL="0" marR="0" indent="0" algn="ctr" hangingPunct="0">
              <a:spcBef>
                <a:spcPts val="0"/>
              </a:spcBef>
              <a:spcAft>
                <a:spcPts val="900"/>
              </a:spcAft>
              <a:buNone/>
            </a:pPr>
            <a:r>
              <a:rPr lang="en-GB" sz="1600" b="1" dirty="0">
                <a:solidFill>
                  <a:srgbClr val="C00000"/>
                </a:solidFill>
              </a:rPr>
              <a:t>Reasoning </a:t>
            </a:r>
          </a:p>
          <a:p>
            <a:pPr marL="285750" marR="0" indent="-285750" hangingPunct="0">
              <a:spcBef>
                <a:spcPts val="0"/>
              </a:spcBef>
              <a:spcAft>
                <a:spcPts val="900"/>
              </a:spcAft>
              <a:buFont typeface="Arial" panose="020B0604020202020204" pitchFamily="34" charset="0"/>
              <a:buChar char="•"/>
            </a:pPr>
            <a:r>
              <a:rPr lang="en-GB" sz="1600" dirty="0">
                <a:solidFill>
                  <a:srgbClr val="C00000"/>
                </a:solidFill>
              </a:rPr>
              <a:t>Containerized does not mean explicitly the same as cloud-native.</a:t>
            </a:r>
            <a:r>
              <a:rPr lang="en-US" sz="1600" dirty="0">
                <a:solidFill>
                  <a:srgbClr val="C00000"/>
                </a:solidFill>
              </a:rPr>
              <a:t> </a:t>
            </a:r>
          </a:p>
          <a:p>
            <a:pPr marL="285750" marR="0" indent="-285750" hangingPunct="0">
              <a:spcBef>
                <a:spcPts val="0"/>
              </a:spcBef>
              <a:spcAft>
                <a:spcPts val="900"/>
              </a:spcAft>
              <a:buFont typeface="Arial" panose="020B0604020202020204" pitchFamily="34" charset="0"/>
              <a:buChar char="•"/>
            </a:pPr>
            <a:r>
              <a:rPr lang="en-US" sz="1600" dirty="0">
                <a:solidFill>
                  <a:srgbClr val="C00000"/>
                </a:solidFill>
              </a:rPr>
              <a:t>A cloud-native NF could be deployed for example using </a:t>
            </a:r>
            <a:r>
              <a:rPr lang="en-US" sz="1600" dirty="0" err="1">
                <a:solidFill>
                  <a:srgbClr val="C00000"/>
                </a:solidFill>
              </a:rPr>
              <a:t>Unikernels</a:t>
            </a:r>
            <a:r>
              <a:rPr lang="en-US" sz="1600" dirty="0">
                <a:solidFill>
                  <a:srgbClr val="C00000"/>
                </a:solidFill>
              </a:rPr>
              <a:t>. </a:t>
            </a:r>
          </a:p>
          <a:p>
            <a:pPr marL="285750" marR="0" indent="-285750" hangingPunct="0">
              <a:spcBef>
                <a:spcPts val="0"/>
              </a:spcBef>
              <a:spcAft>
                <a:spcPts val="900"/>
              </a:spcAft>
              <a:buFont typeface="Arial" panose="020B0604020202020204" pitchFamily="34" charset="0"/>
              <a:buChar char="•"/>
            </a:pPr>
            <a:r>
              <a:rPr lang="en-US" sz="1600" dirty="0">
                <a:solidFill>
                  <a:srgbClr val="C00000"/>
                </a:solidFill>
              </a:rPr>
              <a:t>A cloud-native NF is not limited by its form of deployment, it can be deployed either as a VM-based VNF, a container-based VNF or even a hybrid one, as long as it follows the cloud-native design principles.</a:t>
            </a:r>
          </a:p>
        </p:txBody>
      </p:sp>
      <p:sp>
        <p:nvSpPr>
          <p:cNvPr id="7" name="TextBox 6">
            <a:extLst>
              <a:ext uri="{FF2B5EF4-FFF2-40B4-BE49-F238E27FC236}">
                <a16:creationId xmlns:a16="http://schemas.microsoft.com/office/drawing/2014/main" id="{9219BB77-F240-E1FC-2C7E-28BC774481ED}"/>
              </a:ext>
            </a:extLst>
          </p:cNvPr>
          <p:cNvSpPr txBox="1"/>
          <p:nvPr/>
        </p:nvSpPr>
        <p:spPr>
          <a:xfrm>
            <a:off x="282944" y="5766046"/>
            <a:ext cx="7476930" cy="430887"/>
          </a:xfrm>
          <a:prstGeom prst="rect">
            <a:avLst/>
          </a:prstGeom>
          <a:noFill/>
        </p:spPr>
        <p:txBody>
          <a:bodyPr wrap="square">
            <a:spAutoFit/>
          </a:bodyPr>
          <a:lstStyle/>
          <a:p>
            <a:r>
              <a:rPr lang="en-US" sz="1100" dirty="0"/>
              <a:t>ETSI GR ISG NFV-NFV003 “Network Functions Virtualisation (NFV); Terminology for Main Concepts in NFV”</a:t>
            </a:r>
            <a:endParaRPr lang="en-US" sz="1100" dirty="0">
              <a:hlinkClick r:id="rId2"/>
            </a:endParaRPr>
          </a:p>
          <a:p>
            <a:r>
              <a:rPr lang="en-US" sz="1100" dirty="0">
                <a:hlinkClick r:id="rId2"/>
              </a:rPr>
              <a:t>https://docbox.etsi.org/ISG/NFV/Open/Drafts/003/NFV-003v183.zip</a:t>
            </a:r>
            <a:r>
              <a:rPr lang="en-US" sz="1100" dirty="0"/>
              <a:t> </a:t>
            </a:r>
          </a:p>
        </p:txBody>
      </p:sp>
    </p:spTree>
    <p:extLst>
      <p:ext uri="{BB962C8B-B14F-4D97-AF65-F5344CB8AC3E}">
        <p14:creationId xmlns:p14="http://schemas.microsoft.com/office/powerpoint/2010/main" val="385255307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870" y="2787365"/>
            <a:ext cx="8221835" cy="519616"/>
          </a:xfrm>
        </p:spPr>
        <p:txBody>
          <a:bodyPr/>
          <a:lstStyle/>
          <a:p>
            <a:r>
              <a:rPr lang="sv-SE" sz="4400" dirty="0" err="1"/>
              <a:t>Thank</a:t>
            </a:r>
            <a:r>
              <a:rPr lang="sv-SE" sz="4400" dirty="0"/>
              <a:t> </a:t>
            </a:r>
            <a:r>
              <a:rPr lang="sv-SE" sz="4400" dirty="0" err="1"/>
              <a:t>you</a:t>
            </a:r>
            <a:r>
              <a:rPr lang="sv-SE" sz="4400" dirty="0"/>
              <a:t>!</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164686</TotalTime>
  <Words>569</Words>
  <Application>Microsoft Office PowerPoint</Application>
  <PresentationFormat>Widescreen</PresentationFormat>
  <Paragraphs>37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Times New Roman</vt:lpstr>
      <vt:lpstr>Office Theme</vt:lpstr>
      <vt:lpstr>   Rel-19 Terminology alignment for FS_Cloud_OAM </vt:lpstr>
      <vt:lpstr>FS_CLOUD_OAM: Cloud aspects of management and orchestration</vt:lpstr>
      <vt:lpstr>Problem description</vt:lpstr>
      <vt:lpstr>Backup Slides</vt:lpstr>
      <vt:lpstr>According to ETSI NFV</vt:lpstr>
      <vt:lpstr>Thank you!</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Zou Lan</dc:creator>
  <dc:description>© 2009  All rights reserved</dc:description>
  <cp:lastModifiedBy>Kostas Katsalis</cp:lastModifiedBy>
  <cp:revision>3861</cp:revision>
  <dcterms:created xsi:type="dcterms:W3CDTF">2008-08-30T09:32:10Z</dcterms:created>
  <dcterms:modified xsi:type="dcterms:W3CDTF">2024-07-22T10:02:24Z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(3)QmD0dMypj2oETm9iiHIQq3vdvu76FDzejqMNzuKgTnN+wlaJLz+L9auDQdQdNkhnpMHL8lim
05Z2ySR0HPHcuB/IbYi+bZOZY3j21DcWqUdIZCJ86R13u9I5nXNpwRmU/hHLemKFcgLwEtDw
3ImbHJVz4a4F1/lkiDnZzKSchou711wETVS4XIWEfmeL/d8OP1FRg8y2T8a0/tnCLDI8x1w3
XbgtmbRv+HOpybH7R+</vt:lpwstr>
  </property>
  <property fmtid="{D5CDD505-2E9C-101B-9397-08002B2CF9AE}" pid="3" name="_2015_ms_pID_7253431">
    <vt:lpwstr>AWbupMkDIq4SKgzFXXQ9tSpx8NeGdREVqRqE35DQ5JwQBf1AqkjJG2
qK6xPGdq+ktsSJfLxqCKWnY9hjOTK6C5BBPxsqbmkF2gWFJWjn10Yh9AEVNXgHI1lUWhMPnV
mgqBXyiALkmxiQs4lPWdd5y0l6DH9T1hhApmWxh5/IE9PSpxIUL6GRvbUTjSsmpt4Xl88JBE
gP739fbQl/rEtCvXYC+Z6ndqZ0EKFI4PxP1e</vt:lpwstr>
  </property>
  <property fmtid="{D5CDD505-2E9C-101B-9397-08002B2CF9AE}" pid="4" name="_2015_ms_pID_7253432">
    <vt:lpwstr>OA==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1698067796</vt:lpwstr>
  </property>
</Properties>
</file>