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 id="2147483939" r:id="rId5"/>
  </p:sldMasterIdLst>
  <p:notesMasterIdLst>
    <p:notesMasterId r:id="rId14"/>
  </p:notesMasterIdLst>
  <p:handoutMasterIdLst>
    <p:handoutMasterId r:id="rId15"/>
  </p:handoutMasterIdLst>
  <p:sldIdLst>
    <p:sldId id="303" r:id="rId6"/>
    <p:sldId id="977" r:id="rId7"/>
    <p:sldId id="990" r:id="rId8"/>
    <p:sldId id="986" r:id="rId9"/>
    <p:sldId id="991" r:id="rId10"/>
    <p:sldId id="992" r:id="rId11"/>
    <p:sldId id="988" r:id="rId12"/>
    <p:sldId id="989" r:id="rId13"/>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00"/>
    <a:srgbClr val="FFFFCC"/>
    <a:srgbClr val="72AF2F"/>
    <a:srgbClr val="C1E442"/>
    <a:srgbClr val="FFFF99"/>
    <a:srgbClr val="C6D254"/>
    <a:srgbClr val="5C88D0"/>
    <a:srgbClr val="2A6EA8"/>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FE282E-5999-4376-B28F-3914B6C8CCEE}" v="24" dt="2022-12-07T13:12:17.74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44" autoAdjust="0"/>
    <p:restoredTop sz="92197" autoAdjust="0"/>
  </p:normalViewPr>
  <p:slideViewPr>
    <p:cSldViewPr snapToGrid="0">
      <p:cViewPr varScale="1">
        <p:scale>
          <a:sx n="116" d="100"/>
          <a:sy n="116" d="100"/>
        </p:scale>
        <p:origin x="198" y="12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55"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12/15/2022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12/15/2022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57746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70076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11469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240247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265799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8907506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Text Box 14">
            <a:extLst>
              <a:ext uri="{FF2B5EF4-FFF2-40B4-BE49-F238E27FC236}">
                <a16:creationId xmlns:a16="http://schemas.microsoft.com/office/drawing/2014/main" xmlns="" id="{84869265-D860-41CA-AFA8-4209B0619A99}"/>
              </a:ext>
            </a:extLst>
          </p:cNvPr>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a:t>
            </a:r>
            <a:r>
              <a:rPr lang="de-DE" sz="1200" b="1" kern="1200" dirty="0" smtClean="0">
                <a:solidFill>
                  <a:schemeClr val="tx1"/>
                </a:solidFill>
                <a:latin typeface="Arial "/>
                <a:ea typeface="+mn-ea"/>
                <a:cs typeface="Arial" panose="020B0604020202020204" pitchFamily="34" charset="0"/>
              </a:rPr>
              <a:t>SA5</a:t>
            </a:r>
            <a:r>
              <a:rPr lang="en-US" altLang="zh-CN" sz="1200" b="1" kern="1200" dirty="0" smtClean="0">
                <a:solidFill>
                  <a:schemeClr val="tx1"/>
                </a:solidFill>
                <a:latin typeface="Arial "/>
                <a:ea typeface="+mn-ea"/>
                <a:cs typeface="Arial" panose="020B0604020202020204" pitchFamily="34" charset="0"/>
              </a:rPr>
              <a:t>#146.x</a:t>
            </a:r>
            <a:r>
              <a:rPr lang="de-DE" sz="1200" b="1" kern="1200" dirty="0" smtClean="0">
                <a:solidFill>
                  <a:schemeClr val="tx1"/>
                </a:solidFill>
                <a:latin typeface="Arial "/>
                <a:ea typeface="+mn-ea"/>
                <a:cs typeface="Arial" panose="020B0604020202020204" pitchFamily="34" charset="0"/>
              </a:rPr>
              <a:t> Rapporteur</a:t>
            </a:r>
            <a:r>
              <a:rPr lang="de-DE" sz="1200" b="1" kern="1200" baseline="0" dirty="0" smtClean="0">
                <a:solidFill>
                  <a:schemeClr val="tx1"/>
                </a:solidFill>
                <a:latin typeface="Arial "/>
                <a:ea typeface="+mn-ea"/>
                <a:cs typeface="Arial" panose="020B0604020202020204" pitchFamily="34" charset="0"/>
              </a:rPr>
              <a:t> call</a:t>
            </a:r>
            <a:r>
              <a:rPr lang="de-DE" sz="1200" b="1" kern="1200" dirty="0" smtClean="0">
                <a:solidFill>
                  <a:schemeClr val="tx1"/>
                </a:solidFill>
                <a:latin typeface="Arial "/>
                <a:ea typeface="+mn-ea"/>
                <a:cs typeface="Arial" panose="020B0604020202020204" pitchFamily="34" charset="0"/>
              </a:rPr>
              <a:t>#2</a:t>
            </a:r>
            <a:endParaRPr lang="de-DE" sz="1200" b="1" kern="1200" dirty="0">
              <a:solidFill>
                <a:schemeClr val="tx1"/>
              </a:solidFill>
              <a:latin typeface="Arial "/>
              <a:ea typeface="+mn-ea"/>
              <a:cs typeface="Arial" panose="020B0604020202020204" pitchFamily="34" charset="0"/>
            </a:endParaRPr>
          </a:p>
          <a:p>
            <a:r>
              <a:rPr lang="en-US" sz="1200" b="1" dirty="0" smtClean="0">
                <a:effectLst/>
                <a:latin typeface="Arial" panose="020B0604020202020204" pitchFamily="34" charset="0"/>
                <a:ea typeface="Times New Roman" panose="02020603050405020304" pitchFamily="18" charset="0"/>
              </a:rPr>
              <a:t>15 December </a:t>
            </a:r>
            <a:r>
              <a:rPr lang="en-US" sz="1200" b="1" dirty="0">
                <a:effectLst/>
                <a:latin typeface="Arial" panose="020B0604020202020204" pitchFamily="34" charset="0"/>
                <a:ea typeface="Times New Roman" panose="02020603050405020304" pitchFamily="18" charset="0"/>
              </a:rPr>
              <a:t>2022, e-meeting</a:t>
            </a:r>
            <a:endParaRPr lang="sv-SE" altLang="en-US" sz="1200" b="1" kern="1200" dirty="0">
              <a:solidFill>
                <a:schemeClr val="tx1"/>
              </a:solidFill>
              <a:latin typeface="Arial "/>
              <a:ea typeface="+mn-ea"/>
              <a:cs typeface="Arial" panose="020B0604020202020204" pitchFamily="34" charset="0"/>
            </a:endParaRPr>
          </a:p>
        </p:txBody>
      </p:sp>
      <p:sp>
        <p:nvSpPr>
          <p:cNvPr id="6" name="Text Box 13">
            <a:extLst>
              <a:ext uri="{FF2B5EF4-FFF2-40B4-BE49-F238E27FC236}">
                <a16:creationId xmlns:a16="http://schemas.microsoft.com/office/drawing/2014/main" xmlns="" id="{BA8561C5-21F5-40B5-B842-0EAB593BAC94}"/>
              </a:ext>
            </a:extLst>
          </p:cNvPr>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smtClean="0">
                <a:effectLst/>
              </a:rPr>
              <a:t>S5-226xxx</a:t>
            </a:r>
            <a:endParaRPr lang="en-GB" altLang="en-US" sz="1400" b="1" dirty="0">
              <a:solidFill>
                <a:schemeClr val="bg2"/>
              </a:solidFill>
            </a:endParaRPr>
          </a:p>
        </p:txBody>
      </p:sp>
    </p:spTree>
    <p:extLst>
      <p:ext uri="{BB962C8B-B14F-4D97-AF65-F5344CB8AC3E}">
        <p14:creationId xmlns:p14="http://schemas.microsoft.com/office/powerpoint/2010/main" val="930231849"/>
      </p:ext>
    </p:extLst>
  </p:cSld>
  <p:clrMapOvr>
    <a:masterClrMapping/>
  </p:clrMapOvr>
  <p:transition spd="slow"/>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416937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83149012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66180984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2104346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294256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25774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93473389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3141919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510688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58042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81169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662534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smtClean="0">
                <a:ea typeface="+mn-ea"/>
                <a:cs typeface="Arial" panose="020B0604020202020204" pitchFamily="34" charset="0"/>
              </a:rPr>
              <a:t>SA5#146.x Rapporteur</a:t>
            </a:r>
            <a:r>
              <a:rPr lang="en-GB" sz="1100" b="1" spc="300" baseline="0" dirty="0" smtClean="0">
                <a:ea typeface="+mn-ea"/>
                <a:cs typeface="Arial" panose="020B0604020202020204" pitchFamily="34" charset="0"/>
              </a:rPr>
              <a:t> call#2 15 December 2022</a:t>
            </a:r>
            <a:endParaRPr lang="en-GB" sz="1100" b="1" spc="300" dirty="0" smtClean="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51" r:id="rId3"/>
  </p:sldLayoutIdLst>
  <p:transition spd="slow"/>
  <p:timing>
    <p:tnLst>
      <p:par>
        <p:cTn id="1" dur="indefinite" restart="never" nodeType="tmRoot"/>
      </p:par>
    </p:tnLst>
  </p:timing>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725183468"/>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67678" y="2820444"/>
            <a:ext cx="8621712" cy="1468438"/>
          </a:xfrm>
        </p:spPr>
        <p:txBody>
          <a:bodyPr>
            <a:noAutofit/>
          </a:bodyPr>
          <a:lstStyle/>
          <a:p>
            <a:pPr>
              <a:defRPr/>
            </a:pPr>
            <a:r>
              <a:rPr lang="en-GB" sz="4800" b="1" i="1" dirty="0">
                <a:effectLst>
                  <a:outerShdw blurRad="38100" dist="38100" dir="2700000" algn="tl">
                    <a:srgbClr val="C0C0C0"/>
                  </a:outerShdw>
                </a:effectLst>
              </a:rPr>
              <a:t>  </a:t>
            </a:r>
            <a:r>
              <a:rPr lang="en-GB" sz="4800" dirty="0"/>
              <a:t/>
            </a:r>
            <a:br>
              <a:rPr lang="en-GB" sz="4800" dirty="0"/>
            </a:br>
            <a:r>
              <a:rPr lang="en-GB" sz="4800" dirty="0"/>
              <a:t> </a:t>
            </a:r>
            <a:r>
              <a:rPr lang="en-GB" altLang="zh-CN" sz="4800" b="1" dirty="0" smtClean="0"/>
              <a:t>Discussion on </a:t>
            </a:r>
            <a:r>
              <a:rPr lang="en-US" altLang="zh-CN" sz="4800" b="1" dirty="0" smtClean="0"/>
              <a:t>basic concepts in</a:t>
            </a:r>
            <a:r>
              <a:rPr lang="en-GB" altLang="zh-CN" sz="4800" b="1" dirty="0" smtClean="0"/>
              <a:t> </a:t>
            </a:r>
            <a:r>
              <a:rPr lang="en-GB" altLang="zh-CN" sz="4800" b="1" dirty="0" smtClean="0"/>
              <a:t>FS_FSEV</a:t>
            </a:r>
            <a:r>
              <a:rPr lang="en-GB" sz="4800" b="1" i="1" dirty="0"/>
              <a:t/>
            </a:r>
            <a:br>
              <a:rPr lang="en-GB" sz="4800" b="1" i="1" dirty="0"/>
            </a:br>
            <a:r>
              <a:rPr lang="en-GB" sz="4800" dirty="0">
                <a:latin typeface="Arial" pitchFamily="34" charset="0"/>
              </a:rPr>
              <a:t> </a:t>
            </a: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23069"/>
            <a:ext cx="8534400" cy="1752600"/>
          </a:xfrm>
        </p:spPr>
        <p:txBody>
          <a:bodyPr/>
          <a:lstStyle/>
          <a:p>
            <a:pPr>
              <a:lnSpc>
                <a:spcPct val="80000"/>
              </a:lnSpc>
            </a:pPr>
            <a:r>
              <a:rPr lang="en-US" altLang="en-US" sz="2667" dirty="0"/>
              <a:t/>
            </a:r>
            <a:br>
              <a:rPr lang="en-US" altLang="en-US" sz="2667" dirty="0"/>
            </a:br>
            <a:r>
              <a:rPr lang="en-US" sz="2400" dirty="0" smtClean="0">
                <a:latin typeface="Arial" charset="0"/>
              </a:rPr>
              <a:t>H</a:t>
            </a:r>
            <a:r>
              <a:rPr lang="en-US" altLang="zh-CN" sz="2400" dirty="0" smtClean="0">
                <a:latin typeface="Arial" charset="0"/>
              </a:rPr>
              <a:t>uawei, CMCC</a:t>
            </a:r>
            <a:endParaRPr lang="en-US" altLang="en-US" sz="2400" dirty="0">
              <a:latin typeface="Arial" panose="020B0604020202020204" pitchFamily="34" charset="0"/>
            </a:endParaRPr>
          </a:p>
          <a:p>
            <a:pPr>
              <a:lnSpc>
                <a:spcPct val="80000"/>
              </a:lnSpc>
              <a:defRPr/>
            </a:pPr>
            <a:endParaRPr lang="en-US" altLang="en-US" sz="2667" dirty="0">
              <a:latin typeface="Arial" panose="020B0604020202020204" pitchFamily="34" charset="0"/>
            </a:endParaRPr>
          </a:p>
          <a:p>
            <a:pPr>
              <a:lnSpc>
                <a:spcPct val="80000"/>
              </a:lnSpc>
              <a:defRPr/>
            </a:pPr>
            <a:endParaRPr lang="en-GB" altLang="en-US" sz="2667" dirty="0">
              <a:latin typeface="Arial" panose="020B0604020202020204" pitchFamily="34" charset="0"/>
            </a:endParaRP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228600"/>
            <a:ext cx="9102725" cy="790996"/>
          </a:xfrm>
        </p:spPr>
        <p:txBody>
          <a:bodyPr/>
          <a:lstStyle/>
          <a:p>
            <a:r>
              <a:rPr lang="en-US" altLang="zh-CN" sz="4000" dirty="0" smtClean="0"/>
              <a:t>Outline</a:t>
            </a:r>
            <a:endParaRPr lang="en-GB" sz="4000" dirty="0"/>
          </a:p>
        </p:txBody>
      </p:sp>
      <p:sp>
        <p:nvSpPr>
          <p:cNvPr id="9218" name="Rectangle 3"/>
          <p:cNvSpPr>
            <a:spLocks noGrp="1"/>
          </p:cNvSpPr>
          <p:nvPr>
            <p:ph idx="1"/>
          </p:nvPr>
        </p:nvSpPr>
        <p:spPr>
          <a:xfrm>
            <a:off x="647700" y="1327094"/>
            <a:ext cx="11183938" cy="4847129"/>
          </a:xfrm>
        </p:spPr>
        <p:txBody>
          <a:bodyPr/>
          <a:lstStyle/>
          <a:p>
            <a:pPr>
              <a:lnSpc>
                <a:spcPct val="90000"/>
              </a:lnSpc>
              <a:spcBef>
                <a:spcPct val="10000"/>
              </a:spcBef>
            </a:pPr>
            <a:r>
              <a:rPr lang="en-US" altLang="zh-CN" sz="2400" dirty="0" smtClean="0">
                <a:cs typeface="Times New Roman" pitchFamily="18" charset="0"/>
              </a:rPr>
              <a:t>Definitions in </a:t>
            </a:r>
            <a:r>
              <a:rPr lang="en-US" altLang="zh-CN" sz="2400" dirty="0" smtClean="0">
                <a:cs typeface="Times New Roman" pitchFamily="18" charset="0"/>
              </a:rPr>
              <a:t>exiting 3GPP specs</a:t>
            </a:r>
          </a:p>
          <a:p>
            <a:pPr>
              <a:lnSpc>
                <a:spcPct val="90000"/>
              </a:lnSpc>
              <a:spcBef>
                <a:spcPct val="10000"/>
              </a:spcBef>
            </a:pPr>
            <a:r>
              <a:rPr lang="en-US" sz="2400" dirty="0" smtClean="0">
                <a:cs typeface="Times New Roman" pitchFamily="18" charset="0"/>
              </a:rPr>
              <a:t>Discussion on whether modifications are needed for existing </a:t>
            </a:r>
            <a:r>
              <a:rPr lang="en-US" sz="2400" dirty="0" smtClean="0">
                <a:cs typeface="Times New Roman" pitchFamily="18" charset="0"/>
              </a:rPr>
              <a:t>definitions</a:t>
            </a:r>
            <a:endParaRPr lang="en-US" sz="2400" dirty="0" smtClean="0">
              <a:cs typeface="Times New Roman" pitchFamily="18" charset="0"/>
            </a:endParaRPr>
          </a:p>
          <a:p>
            <a:pPr>
              <a:lnSpc>
                <a:spcPct val="90000"/>
              </a:lnSpc>
              <a:spcBef>
                <a:spcPct val="10000"/>
              </a:spcBef>
            </a:pPr>
            <a:r>
              <a:rPr lang="en-US" sz="2400" dirty="0" smtClean="0">
                <a:cs typeface="Times New Roman" pitchFamily="18" charset="0"/>
              </a:rPr>
              <a:t>Discussion on whether potential new concepts are needed</a:t>
            </a:r>
          </a:p>
          <a:p>
            <a:pPr>
              <a:lnSpc>
                <a:spcPct val="90000"/>
              </a:lnSpc>
              <a:spcBef>
                <a:spcPct val="10000"/>
              </a:spcBef>
            </a:pPr>
            <a:r>
              <a:rPr lang="en-US" sz="2400" dirty="0" smtClean="0">
                <a:cs typeface="Times New Roman" pitchFamily="18" charset="0"/>
              </a:rPr>
              <a:t>A</a:t>
            </a:r>
            <a:r>
              <a:rPr lang="en-US" altLang="zh-CN" sz="2400" dirty="0" smtClean="0">
                <a:cs typeface="Times New Roman" pitchFamily="18" charset="0"/>
              </a:rPr>
              <a:t>nnex: Contributions about concepts in SA5#146</a:t>
            </a:r>
            <a:endParaRPr lang="en-AU" sz="2400" dirty="0" smtClean="0">
              <a:cs typeface="Times New Roman" pitchFamily="18" charset="0"/>
            </a:endParaRPr>
          </a:p>
        </p:txBody>
      </p:sp>
    </p:spTree>
    <p:extLst>
      <p:ext uri="{BB962C8B-B14F-4D97-AF65-F5344CB8AC3E}">
        <p14:creationId xmlns:p14="http://schemas.microsoft.com/office/powerpoint/2010/main" val="2325702883"/>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5"/>
            <a:ext cx="9102725" cy="588695"/>
          </a:xfrm>
        </p:spPr>
        <p:txBody>
          <a:bodyPr/>
          <a:lstStyle/>
          <a:p>
            <a:r>
              <a:rPr lang="en-US" altLang="zh-CN" sz="4000" dirty="0" smtClean="0">
                <a:cs typeface="Times New Roman" pitchFamily="18" charset="0"/>
              </a:rPr>
              <a:t>Definitions </a:t>
            </a:r>
            <a:r>
              <a:rPr lang="en-US" altLang="zh-CN" sz="4000" dirty="0">
                <a:cs typeface="Times New Roman" pitchFamily="18" charset="0"/>
              </a:rPr>
              <a:t>in exiting 3GPP </a:t>
            </a:r>
            <a:r>
              <a:rPr lang="en-US" altLang="zh-CN" sz="4000" dirty="0" smtClean="0">
                <a:cs typeface="Times New Roman" pitchFamily="18" charset="0"/>
              </a:rPr>
              <a:t>specs </a:t>
            </a:r>
            <a:r>
              <a:rPr lang="en-GB" sz="4000" dirty="0" smtClean="0"/>
              <a:t>(1)</a:t>
            </a:r>
            <a:endParaRPr lang="en-GB" sz="4000" dirty="0"/>
          </a:p>
        </p:txBody>
      </p:sp>
      <p:sp>
        <p:nvSpPr>
          <p:cNvPr id="9218" name="Rectangle 3"/>
          <p:cNvSpPr>
            <a:spLocks noGrp="1"/>
          </p:cNvSpPr>
          <p:nvPr>
            <p:ph idx="1"/>
          </p:nvPr>
        </p:nvSpPr>
        <p:spPr>
          <a:xfrm>
            <a:off x="652463" y="823784"/>
            <a:ext cx="10995840" cy="5494638"/>
          </a:xfrm>
        </p:spPr>
        <p:txBody>
          <a:bodyPr/>
          <a:lstStyle/>
          <a:p>
            <a:pPr>
              <a:lnSpc>
                <a:spcPct val="90000"/>
              </a:lnSpc>
              <a:spcBef>
                <a:spcPct val="10000"/>
              </a:spcBef>
            </a:pPr>
            <a:r>
              <a:rPr lang="en-US" altLang="zh-CN" sz="1800" dirty="0" smtClean="0">
                <a:cs typeface="Times New Roman" pitchFamily="18" charset="0"/>
              </a:rPr>
              <a:t>event</a:t>
            </a:r>
          </a:p>
          <a:p>
            <a:pPr lvl="1">
              <a:lnSpc>
                <a:spcPct val="90000"/>
              </a:lnSpc>
              <a:spcBef>
                <a:spcPct val="10000"/>
              </a:spcBef>
            </a:pPr>
            <a:r>
              <a:rPr lang="en-GB" altLang="zh-CN" sz="1400" i="1" dirty="0" smtClean="0"/>
              <a:t>Network </a:t>
            </a:r>
            <a:r>
              <a:rPr lang="en-GB" altLang="zh-CN" sz="1400" i="1" dirty="0"/>
              <a:t>occurrence which has significance for the management of an NE. Events do not have state</a:t>
            </a:r>
            <a:r>
              <a:rPr lang="en-GB" altLang="zh-CN" sz="1400" i="1" dirty="0" smtClean="0"/>
              <a:t>.</a:t>
            </a:r>
            <a:endParaRPr lang="en-US" altLang="zh-CN" sz="1800" i="1" dirty="0" smtClean="0">
              <a:cs typeface="Times New Roman" pitchFamily="18" charset="0"/>
            </a:endParaRPr>
          </a:p>
          <a:p>
            <a:pPr>
              <a:lnSpc>
                <a:spcPct val="90000"/>
              </a:lnSpc>
              <a:spcBef>
                <a:spcPct val="10000"/>
              </a:spcBef>
            </a:pPr>
            <a:r>
              <a:rPr lang="en-US" altLang="zh-CN" sz="1800" dirty="0" smtClean="0">
                <a:cs typeface="Times New Roman" pitchFamily="18" charset="0"/>
              </a:rPr>
              <a:t>event notification</a:t>
            </a:r>
          </a:p>
          <a:p>
            <a:pPr lvl="1">
              <a:lnSpc>
                <a:spcPct val="90000"/>
              </a:lnSpc>
              <a:spcBef>
                <a:spcPct val="10000"/>
              </a:spcBef>
            </a:pPr>
            <a:r>
              <a:rPr lang="en-GB" altLang="zh-CN" sz="1400" i="1" dirty="0" smtClean="0"/>
              <a:t>Notification </a:t>
            </a:r>
            <a:r>
              <a:rPr lang="en-GB" altLang="zh-CN" sz="1400" i="1" dirty="0"/>
              <a:t>used to inform the recipient about the occurrence of an </a:t>
            </a:r>
            <a:r>
              <a:rPr lang="en-GB" altLang="zh-CN" sz="1400" i="1" dirty="0" smtClean="0"/>
              <a:t>event.</a:t>
            </a:r>
            <a:endParaRPr lang="en-US" altLang="zh-CN" sz="1400" i="1" dirty="0" smtClean="0"/>
          </a:p>
          <a:p>
            <a:pPr>
              <a:lnSpc>
                <a:spcPct val="90000"/>
              </a:lnSpc>
              <a:spcBef>
                <a:spcPct val="10000"/>
              </a:spcBef>
            </a:pPr>
            <a:r>
              <a:rPr lang="en-US" altLang="zh-CN" sz="1800" dirty="0" smtClean="0">
                <a:cs typeface="Times New Roman" pitchFamily="18" charset="0"/>
              </a:rPr>
              <a:t>alarm</a:t>
            </a:r>
          </a:p>
          <a:p>
            <a:pPr lvl="1">
              <a:lnSpc>
                <a:spcPct val="90000"/>
              </a:lnSpc>
              <a:spcBef>
                <a:spcPct val="10000"/>
              </a:spcBef>
            </a:pPr>
            <a:r>
              <a:rPr lang="en-GB" altLang="zh-CN" sz="1400" i="1" dirty="0" smtClean="0"/>
              <a:t>An </a:t>
            </a:r>
            <a:r>
              <a:rPr lang="en-GB" altLang="zh-CN" sz="1400" i="1" dirty="0"/>
              <a:t>alarm signifies an undesired condition of a resource (e.g. network element, link) for which an operator action is required. It emphasizes a key requirement that operators (above </a:t>
            </a:r>
            <a:r>
              <a:rPr lang="en-GB" altLang="zh-CN" sz="1400" i="1" dirty="0" err="1"/>
              <a:t>Itf</a:t>
            </a:r>
            <a:r>
              <a:rPr lang="en-GB" altLang="zh-CN" sz="1400" i="1" dirty="0"/>
              <a:t>-N) should not be informed about an undesired condition unless it requires operator action. Use of this emphasis does not exclude this case: In certain context, it is not possible for alarm reporters (below </a:t>
            </a:r>
            <a:r>
              <a:rPr lang="en-GB" altLang="zh-CN" sz="1400" i="1" dirty="0" err="1"/>
              <a:t>Itf</a:t>
            </a:r>
            <a:r>
              <a:rPr lang="en-GB" altLang="zh-CN" sz="1400" i="1" dirty="0"/>
              <a:t>-N) to know whether a particular undesired condition requires operator action or not. In such context, the NM may receive alarms that do not require operator action.</a:t>
            </a:r>
            <a:endParaRPr lang="en-US" altLang="zh-CN" sz="1300" i="1" dirty="0" smtClean="0">
              <a:cs typeface="Times New Roman" pitchFamily="18" charset="0"/>
            </a:endParaRPr>
          </a:p>
          <a:p>
            <a:pPr>
              <a:lnSpc>
                <a:spcPct val="90000"/>
              </a:lnSpc>
              <a:spcBef>
                <a:spcPct val="10000"/>
              </a:spcBef>
            </a:pPr>
            <a:r>
              <a:rPr lang="en-US" altLang="zh-CN" sz="1800" dirty="0" smtClean="0">
                <a:cs typeface="Times New Roman" pitchFamily="18" charset="0"/>
              </a:rPr>
              <a:t>alarm notification</a:t>
            </a:r>
          </a:p>
          <a:p>
            <a:pPr lvl="1">
              <a:lnSpc>
                <a:spcPct val="90000"/>
              </a:lnSpc>
              <a:spcBef>
                <a:spcPct val="10000"/>
              </a:spcBef>
            </a:pPr>
            <a:r>
              <a:rPr lang="en-GB" altLang="zh-CN" sz="1400" i="1" dirty="0"/>
              <a:t>Notification used to inform the recipient about the occurrence of an alarm.</a:t>
            </a:r>
            <a:endParaRPr lang="en-US" altLang="zh-CN" sz="1400" i="1" dirty="0"/>
          </a:p>
          <a:p>
            <a:pPr>
              <a:lnSpc>
                <a:spcPct val="90000"/>
              </a:lnSpc>
              <a:spcBef>
                <a:spcPct val="10000"/>
              </a:spcBef>
            </a:pPr>
            <a:r>
              <a:rPr lang="en-GB" altLang="zh-CN" sz="1800" dirty="0">
                <a:cs typeface="Times New Roman" pitchFamily="18" charset="0"/>
              </a:rPr>
              <a:t>active </a:t>
            </a:r>
            <a:r>
              <a:rPr lang="en-GB" altLang="zh-CN" sz="1800" dirty="0" smtClean="0">
                <a:cs typeface="Times New Roman" pitchFamily="18" charset="0"/>
              </a:rPr>
              <a:t>alarm</a:t>
            </a:r>
            <a:endParaRPr lang="en-GB" altLang="zh-CN" sz="1800" dirty="0">
              <a:cs typeface="Times New Roman" pitchFamily="18" charset="0"/>
            </a:endParaRPr>
          </a:p>
          <a:p>
            <a:pPr lvl="1">
              <a:lnSpc>
                <a:spcPct val="90000"/>
              </a:lnSpc>
              <a:spcBef>
                <a:spcPct val="10000"/>
              </a:spcBef>
            </a:pPr>
            <a:r>
              <a:rPr lang="en-GB" altLang="zh-CN" sz="1400" i="1" dirty="0"/>
              <a:t>An alarm that has not been cleared and which is active until the fault that caused the alarm is corrected and a "clear alarm" is generated.</a:t>
            </a:r>
            <a:endParaRPr lang="zh-CN" altLang="zh-CN" sz="1400" i="1" dirty="0"/>
          </a:p>
          <a:p>
            <a:pPr>
              <a:lnSpc>
                <a:spcPct val="90000"/>
              </a:lnSpc>
              <a:spcBef>
                <a:spcPct val="10000"/>
              </a:spcBef>
            </a:pPr>
            <a:r>
              <a:rPr lang="en-GB" altLang="zh-CN" sz="1800" dirty="0">
                <a:cs typeface="Times New Roman" pitchFamily="18" charset="0"/>
              </a:rPr>
              <a:t>clear alarm</a:t>
            </a:r>
          </a:p>
          <a:p>
            <a:pPr lvl="1">
              <a:lnSpc>
                <a:spcPct val="90000"/>
              </a:lnSpc>
              <a:spcBef>
                <a:spcPct val="10000"/>
              </a:spcBef>
            </a:pPr>
            <a:r>
              <a:rPr lang="en-GB" altLang="zh-CN" sz="1400" i="1" dirty="0"/>
              <a:t>Alarm where the severity value is set to "cleared"</a:t>
            </a:r>
            <a:endParaRPr lang="en-US" altLang="zh-CN" sz="1400" i="1" dirty="0"/>
          </a:p>
          <a:p>
            <a:pPr>
              <a:lnSpc>
                <a:spcPct val="90000"/>
              </a:lnSpc>
              <a:spcBef>
                <a:spcPct val="10000"/>
              </a:spcBef>
            </a:pPr>
            <a:r>
              <a:rPr lang="en-GB" altLang="zh-CN" sz="1800" dirty="0">
                <a:cs typeface="Times New Roman" pitchFamily="18" charset="0"/>
              </a:rPr>
              <a:t>managed </a:t>
            </a:r>
            <a:r>
              <a:rPr lang="en-GB" altLang="zh-CN" sz="1800" dirty="0" smtClean="0">
                <a:cs typeface="Times New Roman" pitchFamily="18" charset="0"/>
              </a:rPr>
              <a:t>alarm</a:t>
            </a:r>
            <a:endParaRPr lang="en-GB" altLang="zh-CN" sz="1800" dirty="0" smtClean="0"/>
          </a:p>
          <a:p>
            <a:pPr lvl="1">
              <a:lnSpc>
                <a:spcPct val="90000"/>
              </a:lnSpc>
              <a:spcBef>
                <a:spcPct val="10000"/>
              </a:spcBef>
            </a:pPr>
            <a:r>
              <a:rPr lang="en-GB" altLang="zh-CN" sz="1400" i="1" dirty="0"/>
              <a:t>The management representation of the alarm in the NM domain</a:t>
            </a:r>
            <a:r>
              <a:rPr lang="en-GB" altLang="zh-CN" sz="1400" i="1" dirty="0" smtClean="0"/>
              <a:t>.</a:t>
            </a:r>
            <a:endParaRPr lang="en-GB" altLang="zh-CN" sz="2000" dirty="0">
              <a:solidFill>
                <a:srgbClr val="FF0000"/>
              </a:solidFill>
              <a:cs typeface="Times New Roman" pitchFamily="18" charset="0"/>
            </a:endParaRPr>
          </a:p>
          <a:p>
            <a:pPr marL="609600" lvl="1" indent="0">
              <a:lnSpc>
                <a:spcPct val="90000"/>
              </a:lnSpc>
              <a:buNone/>
            </a:pPr>
            <a:endParaRPr lang="en-GB" altLang="zh-CN" sz="2000" dirty="0" smtClean="0">
              <a:cs typeface="Times New Roman" pitchFamily="18" charset="0"/>
            </a:endParaRPr>
          </a:p>
          <a:p>
            <a:pPr>
              <a:lnSpc>
                <a:spcPct val="90000"/>
              </a:lnSpc>
            </a:pPr>
            <a:r>
              <a:rPr lang="en-US" altLang="zh-CN" sz="1400" b="1" i="1" dirty="0" smtClean="0">
                <a:solidFill>
                  <a:srgbClr val="000000"/>
                </a:solidFill>
                <a:latin typeface="Times New Roman" panose="02020603050405020304" pitchFamily="18" charset="0"/>
              </a:rPr>
              <a:t>References</a:t>
            </a:r>
            <a:r>
              <a:rPr lang="en-US" altLang="zh-CN" sz="1400" b="1" i="1" dirty="0">
                <a:solidFill>
                  <a:srgbClr val="000000"/>
                </a:solidFill>
                <a:latin typeface="Times New Roman" panose="02020603050405020304" pitchFamily="18" charset="0"/>
              </a:rPr>
              <a:t>:</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a:t>TS 32.111-1: </a:t>
            </a:r>
            <a:r>
              <a:rPr lang="en-GB" altLang="zh-CN" sz="1400" dirty="0"/>
              <a:t>"Fault Management; Part 1: 3G fault management requirements</a:t>
            </a:r>
            <a:r>
              <a:rPr lang="en-GB" altLang="zh-CN" sz="1400" dirty="0" smtClean="0"/>
              <a:t>“</a:t>
            </a:r>
            <a:endParaRPr lang="en-GB" altLang="zh-CN" sz="2000" dirty="0">
              <a:cs typeface="Times New Roman" pitchFamily="18" charset="0"/>
            </a:endParaRPr>
          </a:p>
        </p:txBody>
      </p:sp>
    </p:spTree>
    <p:extLst>
      <p:ext uri="{BB962C8B-B14F-4D97-AF65-F5344CB8AC3E}">
        <p14:creationId xmlns:p14="http://schemas.microsoft.com/office/powerpoint/2010/main" val="141730744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5"/>
            <a:ext cx="9102725" cy="588695"/>
          </a:xfrm>
        </p:spPr>
        <p:txBody>
          <a:bodyPr/>
          <a:lstStyle/>
          <a:p>
            <a:r>
              <a:rPr lang="en-US" altLang="zh-CN" sz="4000" dirty="0">
                <a:cs typeface="Times New Roman" pitchFamily="18" charset="0"/>
              </a:rPr>
              <a:t>Definitions in exiting 3GPP specs </a:t>
            </a:r>
            <a:r>
              <a:rPr lang="en-GB" sz="4000" dirty="0" smtClean="0"/>
              <a:t>(2)</a:t>
            </a:r>
            <a:endParaRPr lang="en-GB" sz="4000" dirty="0"/>
          </a:p>
        </p:txBody>
      </p:sp>
      <p:sp>
        <p:nvSpPr>
          <p:cNvPr id="9218" name="Rectangle 3"/>
          <p:cNvSpPr>
            <a:spLocks noGrp="1"/>
          </p:cNvSpPr>
          <p:nvPr>
            <p:ph idx="1"/>
          </p:nvPr>
        </p:nvSpPr>
        <p:spPr>
          <a:xfrm>
            <a:off x="848497" y="1013254"/>
            <a:ext cx="10445580" cy="5338994"/>
          </a:xfrm>
        </p:spPr>
        <p:txBody>
          <a:bodyPr/>
          <a:lstStyle/>
          <a:p>
            <a:pPr>
              <a:lnSpc>
                <a:spcPct val="90000"/>
              </a:lnSpc>
              <a:spcBef>
                <a:spcPct val="10000"/>
              </a:spcBef>
            </a:pPr>
            <a:r>
              <a:rPr lang="en-US" altLang="zh-CN" sz="1800" dirty="0">
                <a:cs typeface="Times New Roman" pitchFamily="18" charset="0"/>
              </a:rPr>
              <a:t>Fault</a:t>
            </a:r>
          </a:p>
          <a:p>
            <a:pPr lvl="1">
              <a:lnSpc>
                <a:spcPct val="90000"/>
              </a:lnSpc>
              <a:spcBef>
                <a:spcPct val="10000"/>
              </a:spcBef>
            </a:pPr>
            <a:r>
              <a:rPr lang="en-GB" altLang="zh-CN" sz="1400" i="1" dirty="0"/>
              <a:t>A deviation of a system from normal operation, which may result in the loss of operational capabilities of the element or the loss of redundancy in case of a redundant configuration.</a:t>
            </a:r>
            <a:endParaRPr lang="en-US" altLang="zh-CN" sz="1800" dirty="0">
              <a:cs typeface="Times New Roman" pitchFamily="18" charset="0"/>
            </a:endParaRPr>
          </a:p>
          <a:p>
            <a:pPr lvl="0">
              <a:lnSpc>
                <a:spcPct val="90000"/>
              </a:lnSpc>
              <a:spcBef>
                <a:spcPct val="10000"/>
              </a:spcBef>
            </a:pPr>
            <a:r>
              <a:rPr lang="en-GB" altLang="zh-CN" sz="1800" dirty="0">
                <a:cs typeface="Times New Roman" pitchFamily="18" charset="0"/>
              </a:rPr>
              <a:t>ADAC Faults </a:t>
            </a:r>
          </a:p>
          <a:p>
            <a:pPr lvl="1">
              <a:lnSpc>
                <a:spcPct val="90000"/>
              </a:lnSpc>
              <a:spcBef>
                <a:spcPct val="10000"/>
              </a:spcBef>
            </a:pPr>
            <a:r>
              <a:rPr lang="en-GB" altLang="zh-CN" sz="1400" i="1" dirty="0"/>
              <a:t>Faults that are "Automatically Detected and Automatically Cleared" by the system when they occur and when they are repaired.</a:t>
            </a:r>
          </a:p>
          <a:p>
            <a:pPr lvl="0">
              <a:lnSpc>
                <a:spcPct val="90000"/>
              </a:lnSpc>
              <a:spcBef>
                <a:spcPct val="10000"/>
              </a:spcBef>
            </a:pPr>
            <a:r>
              <a:rPr lang="en-GB" altLang="zh-CN" sz="1800" dirty="0">
                <a:cs typeface="Times New Roman" pitchFamily="18" charset="0"/>
              </a:rPr>
              <a:t>ADMC Faults</a:t>
            </a:r>
          </a:p>
          <a:p>
            <a:pPr lvl="1">
              <a:lnSpc>
                <a:spcPct val="90000"/>
              </a:lnSpc>
              <a:spcBef>
                <a:spcPct val="10000"/>
              </a:spcBef>
            </a:pPr>
            <a:r>
              <a:rPr lang="en-GB" altLang="zh-CN" sz="1400" i="1" dirty="0"/>
              <a:t>Faults that are Automatically Detected by the system when they occur and Manually Cleared by the operator when they are repaired.</a:t>
            </a:r>
          </a:p>
          <a:p>
            <a:pPr>
              <a:lnSpc>
                <a:spcPct val="90000"/>
              </a:lnSpc>
              <a:spcBef>
                <a:spcPct val="10000"/>
              </a:spcBef>
            </a:pPr>
            <a:endParaRPr lang="en-US" altLang="zh-CN" sz="1800" dirty="0">
              <a:cs typeface="Times New Roman" pitchFamily="18" charset="0"/>
            </a:endParaRPr>
          </a:p>
          <a:p>
            <a:pPr>
              <a:lnSpc>
                <a:spcPct val="90000"/>
              </a:lnSpc>
              <a:spcBef>
                <a:spcPct val="10000"/>
              </a:spcBef>
            </a:pPr>
            <a:r>
              <a:rPr lang="en-US" altLang="zh-CN" sz="1800" dirty="0" smtClean="0">
                <a:cs typeface="Times New Roman" pitchFamily="18" charset="0"/>
              </a:rPr>
              <a:t>The following are not specified as definitions, but descriptions are available:</a:t>
            </a:r>
          </a:p>
          <a:p>
            <a:pPr lvl="1">
              <a:lnSpc>
                <a:spcPct val="90000"/>
              </a:lnSpc>
              <a:spcBef>
                <a:spcPct val="10000"/>
              </a:spcBef>
            </a:pPr>
            <a:r>
              <a:rPr lang="en-US" altLang="zh-CN" sz="1400" b="1" i="1" dirty="0" smtClean="0"/>
              <a:t>Correlation:</a:t>
            </a:r>
            <a:r>
              <a:rPr lang="en-US" altLang="zh-CN" sz="1400" i="1" dirty="0" smtClean="0"/>
              <a:t> </a:t>
            </a:r>
            <a:r>
              <a:rPr lang="en-GB" altLang="zh-CN" sz="1400" i="1" dirty="0"/>
              <a:t>The correlation describes relations between network events (e.g. current alarms as those captured in </a:t>
            </a:r>
            <a:r>
              <a:rPr lang="en-GB" altLang="zh-CN" sz="1400" i="1" dirty="0" err="1"/>
              <a:t>AlarmList</a:t>
            </a:r>
            <a:r>
              <a:rPr lang="en-GB" altLang="zh-CN" sz="1400" i="1" dirty="0"/>
              <a:t>, historical alarms as those captured in </a:t>
            </a:r>
            <a:r>
              <a:rPr lang="en-GB" altLang="zh-CN" sz="1400" i="1" dirty="0" smtClean="0"/>
              <a:t>Notification Log</a:t>
            </a:r>
            <a:r>
              <a:rPr lang="en-GB" altLang="zh-CN" sz="1400" i="1" dirty="0"/>
              <a:t>, network configuration changes).</a:t>
            </a:r>
            <a:endParaRPr lang="en-US" altLang="zh-CN" sz="1400" i="1" dirty="0"/>
          </a:p>
          <a:p>
            <a:pPr lvl="1">
              <a:lnSpc>
                <a:spcPct val="90000"/>
              </a:lnSpc>
              <a:spcBef>
                <a:spcPct val="10000"/>
              </a:spcBef>
            </a:pPr>
            <a:r>
              <a:rPr lang="en-US" altLang="zh-CN" sz="1400" b="1" i="1" dirty="0" smtClean="0"/>
              <a:t>Root </a:t>
            </a:r>
            <a:r>
              <a:rPr lang="en-US" altLang="zh-CN" sz="1400" b="1" i="1" dirty="0"/>
              <a:t>cause </a:t>
            </a:r>
            <a:r>
              <a:rPr lang="en-US" altLang="zh-CN" sz="1400" b="1" i="1" dirty="0" smtClean="0"/>
              <a:t>analysis</a:t>
            </a:r>
            <a:r>
              <a:rPr lang="en-US" altLang="zh-CN" sz="1400" b="1" dirty="0" smtClean="0"/>
              <a:t>: </a:t>
            </a:r>
            <a:r>
              <a:rPr lang="en-GB" altLang="zh-CN" sz="1400" i="1" dirty="0"/>
              <a:t>Root Cause Analysis is a process that can determine and identify the network condition (e.g. fault, </a:t>
            </a:r>
            <a:r>
              <a:rPr lang="en-GB" altLang="zh-CN" sz="1400" i="1" dirty="0" err="1"/>
              <a:t>mis</a:t>
            </a:r>
            <a:r>
              <a:rPr lang="en-GB" altLang="zh-CN" sz="1400" i="1" dirty="0"/>
              <a:t>‑configuration) causing the alarms</a:t>
            </a:r>
            <a:r>
              <a:rPr lang="en-GB" altLang="zh-CN" sz="1400" i="1" dirty="0" smtClean="0"/>
              <a:t>.</a:t>
            </a:r>
            <a:endParaRPr lang="en-US" altLang="zh-CN" sz="1400" b="1" i="1" dirty="0"/>
          </a:p>
          <a:p>
            <a:pPr>
              <a:lnSpc>
                <a:spcPct val="90000"/>
              </a:lnSpc>
              <a:spcBef>
                <a:spcPct val="10000"/>
              </a:spcBef>
            </a:pPr>
            <a:endParaRPr lang="en-US" altLang="zh-CN" sz="1800" dirty="0" smtClean="0">
              <a:cs typeface="Times New Roman" pitchFamily="18" charset="0"/>
            </a:endParaRPr>
          </a:p>
          <a:p>
            <a:pPr>
              <a:lnSpc>
                <a:spcPct val="90000"/>
              </a:lnSpc>
              <a:spcBef>
                <a:spcPct val="10000"/>
              </a:spcBef>
            </a:pPr>
            <a:endParaRPr lang="en-US" altLang="zh-CN" sz="1800" dirty="0" smtClean="0">
              <a:cs typeface="Times New Roman" pitchFamily="18" charset="0"/>
            </a:endParaRPr>
          </a:p>
          <a:p>
            <a:pPr>
              <a:lnSpc>
                <a:spcPct val="90000"/>
              </a:lnSpc>
              <a:spcBef>
                <a:spcPct val="10000"/>
              </a:spcBef>
            </a:pPr>
            <a:endParaRPr lang="en-US" altLang="zh-CN" sz="1800" dirty="0" smtClean="0">
              <a:cs typeface="Times New Roman" pitchFamily="18" charset="0"/>
            </a:endParaRPr>
          </a:p>
          <a:p>
            <a:pPr>
              <a:lnSpc>
                <a:spcPct val="90000"/>
              </a:lnSpc>
              <a:spcBef>
                <a:spcPct val="10000"/>
              </a:spcBef>
            </a:pPr>
            <a:endParaRPr lang="en-US" altLang="zh-CN" sz="1800" dirty="0" smtClean="0">
              <a:cs typeface="Times New Roman" pitchFamily="18" charset="0"/>
            </a:endParaRPr>
          </a:p>
          <a:p>
            <a:pPr>
              <a:lnSpc>
                <a:spcPct val="90000"/>
              </a:lnSpc>
              <a:spcBef>
                <a:spcPct val="10000"/>
              </a:spcBef>
            </a:pPr>
            <a:endParaRPr lang="en-US" altLang="zh-CN" sz="1800" dirty="0">
              <a:cs typeface="Times New Roman" pitchFamily="18" charset="0"/>
            </a:endParaRPr>
          </a:p>
          <a:p>
            <a:pPr>
              <a:lnSpc>
                <a:spcPct val="90000"/>
              </a:lnSpc>
            </a:pPr>
            <a:r>
              <a:rPr lang="en-US" altLang="zh-CN" sz="1400" b="1" i="1" dirty="0" smtClean="0">
                <a:solidFill>
                  <a:srgbClr val="000000"/>
                </a:solidFill>
                <a:latin typeface="Times New Roman" panose="02020603050405020304" pitchFamily="18" charset="0"/>
              </a:rPr>
              <a:t>References</a:t>
            </a:r>
            <a:r>
              <a:rPr lang="en-US" altLang="zh-CN" sz="1400" b="1" i="1" dirty="0">
                <a:solidFill>
                  <a:srgbClr val="000000"/>
                </a:solidFill>
                <a:latin typeface="Times New Roman" panose="02020603050405020304" pitchFamily="18" charset="0"/>
              </a:rPr>
              <a:t>:</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smtClean="0"/>
              <a:t>TS 32.111-1: </a:t>
            </a:r>
            <a:r>
              <a:rPr lang="en-GB" altLang="zh-CN" sz="1400" dirty="0" smtClean="0"/>
              <a:t>"</a:t>
            </a:r>
            <a:r>
              <a:rPr lang="en-GB" altLang="zh-CN" sz="1400" dirty="0"/>
              <a:t>Fault Management; Part 1: 3G fault management </a:t>
            </a:r>
            <a:r>
              <a:rPr lang="en-GB" altLang="zh-CN" sz="1400" dirty="0" smtClean="0"/>
              <a:t>requirements“</a:t>
            </a:r>
            <a:endParaRPr lang="en-GB" altLang="zh-CN" sz="1400" dirty="0"/>
          </a:p>
        </p:txBody>
      </p:sp>
    </p:spTree>
    <p:extLst>
      <p:ext uri="{BB962C8B-B14F-4D97-AF65-F5344CB8AC3E}">
        <p14:creationId xmlns:p14="http://schemas.microsoft.com/office/powerpoint/2010/main" val="314310033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6"/>
            <a:ext cx="9102725" cy="856898"/>
          </a:xfrm>
        </p:spPr>
        <p:txBody>
          <a:bodyPr/>
          <a:lstStyle/>
          <a:p>
            <a:r>
              <a:rPr lang="en-US" altLang="zh-CN" sz="3600" dirty="0">
                <a:cs typeface="Times New Roman" pitchFamily="18" charset="0"/>
              </a:rPr>
              <a:t>Discussion on whether modifications are needed for existing </a:t>
            </a:r>
            <a:r>
              <a:rPr lang="en-US" altLang="zh-CN" sz="3600" dirty="0" smtClean="0">
                <a:cs typeface="Times New Roman" pitchFamily="18" charset="0"/>
              </a:rPr>
              <a:t>definitions</a:t>
            </a:r>
            <a:endParaRPr lang="en-GB" sz="3600" dirty="0"/>
          </a:p>
        </p:txBody>
      </p:sp>
      <p:sp>
        <p:nvSpPr>
          <p:cNvPr id="9218" name="Rectangle 3"/>
          <p:cNvSpPr>
            <a:spLocks noGrp="1"/>
          </p:cNvSpPr>
          <p:nvPr>
            <p:ph idx="1"/>
          </p:nvPr>
        </p:nvSpPr>
        <p:spPr>
          <a:xfrm>
            <a:off x="807308" y="980304"/>
            <a:ext cx="10495005" cy="5412257"/>
          </a:xfrm>
        </p:spPr>
        <p:txBody>
          <a:bodyPr/>
          <a:lstStyle/>
          <a:p>
            <a:pPr>
              <a:lnSpc>
                <a:spcPct val="90000"/>
              </a:lnSpc>
              <a:spcBef>
                <a:spcPct val="10000"/>
              </a:spcBef>
            </a:pPr>
            <a:r>
              <a:rPr lang="en-US" altLang="zh-CN" sz="1800" dirty="0" smtClean="0">
                <a:cs typeface="Times New Roman" pitchFamily="18" charset="0"/>
              </a:rPr>
              <a:t>Event</a:t>
            </a:r>
            <a:endParaRPr lang="en-US" altLang="zh-CN" sz="1800" dirty="0">
              <a:cs typeface="Times New Roman" pitchFamily="18" charset="0"/>
            </a:endParaRPr>
          </a:p>
          <a:p>
            <a:pPr lvl="1">
              <a:lnSpc>
                <a:spcPct val="90000"/>
              </a:lnSpc>
              <a:spcBef>
                <a:spcPct val="10000"/>
              </a:spcBef>
            </a:pPr>
            <a:r>
              <a:rPr lang="en-GB" altLang="zh-CN" sz="1400" i="1" dirty="0"/>
              <a:t>There was proposal not to restrict the event to occurrences in the network, e.g. threshold crossing in the management system is also an event.</a:t>
            </a:r>
            <a:endParaRPr lang="en-US" altLang="zh-CN" sz="1800" dirty="0">
              <a:cs typeface="Times New Roman" pitchFamily="18" charset="0"/>
            </a:endParaRPr>
          </a:p>
          <a:p>
            <a:pPr lvl="0">
              <a:lnSpc>
                <a:spcPct val="90000"/>
              </a:lnSpc>
              <a:spcBef>
                <a:spcPct val="10000"/>
              </a:spcBef>
            </a:pPr>
            <a:r>
              <a:rPr lang="en-GB" altLang="zh-CN" sz="1800" dirty="0" smtClean="0">
                <a:cs typeface="Times New Roman" pitchFamily="18" charset="0"/>
              </a:rPr>
              <a:t>alarm </a:t>
            </a:r>
            <a:endParaRPr lang="en-GB" altLang="zh-CN" sz="1800" dirty="0">
              <a:cs typeface="Times New Roman" pitchFamily="18" charset="0"/>
            </a:endParaRPr>
          </a:p>
          <a:p>
            <a:pPr lvl="1">
              <a:lnSpc>
                <a:spcPct val="90000"/>
              </a:lnSpc>
              <a:spcBef>
                <a:spcPct val="10000"/>
              </a:spcBef>
            </a:pPr>
            <a:r>
              <a:rPr lang="en-GB" altLang="zh-CN" sz="1400" i="1" dirty="0" smtClean="0"/>
              <a:t>In </a:t>
            </a:r>
            <a:r>
              <a:rPr lang="en-GB" altLang="zh-CN" sz="1400" i="1" dirty="0"/>
              <a:t>certain context, it is not possible for alarm reporters (below </a:t>
            </a:r>
            <a:r>
              <a:rPr lang="en-GB" altLang="zh-CN" sz="1400" i="1" dirty="0" err="1"/>
              <a:t>Itf</a:t>
            </a:r>
            <a:r>
              <a:rPr lang="en-GB" altLang="zh-CN" sz="1400" i="1" dirty="0"/>
              <a:t>-N) to know whether a particular undesired condition requires operator action or not. </a:t>
            </a:r>
            <a:r>
              <a:rPr lang="en-GB" altLang="zh-CN" sz="1400" i="1" dirty="0">
                <a:solidFill>
                  <a:srgbClr val="0000FF"/>
                </a:solidFill>
              </a:rPr>
              <a:t>In such context, the NM may receive alarms that do not require operator action</a:t>
            </a:r>
            <a:r>
              <a:rPr lang="en-GB" altLang="zh-CN" sz="1400" i="1" dirty="0" smtClean="0">
                <a:solidFill>
                  <a:srgbClr val="0000FF"/>
                </a:solidFill>
              </a:rPr>
              <a:t>.</a:t>
            </a:r>
          </a:p>
          <a:p>
            <a:pPr lvl="1">
              <a:lnSpc>
                <a:spcPct val="90000"/>
              </a:lnSpc>
              <a:spcBef>
                <a:spcPct val="10000"/>
              </a:spcBef>
            </a:pPr>
            <a:r>
              <a:rPr lang="en-GB" altLang="zh-CN" sz="1400" i="1" dirty="0" smtClean="0"/>
              <a:t>The </a:t>
            </a:r>
            <a:r>
              <a:rPr lang="en-GB" altLang="zh-CN" sz="1400" i="1" dirty="0"/>
              <a:t>severity of the fault (indeterminate, </a:t>
            </a:r>
            <a:r>
              <a:rPr lang="en-GB" altLang="zh-CN" sz="1400" i="1" dirty="0">
                <a:solidFill>
                  <a:srgbClr val="0000FF"/>
                </a:solidFill>
              </a:rPr>
              <a:t>warning</a:t>
            </a:r>
            <a:r>
              <a:rPr lang="en-GB" altLang="zh-CN" sz="1400" i="1" dirty="0"/>
              <a:t>, minor, major, critical), as defined in ITU‑T Recommendation X.733 [9</a:t>
            </a:r>
            <a:r>
              <a:rPr lang="en-GB" altLang="zh-CN" sz="1400" i="1" dirty="0" smtClean="0"/>
              <a:t>]. </a:t>
            </a:r>
            <a:r>
              <a:rPr lang="en-US" altLang="zh-CN" sz="1400" dirty="0" smtClean="0"/>
              <a:t>In X.733:</a:t>
            </a:r>
            <a:r>
              <a:rPr lang="en-US" altLang="zh-CN" sz="1400" i="1" dirty="0" smtClean="0"/>
              <a:t> Early </a:t>
            </a:r>
            <a:r>
              <a:rPr lang="en-US" altLang="zh-CN" sz="1400" i="1" dirty="0"/>
              <a:t>detection of faults before significant effects have been felt by the user is a desirable requirement of </a:t>
            </a:r>
            <a:r>
              <a:rPr lang="en-US" altLang="zh-CN" sz="1400" i="1" dirty="0" smtClean="0"/>
              <a:t>communicating systems. </a:t>
            </a:r>
            <a:r>
              <a:rPr lang="en-US" altLang="zh-CN" sz="1400" i="1" dirty="0"/>
              <a:t>Threshold mechanisms on counters </a:t>
            </a:r>
            <a:r>
              <a:rPr lang="en-US" altLang="zh-CN" sz="1400" i="1" dirty="0" smtClean="0"/>
              <a:t>and gauges </a:t>
            </a:r>
            <a:r>
              <a:rPr lang="en-US" altLang="zh-CN" sz="1400" i="1" dirty="0"/>
              <a:t>are a method of detecting such trends and providing a warning to managers when the rate becomes high.</a:t>
            </a:r>
            <a:endParaRPr lang="en-GB" altLang="zh-CN" sz="1400" i="1" dirty="0"/>
          </a:p>
          <a:p>
            <a:pPr lvl="1">
              <a:lnSpc>
                <a:spcPct val="90000"/>
              </a:lnSpc>
              <a:spcBef>
                <a:spcPct val="10000"/>
              </a:spcBef>
            </a:pPr>
            <a:r>
              <a:rPr lang="en-GB" altLang="zh-CN" sz="1400" dirty="0" smtClean="0">
                <a:solidFill>
                  <a:srgbClr val="0000FF"/>
                </a:solidFill>
              </a:rPr>
              <a:t>It is expected that two aspects could be enhanced from both the resource layer and the NM layer.  (1) Identification of alarms which require operator action; (2) Extend “warning” severity level alarms to “prediction” type of alarms.</a:t>
            </a:r>
            <a:endParaRPr lang="en-GB" altLang="zh-CN" sz="1400" dirty="0">
              <a:solidFill>
                <a:srgbClr val="0000FF"/>
              </a:solidFill>
            </a:endParaRPr>
          </a:p>
          <a:p>
            <a:pPr>
              <a:lnSpc>
                <a:spcPct val="90000"/>
              </a:lnSpc>
              <a:spcBef>
                <a:spcPct val="10000"/>
              </a:spcBef>
            </a:pPr>
            <a:r>
              <a:rPr lang="en-GB" altLang="zh-CN" sz="1800" dirty="0">
                <a:cs typeface="Times New Roman" pitchFamily="18" charset="0"/>
              </a:rPr>
              <a:t>managed alarm</a:t>
            </a:r>
            <a:endParaRPr lang="en-GB" altLang="zh-CN" sz="1800" dirty="0"/>
          </a:p>
          <a:p>
            <a:pPr lvl="1">
              <a:lnSpc>
                <a:spcPct val="90000"/>
              </a:lnSpc>
              <a:spcBef>
                <a:spcPct val="10000"/>
              </a:spcBef>
            </a:pPr>
            <a:r>
              <a:rPr lang="en-GB" altLang="zh-CN" sz="1400" i="1" dirty="0"/>
              <a:t>An operator’s view can obviously be very different from the alarm severity defined by the NEs' resource focused </a:t>
            </a:r>
            <a:r>
              <a:rPr lang="en-GB" altLang="zh-CN" sz="1400" i="1" dirty="0" smtClean="0"/>
              <a:t>views. </a:t>
            </a:r>
            <a:r>
              <a:rPr lang="en-GB" altLang="zh-CN" sz="1400" i="1" dirty="0"/>
              <a:t>Within the NM, the received resource alarms are transformed so that the alarm severity is no longer resource focused but service impact focused, to prevent or mitigate network and service outage and degradation. The transformation applies to all severity levels</a:t>
            </a:r>
            <a:r>
              <a:rPr lang="en-GB" altLang="zh-CN" sz="1400" i="1" dirty="0" smtClean="0"/>
              <a:t>.</a:t>
            </a:r>
          </a:p>
          <a:p>
            <a:pPr lvl="1">
              <a:lnSpc>
                <a:spcPct val="90000"/>
              </a:lnSpc>
              <a:spcBef>
                <a:spcPct val="10000"/>
              </a:spcBef>
            </a:pPr>
            <a:r>
              <a:rPr lang="en-GB" altLang="zh-CN" sz="1400" dirty="0" smtClean="0">
                <a:solidFill>
                  <a:srgbClr val="0000FF"/>
                </a:solidFill>
              </a:rPr>
              <a:t>There were no detail descriptions in existing specs. The aspect regarding resource focused alarm and service impact focused alarm may need some enhancement in both resource layer and the NM layer.</a:t>
            </a:r>
            <a:endParaRPr lang="en-US" altLang="zh-CN" sz="1400" dirty="0">
              <a:solidFill>
                <a:srgbClr val="0000FF"/>
              </a:solidFill>
            </a:endParaRPr>
          </a:p>
          <a:p>
            <a:pPr>
              <a:lnSpc>
                <a:spcPct val="90000"/>
              </a:lnSpc>
              <a:spcBef>
                <a:spcPct val="10000"/>
              </a:spcBef>
            </a:pPr>
            <a:r>
              <a:rPr lang="en-GB" altLang="zh-CN" sz="1800" dirty="0" smtClean="0">
                <a:cs typeface="Times New Roman" pitchFamily="18" charset="0"/>
              </a:rPr>
              <a:t>Fault</a:t>
            </a:r>
            <a:endParaRPr lang="en-GB" altLang="zh-CN" sz="1800" dirty="0"/>
          </a:p>
          <a:p>
            <a:pPr lvl="1">
              <a:lnSpc>
                <a:spcPct val="90000"/>
              </a:lnSpc>
              <a:spcBef>
                <a:spcPct val="10000"/>
              </a:spcBef>
            </a:pPr>
            <a:r>
              <a:rPr lang="en-US" altLang="zh-CN" sz="1400" i="1" dirty="0"/>
              <a:t>There was proposal </a:t>
            </a:r>
            <a:r>
              <a:rPr lang="en-US" altLang="zh-CN" sz="1400" i="1" dirty="0" smtClean="0"/>
              <a:t>to modify definition of fault to the cause for error and failure, and to differentiate error and failure as “small problem” and “big problem”. </a:t>
            </a:r>
          </a:p>
          <a:p>
            <a:pPr lvl="1">
              <a:lnSpc>
                <a:spcPct val="90000"/>
              </a:lnSpc>
              <a:spcBef>
                <a:spcPct val="10000"/>
              </a:spcBef>
            </a:pPr>
            <a:r>
              <a:rPr lang="en-US" altLang="zh-CN" sz="1400" dirty="0" smtClean="0">
                <a:solidFill>
                  <a:srgbClr val="0000FF"/>
                </a:solidFill>
              </a:rPr>
              <a:t>There are already severity level of the </a:t>
            </a:r>
            <a:r>
              <a:rPr lang="en-US" altLang="zh-CN" sz="1400" dirty="0">
                <a:solidFill>
                  <a:srgbClr val="0000FF"/>
                </a:solidFill>
              </a:rPr>
              <a:t>fault </a:t>
            </a:r>
            <a:r>
              <a:rPr lang="en-GB" altLang="zh-CN" sz="1400" dirty="0">
                <a:solidFill>
                  <a:srgbClr val="0000FF"/>
                </a:solidFill>
              </a:rPr>
              <a:t>(indeterminate, warning, minor, major, critical), as defined in ITU‑T Recommendation X.733 [9</a:t>
            </a:r>
            <a:r>
              <a:rPr lang="en-GB" altLang="zh-CN" sz="1400" dirty="0" smtClean="0">
                <a:solidFill>
                  <a:srgbClr val="0000FF"/>
                </a:solidFill>
              </a:rPr>
              <a:t>]. Discussions are needed on how to use them altogether.</a:t>
            </a:r>
            <a:r>
              <a:rPr lang="en-US" altLang="zh-CN" sz="1400" dirty="0" smtClean="0">
                <a:solidFill>
                  <a:srgbClr val="0000FF"/>
                </a:solidFill>
              </a:rPr>
              <a:t> </a:t>
            </a:r>
            <a:endParaRPr lang="en-US" altLang="zh-CN" sz="1400" dirty="0">
              <a:solidFill>
                <a:srgbClr val="0000FF"/>
              </a:solidFill>
            </a:endParaRPr>
          </a:p>
          <a:p>
            <a:pPr>
              <a:lnSpc>
                <a:spcPct val="90000"/>
              </a:lnSpc>
            </a:pPr>
            <a:r>
              <a:rPr lang="en-US" altLang="zh-CN" sz="1400" b="1" i="1" dirty="0" smtClean="0">
                <a:solidFill>
                  <a:srgbClr val="000000"/>
                </a:solidFill>
                <a:latin typeface="Times New Roman" panose="02020603050405020304" pitchFamily="18" charset="0"/>
              </a:rPr>
              <a:t>References</a:t>
            </a:r>
            <a:r>
              <a:rPr lang="en-US" altLang="zh-CN" sz="1400" b="1" i="1" dirty="0">
                <a:solidFill>
                  <a:srgbClr val="000000"/>
                </a:solidFill>
                <a:latin typeface="Times New Roman" panose="02020603050405020304" pitchFamily="18" charset="0"/>
              </a:rPr>
              <a:t>:</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smtClean="0"/>
              <a:t>TS 32.111-1: </a:t>
            </a:r>
            <a:r>
              <a:rPr lang="en-GB" altLang="zh-CN" sz="1400" dirty="0" smtClean="0"/>
              <a:t>"</a:t>
            </a:r>
            <a:r>
              <a:rPr lang="en-GB" altLang="zh-CN" sz="1400" dirty="0"/>
              <a:t>Fault Management; Part 1: 3G fault management </a:t>
            </a:r>
            <a:r>
              <a:rPr lang="en-GB" altLang="zh-CN" sz="1400" dirty="0" smtClean="0"/>
              <a:t>requirements“.</a:t>
            </a:r>
            <a:endParaRPr lang="en-GB" altLang="zh-CN" sz="1400" dirty="0"/>
          </a:p>
        </p:txBody>
      </p:sp>
    </p:spTree>
    <p:extLst>
      <p:ext uri="{BB962C8B-B14F-4D97-AF65-F5344CB8AC3E}">
        <p14:creationId xmlns:p14="http://schemas.microsoft.com/office/powerpoint/2010/main" val="2114957261"/>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734842" y="123406"/>
            <a:ext cx="9224705" cy="856898"/>
          </a:xfrm>
        </p:spPr>
        <p:txBody>
          <a:bodyPr/>
          <a:lstStyle/>
          <a:p>
            <a:pPr>
              <a:lnSpc>
                <a:spcPct val="90000"/>
              </a:lnSpc>
              <a:spcBef>
                <a:spcPct val="10000"/>
              </a:spcBef>
            </a:pPr>
            <a:r>
              <a:rPr lang="en-US" altLang="zh-CN" sz="3600" dirty="0">
                <a:cs typeface="Times New Roman" pitchFamily="18" charset="0"/>
              </a:rPr>
              <a:t>Discussion on whether potential new concepts are needed</a:t>
            </a:r>
          </a:p>
        </p:txBody>
      </p:sp>
      <p:sp>
        <p:nvSpPr>
          <p:cNvPr id="9218" name="Rectangle 3"/>
          <p:cNvSpPr>
            <a:spLocks noGrp="1"/>
          </p:cNvSpPr>
          <p:nvPr>
            <p:ph idx="1"/>
          </p:nvPr>
        </p:nvSpPr>
        <p:spPr>
          <a:xfrm>
            <a:off x="807309" y="815546"/>
            <a:ext cx="10453816" cy="5577015"/>
          </a:xfrm>
        </p:spPr>
        <p:txBody>
          <a:bodyPr/>
          <a:lstStyle/>
          <a:p>
            <a:pPr>
              <a:lnSpc>
                <a:spcPct val="90000"/>
              </a:lnSpc>
              <a:spcBef>
                <a:spcPct val="10000"/>
              </a:spcBef>
            </a:pPr>
            <a:r>
              <a:rPr lang="en-US" altLang="zh-CN" sz="1800" dirty="0" smtClean="0">
                <a:cs typeface="Times New Roman" pitchFamily="18" charset="0"/>
              </a:rPr>
              <a:t>Existing definitions have not explicitly differentiated alarm/fault which occurred or may occur in the future.</a:t>
            </a:r>
          </a:p>
          <a:p>
            <a:pPr lvl="0">
              <a:lnSpc>
                <a:spcPct val="90000"/>
              </a:lnSpc>
              <a:spcBef>
                <a:spcPct val="10000"/>
              </a:spcBef>
            </a:pPr>
            <a:r>
              <a:rPr lang="en-GB" altLang="zh-CN" sz="1800" dirty="0" smtClean="0">
                <a:cs typeface="Times New Roman" pitchFamily="18" charset="0"/>
              </a:rPr>
              <a:t>Existing</a:t>
            </a:r>
            <a:r>
              <a:rPr lang="en-US" altLang="zh-CN" sz="1800" dirty="0" smtClean="0">
                <a:cs typeface="Times New Roman" pitchFamily="18" charset="0"/>
              </a:rPr>
              <a:t> definitions for “managed alarm” is vague. It may need to be redefined in 3GPP context regarding “service focused”, resource layer may also have such capability e.g. alarm/fault for network slice subnet service.</a:t>
            </a:r>
          </a:p>
          <a:p>
            <a:pPr lvl="0">
              <a:lnSpc>
                <a:spcPct val="90000"/>
              </a:lnSpc>
              <a:spcBef>
                <a:spcPct val="10000"/>
              </a:spcBef>
            </a:pPr>
            <a:r>
              <a:rPr lang="en-GB" altLang="zh-CN" sz="1800" dirty="0" smtClean="0">
                <a:cs typeface="Times New Roman" pitchFamily="18" charset="0"/>
              </a:rPr>
              <a:t>There may be alarm notifications which do not require operator action.</a:t>
            </a:r>
          </a:p>
          <a:p>
            <a:pPr lvl="0">
              <a:lnSpc>
                <a:spcPct val="90000"/>
              </a:lnSpc>
              <a:spcBef>
                <a:spcPct val="10000"/>
              </a:spcBef>
            </a:pPr>
            <a:r>
              <a:rPr lang="en-GB" altLang="zh-CN" sz="1800" dirty="0" smtClean="0">
                <a:cs typeface="Times New Roman" pitchFamily="18" charset="0"/>
              </a:rPr>
              <a:t>Analytics management capability are available in FM and </a:t>
            </a:r>
            <a:r>
              <a:rPr lang="en-GB" altLang="zh-CN" sz="1800" dirty="0" err="1" smtClean="0">
                <a:cs typeface="Times New Roman" pitchFamily="18" charset="0"/>
              </a:rPr>
              <a:t>eMDAS</a:t>
            </a:r>
            <a:r>
              <a:rPr lang="en-GB" altLang="zh-CN" sz="1800" dirty="0" smtClean="0">
                <a:cs typeface="Times New Roman" pitchFamily="18" charset="0"/>
              </a:rPr>
              <a:t>, it is “analytics report” in </a:t>
            </a:r>
            <a:r>
              <a:rPr lang="en-GB" altLang="zh-CN" sz="1800" dirty="0" err="1" smtClean="0">
                <a:cs typeface="Times New Roman" pitchFamily="18" charset="0"/>
              </a:rPr>
              <a:t>eMDAS</a:t>
            </a:r>
            <a:r>
              <a:rPr lang="en-GB" altLang="zh-CN" sz="1800" dirty="0" smtClean="0">
                <a:cs typeface="Times New Roman" pitchFamily="18" charset="0"/>
              </a:rPr>
              <a:t> spec, there are no definitions for analytics in FM spec.</a:t>
            </a:r>
          </a:p>
          <a:p>
            <a:pPr lvl="1"/>
            <a:r>
              <a:rPr lang="en-US" altLang="zh-CN" sz="1600" dirty="0">
                <a:solidFill>
                  <a:srgbClr val="000000"/>
                </a:solidFill>
                <a:latin typeface="Times New Roman" panose="02020603050405020304" pitchFamily="18" charset="0"/>
                <a:ea typeface="Calibri" panose="020F0502020204030204" pitchFamily="34" charset="0"/>
              </a:rPr>
              <a:t>There are texts regarding analytics management capabilities in existing specs for Alarm/fault management, e.g., </a:t>
            </a:r>
            <a:r>
              <a:rPr lang="en-GB" altLang="zh-CN" sz="1600" i="1" dirty="0">
                <a:solidFill>
                  <a:srgbClr val="0000FF"/>
                </a:solidFill>
                <a:latin typeface="Times New Roman" panose="02020603050405020304" pitchFamily="18" charset="0"/>
                <a:ea typeface="Calibri" panose="020F0502020204030204" pitchFamily="34" charset="0"/>
              </a:rPr>
              <a:t>FM also includes…such as…the provision and analysis of the alarm and state history of the network</a:t>
            </a:r>
            <a:r>
              <a:rPr lang="en-GB" altLang="zh-CN" sz="1600" i="1" dirty="0">
                <a:solidFill>
                  <a:srgbClr val="000000"/>
                </a:solidFill>
                <a:latin typeface="Times New Roman" panose="02020603050405020304" pitchFamily="18" charset="0"/>
                <a:ea typeface="Calibri" panose="020F0502020204030204" pitchFamily="34" charset="0"/>
              </a:rPr>
              <a:t>; “</a:t>
            </a:r>
            <a:r>
              <a:rPr lang="en-GB" altLang="zh-CN" sz="1600" i="1" dirty="0">
                <a:solidFill>
                  <a:srgbClr val="0000FF"/>
                </a:solidFill>
                <a:latin typeface="Times New Roman" panose="02020603050405020304" pitchFamily="18" charset="0"/>
                <a:ea typeface="Calibri" panose="020F0502020204030204" pitchFamily="34" charset="0"/>
              </a:rPr>
              <a:t>4.1.9 Root Cause Analysis” etc</a:t>
            </a:r>
            <a:r>
              <a:rPr lang="en-GB" altLang="zh-CN" sz="1600" dirty="0">
                <a:solidFill>
                  <a:srgbClr val="0000FF"/>
                </a:solidFill>
                <a:latin typeface="Times New Roman" panose="02020603050405020304" pitchFamily="18" charset="0"/>
                <a:ea typeface="Calibri" panose="020F0502020204030204" pitchFamily="34" charset="0"/>
              </a:rPr>
              <a:t>. [TS 32.111-1]</a:t>
            </a:r>
            <a:r>
              <a:rPr lang="en-US" altLang="zh-CN" sz="1600" dirty="0">
                <a:solidFill>
                  <a:srgbClr val="0000FF"/>
                </a:solidFill>
                <a:latin typeface="Times New Roman" panose="02020603050405020304" pitchFamily="18" charset="0"/>
                <a:ea typeface="Calibri" panose="020F0502020204030204" pitchFamily="34" charset="0"/>
              </a:rPr>
              <a:t>.</a:t>
            </a:r>
          </a:p>
          <a:p>
            <a:pPr lvl="1"/>
            <a:r>
              <a:rPr lang="en-US" altLang="zh-CN" sz="1600" dirty="0">
                <a:solidFill>
                  <a:srgbClr val="000000"/>
                </a:solidFill>
                <a:latin typeface="Times New Roman" panose="02020603050405020304" pitchFamily="18" charset="0"/>
                <a:ea typeface="Calibri" panose="020F0502020204030204" pitchFamily="34" charset="0"/>
              </a:rPr>
              <a:t>There are texts regarding analytics management capabilities in existing specs for </a:t>
            </a:r>
            <a:r>
              <a:rPr lang="en-US" altLang="zh-CN" sz="1600" dirty="0" err="1">
                <a:solidFill>
                  <a:srgbClr val="000000"/>
                </a:solidFill>
                <a:latin typeface="Times New Roman" panose="02020603050405020304" pitchFamily="18" charset="0"/>
                <a:ea typeface="Calibri" panose="020F0502020204030204" pitchFamily="34" charset="0"/>
              </a:rPr>
              <a:t>eMDAS</a:t>
            </a:r>
            <a:r>
              <a:rPr lang="en-US" altLang="zh-CN" sz="1600" dirty="0">
                <a:solidFill>
                  <a:srgbClr val="000000"/>
                </a:solidFill>
                <a:latin typeface="Times New Roman" panose="02020603050405020304" pitchFamily="18" charset="0"/>
                <a:ea typeface="Calibri" panose="020F0502020204030204" pitchFamily="34" charset="0"/>
              </a:rPr>
              <a:t> TS/TR, e.g.,</a:t>
            </a:r>
            <a:r>
              <a:rPr lang="en-GB" altLang="zh-CN" sz="1600" dirty="0"/>
              <a:t> “</a:t>
            </a:r>
            <a:r>
              <a:rPr lang="en-GB" altLang="zh-CN" sz="1600" i="1" dirty="0">
                <a:solidFill>
                  <a:srgbClr val="0000FF"/>
                </a:solidFill>
                <a:latin typeface="Times New Roman" panose="02020603050405020304" pitchFamily="18" charset="0"/>
                <a:ea typeface="Calibri" panose="020F0502020204030204" pitchFamily="34" charset="0"/>
              </a:rPr>
              <a:t>7.2.3 MDA assisted fault management” etc</a:t>
            </a:r>
            <a:r>
              <a:rPr lang="en-GB" altLang="zh-CN" sz="1600" i="1" dirty="0">
                <a:solidFill>
                  <a:srgbClr val="000000"/>
                </a:solidFill>
                <a:latin typeface="Times New Roman" panose="02020603050405020304" pitchFamily="18" charset="0"/>
                <a:ea typeface="Calibri" panose="020F0502020204030204" pitchFamily="34" charset="0"/>
              </a:rPr>
              <a:t>. </a:t>
            </a:r>
            <a:r>
              <a:rPr lang="en-GB" altLang="zh-CN" sz="1600" dirty="0">
                <a:solidFill>
                  <a:srgbClr val="0000FF"/>
                </a:solidFill>
                <a:latin typeface="Times New Roman" panose="02020603050405020304" pitchFamily="18" charset="0"/>
                <a:ea typeface="Calibri" panose="020F0502020204030204" pitchFamily="34" charset="0"/>
              </a:rPr>
              <a:t>[TS 28.104]</a:t>
            </a:r>
            <a:r>
              <a:rPr lang="en-US" altLang="zh-CN" sz="1600" i="1" dirty="0">
                <a:solidFill>
                  <a:srgbClr val="000000"/>
                </a:solidFill>
                <a:latin typeface="Times New Roman" panose="02020603050405020304" pitchFamily="18" charset="0"/>
                <a:ea typeface="Calibri" panose="020F0502020204030204" pitchFamily="34" charset="0"/>
              </a:rPr>
              <a:t>.</a:t>
            </a:r>
            <a:endParaRPr lang="en-US" altLang="zh-CN" sz="1600" dirty="0">
              <a:latin typeface="Calibri" panose="020F0502020204030204" pitchFamily="34" charset="0"/>
            </a:endParaRPr>
          </a:p>
          <a:p>
            <a:pPr lvl="0">
              <a:lnSpc>
                <a:spcPct val="90000"/>
              </a:lnSpc>
              <a:spcBef>
                <a:spcPct val="10000"/>
              </a:spcBef>
            </a:pPr>
            <a:r>
              <a:rPr lang="en-US" altLang="zh-CN" sz="1800" dirty="0" smtClean="0">
                <a:cs typeface="Times New Roman" pitchFamily="18" charset="0"/>
              </a:rPr>
              <a:t>To cover all above cases, a new term </a:t>
            </a:r>
            <a:r>
              <a:rPr lang="en-US" altLang="zh-CN" sz="1800" dirty="0" smtClean="0">
                <a:cs typeface="Times New Roman" pitchFamily="18" charset="0"/>
              </a:rPr>
              <a:t>“anomaly event/service </a:t>
            </a:r>
            <a:r>
              <a:rPr lang="en-US" altLang="zh-CN" sz="1800" dirty="0" smtClean="0">
                <a:cs typeface="Times New Roman" pitchFamily="18" charset="0"/>
              </a:rPr>
              <a:t>anomaly” is </a:t>
            </a:r>
            <a:r>
              <a:rPr lang="en-US" altLang="zh-CN" sz="1800" dirty="0" smtClean="0">
                <a:cs typeface="Times New Roman" pitchFamily="18" charset="0"/>
              </a:rPr>
              <a:t>introduced (better name?):</a:t>
            </a:r>
            <a:endParaRPr lang="en-US" altLang="zh-CN" sz="1800" dirty="0" smtClean="0">
              <a:cs typeface="Times New Roman" pitchFamily="18" charset="0"/>
            </a:endParaRPr>
          </a:p>
          <a:p>
            <a:pPr lvl="1">
              <a:lnSpc>
                <a:spcPct val="90000"/>
              </a:lnSpc>
            </a:pPr>
            <a:r>
              <a:rPr lang="en-GB" altLang="zh-CN" sz="1600" dirty="0" smtClean="0">
                <a:solidFill>
                  <a:srgbClr val="000000"/>
                </a:solidFill>
                <a:latin typeface="Times New Roman" panose="02020603050405020304" pitchFamily="18" charset="0"/>
                <a:ea typeface="Calibri" panose="020F0502020204030204" pitchFamily="34" charset="0"/>
              </a:rPr>
              <a:t>a</a:t>
            </a:r>
            <a:r>
              <a:rPr lang="en-US" altLang="zh-CN" sz="1600" dirty="0" err="1" smtClean="0">
                <a:solidFill>
                  <a:srgbClr val="000000"/>
                </a:solidFill>
                <a:latin typeface="Times New Roman" panose="02020603050405020304" pitchFamily="18" charset="0"/>
                <a:ea typeface="Calibri" panose="020F0502020204030204" pitchFamily="34" charset="0"/>
              </a:rPr>
              <a:t>nomaly</a:t>
            </a:r>
            <a:r>
              <a:rPr lang="en-US" altLang="zh-CN" sz="1600" dirty="0" smtClean="0">
                <a:solidFill>
                  <a:srgbClr val="000000"/>
                </a:solidFill>
                <a:latin typeface="Times New Roman" panose="02020603050405020304" pitchFamily="18" charset="0"/>
                <a:ea typeface="Calibri" panose="020F0502020204030204" pitchFamily="34" charset="0"/>
              </a:rPr>
              <a:t> event/</a:t>
            </a:r>
            <a:r>
              <a:rPr lang="en-GB" altLang="zh-CN" sz="1600" dirty="0" smtClean="0">
                <a:solidFill>
                  <a:srgbClr val="000000"/>
                </a:solidFill>
                <a:latin typeface="Times New Roman" panose="02020603050405020304" pitchFamily="18" charset="0"/>
                <a:ea typeface="Calibri" panose="020F0502020204030204" pitchFamily="34" charset="0"/>
              </a:rPr>
              <a:t>Service </a:t>
            </a:r>
            <a:r>
              <a:rPr lang="en-GB" altLang="zh-CN" sz="1600" dirty="0" smtClean="0">
                <a:solidFill>
                  <a:srgbClr val="000000"/>
                </a:solidFill>
                <a:latin typeface="Times New Roman" panose="02020603050405020304" pitchFamily="18" charset="0"/>
                <a:ea typeface="Calibri" panose="020F0502020204030204" pitchFamily="34" charset="0"/>
              </a:rPr>
              <a:t>anomaly: </a:t>
            </a:r>
            <a:r>
              <a:rPr lang="en-GB" altLang="zh-CN" sz="1600" dirty="0">
                <a:solidFill>
                  <a:srgbClr val="000000"/>
                </a:solidFill>
                <a:latin typeface="Times New Roman" panose="02020603050405020304" pitchFamily="18" charset="0"/>
                <a:ea typeface="Calibri" panose="020F0502020204030204" pitchFamily="34" charset="0"/>
              </a:rPr>
              <a:t>Deviation from what is standard, normal, or expected which have or will have service and network impacts and </a:t>
            </a:r>
            <a:r>
              <a:rPr lang="en-GB" altLang="zh-CN" sz="1600" dirty="0" smtClean="0">
                <a:solidFill>
                  <a:srgbClr val="000000"/>
                </a:solidFill>
                <a:latin typeface="Times New Roman" panose="02020603050405020304" pitchFamily="18" charset="0"/>
                <a:ea typeface="Calibri" panose="020F0502020204030204" pitchFamily="34" charset="0"/>
              </a:rPr>
              <a:t>need </a:t>
            </a:r>
            <a:r>
              <a:rPr lang="en-GB" altLang="zh-CN" sz="1600" dirty="0">
                <a:solidFill>
                  <a:srgbClr val="000000"/>
                </a:solidFill>
                <a:latin typeface="Times New Roman" panose="02020603050405020304" pitchFamily="18" charset="0"/>
                <a:ea typeface="Calibri" panose="020F0502020204030204" pitchFamily="34" charset="0"/>
              </a:rPr>
              <a:t>actions to </a:t>
            </a:r>
            <a:r>
              <a:rPr lang="en-GB" altLang="zh-CN" sz="1600" dirty="0" smtClean="0">
                <a:solidFill>
                  <a:srgbClr val="000000"/>
                </a:solidFill>
                <a:latin typeface="Times New Roman" panose="02020603050405020304" pitchFamily="18" charset="0"/>
                <a:ea typeface="Calibri" panose="020F0502020204030204" pitchFamily="34" charset="0"/>
              </a:rPr>
              <a:t>resolve.</a:t>
            </a:r>
          </a:p>
          <a:p>
            <a:pPr lvl="1">
              <a:lnSpc>
                <a:spcPct val="90000"/>
              </a:lnSpc>
            </a:pPr>
            <a:r>
              <a:rPr lang="en-GB" altLang="zh-CN" sz="1600" dirty="0" smtClean="0">
                <a:solidFill>
                  <a:srgbClr val="000000"/>
                </a:solidFill>
                <a:latin typeface="Times New Roman" panose="02020603050405020304" pitchFamily="18" charset="0"/>
                <a:ea typeface="Calibri" panose="020F0502020204030204" pitchFamily="34" charset="0"/>
              </a:rPr>
              <a:t>The service anomaly is a generic term to represent the deviation from normal state. It may be fault/performance degradation which have occurred or may occur in the future. It is the analytical result by FM management capability and is applicable both in the resource layer and the NM layer.</a:t>
            </a:r>
          </a:p>
          <a:p>
            <a:pPr lvl="1">
              <a:lnSpc>
                <a:spcPct val="90000"/>
              </a:lnSpc>
            </a:pPr>
            <a:r>
              <a:rPr lang="en-GB" altLang="zh-CN" sz="1600" dirty="0" smtClean="0">
                <a:solidFill>
                  <a:srgbClr val="000000"/>
                </a:solidFill>
                <a:latin typeface="Times New Roman" panose="02020603050405020304" pitchFamily="18" charset="0"/>
                <a:ea typeface="Calibri" panose="020F0502020204030204" pitchFamily="34" charset="0"/>
              </a:rPr>
              <a:t>To identify </a:t>
            </a:r>
            <a:r>
              <a:rPr lang="en-GB" altLang="zh-CN" sz="1600" dirty="0">
                <a:solidFill>
                  <a:srgbClr val="000000"/>
                </a:solidFill>
                <a:latin typeface="Times New Roman" panose="02020603050405020304" pitchFamily="18" charset="0"/>
                <a:ea typeface="Calibri" panose="020F0502020204030204" pitchFamily="34" charset="0"/>
              </a:rPr>
              <a:t>service </a:t>
            </a:r>
            <a:r>
              <a:rPr lang="en-GB" altLang="zh-CN" sz="1600" dirty="0" smtClean="0">
                <a:solidFill>
                  <a:srgbClr val="000000"/>
                </a:solidFill>
                <a:latin typeface="Times New Roman" panose="02020603050405020304" pitchFamily="18" charset="0"/>
                <a:ea typeface="Calibri" panose="020F0502020204030204" pitchFamily="34" charset="0"/>
              </a:rPr>
              <a:t>anomaly, existing alarm notifications, performance data, historical data </a:t>
            </a:r>
            <a:r>
              <a:rPr lang="en-GB" altLang="zh-CN" sz="1600" dirty="0" err="1" smtClean="0">
                <a:solidFill>
                  <a:srgbClr val="000000"/>
                </a:solidFill>
                <a:latin typeface="Times New Roman" panose="02020603050405020304" pitchFamily="18" charset="0"/>
                <a:ea typeface="Calibri" panose="020F0502020204030204" pitchFamily="34" charset="0"/>
              </a:rPr>
              <a:t>etc</a:t>
            </a:r>
            <a:r>
              <a:rPr lang="en-GB" altLang="zh-CN" sz="1600" dirty="0" smtClean="0">
                <a:solidFill>
                  <a:srgbClr val="000000"/>
                </a:solidFill>
                <a:latin typeface="Times New Roman" panose="02020603050405020304" pitchFamily="18" charset="0"/>
                <a:ea typeface="Calibri" panose="020F0502020204030204" pitchFamily="34" charset="0"/>
              </a:rPr>
              <a:t> would be used, since it is the analytical result, a new term is used to differentiate from existing alarm/fault. It does not modify exiting FM interface.</a:t>
            </a:r>
            <a:endParaRPr lang="en-GB" altLang="zh-CN" sz="1600" dirty="0">
              <a:solidFill>
                <a:srgbClr val="000000"/>
              </a:solidFill>
              <a:latin typeface="Times New Roman" panose="02020603050405020304" pitchFamily="18" charset="0"/>
              <a:ea typeface="Calibri" panose="020F0502020204030204" pitchFamily="34" charset="0"/>
            </a:endParaRPr>
          </a:p>
          <a:p>
            <a:pPr>
              <a:lnSpc>
                <a:spcPct val="90000"/>
              </a:lnSpc>
              <a:spcBef>
                <a:spcPct val="10000"/>
              </a:spcBef>
            </a:pPr>
            <a:endParaRPr lang="en-GB" altLang="zh-CN" sz="1800" dirty="0" smtClean="0">
              <a:cs typeface="Times New Roman" pitchFamily="18" charset="0"/>
            </a:endParaRPr>
          </a:p>
        </p:txBody>
      </p:sp>
    </p:spTree>
    <p:extLst>
      <p:ext uri="{BB962C8B-B14F-4D97-AF65-F5344CB8AC3E}">
        <p14:creationId xmlns:p14="http://schemas.microsoft.com/office/powerpoint/2010/main" val="143250757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90454"/>
            <a:ext cx="9463602" cy="526438"/>
          </a:xfrm>
        </p:spPr>
        <p:txBody>
          <a:bodyPr/>
          <a:lstStyle/>
          <a:p>
            <a:r>
              <a:rPr lang="en-US" altLang="zh-CN" sz="3600" dirty="0" smtClean="0">
                <a:cs typeface="Times New Roman" pitchFamily="18" charset="0"/>
              </a:rPr>
              <a:t>Annex: </a:t>
            </a:r>
            <a:r>
              <a:rPr lang="en-US" altLang="zh-CN" sz="3600" dirty="0">
                <a:cs typeface="Times New Roman" pitchFamily="18" charset="0"/>
              </a:rPr>
              <a:t>Contributions about concepts in SA5#146</a:t>
            </a:r>
            <a:endParaRPr lang="en-GB" sz="3600" dirty="0"/>
          </a:p>
        </p:txBody>
      </p:sp>
      <p:sp>
        <p:nvSpPr>
          <p:cNvPr id="9218" name="Rectangle 3"/>
          <p:cNvSpPr>
            <a:spLocks noGrp="1"/>
          </p:cNvSpPr>
          <p:nvPr>
            <p:ph idx="1"/>
          </p:nvPr>
        </p:nvSpPr>
        <p:spPr>
          <a:xfrm>
            <a:off x="881449" y="649843"/>
            <a:ext cx="10264346" cy="5676816"/>
          </a:xfrm>
        </p:spPr>
        <p:txBody>
          <a:bodyPr/>
          <a:lstStyle/>
          <a:p>
            <a:r>
              <a:rPr lang="en-US" altLang="zh-CN" sz="1400" b="1" i="1" dirty="0" smtClean="0"/>
              <a:t>Event: </a:t>
            </a:r>
            <a:r>
              <a:rPr lang="en-GB" altLang="zh-CN" sz="1400" i="1" dirty="0">
                <a:solidFill>
                  <a:srgbClr val="000000"/>
                </a:solidFill>
                <a:latin typeface="Times New Roman" panose="02020603050405020304" pitchFamily="18" charset="0"/>
              </a:rPr>
              <a:t>Anything that occurs, for example a configuration change, a threshold crossing, an error or a failure. Events do not have states </a:t>
            </a:r>
            <a:r>
              <a:rPr lang="en-GB" altLang="zh-CN" sz="1400" dirty="0" smtClean="0">
                <a:solidFill>
                  <a:srgbClr val="000000"/>
                </a:solidFill>
                <a:latin typeface="Times New Roman" panose="02020603050405020304" pitchFamily="18" charset="0"/>
              </a:rPr>
              <a:t>[1]</a:t>
            </a:r>
            <a:r>
              <a:rPr lang="en-GB" altLang="zh-CN" sz="1400" i="1" dirty="0" smtClean="0">
                <a:solidFill>
                  <a:srgbClr val="000000"/>
                </a:solidFill>
                <a:latin typeface="Times New Roman" panose="02020603050405020304" pitchFamily="18" charset="0"/>
              </a:rPr>
              <a:t>.</a:t>
            </a:r>
            <a:endParaRPr lang="en-GB" altLang="zh-CN" sz="1400" i="1" dirty="0">
              <a:solidFill>
                <a:srgbClr val="000000"/>
              </a:solidFill>
              <a:latin typeface="Times New Roman" panose="02020603050405020304" pitchFamily="18" charset="0"/>
            </a:endParaRPr>
          </a:p>
          <a:p>
            <a:r>
              <a:rPr lang="en-US" altLang="zh-CN" sz="1400" b="1" i="1" dirty="0"/>
              <a:t>Event notification: </a:t>
            </a:r>
            <a:r>
              <a:rPr lang="en-US" altLang="zh-CN" sz="1400" i="1" dirty="0">
                <a:solidFill>
                  <a:srgbClr val="000000"/>
                </a:solidFill>
                <a:latin typeface="Times New Roman" panose="02020603050405020304" pitchFamily="18" charset="0"/>
              </a:rPr>
              <a:t>A kind of notification used to inform the recipient about the occurrence of an event </a:t>
            </a:r>
            <a:r>
              <a:rPr lang="en-US" altLang="zh-CN" sz="1400" dirty="0" smtClean="0">
                <a:solidFill>
                  <a:srgbClr val="000000"/>
                </a:solidFill>
                <a:latin typeface="Times New Roman" panose="02020603050405020304" pitchFamily="18" charset="0"/>
              </a:rPr>
              <a:t>[1]</a:t>
            </a:r>
            <a:r>
              <a:rPr lang="en-US" altLang="zh-CN" sz="1400" i="1" dirty="0" smtClean="0">
                <a:solidFill>
                  <a:srgbClr val="000000"/>
                </a:solidFill>
                <a:latin typeface="Times New Roman" panose="02020603050405020304" pitchFamily="18" charset="0"/>
              </a:rPr>
              <a:t>.</a:t>
            </a:r>
            <a:endParaRPr lang="en-US" altLang="zh-CN" sz="1400" i="1" dirty="0">
              <a:solidFill>
                <a:srgbClr val="000000"/>
              </a:solidFill>
              <a:latin typeface="Times New Roman" panose="02020603050405020304" pitchFamily="18" charset="0"/>
            </a:endParaRPr>
          </a:p>
          <a:p>
            <a:r>
              <a:rPr lang="en-US" altLang="zh-CN" sz="1400" b="1" i="1" dirty="0"/>
              <a:t>Error: </a:t>
            </a:r>
            <a:r>
              <a:rPr lang="en-GB" altLang="zh-CN" sz="1400" i="1" dirty="0">
                <a:solidFill>
                  <a:srgbClr val="000000"/>
                </a:solidFill>
                <a:latin typeface="Times New Roman" panose="02020603050405020304" pitchFamily="18" charset="0"/>
              </a:rPr>
              <a:t>A deviation of the actual system state from the correct system state. An error may or may not lead to a service failure. An error is a special kind of </a:t>
            </a:r>
            <a:r>
              <a:rPr lang="en-GB" altLang="zh-CN" sz="1400" i="1" dirty="0" smtClean="0">
                <a:solidFill>
                  <a:srgbClr val="000000"/>
                </a:solidFill>
                <a:latin typeface="Times New Roman" panose="02020603050405020304" pitchFamily="18" charset="0"/>
              </a:rPr>
              <a:t>event </a:t>
            </a:r>
            <a:r>
              <a:rPr lang="en-US" altLang="zh-CN" sz="1400" dirty="0">
                <a:solidFill>
                  <a:srgbClr val="000000"/>
                </a:solidFill>
                <a:latin typeface="Times New Roman" panose="02020603050405020304" pitchFamily="18" charset="0"/>
              </a:rPr>
              <a:t>[1</a:t>
            </a:r>
            <a:r>
              <a:rPr lang="en-US" altLang="zh-CN" sz="1400" dirty="0" smtClean="0">
                <a:solidFill>
                  <a:srgbClr val="000000"/>
                </a:solidFill>
                <a:latin typeface="Times New Roman" panose="02020603050405020304" pitchFamily="18" charset="0"/>
              </a:rPr>
              <a:t>].</a:t>
            </a:r>
          </a:p>
          <a:p>
            <a:r>
              <a:rPr lang="en-US" altLang="zh-CN" sz="1400" b="1" i="1" dirty="0"/>
              <a:t>Failure: </a:t>
            </a:r>
            <a:r>
              <a:rPr lang="en-US" altLang="zh-CN" sz="1400" i="1" dirty="0">
                <a:solidFill>
                  <a:srgbClr val="000000"/>
                </a:solidFill>
                <a:latin typeface="Times New Roman" panose="02020603050405020304" pitchFamily="18" charset="0"/>
              </a:rPr>
              <a:t>A state of inability to deliver the correct service. A service failure may be the result of an error, or because the system function deviates from the service specification. A service failure is a special kind of </a:t>
            </a:r>
            <a:r>
              <a:rPr lang="en-US" altLang="zh-CN" sz="1400" i="1" dirty="0" smtClean="0">
                <a:solidFill>
                  <a:srgbClr val="000000"/>
                </a:solidFill>
                <a:latin typeface="Times New Roman" panose="02020603050405020304" pitchFamily="18" charset="0"/>
              </a:rPr>
              <a:t>event </a:t>
            </a:r>
            <a:r>
              <a:rPr lang="en-US" altLang="zh-CN" sz="1400" dirty="0">
                <a:solidFill>
                  <a:srgbClr val="000000"/>
                </a:solidFill>
                <a:latin typeface="Times New Roman" panose="02020603050405020304" pitchFamily="18" charset="0"/>
              </a:rPr>
              <a:t>[1]</a:t>
            </a:r>
            <a:r>
              <a:rPr lang="en-US" altLang="zh-CN" sz="1400" i="1" dirty="0" smtClean="0">
                <a:solidFill>
                  <a:srgbClr val="000000"/>
                </a:solidFill>
                <a:latin typeface="Times New Roman" panose="02020603050405020304" pitchFamily="18" charset="0"/>
              </a:rPr>
              <a:t>. </a:t>
            </a:r>
            <a:endParaRPr lang="en-US" altLang="zh-CN" sz="1400" i="1" dirty="0">
              <a:solidFill>
                <a:srgbClr val="000000"/>
              </a:solidFill>
              <a:latin typeface="Times New Roman" panose="02020603050405020304" pitchFamily="18" charset="0"/>
            </a:endParaRPr>
          </a:p>
          <a:p>
            <a:r>
              <a:rPr lang="en-GB" altLang="zh-CN" sz="1400" b="1" i="1" dirty="0" smtClean="0"/>
              <a:t>Fault</a:t>
            </a:r>
            <a:r>
              <a:rPr lang="en-GB" altLang="zh-CN" sz="1400" b="1" i="1" dirty="0"/>
              <a:t>: </a:t>
            </a:r>
            <a:r>
              <a:rPr lang="en-GB" altLang="zh-CN" sz="1400" i="1" dirty="0">
                <a:solidFill>
                  <a:srgbClr val="000000"/>
                </a:solidFill>
                <a:latin typeface="Times New Roman" panose="02020603050405020304" pitchFamily="18" charset="0"/>
              </a:rPr>
              <a:t>The (hypothesized or adjudged) cause for an error or a </a:t>
            </a:r>
            <a:r>
              <a:rPr lang="en-GB" altLang="zh-CN" sz="1400" i="1" dirty="0" smtClean="0">
                <a:solidFill>
                  <a:srgbClr val="000000"/>
                </a:solidFill>
                <a:latin typeface="Times New Roman" panose="02020603050405020304" pitchFamily="18" charset="0"/>
              </a:rPr>
              <a:t>failure </a:t>
            </a:r>
            <a:r>
              <a:rPr lang="en-US" altLang="zh-CN" sz="1400" dirty="0">
                <a:solidFill>
                  <a:srgbClr val="000000"/>
                </a:solidFill>
                <a:latin typeface="Times New Roman" panose="02020603050405020304" pitchFamily="18" charset="0"/>
              </a:rPr>
              <a:t>[1]</a:t>
            </a:r>
            <a:r>
              <a:rPr lang="en-GB" altLang="zh-CN" sz="1400" i="1" dirty="0" smtClean="0">
                <a:solidFill>
                  <a:srgbClr val="000000"/>
                </a:solidFill>
                <a:latin typeface="Times New Roman" panose="02020603050405020304" pitchFamily="18" charset="0"/>
              </a:rPr>
              <a:t>. </a:t>
            </a:r>
          </a:p>
          <a:p>
            <a:r>
              <a:rPr lang="en-GB" altLang="zh-CN" sz="1400" b="1" i="1" dirty="0"/>
              <a:t>Alarm information: </a:t>
            </a:r>
            <a:r>
              <a:rPr lang="en-GB" altLang="zh-CN" sz="1400" i="1" dirty="0">
                <a:solidFill>
                  <a:srgbClr val="000000"/>
                </a:solidFill>
                <a:latin typeface="Times New Roman" panose="02020603050405020304" pitchFamily="18" charset="0"/>
              </a:rPr>
              <a:t>Information item that contains information about an incorrect system state or a potentially future incorrect system state. An alarm information item is created only when operator attention or operator action is required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GB" altLang="zh-CN" sz="1400" b="1" i="1" dirty="0">
                <a:solidFill>
                  <a:srgbClr val="000000"/>
                </a:solidFill>
                <a:latin typeface="Times New Roman" panose="02020603050405020304" pitchFamily="18" charset="0"/>
              </a:rPr>
              <a:t>Alarm notification: </a:t>
            </a:r>
            <a:r>
              <a:rPr lang="en-GB" altLang="zh-CN" sz="1400" i="1" dirty="0">
                <a:solidFill>
                  <a:srgbClr val="000000"/>
                </a:solidFill>
                <a:latin typeface="Times New Roman" panose="02020603050405020304" pitchFamily="18" charset="0"/>
              </a:rPr>
              <a:t>A notification reporting the creation, update or deletion of an alarm information item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GB" altLang="zh-CN" sz="1400" b="1" i="1" dirty="0">
                <a:solidFill>
                  <a:srgbClr val="000000"/>
                </a:solidFill>
                <a:latin typeface="Times New Roman" panose="02020603050405020304" pitchFamily="18" charset="0"/>
              </a:rPr>
              <a:t>Alarm:</a:t>
            </a:r>
            <a:r>
              <a:rPr lang="en-GB" altLang="zh-CN" sz="1400" i="1" dirty="0">
                <a:solidFill>
                  <a:srgbClr val="000000"/>
                </a:solidFill>
                <a:latin typeface="Times New Roman" panose="02020603050405020304" pitchFamily="18" charset="0"/>
              </a:rPr>
              <a:t> Referring to alarm information or an alarm notification depending on the context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 </a:t>
            </a:r>
          </a:p>
          <a:p>
            <a:r>
              <a:rPr lang="en-GB" altLang="zh-CN" sz="1400" b="1" i="1" dirty="0">
                <a:solidFill>
                  <a:srgbClr val="000000"/>
                </a:solidFill>
                <a:latin typeface="Times New Roman" panose="02020603050405020304" pitchFamily="18" charset="0"/>
              </a:rPr>
              <a:t>Alarm correlation: </a:t>
            </a:r>
            <a:r>
              <a:rPr lang="en-GB" altLang="zh-CN" sz="1400" i="1" dirty="0">
                <a:solidFill>
                  <a:srgbClr val="000000"/>
                </a:solidFill>
                <a:latin typeface="Times New Roman" panose="02020603050405020304" pitchFamily="18" charset="0"/>
              </a:rPr>
              <a:t>The act of identifying relations (correlations) between alarm information </a:t>
            </a:r>
            <a:r>
              <a:rPr lang="en-GB" altLang="zh-CN" sz="1400" i="1" dirty="0" smtClean="0">
                <a:solidFill>
                  <a:srgbClr val="000000"/>
                </a:solidFill>
                <a:latin typeface="Times New Roman" panose="02020603050405020304" pitchFamily="18" charset="0"/>
              </a:rPr>
              <a:t>items </a:t>
            </a:r>
            <a:r>
              <a:rPr lang="en-US" altLang="zh-CN" sz="1400" dirty="0">
                <a:solidFill>
                  <a:srgbClr val="000000"/>
                </a:solidFill>
                <a:latin typeface="Times New Roman" panose="02020603050405020304" pitchFamily="18" charset="0"/>
              </a:rPr>
              <a:t>[1</a:t>
            </a:r>
            <a:r>
              <a:rPr lang="en-US" altLang="zh-CN" sz="1400" dirty="0" smtClean="0">
                <a:solidFill>
                  <a:srgbClr val="000000"/>
                </a:solidFill>
                <a:latin typeface="Times New Roman" panose="02020603050405020304" pitchFamily="18" charset="0"/>
              </a:rPr>
              <a:t>].</a:t>
            </a:r>
            <a:endParaRPr lang="en-GB" altLang="zh-CN" sz="1400" dirty="0">
              <a:solidFill>
                <a:srgbClr val="000000"/>
              </a:solidFill>
              <a:latin typeface="Times New Roman" panose="02020603050405020304" pitchFamily="18" charset="0"/>
            </a:endParaRPr>
          </a:p>
          <a:p>
            <a:r>
              <a:rPr lang="en-GB" altLang="zh-CN" sz="1400" b="1" i="1" dirty="0">
                <a:solidFill>
                  <a:srgbClr val="000000"/>
                </a:solidFill>
                <a:latin typeface="Times New Roman" panose="02020603050405020304" pitchFamily="18" charset="0"/>
              </a:rPr>
              <a:t>Root cause analysis: </a:t>
            </a:r>
            <a:r>
              <a:rPr lang="en-GB" altLang="zh-CN" sz="1400" i="1" dirty="0">
                <a:solidFill>
                  <a:srgbClr val="000000"/>
                </a:solidFill>
                <a:latin typeface="Times New Roman" panose="02020603050405020304" pitchFamily="18" charset="0"/>
              </a:rPr>
              <a:t>The act of identifying the fault, if any, leading to multiple errors or service failures. In case the root cause analysis works only on errors of failures that raised alarms, the act of identifying the alarm related to the fault causing also other </a:t>
            </a:r>
            <a:r>
              <a:rPr lang="en-GB" altLang="zh-CN" sz="1400" i="1" dirty="0" smtClean="0">
                <a:solidFill>
                  <a:srgbClr val="000000"/>
                </a:solidFill>
                <a:latin typeface="Times New Roman" panose="02020603050405020304" pitchFamily="18" charset="0"/>
              </a:rPr>
              <a:t>alarms </a:t>
            </a:r>
            <a:r>
              <a:rPr lang="en-US" altLang="zh-CN" sz="1400" dirty="0">
                <a:solidFill>
                  <a:srgbClr val="000000"/>
                </a:solidFill>
                <a:latin typeface="Times New Roman" panose="02020603050405020304" pitchFamily="18" charset="0"/>
              </a:rPr>
              <a:t>[1]</a:t>
            </a:r>
            <a:r>
              <a:rPr lang="en-GB" altLang="zh-CN" sz="1400" i="1" dirty="0" smtClean="0">
                <a:solidFill>
                  <a:srgbClr val="000000"/>
                </a:solidFill>
                <a:latin typeface="Times New Roman" panose="02020603050405020304" pitchFamily="18" charset="0"/>
              </a:rPr>
              <a:t>.</a:t>
            </a:r>
          </a:p>
          <a:p>
            <a:r>
              <a:rPr lang="en-US" altLang="zh-CN" sz="1400" b="1" i="1" dirty="0" smtClean="0">
                <a:solidFill>
                  <a:srgbClr val="000000"/>
                </a:solidFill>
                <a:latin typeface="Times New Roman" panose="02020603050405020304" pitchFamily="18" charset="0"/>
              </a:rPr>
              <a:t>Anomaly event / service anomaly: </a:t>
            </a:r>
            <a:r>
              <a:rPr lang="en-GB" altLang="zh-CN" sz="1400" i="1" dirty="0">
                <a:solidFill>
                  <a:srgbClr val="000000"/>
                </a:solidFill>
                <a:latin typeface="Times New Roman" panose="02020603050405020304" pitchFamily="18" charset="0"/>
              </a:rPr>
              <a:t>Anomaly event (or Service anomaly): Deviation from what is standard, normal, or expected which have or will </a:t>
            </a:r>
            <a:r>
              <a:rPr lang="en-GB" altLang="zh-CN" sz="1400" i="1" dirty="0" smtClean="0">
                <a:solidFill>
                  <a:srgbClr val="000000"/>
                </a:solidFill>
                <a:latin typeface="Times New Roman" panose="02020603050405020304" pitchFamily="18" charset="0"/>
              </a:rPr>
              <a:t>have service </a:t>
            </a:r>
            <a:r>
              <a:rPr lang="en-GB" altLang="zh-CN" sz="1400" i="1" dirty="0">
                <a:solidFill>
                  <a:srgbClr val="000000"/>
                </a:solidFill>
                <a:latin typeface="Times New Roman" panose="02020603050405020304" pitchFamily="18" charset="0"/>
              </a:rPr>
              <a:t>and network impacts and therefore need actions to </a:t>
            </a:r>
            <a:r>
              <a:rPr lang="en-GB" altLang="zh-CN" sz="1400" i="1" dirty="0" smtClean="0">
                <a:solidFill>
                  <a:srgbClr val="000000"/>
                </a:solidFill>
                <a:latin typeface="Times New Roman" panose="02020603050405020304" pitchFamily="18" charset="0"/>
              </a:rPr>
              <a:t>resolve </a:t>
            </a:r>
            <a:r>
              <a:rPr lang="en-US" altLang="zh-CN" sz="1400" dirty="0" smtClean="0">
                <a:solidFill>
                  <a:srgbClr val="000000"/>
                </a:solidFill>
                <a:latin typeface="Times New Roman" panose="02020603050405020304" pitchFamily="18" charset="0"/>
              </a:rPr>
              <a:t>[2].</a:t>
            </a:r>
            <a:endParaRPr lang="en-US" altLang="zh-CN" sz="1400" i="1" dirty="0">
              <a:solidFill>
                <a:srgbClr val="000000"/>
              </a:solidFill>
              <a:latin typeface="Times New Roman" panose="02020603050405020304" pitchFamily="18" charset="0"/>
            </a:endParaRPr>
          </a:p>
          <a:p>
            <a:r>
              <a:rPr lang="en-US" altLang="zh-CN" sz="1400" b="1" i="1" dirty="0">
                <a:solidFill>
                  <a:srgbClr val="000000"/>
                </a:solidFill>
                <a:latin typeface="Times New Roman" panose="02020603050405020304" pitchFamily="18" charset="0"/>
              </a:rPr>
              <a:t>Service failure prediction</a:t>
            </a:r>
            <a:r>
              <a:rPr lang="en-US" altLang="zh-CN" sz="1400" b="1" i="1" dirty="0" smtClean="0">
                <a:solidFill>
                  <a:srgbClr val="000000"/>
                </a:solidFill>
                <a:latin typeface="Times New Roman" panose="02020603050405020304" pitchFamily="18" charset="0"/>
              </a:rPr>
              <a:t>: </a:t>
            </a:r>
            <a:r>
              <a:rPr lang="en-US" altLang="zh-CN" sz="1400" i="1" dirty="0" smtClean="0">
                <a:solidFill>
                  <a:srgbClr val="000000"/>
                </a:solidFill>
                <a:latin typeface="Times New Roman" panose="02020603050405020304" pitchFamily="18" charset="0"/>
              </a:rPr>
              <a:t>The capability </a:t>
            </a:r>
            <a:r>
              <a:rPr lang="en-US" altLang="zh-CN" sz="1400" i="1" dirty="0">
                <a:solidFill>
                  <a:srgbClr val="000000"/>
                </a:solidFill>
                <a:latin typeface="Times New Roman" panose="02020603050405020304" pitchFamily="18" charset="0"/>
              </a:rPr>
              <a:t>for providing the analytics output including predictions of potential service failures as well as the possible recommendation actions to prevent </a:t>
            </a:r>
            <a:r>
              <a:rPr lang="en-US" altLang="zh-CN" sz="1400" i="1" dirty="0" smtClean="0">
                <a:solidFill>
                  <a:srgbClr val="000000"/>
                </a:solidFill>
                <a:latin typeface="Times New Roman" panose="02020603050405020304" pitchFamily="18" charset="0"/>
              </a:rPr>
              <a:t>failures </a:t>
            </a:r>
            <a:r>
              <a:rPr lang="en-US" altLang="zh-CN" sz="1400" dirty="0" smtClean="0">
                <a:solidFill>
                  <a:srgbClr val="000000"/>
                </a:solidFill>
                <a:latin typeface="Times New Roman" panose="02020603050405020304" pitchFamily="18" charset="0"/>
              </a:rPr>
              <a:t>[2].</a:t>
            </a:r>
            <a:endParaRPr lang="en-US" altLang="zh-CN" sz="1400" i="1" dirty="0">
              <a:solidFill>
                <a:srgbClr val="000000"/>
              </a:solidFill>
              <a:latin typeface="Times New Roman" panose="02020603050405020304" pitchFamily="18" charset="0"/>
            </a:endParaRPr>
          </a:p>
          <a:p>
            <a:pPr>
              <a:lnSpc>
                <a:spcPct val="90000"/>
              </a:lnSpc>
            </a:pPr>
            <a:endParaRPr lang="en-US" altLang="zh-CN" sz="1400" b="1" i="1" dirty="0" smtClean="0">
              <a:solidFill>
                <a:srgbClr val="000000"/>
              </a:solidFill>
              <a:latin typeface="Times New Roman" panose="02020603050405020304" pitchFamily="18" charset="0"/>
            </a:endParaRPr>
          </a:p>
          <a:p>
            <a:pPr>
              <a:lnSpc>
                <a:spcPct val="90000"/>
              </a:lnSpc>
            </a:pPr>
            <a:r>
              <a:rPr lang="en-US" altLang="zh-CN" sz="1400" b="1" i="1" dirty="0" smtClean="0">
                <a:solidFill>
                  <a:srgbClr val="000000"/>
                </a:solidFill>
                <a:latin typeface="Times New Roman" panose="02020603050405020304" pitchFamily="18" charset="0"/>
              </a:rPr>
              <a:t>References:</a:t>
            </a:r>
          </a:p>
          <a:p>
            <a:pPr lvl="1">
              <a:lnSpc>
                <a:spcPct val="90000"/>
              </a:lnSpc>
            </a:pPr>
            <a:r>
              <a:rPr lang="en-GB" altLang="zh-CN" sz="1400" dirty="0" smtClean="0">
                <a:solidFill>
                  <a:srgbClr val="000000"/>
                </a:solidFill>
                <a:latin typeface="Times New Roman" panose="02020603050405020304" pitchFamily="18" charset="0"/>
              </a:rPr>
              <a:t>[1] </a:t>
            </a:r>
            <a:r>
              <a:rPr lang="en-GB" altLang="zh-CN" sz="1400" dirty="0" smtClean="0"/>
              <a:t>S5-226633 </a:t>
            </a:r>
            <a:r>
              <a:rPr lang="en-US" altLang="zh-CN" sz="1400" dirty="0" smtClean="0"/>
              <a:t>-&gt; </a:t>
            </a:r>
            <a:r>
              <a:rPr lang="en-GB" altLang="zh-CN" sz="1400" dirty="0" smtClean="0"/>
              <a:t>S5-226947</a:t>
            </a:r>
            <a:r>
              <a:rPr lang="en-US" altLang="zh-CN" sz="1400" dirty="0" smtClean="0"/>
              <a:t>: </a:t>
            </a:r>
            <a:r>
              <a:rPr lang="en-GB" altLang="zh-CN" sz="1400" dirty="0" smtClean="0"/>
              <a:t>"Rel-18 </a:t>
            </a:r>
            <a:r>
              <a:rPr lang="en-GB" altLang="zh-CN" sz="1400" dirty="0" err="1" smtClean="0"/>
              <a:t>pCR</a:t>
            </a:r>
            <a:r>
              <a:rPr lang="en-GB" altLang="zh-CN" sz="1400" dirty="0" smtClean="0"/>
              <a:t> 28.830 Add alarm related definitions“</a:t>
            </a:r>
          </a:p>
          <a:p>
            <a:pPr lvl="1">
              <a:lnSpc>
                <a:spcPct val="90000"/>
              </a:lnSpc>
            </a:pPr>
            <a:r>
              <a:rPr lang="en-US" altLang="zh-CN" sz="1400" dirty="0" smtClean="0"/>
              <a:t>[</a:t>
            </a:r>
            <a:r>
              <a:rPr lang="en-US" altLang="zh-CN" sz="1400" dirty="0"/>
              <a:t>2] S5-226214 -&gt; </a:t>
            </a:r>
            <a:r>
              <a:rPr lang="en-GB" altLang="zh-CN" sz="1400" dirty="0" smtClean="0">
                <a:solidFill>
                  <a:srgbClr val="000000"/>
                </a:solidFill>
                <a:latin typeface="Times New Roman" panose="02020603050405020304" pitchFamily="18" charset="0"/>
              </a:rPr>
              <a:t>S5-226946: </a:t>
            </a:r>
            <a:r>
              <a:rPr lang="en-GB" altLang="zh-CN" sz="1400" dirty="0"/>
              <a:t>"</a:t>
            </a:r>
            <a:r>
              <a:rPr lang="en-US" altLang="zh-CN" sz="1400" dirty="0"/>
              <a:t>DP on concepts in FSEV study</a:t>
            </a:r>
            <a:r>
              <a:rPr lang="en-GB" altLang="zh-CN" sz="1400" dirty="0"/>
              <a:t>"</a:t>
            </a:r>
            <a:endParaRPr lang="zh-CN" altLang="zh-CN" sz="1400" dirty="0"/>
          </a:p>
          <a:p>
            <a:pPr lvl="1">
              <a:lnSpc>
                <a:spcPct val="90000"/>
              </a:lnSpc>
            </a:pPr>
            <a:endParaRPr lang="en-GB" altLang="zh-CN" sz="1400" i="1" dirty="0">
              <a:solidFill>
                <a:srgbClr val="000000"/>
              </a:solidFill>
              <a:latin typeface="Times New Roman" panose="02020603050405020304" pitchFamily="18" charset="0"/>
            </a:endParaRPr>
          </a:p>
          <a:p>
            <a:pPr>
              <a:lnSpc>
                <a:spcPct val="90000"/>
              </a:lnSpc>
              <a:buFontTx/>
              <a:buNone/>
            </a:pPr>
            <a:endParaRPr lang="en-GB" altLang="zh-CN" sz="2000" dirty="0">
              <a:solidFill>
                <a:srgbClr val="FF0000"/>
              </a:solidFill>
              <a:cs typeface="Times New Roman" pitchFamily="18" charset="0"/>
            </a:endParaRPr>
          </a:p>
          <a:p>
            <a:pPr marL="609600" lvl="1" indent="0">
              <a:lnSpc>
                <a:spcPct val="90000"/>
              </a:lnSpc>
              <a:buNone/>
            </a:pPr>
            <a:r>
              <a:rPr lang="en-GB" altLang="zh-CN" sz="2000" dirty="0">
                <a:cs typeface="Times New Roman" pitchFamily="18" charset="0"/>
              </a:rPr>
              <a:t/>
            </a:r>
            <a:br>
              <a:rPr lang="en-GB" altLang="zh-CN" sz="2000" dirty="0">
                <a:cs typeface="Times New Roman" pitchFamily="18" charset="0"/>
              </a:rPr>
            </a:br>
            <a:endParaRPr lang="en-GB" altLang="zh-CN" sz="2000" dirty="0">
              <a:cs typeface="Times New Roman" pitchFamily="18" charset="0"/>
            </a:endParaRPr>
          </a:p>
          <a:p>
            <a:pPr marL="0" indent="0">
              <a:lnSpc>
                <a:spcPct val="90000"/>
              </a:lnSpc>
              <a:buNone/>
            </a:pPr>
            <a:r>
              <a:rPr lang="en-GB" altLang="zh-CN" sz="2000" dirty="0">
                <a:cs typeface="Times New Roman" pitchFamily="18" charset="0"/>
              </a:rPr>
              <a:t/>
            </a:r>
            <a:br>
              <a:rPr lang="en-GB" altLang="zh-CN" sz="2000" dirty="0">
                <a:cs typeface="Times New Roman" pitchFamily="18" charset="0"/>
              </a:rPr>
            </a:br>
            <a:endParaRPr lang="en-AU" sz="2000" dirty="0">
              <a:solidFill>
                <a:srgbClr val="FF3300"/>
              </a:solidFill>
              <a:ea typeface="宋体" pitchFamily="2" charset="-122"/>
              <a:cs typeface="Times New Roman" pitchFamily="18" charset="0"/>
            </a:endParaRPr>
          </a:p>
        </p:txBody>
      </p:sp>
    </p:spTree>
    <p:extLst>
      <p:ext uri="{BB962C8B-B14F-4D97-AF65-F5344CB8AC3E}">
        <p14:creationId xmlns:p14="http://schemas.microsoft.com/office/powerpoint/2010/main" val="1482227097"/>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5117" y="2926130"/>
            <a:ext cx="4008341" cy="1055151"/>
          </a:xfrm>
        </p:spPr>
        <p:txBody>
          <a:bodyPr/>
          <a:lstStyle/>
          <a:p>
            <a:r>
              <a:rPr lang="sv-SE" sz="6600" dirty="0" err="1"/>
              <a:t>Thank</a:t>
            </a:r>
            <a:r>
              <a:rPr lang="sv-SE" sz="6600" dirty="0"/>
              <a:t> </a:t>
            </a:r>
            <a:r>
              <a:rPr lang="sv-SE" sz="6600" dirty="0" err="1"/>
              <a:t>you</a:t>
            </a:r>
            <a:r>
              <a:rPr lang="sv-SE" sz="6600" dirty="0"/>
              <a:t>!</a:t>
            </a:r>
          </a:p>
        </p:txBody>
      </p:sp>
    </p:spTree>
    <p:extLst>
      <p:ext uri="{BB962C8B-B14F-4D97-AF65-F5344CB8AC3E}">
        <p14:creationId xmlns:p14="http://schemas.microsoft.com/office/powerpoint/2010/main" val="443570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3C568A-0C46-4592-BB68-CDB41342D77A}">
  <ds:schemaRefs>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6f846979-0e6f-42ff-8b87-e1893efeda99"/>
    <ds:schemaRef ds:uri="http://www.w3.org/XML/1998/namespace"/>
    <ds:schemaRef ds:uri="http://purl.org/dc/dcmitype/"/>
  </ds:schemaRefs>
</ds:datastoreItem>
</file>

<file path=customXml/itemProps2.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EFD60F-3529-4261-B094-766615A33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84534</TotalTime>
  <Words>1309</Words>
  <Application>Microsoft Office PowerPoint</Application>
  <PresentationFormat>宽屏</PresentationFormat>
  <Paragraphs>92</Paragraphs>
  <Slides>8</Slides>
  <Notes>7</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8</vt:i4>
      </vt:variant>
    </vt:vector>
  </HeadingPairs>
  <TitlesOfParts>
    <vt:vector size="16" baseType="lpstr">
      <vt:lpstr>Arial </vt:lpstr>
      <vt:lpstr>宋体</vt:lpstr>
      <vt:lpstr>Arial</vt:lpstr>
      <vt:lpstr>Calibri</vt:lpstr>
      <vt:lpstr>Calibri Light</vt:lpstr>
      <vt:lpstr>Times New Roman</vt:lpstr>
      <vt:lpstr>Office Theme</vt:lpstr>
      <vt:lpstr>自定义设计方案</vt:lpstr>
      <vt:lpstr>    Discussion on basic concepts in FS_FSEV  </vt:lpstr>
      <vt:lpstr>Outline</vt:lpstr>
      <vt:lpstr>Definitions in exiting 3GPP specs (1)</vt:lpstr>
      <vt:lpstr>Definitions in exiting 3GPP specs (2)</vt:lpstr>
      <vt:lpstr>Discussion on whether modifications are needed for existing definitions</vt:lpstr>
      <vt:lpstr>Discussion on whether potential new concepts are needed</vt:lpstr>
      <vt:lpstr>Annex: Contributions about concepts in SA5#146</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Rev-1209</cp:lastModifiedBy>
  <cp:revision>663</cp:revision>
  <dcterms:created xsi:type="dcterms:W3CDTF">2019-03-13T01:38:36Z</dcterms:created>
  <dcterms:modified xsi:type="dcterms:W3CDTF">2022-12-15T09:49:28Z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(3)TFfXeCy7O5oeQqBZF9iAteuABYFM+QX//eN/2qT+Dh23Oo/d8wEsdxs8gnUl//5UouE0acjL
yU51Qx1MeprE24Kw/vGb3aExoCeYFGlsIPQaiU0IztVAlHnJxB/5++2tnLn9saVoN6/F+rPZ
KUI14GjfUQsRTqR58sTdYD885xplWBuZTeVxcYShMHIGsdw3jX9shT5xSFmZMVsDmowkoM1i
bsJwrFPfPZXlukvuS5</vt:lpwstr>
  </property>
  <property fmtid="{D5CDD505-2E9C-101B-9397-08002B2CF9AE}" pid="4" name="_2015_ms_pID_7253431">
    <vt:lpwstr>SDsDGIaXU7RDIgljOEy0C9D4lmwhOCTS5bAH42yPDInAXa6g4FKCZv
HMJrYff6RD/TQRMXmIQ/wbX817Q9XU3AtjtdrTWjZRm0oTbDjq6vuKjcVD7pnUgpyKodVT6d
yLiTEBYX7Z0HCzNBY82BoOIPVdHfkcRGB4lf+0SRGX8ldkrsJmOOeJdwVtAGFx7XRsJV2WF2
nQb2yM89TYIFdtecVQPZyS68zcgwdt1HSzpU</vt:lpwstr>
  </property>
  <property fmtid="{D5CDD505-2E9C-101B-9397-08002B2CF9AE}" pid="5" name="_2015_ms_pID_7253432">
    <vt:lpwstr>fFcznFbZtqBolvHS8F48pCY=</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1671067050</vt:lpwstr>
  </property>
</Properties>
</file>