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56" r:id="rId4"/>
    <p:sldMasterId id="2147483660" r:id="rId5"/>
    <p:sldMasterId id="2147483664" r:id="rId6"/>
    <p:sldMasterId id="2147483668" r:id="rId7"/>
    <p:sldMasterId id="2147483672" r:id="rId8"/>
  </p:sldMasterIdLst>
  <p:notesMasterIdLst>
    <p:notesMasterId r:id="rId10"/>
  </p:notesMasterIdLst>
  <p:handoutMasterIdLst>
    <p:handoutMasterId r:id="rId17"/>
  </p:handoutMasterIdLst>
  <p:sldIdLst>
    <p:sldId id="987" r:id="rId9"/>
    <p:sldId id="998" r:id="rId11"/>
    <p:sldId id="1005" r:id="rId12"/>
    <p:sldId id="1010" r:id="rId13"/>
    <p:sldId id="992" r:id="rId14"/>
    <p:sldId id="1012" r:id="rId15"/>
    <p:sldId id="993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330" indent="-1511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930" indent="-3035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530" indent="-4559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7130" indent="-6083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79B33A"/>
    <a:srgbClr val="5C88D0"/>
    <a:srgbClr val="2A6EA8"/>
    <a:srgbClr val="0000FF"/>
    <a:srgbClr val="FFFFCC"/>
    <a:srgbClr val="72AF2F"/>
    <a:srgbClr val="C1E442"/>
    <a:srgbClr val="FFFF99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6411" autoAdjust="0"/>
  </p:normalViewPr>
  <p:slideViewPr>
    <p:cSldViewPr snapToGrid="0" showGuides="1">
      <p:cViewPr varScale="1">
        <p:scale>
          <a:sx n="82" d="100"/>
          <a:sy n="82" d="100"/>
        </p:scale>
        <p:origin x="1166" y="86"/>
      </p:cViewPr>
      <p:guideLst>
        <p:guide orient="horz" pos="2160"/>
        <p:guide pos="3837"/>
        <p:guide orient="horz" pos="4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54"/>
        <p:guide pos="213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1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7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1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B3565-DE1F-45E8-8B92-B6CEF3A5A934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  <a:endParaRPr lang="fr-FR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theme" Target="../theme/theme2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theme" Target="../theme/theme3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theme" Target="../theme/theme4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theme" Target="../theme/theme5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theme" Target="../theme/theme6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theme" Target="../theme/theme7.xml"/><Relationship Id="rId8" Type="http://schemas.openxmlformats.org/officeDocument/2006/relationships/image" Target="../media/image6.jpeg"/><Relationship Id="rId7" Type="http://schemas.openxmlformats.org/officeDocument/2006/relationships/image" Target="../media/image5.png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way forward for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FS_ANLEVA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&amp; </a:t>
            </a:r>
            <a:r>
              <a:rPr lang="en-GB" sz="1100" b="1" spc="300" dirty="0">
                <a:sym typeface="+mn-ea"/>
              </a:rPr>
              <a:t>FS_eANL</a:t>
            </a:r>
            <a:endParaRPr lang="en-US" alt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FS_eANL &amp; FS_ANLEVA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FS_eANL &amp; FS_ANLEVA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FS_eANL &amp; FS_ANLEVA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FS_eANL &amp; FS_ANLEVA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way forward for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FS_ANLEVA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&amp; </a:t>
            </a:r>
            <a:r>
              <a:rPr lang="en-GB" sz="1100" b="1" spc="300" dirty="0">
                <a:sym typeface="+mn-ea"/>
              </a:rPr>
              <a:t>FS_eANL</a:t>
            </a:r>
            <a:endParaRPr lang="en-US" alt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43191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on</a:t>
            </a:r>
            <a:r>
              <a:rPr lang="en-US" altLang="en-GB" sz="1100" b="1" spc="300" dirty="0">
                <a:ea typeface="+mn-ea"/>
                <a:cs typeface="Arial" panose="020B0604020202020204" pitchFamily="34" charset="0"/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FS_eANL &amp; FS_ANLEVA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 dirty="0">
                <a:solidFill>
                  <a:schemeClr val="bg1"/>
                </a:solidFill>
              </a:rPr>
              <a:t>© 3GPP 2012</a:t>
            </a:r>
            <a:endParaRPr lang="en-GB" altLang="en-US" sz="1335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2985" cy="25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5" dirty="0"/>
              <a:t>© 3GPP 202</a:t>
            </a:r>
            <a:r>
              <a:rPr lang="en-US" altLang="en-GB" sz="1065" dirty="0"/>
              <a:t>2</a:t>
            </a:r>
            <a:endParaRPr lang="en-US" altLang="en-GB" sz="1065" dirty="0"/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hyperlink" Target="https://www.3gpp.org/ftp/Specs/archive/28_series/28.100/28100-h10.zip" TargetMode="External"/><Relationship Id="rId2" Type="http://schemas.openxmlformats.org/officeDocument/2006/relationships/image" Target="../media/image2.jpe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slideLayout" Target="../slideLayouts/slideLayout18.xml"/><Relationship Id="rId7" Type="http://schemas.openxmlformats.org/officeDocument/2006/relationships/hyperlink" Target="https://www.3gpp.org/ftp/TSG_SA/WG5_TM/TSGS5_145e/Docs/S5-225478.zip" TargetMode="External"/><Relationship Id="rId6" Type="http://schemas.openxmlformats.org/officeDocument/2006/relationships/hyperlink" Target="https://www.3gpp.org/ftp/TSG_SA/WG5_TM/TSGS5_145e/Docs/S5-225365.zip" TargetMode="External"/><Relationship Id="rId5" Type="http://schemas.openxmlformats.org/officeDocument/2006/relationships/hyperlink" Target="https://www.3gpp.org/ftp/TSG_SA/WG5_TM/TSGS5_145e/Docs/S5-225233.zip" TargetMode="External"/><Relationship Id="rId4" Type="http://schemas.openxmlformats.org/officeDocument/2006/relationships/hyperlink" Target="https://www.3gpp.org/ftp/TSG_SA/WG5_TM/TSGS5_145e/Docs/S5-225314.zip" TargetMode="External"/><Relationship Id="rId3" Type="http://schemas.openxmlformats.org/officeDocument/2006/relationships/hyperlink" Target="https://www.3gpp.org/ftp/TSG_SA/WG5_TM/TSGS5_145e/Docs/S5-225313.zip" TargetMode="External"/><Relationship Id="rId2" Type="http://schemas.openxmlformats.org/officeDocument/2006/relationships/hyperlink" Target="https://www.3gpp.org/ftp/TSG_SA/WG5_TM/TSGS5_145e/Docs/S5-225309.zip" TargetMode="External"/><Relationship Id="rId1" Type="http://schemas.openxmlformats.org/officeDocument/2006/relationships/hyperlink" Target="https://www.3gpp.org/ftp/tsg_sa/TSG_SA/TSGS_94E_Electronic_2021_12/Docs/SP-211446.zip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7" Type="http://schemas.openxmlformats.org/officeDocument/2006/relationships/hyperlink" Target="https://www.3gpp.org/ftp/TSG_SA/WG5_TM/TSGS5_145e/Docs/S5-225316.zip" TargetMode="External"/><Relationship Id="rId6" Type="http://schemas.openxmlformats.org/officeDocument/2006/relationships/hyperlink" Target="https://www.3gpp.org/ftp/TSG_SA/WG5_TM/TSGS5_145e/Docs/S5-225317.zip" TargetMode="External"/><Relationship Id="rId5" Type="http://schemas.openxmlformats.org/officeDocument/2006/relationships/hyperlink" Target="https://www.3gpp.org/ftp/TSG_SA/WG5_TM/TSGS5_145e/Docs/S5-225311.zip" TargetMode="External"/><Relationship Id="rId4" Type="http://schemas.openxmlformats.org/officeDocument/2006/relationships/hyperlink" Target="https://www.3gpp.org/ftp/TSG_SA/WG5_TM/TSGS5_145e/Docs/S5-225234.zip" TargetMode="External"/><Relationship Id="rId3" Type="http://schemas.openxmlformats.org/officeDocument/2006/relationships/hyperlink" Target="https://www.3gpp.org/ftp/TSG_SA/WG5_TM/TSGS5_145e/Docs/S5-225310.zip" TargetMode="External"/><Relationship Id="rId2" Type="http://schemas.openxmlformats.org/officeDocument/2006/relationships/hyperlink" Target="https://www.3gpp.org/ftp/tsg_sa/TSG_SA/TSGS_94E_Electronic_2021_12/Docs/SP-211446.zip" TargetMode="External"/><Relationship Id="rId1" Type="http://schemas.openxmlformats.org/officeDocument/2006/relationships/hyperlink" Target="https://www.3gpp.org/ftp/tsg_sa/TSG_SA/TSGS_94E_Electronic_2021_12/Docs/SP-211445.zip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632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000" dirty="0"/>
              <a:t> </a:t>
            </a:r>
            <a:r>
              <a:rPr lang="en-GB" altLang="zh-CN" sz="4400" b="1" dirty="0"/>
              <a:t>Discussion on</a:t>
            </a:r>
            <a:r>
              <a:rPr lang="en-US" altLang="en-GB" sz="4400" b="1" dirty="0"/>
              <a:t> way forward for</a:t>
            </a:r>
            <a:r>
              <a:rPr lang="en-GB" altLang="zh-CN" sz="4400" b="1" dirty="0"/>
              <a:t> </a:t>
            </a:r>
            <a:br>
              <a:rPr lang="en-GB" altLang="zh-CN" sz="4400" b="1" dirty="0"/>
            </a:br>
            <a:r>
              <a:rPr lang="en-GB" altLang="zh-CN" sz="4400" b="1" dirty="0"/>
              <a:t>FS_eANL </a:t>
            </a:r>
            <a:r>
              <a:rPr lang="en-US" altLang="en-GB" sz="4400" b="1" dirty="0"/>
              <a:t>&amp; </a:t>
            </a:r>
            <a:r>
              <a:rPr lang="en-GB" altLang="zh-CN" sz="4400" b="1" dirty="0">
                <a:sym typeface="+mn-ea"/>
              </a:rPr>
              <a:t>FS_ANLEVA</a:t>
            </a:r>
            <a:endParaRPr lang="en-US" altLang="en-GB" sz="4400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860" y="4335780"/>
            <a:ext cx="8534400" cy="98425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altLang="en-US" sz="2665" dirty="0">
                <a:latin typeface="Arial" panose="020B0604020202020204" pitchFamily="34" charset="0"/>
              </a:rPr>
              <a:t>Rapporteurs (China Mobile &amp; Huawei)</a:t>
            </a:r>
            <a:endParaRPr lang="en-US" altLang="en-US" sz="2665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GB" sz="2665" dirty="0">
                <a:latin typeface="Arial" panose="020B0604020202020204" pitchFamily="34" charset="0"/>
              </a:rPr>
              <a:t>Oct 13, 2022</a:t>
            </a:r>
            <a:endParaRPr lang="en-US" altLang="en-GB" sz="2665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63" y="219075"/>
            <a:ext cx="9102725" cy="1143000"/>
          </a:xfrm>
        </p:spPr>
        <p:txBody>
          <a:bodyPr/>
          <a:lstStyle/>
          <a:p>
            <a:pPr algn="l"/>
            <a:r>
              <a:rPr lang="en-US" dirty="0">
                <a:sym typeface="+mn-ea"/>
              </a:rPr>
              <a:t>Outline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56285" y="1788795"/>
            <a:ext cx="10679430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/>
              <a:t>Overview of ANL in </a:t>
            </a:r>
            <a:r>
              <a:rPr lang="en-US" sz="2000" b="1" dirty="0">
                <a:sym typeface="+mn-ea"/>
              </a:rPr>
              <a:t>Rel-17 </a:t>
            </a:r>
            <a:endParaRPr lang="en-US" sz="2000" b="1" dirty="0"/>
          </a:p>
          <a:p>
            <a:pPr marL="457200" indent="-457200" algn="l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endParaRPr lang="en-US" sz="2000" b="1" dirty="0"/>
          </a:p>
          <a:p>
            <a:pPr marL="457200" indent="-457200" algn="l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2000" b="1" dirty="0"/>
              <a:t>Current situation for Rel-18 FS_eANL &amp; FS_ANLEVA</a:t>
            </a:r>
            <a:endParaRPr lang="en-US" sz="2000" b="1" dirty="0"/>
          </a:p>
          <a:p>
            <a:pPr marL="457200" indent="-457200" algn="l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endParaRPr lang="en-US" sz="2000" b="1" dirty="0"/>
          </a:p>
          <a:p>
            <a:pPr marL="457200" indent="-457200" algn="l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2000" b="1" dirty="0"/>
              <a:t>Objection issues to </a:t>
            </a:r>
            <a:r>
              <a:rPr lang="en-US" sz="2000" b="1" dirty="0">
                <a:sym typeface="+mn-ea"/>
              </a:rPr>
              <a:t>Rel-18 FS_eANL &amp; FS_ANLEVA</a:t>
            </a:r>
            <a:endParaRPr lang="en-US" sz="2000" b="1" dirty="0"/>
          </a:p>
          <a:p>
            <a:pPr marL="457200" indent="-457200" algn="l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endParaRPr lang="en-US" sz="2000" b="1" dirty="0">
              <a:sym typeface="+mn-ea"/>
            </a:endParaRPr>
          </a:p>
          <a:p>
            <a:pPr marL="457200" indent="-457200" algn="l" latinLnBrk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</a:pPr>
            <a:r>
              <a:rPr lang="en-US" sz="2000" b="1" dirty="0">
                <a:sym typeface="+mn-ea"/>
              </a:rPr>
              <a:t>Proposed way forward for Rel-18 FS_eANL &amp; FS_ANLEVA</a:t>
            </a:r>
            <a:endParaRPr lang="en-US" sz="2000" b="1" dirty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780" y="219075"/>
            <a:ext cx="9102725" cy="706120"/>
          </a:xfrm>
        </p:spPr>
        <p:txBody>
          <a:bodyPr/>
          <a:lstStyle/>
          <a:p>
            <a:pPr algn="l"/>
            <a:r>
              <a:rPr dirty="0"/>
              <a:t>Overview of ANL in Rel-17</a:t>
            </a:r>
            <a:endParaRPr dirty="0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7686675" y="1564005"/>
          <a:ext cx="4272915" cy="50380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9585"/>
                <a:gridCol w="1060450"/>
                <a:gridCol w="2722880"/>
              </a:tblGrid>
              <a:tr h="2463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800" b="1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ANL</a:t>
                      </a:r>
                      <a:endParaRPr lang="en-US" altLang="en-US" sz="800" b="1"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Requirements(Defined in 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Clause 7.1.4</a:t>
                      </a: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Corresponding solution</a:t>
                      </a:r>
                      <a:r>
                        <a:rPr lang="en-US" sz="800" b="1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s</a:t>
                      </a:r>
                      <a:endParaRPr lang="en-US" altLang="en-US" sz="800" b="1">
                        <a:latin typeface="等线" panose="02010600030101010101" charset="-122"/>
                        <a:ea typeface="等线" panose="02010600030101010101" charset="-122"/>
                        <a:cs typeface="等线" panose="02010600030101010101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935">
                <a:tc rowSpan="3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L</a:t>
                      </a: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evel 1</a:t>
                      </a:r>
                      <a:endParaRPr lang="en-US" altLang="en-US" sz="800" b="1">
                        <a:latin typeface="Arial" panose="020B0604020202020204" pitchFamily="34" charset="0"/>
                        <a:ea typeface="等线" panose="02010600030101010101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REQ-ANL-NetOpt-Level_1-MnS-1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is implemented by provisioning MnS defined in TS 28.532 [4] with 5G Network Resource model defined in TS 28.541[5].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REQ-ANL-NetOpt-Level_1-MnS-2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is implemented by provisioning MnS defin</a:t>
                      </a:r>
                      <a:r>
                        <a:rPr lang="en-US" sz="800" b="0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e</a:t>
                      </a: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in TS 28.532 [4] with PM control NRM fragment and Trace control NRM fragment defin</a:t>
                      </a:r>
                      <a:r>
                        <a:rPr lang="en-US" sz="800" b="0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e</a:t>
                      </a: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in TS 28.622 [6].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REQ-ANL-NetOpt-Level_1-MnS-3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is implemented by file data reporting MnS and streaming data report MnS defined in TS 28.532 [4] with measurements defined in TS 28.552 [7], KPI defined in TS 28.554[8], MDT data defined in TS 32.422 [9].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315">
                <a:tc rowSpan="5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L</a:t>
                      </a: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evel2</a:t>
                      </a:r>
                      <a:endParaRPr lang="en-US" altLang="en-US" sz="800" b="1">
                        <a:latin typeface="Arial" panose="020B0604020202020204" pitchFamily="34" charset="0"/>
                        <a:ea typeface="等线" panose="02010600030101010101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REQ-ANL-NetOpt-Level_2-MnS-1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the network issues which can be detected based on threshold, this can be implemented by generic provisioning MnS defined in TS 28.532 [4] with Threshold monitoring control NRM fragment defined in TS 28.622 [6].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76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REQ-ANL-NetOpt-Level_2-MnS-2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the network issues which can be detected based on threshold, this can be implemented by notifyThresholdCrossing of performance assurance MnS defined in TS 28.532 [4].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31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REQ-ANL-NetOpt-Level_2-MnS-3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the network issues which can be detected based on threshold,this can be implemented by generic provisioning MnS (e.g, createMOI) defined in TS 28.532 [4] with Threshold monitoring control NRM fragment defined in TS 28.622 [6].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REQ-ANL-NetOpt-Level_2-MnS-4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the network issues which can be detected based on threshold, this can be implemented by notifyThresholdCrossing of performance assurance MnS defined in TS 28.532 [4].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REQ-ANL-NetOpt-Level_2-MnS-5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can be implemented by using generic proivisioning MnS (e.g, createMOI) defined in TS 28.532 [4] to specify the network issue root cause analysis control information.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935">
                <a:tc rowSpan="2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等线" panose="02010600030101010101" charset="-122"/>
                          <a:ea typeface="等线" panose="02010600030101010101" charset="-122"/>
                          <a:cs typeface="等线" panose="02010600030101010101" charset="-122"/>
                        </a:rPr>
                        <a:t>L</a:t>
                      </a: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evel3</a:t>
                      </a:r>
                      <a:endParaRPr lang="en-US" altLang="en-US" sz="800" b="1">
                        <a:latin typeface="Arial" panose="020B0604020202020204" pitchFamily="34" charset="0"/>
                        <a:ea typeface="等线" panose="02010600030101010101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REQ-ANL-NetOpt-Level_3-MnS-1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can be implemented by using generic proivisioning MnS (e.g, createMOI) defined in TS 28.532 [4] to specify the network adjustment analytic control information. 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REQ-ANL-NetOpt-Level_3-MnS-2</a:t>
                      </a:r>
                      <a:endParaRPr lang="en-US" altLang="en-US" sz="800" b="1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8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can be implemented by using generic provisioning MnS (e.g, createMOI) defined in TS 28.532 [4] to specify the network adjustment decision control information.</a:t>
                      </a:r>
                      <a:endParaRPr lang="en-US" altLang="en-US" sz="800" b="0"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8042275" y="1191895"/>
            <a:ext cx="367157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ctr"/>
            <a:r>
              <a:rPr lang="en-US" sz="1000" b="1">
                <a:latin typeface="Arial" panose="020B0604020202020204" pitchFamily="34" charset="0"/>
                <a:cs typeface="Times New Roman" panose="02020603050405020304" pitchFamily="18" charset="0"/>
              </a:rPr>
              <a:t>Table </a:t>
            </a:r>
            <a:r>
              <a:rPr lang="en-US" sz="1000" b="1">
                <a:latin typeface="Arial" panose="020B0604020202020204" pitchFamily="34" charset="0"/>
              </a:rPr>
              <a:t>7.1.5</a:t>
            </a:r>
            <a:r>
              <a:rPr lang="en-US" sz="1000" b="1">
                <a:latin typeface="Arial" panose="020B0604020202020204" pitchFamily="34" charset="0"/>
                <a:cs typeface="Times New Roman" panose="02020603050405020304" pitchFamily="18" charset="0"/>
              </a:rPr>
              <a:t>-1: </a:t>
            </a:r>
            <a:r>
              <a:rPr lang="en-US" sz="1000" b="1">
                <a:latin typeface="Arial" panose="020B0604020202020204" pitchFamily="34" charset="0"/>
              </a:rPr>
              <a:t>Solutions for generic MnS requirements of ANL for network optimization</a:t>
            </a:r>
            <a:endParaRPr lang="en-US" altLang="en-US" sz="1000" b="1"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320" y="816610"/>
            <a:ext cx="712343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>
              <a:spcBef>
                <a:spcPct val="20000"/>
              </a:spcBef>
              <a:buClrTx/>
              <a:buSzTx/>
              <a:buFontTx/>
              <a:buBlip>
                <a:blip r:embed="rId2"/>
              </a:buBlip>
            </a:pPr>
            <a:r>
              <a:rPr lang="en-GB" altLang="zh-CN" sz="2400" b="1" kern="0" dirty="0">
                <a:latin typeface="+mn-lt"/>
                <a:cs typeface="+mn-cs"/>
              </a:rPr>
              <a:t>Main contents in </a:t>
            </a:r>
            <a:r>
              <a:rPr lang="en-GB" altLang="zh-CN" sz="2400" b="1" kern="0" dirty="0">
                <a:latin typeface="+mn-lt"/>
                <a:cs typeface="+mn-cs"/>
                <a:hlinkClick r:id="rId3" action="ppaction://hlinkfile"/>
              </a:rPr>
              <a:t>TS 28.100</a:t>
            </a:r>
            <a:endParaRPr lang="en-GB" altLang="zh-CN" sz="2400" b="1" kern="0" dirty="0">
              <a:latin typeface="+mn-lt"/>
              <a:cs typeface="+mn-cs"/>
            </a:endParaRPr>
          </a:p>
          <a:p>
            <a:pPr>
              <a:lnSpc>
                <a:spcPct val="100000"/>
              </a:lnSpc>
            </a:pPr>
            <a:r>
              <a:rPr sz="1600" dirty="0"/>
              <a:t>4</a:t>
            </a:r>
            <a:r>
              <a:rPr lang="en-US" sz="1600" dirty="0"/>
              <a:t> </a:t>
            </a:r>
            <a:r>
              <a:rPr sz="1600" dirty="0"/>
              <a:t>Concepts </a:t>
            </a:r>
            <a:r>
              <a:rPr lang="en-US" sz="1600" dirty="0"/>
              <a:t>of AN and ANL</a:t>
            </a:r>
            <a:endParaRPr sz="1600" dirty="0"/>
          </a:p>
          <a:p>
            <a:pPr>
              <a:lnSpc>
                <a:spcPct val="100000"/>
              </a:lnSpc>
            </a:pPr>
            <a:r>
              <a:rPr sz="1600" dirty="0"/>
              <a:t>5</a:t>
            </a:r>
            <a:r>
              <a:rPr lang="en-US" sz="1600" dirty="0"/>
              <a:t> </a:t>
            </a:r>
            <a:r>
              <a:rPr sz="1600" dirty="0"/>
              <a:t>Framework approach for </a:t>
            </a:r>
            <a:r>
              <a:rPr lang="en-US" sz="1600" dirty="0"/>
              <a:t>ANL</a:t>
            </a:r>
            <a:endParaRPr sz="1600" dirty="0"/>
          </a:p>
          <a:p>
            <a:pPr>
              <a:lnSpc>
                <a:spcPct val="100000"/>
              </a:lnSpc>
            </a:pPr>
            <a:r>
              <a:rPr sz="1600" dirty="0"/>
              <a:t>6</a:t>
            </a:r>
            <a:r>
              <a:rPr lang="en-US" sz="1600" dirty="0"/>
              <a:t> </a:t>
            </a:r>
            <a:r>
              <a:rPr sz="1600" dirty="0"/>
              <a:t>Use cases and requirements</a:t>
            </a:r>
            <a:endParaRPr sz="1600" dirty="0"/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sz="1400" dirty="0"/>
              <a:t>6.1</a:t>
            </a:r>
            <a:r>
              <a:rPr lang="en-US" sz="1400" dirty="0"/>
              <a:t> </a:t>
            </a:r>
            <a:r>
              <a:rPr sz="1400" dirty="0"/>
              <a:t>Network and service planning scenarios</a:t>
            </a:r>
            <a:r>
              <a:rPr lang="en-US" sz="1400" dirty="0"/>
              <a:t> (not addressed)</a:t>
            </a:r>
            <a:endParaRPr sz="1400" dirty="0"/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sz="1400" dirty="0"/>
              <a:t>6.2</a:t>
            </a:r>
            <a:r>
              <a:rPr lang="en-US" sz="1400" dirty="0"/>
              <a:t> </a:t>
            </a:r>
            <a:r>
              <a:rPr sz="1400" dirty="0"/>
              <a:t>Network and service deployment scenarios</a:t>
            </a:r>
            <a:endParaRPr sz="1400" dirty="0"/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/>
              <a:t>	</a:t>
            </a:r>
            <a:r>
              <a:rPr sz="1400" dirty="0">
                <a:solidFill>
                  <a:srgbClr val="79B33A"/>
                </a:solidFill>
              </a:rPr>
              <a:t>6.2.1</a:t>
            </a:r>
            <a:r>
              <a:rPr lang="en-US" sz="1400" dirty="0">
                <a:solidFill>
                  <a:srgbClr val="79B33A"/>
                </a:solidFill>
              </a:rPr>
              <a:t> ANL</a:t>
            </a:r>
            <a:r>
              <a:rPr sz="1400" dirty="0">
                <a:solidFill>
                  <a:srgbClr val="79B33A"/>
                </a:solidFill>
              </a:rPr>
              <a:t> for RAN NE deployment</a:t>
            </a:r>
            <a:endParaRPr sz="1400" dirty="0">
              <a:solidFill>
                <a:schemeClr val="accent1"/>
              </a:solidFill>
            </a:endParaRPr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sz="1400" dirty="0"/>
              <a:t>6.3</a:t>
            </a:r>
            <a:r>
              <a:rPr lang="en-US" sz="1400" dirty="0"/>
              <a:t> </a:t>
            </a:r>
            <a:r>
              <a:rPr sz="1400" dirty="0"/>
              <a:t>Network and service maintenance scenarios</a:t>
            </a:r>
            <a:endParaRPr sz="1400" dirty="0"/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/>
              <a:t>	</a:t>
            </a:r>
            <a:r>
              <a:rPr sz="1400" dirty="0">
                <a:solidFill>
                  <a:srgbClr val="79B33A"/>
                </a:solidFill>
              </a:rPr>
              <a:t>6.3.1 ANL for fault management</a:t>
            </a:r>
            <a:endParaRPr sz="1400" dirty="0"/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sz="1400" dirty="0"/>
              <a:t>6.4</a:t>
            </a:r>
            <a:r>
              <a:rPr lang="en-US" sz="1400" dirty="0"/>
              <a:t> </a:t>
            </a:r>
            <a:r>
              <a:rPr sz="1400" dirty="0"/>
              <a:t>Network and service optimization scenarios</a:t>
            </a:r>
            <a:endParaRPr sz="1400" dirty="0"/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/>
              <a:t>	</a:t>
            </a:r>
            <a:r>
              <a:rPr sz="1400" dirty="0">
                <a:solidFill>
                  <a:srgbClr val="79B33A"/>
                </a:solidFill>
              </a:rPr>
              <a:t>6.4.1 ANL for radio network coverage optimization</a:t>
            </a:r>
            <a:endParaRPr sz="1400" dirty="0">
              <a:solidFill>
                <a:srgbClr val="79B33A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sz="1400" dirty="0">
                <a:solidFill>
                  <a:srgbClr val="79B33A"/>
                </a:solidFill>
              </a:rPr>
              <a:t>	6.4.2 ANL for RAN UE throughput optimization</a:t>
            </a:r>
            <a:endParaRPr sz="1400" dirty="0">
              <a:solidFill>
                <a:srgbClr val="79B33A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sz="1600" b="1" dirty="0"/>
              <a:t>7</a:t>
            </a:r>
            <a:r>
              <a:rPr lang="en-US" sz="1600" b="1" dirty="0"/>
              <a:t> </a:t>
            </a:r>
            <a:r>
              <a:rPr sz="1600" b="1" dirty="0"/>
              <a:t>Generic </a:t>
            </a:r>
            <a:r>
              <a:rPr lang="en-US" sz="1600" b="1" dirty="0"/>
              <a:t>ANL</a:t>
            </a:r>
            <a:endParaRPr sz="1600" b="1" dirty="0"/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sz="1400" dirty="0">
                <a:solidFill>
                  <a:schemeClr val="tx1"/>
                </a:solidFill>
              </a:rPr>
              <a:t>7.1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sz="1400" dirty="0">
                <a:solidFill>
                  <a:schemeClr val="tx1"/>
                </a:solidFill>
              </a:rPr>
              <a:t>Generic </a:t>
            </a:r>
            <a:r>
              <a:rPr lang="en-US" sz="1400" dirty="0">
                <a:solidFill>
                  <a:schemeClr val="tx1"/>
                </a:solidFill>
              </a:rPr>
              <a:t>ANL</a:t>
            </a:r>
            <a:r>
              <a:rPr sz="1400" dirty="0">
                <a:solidFill>
                  <a:schemeClr val="tx1"/>
                </a:solidFill>
              </a:rPr>
              <a:t> for network optimization</a:t>
            </a:r>
            <a:endParaRPr sz="1400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sz="1400" b="1" dirty="0">
                <a:solidFill>
                  <a:schemeClr val="tx1"/>
                </a:solidFill>
              </a:rPr>
              <a:t>7.1.1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sz="1400" b="1" dirty="0">
                <a:solidFill>
                  <a:schemeClr val="tx1"/>
                </a:solidFill>
              </a:rPr>
              <a:t>Generic workflow</a:t>
            </a:r>
            <a:endParaRPr sz="1400" b="1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b="1" dirty="0">
                <a:solidFill>
                  <a:schemeClr val="tx1"/>
                </a:solidFill>
              </a:rPr>
              <a:t>	</a:t>
            </a:r>
            <a:r>
              <a:rPr sz="1400" b="1" dirty="0">
                <a:solidFill>
                  <a:schemeClr val="tx1"/>
                </a:solidFill>
              </a:rPr>
              <a:t>7.1.2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sz="1400" b="1" dirty="0">
                <a:solidFill>
                  <a:schemeClr val="tx1"/>
                </a:solidFill>
              </a:rPr>
              <a:t>Generic classification of </a:t>
            </a:r>
            <a:r>
              <a:rPr lang="en-US" sz="1400" b="1" dirty="0">
                <a:solidFill>
                  <a:schemeClr val="tx1"/>
                </a:solidFill>
              </a:rPr>
              <a:t>ANL</a:t>
            </a:r>
            <a:endParaRPr sz="1400" b="1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b="1" dirty="0">
                <a:solidFill>
                  <a:schemeClr val="tx1"/>
                </a:solidFill>
              </a:rPr>
              <a:t>	</a:t>
            </a:r>
            <a:r>
              <a:rPr sz="1400" b="1" dirty="0">
                <a:solidFill>
                  <a:schemeClr val="tx1"/>
                </a:solidFill>
              </a:rPr>
              <a:t>7.1.3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sz="1400" b="1" dirty="0">
                <a:solidFill>
                  <a:schemeClr val="tx1"/>
                </a:solidFill>
              </a:rPr>
              <a:t>Generic autonomy capability description for management system</a:t>
            </a:r>
            <a:endParaRPr sz="1400" b="1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b="1" dirty="0">
                <a:solidFill>
                  <a:schemeClr val="tx1"/>
                </a:solidFill>
              </a:rPr>
              <a:t>	</a:t>
            </a:r>
            <a:r>
              <a:rPr sz="1400" b="1" dirty="0">
                <a:solidFill>
                  <a:schemeClr val="tx1"/>
                </a:solidFill>
              </a:rPr>
              <a:t>7.1.4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sz="1400" b="1" dirty="0">
                <a:solidFill>
                  <a:schemeClr val="tx1"/>
                </a:solidFill>
              </a:rPr>
              <a:t>Generic MnS requirements</a:t>
            </a:r>
            <a:endParaRPr sz="1400" b="1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200" dirty="0">
                <a:solidFill>
                  <a:schemeClr val="tx1"/>
                </a:solidFill>
              </a:rPr>
              <a:t>		</a:t>
            </a:r>
            <a:r>
              <a:rPr sz="1200" dirty="0">
                <a:solidFill>
                  <a:schemeClr val="tx1"/>
                </a:solidFill>
              </a:rPr>
              <a:t>7.1.4.1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sz="1200" dirty="0">
                <a:solidFill>
                  <a:schemeClr val="tx1"/>
                </a:solidFill>
              </a:rPr>
              <a:t>MnS requirements to support level 1</a:t>
            </a:r>
            <a:endParaRPr sz="1200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200" dirty="0">
                <a:solidFill>
                  <a:schemeClr val="tx1"/>
                </a:solidFill>
              </a:rPr>
              <a:t>		</a:t>
            </a:r>
            <a:r>
              <a:rPr sz="1200" dirty="0">
                <a:solidFill>
                  <a:schemeClr val="tx1"/>
                </a:solidFill>
              </a:rPr>
              <a:t>7.1.4.2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sz="1200" dirty="0">
                <a:solidFill>
                  <a:schemeClr val="tx1"/>
                </a:solidFill>
              </a:rPr>
              <a:t>Additional MnS requirements to support level 2</a:t>
            </a:r>
            <a:endParaRPr sz="1200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200" dirty="0">
                <a:solidFill>
                  <a:schemeClr val="tx1"/>
                </a:solidFill>
              </a:rPr>
              <a:t>		</a:t>
            </a:r>
            <a:r>
              <a:rPr sz="1200" dirty="0">
                <a:solidFill>
                  <a:schemeClr val="tx1"/>
                </a:solidFill>
              </a:rPr>
              <a:t>7.1.4.3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sz="1200" dirty="0">
                <a:solidFill>
                  <a:schemeClr val="tx1"/>
                </a:solidFill>
              </a:rPr>
              <a:t>Additional MnS requirements to support level 3</a:t>
            </a:r>
            <a:endParaRPr sz="1200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200" dirty="0">
                <a:solidFill>
                  <a:schemeClr val="tx1"/>
                </a:solidFill>
              </a:rPr>
              <a:t>		</a:t>
            </a:r>
            <a:r>
              <a:rPr sz="1200" dirty="0">
                <a:solidFill>
                  <a:schemeClr val="tx1"/>
                </a:solidFill>
              </a:rPr>
              <a:t>7.1.4.4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sz="1200" dirty="0">
                <a:solidFill>
                  <a:schemeClr val="tx1"/>
                </a:solidFill>
              </a:rPr>
              <a:t>Additional MnS requirements to support level 4</a:t>
            </a:r>
            <a:r>
              <a:rPr lang="en-US" sz="1200" dirty="0">
                <a:solidFill>
                  <a:schemeClr val="tx1"/>
                </a:solidFill>
              </a:rPr>
              <a:t> (not specified)</a:t>
            </a:r>
            <a:endParaRPr sz="1200" dirty="0">
              <a:solidFill>
                <a:schemeClr val="tx1"/>
              </a:solidFill>
            </a:endParaRPr>
          </a:p>
          <a:p>
            <a:pPr marL="0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>
                <a:solidFill>
                  <a:schemeClr val="tx1"/>
                </a:solidFill>
              </a:rPr>
              <a:t>	</a:t>
            </a:r>
            <a:r>
              <a:rPr sz="1400" b="1" dirty="0">
                <a:solidFill>
                  <a:schemeClr val="tx1"/>
                </a:solidFill>
              </a:rPr>
              <a:t>7.1.5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sz="1400" b="1" dirty="0">
                <a:solidFill>
                  <a:schemeClr val="tx1"/>
                </a:solidFill>
              </a:rPr>
              <a:t>Solutions for generic MnS requirements</a:t>
            </a:r>
            <a:endParaRPr sz="1400" b="1" dirty="0">
              <a:solidFill>
                <a:schemeClr val="tx1"/>
              </a:solidFill>
            </a:endParaRPr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>
                <a:solidFill>
                  <a:schemeClr val="tx1"/>
                </a:solidFill>
              </a:rPr>
              <a:t>7.2 Generic ANL for RAN NE deployment (same structure with 7.1)</a:t>
            </a:r>
            <a:endParaRPr lang="en-US" sz="1400" dirty="0">
              <a:solidFill>
                <a:schemeClr val="tx1"/>
              </a:solidFill>
            </a:endParaRPr>
          </a:p>
          <a:p>
            <a:pPr marL="457200" lvl="1" indent="0" latinLnBrk="0">
              <a:lnSpc>
                <a:spcPct val="100000"/>
              </a:lnSpc>
              <a:buFont typeface="+mj-lt"/>
              <a:buNone/>
            </a:pPr>
            <a:r>
              <a:rPr lang="en-US" sz="1400" dirty="0">
                <a:solidFill>
                  <a:schemeClr val="tx1"/>
                </a:solidFill>
              </a:rPr>
              <a:t>7.3 Generic ANL for fault management </a:t>
            </a:r>
            <a:r>
              <a:rPr lang="en-US" sz="1400" dirty="0">
                <a:solidFill>
                  <a:schemeClr val="tx1"/>
                </a:solidFill>
                <a:sym typeface="+mn-ea"/>
              </a:rPr>
              <a:t>(same structure with 7.1)</a:t>
            </a:r>
            <a:endParaRPr lang="en-US" sz="1400" dirty="0">
              <a:solidFill>
                <a:schemeClr val="tx1"/>
              </a:solidFill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253744" y="1360805"/>
            <a:ext cx="6635505" cy="4588510"/>
            <a:chOff x="2230" y="2143"/>
            <a:chExt cx="10312" cy="7226"/>
          </a:xfrm>
        </p:grpSpPr>
        <p:sp>
          <p:nvSpPr>
            <p:cNvPr id="6" name="任意多边形 5"/>
            <p:cNvSpPr/>
            <p:nvPr/>
          </p:nvSpPr>
          <p:spPr bwMode="auto">
            <a:xfrm flipH="1">
              <a:off x="8633" y="2143"/>
              <a:ext cx="3909" cy="7043"/>
            </a:xfrm>
            <a:custGeom>
              <a:avLst/>
              <a:gdLst>
                <a:gd name="connisteX0" fmla="*/ 1487170 w 1487170"/>
                <a:gd name="connsiteY0" fmla="*/ 4472305 h 4472305"/>
                <a:gd name="connisteX1" fmla="*/ 801370 w 1487170"/>
                <a:gd name="connsiteY1" fmla="*/ 3863975 h 4472305"/>
                <a:gd name="connisteX2" fmla="*/ 482600 w 1487170"/>
                <a:gd name="connsiteY2" fmla="*/ 705485 h 4472305"/>
                <a:gd name="connisteX3" fmla="*/ 0 w 1487170"/>
                <a:gd name="connsiteY3" fmla="*/ 0 h 4472305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</a:cxnLst>
              <a:rect l="l" t="t" r="r" b="b"/>
              <a:pathLst>
                <a:path w="1487170" h="4472305">
                  <a:moveTo>
                    <a:pt x="1487170" y="4472305"/>
                  </a:moveTo>
                  <a:cubicBezTo>
                    <a:pt x="1356360" y="4413885"/>
                    <a:pt x="1002030" y="4617085"/>
                    <a:pt x="801370" y="3863975"/>
                  </a:cubicBezTo>
                  <a:cubicBezTo>
                    <a:pt x="600710" y="3110865"/>
                    <a:pt x="642620" y="1478280"/>
                    <a:pt x="482600" y="705485"/>
                  </a:cubicBezTo>
                  <a:cubicBezTo>
                    <a:pt x="322580" y="-67310"/>
                    <a:pt x="90170" y="78105"/>
                    <a:pt x="0" y="0"/>
                  </a:cubicBezTo>
                </a:path>
              </a:pathLst>
            </a:cu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2230" y="8958"/>
              <a:ext cx="6404" cy="411"/>
            </a:xfrm>
            <a:prstGeom prst="roundRect">
              <a:avLst>
                <a:gd name="adj" fmla="val 50000"/>
              </a:avLst>
            </a:prstGeom>
            <a:noFill/>
            <a:ln w="9525" cap="flat" cmpd="sng" algn="ctr">
              <a:solidFill>
                <a:srgbClr val="79B33A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en-GB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780" y="219075"/>
            <a:ext cx="9102725" cy="786765"/>
          </a:xfrm>
        </p:spPr>
        <p:txBody>
          <a:bodyPr/>
          <a:lstStyle/>
          <a:p>
            <a:pPr algn="l"/>
            <a:r>
              <a:rPr dirty="0"/>
              <a:t>Current situation for Rel-18 FS_eANL</a:t>
            </a:r>
            <a:r>
              <a:rPr lang="en-US" altLang="en-GB" dirty="0"/>
              <a:t> </a:t>
            </a:r>
            <a:endParaRPr lang="en-US" alt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92455" y="1005840"/>
            <a:ext cx="6136640" cy="533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sz="1600" b="1" dirty="0">
                <a:hlinkClick r:id="rId1" action="ppaction://hlinkfile"/>
              </a:rPr>
              <a:t>SP-211446 </a:t>
            </a:r>
            <a:r>
              <a:rPr lang="en-GB" sz="1600" b="1" dirty="0">
                <a:hlinkClick r:id="rId1" action="ppaction://hlinkfile"/>
              </a:rPr>
              <a:t>New Study on enhancement of autonomous network levels</a:t>
            </a:r>
            <a:r>
              <a:rPr lang="en-US" altLang="en-GB" sz="1600" b="1" dirty="0">
                <a:hlinkClick r:id="rId1" action="ppaction://hlinkfile"/>
              </a:rPr>
              <a:t>,</a:t>
            </a:r>
            <a:r>
              <a:rPr lang="en-US" altLang="en-GB" sz="1600" b="1" dirty="0"/>
              <a:t> completion rate 30%</a:t>
            </a:r>
            <a:endParaRPr lang="en-GB" sz="1600" b="1" dirty="0"/>
          </a:p>
          <a:p>
            <a:r>
              <a:rPr lang="en-US" altLang="en-GB" sz="1800" b="1" dirty="0"/>
              <a:t>Objectives</a:t>
            </a:r>
            <a:endParaRPr lang="en-GB" sz="1600" dirty="0"/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/>
              <a:t>(WoP#1) </a:t>
            </a:r>
            <a:r>
              <a:rPr sz="1600" dirty="0"/>
              <a:t>Identify the </a:t>
            </a:r>
            <a:r>
              <a:rPr sz="1600" b="1" dirty="0"/>
              <a:t>additional generic MnS requirements</a:t>
            </a:r>
            <a:r>
              <a:rPr sz="1600" dirty="0"/>
              <a:t> of generic autonomous network level for </a:t>
            </a:r>
            <a:r>
              <a:rPr sz="1600" dirty="0">
                <a:solidFill>
                  <a:srgbClr val="79B33A"/>
                </a:solidFill>
              </a:rPr>
              <a:t>network optimization, RAN NE deployment and fault management </a:t>
            </a:r>
            <a:r>
              <a:rPr sz="1600" b="1" dirty="0"/>
              <a:t>defined in Rel-17</a:t>
            </a:r>
            <a:r>
              <a:rPr sz="1600" dirty="0"/>
              <a:t>, especially those missing requirements to support autonomous network </a:t>
            </a:r>
            <a:r>
              <a:rPr sz="1600" b="1" dirty="0"/>
              <a:t>level 4 and 5</a:t>
            </a:r>
            <a:r>
              <a:rPr sz="1600" dirty="0"/>
              <a:t>.</a:t>
            </a:r>
            <a:endParaRPr lang="en-US" sz="1600" i="1" dirty="0">
              <a:solidFill>
                <a:srgbClr val="79B33A"/>
              </a:solidFill>
              <a:sym typeface="+mn-ea"/>
            </a:endParaRPr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(WoP#2) </a:t>
            </a:r>
            <a:r>
              <a:rPr sz="1600" dirty="0"/>
              <a:t>Study the </a:t>
            </a:r>
            <a:r>
              <a:rPr sz="1600" b="1" dirty="0"/>
              <a:t>potential solutions</a:t>
            </a:r>
            <a:r>
              <a:rPr sz="1600" dirty="0"/>
              <a:t> for generic MnS requirements identified </a:t>
            </a:r>
            <a:r>
              <a:rPr sz="1600" b="1" dirty="0"/>
              <a:t>in Objective 1)</a:t>
            </a:r>
            <a:r>
              <a:rPr sz="1600" dirty="0"/>
              <a:t>.</a:t>
            </a:r>
            <a:endParaRPr sz="1600" dirty="0"/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(WoP#3) </a:t>
            </a:r>
            <a:r>
              <a:rPr sz="1600" dirty="0"/>
              <a:t>Identify the </a:t>
            </a:r>
            <a:r>
              <a:rPr sz="1600" b="1" dirty="0"/>
              <a:t>enhanced autonomy capabilities</a:t>
            </a:r>
            <a:r>
              <a:rPr sz="1600" dirty="0"/>
              <a:t> corresponding to different autonomous network levels for additional management </a:t>
            </a:r>
            <a:r>
              <a:rPr sz="1600" b="1" dirty="0"/>
              <a:t>use cases</a:t>
            </a:r>
            <a:r>
              <a:rPr sz="1600" dirty="0"/>
              <a:t> for </a:t>
            </a:r>
            <a:r>
              <a:rPr sz="1600" dirty="0">
                <a:solidFill>
                  <a:srgbClr val="79B33A"/>
                </a:solidFill>
              </a:rPr>
              <a:t>network and service deployment, maintenance and optimization</a:t>
            </a:r>
            <a:r>
              <a:rPr sz="1600" dirty="0"/>
              <a:t> phases which is </a:t>
            </a:r>
            <a:r>
              <a:rPr sz="1600" b="1" dirty="0"/>
              <a:t>not defined in Rel-17</a:t>
            </a:r>
            <a:r>
              <a:rPr sz="1600" dirty="0"/>
              <a:t>, including but not limited to energy saving and service provisioning. </a:t>
            </a:r>
            <a:endParaRPr lang="en-US" sz="1600" i="1" dirty="0">
              <a:solidFill>
                <a:srgbClr val="79B33A"/>
              </a:solidFill>
            </a:endParaRPr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(WoP#4) </a:t>
            </a:r>
            <a:r>
              <a:rPr sz="1600" dirty="0"/>
              <a:t>Study the concrete </a:t>
            </a:r>
            <a:r>
              <a:rPr sz="1600" b="1" dirty="0"/>
              <a:t>enhanced autonomy requirements</a:t>
            </a:r>
            <a:r>
              <a:rPr sz="1600" dirty="0"/>
              <a:t> and </a:t>
            </a:r>
            <a:r>
              <a:rPr sz="1600" b="1" dirty="0"/>
              <a:t>potential solutions</a:t>
            </a:r>
            <a:r>
              <a:rPr sz="1600" dirty="0"/>
              <a:t> for the enhanced autonomy capabilities identified </a:t>
            </a:r>
            <a:r>
              <a:rPr sz="1600" b="1" dirty="0"/>
              <a:t>in Objective 3)</a:t>
            </a:r>
            <a:r>
              <a:rPr sz="1600" dirty="0"/>
              <a:t>.</a:t>
            </a:r>
            <a:endParaRPr sz="1600" dirty="0"/>
          </a:p>
        </p:txBody>
      </p:sp>
      <p:sp>
        <p:nvSpPr>
          <p:cNvPr id="4" name="TextBox 2"/>
          <p:cNvSpPr txBox="1"/>
          <p:nvPr/>
        </p:nvSpPr>
        <p:spPr>
          <a:xfrm>
            <a:off x="7122795" y="2111375"/>
            <a:ext cx="37604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600" b="1" i="1" dirty="0">
                <a:sym typeface="+mn-ea"/>
              </a:rPr>
              <a:t>Related TDocs at SA5 #145e </a:t>
            </a:r>
            <a:endParaRPr lang="en-US" sz="1600" b="1" i="1" dirty="0">
              <a:sym typeface="+mn-ea"/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rgbClr val="79B33A"/>
                </a:solidFill>
                <a:sym typeface="+mn-ea"/>
                <a:hlinkClick r:id="rId2" action="ppaction://hlinkfile"/>
              </a:rPr>
              <a:t>S5-225309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(fault management)</a:t>
            </a:r>
            <a:endParaRPr lang="en-US" sz="1600" i="1" dirty="0">
              <a:solidFill>
                <a:srgbClr val="79B33A"/>
              </a:solidFill>
              <a:sym typeface="+mn-ea"/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rgbClr val="79B33A"/>
                </a:solidFill>
                <a:sym typeface="+mn-ea"/>
                <a:hlinkClick r:id="rId3" action="ppaction://hlinkfile"/>
              </a:rPr>
              <a:t>S5-225313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(network optimization)</a:t>
            </a:r>
            <a:endParaRPr lang="en-US" sz="1600" i="1" dirty="0">
              <a:solidFill>
                <a:srgbClr val="79B33A"/>
              </a:solidFill>
              <a:sym typeface="+mn-ea"/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rgbClr val="79B33A"/>
                </a:solidFill>
                <a:sym typeface="+mn-ea"/>
                <a:hlinkClick r:id="rId4" action="ppaction://hlinkfile"/>
              </a:rPr>
              <a:t>S5-225314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(RAN NE deployment)</a:t>
            </a:r>
            <a:endParaRPr sz="1600" dirty="0"/>
          </a:p>
        </p:txBody>
      </p:sp>
      <p:sp>
        <p:nvSpPr>
          <p:cNvPr id="5" name="TextBox 2"/>
          <p:cNvSpPr txBox="1"/>
          <p:nvPr/>
        </p:nvSpPr>
        <p:spPr>
          <a:xfrm>
            <a:off x="7122795" y="4140835"/>
            <a:ext cx="437959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 dirty="0">
                <a:sym typeface="+mn-ea"/>
              </a:rPr>
              <a:t>Related TDocs at SA5 #145e</a:t>
            </a:r>
            <a:endParaRPr lang="en-US" sz="1600" b="1" i="1" dirty="0">
              <a:sym typeface="+mn-ea"/>
            </a:endParaRPr>
          </a:p>
          <a:p>
            <a:pPr marL="0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600" i="1" dirty="0">
                <a:solidFill>
                  <a:srgbClr val="79B33A"/>
                </a:solidFill>
                <a:hlinkClick r:id="rId5" action="ppaction://hlinkfile"/>
              </a:rPr>
              <a:t>S5-225233</a:t>
            </a:r>
            <a:r>
              <a:rPr lang="en-US" sz="1600" i="1" dirty="0">
                <a:solidFill>
                  <a:srgbClr val="79B33A"/>
                </a:solidFill>
              </a:rPr>
              <a:t> (5GC network disaster recovery)</a:t>
            </a:r>
            <a:endParaRPr lang="en-US" sz="1600" i="1" dirty="0">
              <a:solidFill>
                <a:srgbClr val="79B33A"/>
              </a:solidFill>
            </a:endParaRPr>
          </a:p>
          <a:p>
            <a:pPr marL="0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>
                <a:solidFill>
                  <a:srgbClr val="79B33A"/>
                </a:solidFill>
                <a:hlinkClick r:id="rId6" action="ppaction://hlinkfile"/>
              </a:rPr>
              <a:t>S5-225365</a:t>
            </a:r>
            <a:r>
              <a:rPr lang="en-US" sz="1600" i="1" dirty="0">
                <a:solidFill>
                  <a:srgbClr val="79B33A"/>
                </a:solidFill>
              </a:rPr>
              <a:t> (network slice subnet)</a:t>
            </a:r>
            <a:endParaRPr lang="en-US" sz="1600" i="1" dirty="0">
              <a:solidFill>
                <a:srgbClr val="79B33A"/>
              </a:solidFill>
            </a:endParaRPr>
          </a:p>
          <a:p>
            <a:pPr marL="0" indent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>
                <a:solidFill>
                  <a:srgbClr val="79B33A"/>
                </a:solidFill>
                <a:hlinkClick r:id="rId7" action="ppaction://hlinkfile"/>
              </a:rPr>
              <a:t>S5-225478</a:t>
            </a:r>
            <a:r>
              <a:rPr lang="en-US" sz="1600" i="1" dirty="0">
                <a:solidFill>
                  <a:srgbClr val="79B33A"/>
                </a:solidFill>
              </a:rPr>
              <a:t> (service experience optimization)</a:t>
            </a:r>
            <a:endParaRPr sz="1600" dirty="0"/>
          </a:p>
        </p:txBody>
      </p:sp>
      <p:cxnSp>
        <p:nvCxnSpPr>
          <p:cNvPr id="11" name="直接箭头连接符 10"/>
          <p:cNvCxnSpPr/>
          <p:nvPr/>
        </p:nvCxnSpPr>
        <p:spPr bwMode="auto">
          <a:xfrm flipV="1">
            <a:off x="6445877" y="2279159"/>
            <a:ext cx="629920" cy="1536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直接箭头连接符 5"/>
          <p:cNvCxnSpPr/>
          <p:nvPr/>
        </p:nvCxnSpPr>
        <p:spPr bwMode="auto">
          <a:xfrm flipV="1">
            <a:off x="6512552" y="4346084"/>
            <a:ext cx="592455" cy="1447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0" name="文本框 99"/>
          <p:cNvSpPr txBox="1"/>
          <p:nvPr/>
        </p:nvSpPr>
        <p:spPr>
          <a:xfrm>
            <a:off x="7178675" y="3178175"/>
            <a:ext cx="4885807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G Times (WN)" charset="0"/>
              </a:rPr>
              <a:t>Conclusion: </a:t>
            </a:r>
            <a:r>
              <a:rPr lang="en-US" sz="1600" b="1" dirty="0">
                <a:latin typeface="Calibri" panose="020F0502020204030204" pitchFamily="34" charset="0"/>
                <a:cs typeface="CG Times (WN)" charset="0"/>
              </a:rPr>
              <a:t>O</a:t>
            </a:r>
            <a:r>
              <a:rPr lang="en-US" altLang="zh-CN" sz="1600" b="1" dirty="0">
                <a:solidFill>
                  <a:schemeClr val="tx1"/>
                </a:solidFill>
                <a:latin typeface="Calibri" panose="020F0502020204030204" pitchFamily="34" charset="0"/>
                <a:cs typeface="CG Times (WN)" charset="0"/>
              </a:rPr>
              <a:t>bjection received for the content in the SID objective </a:t>
            </a:r>
            <a:endParaRPr lang="en-US" altLang="en-US" sz="1600" b="1" dirty="0">
              <a:solidFill>
                <a:schemeClr val="tx1"/>
              </a:solidFill>
              <a:latin typeface="Calibri" panose="020F0502020204030204" pitchFamily="34" charset="0"/>
              <a:cs typeface="CG Times (WN)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178675" y="5217160"/>
            <a:ext cx="4559235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US" sz="1600" b="1" dirty="0">
                <a:latin typeface="Calibri" panose="020F0502020204030204" pitchFamily="34" charset="0"/>
                <a:cs typeface="CG Times (WN)" charset="0"/>
                <a:sym typeface="+mn-ea"/>
              </a:rPr>
              <a:t>Conclusion: </a:t>
            </a:r>
            <a:r>
              <a:rPr lang="en-US" altLang="zh-CN" sz="1600" b="1" dirty="0">
                <a:latin typeface="Calibri" panose="020F0502020204030204" pitchFamily="34" charset="0"/>
                <a:cs typeface="CG Times (WN)" charset="0"/>
              </a:rPr>
              <a:t>Objection received for the content in the SID objective </a:t>
            </a:r>
            <a:endParaRPr lang="en-US" sz="1600" b="1" dirty="0">
              <a:latin typeface="Calibri" panose="020F0502020204030204" pitchFamily="34" charset="0"/>
              <a:cs typeface="CG Times (WN)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780" y="219075"/>
            <a:ext cx="9102725" cy="748030"/>
          </a:xfrm>
        </p:spPr>
        <p:txBody>
          <a:bodyPr/>
          <a:lstStyle/>
          <a:p>
            <a:pPr algn="l"/>
            <a:r>
              <a:rPr dirty="0">
                <a:sym typeface="+mn-ea"/>
              </a:rPr>
              <a:t>Current situation for Rel-18 FS_ANL</a:t>
            </a:r>
            <a:r>
              <a:rPr lang="en-US" dirty="0">
                <a:sym typeface="+mn-ea"/>
              </a:rPr>
              <a:t>EVA</a:t>
            </a:r>
            <a:endParaRPr lang="en-US" alt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63245" y="1431925"/>
            <a:ext cx="6198235" cy="410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sz="1600" b="1" dirty="0">
                <a:hlinkClick r:id="rId1" action="ppaction://hlinkfile"/>
              </a:rPr>
              <a:t>SP-211445 </a:t>
            </a:r>
            <a:r>
              <a:rPr lang="en-GB" sz="1600" b="1" dirty="0">
                <a:hlinkClick r:id="rId1" action="ppaction://hlinkfile"/>
              </a:rPr>
              <a:t>New Study on evaluation of autonomous network levels</a:t>
            </a:r>
            <a:r>
              <a:rPr lang="en-US" altLang="en-GB" sz="1600" b="1" dirty="0">
                <a:sym typeface="+mn-ea"/>
                <a:hlinkClick r:id="rId2" action="ppaction://hlinkfile"/>
              </a:rPr>
              <a:t>,</a:t>
            </a:r>
            <a:r>
              <a:rPr lang="en-US" altLang="en-GB" sz="1600" b="1" dirty="0">
                <a:sym typeface="+mn-ea"/>
              </a:rPr>
              <a:t> completion rate 10%</a:t>
            </a:r>
            <a:endParaRPr lang="en-GB" sz="1600" b="1" dirty="0"/>
          </a:p>
          <a:p>
            <a:r>
              <a:rPr lang="en-US" altLang="en-GB" sz="1800" b="1" dirty="0">
                <a:sym typeface="+mn-ea"/>
              </a:rPr>
              <a:t>Objectives</a:t>
            </a:r>
            <a:endParaRPr lang="en-GB" sz="1800" dirty="0"/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(WoP#1) </a:t>
            </a:r>
            <a:r>
              <a:rPr sz="1600" b="1" dirty="0"/>
              <a:t>Generic methodology</a:t>
            </a:r>
            <a:r>
              <a:rPr sz="1600" dirty="0"/>
              <a:t> for </a:t>
            </a:r>
            <a:r>
              <a:rPr sz="1600" b="1" dirty="0"/>
              <a:t>quantitatively evaluating</a:t>
            </a:r>
            <a:r>
              <a:rPr sz="1600" dirty="0"/>
              <a:t> the autonomous network levels (</a:t>
            </a:r>
            <a:r>
              <a:rPr sz="1600" dirty="0">
                <a:solidFill>
                  <a:srgbClr val="79B33A"/>
                </a:solidFill>
              </a:rPr>
              <a:t>evaluation mechanisms</a:t>
            </a:r>
            <a:r>
              <a:rPr sz="1600" dirty="0"/>
              <a:t> for autonomous network levels). </a:t>
            </a:r>
            <a:endParaRPr lang="en-US" sz="1600" dirty="0">
              <a:solidFill>
                <a:srgbClr val="79B33A"/>
              </a:solidFill>
            </a:endParaRPr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(WoP#2) </a:t>
            </a:r>
            <a:r>
              <a:rPr sz="1600" b="1" dirty="0">
                <a:solidFill>
                  <a:srgbClr val="79B33A"/>
                </a:solidFill>
              </a:rPr>
              <a:t>Key effectiveness indicators</a:t>
            </a:r>
            <a:r>
              <a:rPr sz="1600" dirty="0"/>
              <a:t> for evaluating the effects of achieving each autonomous network level for each identified scenarios from network management perspective.</a:t>
            </a:r>
            <a:endParaRPr lang="en-US" sz="1600" dirty="0">
              <a:solidFill>
                <a:srgbClr val="79B33A"/>
              </a:solidFill>
              <a:sym typeface="+mn-ea"/>
            </a:endParaRPr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(WoP#3) </a:t>
            </a:r>
            <a:r>
              <a:rPr sz="1600" b="1" dirty="0"/>
              <a:t>Process of autonomous network levels evaluation</a:t>
            </a:r>
            <a:r>
              <a:rPr sz="1600" dirty="0"/>
              <a:t> for the use cases defined in Rel-17.</a:t>
            </a:r>
            <a:endParaRPr sz="1600" dirty="0"/>
          </a:p>
          <a:p>
            <a:pPr marL="457200" indent="-457200" latinLnBrk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ym typeface="+mn-ea"/>
              </a:rPr>
              <a:t>(WoP#4) </a:t>
            </a:r>
            <a:r>
              <a:rPr sz="1600" b="1" dirty="0"/>
              <a:t>Potential autonomy requirements</a:t>
            </a:r>
            <a:r>
              <a:rPr sz="1600" dirty="0"/>
              <a:t> for corresponding management services </a:t>
            </a:r>
            <a:r>
              <a:rPr sz="1600" b="1" dirty="0"/>
              <a:t>with evaluation</a:t>
            </a:r>
            <a:r>
              <a:rPr sz="1600" dirty="0"/>
              <a:t> of autonomous network levels.</a:t>
            </a:r>
            <a:endParaRPr sz="1600" dirty="0"/>
          </a:p>
        </p:txBody>
      </p:sp>
      <p:sp>
        <p:nvSpPr>
          <p:cNvPr id="4" name="TextBox 2"/>
          <p:cNvSpPr txBox="1"/>
          <p:nvPr/>
        </p:nvSpPr>
        <p:spPr>
          <a:xfrm>
            <a:off x="7125335" y="1997710"/>
            <a:ext cx="467804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tx1"/>
                </a:solidFill>
                <a:sym typeface="+mn-ea"/>
              </a:rPr>
              <a:t>Related TDocs at SA5 #145e</a:t>
            </a:r>
            <a:endParaRPr lang="en-US" sz="1600" b="1" i="1" dirty="0">
              <a:solidFill>
                <a:schemeClr val="tx1"/>
              </a:solidFill>
              <a:sym typeface="+mn-ea"/>
            </a:endParaRPr>
          </a:p>
          <a:p>
            <a:r>
              <a:rPr lang="en-US" sz="1600" i="1" dirty="0">
                <a:solidFill>
                  <a:srgbClr val="79B33A"/>
                </a:solidFill>
                <a:sym typeface="+mn-ea"/>
                <a:hlinkClick r:id="rId3" action="ppaction://hlinkfile"/>
              </a:rPr>
              <a:t>S5-225310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(Evaluation objects)</a:t>
            </a:r>
            <a:endParaRPr lang="en-US" sz="1600" i="1" dirty="0">
              <a:solidFill>
                <a:srgbClr val="79B33A"/>
              </a:solidFill>
              <a:sym typeface="+mn-ea"/>
              <a:hlinkClick r:id="rId4" action="ppaction://hlinkfile"/>
            </a:endParaRPr>
          </a:p>
          <a:p>
            <a:r>
              <a:rPr lang="en-US" sz="1600" dirty="0">
                <a:solidFill>
                  <a:srgbClr val="79B33A"/>
                </a:solidFill>
                <a:hlinkClick r:id="rId5" action="ppaction://hlinkfile"/>
              </a:rPr>
              <a:t>S5-225311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(Generic methodology)</a:t>
            </a:r>
            <a:endParaRPr lang="en-US" sz="1600" i="1" dirty="0">
              <a:solidFill>
                <a:srgbClr val="79B33A"/>
              </a:solidFill>
              <a:sym typeface="+mn-ea"/>
              <a:hlinkClick r:id="rId4" action="ppaction://hlinkfile"/>
            </a:endParaRPr>
          </a:p>
          <a:p>
            <a:r>
              <a:rPr lang="en-US" sz="1600" dirty="0">
                <a:solidFill>
                  <a:srgbClr val="79B33A"/>
                </a:solidFill>
                <a:hlinkClick r:id="rId6" action="ppaction://hlinkfile"/>
              </a:rPr>
              <a:t>S5-225317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(General process)</a:t>
            </a:r>
            <a:endParaRPr sz="1600" dirty="0"/>
          </a:p>
        </p:txBody>
      </p:sp>
      <p:sp>
        <p:nvSpPr>
          <p:cNvPr id="5" name="TextBox 2"/>
          <p:cNvSpPr txBox="1"/>
          <p:nvPr/>
        </p:nvSpPr>
        <p:spPr>
          <a:xfrm>
            <a:off x="7115175" y="3609915"/>
            <a:ext cx="4513580" cy="906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latinLnBrk="0">
              <a:spcBef>
                <a:spcPts val="600"/>
              </a:spcBef>
              <a:buClrTx/>
              <a:buSzTx/>
              <a:buFontTx/>
            </a:pPr>
            <a:r>
              <a:rPr lang="en-US" sz="1600" b="1" i="1" dirty="0">
                <a:solidFill>
                  <a:schemeClr val="tx1"/>
                </a:solidFill>
                <a:sym typeface="+mn-ea"/>
              </a:rPr>
              <a:t>Related TDocs at SA5 #145e</a:t>
            </a:r>
            <a:endParaRPr lang="en-US" sz="1600" b="1" i="1" dirty="0">
              <a:solidFill>
                <a:schemeClr val="tx1"/>
              </a:solidFill>
              <a:sym typeface="+mn-ea"/>
            </a:endParaRPr>
          </a:p>
          <a:p>
            <a:pPr algn="l" latinLnBrk="0"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sz="1600" i="1" dirty="0">
                <a:solidFill>
                  <a:srgbClr val="79B33A"/>
                </a:solidFill>
                <a:sym typeface="+mn-ea"/>
                <a:hlinkClick r:id="rId4" action="ppaction://hlinkfile"/>
              </a:rPr>
              <a:t>S5-225234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(KEI  for 5GC energy saving)</a:t>
            </a:r>
            <a:endParaRPr lang="en-US" sz="1600" i="1" dirty="0">
              <a:solidFill>
                <a:srgbClr val="79B33A"/>
              </a:solidFill>
              <a:sym typeface="+mn-ea"/>
              <a:hlinkClick r:id="rId4" action="ppaction://hlinkfile"/>
            </a:endParaRPr>
          </a:p>
          <a:p>
            <a:pPr algn="l" latinLnBrk="0">
              <a:spcBef>
                <a:spcPts val="600"/>
              </a:spcBef>
              <a:buClrTx/>
              <a:buSzTx/>
              <a:buFontTx/>
            </a:pPr>
            <a:r>
              <a:rPr lang="en-US" sz="1600" i="1" dirty="0">
                <a:solidFill>
                  <a:srgbClr val="79B33A"/>
                </a:solidFill>
                <a:sym typeface="+mn-ea"/>
                <a:hlinkClick r:id="rId7" action="ppaction://hlinkfile"/>
              </a:rPr>
              <a:t>S5-225316</a:t>
            </a:r>
            <a:r>
              <a:rPr lang="en-US" sz="1600" i="1" dirty="0">
                <a:solidFill>
                  <a:srgbClr val="79B33A"/>
                </a:solidFill>
                <a:sym typeface="+mn-ea"/>
              </a:rPr>
              <a:t> (KEI for radio network optimization)</a:t>
            </a:r>
            <a:endParaRPr sz="1600" dirty="0"/>
          </a:p>
        </p:txBody>
      </p:sp>
      <p:cxnSp>
        <p:nvCxnSpPr>
          <p:cNvPr id="11" name="直接箭头连接符 10"/>
          <p:cNvCxnSpPr/>
          <p:nvPr/>
        </p:nvCxnSpPr>
        <p:spPr bwMode="auto">
          <a:xfrm flipV="1">
            <a:off x="6129012" y="2164859"/>
            <a:ext cx="946785" cy="386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直接箭头连接符 5"/>
          <p:cNvCxnSpPr/>
          <p:nvPr/>
        </p:nvCxnSpPr>
        <p:spPr bwMode="auto">
          <a:xfrm>
            <a:off x="6428732" y="3326909"/>
            <a:ext cx="750578" cy="48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文本框 7"/>
          <p:cNvSpPr txBox="1"/>
          <p:nvPr/>
        </p:nvSpPr>
        <p:spPr>
          <a:xfrm>
            <a:off x="7179310" y="3025140"/>
            <a:ext cx="4673608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1600" b="1" dirty="0">
                <a:latin typeface="Calibri" panose="020F0502020204030204" pitchFamily="34" charset="0"/>
                <a:cs typeface="CG Times (WN)" charset="0"/>
                <a:sym typeface="+mn-ea"/>
              </a:rPr>
              <a:t>Conclusion: Objection received for investigating the ANL evaluation in 3GPP.</a:t>
            </a:r>
            <a:endParaRPr lang="en-US" sz="1600" b="1" dirty="0">
              <a:latin typeface="Calibri" panose="020F0502020204030204" pitchFamily="34" charset="0"/>
              <a:cs typeface="CG Times (WN)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125335" y="4516695"/>
            <a:ext cx="4673608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1600" b="1" dirty="0">
                <a:latin typeface="Calibri" panose="020F0502020204030204" pitchFamily="34" charset="0"/>
                <a:cs typeface="CG Times (WN)" charset="0"/>
                <a:sym typeface="+mn-ea"/>
              </a:rPr>
              <a:t>Conclusion: Objection received for investigating the ANL evaluation in 3GPP.</a:t>
            </a:r>
            <a:endParaRPr lang="en-US" sz="1600" b="1" dirty="0">
              <a:latin typeface="Calibri" panose="020F0502020204030204" pitchFamily="34" charset="0"/>
              <a:cs typeface="CG Times (WN)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87" y="100940"/>
            <a:ext cx="9102725" cy="580196"/>
          </a:xfrm>
        </p:spPr>
        <p:txBody>
          <a:bodyPr/>
          <a:lstStyle/>
          <a:p>
            <a:pPr algn="l"/>
            <a:r>
              <a:rPr sz="4000" dirty="0"/>
              <a:t>Way forward for FS_eANL &amp; FS_ANLEVA</a:t>
            </a:r>
            <a:r>
              <a:rPr lang="en-US" altLang="en-GB" sz="4000" dirty="0"/>
              <a:t> </a:t>
            </a:r>
            <a:endParaRPr lang="en-US" alt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881071" y="4406246"/>
            <a:ext cx="10429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Wayforward</a:t>
            </a:r>
            <a:endParaRPr sz="1600" b="1" dirty="0"/>
          </a:p>
          <a:p>
            <a:r>
              <a:rPr sz="1600" b="1" dirty="0"/>
              <a:t>1.</a:t>
            </a:r>
            <a:r>
              <a:rPr lang="en-US" altLang="zh-CN" sz="1600" b="1" dirty="0"/>
              <a:t>Update FS_eANL SID to include #eANL_2</a:t>
            </a:r>
            <a:endParaRPr lang="en-US" altLang="zh-CN" sz="1600" b="1" dirty="0"/>
          </a:p>
          <a:p>
            <a:r>
              <a:rPr sz="1600" b="1" dirty="0"/>
              <a:t>2.</a:t>
            </a:r>
            <a:r>
              <a:rPr lang="en-US" altLang="zh-CN" sz="1600" b="1" dirty="0"/>
              <a:t> </a:t>
            </a:r>
            <a:r>
              <a:rPr sz="1600" b="1" dirty="0"/>
              <a:t>Pick 1~2 use cases, </a:t>
            </a:r>
            <a:r>
              <a:rPr lang="en-US" sz="1600" b="1" dirty="0"/>
              <a:t>investigate</a:t>
            </a:r>
            <a:r>
              <a:rPr sz="1600" b="1" dirty="0"/>
              <a:t> the concrete</a:t>
            </a:r>
            <a:r>
              <a:rPr lang="en-US" altLang="zh-CN" sz="1600" b="1" dirty="0"/>
              <a:t> content for above topics to identify what can be go for normative work</a:t>
            </a:r>
            <a:endParaRPr sz="1600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270223" y="1374536"/>
            <a:ext cx="53592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1600" b="1" dirty="0"/>
              <a:t>FS_eANL: Potential topic to be studied/discussed</a:t>
            </a:r>
            <a:endParaRPr lang="zh-CN" altLang="en-US" sz="1600" b="1" dirty="0"/>
          </a:p>
        </p:txBody>
      </p:sp>
      <p:sp>
        <p:nvSpPr>
          <p:cNvPr id="5" name="文本框 4"/>
          <p:cNvSpPr txBox="1"/>
          <p:nvPr/>
        </p:nvSpPr>
        <p:spPr>
          <a:xfrm>
            <a:off x="563558" y="1812197"/>
            <a:ext cx="496949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u"/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just"/>
            <a:r>
              <a:rPr lang="en-US" altLang="zh-CN" b="1" dirty="0"/>
              <a:t>#eANL_1: </a:t>
            </a:r>
            <a:r>
              <a:rPr lang="en-US" altLang="zh-CN" dirty="0"/>
              <a:t>Identify requirements for autonomy capability in each ANL(Follow R17 pattern and in the R18 study objective).</a:t>
            </a:r>
            <a:endParaRPr lang="en-US" altLang="zh-CN" dirty="0"/>
          </a:p>
          <a:p>
            <a:pPr lvl="1" algn="just"/>
            <a:r>
              <a:rPr lang="en-US" altLang="zh-CN" dirty="0"/>
              <a:t>    - Build the link with existing autonomy related solutions.</a:t>
            </a:r>
            <a:endParaRPr lang="en-US" altLang="zh-CN" dirty="0"/>
          </a:p>
          <a:p>
            <a:pPr lvl="1" algn="just"/>
            <a:r>
              <a:rPr lang="en-US" altLang="zh-CN" dirty="0"/>
              <a:t>    - Identify the gap towards autonomy solution, may derive  new solutions.</a:t>
            </a:r>
            <a:endParaRPr lang="en-US" altLang="zh-CN" dirty="0"/>
          </a:p>
          <a:p>
            <a:pPr algn="just"/>
            <a:r>
              <a:rPr lang="en-US" altLang="zh-CN" b="1" dirty="0"/>
              <a:t>#eANL_2:  </a:t>
            </a:r>
            <a:r>
              <a:rPr lang="en-US" altLang="zh-CN" dirty="0"/>
              <a:t>Requirements for management of ANL(Not in R18 study objective).</a:t>
            </a:r>
            <a:endParaRPr lang="en-US" altLang="zh-CN" dirty="0"/>
          </a:p>
          <a:p>
            <a:pPr lvl="1" algn="just"/>
            <a:r>
              <a:rPr lang="en-US" altLang="zh-CN" dirty="0"/>
              <a:t>    - Modelling of ANL to support management purposes (e.g. autonomy capability obtaining, express autonomy requirements or targets).</a:t>
            </a:r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5806750" y="1374536"/>
            <a:ext cx="65438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CN" sz="1600" b="1" dirty="0"/>
              <a:t>FS_ANLEVA: Potential topics to be studied/discussed</a:t>
            </a:r>
            <a:endParaRPr lang="zh-CN" altLang="en-US" sz="16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6096000" y="1812197"/>
            <a:ext cx="51380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u"/>
              <a:defRPr sz="1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just"/>
            <a:r>
              <a:rPr lang="en-US" altLang="zh-CN" b="1" dirty="0"/>
              <a:t>#ANLEVA_1: </a:t>
            </a:r>
            <a:r>
              <a:rPr lang="en-US" altLang="zh-CN" dirty="0"/>
              <a:t>Investigate evaluation object and process to identify management features to support ANL evaluation.</a:t>
            </a:r>
            <a:endParaRPr lang="en-US" altLang="zh-CN" dirty="0"/>
          </a:p>
          <a:p>
            <a:pPr algn="just"/>
            <a:r>
              <a:rPr lang="en-US" altLang="zh-CN" b="1" dirty="0"/>
              <a:t>#ANLEVA_2: </a:t>
            </a:r>
            <a:r>
              <a:rPr lang="en-US" altLang="zh-CN" dirty="0"/>
              <a:t>Investigate KEI(Key effective Indicator) for R17 defined autonomy use case (i.e. network optimization).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6858" y="2718209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6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altLang="en-GB" sz="5400" b="1" dirty="0">
                <a:solidFill>
                  <a:schemeClr val="tx1"/>
                </a:solidFill>
              </a:rPr>
              <a:t>Thank you</a:t>
            </a:r>
            <a:endParaRPr lang="en-US" altLang="en-GB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p="http://schemas.openxmlformats.org/presentationml/2006/main">
  <p:tag name="TABLE_ENDDRAG_ORIGIN_RECT" val="336*377"/>
  <p:tag name="TABLE_ENDDRAG_RECT" val="605*105*336*37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7001</Words>
  <Application>WPS 演示</Application>
  <PresentationFormat>宽屏</PresentationFormat>
  <Paragraphs>177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7</vt:i4>
      </vt:variant>
    </vt:vector>
  </HeadingPairs>
  <TitlesOfParts>
    <vt:vector size="24" baseType="lpstr">
      <vt:lpstr>Arial</vt:lpstr>
      <vt:lpstr>宋体</vt:lpstr>
      <vt:lpstr>Wingdings</vt:lpstr>
      <vt:lpstr>Calibri</vt:lpstr>
      <vt:lpstr>Times New Roman</vt:lpstr>
      <vt:lpstr>等线</vt:lpstr>
      <vt:lpstr>CG Times (WN)</vt:lpstr>
      <vt:lpstr>Segoe Print</vt:lpstr>
      <vt:lpstr>微软雅黑</vt:lpstr>
      <vt:lpstr>Arial Unicode MS</vt:lpstr>
      <vt:lpstr>Office Theme</vt:lpstr>
      <vt:lpstr>1_Office Theme</vt:lpstr>
      <vt:lpstr>2_Office Theme</vt:lpstr>
      <vt:lpstr>4_Office Theme</vt:lpstr>
      <vt:lpstr>6_Office Theme</vt:lpstr>
      <vt:lpstr>9_Office Theme</vt:lpstr>
      <vt:lpstr>3_Office Theme</vt:lpstr>
      <vt:lpstr>   Discussion on way forward for  FS_eANL &amp; FS_ANLEVA</vt:lpstr>
      <vt:lpstr>Outline</vt:lpstr>
      <vt:lpstr>Overview of ANL in Rel-17</vt:lpstr>
      <vt:lpstr>Current situation for Rel-18 FS_eANL </vt:lpstr>
      <vt:lpstr>Current situation for Rel-18 FS_ANLEVA</vt:lpstr>
      <vt:lpstr>Way forward for FS_eANL &amp; FS_ANLEVA </vt:lpstr>
      <vt:lpstr>   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CMCC</cp:lastModifiedBy>
  <cp:revision>470</cp:revision>
  <dcterms:created xsi:type="dcterms:W3CDTF">2019-03-13T01:38:00Z</dcterms:created>
  <dcterms:modified xsi:type="dcterms:W3CDTF">2022-10-12T09:19:39Z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(3)R98fSROMcP3aNC6Pac+YikJoca5F3IOcEdmS1vSi1zCtqGLl1buNdQ+/db+GsLhdye/Px3Xb
d2Ar1a8jsOaDBB8CBizDARhwp7XKYJaK+55CT3jxcLcYJclrB+13kVvFhpZq0kjtzzaq/wSq
lvLaQy6l0O+eb8Gb3fdKYWYzTt65lkc00Jqs3WsEjWpj+2fManOdDdIZh29GjX1q6vMSkmJf
rHeiNp3yVP7sZCrYnF</vt:lpwstr>
  </property>
  <property fmtid="{D5CDD505-2E9C-101B-9397-08002B2CF9AE}" pid="4" name="_2015_ms_pID_7253431">
    <vt:lpwstr>fiNsUuZ09+9n9dYn+q13qqet6SPUu0FA2xyfcHaVPQw609Sd3fDDVV
uH+kYeTAgxpoUwHK+QboH0Cud1JWNfy6h03/IaH+wvkBSxvz84+R6IGimmK4etD/1ZeNa9xE
6KF3n3Zy+prwwnm/9MQmJ1+4m2Ijt7DenFZPUpCjZAN3LKmiVzA0l339WCPyYT3BEgnb2WO6
Bzjt1TZAtu9yzHP9NVrm3z+TCXZK0zNCrPoA</vt:lpwstr>
  </property>
  <property fmtid="{D5CDD505-2E9C-101B-9397-08002B2CF9AE}" pid="5" name="_2015_ms_pID_7253432">
    <vt:lpwstr>Zw==</vt:lpwstr>
  </property>
  <property fmtid="{D5CDD505-2E9C-101B-9397-08002B2CF9AE}" pid="6" name="ICV">
    <vt:lpwstr>C438899817AB4A44BFA51F3A36982371</vt:lpwstr>
  </property>
  <property fmtid="{D5CDD505-2E9C-101B-9397-08002B2CF9AE}" pid="7" name="KSOProductBuildVer">
    <vt:lpwstr>2052-11.8.2.11716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1665535285</vt:lpwstr>
  </property>
</Properties>
</file>