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3"/>
  </p:notesMasterIdLst>
  <p:handoutMasterIdLst>
    <p:handoutMasterId r:id="rId14"/>
  </p:handoutMasterIdLst>
  <p:sldIdLst>
    <p:sldId id="303" r:id="rId5"/>
    <p:sldId id="970" r:id="rId6"/>
    <p:sldId id="262" r:id="rId7"/>
    <p:sldId id="987" r:id="rId8"/>
    <p:sldId id="989" r:id="rId9"/>
    <p:sldId id="991" r:id="rId10"/>
    <p:sldId id="990" r:id="rId11"/>
    <p:sldId id="704" r:id="rId12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0000FF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411" autoAdjust="0"/>
  </p:normalViewPr>
  <p:slideViewPr>
    <p:cSldViewPr snapToGrid="0">
      <p:cViewPr varScale="1">
        <p:scale>
          <a:sx n="149" d="100"/>
          <a:sy n="149" d="100"/>
        </p:scale>
        <p:origin x="1410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12/9/2021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12/9/2021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RCEF: RRC Connection Establishment Failure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BB3565-DE1F-45E8-8B92-B6CEF3A5A934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950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Management Data Collection Job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40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9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322739"/>
            <a:ext cx="8621712" cy="19661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Management </a:t>
            </a:r>
            <a:r>
              <a:rPr lang="de-DE" altLang="zh-CN" sz="4800" b="1" dirty="0"/>
              <a:t>Data Collection Job</a:t>
            </a: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Nokia, Nokia Shanghai Bell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0" y="1579034"/>
            <a:ext cx="11353800" cy="3317057"/>
          </a:xfrm>
        </p:spPr>
        <p:txBody>
          <a:bodyPr/>
          <a:lstStyle/>
          <a:p>
            <a:r>
              <a:rPr lang="en-US" sz="2400" dirty="0">
                <a:cs typeface="Times New Roman" panose="02020603050405020304" pitchFamily="18" charset="0"/>
              </a:rPr>
              <a:t>Data consumer requests for management data</a:t>
            </a:r>
          </a:p>
          <a:p>
            <a:pPr lvl="1"/>
            <a:r>
              <a:rPr lang="en-GB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Trace, MDT, RLF report, RCEF report,</a:t>
            </a:r>
          </a:p>
          <a:p>
            <a:pPr lvl="1"/>
            <a:r>
              <a:rPr lang="en-GB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PM (performance metrics), </a:t>
            </a:r>
          </a:p>
          <a:p>
            <a:pPr lvl="1"/>
            <a:r>
              <a:rPr lang="en-GB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KPI (end-to-end key performance indicators) </a:t>
            </a:r>
          </a:p>
          <a:p>
            <a:pPr lvl="1"/>
            <a:r>
              <a:rPr lang="en-GB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any combination of above. </a:t>
            </a:r>
            <a:endParaRPr lang="en-US" sz="19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300" dirty="0">
                <a:ea typeface="Calibri" panose="020F0502020204030204" pitchFamily="34" charset="0"/>
                <a:cs typeface="Arial" panose="020B0604020202020204" pitchFamily="34" charset="0"/>
              </a:rPr>
              <a:t>Allow a simple request for management data; Data consumer of Management Data Collection Job shall not have to </a:t>
            </a:r>
            <a:r>
              <a:rPr lang="en-US" sz="2300" dirty="0">
                <a:cs typeface="Arial" panose="020B0604020202020204" pitchFamily="34" charset="0"/>
              </a:rPr>
              <a:t>take care of </a:t>
            </a:r>
            <a:r>
              <a:rPr lang="en-GB" sz="2300" dirty="0">
                <a:cs typeface="Arial" panose="020B0604020202020204" pitchFamily="34" charset="0"/>
              </a:rPr>
              <a:t>DN(s) of the affected MOI(s).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Identification of Target Managed Object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7"/>
            <a:ext cx="10515600" cy="4457299"/>
          </a:xfrm>
        </p:spPr>
        <p:txBody>
          <a:bodyPr>
            <a:normAutofit/>
          </a:bodyPr>
          <a:lstStyle/>
          <a:p>
            <a:r>
              <a:rPr lang="en-US" sz="2600" dirty="0"/>
              <a:t>Area of interest</a:t>
            </a:r>
          </a:p>
          <a:p>
            <a:pPr lvl="1"/>
            <a:r>
              <a:rPr lang="en-US" sz="2100" dirty="0"/>
              <a:t>Geographical area (latitude-longitude pairs) – it’s obvious that the coverage area of the target cells will usually not exactly map to the described shape </a:t>
            </a:r>
          </a:p>
          <a:p>
            <a:pPr lvl="1"/>
            <a:r>
              <a:rPr lang="en-US" sz="2100" dirty="0"/>
              <a:t>Cell ID</a:t>
            </a:r>
          </a:p>
          <a:p>
            <a:pPr lvl="1"/>
            <a:r>
              <a:rPr lang="en-US" sz="2100" dirty="0"/>
              <a:t>Tracking area ID</a:t>
            </a:r>
          </a:p>
          <a:p>
            <a:pPr marL="609600" lvl="1" indent="0">
              <a:buNone/>
            </a:pPr>
            <a:endParaRPr lang="en-US" sz="2100" dirty="0"/>
          </a:p>
          <a:p>
            <a:r>
              <a:rPr lang="en-US" sz="2600" dirty="0"/>
              <a:t>Discussion/Disagreement on </a:t>
            </a:r>
          </a:p>
          <a:p>
            <a:pPr lvl="1"/>
            <a:r>
              <a:rPr lang="en-US" sz="2100" dirty="0"/>
              <a:t>Domain: RAN, core</a:t>
            </a:r>
          </a:p>
          <a:p>
            <a:pPr lvl="1"/>
            <a:r>
              <a:rPr lang="en-US" sz="2100" dirty="0"/>
              <a:t>Traffic type: user plane, control plane</a:t>
            </a:r>
          </a:p>
          <a:p>
            <a:pPr lvl="1"/>
            <a:r>
              <a:rPr lang="en-US" sz="2100" dirty="0"/>
              <a:t>Slice type: </a:t>
            </a:r>
            <a:r>
              <a:rPr lang="en-US" sz="2100" dirty="0" err="1"/>
              <a:t>eMBB</a:t>
            </a:r>
            <a:r>
              <a:rPr lang="en-US" sz="2100" dirty="0"/>
              <a:t>, URLLC,…</a:t>
            </a:r>
          </a:p>
          <a:p>
            <a:pPr lvl="1"/>
            <a:r>
              <a:rPr lang="en-US" sz="2100" dirty="0"/>
              <a:t>List of Measurements, category</a:t>
            </a:r>
          </a:p>
        </p:txBody>
      </p:sp>
    </p:spTree>
    <p:extLst>
      <p:ext uri="{BB962C8B-B14F-4D97-AF65-F5344CB8AC3E}">
        <p14:creationId xmlns:p14="http://schemas.microsoft.com/office/powerpoint/2010/main" val="413969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Extract of TS 28.622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4329976"/>
          </a:xfrm>
        </p:spPr>
        <p:txBody>
          <a:bodyPr>
            <a:normAutofit/>
          </a:bodyPr>
          <a:lstStyle/>
          <a:p>
            <a:r>
              <a:rPr lang="en-US" sz="2100" dirty="0"/>
              <a:t>Attribute properties Table</a:t>
            </a:r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35ED70-5F04-4C52-A50F-3D6694128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662476"/>
              </p:ext>
            </p:extLst>
          </p:nvPr>
        </p:nvGraphicFramePr>
        <p:xfrm>
          <a:off x="2717830" y="1829037"/>
          <a:ext cx="6210300" cy="32613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18007">
                  <a:extLst>
                    <a:ext uri="{9D8B030D-6E8A-4147-A177-3AD203B41FA5}">
                      <a16:colId xmlns:a16="http://schemas.microsoft.com/office/drawing/2014/main" val="1036389538"/>
                    </a:ext>
                  </a:extLst>
                </a:gridCol>
                <a:gridCol w="3331938">
                  <a:extLst>
                    <a:ext uri="{9D8B030D-6E8A-4147-A177-3AD203B41FA5}">
                      <a16:colId xmlns:a16="http://schemas.microsoft.com/office/drawing/2014/main" val="739358179"/>
                    </a:ext>
                  </a:extLst>
                </a:gridCol>
                <a:gridCol w="1260355">
                  <a:extLst>
                    <a:ext uri="{9D8B030D-6E8A-4147-A177-3AD203B41FA5}">
                      <a16:colId xmlns:a16="http://schemas.microsoft.com/office/drawing/2014/main" val="10240216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performanceMetrics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45" marR="171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of performance metrics.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 metrics include measurements defined in TS 28.552 [20] and KPIs defined in TS 28.554 [28]. Performance metrics can also be specified by other SDOs, or be vendor specific. Performance metrics are identified with their names.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measurements defined in TS 28.552 [20] the name is constructed as follows:</a:t>
                      </a:r>
                    </a:p>
                    <a:p>
                      <a:pPr marL="360680" indent="-180340">
                        <a:spcAft>
                          <a:spcPts val="900"/>
                        </a:spcAf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family.measurementName.subcounter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 for measurement types with </a:t>
                      </a: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subcounters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60680" indent="-180340">
                        <a:spcAft>
                          <a:spcPts val="900"/>
                        </a:spcAf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family.measurementName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 for measurement types without </a:t>
                      </a: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subcounters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60680" indent="-180340">
                        <a:spcAft>
                          <a:spcPts val="600"/>
                        </a:spcAf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"family" for 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families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KPIs defined in TS 28.554 [28] the name is defined in the KPI definitions template as the component designated with e).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name can also identify a vendor specific performance metric or a group of vendor specific performance metrics.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allowedValues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N/A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45" marR="171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type: String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multiplicity: *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isOrdered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False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isUnique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True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defaultValue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None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isNullable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False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45" marR="171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635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47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PM in TS 28.552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818629"/>
            <a:ext cx="10515600" cy="3356659"/>
          </a:xfrm>
        </p:spPr>
        <p:txBody>
          <a:bodyPr numCol="3">
            <a:normAutofit fontScale="62500" lnSpcReduction="20000"/>
          </a:bodyPr>
          <a:lstStyle/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DRB (Data Radio Bearer).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RRC (Radio Resource Control).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UECNTX (UE Context).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RRU (Radio Resource Utilization).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RM (Registration Management).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SM (Session Management).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GTP (GTP Management).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IP (IP Management).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PA (Policy Association).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MM (Mobility Management).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VR (Virtualized Resource).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CARR (Carrier).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QF (QoS Flow).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(Application Triggering).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SMS (Short Message Service).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PEE (Power, Energy and Environment).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NFS (NF service).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PFD (Packet Flow Description).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RACH (</a:t>
            </a:r>
            <a:r>
              <a:rPr lang="en-US" sz="22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Random Access Channel).</a:t>
            </a:r>
            <a:endParaRPr lang="en-GB" sz="2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MR (Measurement Report). 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L1</a:t>
            </a:r>
            <a:r>
              <a:rPr lang="en-GB" sz="2200" dirty="0"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 (</a:t>
            </a:r>
            <a:r>
              <a:rPr lang="en-US" sz="2200" dirty="0"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Layer 1 </a:t>
            </a:r>
            <a:r>
              <a:rPr lang="en-GB" sz="2200" dirty="0">
                <a:effectLst/>
                <a:highlight>
                  <a:srgbClr val="C0C0C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Measurement). 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NSS (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Network Slice Selection</a:t>
            </a: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PAG (Paging). 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NIDD (Non-IP Data Delivery).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EPP (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external parameter provisioning</a:t>
            </a: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TI (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traffic influence</a:t>
            </a: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CE (</a:t>
            </a:r>
            <a:r>
              <a:rPr lang="en-US" sz="22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Connection Establishment</a:t>
            </a:r>
            <a:r>
              <a:rPr lang="en-GB" sz="22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SPP (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Service Parameter Provisioning</a:t>
            </a: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BDTP (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Background Data Transfer Policy</a:t>
            </a: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DM (Data Management).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BDTP (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Background Data Transfer Policy</a:t>
            </a: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AFQ (</a:t>
            </a:r>
            <a:r>
              <a:rPr lang="en-US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AF session with QoS</a:t>
            </a: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UCM (UE radio Capability Management).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PAG (Paging)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HO (Handover)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12794A-9FF1-486C-9EC9-907158B0D562}"/>
              </a:ext>
            </a:extLst>
          </p:cNvPr>
          <p:cNvSpPr txBox="1">
            <a:spLocks/>
          </p:cNvSpPr>
          <p:nvPr/>
        </p:nvSpPr>
        <p:spPr bwMode="auto">
          <a:xfrm>
            <a:off x="226484" y="1364767"/>
            <a:ext cx="10515600" cy="4974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100" dirty="0"/>
              <a:t>Measurement families used in TS 28.552</a:t>
            </a:r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r>
              <a:rPr lang="en-US" sz="2100" kern="0" dirty="0"/>
              <a:t>Why not reusing the measurement families as “categories”?</a:t>
            </a:r>
            <a:br>
              <a:rPr lang="en-US" sz="2100" kern="0" dirty="0"/>
            </a:br>
            <a:r>
              <a:rPr lang="en-GB" sz="2100" dirty="0">
                <a:effectLst/>
                <a:highlight>
                  <a:srgbClr val="C0C0C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r>
              <a:rPr lang="en-GB" sz="2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100" dirty="0">
                <a:effectLst/>
                <a:highlight>
                  <a:srgbClr val="00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en-GB" sz="2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SERVICE EXPERIENCE, TRACE, </a:t>
            </a:r>
            <a:r>
              <a:rPr lang="en-GB" sz="2100" dirty="0">
                <a:effectLst/>
                <a:highlight>
                  <a:srgbClr val="FF00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ENERGY EFFICIENCY</a:t>
            </a:r>
            <a:r>
              <a:rPr lang="en-GB" sz="2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100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MOBILITY</a:t>
            </a:r>
            <a:r>
              <a:rPr lang="en-GB" sz="2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100" dirty="0">
                <a:effectLst/>
                <a:highlight>
                  <a:srgbClr val="00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ACCESSIBILITY</a:t>
            </a:r>
            <a:endParaRPr lang="en-US" sz="2100" kern="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476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Extract of TS 28.622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4329976"/>
          </a:xfrm>
        </p:spPr>
        <p:txBody>
          <a:bodyPr>
            <a:normAutofit/>
          </a:bodyPr>
          <a:lstStyle/>
          <a:p>
            <a:r>
              <a:rPr lang="en-US" sz="2100" dirty="0"/>
              <a:t>Attribute properties Table</a:t>
            </a:r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  <a:p>
            <a:endParaRPr lang="en-US" sz="21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35ED70-5F04-4C52-A50F-3D6694128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008712"/>
              </p:ext>
            </p:extLst>
          </p:nvPr>
        </p:nvGraphicFramePr>
        <p:xfrm>
          <a:off x="2717830" y="1829037"/>
          <a:ext cx="6210300" cy="32613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18007">
                  <a:extLst>
                    <a:ext uri="{9D8B030D-6E8A-4147-A177-3AD203B41FA5}">
                      <a16:colId xmlns:a16="http://schemas.microsoft.com/office/drawing/2014/main" val="1036389538"/>
                    </a:ext>
                  </a:extLst>
                </a:gridCol>
                <a:gridCol w="3331938">
                  <a:extLst>
                    <a:ext uri="{9D8B030D-6E8A-4147-A177-3AD203B41FA5}">
                      <a16:colId xmlns:a16="http://schemas.microsoft.com/office/drawing/2014/main" val="739358179"/>
                    </a:ext>
                  </a:extLst>
                </a:gridCol>
                <a:gridCol w="1260355">
                  <a:extLst>
                    <a:ext uri="{9D8B030D-6E8A-4147-A177-3AD203B41FA5}">
                      <a16:colId xmlns:a16="http://schemas.microsoft.com/office/drawing/2014/main" val="10240216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performanceMetrics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45" marR="171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of performance metrics.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 metrics include measurements defined in TS 28.552 [20] and KPIs defined in TS 28.554 [28]. Performance metrics can also be specified by other SDOs, or be vendor specific. Performance metrics are identified with their names.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measurements defined in TS 28.552 [20] the name is constructed as follows:</a:t>
                      </a:r>
                    </a:p>
                    <a:p>
                      <a:pPr marL="360680" indent="-180340">
                        <a:spcAft>
                          <a:spcPts val="900"/>
                        </a:spcAf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family.measurementName.</a:t>
                      </a: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subcounter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 for measurement types with </a:t>
                      </a: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subcounters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60680" indent="-180340">
                        <a:spcAft>
                          <a:spcPts val="900"/>
                        </a:spcAf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family.measurementName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 for measurement types without </a:t>
                      </a: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subcounters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60680" indent="-180340">
                        <a:spcAft>
                          <a:spcPts val="600"/>
                        </a:spcAf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"family" for 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 families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KPIs defined in TS 28.554 [28] the name is defined in the KPI definitions template as the component designated with e).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name can also identify a vendor specific performance metric or a group of vendor specific performance metrics.</a:t>
                      </a:r>
                    </a:p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allowedValues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N/A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45" marR="171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type: String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multiplicity: *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isOrdered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False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isUnique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True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defaultValue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None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846455" algn="ctr"/>
                        </a:tabLst>
                      </a:pPr>
                      <a:r>
                        <a:rPr lang="en-GB" sz="9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isNullable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False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45" marR="171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635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91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PM in TS 28.552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818629"/>
            <a:ext cx="10515600" cy="3356659"/>
          </a:xfrm>
        </p:spPr>
        <p:txBody>
          <a:bodyPr numCol="1">
            <a:normAutofit fontScale="70000" lnSpcReduction="20000"/>
          </a:bodyPr>
          <a:lstStyle/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Cause (failure cause, resume cause, release cause, rejection cause).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5QI </a:t>
            </a:r>
            <a:r>
              <a:rPr lang="en-GB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or </a:t>
            </a: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QoS level (mapped 5QI or QCI in NR option 3)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S-NSSAI.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PLMN ID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Modulation schema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Layer at MU-MIMO case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SSB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Registration type (initial registration, mobility registration update , periodic registration update, emergency registration)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DSCP (Differentiated Service Code Point)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Error Code</a:t>
            </a:r>
          </a:p>
          <a:p>
            <a:pPr marL="360680" indent="-180340" hangingPunct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Delivery Result</a:t>
            </a:r>
            <a:endParaRPr lang="en-GB" sz="2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12794A-9FF1-486C-9EC9-907158B0D562}"/>
              </a:ext>
            </a:extLst>
          </p:cNvPr>
          <p:cNvSpPr txBox="1">
            <a:spLocks/>
          </p:cNvSpPr>
          <p:nvPr/>
        </p:nvSpPr>
        <p:spPr bwMode="auto">
          <a:xfrm>
            <a:off x="263554" y="1352410"/>
            <a:ext cx="10515600" cy="4974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100" dirty="0" err="1"/>
              <a:t>Subcounters</a:t>
            </a:r>
            <a:r>
              <a:rPr lang="en-US" sz="2100" dirty="0"/>
              <a:t> in TS 28.552</a:t>
            </a:r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endParaRPr lang="en-US" sz="2100" kern="0" dirty="0"/>
          </a:p>
          <a:p>
            <a:r>
              <a:rPr lang="en-US" sz="2100" kern="0" dirty="0" err="1"/>
              <a:t>Subcounters</a:t>
            </a:r>
            <a:r>
              <a:rPr lang="en-US" sz="2100" kern="0" dirty="0"/>
              <a:t> are only applicable for some measurements</a:t>
            </a:r>
          </a:p>
          <a:p>
            <a:r>
              <a:rPr lang="en-US" sz="2100" kern="0" dirty="0" err="1"/>
              <a:t>Subcounters</a:t>
            </a:r>
            <a:r>
              <a:rPr lang="en-US" sz="2100" kern="0" dirty="0"/>
              <a:t> could be used to request measurements for a specific S-NSSAI</a:t>
            </a:r>
            <a:endParaRPr lang="en-US" sz="2100" kern="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8263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58488</TotalTime>
  <Words>827</Words>
  <Application>Microsoft Office PowerPoint</Application>
  <PresentationFormat>Widescreen</PresentationFormat>
  <Paragraphs>154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    Discussion paper on Management Data Collection Job</vt:lpstr>
      <vt:lpstr>Rationale</vt:lpstr>
      <vt:lpstr>Identification of Target Managed Object Instances</vt:lpstr>
      <vt:lpstr>Extract of TS 28.622</vt:lpstr>
      <vt:lpstr>PM in TS 28.552</vt:lpstr>
      <vt:lpstr>Extract of TS 28.622</vt:lpstr>
      <vt:lpstr>PM in TS 28.552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Allwang, Christiane (Nokia - DE/Munich)</cp:lastModifiedBy>
  <cp:revision>429</cp:revision>
  <dcterms:created xsi:type="dcterms:W3CDTF">2019-03-13T01:38:36Z</dcterms:created>
  <dcterms:modified xsi:type="dcterms:W3CDTF">2021-12-09T10:32:00Z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  <property fmtid="{D5CDD505-2E9C-101B-9397-08002B2CF9AE}" pid="10" name="MSIP_Label_b1aa2129-79ec-42c0-bfac-e5b7a0374572_Enabled">
    <vt:lpwstr>true</vt:lpwstr>
  </property>
  <property fmtid="{D5CDD505-2E9C-101B-9397-08002B2CF9AE}" pid="11" name="MSIP_Label_b1aa2129-79ec-42c0-bfac-e5b7a0374572_SetDate">
    <vt:lpwstr>2021-12-08T17:40:41Z</vt:lpwstr>
  </property>
  <property fmtid="{D5CDD505-2E9C-101B-9397-08002B2CF9AE}" pid="12" name="MSIP_Label_b1aa2129-79ec-42c0-bfac-e5b7a0374572_Method">
    <vt:lpwstr>Privileged</vt:lpwstr>
  </property>
  <property fmtid="{D5CDD505-2E9C-101B-9397-08002B2CF9AE}" pid="13" name="MSIP_Label_b1aa2129-79ec-42c0-bfac-e5b7a0374572_Name">
    <vt:lpwstr>b1aa2129-79ec-42c0-bfac-e5b7a0374572</vt:lpwstr>
  </property>
  <property fmtid="{D5CDD505-2E9C-101B-9397-08002B2CF9AE}" pid="14" name="MSIP_Label_b1aa2129-79ec-42c0-bfac-e5b7a0374572_SiteId">
    <vt:lpwstr>5d471751-9675-428d-917b-70f44f9630b0</vt:lpwstr>
  </property>
  <property fmtid="{D5CDD505-2E9C-101B-9397-08002B2CF9AE}" pid="15" name="MSIP_Label_b1aa2129-79ec-42c0-bfac-e5b7a0374572_ActionId">
    <vt:lpwstr>20566a1a-bc49-417c-8ba3-b5d6728141ff</vt:lpwstr>
  </property>
  <property fmtid="{D5CDD505-2E9C-101B-9397-08002B2CF9AE}" pid="16" name="MSIP_Label_b1aa2129-79ec-42c0-bfac-e5b7a0374572_ContentBits">
    <vt:lpwstr>0</vt:lpwstr>
  </property>
</Properties>
</file>