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6"/>
  </p:notesMasterIdLst>
  <p:handoutMasterIdLst>
    <p:handoutMasterId r:id="rId17"/>
  </p:handoutMasterIdLst>
  <p:sldIdLst>
    <p:sldId id="303" r:id="rId5"/>
    <p:sldId id="970" r:id="rId6"/>
    <p:sldId id="979" r:id="rId7"/>
    <p:sldId id="972" r:id="rId8"/>
    <p:sldId id="980" r:id="rId9"/>
    <p:sldId id="981" r:id="rId10"/>
    <p:sldId id="982" r:id="rId11"/>
    <p:sldId id="975" r:id="rId12"/>
    <p:sldId id="983" r:id="rId13"/>
    <p:sldId id="984" r:id="rId14"/>
    <p:sldId id="704" r:id="rId15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C88D0"/>
    <a:srgbClr val="2A6EA8"/>
    <a:srgbClr val="0000FF"/>
    <a:srgbClr val="FFFFCC"/>
    <a:srgbClr val="72AF2F"/>
    <a:srgbClr val="C1E442"/>
    <a:srgbClr val="FFFF99"/>
    <a:srgbClr val="C6D254"/>
    <a:srgbClr val="000000"/>
    <a:srgbClr val="B1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96411" autoAdjust="0"/>
  </p:normalViewPr>
  <p:slideViewPr>
    <p:cSldViewPr snapToGrid="0">
      <p:cViewPr varScale="1">
        <p:scale>
          <a:sx n="136" d="100"/>
          <a:sy n="136" d="100"/>
        </p:scale>
        <p:origin x="2152" y="20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Tovinger" userId="d52090d9-82c6-45ae-b052-95c46e96cc30" providerId="ADAL" clId="{5A358B33-C8BA-4C75-A1E0-39C6F5CE7F69}"/>
    <pc:docChg chg="modSld">
      <pc:chgData name="Thomas Tovinger" userId="d52090d9-82c6-45ae-b052-95c46e96cc30" providerId="ADAL" clId="{5A358B33-C8BA-4C75-A1E0-39C6F5CE7F69}" dt="2021-06-09T16:16:38.763" v="16" actId="20577"/>
      <pc:docMkLst>
        <pc:docMk/>
      </pc:docMkLst>
      <pc:sldChg chg="modSp mod">
        <pc:chgData name="Thomas Tovinger" userId="d52090d9-82c6-45ae-b052-95c46e96cc30" providerId="ADAL" clId="{5A358B33-C8BA-4C75-A1E0-39C6F5CE7F69}" dt="2021-06-09T16:15:52.273" v="14" actId="20577"/>
        <pc:sldMkLst>
          <pc:docMk/>
          <pc:sldMk cId="428086271" sldId="627"/>
        </pc:sldMkLst>
        <pc:graphicFrameChg chg="modGraphic">
          <ac:chgData name="Thomas Tovinger" userId="d52090d9-82c6-45ae-b052-95c46e96cc30" providerId="ADAL" clId="{5A358B33-C8BA-4C75-A1E0-39C6F5CE7F69}" dt="2021-06-09T16:15:52.273" v="14" actId="20577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modSp mod">
        <pc:chgData name="Thomas Tovinger" userId="d52090d9-82c6-45ae-b052-95c46e96cc30" providerId="ADAL" clId="{5A358B33-C8BA-4C75-A1E0-39C6F5CE7F69}" dt="2021-06-09T16:16:10.073" v="15" actId="20577"/>
        <pc:sldMkLst>
          <pc:docMk/>
          <pc:sldMk cId="2040769281" sldId="865"/>
        </pc:sldMkLst>
        <pc:graphicFrameChg chg="modGraphic">
          <ac:chgData name="Thomas Tovinger" userId="d52090d9-82c6-45ae-b052-95c46e96cc30" providerId="ADAL" clId="{5A358B33-C8BA-4C75-A1E0-39C6F5CE7F69}" dt="2021-06-09T16:16:10.073" v="15" actId="20577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modSp mod">
        <pc:chgData name="Thomas Tovinger" userId="d52090d9-82c6-45ae-b052-95c46e96cc30" providerId="ADAL" clId="{5A358B33-C8BA-4C75-A1E0-39C6F5CE7F69}" dt="2021-06-09T16:16:38.763" v="16" actId="20577"/>
        <pc:sldMkLst>
          <pc:docMk/>
          <pc:sldMk cId="1510655990" sldId="938"/>
        </pc:sldMkLst>
        <pc:graphicFrameChg chg="modGraphic">
          <ac:chgData name="Thomas Tovinger" userId="d52090d9-82c6-45ae-b052-95c46e96cc30" providerId="ADAL" clId="{5A358B33-C8BA-4C75-A1E0-39C6F5CE7F69}" dt="2021-06-09T16:16:38.763" v="16" actId="20577"/>
          <ac:graphicFrameMkLst>
            <pc:docMk/>
            <pc:sldMk cId="1510655990" sldId="938"/>
            <ac:graphicFrameMk id="7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11/1/21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11/1/21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9100" y="1579034"/>
            <a:ext cx="11353800" cy="4487333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952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 dirty="0"/>
              <a:t>Cliquez pour modifier le titre</a:t>
            </a:r>
          </a:p>
        </p:txBody>
      </p:sp>
    </p:spTree>
    <p:extLst>
      <p:ext uri="{BB962C8B-B14F-4D97-AF65-F5344CB8AC3E}">
        <p14:creationId xmlns:p14="http://schemas.microsoft.com/office/powerpoint/2010/main" val="2448796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spc="300" dirty="0">
                <a:ea typeface="+mn-ea"/>
                <a:cs typeface="Arial" panose="020B0604020202020204" pitchFamily="34" charset="0"/>
              </a:rPr>
              <a:t>Discussion paper on EGMF</a:t>
            </a: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  <p:sldLayoutId id="2147483940" r:id="rId4"/>
    <p:sldLayoutId id="2147483941" r:id="rId5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10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11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67678" y="2820444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GB" sz="4800" dirty="0"/>
              <a:t> </a:t>
            </a:r>
            <a:r>
              <a:rPr lang="en-GB" altLang="zh-CN" sz="4800" b="1" dirty="0"/>
              <a:t>Discussion paper on EGMF</a:t>
            </a: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54990" y="4567459"/>
            <a:ext cx="8534400" cy="47505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>
                <a:latin typeface="Arial" panose="020B0604020202020204" pitchFamily="34" charset="0"/>
              </a:rPr>
              <a:t>Alibaba</a:t>
            </a: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09104" y="115093"/>
            <a:ext cx="2321836" cy="499307"/>
          </a:xfrm>
        </p:spPr>
        <p:txBody>
          <a:bodyPr/>
          <a:lstStyle/>
          <a:p>
            <a:r>
              <a:rPr lang="fr-FR" sz="3200" dirty="0" err="1"/>
              <a:t>Summary</a:t>
            </a:r>
            <a:endParaRPr lang="fr-FR" sz="3200" dirty="0"/>
          </a:p>
        </p:txBody>
      </p:sp>
      <p:sp>
        <p:nvSpPr>
          <p:cNvPr id="94" name="文本框 93">
            <a:extLst>
              <a:ext uri="{FF2B5EF4-FFF2-40B4-BE49-F238E27FC236}">
                <a16:creationId xmlns:a16="http://schemas.microsoft.com/office/drawing/2014/main" id="{85B7C836-6181-5D42-8FFE-614E0C17D307}"/>
              </a:ext>
            </a:extLst>
          </p:cNvPr>
          <p:cNvSpPr txBox="1"/>
          <p:nvPr/>
        </p:nvSpPr>
        <p:spPr>
          <a:xfrm>
            <a:off x="851092" y="1090334"/>
            <a:ext cx="599757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altLang="zh-CN" sz="1400" dirty="0"/>
              <a:t>EGMF </a:t>
            </a:r>
            <a:r>
              <a:rPr lang="fr-FR" altLang="zh-CN" sz="1400" dirty="0" err="1"/>
              <a:t>may</a:t>
            </a:r>
            <a:r>
              <a:rPr lang="fr-FR" altLang="zh-CN" sz="1400" dirty="0"/>
              <a:t> have the </a:t>
            </a:r>
            <a:r>
              <a:rPr lang="fr-FR" altLang="zh-CN" sz="1400" dirty="0" err="1"/>
              <a:t>following</a:t>
            </a:r>
            <a:r>
              <a:rPr lang="fr-FR" altLang="zh-CN" sz="1400" dirty="0"/>
              <a:t> </a:t>
            </a:r>
            <a:r>
              <a:rPr lang="fr-FR" altLang="zh-CN" sz="1400" dirty="0" err="1"/>
              <a:t>functionality</a:t>
            </a:r>
            <a:r>
              <a:rPr lang="fr-FR" altLang="zh-CN" sz="1400" dirty="0"/>
              <a:t> </a:t>
            </a:r>
            <a:r>
              <a:rPr lang="fr-FR" altLang="zh-CN" sz="1400" dirty="0" err="1"/>
              <a:t>depending</a:t>
            </a:r>
            <a:r>
              <a:rPr lang="fr-FR" altLang="zh-CN" sz="1400" dirty="0"/>
              <a:t> on use cases: </a:t>
            </a:r>
            <a:endParaRPr lang="fr-FR" altLang="zh-CN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文本框 94">
            <a:extLst>
              <a:ext uri="{FF2B5EF4-FFF2-40B4-BE49-F238E27FC236}">
                <a16:creationId xmlns:a16="http://schemas.microsoft.com/office/drawing/2014/main" id="{46956CD4-9053-7B47-9CE5-419068FF317C}"/>
              </a:ext>
            </a:extLst>
          </p:cNvPr>
          <p:cNvSpPr txBox="1"/>
          <p:nvPr/>
        </p:nvSpPr>
        <p:spPr>
          <a:xfrm>
            <a:off x="1195157" y="1472958"/>
            <a:ext cx="684655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altLang="zh-CN" sz="1400" dirty="0"/>
              <a:t>- </a:t>
            </a:r>
            <a:r>
              <a:rPr lang="fr-FR" altLang="zh-CN" sz="1400" dirty="0" err="1"/>
              <a:t>authorize</a:t>
            </a:r>
            <a:r>
              <a:rPr lang="fr-FR" altLang="zh-CN" sz="1400" dirty="0"/>
              <a:t> the </a:t>
            </a:r>
            <a:r>
              <a:rPr lang="fr-FR" altLang="zh-CN" sz="1400" dirty="0" err="1"/>
              <a:t>external</a:t>
            </a:r>
            <a:r>
              <a:rPr lang="fr-FR" altLang="zh-CN" sz="1400" dirty="0"/>
              <a:t> </a:t>
            </a:r>
            <a:r>
              <a:rPr lang="fr-FR" altLang="zh-CN" sz="1400" dirty="0" err="1"/>
              <a:t>customer</a:t>
            </a:r>
            <a:r>
              <a:rPr lang="fr-FR" altLang="zh-CN" sz="1400" dirty="0"/>
              <a:t> and </a:t>
            </a:r>
            <a:r>
              <a:rPr lang="fr-FR" altLang="zh-CN" sz="1400" dirty="0" err="1"/>
              <a:t>provide</a:t>
            </a:r>
            <a:r>
              <a:rPr lang="fr-FR" altLang="zh-CN" sz="1400" dirty="0"/>
              <a:t> permission to </a:t>
            </a:r>
            <a:r>
              <a:rPr lang="fr-FR" altLang="zh-CN" sz="1400" dirty="0" err="1"/>
              <a:t>external</a:t>
            </a:r>
            <a:r>
              <a:rPr lang="fr-FR" altLang="zh-CN" sz="1400" dirty="0"/>
              <a:t> </a:t>
            </a:r>
            <a:r>
              <a:rPr lang="fr-FR" altLang="zh-CN" sz="1400" dirty="0" err="1"/>
              <a:t>customer</a:t>
            </a:r>
            <a:r>
              <a:rPr lang="fr-FR" altLang="zh-CN" sz="1400" dirty="0"/>
              <a:t>.</a:t>
            </a:r>
            <a:endParaRPr lang="zh-CN" altLang="en-US" sz="1400" dirty="0"/>
          </a:p>
        </p:txBody>
      </p:sp>
      <p:sp>
        <p:nvSpPr>
          <p:cNvPr id="97" name="文本框 96">
            <a:extLst>
              <a:ext uri="{FF2B5EF4-FFF2-40B4-BE49-F238E27FC236}">
                <a16:creationId xmlns:a16="http://schemas.microsoft.com/office/drawing/2014/main" id="{DC4C25FA-F3ED-0F4D-AB47-26CC6A54A663}"/>
              </a:ext>
            </a:extLst>
          </p:cNvPr>
          <p:cNvSpPr txBox="1"/>
          <p:nvPr/>
        </p:nvSpPr>
        <p:spPr>
          <a:xfrm>
            <a:off x="1185825" y="1808728"/>
            <a:ext cx="981101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altLang="zh-CN" sz="1400" dirty="0"/>
              <a:t>- </a:t>
            </a:r>
            <a:r>
              <a:rPr lang="fr-FR" altLang="zh-CN" sz="1400" dirty="0" err="1"/>
              <a:t>takes</a:t>
            </a:r>
            <a:r>
              <a:rPr lang="fr-FR" altLang="zh-CN" sz="1400" dirty="0"/>
              <a:t> control of the </a:t>
            </a:r>
            <a:r>
              <a:rPr lang="en" altLang="zh-CN" sz="1400" dirty="0"/>
              <a:t>creation/management of operator defined </a:t>
            </a:r>
            <a:r>
              <a:rPr lang="en" altLang="zh-CN" sz="1400" dirty="0" err="1"/>
              <a:t>MnS</a:t>
            </a:r>
            <a:r>
              <a:rPr lang="en" altLang="zh-CN" sz="1400" dirty="0"/>
              <a:t> consumer acting on behalf of the customer</a:t>
            </a:r>
            <a:r>
              <a:rPr lang="fr-FR" altLang="zh-CN" sz="1400" dirty="0"/>
              <a:t>.</a:t>
            </a:r>
            <a:endParaRPr lang="zh-CN" altLang="en-US" sz="1400" dirty="0"/>
          </a:p>
        </p:txBody>
      </p:sp>
      <p:sp>
        <p:nvSpPr>
          <p:cNvPr id="98" name="文本框 97">
            <a:extLst>
              <a:ext uri="{FF2B5EF4-FFF2-40B4-BE49-F238E27FC236}">
                <a16:creationId xmlns:a16="http://schemas.microsoft.com/office/drawing/2014/main" id="{4A0D5779-BE8D-0341-9226-5ACEE76D92B3}"/>
              </a:ext>
            </a:extLst>
          </p:cNvPr>
          <p:cNvSpPr txBox="1"/>
          <p:nvPr/>
        </p:nvSpPr>
        <p:spPr>
          <a:xfrm>
            <a:off x="851092" y="2838269"/>
            <a:ext cx="933793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altLang="zh-CN" sz="1400" dirty="0"/>
              <a:t>NSC </a:t>
            </a:r>
            <a:r>
              <a:rPr lang="fr-FR" altLang="zh-CN" sz="1400" dirty="0" err="1"/>
              <a:t>is</a:t>
            </a:r>
            <a:r>
              <a:rPr lang="fr-FR" altLang="zh-CN" sz="1400" dirty="0"/>
              <a:t> </a:t>
            </a:r>
            <a:r>
              <a:rPr lang="fr-FR" altLang="zh-CN" sz="1400" dirty="0" err="1"/>
              <a:t>owned</a:t>
            </a:r>
            <a:r>
              <a:rPr lang="fr-FR" altLang="zh-CN" sz="1400" dirty="0"/>
              <a:t> by </a:t>
            </a:r>
            <a:r>
              <a:rPr lang="fr-FR" altLang="zh-CN" sz="1400" dirty="0" err="1"/>
              <a:t>Operator</a:t>
            </a:r>
            <a:r>
              <a:rPr lang="fr-FR" altLang="zh-CN" sz="1400" dirty="0"/>
              <a:t>, </a:t>
            </a:r>
            <a:r>
              <a:rPr lang="fr-FR" altLang="zh-CN" sz="1400" dirty="0" err="1"/>
              <a:t>it</a:t>
            </a:r>
            <a:r>
              <a:rPr lang="fr-FR" altLang="zh-CN" sz="1400" dirty="0"/>
              <a:t> </a:t>
            </a:r>
            <a:r>
              <a:rPr lang="fr-FR" altLang="zh-CN" sz="1400" dirty="0" err="1"/>
              <a:t>may</a:t>
            </a:r>
            <a:r>
              <a:rPr lang="fr-FR" altLang="zh-CN" sz="1400" dirty="0"/>
              <a:t> </a:t>
            </a:r>
            <a:r>
              <a:rPr lang="fr-FR" altLang="zh-CN" sz="1400" dirty="0" err="1"/>
              <a:t>be</a:t>
            </a:r>
            <a:r>
              <a:rPr lang="fr-FR" altLang="zh-CN" sz="1400" dirty="0"/>
              <a:t> able to </a:t>
            </a:r>
            <a:r>
              <a:rPr lang="fr-FR" altLang="zh-CN" sz="1400" dirty="0" err="1"/>
              <a:t>directly</a:t>
            </a:r>
            <a:r>
              <a:rPr lang="fr-FR" altLang="zh-CN" sz="1400" dirty="0"/>
              <a:t> </a:t>
            </a:r>
            <a:r>
              <a:rPr lang="fr-FR" altLang="zh-CN" sz="1400" dirty="0" err="1"/>
              <a:t>get</a:t>
            </a:r>
            <a:r>
              <a:rPr lang="fr-FR" altLang="zh-CN" sz="1400" dirty="0"/>
              <a:t> </a:t>
            </a:r>
            <a:r>
              <a:rPr lang="fr-FR" altLang="zh-CN" sz="1400" dirty="0" err="1"/>
              <a:t>access</a:t>
            </a:r>
            <a:r>
              <a:rPr lang="fr-FR" altLang="zh-CN" sz="1400" dirty="0"/>
              <a:t> to the OSS/SML of the 3GPP management system of the </a:t>
            </a:r>
            <a:r>
              <a:rPr lang="fr-FR" altLang="zh-CN" sz="1400" dirty="0" err="1"/>
              <a:t>same</a:t>
            </a:r>
            <a:r>
              <a:rPr lang="fr-FR" altLang="zh-CN" sz="1400" dirty="0"/>
              <a:t> </a:t>
            </a:r>
            <a:r>
              <a:rPr lang="fr-FR" altLang="zh-CN" sz="1400" dirty="0" err="1"/>
              <a:t>Operator</a:t>
            </a:r>
            <a:r>
              <a:rPr lang="fr-FR" altLang="zh-CN" sz="1400" dirty="0"/>
              <a:t>. </a:t>
            </a:r>
            <a:endParaRPr lang="fr-FR" altLang="zh-CN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765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021" y="3296097"/>
            <a:ext cx="8221835" cy="519616"/>
          </a:xfrm>
        </p:spPr>
        <p:txBody>
          <a:bodyPr/>
          <a:lstStyle/>
          <a:p>
            <a:r>
              <a:rPr lang="sv-SE" sz="4400" dirty="0" err="1"/>
              <a:t>Thank</a:t>
            </a:r>
            <a:r>
              <a:rPr lang="sv-SE" sz="4400" dirty="0"/>
              <a:t> </a:t>
            </a:r>
            <a:r>
              <a:rPr lang="sv-SE" sz="4400" dirty="0" err="1"/>
              <a:t>you</a:t>
            </a:r>
            <a:r>
              <a:rPr lang="sv-SE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19100" y="1579034"/>
            <a:ext cx="11353800" cy="822259"/>
          </a:xfrm>
        </p:spPr>
        <p:txBody>
          <a:bodyPr/>
          <a:lstStyle/>
          <a:p>
            <a:pPr marL="0" indent="0">
              <a:buSzPct val="100000"/>
              <a:buNone/>
            </a:pPr>
            <a:r>
              <a:rPr lang="fr-FR" sz="2400" dirty="0"/>
              <a:t>1.  The</a:t>
            </a:r>
            <a:r>
              <a:rPr lang="zh-CN" altLang="en-US" sz="2400" dirty="0"/>
              <a:t> </a:t>
            </a:r>
            <a:r>
              <a:rPr lang="en-US" altLang="zh-CN" sz="2400" dirty="0"/>
              <a:t>functionality and definition</a:t>
            </a:r>
            <a:r>
              <a:rPr lang="zh-CN" altLang="en-US" sz="2400" dirty="0"/>
              <a:t> </a:t>
            </a:r>
            <a:r>
              <a:rPr lang="en-US" altLang="zh-CN" sz="2400" dirty="0"/>
              <a:t>of EGMF is still an open topic. And it seems that there are different views on this aspect.</a:t>
            </a:r>
            <a:endParaRPr lang="fr-FR" sz="2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Rationale</a:t>
            </a:r>
            <a:endParaRPr lang="fr-FR" dirty="0"/>
          </a:p>
        </p:txBody>
      </p:sp>
      <p:sp>
        <p:nvSpPr>
          <p:cNvPr id="5" name="Espace réservé du contenu 3">
            <a:extLst>
              <a:ext uri="{FF2B5EF4-FFF2-40B4-BE49-F238E27FC236}">
                <a16:creationId xmlns:a16="http://schemas.microsoft.com/office/drawing/2014/main" id="{F20BD625-D430-2A4C-8E5F-54F8A11239C8}"/>
              </a:ext>
            </a:extLst>
          </p:cNvPr>
          <p:cNvSpPr txBox="1">
            <a:spLocks/>
          </p:cNvSpPr>
          <p:nvPr/>
        </p:nvSpPr>
        <p:spPr bwMode="auto">
          <a:xfrm>
            <a:off x="419100" y="2685591"/>
            <a:ext cx="11675490" cy="1405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SzPct val="100000"/>
              <a:buNone/>
            </a:pPr>
            <a:r>
              <a:rPr lang="fr-FR" sz="2400" dirty="0"/>
              <a:t>2.  This </a:t>
            </a:r>
            <a:r>
              <a:rPr lang="fr-FR" sz="2400" dirty="0" err="1"/>
              <a:t>paper</a:t>
            </a:r>
            <a:r>
              <a:rPr lang="fr-FR" sz="2400" dirty="0"/>
              <a:t> tries to </a:t>
            </a:r>
            <a:r>
              <a:rPr lang="fr-FR" sz="2400" dirty="0" err="1"/>
              <a:t>summarize</a:t>
            </a:r>
            <a:r>
              <a:rPr lang="fr-FR" sz="2400" dirty="0"/>
              <a:t> the use case </a:t>
            </a:r>
            <a:r>
              <a:rPr lang="fr-FR" sz="2400" dirty="0" err="1"/>
              <a:t>related</a:t>
            </a:r>
            <a:r>
              <a:rPr lang="fr-FR" sz="2400" dirty="0"/>
              <a:t> to EGMF and </a:t>
            </a:r>
            <a:r>
              <a:rPr lang="fr-FR" sz="2400" dirty="0" err="1"/>
              <a:t>its</a:t>
            </a:r>
            <a:r>
              <a:rPr lang="fr-FR" sz="2400" dirty="0"/>
              <a:t> </a:t>
            </a:r>
            <a:r>
              <a:rPr lang="fr-FR" sz="2400" dirty="0" err="1"/>
              <a:t>related</a:t>
            </a:r>
            <a:r>
              <a:rPr lang="fr-FR" sz="2400" dirty="0"/>
              <a:t> </a:t>
            </a:r>
            <a:r>
              <a:rPr lang="fr-FR" sz="2400" dirty="0" err="1"/>
              <a:t>functionalities</a:t>
            </a:r>
            <a:r>
              <a:rPr lang="en-US" altLang="zh-CN" sz="2400" dirty="0"/>
              <a:t>. In addition, this paper also discuss some use cases where the exposure can be achieved without going through BSS.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79866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491946"/>
          </a:xfrm>
        </p:spPr>
        <p:txBody>
          <a:bodyPr/>
          <a:lstStyle/>
          <a:p>
            <a:r>
              <a:rPr lang="fr-FR" sz="3200" dirty="0"/>
              <a:t>Scenario No. 1 </a:t>
            </a:r>
            <a:r>
              <a:rPr lang="fr-FR" sz="3200" dirty="0" err="1"/>
              <a:t>Exposure</a:t>
            </a:r>
            <a:r>
              <a:rPr lang="fr-FR" sz="3200" dirty="0"/>
              <a:t> via BSS - </a:t>
            </a:r>
            <a:r>
              <a:rPr lang="fr-FR" sz="3200" dirty="0" err="1"/>
              <a:t>Example</a:t>
            </a:r>
            <a:endParaRPr lang="fr-FR" sz="3200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728385" y="1647317"/>
            <a:ext cx="2688299" cy="4020836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5687310" y="1603072"/>
            <a:ext cx="2688299" cy="4608512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164376" y="1017250"/>
            <a:ext cx="2088713" cy="492443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/>
              <a:t>ex.: </a:t>
            </a:r>
            <a:r>
              <a:rPr lang="fr-FR" sz="1600" dirty="0" err="1"/>
              <a:t>Operator</a:t>
            </a:r>
            <a:r>
              <a:rPr lang="fr-FR" sz="1600" dirty="0"/>
              <a:t> Business</a:t>
            </a:r>
          </a:p>
          <a:p>
            <a:pPr algn="ctr"/>
            <a:r>
              <a:rPr lang="fr-FR" sz="1600" dirty="0"/>
              <a:t>Services (OBS)</a:t>
            </a:r>
          </a:p>
        </p:txBody>
      </p:sp>
      <p:cxnSp>
        <p:nvCxnSpPr>
          <p:cNvPr id="11" name="Connecteur droit 10"/>
          <p:cNvCxnSpPr>
            <a:cxnSpLocks/>
            <a:stCxn id="15" idx="3"/>
            <a:endCxn id="13" idx="1"/>
          </p:cNvCxnSpPr>
          <p:nvPr/>
        </p:nvCxnSpPr>
        <p:spPr>
          <a:xfrm flipV="1">
            <a:off x="2646648" y="2390855"/>
            <a:ext cx="3890010" cy="114149"/>
          </a:xfrm>
          <a:prstGeom prst="line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à coins arrondis 11"/>
          <p:cNvSpPr/>
          <p:nvPr/>
        </p:nvSpPr>
        <p:spPr>
          <a:xfrm>
            <a:off x="6344637" y="1862796"/>
            <a:ext cx="1344149" cy="2016224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NSP</a:t>
            </a:r>
          </a:p>
        </p:txBody>
      </p:sp>
      <p:sp>
        <p:nvSpPr>
          <p:cNvPr id="13" name="Organigramme : Processus 12"/>
          <p:cNvSpPr/>
          <p:nvPr/>
        </p:nvSpPr>
        <p:spPr>
          <a:xfrm>
            <a:off x="6536658" y="2150828"/>
            <a:ext cx="960107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BSS</a:t>
            </a:r>
          </a:p>
        </p:txBody>
      </p:sp>
      <p:sp>
        <p:nvSpPr>
          <p:cNvPr id="14" name="Organigramme : Processus 13"/>
          <p:cNvSpPr/>
          <p:nvPr/>
        </p:nvSpPr>
        <p:spPr>
          <a:xfrm>
            <a:off x="6440647" y="2918914"/>
            <a:ext cx="1152128" cy="661779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6344637" y="4464884"/>
            <a:ext cx="1344149" cy="1680187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NOP</a:t>
            </a:r>
          </a:p>
        </p:txBody>
      </p:sp>
      <p:sp>
        <p:nvSpPr>
          <p:cNvPr id="18" name="Organigramme : Processus 17"/>
          <p:cNvSpPr/>
          <p:nvPr/>
        </p:nvSpPr>
        <p:spPr>
          <a:xfrm>
            <a:off x="6440647" y="4752916"/>
            <a:ext cx="1152128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OSS/NML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1302499" y="2144964"/>
            <a:ext cx="1344149" cy="72008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NSC</a:t>
            </a:r>
          </a:p>
        </p:txBody>
      </p:sp>
      <p:cxnSp>
        <p:nvCxnSpPr>
          <p:cNvPr id="9" name="Connecteur droit 8"/>
          <p:cNvCxnSpPr>
            <a:stCxn id="12" idx="2"/>
            <a:endCxn id="16" idx="0"/>
          </p:cNvCxnSpPr>
          <p:nvPr/>
        </p:nvCxnSpPr>
        <p:spPr>
          <a:xfrm>
            <a:off x="7016711" y="3879020"/>
            <a:ext cx="0" cy="58586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lipse 25"/>
          <p:cNvSpPr/>
          <p:nvPr/>
        </p:nvSpPr>
        <p:spPr>
          <a:xfrm>
            <a:off x="6440647" y="5472996"/>
            <a:ext cx="1152128" cy="28803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</a:p>
        </p:txBody>
      </p:sp>
      <p:cxnSp>
        <p:nvCxnSpPr>
          <p:cNvPr id="28" name="Connecteur droit 27"/>
          <p:cNvCxnSpPr>
            <a:cxnSpLocks/>
            <a:stCxn id="13" idx="2"/>
            <a:endCxn id="14" idx="0"/>
          </p:cNvCxnSpPr>
          <p:nvPr/>
        </p:nvCxnSpPr>
        <p:spPr>
          <a:xfrm flipH="1">
            <a:off x="7016711" y="2630881"/>
            <a:ext cx="1" cy="288033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>
            <a:stCxn id="18" idx="2"/>
            <a:endCxn id="26" idx="0"/>
          </p:cNvCxnSpPr>
          <p:nvPr/>
        </p:nvCxnSpPr>
        <p:spPr>
          <a:xfrm>
            <a:off x="7016711" y="5232969"/>
            <a:ext cx="0" cy="24002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V="1">
            <a:off x="7208733" y="2628810"/>
            <a:ext cx="1" cy="290103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7524557" y="2390854"/>
            <a:ext cx="1344147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100" dirty="0"/>
              <a:t>TMF API 641 (Service </a:t>
            </a:r>
            <a:r>
              <a:rPr lang="fr-FR" sz="1100" dirty="0" err="1"/>
              <a:t>Ordering</a:t>
            </a:r>
            <a:r>
              <a:rPr lang="fr-FR" sz="1100" dirty="0"/>
              <a:t>)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7420677" y="4046350"/>
            <a:ext cx="1286600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100" dirty="0"/>
              <a:t>3GPP TS 28.531, TS 28.532</a:t>
            </a:r>
          </a:p>
        </p:txBody>
      </p:sp>
      <p:cxnSp>
        <p:nvCxnSpPr>
          <p:cNvPr id="32" name="Connecteur droit 31"/>
          <p:cNvCxnSpPr>
            <a:cxnSpLocks/>
          </p:cNvCxnSpPr>
          <p:nvPr/>
        </p:nvCxnSpPr>
        <p:spPr>
          <a:xfrm flipH="1" flipV="1">
            <a:off x="7286821" y="3650373"/>
            <a:ext cx="1" cy="1102543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1063560" y="1274380"/>
            <a:ext cx="1963679" cy="24622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r>
              <a:rPr lang="fr-FR" sz="1600" dirty="0"/>
              <a:t>ex: Internet </a:t>
            </a:r>
            <a:r>
              <a:rPr lang="fr-FR" sz="1600" dirty="0" err="1"/>
              <a:t>Company</a:t>
            </a:r>
            <a:endParaRPr lang="fr-FR" sz="1600" dirty="0"/>
          </a:p>
        </p:txBody>
      </p:sp>
      <p:sp>
        <p:nvSpPr>
          <p:cNvPr id="34" name="ZoneTexte 33"/>
          <p:cNvSpPr txBox="1"/>
          <p:nvPr/>
        </p:nvSpPr>
        <p:spPr>
          <a:xfrm>
            <a:off x="7645868" y="5236637"/>
            <a:ext cx="1222836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100" dirty="0"/>
              <a:t>3GPP TS 28.531, TS 28.532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E4348BDF-99DB-AB46-8CD0-7F7BD8DDDEE0}"/>
              </a:ext>
            </a:extLst>
          </p:cNvPr>
          <p:cNvSpPr txBox="1"/>
          <p:nvPr/>
        </p:nvSpPr>
        <p:spPr>
          <a:xfrm>
            <a:off x="6410398" y="2918285"/>
            <a:ext cx="8764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OSS/SML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8E8394A1-3593-8745-B863-AF8B878B3849}"/>
              </a:ext>
            </a:extLst>
          </p:cNvPr>
          <p:cNvSpPr txBox="1"/>
          <p:nvPr/>
        </p:nvSpPr>
        <p:spPr>
          <a:xfrm>
            <a:off x="6680027" y="3233071"/>
            <a:ext cx="71821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</a:rPr>
              <a:t>EGMF</a:t>
            </a:r>
            <a:endParaRPr lang="zh-CN" altLang="en-US" sz="1200" dirty="0"/>
          </a:p>
        </p:txBody>
      </p:sp>
      <p:sp>
        <p:nvSpPr>
          <p:cNvPr id="38" name="Organigramme : Processus 12">
            <a:extLst>
              <a:ext uri="{FF2B5EF4-FFF2-40B4-BE49-F238E27FC236}">
                <a16:creationId xmlns:a16="http://schemas.microsoft.com/office/drawing/2014/main" id="{61BD26D6-A00B-DB42-95E9-6CED4BD5BCFA}"/>
              </a:ext>
            </a:extLst>
          </p:cNvPr>
          <p:cNvSpPr/>
          <p:nvPr/>
        </p:nvSpPr>
        <p:spPr>
          <a:xfrm>
            <a:off x="6727795" y="3243737"/>
            <a:ext cx="612497" cy="266333"/>
          </a:xfrm>
          <a:prstGeom prst="flowChartProcess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B8BDEA8D-41D4-0147-BED9-1328F423B2BE}"/>
              </a:ext>
            </a:extLst>
          </p:cNvPr>
          <p:cNvSpPr txBox="1"/>
          <p:nvPr/>
        </p:nvSpPr>
        <p:spPr>
          <a:xfrm>
            <a:off x="7859860" y="3414914"/>
            <a:ext cx="4341240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1100" dirty="0" err="1">
                <a:solidFill>
                  <a:srgbClr val="0070C0"/>
                </a:solidFill>
              </a:rPr>
              <a:t>takes</a:t>
            </a:r>
            <a:r>
              <a:rPr lang="fr-FR" altLang="zh-CN" sz="1100" dirty="0">
                <a:solidFill>
                  <a:srgbClr val="0070C0"/>
                </a:solidFill>
              </a:rPr>
              <a:t> control of the </a:t>
            </a:r>
            <a:r>
              <a:rPr lang="en" altLang="zh-CN" sz="1100" dirty="0">
                <a:solidFill>
                  <a:srgbClr val="0070C0"/>
                </a:solidFill>
              </a:rPr>
              <a:t>creation/management of operator defined </a:t>
            </a:r>
            <a:r>
              <a:rPr lang="en" altLang="zh-CN" sz="1100" dirty="0" err="1">
                <a:solidFill>
                  <a:srgbClr val="0070C0"/>
                </a:solidFill>
              </a:rPr>
              <a:t>MnS</a:t>
            </a:r>
            <a:r>
              <a:rPr lang="en" altLang="zh-CN" sz="1100" dirty="0">
                <a:solidFill>
                  <a:srgbClr val="0070C0"/>
                </a:solidFill>
              </a:rPr>
              <a:t> consumer acting on behalf of the customer</a:t>
            </a:r>
            <a:endParaRPr lang="zh-CN" altLang="en-US" sz="1100" dirty="0">
              <a:solidFill>
                <a:srgbClr val="0070C0"/>
              </a:solidFill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82BD2BB9-F13D-F948-8CE0-E959DB343309}"/>
              </a:ext>
            </a:extLst>
          </p:cNvPr>
          <p:cNvSpPr txBox="1"/>
          <p:nvPr/>
        </p:nvSpPr>
        <p:spPr>
          <a:xfrm>
            <a:off x="7838914" y="2968022"/>
            <a:ext cx="4023714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1100" dirty="0">
                <a:solidFill>
                  <a:srgbClr val="0070C0"/>
                </a:solidFill>
              </a:rPr>
              <a:t>authorize the </a:t>
            </a:r>
            <a:r>
              <a:rPr lang="fr-FR" altLang="zh-CN" sz="1100" dirty="0" err="1">
                <a:solidFill>
                  <a:srgbClr val="0070C0"/>
                </a:solidFill>
              </a:rPr>
              <a:t>external</a:t>
            </a:r>
            <a:r>
              <a:rPr lang="fr-FR" altLang="zh-CN" sz="1100" dirty="0">
                <a:solidFill>
                  <a:srgbClr val="0070C0"/>
                </a:solidFill>
              </a:rPr>
              <a:t> </a:t>
            </a:r>
            <a:r>
              <a:rPr lang="fr-FR" altLang="zh-CN" sz="1100" dirty="0" err="1">
                <a:solidFill>
                  <a:srgbClr val="0070C0"/>
                </a:solidFill>
              </a:rPr>
              <a:t>customer</a:t>
            </a:r>
            <a:r>
              <a:rPr lang="fr-FR" altLang="zh-CN" sz="1100" dirty="0">
                <a:solidFill>
                  <a:srgbClr val="0070C0"/>
                </a:solidFill>
              </a:rPr>
              <a:t> and </a:t>
            </a:r>
            <a:r>
              <a:rPr lang="fr-FR" altLang="zh-CN" sz="1100" dirty="0" err="1">
                <a:solidFill>
                  <a:srgbClr val="0070C0"/>
                </a:solidFill>
              </a:rPr>
              <a:t>provide</a:t>
            </a:r>
            <a:r>
              <a:rPr lang="fr-FR" altLang="zh-CN" sz="1100" dirty="0">
                <a:solidFill>
                  <a:srgbClr val="0070C0"/>
                </a:solidFill>
              </a:rPr>
              <a:t> permission to </a:t>
            </a:r>
            <a:r>
              <a:rPr lang="fr-FR" altLang="zh-CN" sz="1100" dirty="0" err="1">
                <a:solidFill>
                  <a:srgbClr val="0070C0"/>
                </a:solidFill>
              </a:rPr>
              <a:t>external</a:t>
            </a:r>
            <a:r>
              <a:rPr lang="fr-FR" altLang="zh-CN" sz="1100" dirty="0">
                <a:solidFill>
                  <a:srgbClr val="0070C0"/>
                </a:solidFill>
              </a:rPr>
              <a:t> </a:t>
            </a:r>
            <a:r>
              <a:rPr lang="fr-FR" altLang="zh-CN" sz="1100" dirty="0" err="1">
                <a:solidFill>
                  <a:srgbClr val="0070C0"/>
                </a:solidFill>
              </a:rPr>
              <a:t>customer</a:t>
            </a:r>
            <a:r>
              <a:rPr lang="fr-FR" altLang="zh-CN" sz="1100" dirty="0">
                <a:solidFill>
                  <a:srgbClr val="0070C0"/>
                </a:solidFill>
              </a:rPr>
              <a:t>.</a:t>
            </a:r>
            <a:endParaRPr lang="zh-CN" altLang="en-US" sz="1100" dirty="0">
              <a:solidFill>
                <a:srgbClr val="0070C0"/>
              </a:solidFill>
            </a:endParaRPr>
          </a:p>
        </p:txBody>
      </p:sp>
      <p:cxnSp>
        <p:nvCxnSpPr>
          <p:cNvPr id="7" name="直线连接符 6">
            <a:extLst>
              <a:ext uri="{FF2B5EF4-FFF2-40B4-BE49-F238E27FC236}">
                <a16:creationId xmlns:a16="http://schemas.microsoft.com/office/drawing/2014/main" id="{9B98DB9B-D74C-9143-8D21-F23FFBA898C2}"/>
              </a:ext>
            </a:extLst>
          </p:cNvPr>
          <p:cNvCxnSpPr>
            <a:cxnSpLocks/>
            <a:stCxn id="37" idx="3"/>
            <a:endCxn id="50" idx="1"/>
          </p:cNvCxnSpPr>
          <p:nvPr/>
        </p:nvCxnSpPr>
        <p:spPr bwMode="auto">
          <a:xfrm flipV="1">
            <a:off x="7398240" y="3183466"/>
            <a:ext cx="440674" cy="1881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直线连接符 9">
            <a:extLst>
              <a:ext uri="{FF2B5EF4-FFF2-40B4-BE49-F238E27FC236}">
                <a16:creationId xmlns:a16="http://schemas.microsoft.com/office/drawing/2014/main" id="{AD254938-0B9F-6B43-9AB1-F9D477852944}"/>
              </a:ext>
            </a:extLst>
          </p:cNvPr>
          <p:cNvCxnSpPr>
            <a:stCxn id="37" idx="3"/>
            <a:endCxn id="48" idx="1"/>
          </p:cNvCxnSpPr>
          <p:nvPr/>
        </p:nvCxnSpPr>
        <p:spPr bwMode="auto">
          <a:xfrm>
            <a:off x="7398240" y="3371571"/>
            <a:ext cx="461620" cy="258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ZoneTexte 9">
            <a:extLst>
              <a:ext uri="{FF2B5EF4-FFF2-40B4-BE49-F238E27FC236}">
                <a16:creationId xmlns:a16="http://schemas.microsoft.com/office/drawing/2014/main" id="{05CE0CEF-D488-2F42-883C-183C49DE1FBB}"/>
              </a:ext>
            </a:extLst>
          </p:cNvPr>
          <p:cNvSpPr txBox="1"/>
          <p:nvPr/>
        </p:nvSpPr>
        <p:spPr>
          <a:xfrm>
            <a:off x="3456484" y="2549339"/>
            <a:ext cx="2992807" cy="61536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r>
              <a:rPr lang="fr-FR" sz="1333" dirty="0"/>
              <a:t>2. Internet </a:t>
            </a:r>
            <a:r>
              <a:rPr lang="fr-FR" sz="1333" dirty="0" err="1"/>
              <a:t>company</a:t>
            </a:r>
            <a:r>
              <a:rPr lang="fr-FR" sz="1333" dirty="0"/>
              <a:t> </a:t>
            </a:r>
            <a:r>
              <a:rPr lang="fr-FR" sz="1333" dirty="0" err="1"/>
              <a:t>orders</a:t>
            </a:r>
            <a:r>
              <a:rPr lang="fr-FR" sz="1333" dirty="0"/>
              <a:t> the </a:t>
            </a:r>
            <a:r>
              <a:rPr lang="fr-FR" sz="1333" dirty="0" err="1"/>
              <a:t>product</a:t>
            </a:r>
            <a:r>
              <a:rPr lang="fr-FR" sz="1333" dirty="0"/>
              <a:t>:</a:t>
            </a:r>
          </a:p>
          <a:p>
            <a:r>
              <a:rPr lang="fr-FR" sz="1333" dirty="0"/>
              <a:t>Network Slice URLLC Platinum’</a:t>
            </a:r>
          </a:p>
          <a:p>
            <a:r>
              <a:rPr lang="fr-FR" sz="1333" dirty="0"/>
              <a:t>(TMF API 622 Product </a:t>
            </a:r>
            <a:r>
              <a:rPr lang="fr-FR" sz="1333" dirty="0" err="1"/>
              <a:t>Ordering</a:t>
            </a:r>
            <a:r>
              <a:rPr lang="fr-FR" sz="1333" dirty="0"/>
              <a:t>)</a:t>
            </a:r>
          </a:p>
        </p:txBody>
      </p:sp>
      <p:sp>
        <p:nvSpPr>
          <p:cNvPr id="39" name="ZoneTexte 18">
            <a:extLst>
              <a:ext uri="{FF2B5EF4-FFF2-40B4-BE49-F238E27FC236}">
                <a16:creationId xmlns:a16="http://schemas.microsoft.com/office/drawing/2014/main" id="{7B9FB609-6E50-E748-AA3D-9FD9C09BBA55}"/>
              </a:ext>
            </a:extLst>
          </p:cNvPr>
          <p:cNvSpPr txBox="1"/>
          <p:nvPr/>
        </p:nvSpPr>
        <p:spPr>
          <a:xfrm>
            <a:off x="3456484" y="1652548"/>
            <a:ext cx="2401284" cy="61536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1. Internet </a:t>
            </a:r>
            <a:r>
              <a:rPr lang="fr-FR" sz="1333" dirty="0" err="1"/>
              <a:t>company</a:t>
            </a:r>
            <a:r>
              <a:rPr lang="fr-FR" sz="1333" dirty="0"/>
              <a:t> </a:t>
            </a:r>
            <a:r>
              <a:rPr lang="fr-FR" sz="1333" dirty="0" err="1"/>
              <a:t>chooses</a:t>
            </a:r>
            <a:r>
              <a:rPr lang="fr-FR" sz="1333" dirty="0"/>
              <a:t> a </a:t>
            </a:r>
            <a:r>
              <a:rPr lang="fr-FR" sz="1333" dirty="0" err="1"/>
              <a:t>product</a:t>
            </a:r>
            <a:r>
              <a:rPr lang="fr-FR" sz="1333" dirty="0"/>
              <a:t> </a:t>
            </a:r>
            <a:r>
              <a:rPr lang="fr-FR" sz="1333" dirty="0" err="1"/>
              <a:t>from</a:t>
            </a:r>
            <a:r>
              <a:rPr lang="fr-FR" sz="1333" dirty="0"/>
              <a:t> OBS Product </a:t>
            </a:r>
            <a:r>
              <a:rPr lang="fr-FR" sz="1333" dirty="0" err="1"/>
              <a:t>offerings</a:t>
            </a:r>
            <a:endParaRPr lang="fr-FR" sz="1333" dirty="0"/>
          </a:p>
        </p:txBody>
      </p:sp>
      <p:sp>
        <p:nvSpPr>
          <p:cNvPr id="40" name="ZoneTexte 23">
            <a:extLst>
              <a:ext uri="{FF2B5EF4-FFF2-40B4-BE49-F238E27FC236}">
                <a16:creationId xmlns:a16="http://schemas.microsoft.com/office/drawing/2014/main" id="{35A1F42B-2E44-6F49-9725-E5190A547676}"/>
              </a:ext>
            </a:extLst>
          </p:cNvPr>
          <p:cNvSpPr txBox="1"/>
          <p:nvPr/>
        </p:nvSpPr>
        <p:spPr>
          <a:xfrm>
            <a:off x="3491347" y="3337122"/>
            <a:ext cx="2412604" cy="82048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3. Internet </a:t>
            </a:r>
            <a:r>
              <a:rPr lang="fr-FR" sz="1333" dirty="0" err="1"/>
              <a:t>company</a:t>
            </a:r>
            <a:r>
              <a:rPr lang="fr-FR" sz="1333" dirty="0"/>
              <a:t> </a:t>
            </a:r>
            <a:r>
              <a:rPr lang="fr-FR" sz="1333" dirty="0" err="1"/>
              <a:t>gets</a:t>
            </a:r>
            <a:r>
              <a:rPr lang="fr-FR" sz="1333" dirty="0"/>
              <a:t> a ‘Network Slice URLLC Platinum’ </a:t>
            </a:r>
            <a:r>
              <a:rPr lang="fr-FR" sz="1333" dirty="0" err="1"/>
              <a:t>product</a:t>
            </a:r>
            <a:r>
              <a:rPr lang="fr-FR" sz="1333" dirty="0"/>
              <a:t> </a:t>
            </a:r>
            <a:r>
              <a:rPr lang="fr-FR" sz="1333" dirty="0" err="1"/>
              <a:t>from</a:t>
            </a:r>
            <a:r>
              <a:rPr lang="fr-FR" sz="1333" dirty="0"/>
              <a:t> OBS (</a:t>
            </a:r>
            <a:r>
              <a:rPr lang="fr-FR" sz="1333" dirty="0" err="1"/>
              <a:t>through</a:t>
            </a:r>
            <a:r>
              <a:rPr lang="fr-FR" sz="1333" dirty="0"/>
              <a:t> BSS)</a:t>
            </a:r>
          </a:p>
        </p:txBody>
      </p:sp>
    </p:spTree>
    <p:extLst>
      <p:ext uri="{BB962C8B-B14F-4D97-AF65-F5344CB8AC3E}">
        <p14:creationId xmlns:p14="http://schemas.microsoft.com/office/powerpoint/2010/main" val="1175458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492443"/>
          </a:xfrm>
        </p:spPr>
        <p:txBody>
          <a:bodyPr/>
          <a:lstStyle/>
          <a:p>
            <a:r>
              <a:rPr lang="fr-FR" sz="3200" dirty="0"/>
              <a:t>Scenario No. 1 </a:t>
            </a:r>
            <a:r>
              <a:rPr lang="fr-FR" altLang="zh-CN" sz="3200" dirty="0" err="1"/>
              <a:t>Exposure</a:t>
            </a:r>
            <a:r>
              <a:rPr lang="fr-FR" altLang="zh-CN" sz="3200" dirty="0"/>
              <a:t> via BSS </a:t>
            </a:r>
            <a:r>
              <a:rPr lang="fr-FR" sz="3200" dirty="0"/>
              <a:t>- </a:t>
            </a:r>
            <a:r>
              <a:rPr lang="fr-FR" sz="3200" dirty="0" err="1"/>
              <a:t>Example</a:t>
            </a:r>
            <a:endParaRPr lang="fr-FR" sz="3200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728385" y="1647314"/>
            <a:ext cx="2688299" cy="4020836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5687310" y="1603069"/>
            <a:ext cx="2688299" cy="4608512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164376" y="1017247"/>
            <a:ext cx="2088713" cy="492443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/>
              <a:t>ex.: </a:t>
            </a:r>
            <a:r>
              <a:rPr lang="fr-FR" sz="1600" dirty="0" err="1"/>
              <a:t>Operator</a:t>
            </a:r>
            <a:r>
              <a:rPr lang="fr-FR" sz="1600" dirty="0"/>
              <a:t> Business</a:t>
            </a:r>
          </a:p>
          <a:p>
            <a:pPr algn="ctr"/>
            <a:r>
              <a:rPr lang="fr-FR" sz="1600" dirty="0"/>
              <a:t>Services </a:t>
            </a:r>
            <a:r>
              <a:rPr lang="fr-FR" altLang="zh-CN" sz="1600" dirty="0"/>
              <a:t>(OBS)</a:t>
            </a:r>
            <a:endParaRPr lang="fr-FR" sz="1600" dirty="0"/>
          </a:p>
        </p:txBody>
      </p:sp>
      <p:cxnSp>
        <p:nvCxnSpPr>
          <p:cNvPr id="11" name="Connecteur droit 10"/>
          <p:cNvCxnSpPr>
            <a:cxnSpLocks/>
            <a:stCxn id="15" idx="3"/>
            <a:endCxn id="13" idx="1"/>
          </p:cNvCxnSpPr>
          <p:nvPr/>
        </p:nvCxnSpPr>
        <p:spPr>
          <a:xfrm flipV="1">
            <a:off x="2646648" y="2390852"/>
            <a:ext cx="3890010" cy="114149"/>
          </a:xfrm>
          <a:prstGeom prst="line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à coins arrondis 11"/>
          <p:cNvSpPr/>
          <p:nvPr/>
        </p:nvSpPr>
        <p:spPr>
          <a:xfrm>
            <a:off x="6344637" y="1862793"/>
            <a:ext cx="1344149" cy="2016224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NSP</a:t>
            </a:r>
          </a:p>
        </p:txBody>
      </p:sp>
      <p:sp>
        <p:nvSpPr>
          <p:cNvPr id="13" name="Organigramme : Processus 12"/>
          <p:cNvSpPr/>
          <p:nvPr/>
        </p:nvSpPr>
        <p:spPr>
          <a:xfrm>
            <a:off x="6536658" y="2150825"/>
            <a:ext cx="960107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BSS</a:t>
            </a:r>
          </a:p>
        </p:txBody>
      </p:sp>
      <p:sp>
        <p:nvSpPr>
          <p:cNvPr id="14" name="Organigramme : Processus 13"/>
          <p:cNvSpPr/>
          <p:nvPr/>
        </p:nvSpPr>
        <p:spPr>
          <a:xfrm>
            <a:off x="6440647" y="2918911"/>
            <a:ext cx="1152128" cy="661779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6344637" y="4464881"/>
            <a:ext cx="1344149" cy="1680187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NOP</a:t>
            </a:r>
          </a:p>
        </p:txBody>
      </p:sp>
      <p:sp>
        <p:nvSpPr>
          <p:cNvPr id="18" name="Organigramme : Processus 17"/>
          <p:cNvSpPr/>
          <p:nvPr/>
        </p:nvSpPr>
        <p:spPr>
          <a:xfrm>
            <a:off x="6440647" y="4752913"/>
            <a:ext cx="1152128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OSS/NML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1302499" y="2144961"/>
            <a:ext cx="1344149" cy="72008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NSC</a:t>
            </a:r>
          </a:p>
        </p:txBody>
      </p:sp>
      <p:cxnSp>
        <p:nvCxnSpPr>
          <p:cNvPr id="9" name="Connecteur droit 8"/>
          <p:cNvCxnSpPr>
            <a:stCxn id="12" idx="2"/>
            <a:endCxn id="16" idx="0"/>
          </p:cNvCxnSpPr>
          <p:nvPr/>
        </p:nvCxnSpPr>
        <p:spPr>
          <a:xfrm>
            <a:off x="7016711" y="3879017"/>
            <a:ext cx="0" cy="58586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lipse 25"/>
          <p:cNvSpPr/>
          <p:nvPr/>
        </p:nvSpPr>
        <p:spPr>
          <a:xfrm>
            <a:off x="6440647" y="5472993"/>
            <a:ext cx="1152128" cy="28803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</a:p>
        </p:txBody>
      </p:sp>
      <p:cxnSp>
        <p:nvCxnSpPr>
          <p:cNvPr id="28" name="Connecteur droit 27"/>
          <p:cNvCxnSpPr>
            <a:cxnSpLocks/>
            <a:stCxn id="13" idx="2"/>
            <a:endCxn id="14" idx="0"/>
          </p:cNvCxnSpPr>
          <p:nvPr/>
        </p:nvCxnSpPr>
        <p:spPr>
          <a:xfrm flipH="1">
            <a:off x="7016711" y="2630878"/>
            <a:ext cx="1" cy="288033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>
            <a:stCxn id="18" idx="2"/>
            <a:endCxn id="26" idx="0"/>
          </p:cNvCxnSpPr>
          <p:nvPr/>
        </p:nvCxnSpPr>
        <p:spPr>
          <a:xfrm>
            <a:off x="7016711" y="5232966"/>
            <a:ext cx="0" cy="24002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V="1">
            <a:off x="7208733" y="2628807"/>
            <a:ext cx="1" cy="290103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7522306" y="2687081"/>
            <a:ext cx="1344147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TMF API 641 (Service </a:t>
            </a:r>
            <a:r>
              <a:rPr lang="fr-FR" sz="1200" dirty="0" err="1"/>
              <a:t>Ordering</a:t>
            </a:r>
            <a:r>
              <a:rPr lang="fr-FR" sz="1200" dirty="0"/>
              <a:t>)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7420677" y="4046347"/>
            <a:ext cx="12866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3GPP TS 28.531, TS 28.532</a:t>
            </a:r>
          </a:p>
        </p:txBody>
      </p:sp>
      <p:cxnSp>
        <p:nvCxnSpPr>
          <p:cNvPr id="32" name="Connecteur droit 31"/>
          <p:cNvCxnSpPr>
            <a:cxnSpLocks/>
          </p:cNvCxnSpPr>
          <p:nvPr/>
        </p:nvCxnSpPr>
        <p:spPr>
          <a:xfrm flipH="1" flipV="1">
            <a:off x="7286821" y="3650370"/>
            <a:ext cx="1" cy="1102543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1063560" y="1274377"/>
            <a:ext cx="1963679" cy="24622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r>
              <a:rPr lang="fr-FR" sz="1600" dirty="0"/>
              <a:t>ex: Internet </a:t>
            </a:r>
            <a:r>
              <a:rPr lang="fr-FR" sz="1600" dirty="0" err="1"/>
              <a:t>Company</a:t>
            </a:r>
            <a:endParaRPr lang="fr-FR" sz="1600" dirty="0"/>
          </a:p>
        </p:txBody>
      </p:sp>
      <p:sp>
        <p:nvSpPr>
          <p:cNvPr id="34" name="ZoneTexte 33"/>
          <p:cNvSpPr txBox="1"/>
          <p:nvPr/>
        </p:nvSpPr>
        <p:spPr>
          <a:xfrm>
            <a:off x="7475268" y="5270754"/>
            <a:ext cx="1391186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3GPP TS 28.531, TS 28.532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E4348BDF-99DB-AB46-8CD0-7F7BD8DDDEE0}"/>
              </a:ext>
            </a:extLst>
          </p:cNvPr>
          <p:cNvSpPr txBox="1"/>
          <p:nvPr/>
        </p:nvSpPr>
        <p:spPr>
          <a:xfrm>
            <a:off x="6410398" y="2918282"/>
            <a:ext cx="8764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OSS/SML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8E8394A1-3593-8745-B863-AF8B878B3849}"/>
              </a:ext>
            </a:extLst>
          </p:cNvPr>
          <p:cNvSpPr txBox="1"/>
          <p:nvPr/>
        </p:nvSpPr>
        <p:spPr>
          <a:xfrm>
            <a:off x="6680027" y="3233068"/>
            <a:ext cx="71821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</a:rPr>
              <a:t>EGMF</a:t>
            </a:r>
            <a:endParaRPr lang="zh-CN" altLang="en-US" sz="1200" dirty="0"/>
          </a:p>
        </p:txBody>
      </p:sp>
      <p:sp>
        <p:nvSpPr>
          <p:cNvPr id="38" name="Organigramme : Processus 12">
            <a:extLst>
              <a:ext uri="{FF2B5EF4-FFF2-40B4-BE49-F238E27FC236}">
                <a16:creationId xmlns:a16="http://schemas.microsoft.com/office/drawing/2014/main" id="{61BD26D6-A00B-DB42-95E9-6CED4BD5BCFA}"/>
              </a:ext>
            </a:extLst>
          </p:cNvPr>
          <p:cNvSpPr/>
          <p:nvPr/>
        </p:nvSpPr>
        <p:spPr>
          <a:xfrm>
            <a:off x="6727795" y="3243734"/>
            <a:ext cx="612497" cy="266333"/>
          </a:xfrm>
          <a:prstGeom prst="flowChartProcess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B8BDEA8D-41D4-0147-BED9-1328F423B2BE}"/>
              </a:ext>
            </a:extLst>
          </p:cNvPr>
          <p:cNvSpPr txBox="1"/>
          <p:nvPr/>
        </p:nvSpPr>
        <p:spPr>
          <a:xfrm>
            <a:off x="7869448" y="4734092"/>
            <a:ext cx="4060181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1100" dirty="0" err="1">
                <a:solidFill>
                  <a:srgbClr val="0070C0"/>
                </a:solidFill>
              </a:rPr>
              <a:t>takes</a:t>
            </a:r>
            <a:r>
              <a:rPr lang="fr-FR" altLang="zh-CN" sz="1100" dirty="0">
                <a:solidFill>
                  <a:srgbClr val="0070C0"/>
                </a:solidFill>
              </a:rPr>
              <a:t> control of the </a:t>
            </a:r>
            <a:r>
              <a:rPr lang="en" altLang="zh-CN" sz="1100" dirty="0">
                <a:solidFill>
                  <a:srgbClr val="0070C0"/>
                </a:solidFill>
              </a:rPr>
              <a:t>creation/management of operator defined </a:t>
            </a:r>
            <a:r>
              <a:rPr lang="en" altLang="zh-CN" sz="1100" dirty="0" err="1">
                <a:solidFill>
                  <a:srgbClr val="0070C0"/>
                </a:solidFill>
              </a:rPr>
              <a:t>MnS</a:t>
            </a:r>
            <a:r>
              <a:rPr lang="en" altLang="zh-CN" sz="1100" dirty="0">
                <a:solidFill>
                  <a:srgbClr val="0070C0"/>
                </a:solidFill>
              </a:rPr>
              <a:t> consumer acting on behalf of the customer</a:t>
            </a:r>
            <a:endParaRPr lang="zh-CN" altLang="en-US" sz="1100" dirty="0">
              <a:solidFill>
                <a:srgbClr val="0070C0"/>
              </a:solidFill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82BD2BB9-F13D-F948-8CE0-E959DB343309}"/>
              </a:ext>
            </a:extLst>
          </p:cNvPr>
          <p:cNvSpPr txBox="1"/>
          <p:nvPr/>
        </p:nvSpPr>
        <p:spPr>
          <a:xfrm>
            <a:off x="7736965" y="3181516"/>
            <a:ext cx="3744580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1100" dirty="0">
                <a:solidFill>
                  <a:srgbClr val="0070C0"/>
                </a:solidFill>
              </a:rPr>
              <a:t>authorize the </a:t>
            </a:r>
            <a:r>
              <a:rPr lang="fr-FR" altLang="zh-CN" sz="1100" dirty="0" err="1">
                <a:solidFill>
                  <a:srgbClr val="0070C0"/>
                </a:solidFill>
              </a:rPr>
              <a:t>external</a:t>
            </a:r>
            <a:r>
              <a:rPr lang="fr-FR" altLang="zh-CN" sz="1100" dirty="0">
                <a:solidFill>
                  <a:srgbClr val="0070C0"/>
                </a:solidFill>
              </a:rPr>
              <a:t> </a:t>
            </a:r>
            <a:r>
              <a:rPr lang="fr-FR" altLang="zh-CN" sz="1100" dirty="0" err="1">
                <a:solidFill>
                  <a:srgbClr val="0070C0"/>
                </a:solidFill>
              </a:rPr>
              <a:t>customer</a:t>
            </a:r>
            <a:r>
              <a:rPr lang="fr-FR" altLang="zh-CN" sz="1100" dirty="0">
                <a:solidFill>
                  <a:srgbClr val="0070C0"/>
                </a:solidFill>
              </a:rPr>
              <a:t> and </a:t>
            </a:r>
            <a:r>
              <a:rPr lang="fr-FR" altLang="zh-CN" sz="1100" dirty="0" err="1">
                <a:solidFill>
                  <a:srgbClr val="0070C0"/>
                </a:solidFill>
              </a:rPr>
              <a:t>provide</a:t>
            </a:r>
            <a:r>
              <a:rPr lang="fr-FR" altLang="zh-CN" sz="1100" dirty="0">
                <a:solidFill>
                  <a:srgbClr val="0070C0"/>
                </a:solidFill>
              </a:rPr>
              <a:t> permission to </a:t>
            </a:r>
            <a:r>
              <a:rPr lang="fr-FR" altLang="zh-CN" sz="1100" dirty="0" err="1">
                <a:solidFill>
                  <a:srgbClr val="0070C0"/>
                </a:solidFill>
              </a:rPr>
              <a:t>external</a:t>
            </a:r>
            <a:r>
              <a:rPr lang="fr-FR" altLang="zh-CN" sz="1100" dirty="0">
                <a:solidFill>
                  <a:srgbClr val="0070C0"/>
                </a:solidFill>
              </a:rPr>
              <a:t> </a:t>
            </a:r>
            <a:r>
              <a:rPr lang="fr-FR" altLang="zh-CN" sz="1100" dirty="0" err="1">
                <a:solidFill>
                  <a:srgbClr val="0070C0"/>
                </a:solidFill>
              </a:rPr>
              <a:t>customer</a:t>
            </a:r>
            <a:endParaRPr lang="zh-CN" altLang="en-US" sz="1100" dirty="0">
              <a:solidFill>
                <a:srgbClr val="0070C0"/>
              </a:solidFill>
            </a:endParaRPr>
          </a:p>
        </p:txBody>
      </p:sp>
      <p:cxnSp>
        <p:nvCxnSpPr>
          <p:cNvPr id="58" name="直线连接符 57">
            <a:extLst>
              <a:ext uri="{FF2B5EF4-FFF2-40B4-BE49-F238E27FC236}">
                <a16:creationId xmlns:a16="http://schemas.microsoft.com/office/drawing/2014/main" id="{3143F35B-38F7-154F-AB2D-A42ACC3824A7}"/>
              </a:ext>
            </a:extLst>
          </p:cNvPr>
          <p:cNvCxnSpPr>
            <a:cxnSpLocks/>
            <a:endCxn id="48" idx="1"/>
          </p:cNvCxnSpPr>
          <p:nvPr/>
        </p:nvCxnSpPr>
        <p:spPr bwMode="auto">
          <a:xfrm flipV="1">
            <a:off x="7592775" y="4949536"/>
            <a:ext cx="276673" cy="3059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直线连接符 59">
            <a:extLst>
              <a:ext uri="{FF2B5EF4-FFF2-40B4-BE49-F238E27FC236}">
                <a16:creationId xmlns:a16="http://schemas.microsoft.com/office/drawing/2014/main" id="{A9023ED8-5052-1D45-A91E-ADBD33F5E036}"/>
              </a:ext>
            </a:extLst>
          </p:cNvPr>
          <p:cNvCxnSpPr>
            <a:cxnSpLocks/>
            <a:endCxn id="50" idx="1"/>
          </p:cNvCxnSpPr>
          <p:nvPr/>
        </p:nvCxnSpPr>
        <p:spPr bwMode="auto">
          <a:xfrm>
            <a:off x="7396527" y="3381450"/>
            <a:ext cx="340438" cy="15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ZoneTexte 9">
            <a:extLst>
              <a:ext uri="{FF2B5EF4-FFF2-40B4-BE49-F238E27FC236}">
                <a16:creationId xmlns:a16="http://schemas.microsoft.com/office/drawing/2014/main" id="{489B69E5-CC09-C143-9B26-48E4063366BE}"/>
              </a:ext>
            </a:extLst>
          </p:cNvPr>
          <p:cNvSpPr txBox="1"/>
          <p:nvPr/>
        </p:nvSpPr>
        <p:spPr>
          <a:xfrm>
            <a:off x="3267361" y="2594159"/>
            <a:ext cx="3010174" cy="61536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2. </a:t>
            </a:r>
            <a:r>
              <a:rPr lang="fr-FR" altLang="zh-CN" sz="1333" dirty="0"/>
              <a:t>Internet </a:t>
            </a:r>
            <a:r>
              <a:rPr lang="fr-FR" altLang="zh-CN" sz="1333" dirty="0" err="1"/>
              <a:t>company</a:t>
            </a:r>
            <a:r>
              <a:rPr lang="fr-FR" altLang="zh-CN" sz="1333" dirty="0"/>
              <a:t> </a:t>
            </a:r>
            <a:r>
              <a:rPr lang="fr-FR" altLang="zh-CN" sz="1333" dirty="0" err="1"/>
              <a:t>orders</a:t>
            </a:r>
            <a:r>
              <a:rPr lang="fr-FR" altLang="zh-CN" sz="1333" dirty="0"/>
              <a:t> the </a:t>
            </a:r>
            <a:r>
              <a:rPr lang="fr-FR" altLang="zh-CN" sz="1333" dirty="0" err="1"/>
              <a:t>product</a:t>
            </a:r>
            <a:r>
              <a:rPr lang="fr-FR" altLang="zh-CN" sz="1333" dirty="0"/>
              <a:t>: Network Slice URLLC Platinum’</a:t>
            </a:r>
          </a:p>
          <a:p>
            <a:r>
              <a:rPr lang="fr-FR" altLang="zh-CN" sz="1333" dirty="0"/>
              <a:t>(TMF API 622 Product </a:t>
            </a:r>
            <a:r>
              <a:rPr lang="fr-FR" altLang="zh-CN" sz="1333" dirty="0" err="1"/>
              <a:t>Ordering</a:t>
            </a:r>
            <a:r>
              <a:rPr lang="fr-FR" altLang="zh-CN" sz="1333" dirty="0"/>
              <a:t>)</a:t>
            </a:r>
          </a:p>
        </p:txBody>
      </p:sp>
      <p:sp>
        <p:nvSpPr>
          <p:cNvPr id="64" name="ZoneTexte 18">
            <a:extLst>
              <a:ext uri="{FF2B5EF4-FFF2-40B4-BE49-F238E27FC236}">
                <a16:creationId xmlns:a16="http://schemas.microsoft.com/office/drawing/2014/main" id="{EDEF817F-4CD2-944E-A21D-93F797C7A677}"/>
              </a:ext>
            </a:extLst>
          </p:cNvPr>
          <p:cNvSpPr txBox="1"/>
          <p:nvPr/>
        </p:nvSpPr>
        <p:spPr>
          <a:xfrm>
            <a:off x="3481745" y="1671330"/>
            <a:ext cx="2401284" cy="61536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1. Internet </a:t>
            </a:r>
            <a:r>
              <a:rPr lang="fr-FR" sz="1333" dirty="0" err="1"/>
              <a:t>company</a:t>
            </a:r>
            <a:r>
              <a:rPr lang="fr-FR" sz="1333" dirty="0"/>
              <a:t> </a:t>
            </a:r>
            <a:r>
              <a:rPr lang="fr-FR" sz="1333" dirty="0" err="1"/>
              <a:t>chooses</a:t>
            </a:r>
            <a:r>
              <a:rPr lang="fr-FR" sz="1333" dirty="0"/>
              <a:t> a </a:t>
            </a:r>
            <a:r>
              <a:rPr lang="fr-FR" sz="1333" dirty="0" err="1"/>
              <a:t>product</a:t>
            </a:r>
            <a:r>
              <a:rPr lang="fr-FR" sz="1333" dirty="0"/>
              <a:t> </a:t>
            </a:r>
            <a:r>
              <a:rPr lang="fr-FR" sz="1333" dirty="0" err="1"/>
              <a:t>from</a:t>
            </a:r>
            <a:r>
              <a:rPr lang="fr-FR" sz="1333" dirty="0"/>
              <a:t> OBS Product </a:t>
            </a:r>
            <a:r>
              <a:rPr lang="fr-FR" sz="1333" dirty="0" err="1"/>
              <a:t>offerings</a:t>
            </a:r>
            <a:endParaRPr lang="fr-FR" sz="1333" dirty="0"/>
          </a:p>
        </p:txBody>
      </p:sp>
      <p:sp>
        <p:nvSpPr>
          <p:cNvPr id="66" name="ZoneTexte 23">
            <a:extLst>
              <a:ext uri="{FF2B5EF4-FFF2-40B4-BE49-F238E27FC236}">
                <a16:creationId xmlns:a16="http://schemas.microsoft.com/office/drawing/2014/main" id="{CD0EC83A-4341-DE48-90CF-8F7FD1E4683F}"/>
              </a:ext>
            </a:extLst>
          </p:cNvPr>
          <p:cNvSpPr txBox="1"/>
          <p:nvPr/>
        </p:nvSpPr>
        <p:spPr>
          <a:xfrm>
            <a:off x="3253303" y="3437363"/>
            <a:ext cx="2412604" cy="82048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3. Internet </a:t>
            </a:r>
            <a:r>
              <a:rPr lang="fr-FR" sz="1333" dirty="0" err="1"/>
              <a:t>company</a:t>
            </a:r>
            <a:r>
              <a:rPr lang="fr-FR" sz="1333" dirty="0"/>
              <a:t> </a:t>
            </a:r>
            <a:r>
              <a:rPr lang="fr-FR" sz="1333" dirty="0" err="1"/>
              <a:t>gets</a:t>
            </a:r>
            <a:r>
              <a:rPr lang="fr-FR" sz="1333" dirty="0"/>
              <a:t> a ‘Network Slice URLLC Platinum’ </a:t>
            </a:r>
            <a:r>
              <a:rPr lang="fr-FR" sz="1333" dirty="0" err="1"/>
              <a:t>product</a:t>
            </a:r>
            <a:r>
              <a:rPr lang="fr-FR" sz="1333" dirty="0"/>
              <a:t> </a:t>
            </a:r>
            <a:r>
              <a:rPr lang="fr-FR" sz="1333" dirty="0" err="1"/>
              <a:t>from</a:t>
            </a:r>
            <a:r>
              <a:rPr lang="fr-FR" sz="1333" dirty="0"/>
              <a:t> OBS (</a:t>
            </a:r>
            <a:r>
              <a:rPr lang="fr-FR" sz="1333" dirty="0" err="1"/>
              <a:t>through</a:t>
            </a:r>
            <a:r>
              <a:rPr lang="fr-FR" sz="1333" dirty="0"/>
              <a:t> BSS)</a:t>
            </a:r>
          </a:p>
        </p:txBody>
      </p:sp>
    </p:spTree>
    <p:extLst>
      <p:ext uri="{BB962C8B-B14F-4D97-AF65-F5344CB8AC3E}">
        <p14:creationId xmlns:p14="http://schemas.microsoft.com/office/powerpoint/2010/main" val="57084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492443"/>
          </a:xfrm>
        </p:spPr>
        <p:txBody>
          <a:bodyPr/>
          <a:lstStyle/>
          <a:p>
            <a:r>
              <a:rPr lang="fr-FR" sz="3200" dirty="0"/>
              <a:t>Scenario No. 1 </a:t>
            </a:r>
            <a:r>
              <a:rPr lang="fr-FR" altLang="zh-CN" sz="3200" dirty="0" err="1"/>
              <a:t>Exposure</a:t>
            </a:r>
            <a:r>
              <a:rPr lang="fr-FR" altLang="zh-CN" sz="3200" dirty="0"/>
              <a:t> via BSS </a:t>
            </a:r>
            <a:r>
              <a:rPr lang="fr-FR" sz="3200" dirty="0"/>
              <a:t>- </a:t>
            </a:r>
            <a:r>
              <a:rPr lang="fr-FR" sz="3200" dirty="0" err="1"/>
              <a:t>Example</a:t>
            </a:r>
            <a:endParaRPr lang="fr-FR" sz="3200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728385" y="1566637"/>
            <a:ext cx="2688299" cy="4020836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5687310" y="1522392"/>
            <a:ext cx="2688299" cy="4608512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164376" y="936570"/>
            <a:ext cx="2088713" cy="492443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/>
              <a:t>ex.: </a:t>
            </a:r>
            <a:r>
              <a:rPr lang="fr-FR" sz="1600" dirty="0" err="1"/>
              <a:t>Operator</a:t>
            </a:r>
            <a:r>
              <a:rPr lang="fr-FR" sz="1600" dirty="0"/>
              <a:t> Business</a:t>
            </a:r>
          </a:p>
          <a:p>
            <a:pPr algn="ctr"/>
            <a:r>
              <a:rPr lang="fr-FR" sz="1600" dirty="0"/>
              <a:t>Services </a:t>
            </a:r>
            <a:r>
              <a:rPr lang="fr-FR" altLang="zh-CN" sz="1600" dirty="0"/>
              <a:t>(OBS)</a:t>
            </a:r>
            <a:endParaRPr lang="fr-FR" sz="1600" dirty="0"/>
          </a:p>
        </p:txBody>
      </p:sp>
      <p:cxnSp>
        <p:nvCxnSpPr>
          <p:cNvPr id="11" name="Connecteur droit 10"/>
          <p:cNvCxnSpPr>
            <a:cxnSpLocks/>
            <a:stCxn id="15" idx="3"/>
            <a:endCxn id="13" idx="1"/>
          </p:cNvCxnSpPr>
          <p:nvPr/>
        </p:nvCxnSpPr>
        <p:spPr>
          <a:xfrm flipV="1">
            <a:off x="2646648" y="2310175"/>
            <a:ext cx="3890010" cy="114149"/>
          </a:xfrm>
          <a:prstGeom prst="line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à coins arrondis 11"/>
          <p:cNvSpPr/>
          <p:nvPr/>
        </p:nvSpPr>
        <p:spPr>
          <a:xfrm>
            <a:off x="6344637" y="1782116"/>
            <a:ext cx="1344149" cy="2016224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NSP</a:t>
            </a:r>
          </a:p>
        </p:txBody>
      </p:sp>
      <p:sp>
        <p:nvSpPr>
          <p:cNvPr id="13" name="Organigramme : Processus 12"/>
          <p:cNvSpPr/>
          <p:nvPr/>
        </p:nvSpPr>
        <p:spPr>
          <a:xfrm>
            <a:off x="6536658" y="2070148"/>
            <a:ext cx="960107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BSS</a:t>
            </a:r>
          </a:p>
        </p:txBody>
      </p:sp>
      <p:sp>
        <p:nvSpPr>
          <p:cNvPr id="14" name="Organigramme : Processus 13"/>
          <p:cNvSpPr/>
          <p:nvPr/>
        </p:nvSpPr>
        <p:spPr>
          <a:xfrm>
            <a:off x="6440647" y="2838234"/>
            <a:ext cx="1152128" cy="661779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6344637" y="4384204"/>
            <a:ext cx="1344149" cy="1680187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NOP</a:t>
            </a:r>
          </a:p>
        </p:txBody>
      </p:sp>
      <p:sp>
        <p:nvSpPr>
          <p:cNvPr id="18" name="Organigramme : Processus 17"/>
          <p:cNvSpPr/>
          <p:nvPr/>
        </p:nvSpPr>
        <p:spPr>
          <a:xfrm>
            <a:off x="6440647" y="4672236"/>
            <a:ext cx="1152128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OSS/NML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1302499" y="2064284"/>
            <a:ext cx="1344149" cy="72008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NSC</a:t>
            </a:r>
          </a:p>
        </p:txBody>
      </p:sp>
      <p:cxnSp>
        <p:nvCxnSpPr>
          <p:cNvPr id="9" name="Connecteur droit 8"/>
          <p:cNvCxnSpPr>
            <a:stCxn id="12" idx="2"/>
            <a:endCxn id="16" idx="0"/>
          </p:cNvCxnSpPr>
          <p:nvPr/>
        </p:nvCxnSpPr>
        <p:spPr>
          <a:xfrm>
            <a:off x="7016711" y="3798340"/>
            <a:ext cx="0" cy="58586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lipse 25"/>
          <p:cNvSpPr/>
          <p:nvPr/>
        </p:nvSpPr>
        <p:spPr>
          <a:xfrm>
            <a:off x="6440647" y="5392316"/>
            <a:ext cx="1152128" cy="28803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</a:p>
        </p:txBody>
      </p:sp>
      <p:cxnSp>
        <p:nvCxnSpPr>
          <p:cNvPr id="28" name="Connecteur droit 27"/>
          <p:cNvCxnSpPr>
            <a:cxnSpLocks/>
            <a:stCxn id="13" idx="2"/>
            <a:endCxn id="14" idx="0"/>
          </p:cNvCxnSpPr>
          <p:nvPr/>
        </p:nvCxnSpPr>
        <p:spPr>
          <a:xfrm flipH="1">
            <a:off x="7016711" y="2550201"/>
            <a:ext cx="1" cy="288033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>
            <a:stCxn id="18" idx="2"/>
            <a:endCxn id="26" idx="0"/>
          </p:cNvCxnSpPr>
          <p:nvPr/>
        </p:nvCxnSpPr>
        <p:spPr>
          <a:xfrm>
            <a:off x="7016711" y="5152289"/>
            <a:ext cx="0" cy="24002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V="1">
            <a:off x="7208733" y="2548130"/>
            <a:ext cx="1" cy="290103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7522306" y="2606404"/>
            <a:ext cx="1344147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TMF API 641 (Service </a:t>
            </a:r>
            <a:r>
              <a:rPr lang="fr-FR" sz="1200" dirty="0" err="1"/>
              <a:t>Ordering</a:t>
            </a:r>
            <a:r>
              <a:rPr lang="fr-FR" sz="1200" dirty="0"/>
              <a:t>)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7420677" y="3965670"/>
            <a:ext cx="12866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3GPP TS 28.531, TS 28.532</a:t>
            </a:r>
          </a:p>
        </p:txBody>
      </p:sp>
      <p:cxnSp>
        <p:nvCxnSpPr>
          <p:cNvPr id="32" name="Connecteur droit 31"/>
          <p:cNvCxnSpPr>
            <a:cxnSpLocks/>
          </p:cNvCxnSpPr>
          <p:nvPr/>
        </p:nvCxnSpPr>
        <p:spPr>
          <a:xfrm flipH="1" flipV="1">
            <a:off x="7286821" y="3569693"/>
            <a:ext cx="1" cy="1102543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1063560" y="1193700"/>
            <a:ext cx="1963679" cy="24622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r>
              <a:rPr lang="fr-FR" sz="1600" dirty="0"/>
              <a:t>ex: Internet </a:t>
            </a:r>
            <a:r>
              <a:rPr lang="fr-FR" sz="1600" dirty="0" err="1"/>
              <a:t>Company</a:t>
            </a:r>
            <a:endParaRPr lang="fr-FR" sz="1600" dirty="0"/>
          </a:p>
        </p:txBody>
      </p:sp>
      <p:sp>
        <p:nvSpPr>
          <p:cNvPr id="34" name="ZoneTexte 33"/>
          <p:cNvSpPr txBox="1"/>
          <p:nvPr/>
        </p:nvSpPr>
        <p:spPr>
          <a:xfrm>
            <a:off x="7475268" y="5190077"/>
            <a:ext cx="1391186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3GPP TS 28.531, TS 28.532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E4348BDF-99DB-AB46-8CD0-7F7BD8DDDEE0}"/>
              </a:ext>
            </a:extLst>
          </p:cNvPr>
          <p:cNvSpPr txBox="1"/>
          <p:nvPr/>
        </p:nvSpPr>
        <p:spPr>
          <a:xfrm>
            <a:off x="6410398" y="2837605"/>
            <a:ext cx="8764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OSS/SML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8E8394A1-3593-8745-B863-AF8B878B3849}"/>
              </a:ext>
            </a:extLst>
          </p:cNvPr>
          <p:cNvSpPr txBox="1"/>
          <p:nvPr/>
        </p:nvSpPr>
        <p:spPr>
          <a:xfrm>
            <a:off x="6680027" y="3152391"/>
            <a:ext cx="71821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</a:rPr>
              <a:t>EGMF</a:t>
            </a:r>
            <a:endParaRPr lang="zh-CN" altLang="en-US" sz="1200" dirty="0"/>
          </a:p>
        </p:txBody>
      </p:sp>
      <p:sp>
        <p:nvSpPr>
          <p:cNvPr id="38" name="Organigramme : Processus 12">
            <a:extLst>
              <a:ext uri="{FF2B5EF4-FFF2-40B4-BE49-F238E27FC236}">
                <a16:creationId xmlns:a16="http://schemas.microsoft.com/office/drawing/2014/main" id="{61BD26D6-A00B-DB42-95E9-6CED4BD5BCFA}"/>
              </a:ext>
            </a:extLst>
          </p:cNvPr>
          <p:cNvSpPr/>
          <p:nvPr/>
        </p:nvSpPr>
        <p:spPr>
          <a:xfrm>
            <a:off x="6727795" y="3163057"/>
            <a:ext cx="612497" cy="266333"/>
          </a:xfrm>
          <a:prstGeom prst="flowChartProcess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B8BDEA8D-41D4-0147-BED9-1328F423B2BE}"/>
              </a:ext>
            </a:extLst>
          </p:cNvPr>
          <p:cNvSpPr txBox="1"/>
          <p:nvPr/>
        </p:nvSpPr>
        <p:spPr>
          <a:xfrm>
            <a:off x="7752834" y="2026971"/>
            <a:ext cx="4060181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1100" dirty="0" err="1">
                <a:solidFill>
                  <a:srgbClr val="0070C0"/>
                </a:solidFill>
              </a:rPr>
              <a:t>takes</a:t>
            </a:r>
            <a:r>
              <a:rPr lang="fr-FR" altLang="zh-CN" sz="1100" dirty="0">
                <a:solidFill>
                  <a:srgbClr val="0070C0"/>
                </a:solidFill>
              </a:rPr>
              <a:t> control of the </a:t>
            </a:r>
            <a:r>
              <a:rPr lang="en" altLang="zh-CN" sz="1100" dirty="0">
                <a:solidFill>
                  <a:srgbClr val="0070C0"/>
                </a:solidFill>
              </a:rPr>
              <a:t>creation/management of operator defined </a:t>
            </a:r>
            <a:r>
              <a:rPr lang="en" altLang="zh-CN" sz="1100" dirty="0" err="1">
                <a:solidFill>
                  <a:srgbClr val="0070C0"/>
                </a:solidFill>
              </a:rPr>
              <a:t>MnS</a:t>
            </a:r>
            <a:r>
              <a:rPr lang="en" altLang="zh-CN" sz="1100" dirty="0">
                <a:solidFill>
                  <a:srgbClr val="0070C0"/>
                </a:solidFill>
              </a:rPr>
              <a:t> consumer acting on behalf of the customer</a:t>
            </a:r>
            <a:endParaRPr lang="zh-CN" altLang="en-US" sz="1100" dirty="0">
              <a:solidFill>
                <a:srgbClr val="0070C0"/>
              </a:solidFill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82BD2BB9-F13D-F948-8CE0-E959DB343309}"/>
              </a:ext>
            </a:extLst>
          </p:cNvPr>
          <p:cNvSpPr txBox="1"/>
          <p:nvPr/>
        </p:nvSpPr>
        <p:spPr>
          <a:xfrm>
            <a:off x="7736965" y="3100839"/>
            <a:ext cx="3744580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1100" dirty="0">
                <a:solidFill>
                  <a:srgbClr val="0070C0"/>
                </a:solidFill>
              </a:rPr>
              <a:t>authorize the </a:t>
            </a:r>
            <a:r>
              <a:rPr lang="fr-FR" altLang="zh-CN" sz="1100" dirty="0" err="1">
                <a:solidFill>
                  <a:srgbClr val="0070C0"/>
                </a:solidFill>
              </a:rPr>
              <a:t>external</a:t>
            </a:r>
            <a:r>
              <a:rPr lang="fr-FR" altLang="zh-CN" sz="1100" dirty="0">
                <a:solidFill>
                  <a:srgbClr val="0070C0"/>
                </a:solidFill>
              </a:rPr>
              <a:t> </a:t>
            </a:r>
            <a:r>
              <a:rPr lang="fr-FR" altLang="zh-CN" sz="1100" dirty="0" err="1">
                <a:solidFill>
                  <a:srgbClr val="0070C0"/>
                </a:solidFill>
              </a:rPr>
              <a:t>customer</a:t>
            </a:r>
            <a:r>
              <a:rPr lang="fr-FR" altLang="zh-CN" sz="1100" dirty="0">
                <a:solidFill>
                  <a:srgbClr val="0070C0"/>
                </a:solidFill>
              </a:rPr>
              <a:t> and </a:t>
            </a:r>
            <a:r>
              <a:rPr lang="fr-FR" altLang="zh-CN" sz="1100" dirty="0" err="1">
                <a:solidFill>
                  <a:srgbClr val="0070C0"/>
                </a:solidFill>
              </a:rPr>
              <a:t>provide</a:t>
            </a:r>
            <a:r>
              <a:rPr lang="fr-FR" altLang="zh-CN" sz="1100" dirty="0">
                <a:solidFill>
                  <a:srgbClr val="0070C0"/>
                </a:solidFill>
              </a:rPr>
              <a:t> permission to </a:t>
            </a:r>
            <a:r>
              <a:rPr lang="fr-FR" altLang="zh-CN" sz="1100" dirty="0" err="1">
                <a:solidFill>
                  <a:srgbClr val="0070C0"/>
                </a:solidFill>
              </a:rPr>
              <a:t>external</a:t>
            </a:r>
            <a:r>
              <a:rPr lang="fr-FR" altLang="zh-CN" sz="1100" dirty="0">
                <a:solidFill>
                  <a:srgbClr val="0070C0"/>
                </a:solidFill>
              </a:rPr>
              <a:t> </a:t>
            </a:r>
            <a:r>
              <a:rPr lang="fr-FR" altLang="zh-CN" sz="1100" dirty="0" err="1">
                <a:solidFill>
                  <a:srgbClr val="0070C0"/>
                </a:solidFill>
              </a:rPr>
              <a:t>customer</a:t>
            </a:r>
            <a:endParaRPr lang="zh-CN" altLang="en-US" sz="1100" dirty="0">
              <a:solidFill>
                <a:srgbClr val="0070C0"/>
              </a:solidFill>
            </a:endParaRPr>
          </a:p>
        </p:txBody>
      </p:sp>
      <p:cxnSp>
        <p:nvCxnSpPr>
          <p:cNvPr id="58" name="直线连接符 57">
            <a:extLst>
              <a:ext uri="{FF2B5EF4-FFF2-40B4-BE49-F238E27FC236}">
                <a16:creationId xmlns:a16="http://schemas.microsoft.com/office/drawing/2014/main" id="{3143F35B-38F7-154F-AB2D-A42ACC3824A7}"/>
              </a:ext>
            </a:extLst>
          </p:cNvPr>
          <p:cNvCxnSpPr>
            <a:cxnSpLocks/>
            <a:endCxn id="48" idx="1"/>
          </p:cNvCxnSpPr>
          <p:nvPr/>
        </p:nvCxnSpPr>
        <p:spPr bwMode="auto">
          <a:xfrm flipV="1">
            <a:off x="7532497" y="2242415"/>
            <a:ext cx="220337" cy="456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直线连接符 59">
            <a:extLst>
              <a:ext uri="{FF2B5EF4-FFF2-40B4-BE49-F238E27FC236}">
                <a16:creationId xmlns:a16="http://schemas.microsoft.com/office/drawing/2014/main" id="{A9023ED8-5052-1D45-A91E-ADBD33F5E036}"/>
              </a:ext>
            </a:extLst>
          </p:cNvPr>
          <p:cNvCxnSpPr>
            <a:cxnSpLocks/>
            <a:endCxn id="50" idx="1"/>
          </p:cNvCxnSpPr>
          <p:nvPr/>
        </p:nvCxnSpPr>
        <p:spPr bwMode="auto">
          <a:xfrm>
            <a:off x="7396527" y="3300773"/>
            <a:ext cx="340438" cy="15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ZoneTexte 9">
            <a:extLst>
              <a:ext uri="{FF2B5EF4-FFF2-40B4-BE49-F238E27FC236}">
                <a16:creationId xmlns:a16="http://schemas.microsoft.com/office/drawing/2014/main" id="{57E3AD49-B75A-7D42-9C13-5FB6F8EACA99}"/>
              </a:ext>
            </a:extLst>
          </p:cNvPr>
          <p:cNvSpPr txBox="1"/>
          <p:nvPr/>
        </p:nvSpPr>
        <p:spPr>
          <a:xfrm>
            <a:off x="3259984" y="2531412"/>
            <a:ext cx="2975323" cy="61536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2. </a:t>
            </a:r>
            <a:r>
              <a:rPr lang="fr-FR" altLang="zh-CN" sz="1333" dirty="0"/>
              <a:t>Internet </a:t>
            </a:r>
            <a:r>
              <a:rPr lang="fr-FR" altLang="zh-CN" sz="1333" dirty="0" err="1"/>
              <a:t>company</a:t>
            </a:r>
            <a:r>
              <a:rPr lang="fr-FR" altLang="zh-CN" sz="1333" dirty="0"/>
              <a:t> </a:t>
            </a:r>
            <a:r>
              <a:rPr lang="fr-FR" altLang="zh-CN" sz="1333" dirty="0" err="1"/>
              <a:t>orders</a:t>
            </a:r>
            <a:r>
              <a:rPr lang="fr-FR" altLang="zh-CN" sz="1333" dirty="0"/>
              <a:t> the </a:t>
            </a:r>
            <a:r>
              <a:rPr lang="fr-FR" altLang="zh-CN" sz="1333" dirty="0" err="1"/>
              <a:t>product</a:t>
            </a:r>
            <a:r>
              <a:rPr lang="fr-FR" altLang="zh-CN" sz="1333" dirty="0"/>
              <a:t>: Network Slice URLLC Platinum’</a:t>
            </a:r>
          </a:p>
          <a:p>
            <a:r>
              <a:rPr lang="fr-FR" altLang="zh-CN" sz="1333" dirty="0"/>
              <a:t>(TMF API 622 Product </a:t>
            </a:r>
            <a:r>
              <a:rPr lang="fr-FR" altLang="zh-CN" sz="1333" dirty="0" err="1"/>
              <a:t>Ordering</a:t>
            </a:r>
            <a:r>
              <a:rPr lang="fr-FR" altLang="zh-CN" sz="1333" dirty="0"/>
              <a:t>)</a:t>
            </a:r>
          </a:p>
        </p:txBody>
      </p:sp>
      <p:sp>
        <p:nvSpPr>
          <p:cNvPr id="39" name="ZoneTexte 18">
            <a:extLst>
              <a:ext uri="{FF2B5EF4-FFF2-40B4-BE49-F238E27FC236}">
                <a16:creationId xmlns:a16="http://schemas.microsoft.com/office/drawing/2014/main" id="{29129ABE-DE14-FA4F-B956-D75265843E8F}"/>
              </a:ext>
            </a:extLst>
          </p:cNvPr>
          <p:cNvSpPr txBox="1"/>
          <p:nvPr/>
        </p:nvSpPr>
        <p:spPr>
          <a:xfrm>
            <a:off x="3490710" y="1527897"/>
            <a:ext cx="2401284" cy="61536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1. Internet </a:t>
            </a:r>
            <a:r>
              <a:rPr lang="fr-FR" sz="1333" dirty="0" err="1"/>
              <a:t>company</a:t>
            </a:r>
            <a:r>
              <a:rPr lang="fr-FR" sz="1333" dirty="0"/>
              <a:t> </a:t>
            </a:r>
            <a:r>
              <a:rPr lang="fr-FR" sz="1333" dirty="0" err="1"/>
              <a:t>chooses</a:t>
            </a:r>
            <a:r>
              <a:rPr lang="fr-FR" sz="1333" dirty="0"/>
              <a:t> a </a:t>
            </a:r>
            <a:r>
              <a:rPr lang="fr-FR" sz="1333" dirty="0" err="1"/>
              <a:t>product</a:t>
            </a:r>
            <a:r>
              <a:rPr lang="fr-FR" sz="1333" dirty="0"/>
              <a:t> </a:t>
            </a:r>
            <a:r>
              <a:rPr lang="fr-FR" sz="1333" dirty="0" err="1"/>
              <a:t>from</a:t>
            </a:r>
            <a:r>
              <a:rPr lang="fr-FR" sz="1333" dirty="0"/>
              <a:t> OBS Product </a:t>
            </a:r>
            <a:r>
              <a:rPr lang="fr-FR" sz="1333" dirty="0" err="1"/>
              <a:t>offerings</a:t>
            </a:r>
            <a:endParaRPr lang="fr-FR" sz="1333" dirty="0"/>
          </a:p>
        </p:txBody>
      </p:sp>
      <p:sp>
        <p:nvSpPr>
          <p:cNvPr id="41" name="ZoneTexte 23">
            <a:extLst>
              <a:ext uri="{FF2B5EF4-FFF2-40B4-BE49-F238E27FC236}">
                <a16:creationId xmlns:a16="http://schemas.microsoft.com/office/drawing/2014/main" id="{4474480D-5213-894E-8EB0-5471359E69DD}"/>
              </a:ext>
            </a:extLst>
          </p:cNvPr>
          <p:cNvSpPr txBox="1"/>
          <p:nvPr/>
        </p:nvSpPr>
        <p:spPr>
          <a:xfrm>
            <a:off x="3238701" y="3308528"/>
            <a:ext cx="2743960" cy="61536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3. Internet </a:t>
            </a:r>
            <a:r>
              <a:rPr lang="fr-FR" sz="1333" dirty="0" err="1"/>
              <a:t>company</a:t>
            </a:r>
            <a:r>
              <a:rPr lang="fr-FR" sz="1333" dirty="0"/>
              <a:t> </a:t>
            </a:r>
            <a:r>
              <a:rPr lang="fr-FR" sz="1333" dirty="0" err="1"/>
              <a:t>gets</a:t>
            </a:r>
            <a:r>
              <a:rPr lang="fr-FR" sz="1333" dirty="0"/>
              <a:t> a ‘Network Slice URLLC Platinum’ </a:t>
            </a:r>
            <a:r>
              <a:rPr lang="fr-FR" sz="1333" dirty="0" err="1"/>
              <a:t>product</a:t>
            </a:r>
            <a:r>
              <a:rPr lang="fr-FR" sz="1333" dirty="0"/>
              <a:t> </a:t>
            </a:r>
            <a:r>
              <a:rPr lang="fr-FR" sz="1333" dirty="0" err="1"/>
              <a:t>from</a:t>
            </a:r>
            <a:r>
              <a:rPr lang="fr-FR" sz="1333" dirty="0"/>
              <a:t> OBS (</a:t>
            </a:r>
            <a:r>
              <a:rPr lang="fr-FR" sz="1333" dirty="0" err="1"/>
              <a:t>through</a:t>
            </a:r>
            <a:r>
              <a:rPr lang="fr-FR" sz="1333" dirty="0"/>
              <a:t> BSS)</a:t>
            </a:r>
          </a:p>
        </p:txBody>
      </p:sp>
    </p:spTree>
    <p:extLst>
      <p:ext uri="{BB962C8B-B14F-4D97-AF65-F5344CB8AC3E}">
        <p14:creationId xmlns:p14="http://schemas.microsoft.com/office/powerpoint/2010/main" val="2260780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492443"/>
          </a:xfrm>
        </p:spPr>
        <p:txBody>
          <a:bodyPr/>
          <a:lstStyle/>
          <a:p>
            <a:r>
              <a:rPr lang="fr-FR" sz="3200" dirty="0"/>
              <a:t>Scenario No. 2 </a:t>
            </a:r>
            <a:r>
              <a:rPr lang="fr-FR" altLang="zh-CN" sz="3200" dirty="0" err="1"/>
              <a:t>Exposure</a:t>
            </a:r>
            <a:r>
              <a:rPr lang="fr-FR" altLang="zh-CN" sz="3200" dirty="0"/>
              <a:t> </a:t>
            </a:r>
            <a:r>
              <a:rPr lang="fr-FR" altLang="zh-CN" sz="3200" dirty="0" err="1"/>
              <a:t>without</a:t>
            </a:r>
            <a:r>
              <a:rPr lang="fr-FR" altLang="zh-CN" sz="3200" dirty="0"/>
              <a:t> BSS </a:t>
            </a:r>
            <a:r>
              <a:rPr lang="fr-FR" sz="3200" dirty="0"/>
              <a:t>- </a:t>
            </a:r>
            <a:r>
              <a:rPr lang="fr-FR" sz="3200" dirty="0" err="1"/>
              <a:t>Example</a:t>
            </a:r>
            <a:endParaRPr lang="fr-FR" sz="3200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728385" y="1521813"/>
            <a:ext cx="2688299" cy="4020836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5687310" y="1477568"/>
            <a:ext cx="2688299" cy="4608512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164376" y="891746"/>
            <a:ext cx="2088713" cy="492443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/>
              <a:t>ex.: </a:t>
            </a:r>
            <a:r>
              <a:rPr lang="fr-FR" sz="1600" dirty="0" err="1"/>
              <a:t>Operator</a:t>
            </a:r>
            <a:r>
              <a:rPr lang="fr-FR" sz="1600" dirty="0"/>
              <a:t> Business</a:t>
            </a:r>
          </a:p>
          <a:p>
            <a:pPr algn="ctr"/>
            <a:r>
              <a:rPr lang="fr-FR" sz="1600" dirty="0"/>
              <a:t>Services</a:t>
            </a:r>
          </a:p>
        </p:txBody>
      </p:sp>
      <p:cxnSp>
        <p:nvCxnSpPr>
          <p:cNvPr id="11" name="Connecteur droit 10"/>
          <p:cNvCxnSpPr>
            <a:cxnSpLocks/>
            <a:stCxn id="15" idx="3"/>
            <a:endCxn id="14" idx="1"/>
          </p:cNvCxnSpPr>
          <p:nvPr/>
        </p:nvCxnSpPr>
        <p:spPr>
          <a:xfrm>
            <a:off x="2646648" y="2379500"/>
            <a:ext cx="3793999" cy="744800"/>
          </a:xfrm>
          <a:prstGeom prst="line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à coins arrondis 11"/>
          <p:cNvSpPr/>
          <p:nvPr/>
        </p:nvSpPr>
        <p:spPr>
          <a:xfrm>
            <a:off x="6344637" y="1737292"/>
            <a:ext cx="1344149" cy="2016224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NSP</a:t>
            </a:r>
          </a:p>
        </p:txBody>
      </p:sp>
      <p:sp>
        <p:nvSpPr>
          <p:cNvPr id="13" name="Organigramme : Processus 12"/>
          <p:cNvSpPr/>
          <p:nvPr/>
        </p:nvSpPr>
        <p:spPr>
          <a:xfrm>
            <a:off x="6536658" y="2025324"/>
            <a:ext cx="960107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BSS</a:t>
            </a:r>
          </a:p>
        </p:txBody>
      </p:sp>
      <p:sp>
        <p:nvSpPr>
          <p:cNvPr id="14" name="Organigramme : Processus 13"/>
          <p:cNvSpPr/>
          <p:nvPr/>
        </p:nvSpPr>
        <p:spPr>
          <a:xfrm>
            <a:off x="6440647" y="2793410"/>
            <a:ext cx="1152128" cy="661779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6344637" y="4339380"/>
            <a:ext cx="1344149" cy="1680187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NOP</a:t>
            </a:r>
          </a:p>
        </p:txBody>
      </p:sp>
      <p:sp>
        <p:nvSpPr>
          <p:cNvPr id="18" name="Organigramme : Processus 17"/>
          <p:cNvSpPr/>
          <p:nvPr/>
        </p:nvSpPr>
        <p:spPr>
          <a:xfrm>
            <a:off x="6440647" y="4627412"/>
            <a:ext cx="1152128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OSS/NML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1302499" y="2019460"/>
            <a:ext cx="1344149" cy="72008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NSC</a:t>
            </a:r>
          </a:p>
        </p:txBody>
      </p:sp>
      <p:cxnSp>
        <p:nvCxnSpPr>
          <p:cNvPr id="9" name="Connecteur droit 8"/>
          <p:cNvCxnSpPr>
            <a:stCxn id="12" idx="2"/>
            <a:endCxn id="16" idx="0"/>
          </p:cNvCxnSpPr>
          <p:nvPr/>
        </p:nvCxnSpPr>
        <p:spPr>
          <a:xfrm>
            <a:off x="7016711" y="3753516"/>
            <a:ext cx="0" cy="58586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lipse 25"/>
          <p:cNvSpPr/>
          <p:nvPr/>
        </p:nvSpPr>
        <p:spPr>
          <a:xfrm>
            <a:off x="6440647" y="5347492"/>
            <a:ext cx="1152128" cy="28803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</a:p>
        </p:txBody>
      </p:sp>
      <p:cxnSp>
        <p:nvCxnSpPr>
          <p:cNvPr id="28" name="Connecteur droit 27"/>
          <p:cNvCxnSpPr>
            <a:cxnSpLocks/>
            <a:stCxn id="13" idx="2"/>
            <a:endCxn id="14" idx="0"/>
          </p:cNvCxnSpPr>
          <p:nvPr/>
        </p:nvCxnSpPr>
        <p:spPr>
          <a:xfrm flipH="1">
            <a:off x="7016711" y="2505377"/>
            <a:ext cx="1" cy="288033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>
            <a:stCxn id="18" idx="2"/>
            <a:endCxn id="26" idx="0"/>
          </p:cNvCxnSpPr>
          <p:nvPr/>
        </p:nvCxnSpPr>
        <p:spPr>
          <a:xfrm>
            <a:off x="7016711" y="5107465"/>
            <a:ext cx="0" cy="24002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V="1">
            <a:off x="7208733" y="2503306"/>
            <a:ext cx="1" cy="290103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7522306" y="2229885"/>
            <a:ext cx="1344147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TMF API 641 (Service </a:t>
            </a:r>
            <a:r>
              <a:rPr lang="fr-FR" sz="1200" dirty="0" err="1"/>
              <a:t>Ordering</a:t>
            </a:r>
            <a:r>
              <a:rPr lang="fr-FR" sz="1200" dirty="0"/>
              <a:t>)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7420677" y="3920846"/>
            <a:ext cx="12866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3GPP TS 28.531, TS 28.532</a:t>
            </a:r>
          </a:p>
        </p:txBody>
      </p:sp>
      <p:cxnSp>
        <p:nvCxnSpPr>
          <p:cNvPr id="32" name="Connecteur droit 31"/>
          <p:cNvCxnSpPr>
            <a:cxnSpLocks/>
          </p:cNvCxnSpPr>
          <p:nvPr/>
        </p:nvCxnSpPr>
        <p:spPr>
          <a:xfrm flipH="1" flipV="1">
            <a:off x="7286821" y="3524869"/>
            <a:ext cx="1" cy="1102543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1063560" y="1148876"/>
            <a:ext cx="2000548" cy="24622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r>
              <a:rPr lang="fr-FR" sz="1600" dirty="0"/>
              <a:t>ex: </a:t>
            </a:r>
            <a:r>
              <a:rPr lang="fr-FR" sz="1600" dirty="0" err="1"/>
              <a:t>Operator</a:t>
            </a:r>
            <a:r>
              <a:rPr lang="fr-FR" sz="1600" dirty="0"/>
              <a:t> </a:t>
            </a:r>
            <a:r>
              <a:rPr lang="fr-FR" sz="1600" dirty="0" err="1"/>
              <a:t>platform</a:t>
            </a:r>
            <a:endParaRPr lang="fr-FR" sz="1600" dirty="0"/>
          </a:p>
        </p:txBody>
      </p:sp>
      <p:sp>
        <p:nvSpPr>
          <p:cNvPr id="34" name="ZoneTexte 33"/>
          <p:cNvSpPr txBox="1"/>
          <p:nvPr/>
        </p:nvSpPr>
        <p:spPr>
          <a:xfrm>
            <a:off x="7475268" y="5145253"/>
            <a:ext cx="1391186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3GPP TS 28.531, TS 28.532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E4348BDF-99DB-AB46-8CD0-7F7BD8DDDEE0}"/>
              </a:ext>
            </a:extLst>
          </p:cNvPr>
          <p:cNvSpPr txBox="1"/>
          <p:nvPr/>
        </p:nvSpPr>
        <p:spPr>
          <a:xfrm>
            <a:off x="6410398" y="2792781"/>
            <a:ext cx="8764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OSS/SML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8E8394A1-3593-8745-B863-AF8B878B3849}"/>
              </a:ext>
            </a:extLst>
          </p:cNvPr>
          <p:cNvSpPr txBox="1"/>
          <p:nvPr/>
        </p:nvSpPr>
        <p:spPr>
          <a:xfrm>
            <a:off x="6680027" y="3107567"/>
            <a:ext cx="71821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</a:rPr>
              <a:t>EGMF</a:t>
            </a:r>
            <a:endParaRPr lang="zh-CN" altLang="en-US" sz="1200" dirty="0"/>
          </a:p>
        </p:txBody>
      </p:sp>
      <p:sp>
        <p:nvSpPr>
          <p:cNvPr id="38" name="Organigramme : Processus 12">
            <a:extLst>
              <a:ext uri="{FF2B5EF4-FFF2-40B4-BE49-F238E27FC236}">
                <a16:creationId xmlns:a16="http://schemas.microsoft.com/office/drawing/2014/main" id="{61BD26D6-A00B-DB42-95E9-6CED4BD5BCFA}"/>
              </a:ext>
            </a:extLst>
          </p:cNvPr>
          <p:cNvSpPr/>
          <p:nvPr/>
        </p:nvSpPr>
        <p:spPr>
          <a:xfrm>
            <a:off x="6727795" y="3118233"/>
            <a:ext cx="612497" cy="266333"/>
          </a:xfrm>
          <a:prstGeom prst="flowChartProcess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B8BDEA8D-41D4-0147-BED9-1328F423B2BE}"/>
              </a:ext>
            </a:extLst>
          </p:cNvPr>
          <p:cNvSpPr txBox="1"/>
          <p:nvPr/>
        </p:nvSpPr>
        <p:spPr>
          <a:xfrm>
            <a:off x="7752834" y="2869655"/>
            <a:ext cx="4060181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1100" dirty="0" err="1">
                <a:solidFill>
                  <a:srgbClr val="0070C0"/>
                </a:solidFill>
              </a:rPr>
              <a:t>takes</a:t>
            </a:r>
            <a:r>
              <a:rPr lang="fr-FR" altLang="zh-CN" sz="1100" dirty="0">
                <a:solidFill>
                  <a:srgbClr val="0070C0"/>
                </a:solidFill>
              </a:rPr>
              <a:t> control of the </a:t>
            </a:r>
            <a:r>
              <a:rPr lang="en" altLang="zh-CN" sz="1100" dirty="0">
                <a:solidFill>
                  <a:srgbClr val="0070C0"/>
                </a:solidFill>
              </a:rPr>
              <a:t>creation/management of operator defined </a:t>
            </a:r>
            <a:r>
              <a:rPr lang="en" altLang="zh-CN" sz="1100" dirty="0" err="1">
                <a:solidFill>
                  <a:srgbClr val="0070C0"/>
                </a:solidFill>
              </a:rPr>
              <a:t>MnS</a:t>
            </a:r>
            <a:r>
              <a:rPr lang="en" altLang="zh-CN" sz="1100" dirty="0">
                <a:solidFill>
                  <a:srgbClr val="0070C0"/>
                </a:solidFill>
              </a:rPr>
              <a:t> consumer acting on behalf of the customer</a:t>
            </a:r>
            <a:endParaRPr lang="zh-CN" altLang="en-US" sz="1100" dirty="0">
              <a:solidFill>
                <a:srgbClr val="0070C0"/>
              </a:solidFill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82BD2BB9-F13D-F948-8CE0-E959DB343309}"/>
              </a:ext>
            </a:extLst>
          </p:cNvPr>
          <p:cNvSpPr txBox="1"/>
          <p:nvPr/>
        </p:nvSpPr>
        <p:spPr>
          <a:xfrm>
            <a:off x="7736965" y="3351847"/>
            <a:ext cx="3744580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1100" dirty="0">
                <a:solidFill>
                  <a:srgbClr val="0070C0"/>
                </a:solidFill>
              </a:rPr>
              <a:t>authorize the </a:t>
            </a:r>
            <a:r>
              <a:rPr lang="fr-FR" altLang="zh-CN" sz="1100" dirty="0" err="1">
                <a:solidFill>
                  <a:srgbClr val="0070C0"/>
                </a:solidFill>
              </a:rPr>
              <a:t>external</a:t>
            </a:r>
            <a:r>
              <a:rPr lang="fr-FR" altLang="zh-CN" sz="1100" dirty="0">
                <a:solidFill>
                  <a:srgbClr val="0070C0"/>
                </a:solidFill>
              </a:rPr>
              <a:t> </a:t>
            </a:r>
            <a:r>
              <a:rPr lang="fr-FR" altLang="zh-CN" sz="1100" dirty="0" err="1">
                <a:solidFill>
                  <a:srgbClr val="0070C0"/>
                </a:solidFill>
              </a:rPr>
              <a:t>customer</a:t>
            </a:r>
            <a:r>
              <a:rPr lang="fr-FR" altLang="zh-CN" sz="1100" dirty="0">
                <a:solidFill>
                  <a:srgbClr val="0070C0"/>
                </a:solidFill>
              </a:rPr>
              <a:t> and </a:t>
            </a:r>
            <a:r>
              <a:rPr lang="fr-FR" altLang="zh-CN" sz="1100" dirty="0" err="1">
                <a:solidFill>
                  <a:srgbClr val="0070C0"/>
                </a:solidFill>
              </a:rPr>
              <a:t>provide</a:t>
            </a:r>
            <a:r>
              <a:rPr lang="fr-FR" altLang="zh-CN" sz="1100" dirty="0">
                <a:solidFill>
                  <a:srgbClr val="0070C0"/>
                </a:solidFill>
              </a:rPr>
              <a:t> permission to </a:t>
            </a:r>
            <a:r>
              <a:rPr lang="fr-FR" altLang="zh-CN" sz="1100" dirty="0" err="1">
                <a:solidFill>
                  <a:srgbClr val="0070C0"/>
                </a:solidFill>
              </a:rPr>
              <a:t>external</a:t>
            </a:r>
            <a:r>
              <a:rPr lang="fr-FR" altLang="zh-CN" sz="1100" dirty="0">
                <a:solidFill>
                  <a:srgbClr val="0070C0"/>
                </a:solidFill>
              </a:rPr>
              <a:t> </a:t>
            </a:r>
            <a:r>
              <a:rPr lang="fr-FR" altLang="zh-CN" sz="1100" dirty="0" err="1">
                <a:solidFill>
                  <a:srgbClr val="0070C0"/>
                </a:solidFill>
              </a:rPr>
              <a:t>customer</a:t>
            </a:r>
            <a:endParaRPr lang="zh-CN" altLang="en-US" sz="1100" dirty="0">
              <a:solidFill>
                <a:srgbClr val="0070C0"/>
              </a:solidFill>
            </a:endParaRPr>
          </a:p>
        </p:txBody>
      </p:sp>
      <p:sp>
        <p:nvSpPr>
          <p:cNvPr id="35" name="ZoneTexte 9">
            <a:extLst>
              <a:ext uri="{FF2B5EF4-FFF2-40B4-BE49-F238E27FC236}">
                <a16:creationId xmlns:a16="http://schemas.microsoft.com/office/drawing/2014/main" id="{57E3AD49-B75A-7D42-9C13-5FB6F8EACA99}"/>
              </a:ext>
            </a:extLst>
          </p:cNvPr>
          <p:cNvSpPr txBox="1"/>
          <p:nvPr/>
        </p:nvSpPr>
        <p:spPr>
          <a:xfrm>
            <a:off x="3245234" y="3151568"/>
            <a:ext cx="3080597" cy="61536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2. The </a:t>
            </a:r>
            <a:r>
              <a:rPr lang="fr-FR" sz="1333" dirty="0" err="1"/>
              <a:t>platform</a:t>
            </a:r>
            <a:r>
              <a:rPr lang="fr-FR" sz="1333" dirty="0"/>
              <a:t> </a:t>
            </a:r>
            <a:r>
              <a:rPr lang="fr-FR" sz="1333" dirty="0" err="1"/>
              <a:t>can</a:t>
            </a:r>
            <a:r>
              <a:rPr lang="fr-FR" sz="1333" dirty="0"/>
              <a:t> </a:t>
            </a:r>
            <a:r>
              <a:rPr lang="fr-FR" sz="1333" dirty="0" err="1"/>
              <a:t>directly</a:t>
            </a:r>
            <a:r>
              <a:rPr lang="fr-FR" sz="1333" dirty="0"/>
              <a:t> </a:t>
            </a:r>
            <a:r>
              <a:rPr lang="fr-FR" sz="1333" dirty="0" err="1"/>
              <a:t>get</a:t>
            </a:r>
            <a:r>
              <a:rPr lang="fr-FR" sz="1333" dirty="0"/>
              <a:t> </a:t>
            </a:r>
            <a:r>
              <a:rPr lang="fr-FR" sz="1333" dirty="0" err="1"/>
              <a:t>access</a:t>
            </a:r>
            <a:r>
              <a:rPr lang="fr-FR" sz="1333" dirty="0"/>
              <a:t> to the OSS/SML to </a:t>
            </a:r>
            <a:r>
              <a:rPr lang="fr-FR" sz="1333" dirty="0" err="1"/>
              <a:t>order</a:t>
            </a:r>
            <a:r>
              <a:rPr lang="fr-FR" sz="1333" dirty="0"/>
              <a:t> </a:t>
            </a:r>
            <a:r>
              <a:rPr lang="fr-FR" altLang="zh-CN" sz="1333" dirty="0"/>
              <a:t>Network Slice URLLC Platinum</a:t>
            </a:r>
          </a:p>
        </p:txBody>
      </p:sp>
      <p:sp>
        <p:nvSpPr>
          <p:cNvPr id="39" name="ZoneTexte 18">
            <a:extLst>
              <a:ext uri="{FF2B5EF4-FFF2-40B4-BE49-F238E27FC236}">
                <a16:creationId xmlns:a16="http://schemas.microsoft.com/office/drawing/2014/main" id="{29129ABE-DE14-FA4F-B956-D75265843E8F}"/>
              </a:ext>
            </a:extLst>
          </p:cNvPr>
          <p:cNvSpPr txBox="1"/>
          <p:nvPr/>
        </p:nvSpPr>
        <p:spPr>
          <a:xfrm>
            <a:off x="3460149" y="1642976"/>
            <a:ext cx="2401284" cy="41024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1. </a:t>
            </a:r>
            <a:r>
              <a:rPr lang="fr-FR" sz="1333" dirty="0" err="1"/>
              <a:t>Operator</a:t>
            </a:r>
            <a:r>
              <a:rPr lang="zh-CN" altLang="en-US" sz="1333" dirty="0"/>
              <a:t> </a:t>
            </a:r>
            <a:r>
              <a:rPr lang="en-US" altLang="zh-CN" sz="1333" dirty="0"/>
              <a:t>run</a:t>
            </a:r>
            <a:r>
              <a:rPr lang="zh-CN" altLang="en-US" sz="1333" dirty="0"/>
              <a:t> </a:t>
            </a:r>
            <a:r>
              <a:rPr lang="en-US" altLang="zh-CN" sz="1333" dirty="0"/>
              <a:t>a</a:t>
            </a:r>
            <a:r>
              <a:rPr lang="zh-CN" altLang="en-US" sz="1333" dirty="0"/>
              <a:t> </a:t>
            </a:r>
            <a:r>
              <a:rPr lang="en-US" altLang="zh-CN" sz="1333" dirty="0"/>
              <a:t>platform outside the operator domain. </a:t>
            </a:r>
            <a:endParaRPr lang="fr-FR" sz="1333" dirty="0"/>
          </a:p>
        </p:txBody>
      </p:sp>
      <p:sp>
        <p:nvSpPr>
          <p:cNvPr id="41" name="ZoneTexte 23">
            <a:extLst>
              <a:ext uri="{FF2B5EF4-FFF2-40B4-BE49-F238E27FC236}">
                <a16:creationId xmlns:a16="http://schemas.microsoft.com/office/drawing/2014/main" id="{4474480D-5213-894E-8EB0-5471359E69DD}"/>
              </a:ext>
            </a:extLst>
          </p:cNvPr>
          <p:cNvSpPr txBox="1"/>
          <p:nvPr/>
        </p:nvSpPr>
        <p:spPr>
          <a:xfrm>
            <a:off x="3238700" y="3915767"/>
            <a:ext cx="2972079" cy="61536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3. The </a:t>
            </a:r>
            <a:r>
              <a:rPr lang="fr-FR" sz="1333" dirty="0" err="1"/>
              <a:t>platform</a:t>
            </a:r>
            <a:r>
              <a:rPr lang="fr-FR" sz="1333" dirty="0"/>
              <a:t> </a:t>
            </a:r>
            <a:r>
              <a:rPr lang="fr-FR" sz="1333" dirty="0" err="1"/>
              <a:t>gets</a:t>
            </a:r>
            <a:r>
              <a:rPr lang="fr-FR" sz="1333" dirty="0"/>
              <a:t> a ‘Network Slice URLLC Platinum’ </a:t>
            </a:r>
            <a:r>
              <a:rPr lang="fr-FR" sz="1333" dirty="0" err="1"/>
              <a:t>product</a:t>
            </a:r>
            <a:r>
              <a:rPr lang="fr-FR" sz="1333" dirty="0"/>
              <a:t> </a:t>
            </a:r>
            <a:r>
              <a:rPr lang="fr-FR" sz="1333" dirty="0" err="1"/>
              <a:t>from</a:t>
            </a:r>
            <a:r>
              <a:rPr lang="fr-FR" sz="1333" dirty="0"/>
              <a:t> OBS (</a:t>
            </a:r>
            <a:r>
              <a:rPr lang="fr-FR" sz="1333" dirty="0" err="1"/>
              <a:t>without</a:t>
            </a:r>
            <a:r>
              <a:rPr lang="fr-FR" sz="1333" dirty="0"/>
              <a:t> </a:t>
            </a:r>
            <a:r>
              <a:rPr lang="fr-FR" sz="1333" dirty="0" err="1"/>
              <a:t>going</a:t>
            </a:r>
            <a:r>
              <a:rPr lang="fr-FR" sz="1333" dirty="0"/>
              <a:t> </a:t>
            </a:r>
            <a:r>
              <a:rPr lang="fr-FR" sz="1333" dirty="0" err="1"/>
              <a:t>through</a:t>
            </a:r>
            <a:r>
              <a:rPr lang="fr-FR" sz="1333" dirty="0"/>
              <a:t> BSS)</a:t>
            </a:r>
          </a:p>
        </p:txBody>
      </p:sp>
      <p:cxnSp>
        <p:nvCxnSpPr>
          <p:cNvPr id="8" name="直线连接符 7">
            <a:extLst>
              <a:ext uri="{FF2B5EF4-FFF2-40B4-BE49-F238E27FC236}">
                <a16:creationId xmlns:a16="http://schemas.microsoft.com/office/drawing/2014/main" id="{6339F255-4A14-5B43-9206-D7A2586AD7B8}"/>
              </a:ext>
            </a:extLst>
          </p:cNvPr>
          <p:cNvCxnSpPr>
            <a:stCxn id="37" idx="3"/>
            <a:endCxn id="48" idx="1"/>
          </p:cNvCxnSpPr>
          <p:nvPr/>
        </p:nvCxnSpPr>
        <p:spPr bwMode="auto">
          <a:xfrm flipV="1">
            <a:off x="7398240" y="3085099"/>
            <a:ext cx="354594" cy="1609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直线连接符 16">
            <a:extLst>
              <a:ext uri="{FF2B5EF4-FFF2-40B4-BE49-F238E27FC236}">
                <a16:creationId xmlns:a16="http://schemas.microsoft.com/office/drawing/2014/main" id="{EED76430-9899-7C49-BC7C-75EEE47A9FEC}"/>
              </a:ext>
            </a:extLst>
          </p:cNvPr>
          <p:cNvCxnSpPr>
            <a:stCxn id="37" idx="3"/>
            <a:endCxn id="50" idx="1"/>
          </p:cNvCxnSpPr>
          <p:nvPr/>
        </p:nvCxnSpPr>
        <p:spPr bwMode="auto">
          <a:xfrm>
            <a:off x="7398240" y="3246067"/>
            <a:ext cx="338725" cy="3212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307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492443"/>
          </a:xfrm>
        </p:spPr>
        <p:txBody>
          <a:bodyPr/>
          <a:lstStyle/>
          <a:p>
            <a:r>
              <a:rPr lang="fr-FR" sz="3200" dirty="0"/>
              <a:t>Scenario No. 2 </a:t>
            </a:r>
            <a:r>
              <a:rPr lang="fr-FR" altLang="zh-CN" sz="3200" dirty="0" err="1"/>
              <a:t>Exposure</a:t>
            </a:r>
            <a:r>
              <a:rPr lang="fr-FR" altLang="zh-CN" sz="3200" dirty="0"/>
              <a:t> </a:t>
            </a:r>
            <a:r>
              <a:rPr lang="fr-FR" altLang="zh-CN" sz="3200" dirty="0" err="1"/>
              <a:t>without</a:t>
            </a:r>
            <a:r>
              <a:rPr lang="fr-FR" altLang="zh-CN" sz="3200" dirty="0"/>
              <a:t> BSS </a:t>
            </a:r>
            <a:r>
              <a:rPr lang="fr-FR" sz="3200" dirty="0"/>
              <a:t>- </a:t>
            </a:r>
            <a:r>
              <a:rPr lang="fr-FR" sz="3200" dirty="0" err="1"/>
              <a:t>Example</a:t>
            </a:r>
            <a:endParaRPr lang="fr-FR" sz="3200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728385" y="1485953"/>
            <a:ext cx="2688299" cy="4020836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5687310" y="1441708"/>
            <a:ext cx="2688299" cy="4608512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164376" y="855886"/>
            <a:ext cx="2088713" cy="492443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/>
              <a:t>ex.: </a:t>
            </a:r>
            <a:r>
              <a:rPr lang="fr-FR" sz="1600" dirty="0" err="1"/>
              <a:t>Operator</a:t>
            </a:r>
            <a:r>
              <a:rPr lang="fr-FR" sz="1600" dirty="0"/>
              <a:t> Business</a:t>
            </a:r>
          </a:p>
          <a:p>
            <a:pPr algn="ctr"/>
            <a:r>
              <a:rPr lang="fr-FR" sz="1600" dirty="0"/>
              <a:t>Services</a:t>
            </a:r>
          </a:p>
        </p:txBody>
      </p:sp>
      <p:cxnSp>
        <p:nvCxnSpPr>
          <p:cNvPr id="11" name="Connecteur droit 10"/>
          <p:cNvCxnSpPr>
            <a:cxnSpLocks/>
            <a:stCxn id="15" idx="3"/>
            <a:endCxn id="14" idx="1"/>
          </p:cNvCxnSpPr>
          <p:nvPr/>
        </p:nvCxnSpPr>
        <p:spPr>
          <a:xfrm>
            <a:off x="2646648" y="2343640"/>
            <a:ext cx="3793999" cy="744800"/>
          </a:xfrm>
          <a:prstGeom prst="line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à coins arrondis 11"/>
          <p:cNvSpPr/>
          <p:nvPr/>
        </p:nvSpPr>
        <p:spPr>
          <a:xfrm>
            <a:off x="6344637" y="1701432"/>
            <a:ext cx="1344149" cy="2016224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NSP</a:t>
            </a:r>
          </a:p>
        </p:txBody>
      </p:sp>
      <p:sp>
        <p:nvSpPr>
          <p:cNvPr id="13" name="Organigramme : Processus 12"/>
          <p:cNvSpPr/>
          <p:nvPr/>
        </p:nvSpPr>
        <p:spPr>
          <a:xfrm>
            <a:off x="6536658" y="1989464"/>
            <a:ext cx="960107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BSS</a:t>
            </a:r>
          </a:p>
        </p:txBody>
      </p:sp>
      <p:sp>
        <p:nvSpPr>
          <p:cNvPr id="14" name="Organigramme : Processus 13"/>
          <p:cNvSpPr/>
          <p:nvPr/>
        </p:nvSpPr>
        <p:spPr>
          <a:xfrm>
            <a:off x="6440647" y="2757550"/>
            <a:ext cx="1152128" cy="661779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6344637" y="4303520"/>
            <a:ext cx="1344149" cy="1680187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NOP</a:t>
            </a:r>
          </a:p>
        </p:txBody>
      </p:sp>
      <p:sp>
        <p:nvSpPr>
          <p:cNvPr id="18" name="Organigramme : Processus 17"/>
          <p:cNvSpPr/>
          <p:nvPr/>
        </p:nvSpPr>
        <p:spPr>
          <a:xfrm>
            <a:off x="6440647" y="4591552"/>
            <a:ext cx="1152128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OSS/NML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1302499" y="1983600"/>
            <a:ext cx="1344149" cy="72008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NSC</a:t>
            </a:r>
          </a:p>
        </p:txBody>
      </p:sp>
      <p:cxnSp>
        <p:nvCxnSpPr>
          <p:cNvPr id="9" name="Connecteur droit 8"/>
          <p:cNvCxnSpPr>
            <a:stCxn id="12" idx="2"/>
            <a:endCxn id="16" idx="0"/>
          </p:cNvCxnSpPr>
          <p:nvPr/>
        </p:nvCxnSpPr>
        <p:spPr>
          <a:xfrm>
            <a:off x="7016711" y="3717656"/>
            <a:ext cx="0" cy="58586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lipse 25"/>
          <p:cNvSpPr/>
          <p:nvPr/>
        </p:nvSpPr>
        <p:spPr>
          <a:xfrm>
            <a:off x="6440647" y="5311632"/>
            <a:ext cx="1152128" cy="28803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</a:p>
        </p:txBody>
      </p:sp>
      <p:cxnSp>
        <p:nvCxnSpPr>
          <p:cNvPr id="28" name="Connecteur droit 27"/>
          <p:cNvCxnSpPr>
            <a:cxnSpLocks/>
            <a:stCxn id="13" idx="2"/>
            <a:endCxn id="14" idx="0"/>
          </p:cNvCxnSpPr>
          <p:nvPr/>
        </p:nvCxnSpPr>
        <p:spPr>
          <a:xfrm flipH="1">
            <a:off x="7016711" y="2469517"/>
            <a:ext cx="1" cy="288033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>
            <a:stCxn id="18" idx="2"/>
            <a:endCxn id="26" idx="0"/>
          </p:cNvCxnSpPr>
          <p:nvPr/>
        </p:nvCxnSpPr>
        <p:spPr>
          <a:xfrm>
            <a:off x="7016711" y="5071605"/>
            <a:ext cx="0" cy="24002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V="1">
            <a:off x="7208733" y="2467446"/>
            <a:ext cx="1" cy="290103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7522306" y="2194025"/>
            <a:ext cx="1344147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TMF API 641 (Service </a:t>
            </a:r>
            <a:r>
              <a:rPr lang="fr-FR" sz="1200" dirty="0" err="1"/>
              <a:t>Ordering</a:t>
            </a:r>
            <a:r>
              <a:rPr lang="fr-FR" sz="1200" dirty="0"/>
              <a:t>)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7420677" y="3884986"/>
            <a:ext cx="12866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3GPP TS 28.531, TS 28.532</a:t>
            </a:r>
          </a:p>
        </p:txBody>
      </p:sp>
      <p:cxnSp>
        <p:nvCxnSpPr>
          <p:cNvPr id="32" name="Connecteur droit 31"/>
          <p:cNvCxnSpPr>
            <a:cxnSpLocks/>
          </p:cNvCxnSpPr>
          <p:nvPr/>
        </p:nvCxnSpPr>
        <p:spPr>
          <a:xfrm flipH="1" flipV="1">
            <a:off x="7286821" y="3489009"/>
            <a:ext cx="1" cy="1102543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1063560" y="1113016"/>
            <a:ext cx="2000548" cy="24622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r>
              <a:rPr lang="fr-FR" sz="1600" dirty="0"/>
              <a:t>ex: </a:t>
            </a:r>
            <a:r>
              <a:rPr lang="fr-FR" sz="1600" dirty="0" err="1"/>
              <a:t>Operator</a:t>
            </a:r>
            <a:r>
              <a:rPr lang="fr-FR" sz="1600" dirty="0"/>
              <a:t> </a:t>
            </a:r>
            <a:r>
              <a:rPr lang="fr-FR" sz="1600" dirty="0" err="1"/>
              <a:t>platform</a:t>
            </a:r>
            <a:endParaRPr lang="fr-FR" sz="1600" dirty="0"/>
          </a:p>
        </p:txBody>
      </p:sp>
      <p:sp>
        <p:nvSpPr>
          <p:cNvPr id="34" name="ZoneTexte 33"/>
          <p:cNvSpPr txBox="1"/>
          <p:nvPr/>
        </p:nvSpPr>
        <p:spPr>
          <a:xfrm>
            <a:off x="7475268" y="5109393"/>
            <a:ext cx="1391186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3GPP TS 28.531, TS 28.532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E4348BDF-99DB-AB46-8CD0-7F7BD8DDDEE0}"/>
              </a:ext>
            </a:extLst>
          </p:cNvPr>
          <p:cNvSpPr txBox="1"/>
          <p:nvPr/>
        </p:nvSpPr>
        <p:spPr>
          <a:xfrm>
            <a:off x="6410398" y="2756921"/>
            <a:ext cx="8764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OSS/SML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8E8394A1-3593-8745-B863-AF8B878B3849}"/>
              </a:ext>
            </a:extLst>
          </p:cNvPr>
          <p:cNvSpPr txBox="1"/>
          <p:nvPr/>
        </p:nvSpPr>
        <p:spPr>
          <a:xfrm>
            <a:off x="6680027" y="3071707"/>
            <a:ext cx="71821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</a:rPr>
              <a:t>EGMF</a:t>
            </a:r>
            <a:endParaRPr lang="zh-CN" altLang="en-US" sz="1200" dirty="0"/>
          </a:p>
        </p:txBody>
      </p:sp>
      <p:sp>
        <p:nvSpPr>
          <p:cNvPr id="38" name="Organigramme : Processus 12">
            <a:extLst>
              <a:ext uri="{FF2B5EF4-FFF2-40B4-BE49-F238E27FC236}">
                <a16:creationId xmlns:a16="http://schemas.microsoft.com/office/drawing/2014/main" id="{61BD26D6-A00B-DB42-95E9-6CED4BD5BCFA}"/>
              </a:ext>
            </a:extLst>
          </p:cNvPr>
          <p:cNvSpPr/>
          <p:nvPr/>
        </p:nvSpPr>
        <p:spPr>
          <a:xfrm>
            <a:off x="6727795" y="3082373"/>
            <a:ext cx="612497" cy="266333"/>
          </a:xfrm>
          <a:prstGeom prst="flowChartProcess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B8BDEA8D-41D4-0147-BED9-1328F423B2BE}"/>
              </a:ext>
            </a:extLst>
          </p:cNvPr>
          <p:cNvSpPr txBox="1"/>
          <p:nvPr/>
        </p:nvSpPr>
        <p:spPr>
          <a:xfrm>
            <a:off x="8063977" y="4536478"/>
            <a:ext cx="4060181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1100" dirty="0" err="1">
                <a:solidFill>
                  <a:srgbClr val="0070C0"/>
                </a:solidFill>
              </a:rPr>
              <a:t>takes</a:t>
            </a:r>
            <a:r>
              <a:rPr lang="fr-FR" altLang="zh-CN" sz="1100" dirty="0">
                <a:solidFill>
                  <a:srgbClr val="0070C0"/>
                </a:solidFill>
              </a:rPr>
              <a:t> control of the </a:t>
            </a:r>
            <a:r>
              <a:rPr lang="en" altLang="zh-CN" sz="1100" dirty="0">
                <a:solidFill>
                  <a:srgbClr val="0070C0"/>
                </a:solidFill>
              </a:rPr>
              <a:t>creation/management of operator defined </a:t>
            </a:r>
            <a:r>
              <a:rPr lang="en" altLang="zh-CN" sz="1100" dirty="0" err="1">
                <a:solidFill>
                  <a:srgbClr val="0070C0"/>
                </a:solidFill>
              </a:rPr>
              <a:t>MnS</a:t>
            </a:r>
            <a:r>
              <a:rPr lang="en" altLang="zh-CN" sz="1100" dirty="0">
                <a:solidFill>
                  <a:srgbClr val="0070C0"/>
                </a:solidFill>
              </a:rPr>
              <a:t> consumer acting on behalf of the customer</a:t>
            </a:r>
            <a:endParaRPr lang="zh-CN" altLang="en-US" sz="1100" dirty="0">
              <a:solidFill>
                <a:srgbClr val="0070C0"/>
              </a:solidFill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82BD2BB9-F13D-F948-8CE0-E959DB343309}"/>
              </a:ext>
            </a:extLst>
          </p:cNvPr>
          <p:cNvSpPr txBox="1"/>
          <p:nvPr/>
        </p:nvSpPr>
        <p:spPr>
          <a:xfrm>
            <a:off x="7754547" y="2907638"/>
            <a:ext cx="3744580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1100" dirty="0">
                <a:solidFill>
                  <a:srgbClr val="0070C0"/>
                </a:solidFill>
              </a:rPr>
              <a:t>authorize the </a:t>
            </a:r>
            <a:r>
              <a:rPr lang="fr-FR" altLang="zh-CN" sz="1100" dirty="0" err="1">
                <a:solidFill>
                  <a:srgbClr val="0070C0"/>
                </a:solidFill>
              </a:rPr>
              <a:t>external</a:t>
            </a:r>
            <a:r>
              <a:rPr lang="fr-FR" altLang="zh-CN" sz="1100" dirty="0">
                <a:solidFill>
                  <a:srgbClr val="0070C0"/>
                </a:solidFill>
              </a:rPr>
              <a:t> </a:t>
            </a:r>
            <a:r>
              <a:rPr lang="fr-FR" altLang="zh-CN" sz="1100" dirty="0" err="1">
                <a:solidFill>
                  <a:srgbClr val="0070C0"/>
                </a:solidFill>
              </a:rPr>
              <a:t>customer</a:t>
            </a:r>
            <a:r>
              <a:rPr lang="fr-FR" altLang="zh-CN" sz="1100" dirty="0">
                <a:solidFill>
                  <a:srgbClr val="0070C0"/>
                </a:solidFill>
              </a:rPr>
              <a:t> and </a:t>
            </a:r>
            <a:r>
              <a:rPr lang="fr-FR" altLang="zh-CN" sz="1100" dirty="0" err="1">
                <a:solidFill>
                  <a:srgbClr val="0070C0"/>
                </a:solidFill>
              </a:rPr>
              <a:t>provide</a:t>
            </a:r>
            <a:r>
              <a:rPr lang="fr-FR" altLang="zh-CN" sz="1100" dirty="0">
                <a:solidFill>
                  <a:srgbClr val="0070C0"/>
                </a:solidFill>
              </a:rPr>
              <a:t> permission to </a:t>
            </a:r>
            <a:r>
              <a:rPr lang="fr-FR" altLang="zh-CN" sz="1100" dirty="0" err="1">
                <a:solidFill>
                  <a:srgbClr val="0070C0"/>
                </a:solidFill>
              </a:rPr>
              <a:t>external</a:t>
            </a:r>
            <a:r>
              <a:rPr lang="fr-FR" altLang="zh-CN" sz="1100" dirty="0">
                <a:solidFill>
                  <a:srgbClr val="0070C0"/>
                </a:solidFill>
              </a:rPr>
              <a:t> </a:t>
            </a:r>
            <a:r>
              <a:rPr lang="fr-FR" altLang="zh-CN" sz="1100" dirty="0" err="1">
                <a:solidFill>
                  <a:srgbClr val="0070C0"/>
                </a:solidFill>
              </a:rPr>
              <a:t>customer</a:t>
            </a:r>
            <a:endParaRPr lang="zh-CN" altLang="en-US" sz="1100" dirty="0">
              <a:solidFill>
                <a:srgbClr val="0070C0"/>
              </a:solidFill>
            </a:endParaRPr>
          </a:p>
        </p:txBody>
      </p:sp>
      <p:cxnSp>
        <p:nvCxnSpPr>
          <p:cNvPr id="17" name="直线连接符 16">
            <a:extLst>
              <a:ext uri="{FF2B5EF4-FFF2-40B4-BE49-F238E27FC236}">
                <a16:creationId xmlns:a16="http://schemas.microsoft.com/office/drawing/2014/main" id="{EED76430-9899-7C49-BC7C-75EEE47A9FEC}"/>
              </a:ext>
            </a:extLst>
          </p:cNvPr>
          <p:cNvCxnSpPr>
            <a:stCxn id="37" idx="3"/>
            <a:endCxn id="50" idx="1"/>
          </p:cNvCxnSpPr>
          <p:nvPr/>
        </p:nvCxnSpPr>
        <p:spPr bwMode="auto">
          <a:xfrm flipV="1">
            <a:off x="7398240" y="3123082"/>
            <a:ext cx="356307" cy="8712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直线连接符 18">
            <a:extLst>
              <a:ext uri="{FF2B5EF4-FFF2-40B4-BE49-F238E27FC236}">
                <a16:creationId xmlns:a16="http://schemas.microsoft.com/office/drawing/2014/main" id="{9826652D-B3CE-1F43-9906-D4904641E31D}"/>
              </a:ext>
            </a:extLst>
          </p:cNvPr>
          <p:cNvCxnSpPr>
            <a:endCxn id="48" idx="1"/>
          </p:cNvCxnSpPr>
          <p:nvPr/>
        </p:nvCxnSpPr>
        <p:spPr bwMode="auto">
          <a:xfrm flipV="1">
            <a:off x="7688786" y="4751922"/>
            <a:ext cx="375191" cy="9798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ZoneTexte 9">
            <a:extLst>
              <a:ext uri="{FF2B5EF4-FFF2-40B4-BE49-F238E27FC236}">
                <a16:creationId xmlns:a16="http://schemas.microsoft.com/office/drawing/2014/main" id="{7D74446B-EE24-9045-A50F-B423F7B15D8F}"/>
              </a:ext>
            </a:extLst>
          </p:cNvPr>
          <p:cNvSpPr txBox="1"/>
          <p:nvPr/>
        </p:nvSpPr>
        <p:spPr>
          <a:xfrm>
            <a:off x="3245234" y="3151568"/>
            <a:ext cx="3041455" cy="61536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2. The </a:t>
            </a:r>
            <a:r>
              <a:rPr lang="fr-FR" sz="1333" dirty="0" err="1"/>
              <a:t>platform</a:t>
            </a:r>
            <a:r>
              <a:rPr lang="fr-FR" sz="1333" dirty="0"/>
              <a:t> </a:t>
            </a:r>
            <a:r>
              <a:rPr lang="fr-FR" sz="1333" dirty="0" err="1"/>
              <a:t>can</a:t>
            </a:r>
            <a:r>
              <a:rPr lang="fr-FR" sz="1333" dirty="0"/>
              <a:t> </a:t>
            </a:r>
            <a:r>
              <a:rPr lang="fr-FR" sz="1333" dirty="0" err="1"/>
              <a:t>directly</a:t>
            </a:r>
            <a:r>
              <a:rPr lang="fr-FR" sz="1333" dirty="0"/>
              <a:t> </a:t>
            </a:r>
            <a:r>
              <a:rPr lang="fr-FR" sz="1333" dirty="0" err="1"/>
              <a:t>get</a:t>
            </a:r>
            <a:r>
              <a:rPr lang="fr-FR" sz="1333" dirty="0"/>
              <a:t> </a:t>
            </a:r>
            <a:r>
              <a:rPr lang="fr-FR" sz="1333" dirty="0" err="1"/>
              <a:t>access</a:t>
            </a:r>
            <a:r>
              <a:rPr lang="fr-FR" sz="1333" dirty="0"/>
              <a:t> to the OSS/SML to </a:t>
            </a:r>
            <a:r>
              <a:rPr lang="fr-FR" sz="1333" dirty="0" err="1"/>
              <a:t>order</a:t>
            </a:r>
            <a:r>
              <a:rPr lang="fr-FR" sz="1333" dirty="0"/>
              <a:t> </a:t>
            </a:r>
            <a:r>
              <a:rPr lang="fr-FR" altLang="zh-CN" sz="1333" dirty="0"/>
              <a:t>Network Slice URLLC Platinum</a:t>
            </a:r>
          </a:p>
        </p:txBody>
      </p:sp>
      <p:sp>
        <p:nvSpPr>
          <p:cNvPr id="42" name="ZoneTexte 18">
            <a:extLst>
              <a:ext uri="{FF2B5EF4-FFF2-40B4-BE49-F238E27FC236}">
                <a16:creationId xmlns:a16="http://schemas.microsoft.com/office/drawing/2014/main" id="{89BCC5E4-1968-BC48-BC53-08D109079E50}"/>
              </a:ext>
            </a:extLst>
          </p:cNvPr>
          <p:cNvSpPr txBox="1"/>
          <p:nvPr/>
        </p:nvSpPr>
        <p:spPr>
          <a:xfrm>
            <a:off x="3460149" y="1642976"/>
            <a:ext cx="2401284" cy="41024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1. </a:t>
            </a:r>
            <a:r>
              <a:rPr lang="fr-FR" sz="1333" dirty="0" err="1"/>
              <a:t>Operator</a:t>
            </a:r>
            <a:r>
              <a:rPr lang="zh-CN" altLang="en-US" sz="1333" dirty="0"/>
              <a:t> </a:t>
            </a:r>
            <a:r>
              <a:rPr lang="en-US" altLang="zh-CN" sz="1333" dirty="0"/>
              <a:t>run</a:t>
            </a:r>
            <a:r>
              <a:rPr lang="zh-CN" altLang="en-US" sz="1333" dirty="0"/>
              <a:t> </a:t>
            </a:r>
            <a:r>
              <a:rPr lang="en-US" altLang="zh-CN" sz="1333" dirty="0"/>
              <a:t>a</a:t>
            </a:r>
            <a:r>
              <a:rPr lang="zh-CN" altLang="en-US" sz="1333" dirty="0"/>
              <a:t> </a:t>
            </a:r>
            <a:r>
              <a:rPr lang="en-US" altLang="zh-CN" sz="1333" dirty="0"/>
              <a:t>platform outside the operator domain. </a:t>
            </a:r>
            <a:endParaRPr lang="fr-FR" sz="1333" dirty="0"/>
          </a:p>
        </p:txBody>
      </p:sp>
      <p:sp>
        <p:nvSpPr>
          <p:cNvPr id="43" name="ZoneTexte 23">
            <a:extLst>
              <a:ext uri="{FF2B5EF4-FFF2-40B4-BE49-F238E27FC236}">
                <a16:creationId xmlns:a16="http://schemas.microsoft.com/office/drawing/2014/main" id="{093A4920-5F27-DD46-9CE6-07BBB17B6BE6}"/>
              </a:ext>
            </a:extLst>
          </p:cNvPr>
          <p:cNvSpPr txBox="1"/>
          <p:nvPr/>
        </p:nvSpPr>
        <p:spPr>
          <a:xfrm>
            <a:off x="3238701" y="3915767"/>
            <a:ext cx="2799980" cy="61536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3. The </a:t>
            </a:r>
            <a:r>
              <a:rPr lang="fr-FR" sz="1333" dirty="0" err="1"/>
              <a:t>platform</a:t>
            </a:r>
            <a:r>
              <a:rPr lang="fr-FR" sz="1333" dirty="0"/>
              <a:t> </a:t>
            </a:r>
            <a:r>
              <a:rPr lang="fr-FR" sz="1333" dirty="0" err="1"/>
              <a:t>gets</a:t>
            </a:r>
            <a:r>
              <a:rPr lang="fr-FR" sz="1333" dirty="0"/>
              <a:t> a ‘Network Slice URLLC Platinum’ </a:t>
            </a:r>
            <a:r>
              <a:rPr lang="fr-FR" sz="1333" dirty="0" err="1"/>
              <a:t>product</a:t>
            </a:r>
            <a:r>
              <a:rPr lang="fr-FR" sz="1333" dirty="0"/>
              <a:t> </a:t>
            </a:r>
            <a:r>
              <a:rPr lang="fr-FR" sz="1333" dirty="0" err="1"/>
              <a:t>from</a:t>
            </a:r>
            <a:r>
              <a:rPr lang="fr-FR" sz="1333" dirty="0"/>
              <a:t> OBS (</a:t>
            </a:r>
            <a:r>
              <a:rPr lang="fr-FR" sz="1333" dirty="0" err="1"/>
              <a:t>without</a:t>
            </a:r>
            <a:r>
              <a:rPr lang="fr-FR" sz="1333" dirty="0"/>
              <a:t> </a:t>
            </a:r>
            <a:r>
              <a:rPr lang="fr-FR" sz="1333" dirty="0" err="1"/>
              <a:t>going</a:t>
            </a:r>
            <a:r>
              <a:rPr lang="fr-FR" sz="1333" dirty="0"/>
              <a:t> </a:t>
            </a:r>
            <a:r>
              <a:rPr lang="fr-FR" sz="1333" dirty="0" err="1"/>
              <a:t>through</a:t>
            </a:r>
            <a:r>
              <a:rPr lang="fr-FR" sz="1333" dirty="0"/>
              <a:t> BSS)</a:t>
            </a:r>
          </a:p>
        </p:txBody>
      </p:sp>
    </p:spTree>
    <p:extLst>
      <p:ext uri="{BB962C8B-B14F-4D97-AF65-F5344CB8AC3E}">
        <p14:creationId xmlns:p14="http://schemas.microsoft.com/office/powerpoint/2010/main" val="1435165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ZoneTexte 75"/>
          <p:cNvSpPr txBox="1"/>
          <p:nvPr/>
        </p:nvSpPr>
        <p:spPr>
          <a:xfrm>
            <a:off x="2428918" y="4146928"/>
            <a:ext cx="1054776" cy="3231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050" dirty="0"/>
              <a:t>3GPP TS 28.531,</a:t>
            </a:r>
          </a:p>
          <a:p>
            <a:pPr algn="ctr"/>
            <a:r>
              <a:rPr lang="fr-FR" sz="1050" dirty="0"/>
              <a:t>TS 28.532</a:t>
            </a:r>
          </a:p>
        </p:txBody>
      </p:sp>
      <p:sp>
        <p:nvSpPr>
          <p:cNvPr id="75" name="ZoneTexte 74"/>
          <p:cNvSpPr txBox="1"/>
          <p:nvPr/>
        </p:nvSpPr>
        <p:spPr>
          <a:xfrm>
            <a:off x="4372161" y="2649003"/>
            <a:ext cx="1102866" cy="3231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050" dirty="0"/>
              <a:t>TMF API 641</a:t>
            </a:r>
          </a:p>
          <a:p>
            <a:pPr algn="ctr"/>
            <a:r>
              <a:rPr lang="fr-FR" sz="1050" dirty="0"/>
              <a:t>(Service </a:t>
            </a:r>
            <a:r>
              <a:rPr lang="fr-FR" sz="1050" dirty="0" err="1"/>
              <a:t>Ordering</a:t>
            </a:r>
            <a:r>
              <a:rPr lang="fr-FR" sz="1050" dirty="0"/>
              <a:t>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err="1"/>
              <a:t>Organizational</a:t>
            </a:r>
            <a:r>
              <a:rPr lang="fr-FR" sz="3200" dirty="0"/>
              <a:t> scenario No. 3 (Multiple </a:t>
            </a:r>
            <a:r>
              <a:rPr lang="fr-FR" sz="3200" dirty="0" err="1"/>
              <a:t>organizations</a:t>
            </a:r>
            <a:r>
              <a:rPr lang="fr-FR" sz="3200" dirty="0"/>
              <a:t>) - </a:t>
            </a:r>
            <a:r>
              <a:rPr lang="fr-FR" sz="3200" dirty="0" err="1"/>
              <a:t>Example</a:t>
            </a:r>
            <a:endParaRPr lang="fr-FR" sz="3200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143340" y="1892829"/>
            <a:ext cx="848726" cy="4608512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86561" y="1892829"/>
            <a:ext cx="2461703" cy="4608512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172430" y="1325530"/>
            <a:ext cx="2259979" cy="492443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/>
              <a:t>ex.: </a:t>
            </a:r>
            <a:r>
              <a:rPr lang="fr-FR" sz="1600" dirty="0" err="1"/>
              <a:t>Operator</a:t>
            </a:r>
            <a:r>
              <a:rPr lang="zh-CN" altLang="en-US" sz="1600" dirty="0"/>
              <a:t> </a:t>
            </a:r>
            <a:r>
              <a:rPr lang="en-US" altLang="zh-CN" sz="1600" dirty="0"/>
              <a:t>A</a:t>
            </a:r>
            <a:r>
              <a:rPr lang="fr-FR" sz="1600" dirty="0"/>
              <a:t> Business</a:t>
            </a:r>
          </a:p>
          <a:p>
            <a:pPr algn="ctr"/>
            <a:r>
              <a:rPr lang="fr-FR" sz="1600" dirty="0"/>
              <a:t>Services (OBS)</a:t>
            </a:r>
          </a:p>
        </p:txBody>
      </p:sp>
      <p:cxnSp>
        <p:nvCxnSpPr>
          <p:cNvPr id="11" name="Connecteur droit 10"/>
          <p:cNvCxnSpPr>
            <a:cxnSpLocks/>
            <a:stCxn id="16" idx="3"/>
            <a:endCxn id="13" idx="1"/>
          </p:cNvCxnSpPr>
          <p:nvPr/>
        </p:nvCxnSpPr>
        <p:spPr>
          <a:xfrm flipV="1">
            <a:off x="799071" y="2527568"/>
            <a:ext cx="2649576" cy="603600"/>
          </a:xfrm>
          <a:prstGeom prst="line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à coins arrondis 11"/>
          <p:cNvSpPr/>
          <p:nvPr/>
        </p:nvSpPr>
        <p:spPr>
          <a:xfrm>
            <a:off x="3306053" y="2123056"/>
            <a:ext cx="1344149" cy="2016224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NSP</a:t>
            </a:r>
          </a:p>
        </p:txBody>
      </p:sp>
      <p:sp>
        <p:nvSpPr>
          <p:cNvPr id="13" name="Organigramme : Processus 12"/>
          <p:cNvSpPr/>
          <p:nvPr/>
        </p:nvSpPr>
        <p:spPr>
          <a:xfrm>
            <a:off x="3448647" y="2411089"/>
            <a:ext cx="1047256" cy="232958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BSS</a:t>
            </a:r>
          </a:p>
        </p:txBody>
      </p:sp>
      <p:sp>
        <p:nvSpPr>
          <p:cNvPr id="14" name="Organigramme : Processus 13"/>
          <p:cNvSpPr/>
          <p:nvPr/>
        </p:nvSpPr>
        <p:spPr>
          <a:xfrm>
            <a:off x="3402063" y="3179174"/>
            <a:ext cx="1152128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240257" y="2771128"/>
            <a:ext cx="558814" cy="72008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7070294" y="1500315"/>
            <a:ext cx="1974900" cy="24622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/>
              <a:t>ex.: </a:t>
            </a:r>
            <a:r>
              <a:rPr lang="fr-FR" sz="1600" dirty="0" err="1"/>
              <a:t>Operator</a:t>
            </a:r>
            <a:r>
              <a:rPr lang="zh-CN" altLang="en-US" sz="1600" dirty="0"/>
              <a:t> </a:t>
            </a:r>
            <a:r>
              <a:rPr lang="en-US" altLang="zh-CN" sz="1600" dirty="0"/>
              <a:t>B</a:t>
            </a:r>
            <a:r>
              <a:rPr lang="fr-FR" sz="1600" dirty="0"/>
              <a:t> Spain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4354820" y="4423388"/>
            <a:ext cx="545779" cy="30286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CSC</a:t>
            </a:r>
          </a:p>
        </p:txBody>
      </p:sp>
      <p:cxnSp>
        <p:nvCxnSpPr>
          <p:cNvPr id="25" name="Connecteur droit 24"/>
          <p:cNvCxnSpPr>
            <a:cxnSpLocks/>
            <a:stCxn id="24" idx="3"/>
            <a:endCxn id="20" idx="1"/>
          </p:cNvCxnSpPr>
          <p:nvPr/>
        </p:nvCxnSpPr>
        <p:spPr>
          <a:xfrm flipV="1">
            <a:off x="4900599" y="2206101"/>
            <a:ext cx="2796923" cy="2368717"/>
          </a:xfrm>
          <a:prstGeom prst="line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>
            <a:cxnSpLocks/>
            <a:stCxn id="12" idx="2"/>
            <a:endCxn id="24" idx="0"/>
          </p:cNvCxnSpPr>
          <p:nvPr/>
        </p:nvCxnSpPr>
        <p:spPr>
          <a:xfrm>
            <a:off x="3978128" y="4139280"/>
            <a:ext cx="649582" cy="28410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5259564" y="2285811"/>
            <a:ext cx="1645763" cy="615553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6. OBS </a:t>
            </a:r>
            <a:r>
              <a:rPr lang="fr-FR" sz="1000" dirty="0" err="1"/>
              <a:t>order</a:t>
            </a:r>
            <a:r>
              <a:rPr lang="fr-FR" sz="1000" dirty="0"/>
              <a:t> the </a:t>
            </a:r>
            <a:r>
              <a:rPr lang="fr-FR" sz="1000" dirty="0" err="1"/>
              <a:t>product</a:t>
            </a:r>
            <a:r>
              <a:rPr lang="fr-FR" sz="1000" dirty="0"/>
              <a:t> ‘X’</a:t>
            </a:r>
          </a:p>
          <a:p>
            <a:pPr algn="ctr"/>
            <a:r>
              <a:rPr lang="fr-FR" sz="1000" dirty="0"/>
              <a:t>(</a:t>
            </a:r>
            <a:r>
              <a:rPr lang="fr-FR" sz="1000" dirty="0" err="1"/>
              <a:t>e.g</a:t>
            </a:r>
            <a:r>
              <a:rPr lang="fr-FR" sz="1000" dirty="0"/>
              <a:t>. </a:t>
            </a:r>
            <a:r>
              <a:rPr lang="fr-FR" sz="1000" dirty="0" err="1"/>
              <a:t>Wholesale</a:t>
            </a:r>
            <a:r>
              <a:rPr lang="fr-FR" sz="1000" dirty="0"/>
              <a:t>)</a:t>
            </a:r>
          </a:p>
          <a:p>
            <a:pPr algn="ctr"/>
            <a:r>
              <a:rPr lang="fr-FR" sz="1000" dirty="0"/>
              <a:t>(TMF API 622 Product </a:t>
            </a:r>
            <a:r>
              <a:rPr lang="fr-FR" sz="1000" dirty="0" err="1"/>
              <a:t>Ordering</a:t>
            </a:r>
            <a:r>
              <a:rPr lang="fr-FR" sz="1000" dirty="0"/>
              <a:t>)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5279927" y="1733221"/>
            <a:ext cx="1344149" cy="46166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5. OBS </a:t>
            </a:r>
            <a:r>
              <a:rPr lang="fr-FR" sz="1000" dirty="0" err="1"/>
              <a:t>chooses</a:t>
            </a:r>
            <a:r>
              <a:rPr lang="fr-FR" sz="1000" dirty="0"/>
              <a:t> a </a:t>
            </a:r>
            <a:r>
              <a:rPr lang="fr-FR" sz="1000" dirty="0" err="1"/>
              <a:t>product</a:t>
            </a:r>
            <a:r>
              <a:rPr lang="fr-FR" sz="1000" dirty="0"/>
              <a:t> </a:t>
            </a:r>
            <a:r>
              <a:rPr lang="fr-FR" sz="1000" dirty="0" err="1"/>
              <a:t>from</a:t>
            </a:r>
            <a:r>
              <a:rPr lang="fr-FR" sz="1000" dirty="0"/>
              <a:t> </a:t>
            </a:r>
            <a:r>
              <a:rPr lang="fr-FR" sz="1000" dirty="0" err="1"/>
              <a:t>Operator</a:t>
            </a:r>
            <a:r>
              <a:rPr lang="fr-FR" sz="1000" dirty="0"/>
              <a:t> B Product </a:t>
            </a:r>
            <a:r>
              <a:rPr lang="fr-FR" sz="1000" dirty="0" err="1"/>
              <a:t>offerings</a:t>
            </a:r>
            <a:endParaRPr lang="fr-FR" sz="1000" dirty="0"/>
          </a:p>
        </p:txBody>
      </p:sp>
      <p:sp>
        <p:nvSpPr>
          <p:cNvPr id="29" name="ZoneTexte 28"/>
          <p:cNvSpPr txBox="1"/>
          <p:nvPr/>
        </p:nvSpPr>
        <p:spPr>
          <a:xfrm>
            <a:off x="948793" y="3169110"/>
            <a:ext cx="2076723" cy="46166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2. Internet </a:t>
            </a:r>
            <a:r>
              <a:rPr lang="fr-FR" sz="1000" dirty="0" err="1"/>
              <a:t>comany</a:t>
            </a:r>
            <a:r>
              <a:rPr lang="fr-FR" sz="1000" dirty="0"/>
              <a:t> </a:t>
            </a:r>
            <a:r>
              <a:rPr lang="fr-FR" sz="1000" dirty="0" err="1"/>
              <a:t>order</a:t>
            </a:r>
            <a:r>
              <a:rPr lang="fr-FR" sz="1000" dirty="0"/>
              <a:t> the </a:t>
            </a:r>
            <a:r>
              <a:rPr lang="fr-FR" sz="1000" dirty="0" err="1"/>
              <a:t>product</a:t>
            </a:r>
            <a:r>
              <a:rPr lang="fr-FR" sz="1000" dirty="0"/>
              <a:t>:</a:t>
            </a:r>
          </a:p>
          <a:p>
            <a:pPr algn="ctr"/>
            <a:r>
              <a:rPr lang="fr-FR" sz="1000" dirty="0"/>
              <a:t>Network Slice URLLC Platinum’</a:t>
            </a:r>
          </a:p>
          <a:p>
            <a:pPr algn="ctr"/>
            <a:r>
              <a:rPr lang="fr-FR" sz="1000" dirty="0"/>
              <a:t>(TMF API 622 Product </a:t>
            </a:r>
            <a:r>
              <a:rPr lang="fr-FR" sz="1000" dirty="0" err="1"/>
              <a:t>Ordering</a:t>
            </a:r>
            <a:r>
              <a:rPr lang="fr-FR" sz="1000" dirty="0"/>
              <a:t>)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1245635" y="2263287"/>
            <a:ext cx="1367259" cy="46166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1. Internet </a:t>
            </a:r>
            <a:r>
              <a:rPr lang="fr-FR" sz="1000" dirty="0" err="1"/>
              <a:t>company</a:t>
            </a:r>
            <a:r>
              <a:rPr lang="fr-FR" sz="1000" dirty="0"/>
              <a:t> </a:t>
            </a:r>
            <a:r>
              <a:rPr lang="fr-FR" sz="1000" dirty="0" err="1"/>
              <a:t>chooses</a:t>
            </a:r>
            <a:r>
              <a:rPr lang="fr-FR" sz="1000" dirty="0"/>
              <a:t> a </a:t>
            </a:r>
            <a:r>
              <a:rPr lang="fr-FR" sz="1000" dirty="0" err="1"/>
              <a:t>product</a:t>
            </a:r>
            <a:r>
              <a:rPr lang="fr-FR" sz="1000" dirty="0"/>
              <a:t> </a:t>
            </a:r>
            <a:r>
              <a:rPr lang="fr-FR" sz="1000" dirty="0" err="1"/>
              <a:t>from</a:t>
            </a:r>
            <a:r>
              <a:rPr lang="fr-FR" sz="1000" dirty="0"/>
              <a:t> OBS Product </a:t>
            </a:r>
            <a:r>
              <a:rPr lang="fr-FR" sz="1000" dirty="0" err="1"/>
              <a:t>offerings</a:t>
            </a:r>
            <a:endParaRPr lang="fr-FR" sz="1000" dirty="0"/>
          </a:p>
        </p:txBody>
      </p:sp>
      <p:sp>
        <p:nvSpPr>
          <p:cNvPr id="36" name="ZoneTexte 35"/>
          <p:cNvSpPr txBox="1"/>
          <p:nvPr/>
        </p:nvSpPr>
        <p:spPr>
          <a:xfrm>
            <a:off x="1097984" y="3726606"/>
            <a:ext cx="1523912" cy="46166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3. UN </a:t>
            </a:r>
            <a:r>
              <a:rPr lang="fr-FR" sz="1000" dirty="0" err="1"/>
              <a:t>gets</a:t>
            </a:r>
            <a:r>
              <a:rPr lang="fr-FR" sz="1000" dirty="0"/>
              <a:t> a ‘Network Slice </a:t>
            </a:r>
            <a:r>
              <a:rPr lang="fr-FR" sz="1000" dirty="0" err="1"/>
              <a:t>eMBB</a:t>
            </a:r>
            <a:r>
              <a:rPr lang="fr-FR" sz="1000" dirty="0"/>
              <a:t> Platinum’ </a:t>
            </a:r>
            <a:r>
              <a:rPr lang="fr-FR" sz="1000" dirty="0" err="1"/>
              <a:t>product</a:t>
            </a:r>
            <a:r>
              <a:rPr lang="fr-FR" sz="1000" dirty="0"/>
              <a:t> </a:t>
            </a:r>
            <a:r>
              <a:rPr lang="fr-FR" sz="1000" dirty="0" err="1"/>
              <a:t>from</a:t>
            </a:r>
            <a:r>
              <a:rPr lang="fr-FR" sz="1000" dirty="0"/>
              <a:t> OBS</a:t>
            </a:r>
          </a:p>
        </p:txBody>
      </p:sp>
      <p:cxnSp>
        <p:nvCxnSpPr>
          <p:cNvPr id="9" name="Connecteur droit 8"/>
          <p:cNvCxnSpPr>
            <a:cxnSpLocks/>
            <a:stCxn id="13" idx="2"/>
            <a:endCxn id="14" idx="0"/>
          </p:cNvCxnSpPr>
          <p:nvPr/>
        </p:nvCxnSpPr>
        <p:spPr>
          <a:xfrm>
            <a:off x="3972275" y="2644047"/>
            <a:ext cx="5852" cy="53512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Groupe 72"/>
          <p:cNvGrpSpPr/>
          <p:nvPr/>
        </p:nvGrpSpPr>
        <p:grpSpPr>
          <a:xfrm>
            <a:off x="6951218" y="1892829"/>
            <a:ext cx="2321836" cy="1903919"/>
            <a:chOff x="9150762" y="1892829"/>
            <a:chExt cx="2321836" cy="1903919"/>
          </a:xfrm>
        </p:grpSpPr>
        <p:sp>
          <p:nvSpPr>
            <p:cNvPr id="15" name="Rectangle à coins arrondis 14"/>
            <p:cNvSpPr/>
            <p:nvPr/>
          </p:nvSpPr>
          <p:spPr>
            <a:xfrm>
              <a:off x="9150762" y="1892829"/>
              <a:ext cx="2321836" cy="1903919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à coins arrondis 18"/>
            <p:cNvSpPr/>
            <p:nvPr/>
          </p:nvSpPr>
          <p:spPr>
            <a:xfrm>
              <a:off x="9731221" y="1987943"/>
              <a:ext cx="1160918" cy="832965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5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CSP</a:t>
              </a:r>
            </a:p>
          </p:txBody>
        </p:sp>
        <p:sp>
          <p:nvSpPr>
            <p:cNvPr id="20" name="Organigramme : Processus 19"/>
            <p:cNvSpPr/>
            <p:nvPr/>
          </p:nvSpPr>
          <p:spPr>
            <a:xfrm>
              <a:off x="9897066" y="2106938"/>
              <a:ext cx="829227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5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BSS</a:t>
              </a:r>
            </a:p>
          </p:txBody>
        </p:sp>
        <p:sp>
          <p:nvSpPr>
            <p:cNvPr id="21" name="Organigramme : Processus 20"/>
            <p:cNvSpPr/>
            <p:nvPr/>
          </p:nvSpPr>
          <p:spPr>
            <a:xfrm>
              <a:off x="9814143" y="2424258"/>
              <a:ext cx="995072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à coins arrondis 21"/>
            <p:cNvSpPr/>
            <p:nvPr/>
          </p:nvSpPr>
          <p:spPr>
            <a:xfrm>
              <a:off x="9731221" y="3062946"/>
              <a:ext cx="1160918" cy="694137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5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NOP</a:t>
              </a:r>
            </a:p>
          </p:txBody>
        </p:sp>
        <p:sp>
          <p:nvSpPr>
            <p:cNvPr id="23" name="Organigramme : Processus 22"/>
            <p:cNvSpPr/>
            <p:nvPr/>
          </p:nvSpPr>
          <p:spPr>
            <a:xfrm>
              <a:off x="9814143" y="3181941"/>
              <a:ext cx="995072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5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OSS/NML</a:t>
              </a:r>
            </a:p>
          </p:txBody>
        </p:sp>
        <p:cxnSp>
          <p:nvCxnSpPr>
            <p:cNvPr id="28" name="Connecteur droit 27"/>
            <p:cNvCxnSpPr>
              <a:stCxn id="19" idx="2"/>
              <a:endCxn id="22" idx="0"/>
            </p:cNvCxnSpPr>
            <p:nvPr/>
          </p:nvCxnSpPr>
          <p:spPr>
            <a:xfrm>
              <a:off x="10311680" y="2820907"/>
              <a:ext cx="0" cy="242039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Ellipse 29"/>
            <p:cNvSpPr/>
            <p:nvPr/>
          </p:nvSpPr>
          <p:spPr>
            <a:xfrm>
              <a:off x="9814143" y="3477404"/>
              <a:ext cx="995072" cy="1189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Network</a:t>
              </a:r>
            </a:p>
          </p:txBody>
        </p:sp>
        <p:cxnSp>
          <p:nvCxnSpPr>
            <p:cNvPr id="18" name="Connecteur droit 17"/>
            <p:cNvCxnSpPr>
              <a:stCxn id="20" idx="2"/>
              <a:endCxn id="21" idx="0"/>
            </p:cNvCxnSpPr>
            <p:nvPr/>
          </p:nvCxnSpPr>
          <p:spPr>
            <a:xfrm>
              <a:off x="10311680" y="2305263"/>
              <a:ext cx="0" cy="118995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37"/>
            <p:cNvCxnSpPr>
              <a:stCxn id="23" idx="2"/>
              <a:endCxn id="30" idx="0"/>
            </p:cNvCxnSpPr>
            <p:nvPr/>
          </p:nvCxnSpPr>
          <p:spPr>
            <a:xfrm>
              <a:off x="10311680" y="3380266"/>
              <a:ext cx="0" cy="9713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Rectangle à coins arrondis 39"/>
          <p:cNvSpPr/>
          <p:nvPr/>
        </p:nvSpPr>
        <p:spPr>
          <a:xfrm>
            <a:off x="2702265" y="4667339"/>
            <a:ext cx="1344149" cy="16801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NOP</a:t>
            </a:r>
          </a:p>
        </p:txBody>
      </p:sp>
      <p:sp>
        <p:nvSpPr>
          <p:cNvPr id="41" name="Organigramme : Processus 40"/>
          <p:cNvSpPr/>
          <p:nvPr/>
        </p:nvSpPr>
        <p:spPr>
          <a:xfrm>
            <a:off x="2798275" y="4955371"/>
            <a:ext cx="1152128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OSS/NML</a:t>
            </a:r>
          </a:p>
        </p:txBody>
      </p:sp>
      <p:cxnSp>
        <p:nvCxnSpPr>
          <p:cNvPr id="42" name="Connecteur droit 41"/>
          <p:cNvCxnSpPr>
            <a:stCxn id="12" idx="2"/>
            <a:endCxn id="40" idx="0"/>
          </p:cNvCxnSpPr>
          <p:nvPr/>
        </p:nvCxnSpPr>
        <p:spPr>
          <a:xfrm flipH="1">
            <a:off x="3374340" y="4139280"/>
            <a:ext cx="603788" cy="52805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Ellipse 42"/>
          <p:cNvSpPr/>
          <p:nvPr/>
        </p:nvSpPr>
        <p:spPr>
          <a:xfrm>
            <a:off x="2798275" y="5532854"/>
            <a:ext cx="1152128" cy="49825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 5G </a:t>
            </a:r>
            <a:r>
              <a:rPr lang="fr-FR" sz="9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</a:t>
            </a:r>
            <a:r>
              <a:rPr lang="fr-F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Network</a:t>
            </a:r>
          </a:p>
        </p:txBody>
      </p:sp>
      <p:cxnSp>
        <p:nvCxnSpPr>
          <p:cNvPr id="44" name="Connecteur droit 43"/>
          <p:cNvCxnSpPr>
            <a:stCxn id="41" idx="2"/>
            <a:endCxn id="43" idx="0"/>
          </p:cNvCxnSpPr>
          <p:nvPr/>
        </p:nvCxnSpPr>
        <p:spPr>
          <a:xfrm>
            <a:off x="3374339" y="5435424"/>
            <a:ext cx="0" cy="9743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à coins arrondis 45"/>
          <p:cNvSpPr/>
          <p:nvPr/>
        </p:nvSpPr>
        <p:spPr>
          <a:xfrm>
            <a:off x="4117050" y="5304466"/>
            <a:ext cx="621222" cy="30286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CSC</a:t>
            </a:r>
          </a:p>
        </p:txBody>
      </p:sp>
      <p:cxnSp>
        <p:nvCxnSpPr>
          <p:cNvPr id="47" name="Connecteur droit 46"/>
          <p:cNvCxnSpPr>
            <a:cxnSpLocks/>
            <a:stCxn id="12" idx="2"/>
            <a:endCxn id="46" idx="0"/>
          </p:cNvCxnSpPr>
          <p:nvPr/>
        </p:nvCxnSpPr>
        <p:spPr>
          <a:xfrm>
            <a:off x="3978128" y="4139280"/>
            <a:ext cx="449533" cy="116518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ZoneTexte 50"/>
          <p:cNvSpPr txBox="1"/>
          <p:nvPr/>
        </p:nvSpPr>
        <p:spPr>
          <a:xfrm>
            <a:off x="7149202" y="4090323"/>
            <a:ext cx="1883529" cy="24622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/>
              <a:t>ex.: </a:t>
            </a:r>
            <a:r>
              <a:rPr lang="fr-FR" sz="1600" dirty="0" err="1"/>
              <a:t>Operator</a:t>
            </a:r>
            <a:r>
              <a:rPr lang="zh-CN" altLang="en-US" sz="1600" dirty="0"/>
              <a:t> </a:t>
            </a:r>
            <a:r>
              <a:rPr lang="en-US" altLang="zh-CN" sz="1600" dirty="0"/>
              <a:t>C</a:t>
            </a:r>
            <a:r>
              <a:rPr lang="zh-CN" altLang="en-US" sz="1600" dirty="0"/>
              <a:t> </a:t>
            </a:r>
            <a:r>
              <a:rPr lang="en-US" altLang="zh-CN" sz="1600" dirty="0"/>
              <a:t>USA</a:t>
            </a:r>
            <a:endParaRPr lang="fr-FR" sz="1600" dirty="0"/>
          </a:p>
        </p:txBody>
      </p:sp>
      <p:grpSp>
        <p:nvGrpSpPr>
          <p:cNvPr id="72" name="Groupe 71"/>
          <p:cNvGrpSpPr/>
          <p:nvPr/>
        </p:nvGrpSpPr>
        <p:grpSpPr>
          <a:xfrm>
            <a:off x="7034141" y="4482837"/>
            <a:ext cx="2321836" cy="1903919"/>
            <a:chOff x="9233685" y="4482837"/>
            <a:chExt cx="2321836" cy="1903919"/>
          </a:xfrm>
        </p:grpSpPr>
        <p:sp>
          <p:nvSpPr>
            <p:cNvPr id="53" name="Rectangle à coins arrondis 52"/>
            <p:cNvSpPr/>
            <p:nvPr/>
          </p:nvSpPr>
          <p:spPr>
            <a:xfrm>
              <a:off x="9233685" y="4482837"/>
              <a:ext cx="2321836" cy="1903919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Rectangle à coins arrondis 53"/>
            <p:cNvSpPr/>
            <p:nvPr/>
          </p:nvSpPr>
          <p:spPr>
            <a:xfrm>
              <a:off x="9814144" y="4577951"/>
              <a:ext cx="1160918" cy="832965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5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CSP</a:t>
              </a:r>
            </a:p>
          </p:txBody>
        </p:sp>
        <p:sp>
          <p:nvSpPr>
            <p:cNvPr id="55" name="Organigramme : Processus 54"/>
            <p:cNvSpPr/>
            <p:nvPr/>
          </p:nvSpPr>
          <p:spPr>
            <a:xfrm>
              <a:off x="9979989" y="4696946"/>
              <a:ext cx="829227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5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BSS</a:t>
              </a:r>
            </a:p>
          </p:txBody>
        </p:sp>
        <p:sp>
          <p:nvSpPr>
            <p:cNvPr id="56" name="Organigramme : Processus 55"/>
            <p:cNvSpPr/>
            <p:nvPr/>
          </p:nvSpPr>
          <p:spPr>
            <a:xfrm>
              <a:off x="9897066" y="5014266"/>
              <a:ext cx="995072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Rectangle à coins arrondis 56"/>
            <p:cNvSpPr/>
            <p:nvPr/>
          </p:nvSpPr>
          <p:spPr>
            <a:xfrm>
              <a:off x="9814144" y="5652954"/>
              <a:ext cx="1160918" cy="694137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5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NOP</a:t>
              </a:r>
            </a:p>
          </p:txBody>
        </p:sp>
        <p:sp>
          <p:nvSpPr>
            <p:cNvPr id="58" name="Organigramme : Processus 57"/>
            <p:cNvSpPr/>
            <p:nvPr/>
          </p:nvSpPr>
          <p:spPr>
            <a:xfrm>
              <a:off x="9897066" y="5771949"/>
              <a:ext cx="995072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5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OSS/NML</a:t>
              </a:r>
            </a:p>
          </p:txBody>
        </p:sp>
        <p:cxnSp>
          <p:nvCxnSpPr>
            <p:cNvPr id="59" name="Connecteur droit 58"/>
            <p:cNvCxnSpPr>
              <a:stCxn id="54" idx="2"/>
              <a:endCxn id="57" idx="0"/>
            </p:cNvCxnSpPr>
            <p:nvPr/>
          </p:nvCxnSpPr>
          <p:spPr>
            <a:xfrm>
              <a:off x="10394603" y="5410915"/>
              <a:ext cx="0" cy="242039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Ellipse 59"/>
            <p:cNvSpPr/>
            <p:nvPr/>
          </p:nvSpPr>
          <p:spPr>
            <a:xfrm>
              <a:off x="9897066" y="6067412"/>
              <a:ext cx="995072" cy="1189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Network</a:t>
              </a:r>
            </a:p>
          </p:txBody>
        </p:sp>
        <p:cxnSp>
          <p:nvCxnSpPr>
            <p:cNvPr id="61" name="Connecteur droit 60"/>
            <p:cNvCxnSpPr>
              <a:stCxn id="55" idx="2"/>
              <a:endCxn id="56" idx="0"/>
            </p:cNvCxnSpPr>
            <p:nvPr/>
          </p:nvCxnSpPr>
          <p:spPr>
            <a:xfrm>
              <a:off x="10394603" y="4895271"/>
              <a:ext cx="0" cy="118995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eur droit 61"/>
            <p:cNvCxnSpPr>
              <a:stCxn id="58" idx="2"/>
              <a:endCxn id="60" idx="0"/>
            </p:cNvCxnSpPr>
            <p:nvPr/>
          </p:nvCxnSpPr>
          <p:spPr>
            <a:xfrm>
              <a:off x="10394603" y="5970274"/>
              <a:ext cx="0" cy="9713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3" name="Connecteur droit 62"/>
          <p:cNvCxnSpPr>
            <a:cxnSpLocks/>
            <a:stCxn id="46" idx="3"/>
            <a:endCxn id="55" idx="1"/>
          </p:cNvCxnSpPr>
          <p:nvPr/>
        </p:nvCxnSpPr>
        <p:spPr>
          <a:xfrm flipV="1">
            <a:off x="4738272" y="4796109"/>
            <a:ext cx="3042173" cy="659787"/>
          </a:xfrm>
          <a:prstGeom prst="line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ZoneTexte 65"/>
          <p:cNvSpPr txBox="1"/>
          <p:nvPr/>
        </p:nvSpPr>
        <p:spPr>
          <a:xfrm>
            <a:off x="5298360" y="1301879"/>
            <a:ext cx="1344149" cy="30777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4. OBS </a:t>
            </a:r>
            <a:r>
              <a:rPr lang="fr-FR" sz="1000" dirty="0" err="1"/>
              <a:t>needs</a:t>
            </a:r>
            <a:r>
              <a:rPr lang="fr-FR" sz="1000" dirty="0"/>
              <a:t> RAN </a:t>
            </a:r>
            <a:r>
              <a:rPr lang="fr-FR" sz="1000" dirty="0" err="1"/>
              <a:t>coverage</a:t>
            </a:r>
            <a:r>
              <a:rPr lang="fr-FR" sz="1000" dirty="0"/>
              <a:t> in Spain</a:t>
            </a:r>
          </a:p>
        </p:txBody>
      </p:sp>
      <p:sp>
        <p:nvSpPr>
          <p:cNvPr id="67" name="ZoneTexte 66"/>
          <p:cNvSpPr txBox="1"/>
          <p:nvPr/>
        </p:nvSpPr>
        <p:spPr>
          <a:xfrm>
            <a:off x="5198880" y="5458748"/>
            <a:ext cx="1469653" cy="76944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9. OBS </a:t>
            </a:r>
            <a:r>
              <a:rPr lang="fr-FR" sz="1000" dirty="0" err="1"/>
              <a:t>want</a:t>
            </a:r>
            <a:r>
              <a:rPr lang="fr-FR" sz="1000" dirty="0"/>
              <a:t> to </a:t>
            </a:r>
            <a:r>
              <a:rPr lang="fr-FR" sz="1000" dirty="0" err="1"/>
              <a:t>order</a:t>
            </a:r>
            <a:r>
              <a:rPr lang="fr-FR" sz="1000" dirty="0"/>
              <a:t> the </a:t>
            </a:r>
            <a:r>
              <a:rPr lang="fr-FR" sz="1000" dirty="0" err="1"/>
              <a:t>product</a:t>
            </a:r>
            <a:r>
              <a:rPr lang="fr-FR" sz="1000" dirty="0"/>
              <a:t> ‘Y’</a:t>
            </a:r>
          </a:p>
          <a:p>
            <a:pPr algn="ctr"/>
            <a:r>
              <a:rPr lang="fr-FR" sz="1000" dirty="0"/>
              <a:t>(</a:t>
            </a:r>
            <a:r>
              <a:rPr lang="fr-FR" sz="1000" dirty="0" err="1"/>
              <a:t>e.g</a:t>
            </a:r>
            <a:r>
              <a:rPr lang="fr-FR" sz="1000" dirty="0"/>
              <a:t>. Network Slice)</a:t>
            </a:r>
          </a:p>
          <a:p>
            <a:pPr algn="ctr"/>
            <a:r>
              <a:rPr lang="fr-FR" sz="1000" dirty="0"/>
              <a:t>(TMF API 622 Product </a:t>
            </a:r>
            <a:r>
              <a:rPr lang="fr-FR" sz="1000" dirty="0" err="1"/>
              <a:t>Ordering</a:t>
            </a:r>
            <a:r>
              <a:rPr lang="fr-FR" sz="1000" dirty="0"/>
              <a:t>)</a:t>
            </a:r>
          </a:p>
        </p:txBody>
      </p:sp>
      <p:sp>
        <p:nvSpPr>
          <p:cNvPr id="68" name="ZoneTexte 67"/>
          <p:cNvSpPr txBox="1"/>
          <p:nvPr/>
        </p:nvSpPr>
        <p:spPr>
          <a:xfrm>
            <a:off x="5202767" y="4709079"/>
            <a:ext cx="1344149" cy="46166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8. OBS </a:t>
            </a:r>
            <a:r>
              <a:rPr lang="fr-FR" sz="1000" dirty="0" err="1"/>
              <a:t>chooses</a:t>
            </a:r>
            <a:r>
              <a:rPr lang="fr-FR" sz="1000" dirty="0"/>
              <a:t> a </a:t>
            </a:r>
            <a:r>
              <a:rPr lang="fr-FR" sz="1000" dirty="0" err="1"/>
              <a:t>product</a:t>
            </a:r>
            <a:r>
              <a:rPr lang="fr-FR" sz="1000" dirty="0"/>
              <a:t> </a:t>
            </a:r>
            <a:r>
              <a:rPr lang="fr-FR" sz="1000" dirty="0" err="1"/>
              <a:t>from</a:t>
            </a:r>
            <a:r>
              <a:rPr lang="fr-FR" sz="1000" dirty="0"/>
              <a:t> </a:t>
            </a:r>
            <a:r>
              <a:rPr lang="fr-FR" sz="1000" dirty="0" err="1"/>
              <a:t>Operator</a:t>
            </a:r>
            <a:r>
              <a:rPr lang="fr-FR" sz="1000" dirty="0"/>
              <a:t> C Product </a:t>
            </a:r>
            <a:r>
              <a:rPr lang="fr-FR" sz="1000" dirty="0" err="1"/>
              <a:t>offerings</a:t>
            </a:r>
            <a:endParaRPr lang="fr-FR" sz="1000" dirty="0"/>
          </a:p>
        </p:txBody>
      </p:sp>
      <p:sp>
        <p:nvSpPr>
          <p:cNvPr id="69" name="ZoneTexte 68"/>
          <p:cNvSpPr txBox="1"/>
          <p:nvPr/>
        </p:nvSpPr>
        <p:spPr>
          <a:xfrm>
            <a:off x="5221200" y="4277737"/>
            <a:ext cx="1421309" cy="30777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7. OBS </a:t>
            </a:r>
            <a:r>
              <a:rPr lang="fr-FR" sz="1000" dirty="0" err="1"/>
              <a:t>needs</a:t>
            </a:r>
            <a:r>
              <a:rPr lang="fr-FR" sz="1000" dirty="0"/>
              <a:t> RAN </a:t>
            </a:r>
            <a:r>
              <a:rPr lang="fr-FR" sz="1000" dirty="0" err="1"/>
              <a:t>coverage</a:t>
            </a:r>
            <a:r>
              <a:rPr lang="fr-FR" sz="1000" dirty="0"/>
              <a:t> in USA</a:t>
            </a:r>
          </a:p>
        </p:txBody>
      </p:sp>
      <p:cxnSp>
        <p:nvCxnSpPr>
          <p:cNvPr id="74" name="Connecteur droit 73"/>
          <p:cNvCxnSpPr>
            <a:cxnSpLocks/>
          </p:cNvCxnSpPr>
          <p:nvPr/>
        </p:nvCxnSpPr>
        <p:spPr>
          <a:xfrm flipV="1">
            <a:off x="4124933" y="2663356"/>
            <a:ext cx="0" cy="535128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 flipV="1">
            <a:off x="3012627" y="3640485"/>
            <a:ext cx="866296" cy="1291188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ZoneTexte 78"/>
          <p:cNvSpPr txBox="1"/>
          <p:nvPr/>
        </p:nvSpPr>
        <p:spPr>
          <a:xfrm>
            <a:off x="3995254" y="6100018"/>
            <a:ext cx="1639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*: OBS </a:t>
            </a:r>
            <a:r>
              <a:rPr lang="fr-FR" sz="1000" dirty="0" err="1"/>
              <a:t>owns</a:t>
            </a:r>
            <a:r>
              <a:rPr lang="fr-FR" sz="1000" dirty="0"/>
              <a:t> </a:t>
            </a:r>
            <a:r>
              <a:rPr lang="fr-FR" sz="1000" dirty="0" err="1"/>
              <a:t>its</a:t>
            </a:r>
            <a:r>
              <a:rPr lang="fr-FR" sz="1000" dirty="0"/>
              <a:t> 5G CN</a:t>
            </a:r>
          </a:p>
        </p:txBody>
      </p:sp>
      <p:sp>
        <p:nvSpPr>
          <p:cNvPr id="80" name="ZoneTexte 79"/>
          <p:cNvSpPr txBox="1"/>
          <p:nvPr/>
        </p:nvSpPr>
        <p:spPr>
          <a:xfrm>
            <a:off x="8427050" y="2337717"/>
            <a:ext cx="375103" cy="769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500" dirty="0"/>
              <a:t>TMF API 641</a:t>
            </a:r>
          </a:p>
        </p:txBody>
      </p:sp>
      <p:sp>
        <p:nvSpPr>
          <p:cNvPr id="81" name="ZoneTexte 80"/>
          <p:cNvSpPr txBox="1"/>
          <p:nvPr/>
        </p:nvSpPr>
        <p:spPr>
          <a:xfrm>
            <a:off x="8480914" y="4916829"/>
            <a:ext cx="375103" cy="769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500" dirty="0"/>
              <a:t>TMF API 641</a:t>
            </a:r>
          </a:p>
        </p:txBody>
      </p:sp>
      <p:sp>
        <p:nvSpPr>
          <p:cNvPr id="64" name="ZoneTexte 63"/>
          <p:cNvSpPr txBox="1"/>
          <p:nvPr/>
        </p:nvSpPr>
        <p:spPr>
          <a:xfrm>
            <a:off x="102905" y="1292252"/>
            <a:ext cx="1862689" cy="24622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r>
              <a:rPr lang="fr-FR" sz="1600" dirty="0"/>
              <a:t>ex: Internet </a:t>
            </a:r>
            <a:r>
              <a:rPr lang="fr-FR" sz="1600" dirty="0" err="1"/>
              <a:t>comany</a:t>
            </a:r>
            <a:endParaRPr lang="fr-FR" sz="1600" dirty="0"/>
          </a:p>
        </p:txBody>
      </p:sp>
      <p:sp>
        <p:nvSpPr>
          <p:cNvPr id="65" name="ZoneTexte 64"/>
          <p:cNvSpPr txBox="1"/>
          <p:nvPr/>
        </p:nvSpPr>
        <p:spPr>
          <a:xfrm>
            <a:off x="8368960" y="2836841"/>
            <a:ext cx="60272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600" dirty="0"/>
              <a:t>3GPP TS 28.531,</a:t>
            </a:r>
          </a:p>
          <a:p>
            <a:pPr algn="ctr"/>
            <a:r>
              <a:rPr lang="fr-FR" sz="600" dirty="0"/>
              <a:t>TS 28.532</a:t>
            </a:r>
          </a:p>
        </p:txBody>
      </p:sp>
      <p:sp>
        <p:nvSpPr>
          <p:cNvPr id="70" name="ZoneTexte 69"/>
          <p:cNvSpPr txBox="1"/>
          <p:nvPr/>
        </p:nvSpPr>
        <p:spPr>
          <a:xfrm>
            <a:off x="8368960" y="5427662"/>
            <a:ext cx="60272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600" dirty="0"/>
              <a:t>3GPP TS 28.531,</a:t>
            </a:r>
          </a:p>
          <a:p>
            <a:pPr algn="ctr"/>
            <a:r>
              <a:rPr lang="fr-FR" sz="600" dirty="0"/>
              <a:t>TS 28.532</a:t>
            </a:r>
          </a:p>
        </p:txBody>
      </p:sp>
      <p:sp>
        <p:nvSpPr>
          <p:cNvPr id="71" name="ZoneTexte 70"/>
          <p:cNvSpPr txBox="1"/>
          <p:nvPr/>
        </p:nvSpPr>
        <p:spPr>
          <a:xfrm>
            <a:off x="8556773" y="5945427"/>
            <a:ext cx="60272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600" dirty="0"/>
              <a:t>3GPP TS 28.531,</a:t>
            </a:r>
          </a:p>
          <a:p>
            <a:pPr algn="ctr"/>
            <a:r>
              <a:rPr lang="fr-FR" sz="600" dirty="0"/>
              <a:t>TS 28.532</a:t>
            </a:r>
          </a:p>
        </p:txBody>
      </p:sp>
      <p:sp>
        <p:nvSpPr>
          <p:cNvPr id="78" name="ZoneTexte 77"/>
          <p:cNvSpPr txBox="1"/>
          <p:nvPr/>
        </p:nvSpPr>
        <p:spPr>
          <a:xfrm>
            <a:off x="8462156" y="3306535"/>
            <a:ext cx="60272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600" dirty="0"/>
              <a:t>3GPP TS 28.531,</a:t>
            </a:r>
          </a:p>
          <a:p>
            <a:pPr algn="ctr"/>
            <a:r>
              <a:rPr lang="fr-FR" sz="600" dirty="0"/>
              <a:t>TS 28.532</a:t>
            </a:r>
          </a:p>
        </p:txBody>
      </p:sp>
      <p:sp>
        <p:nvSpPr>
          <p:cNvPr id="82" name="文本框 81">
            <a:extLst>
              <a:ext uri="{FF2B5EF4-FFF2-40B4-BE49-F238E27FC236}">
                <a16:creationId xmlns:a16="http://schemas.microsoft.com/office/drawing/2014/main" id="{E4DD949C-8F21-304A-ADE1-AB9D4750936F}"/>
              </a:ext>
            </a:extLst>
          </p:cNvPr>
          <p:cNvSpPr txBox="1"/>
          <p:nvPr/>
        </p:nvSpPr>
        <p:spPr>
          <a:xfrm>
            <a:off x="3308762" y="3151776"/>
            <a:ext cx="84460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OSS/SML</a:t>
            </a:r>
          </a:p>
        </p:txBody>
      </p:sp>
      <p:sp>
        <p:nvSpPr>
          <p:cNvPr id="84" name="Organigramme : Processus 13">
            <a:extLst>
              <a:ext uri="{FF2B5EF4-FFF2-40B4-BE49-F238E27FC236}">
                <a16:creationId xmlns:a16="http://schemas.microsoft.com/office/drawing/2014/main" id="{72C46897-8046-2D41-A9B5-0271155F4BC5}"/>
              </a:ext>
            </a:extLst>
          </p:cNvPr>
          <p:cNvSpPr/>
          <p:nvPr/>
        </p:nvSpPr>
        <p:spPr>
          <a:xfrm>
            <a:off x="3667907" y="3375733"/>
            <a:ext cx="629095" cy="237121"/>
          </a:xfrm>
          <a:prstGeom prst="flowChartProcess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文本框 84">
            <a:extLst>
              <a:ext uri="{FF2B5EF4-FFF2-40B4-BE49-F238E27FC236}">
                <a16:creationId xmlns:a16="http://schemas.microsoft.com/office/drawing/2014/main" id="{13D42318-A8A3-EC4C-9855-42A345E9CFEF}"/>
              </a:ext>
            </a:extLst>
          </p:cNvPr>
          <p:cNvSpPr txBox="1"/>
          <p:nvPr/>
        </p:nvSpPr>
        <p:spPr>
          <a:xfrm>
            <a:off x="3670313" y="3351794"/>
            <a:ext cx="6376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</a:rPr>
              <a:t>EGMF</a:t>
            </a:r>
            <a:endParaRPr lang="zh-CN" altLang="en-US" sz="1200" dirty="0"/>
          </a:p>
        </p:txBody>
      </p:sp>
      <p:sp>
        <p:nvSpPr>
          <p:cNvPr id="86" name="文本框 85">
            <a:extLst>
              <a:ext uri="{FF2B5EF4-FFF2-40B4-BE49-F238E27FC236}">
                <a16:creationId xmlns:a16="http://schemas.microsoft.com/office/drawing/2014/main" id="{45B388DE-985B-FA48-B1A5-5982F126D672}"/>
              </a:ext>
            </a:extLst>
          </p:cNvPr>
          <p:cNvSpPr txBox="1"/>
          <p:nvPr/>
        </p:nvSpPr>
        <p:spPr>
          <a:xfrm>
            <a:off x="7542161" y="2406871"/>
            <a:ext cx="487051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OSS/SML</a:t>
            </a:r>
          </a:p>
        </p:txBody>
      </p:sp>
      <p:sp>
        <p:nvSpPr>
          <p:cNvPr id="87" name="文本框 86">
            <a:extLst>
              <a:ext uri="{FF2B5EF4-FFF2-40B4-BE49-F238E27FC236}">
                <a16:creationId xmlns:a16="http://schemas.microsoft.com/office/drawing/2014/main" id="{5D8BBFD6-282C-074E-9370-A802E0378E1D}"/>
              </a:ext>
            </a:extLst>
          </p:cNvPr>
          <p:cNvSpPr txBox="1"/>
          <p:nvPr/>
        </p:nvSpPr>
        <p:spPr>
          <a:xfrm>
            <a:off x="8050455" y="2431754"/>
            <a:ext cx="407390" cy="185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600" dirty="0">
                <a:solidFill>
                  <a:srgbClr val="000000"/>
                </a:solidFill>
              </a:rPr>
              <a:t>EGMF</a:t>
            </a:r>
            <a:endParaRPr lang="zh-CN" altLang="en-US" sz="600" dirty="0"/>
          </a:p>
        </p:txBody>
      </p:sp>
      <p:sp>
        <p:nvSpPr>
          <p:cNvPr id="88" name="Organigramme : Processus 13">
            <a:extLst>
              <a:ext uri="{FF2B5EF4-FFF2-40B4-BE49-F238E27FC236}">
                <a16:creationId xmlns:a16="http://schemas.microsoft.com/office/drawing/2014/main" id="{76B58655-64BD-EA42-A902-E503EA7963CE}"/>
              </a:ext>
            </a:extLst>
          </p:cNvPr>
          <p:cNvSpPr/>
          <p:nvPr/>
        </p:nvSpPr>
        <p:spPr>
          <a:xfrm>
            <a:off x="7997355" y="2465221"/>
            <a:ext cx="500338" cy="126386"/>
          </a:xfrm>
          <a:prstGeom prst="flowChartProcess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文本框 88">
            <a:extLst>
              <a:ext uri="{FF2B5EF4-FFF2-40B4-BE49-F238E27FC236}">
                <a16:creationId xmlns:a16="http://schemas.microsoft.com/office/drawing/2014/main" id="{4E40EA4A-CECF-744E-9CA1-97D5FF6E817E}"/>
              </a:ext>
            </a:extLst>
          </p:cNvPr>
          <p:cNvSpPr txBox="1"/>
          <p:nvPr/>
        </p:nvSpPr>
        <p:spPr>
          <a:xfrm>
            <a:off x="7593169" y="4999309"/>
            <a:ext cx="536181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500" dirty="0">
                <a:solidFill>
                  <a:srgbClr val="000000"/>
                </a:solidFill>
              </a:rPr>
              <a:t>OSS/SML</a:t>
            </a:r>
          </a:p>
        </p:txBody>
      </p:sp>
      <p:sp>
        <p:nvSpPr>
          <p:cNvPr id="90" name="文本框 89">
            <a:extLst>
              <a:ext uri="{FF2B5EF4-FFF2-40B4-BE49-F238E27FC236}">
                <a16:creationId xmlns:a16="http://schemas.microsoft.com/office/drawing/2014/main" id="{CE6C95F9-9734-9B48-ACEF-D50879C8B4A3}"/>
              </a:ext>
            </a:extLst>
          </p:cNvPr>
          <p:cNvSpPr txBox="1"/>
          <p:nvPr/>
        </p:nvSpPr>
        <p:spPr>
          <a:xfrm>
            <a:off x="8129969" y="5015931"/>
            <a:ext cx="407390" cy="185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600" dirty="0">
                <a:solidFill>
                  <a:srgbClr val="000000"/>
                </a:solidFill>
              </a:rPr>
              <a:t>EGMF</a:t>
            </a:r>
            <a:endParaRPr lang="zh-CN" altLang="en-US" sz="600" dirty="0"/>
          </a:p>
        </p:txBody>
      </p:sp>
      <p:sp>
        <p:nvSpPr>
          <p:cNvPr id="91" name="Organigramme : Processus 13">
            <a:extLst>
              <a:ext uri="{FF2B5EF4-FFF2-40B4-BE49-F238E27FC236}">
                <a16:creationId xmlns:a16="http://schemas.microsoft.com/office/drawing/2014/main" id="{A0B6BF89-ECB6-E04C-9F81-DF7451FA7AAA}"/>
              </a:ext>
            </a:extLst>
          </p:cNvPr>
          <p:cNvSpPr/>
          <p:nvPr/>
        </p:nvSpPr>
        <p:spPr>
          <a:xfrm>
            <a:off x="8116625" y="5049398"/>
            <a:ext cx="420824" cy="111161"/>
          </a:xfrm>
          <a:prstGeom prst="flowChartProcess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文本框 91">
            <a:extLst>
              <a:ext uri="{FF2B5EF4-FFF2-40B4-BE49-F238E27FC236}">
                <a16:creationId xmlns:a16="http://schemas.microsoft.com/office/drawing/2014/main" id="{77F3FA2C-6DA2-044C-A9B8-B531FE21A4C3}"/>
              </a:ext>
            </a:extLst>
          </p:cNvPr>
          <p:cNvSpPr txBox="1"/>
          <p:nvPr/>
        </p:nvSpPr>
        <p:spPr>
          <a:xfrm>
            <a:off x="4627068" y="2969583"/>
            <a:ext cx="2655841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900" dirty="0">
                <a:solidFill>
                  <a:srgbClr val="0070C0"/>
                </a:solidFill>
              </a:rPr>
              <a:t>authorize the </a:t>
            </a:r>
            <a:r>
              <a:rPr lang="fr-FR" altLang="zh-CN" sz="900" dirty="0" err="1">
                <a:solidFill>
                  <a:srgbClr val="0070C0"/>
                </a:solidFill>
              </a:rPr>
              <a:t>external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customer</a:t>
            </a:r>
            <a:r>
              <a:rPr lang="fr-FR" altLang="zh-CN" sz="900" dirty="0">
                <a:solidFill>
                  <a:srgbClr val="0070C0"/>
                </a:solidFill>
              </a:rPr>
              <a:t> and </a:t>
            </a:r>
            <a:r>
              <a:rPr lang="fr-FR" altLang="zh-CN" sz="900" dirty="0" err="1">
                <a:solidFill>
                  <a:srgbClr val="0070C0"/>
                </a:solidFill>
              </a:rPr>
              <a:t>provide</a:t>
            </a:r>
            <a:r>
              <a:rPr lang="fr-FR" altLang="zh-CN" sz="900" dirty="0">
                <a:solidFill>
                  <a:srgbClr val="0070C0"/>
                </a:solidFill>
              </a:rPr>
              <a:t> permission to </a:t>
            </a:r>
            <a:r>
              <a:rPr lang="fr-FR" altLang="zh-CN" sz="900" dirty="0" err="1">
                <a:solidFill>
                  <a:srgbClr val="0070C0"/>
                </a:solidFill>
              </a:rPr>
              <a:t>external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customer</a:t>
            </a:r>
            <a:r>
              <a:rPr lang="fr-FR" altLang="zh-CN" sz="900" dirty="0">
                <a:solidFill>
                  <a:srgbClr val="0070C0"/>
                </a:solidFill>
              </a:rPr>
              <a:t>(</a:t>
            </a:r>
            <a:r>
              <a:rPr lang="fr-FR" altLang="zh-CN" sz="900" dirty="0" err="1">
                <a:solidFill>
                  <a:srgbClr val="0070C0"/>
                </a:solidFill>
              </a:rPr>
              <a:t>including</a:t>
            </a:r>
            <a:r>
              <a:rPr lang="fr-FR" altLang="zh-CN" sz="900" dirty="0">
                <a:solidFill>
                  <a:srgbClr val="0070C0"/>
                </a:solidFill>
              </a:rPr>
              <a:t> the permission for </a:t>
            </a:r>
            <a:r>
              <a:rPr lang="fr-FR" altLang="zh-CN" sz="900" dirty="0" err="1">
                <a:solidFill>
                  <a:srgbClr val="0070C0"/>
                </a:solidFill>
              </a:rPr>
              <a:t>access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MnS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from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Operator</a:t>
            </a:r>
            <a:r>
              <a:rPr lang="fr-FR" altLang="zh-CN" sz="900" dirty="0">
                <a:solidFill>
                  <a:srgbClr val="0070C0"/>
                </a:solidFill>
              </a:rPr>
              <a:t> B and </a:t>
            </a:r>
            <a:r>
              <a:rPr lang="fr-FR" altLang="zh-CN" sz="900" dirty="0" err="1">
                <a:solidFill>
                  <a:srgbClr val="0070C0"/>
                </a:solidFill>
              </a:rPr>
              <a:t>Operator</a:t>
            </a:r>
            <a:r>
              <a:rPr lang="fr-FR" altLang="zh-CN" sz="900" dirty="0">
                <a:solidFill>
                  <a:srgbClr val="0070C0"/>
                </a:solidFill>
              </a:rPr>
              <a:t> C)</a:t>
            </a:r>
            <a:endParaRPr lang="zh-CN" altLang="en-US" sz="900" dirty="0">
              <a:solidFill>
                <a:srgbClr val="0070C0"/>
              </a:solidFill>
            </a:endParaRPr>
          </a:p>
        </p:txBody>
      </p:sp>
      <p:sp>
        <p:nvSpPr>
          <p:cNvPr id="93" name="文本框 92">
            <a:extLst>
              <a:ext uri="{FF2B5EF4-FFF2-40B4-BE49-F238E27FC236}">
                <a16:creationId xmlns:a16="http://schemas.microsoft.com/office/drawing/2014/main" id="{7066C2C3-5943-9D4D-87B5-2A682343C38C}"/>
              </a:ext>
            </a:extLst>
          </p:cNvPr>
          <p:cNvSpPr txBox="1"/>
          <p:nvPr/>
        </p:nvSpPr>
        <p:spPr>
          <a:xfrm>
            <a:off x="134727" y="3004104"/>
            <a:ext cx="7640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NSC</a:t>
            </a:r>
          </a:p>
        </p:txBody>
      </p:sp>
      <p:sp>
        <p:nvSpPr>
          <p:cNvPr id="83" name="文本框 82">
            <a:extLst>
              <a:ext uri="{FF2B5EF4-FFF2-40B4-BE49-F238E27FC236}">
                <a16:creationId xmlns:a16="http://schemas.microsoft.com/office/drawing/2014/main" id="{A7FB5A91-92CF-A145-8801-2B15E064E5A2}"/>
              </a:ext>
            </a:extLst>
          </p:cNvPr>
          <p:cNvSpPr txBox="1"/>
          <p:nvPr/>
        </p:nvSpPr>
        <p:spPr>
          <a:xfrm>
            <a:off x="9462383" y="1874104"/>
            <a:ext cx="258627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altLang="zh-CN" sz="1400" dirty="0">
                <a:solidFill>
                  <a:srgbClr val="5C88D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CSC</a:t>
            </a:r>
            <a:r>
              <a:rPr lang="fr-FR" altLang="zh-CN" sz="1400" dirty="0">
                <a:solidFill>
                  <a:srgbClr val="5C88D0"/>
                </a:solidFill>
              </a:rPr>
              <a:t> </a:t>
            </a:r>
            <a:r>
              <a:rPr lang="en-US" altLang="zh-CN" sz="1400" dirty="0">
                <a:solidFill>
                  <a:srgbClr val="5C88D0"/>
                </a:solidFill>
              </a:rPr>
              <a:t>connecting to Operator B Spain and Operator C USA belongs to BSS.  </a:t>
            </a:r>
            <a:endParaRPr lang="fr-FR" altLang="zh-CN" sz="1400" dirty="0">
              <a:solidFill>
                <a:srgbClr val="5C88D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04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ZoneTexte 75"/>
          <p:cNvSpPr txBox="1"/>
          <p:nvPr/>
        </p:nvSpPr>
        <p:spPr>
          <a:xfrm>
            <a:off x="2529450" y="4165491"/>
            <a:ext cx="1054776" cy="3231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050" dirty="0"/>
              <a:t>3GPP TS 28.531,</a:t>
            </a:r>
          </a:p>
          <a:p>
            <a:pPr algn="ctr"/>
            <a:r>
              <a:rPr lang="fr-FR" sz="1050" dirty="0"/>
              <a:t>TS 28.532</a:t>
            </a:r>
          </a:p>
        </p:txBody>
      </p:sp>
      <p:sp>
        <p:nvSpPr>
          <p:cNvPr id="75" name="ZoneTexte 74"/>
          <p:cNvSpPr txBox="1"/>
          <p:nvPr/>
        </p:nvSpPr>
        <p:spPr>
          <a:xfrm>
            <a:off x="4372161" y="2649003"/>
            <a:ext cx="1102866" cy="3231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050" dirty="0"/>
              <a:t>TMF API 641</a:t>
            </a:r>
          </a:p>
          <a:p>
            <a:pPr algn="ctr"/>
            <a:r>
              <a:rPr lang="fr-FR" sz="1050" dirty="0"/>
              <a:t>(Service </a:t>
            </a:r>
            <a:r>
              <a:rPr lang="fr-FR" sz="1050" dirty="0" err="1"/>
              <a:t>Ordering</a:t>
            </a:r>
            <a:r>
              <a:rPr lang="fr-FR" sz="1050" dirty="0"/>
              <a:t>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err="1"/>
              <a:t>Organizational</a:t>
            </a:r>
            <a:r>
              <a:rPr lang="fr-FR" sz="3200" dirty="0"/>
              <a:t> scenario No. </a:t>
            </a:r>
            <a:r>
              <a:rPr lang="en-US" altLang="zh-CN" sz="3200" dirty="0"/>
              <a:t>4</a:t>
            </a:r>
            <a:r>
              <a:rPr lang="fr-FR" sz="3200" dirty="0"/>
              <a:t> (single </a:t>
            </a:r>
            <a:r>
              <a:rPr lang="fr-FR" sz="3200" dirty="0" err="1"/>
              <a:t>organization</a:t>
            </a:r>
            <a:r>
              <a:rPr lang="zh-CN" altLang="en-US" sz="3200" dirty="0"/>
              <a:t> </a:t>
            </a:r>
            <a:r>
              <a:rPr lang="en-US" altLang="zh-CN" sz="3200" dirty="0"/>
              <a:t>in</a:t>
            </a:r>
            <a:r>
              <a:rPr lang="zh-CN" altLang="en-US" sz="3200" dirty="0"/>
              <a:t> </a:t>
            </a:r>
            <a:r>
              <a:rPr lang="en-US" altLang="zh-CN" sz="3200" dirty="0"/>
              <a:t>different</a:t>
            </a:r>
            <a:r>
              <a:rPr lang="zh-CN" altLang="en-US" sz="3200" dirty="0"/>
              <a:t> </a:t>
            </a:r>
            <a:r>
              <a:rPr lang="en-US" altLang="zh-CN" sz="3200" dirty="0"/>
              <a:t>regions</a:t>
            </a:r>
            <a:r>
              <a:rPr lang="fr-FR" sz="3200" dirty="0"/>
              <a:t>) - </a:t>
            </a:r>
            <a:r>
              <a:rPr lang="fr-FR" sz="3200" dirty="0" err="1"/>
              <a:t>Example</a:t>
            </a:r>
            <a:endParaRPr lang="fr-FR" sz="3200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143340" y="1892829"/>
            <a:ext cx="848726" cy="4608512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86561" y="1892829"/>
            <a:ext cx="2461703" cy="4608512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808536" y="1325530"/>
            <a:ext cx="2259978" cy="492443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/>
              <a:t>ex.: </a:t>
            </a:r>
            <a:r>
              <a:rPr lang="fr-FR" sz="1600" dirty="0" err="1"/>
              <a:t>Operator</a:t>
            </a:r>
            <a:r>
              <a:rPr lang="fr-FR" sz="1600" dirty="0"/>
              <a:t> A Business</a:t>
            </a:r>
          </a:p>
          <a:p>
            <a:pPr algn="ctr"/>
            <a:r>
              <a:rPr lang="fr-FR" sz="1600" dirty="0"/>
              <a:t>Services (OBS)</a:t>
            </a:r>
          </a:p>
        </p:txBody>
      </p:sp>
      <p:cxnSp>
        <p:nvCxnSpPr>
          <p:cNvPr id="11" name="Connecteur droit 10"/>
          <p:cNvCxnSpPr>
            <a:cxnSpLocks/>
            <a:stCxn id="16" idx="3"/>
            <a:endCxn id="13" idx="1"/>
          </p:cNvCxnSpPr>
          <p:nvPr/>
        </p:nvCxnSpPr>
        <p:spPr>
          <a:xfrm flipV="1">
            <a:off x="799071" y="2527568"/>
            <a:ext cx="2649576" cy="603600"/>
          </a:xfrm>
          <a:prstGeom prst="line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à coins arrondis 11"/>
          <p:cNvSpPr/>
          <p:nvPr/>
        </p:nvSpPr>
        <p:spPr>
          <a:xfrm>
            <a:off x="3306053" y="2123056"/>
            <a:ext cx="1344149" cy="2016224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NSP</a:t>
            </a:r>
          </a:p>
        </p:txBody>
      </p:sp>
      <p:sp>
        <p:nvSpPr>
          <p:cNvPr id="13" name="Organigramme : Processus 12"/>
          <p:cNvSpPr/>
          <p:nvPr/>
        </p:nvSpPr>
        <p:spPr>
          <a:xfrm>
            <a:off x="3448647" y="2411089"/>
            <a:ext cx="1047256" cy="232958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BSS</a:t>
            </a:r>
          </a:p>
        </p:txBody>
      </p:sp>
      <p:sp>
        <p:nvSpPr>
          <p:cNvPr id="14" name="Organigramme : Processus 13"/>
          <p:cNvSpPr/>
          <p:nvPr/>
        </p:nvSpPr>
        <p:spPr>
          <a:xfrm>
            <a:off x="3402063" y="3179174"/>
            <a:ext cx="1152128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240257" y="2771128"/>
            <a:ext cx="558814" cy="72008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7081640" y="1500315"/>
            <a:ext cx="1952201" cy="24622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/>
              <a:t>ex.: </a:t>
            </a:r>
            <a:r>
              <a:rPr lang="fr-FR" sz="1600" dirty="0" err="1"/>
              <a:t>Operator</a:t>
            </a:r>
            <a:r>
              <a:rPr lang="zh-CN" altLang="en-US" sz="1600" dirty="0"/>
              <a:t> </a:t>
            </a:r>
            <a:r>
              <a:rPr lang="en-US" altLang="zh-CN" sz="1600" dirty="0"/>
              <a:t>A</a:t>
            </a:r>
            <a:r>
              <a:rPr lang="fr-FR" sz="1600" dirty="0"/>
              <a:t> Spain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4354820" y="4423388"/>
            <a:ext cx="545779" cy="30286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CSC</a:t>
            </a:r>
          </a:p>
        </p:txBody>
      </p:sp>
      <p:cxnSp>
        <p:nvCxnSpPr>
          <p:cNvPr id="25" name="Connecteur droit 24"/>
          <p:cNvCxnSpPr>
            <a:cxnSpLocks/>
            <a:stCxn id="24" idx="3"/>
          </p:cNvCxnSpPr>
          <p:nvPr/>
        </p:nvCxnSpPr>
        <p:spPr>
          <a:xfrm flipV="1">
            <a:off x="4900599" y="2576148"/>
            <a:ext cx="2724466" cy="1998670"/>
          </a:xfrm>
          <a:prstGeom prst="line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>
            <a:cxnSpLocks/>
            <a:stCxn id="12" idx="2"/>
            <a:endCxn id="24" idx="0"/>
          </p:cNvCxnSpPr>
          <p:nvPr/>
        </p:nvCxnSpPr>
        <p:spPr>
          <a:xfrm>
            <a:off x="3978128" y="4139280"/>
            <a:ext cx="649582" cy="28410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5278226" y="2332466"/>
            <a:ext cx="1645763" cy="46166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6. OBS </a:t>
            </a:r>
            <a:r>
              <a:rPr lang="fr-FR" sz="1000" dirty="0" err="1"/>
              <a:t>order</a:t>
            </a:r>
            <a:r>
              <a:rPr lang="fr-FR" sz="1000" dirty="0"/>
              <a:t> the </a:t>
            </a:r>
            <a:r>
              <a:rPr lang="fr-FR" sz="1000" dirty="0" err="1"/>
              <a:t>product</a:t>
            </a:r>
            <a:r>
              <a:rPr lang="fr-FR" sz="1000" dirty="0"/>
              <a:t> ‘X’</a:t>
            </a:r>
          </a:p>
          <a:p>
            <a:pPr algn="ctr"/>
            <a:r>
              <a:rPr lang="fr-FR" sz="1000" dirty="0"/>
              <a:t>(TMF API 622 Product </a:t>
            </a:r>
            <a:r>
              <a:rPr lang="fr-FR" sz="1000" dirty="0" err="1"/>
              <a:t>Ordering</a:t>
            </a:r>
            <a:r>
              <a:rPr lang="fr-FR" sz="1000" dirty="0"/>
              <a:t>)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5279927" y="1733221"/>
            <a:ext cx="1486800" cy="46166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5. OBS </a:t>
            </a:r>
            <a:r>
              <a:rPr lang="fr-FR" sz="1000" dirty="0" err="1"/>
              <a:t>chooses</a:t>
            </a:r>
            <a:r>
              <a:rPr lang="fr-FR" sz="1000" dirty="0"/>
              <a:t> a </a:t>
            </a:r>
            <a:r>
              <a:rPr lang="fr-FR" sz="1000" dirty="0" err="1"/>
              <a:t>product</a:t>
            </a:r>
            <a:r>
              <a:rPr lang="fr-FR" sz="1000" dirty="0"/>
              <a:t> </a:t>
            </a:r>
            <a:r>
              <a:rPr lang="fr-FR" sz="1000" dirty="0" err="1"/>
              <a:t>from</a:t>
            </a:r>
            <a:r>
              <a:rPr lang="fr-FR" sz="1000" dirty="0"/>
              <a:t> </a:t>
            </a:r>
            <a:r>
              <a:rPr lang="fr-FR" sz="1000" dirty="0" err="1"/>
              <a:t>Operator</a:t>
            </a:r>
            <a:r>
              <a:rPr lang="fr-FR" sz="1000" dirty="0"/>
              <a:t> A Spain Product </a:t>
            </a:r>
            <a:r>
              <a:rPr lang="fr-FR" sz="1000" dirty="0" err="1"/>
              <a:t>offerings</a:t>
            </a:r>
            <a:endParaRPr lang="fr-FR" sz="1000" dirty="0"/>
          </a:p>
        </p:txBody>
      </p:sp>
      <p:sp>
        <p:nvSpPr>
          <p:cNvPr id="29" name="ZoneTexte 28"/>
          <p:cNvSpPr txBox="1"/>
          <p:nvPr/>
        </p:nvSpPr>
        <p:spPr>
          <a:xfrm>
            <a:off x="892808" y="3253086"/>
            <a:ext cx="2076723" cy="46166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2. </a:t>
            </a:r>
            <a:r>
              <a:rPr lang="fr-FR" altLang="zh-CN" sz="1000" dirty="0"/>
              <a:t>The </a:t>
            </a:r>
            <a:r>
              <a:rPr lang="fr-FR" altLang="zh-CN" sz="1000" dirty="0" err="1"/>
              <a:t>platform</a:t>
            </a:r>
            <a:r>
              <a:rPr lang="fr-FR" altLang="zh-CN" sz="1000" dirty="0"/>
              <a:t> </a:t>
            </a:r>
            <a:r>
              <a:rPr lang="fr-FR" altLang="zh-CN" sz="1000" dirty="0" err="1"/>
              <a:t>can</a:t>
            </a:r>
            <a:r>
              <a:rPr lang="fr-FR" altLang="zh-CN" sz="1000" dirty="0"/>
              <a:t> </a:t>
            </a:r>
            <a:r>
              <a:rPr lang="fr-FR" altLang="zh-CN" sz="1000" dirty="0" err="1"/>
              <a:t>directly</a:t>
            </a:r>
            <a:r>
              <a:rPr lang="fr-FR" altLang="zh-CN" sz="1000" dirty="0"/>
              <a:t> </a:t>
            </a:r>
            <a:r>
              <a:rPr lang="fr-FR" altLang="zh-CN" sz="1000" dirty="0" err="1"/>
              <a:t>get</a:t>
            </a:r>
            <a:r>
              <a:rPr lang="fr-FR" altLang="zh-CN" sz="1000" dirty="0"/>
              <a:t> </a:t>
            </a:r>
            <a:r>
              <a:rPr lang="fr-FR" altLang="zh-CN" sz="1000" dirty="0" err="1"/>
              <a:t>access</a:t>
            </a:r>
            <a:r>
              <a:rPr lang="fr-FR" altLang="zh-CN" sz="1000" dirty="0"/>
              <a:t> to the OSS/SML to </a:t>
            </a:r>
            <a:r>
              <a:rPr lang="fr-FR" altLang="zh-CN" sz="1000" dirty="0" err="1"/>
              <a:t>order</a:t>
            </a:r>
            <a:r>
              <a:rPr lang="fr-FR" altLang="zh-CN" sz="1000" dirty="0"/>
              <a:t> Network Slice URLLC Platinum</a:t>
            </a:r>
            <a:endParaRPr lang="fr-FR" sz="1000" dirty="0"/>
          </a:p>
        </p:txBody>
      </p:sp>
      <p:sp>
        <p:nvSpPr>
          <p:cNvPr id="35" name="ZoneTexte 34"/>
          <p:cNvSpPr txBox="1"/>
          <p:nvPr/>
        </p:nvSpPr>
        <p:spPr>
          <a:xfrm>
            <a:off x="1245635" y="2263287"/>
            <a:ext cx="1367259" cy="46166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1. </a:t>
            </a:r>
            <a:r>
              <a:rPr lang="fr-FR" altLang="zh-CN" sz="1000" dirty="0" err="1"/>
              <a:t>Operator</a:t>
            </a:r>
            <a:r>
              <a:rPr lang="zh-CN" altLang="en-US" sz="1000" dirty="0"/>
              <a:t> </a:t>
            </a:r>
            <a:r>
              <a:rPr lang="en-US" altLang="zh-CN" sz="1000" dirty="0"/>
              <a:t>run</a:t>
            </a:r>
            <a:r>
              <a:rPr lang="zh-CN" altLang="en-US" sz="1000" dirty="0"/>
              <a:t> </a:t>
            </a:r>
            <a:r>
              <a:rPr lang="en-US" altLang="zh-CN" sz="1000" dirty="0"/>
              <a:t>a</a:t>
            </a:r>
            <a:r>
              <a:rPr lang="zh-CN" altLang="en-US" sz="1000" dirty="0"/>
              <a:t> </a:t>
            </a:r>
            <a:r>
              <a:rPr lang="en-US" altLang="zh-CN" sz="1000" dirty="0"/>
              <a:t>platform outside the operator domain. </a:t>
            </a:r>
            <a:endParaRPr lang="fr-FR" sz="1000" dirty="0"/>
          </a:p>
        </p:txBody>
      </p:sp>
      <p:sp>
        <p:nvSpPr>
          <p:cNvPr id="36" name="ZoneTexte 35"/>
          <p:cNvSpPr txBox="1"/>
          <p:nvPr/>
        </p:nvSpPr>
        <p:spPr>
          <a:xfrm>
            <a:off x="799072" y="3866567"/>
            <a:ext cx="1776170" cy="615553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3. </a:t>
            </a:r>
            <a:r>
              <a:rPr lang="fr-FR" altLang="zh-CN" sz="1000" dirty="0"/>
              <a:t>The </a:t>
            </a:r>
            <a:r>
              <a:rPr lang="fr-FR" altLang="zh-CN" sz="1000" dirty="0" err="1"/>
              <a:t>platform</a:t>
            </a:r>
            <a:r>
              <a:rPr lang="fr-FR" altLang="zh-CN" sz="1000" dirty="0"/>
              <a:t> </a:t>
            </a:r>
            <a:r>
              <a:rPr lang="fr-FR" altLang="zh-CN" sz="1000" dirty="0" err="1"/>
              <a:t>gets</a:t>
            </a:r>
            <a:r>
              <a:rPr lang="fr-FR" altLang="zh-CN" sz="1000" dirty="0"/>
              <a:t> a ‘Network Slice URLLC Platinum’ </a:t>
            </a:r>
            <a:r>
              <a:rPr lang="fr-FR" altLang="zh-CN" sz="1000" dirty="0" err="1"/>
              <a:t>product</a:t>
            </a:r>
            <a:r>
              <a:rPr lang="fr-FR" altLang="zh-CN" sz="1000" dirty="0"/>
              <a:t> </a:t>
            </a:r>
            <a:r>
              <a:rPr lang="fr-FR" altLang="zh-CN" sz="1000" dirty="0" err="1"/>
              <a:t>from</a:t>
            </a:r>
            <a:r>
              <a:rPr lang="fr-FR" altLang="zh-CN" sz="1000" dirty="0"/>
              <a:t> OBS (</a:t>
            </a:r>
            <a:r>
              <a:rPr lang="fr-FR" altLang="zh-CN" sz="1000" dirty="0" err="1"/>
              <a:t>without</a:t>
            </a:r>
            <a:r>
              <a:rPr lang="fr-FR" altLang="zh-CN" sz="1000" dirty="0"/>
              <a:t> </a:t>
            </a:r>
            <a:r>
              <a:rPr lang="fr-FR" altLang="zh-CN" sz="1000" dirty="0" err="1"/>
              <a:t>going</a:t>
            </a:r>
            <a:r>
              <a:rPr lang="fr-FR" altLang="zh-CN" sz="1000" dirty="0"/>
              <a:t> </a:t>
            </a:r>
            <a:r>
              <a:rPr lang="fr-FR" altLang="zh-CN" sz="1000" dirty="0" err="1"/>
              <a:t>through</a:t>
            </a:r>
            <a:r>
              <a:rPr lang="fr-FR" altLang="zh-CN" sz="1000" dirty="0"/>
              <a:t> BSS)</a:t>
            </a:r>
            <a:endParaRPr lang="fr-FR" sz="1000" dirty="0"/>
          </a:p>
        </p:txBody>
      </p:sp>
      <p:cxnSp>
        <p:nvCxnSpPr>
          <p:cNvPr id="9" name="Connecteur droit 8"/>
          <p:cNvCxnSpPr>
            <a:cxnSpLocks/>
            <a:stCxn id="13" idx="2"/>
            <a:endCxn id="14" idx="0"/>
          </p:cNvCxnSpPr>
          <p:nvPr/>
        </p:nvCxnSpPr>
        <p:spPr>
          <a:xfrm>
            <a:off x="3972275" y="2644047"/>
            <a:ext cx="5852" cy="53512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Groupe 72"/>
          <p:cNvGrpSpPr/>
          <p:nvPr/>
        </p:nvGrpSpPr>
        <p:grpSpPr>
          <a:xfrm>
            <a:off x="6951218" y="1892829"/>
            <a:ext cx="2321836" cy="1903919"/>
            <a:chOff x="9150762" y="1892829"/>
            <a:chExt cx="2321836" cy="1903919"/>
          </a:xfrm>
        </p:grpSpPr>
        <p:sp>
          <p:nvSpPr>
            <p:cNvPr id="15" name="Rectangle à coins arrondis 14"/>
            <p:cNvSpPr/>
            <p:nvPr/>
          </p:nvSpPr>
          <p:spPr>
            <a:xfrm>
              <a:off x="9150762" y="1892829"/>
              <a:ext cx="2321836" cy="1903919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à coins arrondis 18"/>
            <p:cNvSpPr/>
            <p:nvPr/>
          </p:nvSpPr>
          <p:spPr>
            <a:xfrm>
              <a:off x="9731221" y="1987943"/>
              <a:ext cx="1160918" cy="832965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5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CSP</a:t>
              </a:r>
            </a:p>
          </p:txBody>
        </p:sp>
        <p:sp>
          <p:nvSpPr>
            <p:cNvPr id="20" name="Organigramme : Processus 19"/>
            <p:cNvSpPr/>
            <p:nvPr/>
          </p:nvSpPr>
          <p:spPr>
            <a:xfrm>
              <a:off x="9897066" y="2106938"/>
              <a:ext cx="829227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5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BSS</a:t>
              </a:r>
            </a:p>
          </p:txBody>
        </p:sp>
        <p:sp>
          <p:nvSpPr>
            <p:cNvPr id="21" name="Organigramme : Processus 20"/>
            <p:cNvSpPr/>
            <p:nvPr/>
          </p:nvSpPr>
          <p:spPr>
            <a:xfrm>
              <a:off x="9814143" y="2424258"/>
              <a:ext cx="995072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à coins arrondis 21"/>
            <p:cNvSpPr/>
            <p:nvPr/>
          </p:nvSpPr>
          <p:spPr>
            <a:xfrm>
              <a:off x="9731221" y="3062946"/>
              <a:ext cx="1160918" cy="694137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5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NOP</a:t>
              </a:r>
            </a:p>
          </p:txBody>
        </p:sp>
        <p:sp>
          <p:nvSpPr>
            <p:cNvPr id="23" name="Organigramme : Processus 22"/>
            <p:cNvSpPr/>
            <p:nvPr/>
          </p:nvSpPr>
          <p:spPr>
            <a:xfrm>
              <a:off x="9814143" y="3181941"/>
              <a:ext cx="995072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5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OSS/NML</a:t>
              </a:r>
            </a:p>
          </p:txBody>
        </p:sp>
        <p:cxnSp>
          <p:nvCxnSpPr>
            <p:cNvPr id="28" name="Connecteur droit 27"/>
            <p:cNvCxnSpPr>
              <a:stCxn id="19" idx="2"/>
              <a:endCxn id="22" idx="0"/>
            </p:cNvCxnSpPr>
            <p:nvPr/>
          </p:nvCxnSpPr>
          <p:spPr>
            <a:xfrm>
              <a:off x="10311680" y="2820907"/>
              <a:ext cx="0" cy="242039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Ellipse 29"/>
            <p:cNvSpPr/>
            <p:nvPr/>
          </p:nvSpPr>
          <p:spPr>
            <a:xfrm>
              <a:off x="9814143" y="3477404"/>
              <a:ext cx="995072" cy="1189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Network</a:t>
              </a:r>
            </a:p>
          </p:txBody>
        </p:sp>
        <p:cxnSp>
          <p:nvCxnSpPr>
            <p:cNvPr id="18" name="Connecteur droit 17"/>
            <p:cNvCxnSpPr>
              <a:stCxn id="20" idx="2"/>
              <a:endCxn id="21" idx="0"/>
            </p:cNvCxnSpPr>
            <p:nvPr/>
          </p:nvCxnSpPr>
          <p:spPr>
            <a:xfrm>
              <a:off x="10311680" y="2305263"/>
              <a:ext cx="0" cy="118995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37"/>
            <p:cNvCxnSpPr>
              <a:stCxn id="23" idx="2"/>
              <a:endCxn id="30" idx="0"/>
            </p:cNvCxnSpPr>
            <p:nvPr/>
          </p:nvCxnSpPr>
          <p:spPr>
            <a:xfrm>
              <a:off x="10311680" y="3380266"/>
              <a:ext cx="0" cy="9713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Rectangle à coins arrondis 39"/>
          <p:cNvSpPr/>
          <p:nvPr/>
        </p:nvSpPr>
        <p:spPr>
          <a:xfrm>
            <a:off x="2702265" y="4667339"/>
            <a:ext cx="1344149" cy="16801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NOP</a:t>
            </a:r>
          </a:p>
        </p:txBody>
      </p:sp>
      <p:sp>
        <p:nvSpPr>
          <p:cNvPr id="41" name="Organigramme : Processus 40"/>
          <p:cNvSpPr/>
          <p:nvPr/>
        </p:nvSpPr>
        <p:spPr>
          <a:xfrm>
            <a:off x="2798275" y="4955371"/>
            <a:ext cx="1152128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OSS/NML</a:t>
            </a:r>
          </a:p>
        </p:txBody>
      </p:sp>
      <p:cxnSp>
        <p:nvCxnSpPr>
          <p:cNvPr id="42" name="Connecteur droit 41"/>
          <p:cNvCxnSpPr>
            <a:stCxn id="12" idx="2"/>
            <a:endCxn id="40" idx="0"/>
          </p:cNvCxnSpPr>
          <p:nvPr/>
        </p:nvCxnSpPr>
        <p:spPr>
          <a:xfrm flipH="1">
            <a:off x="3374340" y="4139280"/>
            <a:ext cx="603788" cy="52805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Ellipse 42"/>
          <p:cNvSpPr/>
          <p:nvPr/>
        </p:nvSpPr>
        <p:spPr>
          <a:xfrm>
            <a:off x="2798275" y="5532854"/>
            <a:ext cx="1152128" cy="49825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 5G </a:t>
            </a:r>
            <a:r>
              <a:rPr lang="fr-FR" sz="9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</a:t>
            </a:r>
            <a:r>
              <a:rPr lang="fr-F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Network</a:t>
            </a:r>
          </a:p>
        </p:txBody>
      </p:sp>
      <p:cxnSp>
        <p:nvCxnSpPr>
          <p:cNvPr id="44" name="Connecteur droit 43"/>
          <p:cNvCxnSpPr>
            <a:stCxn id="41" idx="2"/>
            <a:endCxn id="43" idx="0"/>
          </p:cNvCxnSpPr>
          <p:nvPr/>
        </p:nvCxnSpPr>
        <p:spPr>
          <a:xfrm>
            <a:off x="3374339" y="5435424"/>
            <a:ext cx="0" cy="9743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à coins arrondis 45"/>
          <p:cNvSpPr/>
          <p:nvPr/>
        </p:nvSpPr>
        <p:spPr>
          <a:xfrm>
            <a:off x="4117050" y="5304466"/>
            <a:ext cx="621222" cy="30286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CSC</a:t>
            </a:r>
          </a:p>
        </p:txBody>
      </p:sp>
      <p:cxnSp>
        <p:nvCxnSpPr>
          <p:cNvPr id="47" name="Connecteur droit 46"/>
          <p:cNvCxnSpPr>
            <a:cxnSpLocks/>
            <a:stCxn id="12" idx="2"/>
            <a:endCxn id="46" idx="0"/>
          </p:cNvCxnSpPr>
          <p:nvPr/>
        </p:nvCxnSpPr>
        <p:spPr>
          <a:xfrm>
            <a:off x="3978128" y="4139280"/>
            <a:ext cx="449533" cy="116518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ZoneTexte 50"/>
          <p:cNvSpPr txBox="1"/>
          <p:nvPr/>
        </p:nvSpPr>
        <p:spPr>
          <a:xfrm>
            <a:off x="7166159" y="4090323"/>
            <a:ext cx="1849610" cy="24622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/>
              <a:t>ex.: </a:t>
            </a:r>
            <a:r>
              <a:rPr lang="fr-FR" sz="1600" dirty="0" err="1"/>
              <a:t>Operator</a:t>
            </a:r>
            <a:r>
              <a:rPr lang="zh-CN" altLang="en-US" sz="1600" dirty="0"/>
              <a:t> </a:t>
            </a:r>
            <a:r>
              <a:rPr lang="en-US" altLang="zh-CN" sz="1600" dirty="0"/>
              <a:t>A</a:t>
            </a:r>
            <a:r>
              <a:rPr lang="zh-CN" altLang="en-US" sz="1600" dirty="0"/>
              <a:t> </a:t>
            </a:r>
            <a:r>
              <a:rPr lang="en-US" altLang="zh-CN" sz="1600" dirty="0"/>
              <a:t>USA</a:t>
            </a:r>
            <a:endParaRPr lang="fr-FR" sz="1600" dirty="0"/>
          </a:p>
        </p:txBody>
      </p:sp>
      <p:grpSp>
        <p:nvGrpSpPr>
          <p:cNvPr id="72" name="Groupe 71"/>
          <p:cNvGrpSpPr/>
          <p:nvPr/>
        </p:nvGrpSpPr>
        <p:grpSpPr>
          <a:xfrm>
            <a:off x="7034141" y="4482837"/>
            <a:ext cx="2321836" cy="1903919"/>
            <a:chOff x="9233685" y="4482837"/>
            <a:chExt cx="2321836" cy="1903919"/>
          </a:xfrm>
        </p:grpSpPr>
        <p:sp>
          <p:nvSpPr>
            <p:cNvPr id="53" name="Rectangle à coins arrondis 52"/>
            <p:cNvSpPr/>
            <p:nvPr/>
          </p:nvSpPr>
          <p:spPr>
            <a:xfrm>
              <a:off x="9233685" y="4482837"/>
              <a:ext cx="2321836" cy="1903919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Rectangle à coins arrondis 53"/>
            <p:cNvSpPr/>
            <p:nvPr/>
          </p:nvSpPr>
          <p:spPr>
            <a:xfrm>
              <a:off x="9814144" y="4577951"/>
              <a:ext cx="1160918" cy="832965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5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CSP</a:t>
              </a:r>
            </a:p>
          </p:txBody>
        </p:sp>
        <p:sp>
          <p:nvSpPr>
            <p:cNvPr id="55" name="Organigramme : Processus 54"/>
            <p:cNvSpPr/>
            <p:nvPr/>
          </p:nvSpPr>
          <p:spPr>
            <a:xfrm>
              <a:off x="9979989" y="4696946"/>
              <a:ext cx="829227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5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BSS</a:t>
              </a:r>
            </a:p>
          </p:txBody>
        </p:sp>
        <p:sp>
          <p:nvSpPr>
            <p:cNvPr id="56" name="Organigramme : Processus 55"/>
            <p:cNvSpPr/>
            <p:nvPr/>
          </p:nvSpPr>
          <p:spPr>
            <a:xfrm>
              <a:off x="9897066" y="5014266"/>
              <a:ext cx="995072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Rectangle à coins arrondis 56"/>
            <p:cNvSpPr/>
            <p:nvPr/>
          </p:nvSpPr>
          <p:spPr>
            <a:xfrm>
              <a:off x="9814144" y="5652954"/>
              <a:ext cx="1160918" cy="694137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5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NOP</a:t>
              </a:r>
            </a:p>
          </p:txBody>
        </p:sp>
        <p:sp>
          <p:nvSpPr>
            <p:cNvPr id="58" name="Organigramme : Processus 57"/>
            <p:cNvSpPr/>
            <p:nvPr/>
          </p:nvSpPr>
          <p:spPr>
            <a:xfrm>
              <a:off x="9897066" y="5771949"/>
              <a:ext cx="995072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5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OSS/NML</a:t>
              </a:r>
            </a:p>
          </p:txBody>
        </p:sp>
        <p:cxnSp>
          <p:nvCxnSpPr>
            <p:cNvPr id="59" name="Connecteur droit 58"/>
            <p:cNvCxnSpPr>
              <a:stCxn id="54" idx="2"/>
              <a:endCxn id="57" idx="0"/>
            </p:cNvCxnSpPr>
            <p:nvPr/>
          </p:nvCxnSpPr>
          <p:spPr>
            <a:xfrm>
              <a:off x="10394603" y="5410915"/>
              <a:ext cx="0" cy="242039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Ellipse 59"/>
            <p:cNvSpPr/>
            <p:nvPr/>
          </p:nvSpPr>
          <p:spPr>
            <a:xfrm>
              <a:off x="9897066" y="6067412"/>
              <a:ext cx="995072" cy="1189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Network</a:t>
              </a:r>
            </a:p>
          </p:txBody>
        </p:sp>
        <p:cxnSp>
          <p:nvCxnSpPr>
            <p:cNvPr id="61" name="Connecteur droit 60"/>
            <p:cNvCxnSpPr>
              <a:stCxn id="55" idx="2"/>
              <a:endCxn id="56" idx="0"/>
            </p:cNvCxnSpPr>
            <p:nvPr/>
          </p:nvCxnSpPr>
          <p:spPr>
            <a:xfrm>
              <a:off x="10394603" y="4895271"/>
              <a:ext cx="0" cy="118995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eur droit 61"/>
            <p:cNvCxnSpPr>
              <a:stCxn id="58" idx="2"/>
              <a:endCxn id="60" idx="0"/>
            </p:cNvCxnSpPr>
            <p:nvPr/>
          </p:nvCxnSpPr>
          <p:spPr>
            <a:xfrm>
              <a:off x="10394603" y="5970274"/>
              <a:ext cx="0" cy="9713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3" name="Connecteur droit 62"/>
          <p:cNvCxnSpPr>
            <a:cxnSpLocks/>
            <a:stCxn id="46" idx="3"/>
          </p:cNvCxnSpPr>
          <p:nvPr/>
        </p:nvCxnSpPr>
        <p:spPr>
          <a:xfrm flipV="1">
            <a:off x="4738272" y="5098969"/>
            <a:ext cx="2994065" cy="356927"/>
          </a:xfrm>
          <a:prstGeom prst="line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ZoneTexte 65"/>
          <p:cNvSpPr txBox="1"/>
          <p:nvPr/>
        </p:nvSpPr>
        <p:spPr>
          <a:xfrm>
            <a:off x="5298360" y="1301879"/>
            <a:ext cx="1344149" cy="30777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4. OBS </a:t>
            </a:r>
            <a:r>
              <a:rPr lang="fr-FR" sz="1000" dirty="0" err="1"/>
              <a:t>needs</a:t>
            </a:r>
            <a:r>
              <a:rPr lang="fr-FR" sz="1000" dirty="0"/>
              <a:t> RAN </a:t>
            </a:r>
            <a:r>
              <a:rPr lang="fr-FR" sz="1000" dirty="0" err="1"/>
              <a:t>coverage</a:t>
            </a:r>
            <a:r>
              <a:rPr lang="fr-FR" sz="1000" dirty="0"/>
              <a:t> in Spain</a:t>
            </a:r>
          </a:p>
        </p:txBody>
      </p:sp>
      <p:sp>
        <p:nvSpPr>
          <p:cNvPr id="67" name="ZoneTexte 66"/>
          <p:cNvSpPr txBox="1"/>
          <p:nvPr/>
        </p:nvSpPr>
        <p:spPr>
          <a:xfrm>
            <a:off x="5198880" y="5458748"/>
            <a:ext cx="1469653" cy="76944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9. OBS </a:t>
            </a:r>
            <a:r>
              <a:rPr lang="fr-FR" sz="1000" dirty="0" err="1"/>
              <a:t>want</a:t>
            </a:r>
            <a:r>
              <a:rPr lang="fr-FR" sz="1000" dirty="0"/>
              <a:t> to </a:t>
            </a:r>
            <a:r>
              <a:rPr lang="fr-FR" sz="1000" dirty="0" err="1"/>
              <a:t>order</a:t>
            </a:r>
            <a:r>
              <a:rPr lang="fr-FR" sz="1000" dirty="0"/>
              <a:t> the </a:t>
            </a:r>
            <a:r>
              <a:rPr lang="fr-FR" sz="1000" dirty="0" err="1"/>
              <a:t>product</a:t>
            </a:r>
            <a:r>
              <a:rPr lang="fr-FR" sz="1000" dirty="0"/>
              <a:t> ‘Y’</a:t>
            </a:r>
          </a:p>
          <a:p>
            <a:pPr algn="ctr"/>
            <a:r>
              <a:rPr lang="fr-FR" sz="1000" dirty="0"/>
              <a:t>(</a:t>
            </a:r>
            <a:r>
              <a:rPr lang="fr-FR" sz="1000" dirty="0" err="1"/>
              <a:t>e.g</a:t>
            </a:r>
            <a:r>
              <a:rPr lang="fr-FR" sz="1000" dirty="0"/>
              <a:t>. Network Slice)</a:t>
            </a:r>
          </a:p>
          <a:p>
            <a:pPr algn="ctr"/>
            <a:r>
              <a:rPr lang="fr-FR" sz="1000" dirty="0"/>
              <a:t>(TMF API 622 Product </a:t>
            </a:r>
            <a:r>
              <a:rPr lang="fr-FR" sz="1000" dirty="0" err="1"/>
              <a:t>Ordering</a:t>
            </a:r>
            <a:r>
              <a:rPr lang="fr-FR" sz="1000" dirty="0"/>
              <a:t>)</a:t>
            </a:r>
          </a:p>
        </p:txBody>
      </p:sp>
      <p:sp>
        <p:nvSpPr>
          <p:cNvPr id="68" name="ZoneTexte 67"/>
          <p:cNvSpPr txBox="1"/>
          <p:nvPr/>
        </p:nvSpPr>
        <p:spPr>
          <a:xfrm>
            <a:off x="5202767" y="4709079"/>
            <a:ext cx="1489075" cy="46166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8. OBS </a:t>
            </a:r>
            <a:r>
              <a:rPr lang="fr-FR" sz="1000" dirty="0" err="1"/>
              <a:t>chooses</a:t>
            </a:r>
            <a:r>
              <a:rPr lang="fr-FR" sz="1000" dirty="0"/>
              <a:t> a </a:t>
            </a:r>
            <a:r>
              <a:rPr lang="fr-FR" sz="1000" dirty="0" err="1"/>
              <a:t>product</a:t>
            </a:r>
            <a:r>
              <a:rPr lang="fr-FR" sz="1000" dirty="0"/>
              <a:t> </a:t>
            </a:r>
            <a:r>
              <a:rPr lang="fr-FR" sz="1000" dirty="0" err="1"/>
              <a:t>from</a:t>
            </a:r>
            <a:r>
              <a:rPr lang="fr-FR" sz="1000" dirty="0"/>
              <a:t> </a:t>
            </a:r>
            <a:r>
              <a:rPr lang="fr-FR" sz="1000" dirty="0" err="1"/>
              <a:t>Operator</a:t>
            </a:r>
            <a:r>
              <a:rPr lang="fr-FR" sz="1000" dirty="0"/>
              <a:t> C Product </a:t>
            </a:r>
            <a:r>
              <a:rPr lang="fr-FR" sz="1000" dirty="0" err="1"/>
              <a:t>offerings</a:t>
            </a:r>
            <a:endParaRPr lang="fr-FR" sz="1000" dirty="0"/>
          </a:p>
        </p:txBody>
      </p:sp>
      <p:sp>
        <p:nvSpPr>
          <p:cNvPr id="69" name="ZoneTexte 68"/>
          <p:cNvSpPr txBox="1"/>
          <p:nvPr/>
        </p:nvSpPr>
        <p:spPr>
          <a:xfrm>
            <a:off x="5221200" y="4277737"/>
            <a:ext cx="1344149" cy="30777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7. OBS </a:t>
            </a:r>
            <a:r>
              <a:rPr lang="fr-FR" sz="1000" dirty="0" err="1"/>
              <a:t>needs</a:t>
            </a:r>
            <a:r>
              <a:rPr lang="fr-FR" sz="1000" dirty="0"/>
              <a:t> RAN </a:t>
            </a:r>
            <a:r>
              <a:rPr lang="fr-FR" sz="1000" dirty="0" err="1"/>
              <a:t>coverage</a:t>
            </a:r>
            <a:r>
              <a:rPr lang="fr-FR" sz="1000" dirty="0"/>
              <a:t> in USA</a:t>
            </a:r>
          </a:p>
        </p:txBody>
      </p:sp>
      <p:cxnSp>
        <p:nvCxnSpPr>
          <p:cNvPr id="74" name="Connecteur droit 73"/>
          <p:cNvCxnSpPr>
            <a:cxnSpLocks/>
          </p:cNvCxnSpPr>
          <p:nvPr/>
        </p:nvCxnSpPr>
        <p:spPr>
          <a:xfrm flipV="1">
            <a:off x="4124933" y="2663356"/>
            <a:ext cx="0" cy="535128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 flipV="1">
            <a:off x="3012627" y="3640485"/>
            <a:ext cx="866296" cy="1291188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ZoneTexte 78"/>
          <p:cNvSpPr txBox="1"/>
          <p:nvPr/>
        </p:nvSpPr>
        <p:spPr>
          <a:xfrm>
            <a:off x="3995254" y="6100018"/>
            <a:ext cx="1639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*: OBS </a:t>
            </a:r>
            <a:r>
              <a:rPr lang="fr-FR" sz="1000" dirty="0" err="1"/>
              <a:t>owns</a:t>
            </a:r>
            <a:r>
              <a:rPr lang="fr-FR" sz="1000" dirty="0"/>
              <a:t> </a:t>
            </a:r>
            <a:r>
              <a:rPr lang="fr-FR" sz="1000" dirty="0" err="1"/>
              <a:t>its</a:t>
            </a:r>
            <a:r>
              <a:rPr lang="fr-FR" sz="1000" dirty="0"/>
              <a:t> 5G CN</a:t>
            </a:r>
          </a:p>
        </p:txBody>
      </p:sp>
      <p:sp>
        <p:nvSpPr>
          <p:cNvPr id="80" name="ZoneTexte 79"/>
          <p:cNvSpPr txBox="1"/>
          <p:nvPr/>
        </p:nvSpPr>
        <p:spPr>
          <a:xfrm>
            <a:off x="8427050" y="2337717"/>
            <a:ext cx="375103" cy="769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500" dirty="0"/>
              <a:t>TMF API 641</a:t>
            </a:r>
          </a:p>
        </p:txBody>
      </p:sp>
      <p:sp>
        <p:nvSpPr>
          <p:cNvPr id="81" name="ZoneTexte 80"/>
          <p:cNvSpPr txBox="1"/>
          <p:nvPr/>
        </p:nvSpPr>
        <p:spPr>
          <a:xfrm>
            <a:off x="8480914" y="4916829"/>
            <a:ext cx="375103" cy="769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500" dirty="0"/>
              <a:t>TMF API 641</a:t>
            </a:r>
          </a:p>
        </p:txBody>
      </p:sp>
      <p:sp>
        <p:nvSpPr>
          <p:cNvPr id="64" name="ZoneTexte 63"/>
          <p:cNvSpPr txBox="1"/>
          <p:nvPr/>
        </p:nvSpPr>
        <p:spPr>
          <a:xfrm>
            <a:off x="102905" y="1292252"/>
            <a:ext cx="1942840" cy="24622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r>
              <a:rPr lang="fr-FR" sz="1600" dirty="0"/>
              <a:t>ex: </a:t>
            </a:r>
            <a:r>
              <a:rPr lang="fr-FR" altLang="zh-CN" sz="1600" dirty="0" err="1"/>
              <a:t>Operator</a:t>
            </a:r>
            <a:r>
              <a:rPr lang="fr-FR" altLang="zh-CN" sz="1600" dirty="0"/>
              <a:t> </a:t>
            </a:r>
            <a:r>
              <a:rPr lang="fr-FR" altLang="zh-CN" sz="1600" dirty="0" err="1"/>
              <a:t>platform</a:t>
            </a:r>
            <a:endParaRPr lang="fr-FR" sz="1600" dirty="0"/>
          </a:p>
        </p:txBody>
      </p:sp>
      <p:sp>
        <p:nvSpPr>
          <p:cNvPr id="65" name="ZoneTexte 64"/>
          <p:cNvSpPr txBox="1"/>
          <p:nvPr/>
        </p:nvSpPr>
        <p:spPr>
          <a:xfrm>
            <a:off x="8368960" y="2836841"/>
            <a:ext cx="60272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600" dirty="0"/>
              <a:t>3GPP TS 28.531,</a:t>
            </a:r>
          </a:p>
          <a:p>
            <a:pPr algn="ctr"/>
            <a:r>
              <a:rPr lang="fr-FR" sz="600" dirty="0"/>
              <a:t>TS 28.532</a:t>
            </a:r>
          </a:p>
        </p:txBody>
      </p:sp>
      <p:sp>
        <p:nvSpPr>
          <p:cNvPr id="70" name="ZoneTexte 69"/>
          <p:cNvSpPr txBox="1"/>
          <p:nvPr/>
        </p:nvSpPr>
        <p:spPr>
          <a:xfrm>
            <a:off x="8368960" y="5427662"/>
            <a:ext cx="60272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600" dirty="0"/>
              <a:t>3GPP TS 28.531,</a:t>
            </a:r>
          </a:p>
          <a:p>
            <a:pPr algn="ctr"/>
            <a:r>
              <a:rPr lang="fr-FR" sz="600" dirty="0"/>
              <a:t>TS 28.532</a:t>
            </a:r>
          </a:p>
        </p:txBody>
      </p:sp>
      <p:sp>
        <p:nvSpPr>
          <p:cNvPr id="71" name="ZoneTexte 70"/>
          <p:cNvSpPr txBox="1"/>
          <p:nvPr/>
        </p:nvSpPr>
        <p:spPr>
          <a:xfrm>
            <a:off x="8556773" y="5945427"/>
            <a:ext cx="60272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600" dirty="0"/>
              <a:t>3GPP TS 28.531,</a:t>
            </a:r>
          </a:p>
          <a:p>
            <a:pPr algn="ctr"/>
            <a:r>
              <a:rPr lang="fr-FR" sz="600" dirty="0"/>
              <a:t>TS 28.532</a:t>
            </a:r>
          </a:p>
        </p:txBody>
      </p:sp>
      <p:sp>
        <p:nvSpPr>
          <p:cNvPr id="78" name="ZoneTexte 77"/>
          <p:cNvSpPr txBox="1"/>
          <p:nvPr/>
        </p:nvSpPr>
        <p:spPr>
          <a:xfrm>
            <a:off x="8462156" y="3306535"/>
            <a:ext cx="60272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600" dirty="0"/>
              <a:t>3GPP TS 28.531,</a:t>
            </a:r>
          </a:p>
          <a:p>
            <a:pPr algn="ctr"/>
            <a:r>
              <a:rPr lang="fr-FR" sz="600" dirty="0"/>
              <a:t>TS 28.532</a:t>
            </a:r>
          </a:p>
        </p:txBody>
      </p:sp>
      <p:sp>
        <p:nvSpPr>
          <p:cNvPr id="82" name="文本框 81">
            <a:extLst>
              <a:ext uri="{FF2B5EF4-FFF2-40B4-BE49-F238E27FC236}">
                <a16:creationId xmlns:a16="http://schemas.microsoft.com/office/drawing/2014/main" id="{E4DD949C-8F21-304A-ADE1-AB9D4750936F}"/>
              </a:ext>
            </a:extLst>
          </p:cNvPr>
          <p:cNvSpPr txBox="1"/>
          <p:nvPr/>
        </p:nvSpPr>
        <p:spPr>
          <a:xfrm>
            <a:off x="3308762" y="3151776"/>
            <a:ext cx="84460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OSS/SML</a:t>
            </a:r>
          </a:p>
        </p:txBody>
      </p:sp>
      <p:sp>
        <p:nvSpPr>
          <p:cNvPr id="84" name="Organigramme : Processus 13">
            <a:extLst>
              <a:ext uri="{FF2B5EF4-FFF2-40B4-BE49-F238E27FC236}">
                <a16:creationId xmlns:a16="http://schemas.microsoft.com/office/drawing/2014/main" id="{72C46897-8046-2D41-A9B5-0271155F4BC5}"/>
              </a:ext>
            </a:extLst>
          </p:cNvPr>
          <p:cNvSpPr/>
          <p:nvPr/>
        </p:nvSpPr>
        <p:spPr>
          <a:xfrm>
            <a:off x="3667907" y="3375733"/>
            <a:ext cx="629095" cy="237121"/>
          </a:xfrm>
          <a:prstGeom prst="flowChartProcess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文本框 84">
            <a:extLst>
              <a:ext uri="{FF2B5EF4-FFF2-40B4-BE49-F238E27FC236}">
                <a16:creationId xmlns:a16="http://schemas.microsoft.com/office/drawing/2014/main" id="{13D42318-A8A3-EC4C-9855-42A345E9CFEF}"/>
              </a:ext>
            </a:extLst>
          </p:cNvPr>
          <p:cNvSpPr txBox="1"/>
          <p:nvPr/>
        </p:nvSpPr>
        <p:spPr>
          <a:xfrm>
            <a:off x="3670313" y="3351794"/>
            <a:ext cx="6376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</a:rPr>
              <a:t>EGMF</a:t>
            </a:r>
            <a:endParaRPr lang="zh-CN" altLang="en-US" sz="1200" dirty="0"/>
          </a:p>
        </p:txBody>
      </p:sp>
      <p:sp>
        <p:nvSpPr>
          <p:cNvPr id="86" name="文本框 85">
            <a:extLst>
              <a:ext uri="{FF2B5EF4-FFF2-40B4-BE49-F238E27FC236}">
                <a16:creationId xmlns:a16="http://schemas.microsoft.com/office/drawing/2014/main" id="{45B388DE-985B-FA48-B1A5-5982F126D672}"/>
              </a:ext>
            </a:extLst>
          </p:cNvPr>
          <p:cNvSpPr txBox="1"/>
          <p:nvPr/>
        </p:nvSpPr>
        <p:spPr>
          <a:xfrm>
            <a:off x="7542161" y="2406871"/>
            <a:ext cx="487051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OSS/SML</a:t>
            </a:r>
          </a:p>
        </p:txBody>
      </p:sp>
      <p:sp>
        <p:nvSpPr>
          <p:cNvPr id="87" name="文本框 86">
            <a:extLst>
              <a:ext uri="{FF2B5EF4-FFF2-40B4-BE49-F238E27FC236}">
                <a16:creationId xmlns:a16="http://schemas.microsoft.com/office/drawing/2014/main" id="{5D8BBFD6-282C-074E-9370-A802E0378E1D}"/>
              </a:ext>
            </a:extLst>
          </p:cNvPr>
          <p:cNvSpPr txBox="1"/>
          <p:nvPr/>
        </p:nvSpPr>
        <p:spPr>
          <a:xfrm>
            <a:off x="8050455" y="2431754"/>
            <a:ext cx="407390" cy="185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600" dirty="0">
                <a:solidFill>
                  <a:srgbClr val="000000"/>
                </a:solidFill>
              </a:rPr>
              <a:t>EGMF</a:t>
            </a:r>
            <a:endParaRPr lang="zh-CN" altLang="en-US" sz="600" dirty="0"/>
          </a:p>
        </p:txBody>
      </p:sp>
      <p:sp>
        <p:nvSpPr>
          <p:cNvPr id="88" name="Organigramme : Processus 13">
            <a:extLst>
              <a:ext uri="{FF2B5EF4-FFF2-40B4-BE49-F238E27FC236}">
                <a16:creationId xmlns:a16="http://schemas.microsoft.com/office/drawing/2014/main" id="{76B58655-64BD-EA42-A902-E503EA7963CE}"/>
              </a:ext>
            </a:extLst>
          </p:cNvPr>
          <p:cNvSpPr/>
          <p:nvPr/>
        </p:nvSpPr>
        <p:spPr>
          <a:xfrm>
            <a:off x="7997355" y="2465221"/>
            <a:ext cx="500338" cy="126386"/>
          </a:xfrm>
          <a:prstGeom prst="flowChartProcess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文本框 88">
            <a:extLst>
              <a:ext uri="{FF2B5EF4-FFF2-40B4-BE49-F238E27FC236}">
                <a16:creationId xmlns:a16="http://schemas.microsoft.com/office/drawing/2014/main" id="{4E40EA4A-CECF-744E-9CA1-97D5FF6E817E}"/>
              </a:ext>
            </a:extLst>
          </p:cNvPr>
          <p:cNvSpPr txBox="1"/>
          <p:nvPr/>
        </p:nvSpPr>
        <p:spPr>
          <a:xfrm>
            <a:off x="7593169" y="4999309"/>
            <a:ext cx="536181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500" dirty="0">
                <a:solidFill>
                  <a:srgbClr val="000000"/>
                </a:solidFill>
              </a:rPr>
              <a:t>OSS/SML</a:t>
            </a:r>
          </a:p>
        </p:txBody>
      </p:sp>
      <p:sp>
        <p:nvSpPr>
          <p:cNvPr id="90" name="文本框 89">
            <a:extLst>
              <a:ext uri="{FF2B5EF4-FFF2-40B4-BE49-F238E27FC236}">
                <a16:creationId xmlns:a16="http://schemas.microsoft.com/office/drawing/2014/main" id="{CE6C95F9-9734-9B48-ACEF-D50879C8B4A3}"/>
              </a:ext>
            </a:extLst>
          </p:cNvPr>
          <p:cNvSpPr txBox="1"/>
          <p:nvPr/>
        </p:nvSpPr>
        <p:spPr>
          <a:xfrm>
            <a:off x="8129969" y="5015931"/>
            <a:ext cx="407390" cy="185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600" dirty="0">
                <a:solidFill>
                  <a:srgbClr val="000000"/>
                </a:solidFill>
              </a:rPr>
              <a:t>EGMF</a:t>
            </a:r>
            <a:endParaRPr lang="zh-CN" altLang="en-US" sz="600" dirty="0"/>
          </a:p>
        </p:txBody>
      </p:sp>
      <p:sp>
        <p:nvSpPr>
          <p:cNvPr id="91" name="Organigramme : Processus 13">
            <a:extLst>
              <a:ext uri="{FF2B5EF4-FFF2-40B4-BE49-F238E27FC236}">
                <a16:creationId xmlns:a16="http://schemas.microsoft.com/office/drawing/2014/main" id="{A0B6BF89-ECB6-E04C-9F81-DF7451FA7AAA}"/>
              </a:ext>
            </a:extLst>
          </p:cNvPr>
          <p:cNvSpPr/>
          <p:nvPr/>
        </p:nvSpPr>
        <p:spPr>
          <a:xfrm>
            <a:off x="8116625" y="5049398"/>
            <a:ext cx="420824" cy="111161"/>
          </a:xfrm>
          <a:prstGeom prst="flowChartProcess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文本框 91">
            <a:extLst>
              <a:ext uri="{FF2B5EF4-FFF2-40B4-BE49-F238E27FC236}">
                <a16:creationId xmlns:a16="http://schemas.microsoft.com/office/drawing/2014/main" id="{77F3FA2C-6DA2-044C-A9B8-B531FE21A4C3}"/>
              </a:ext>
            </a:extLst>
          </p:cNvPr>
          <p:cNvSpPr txBox="1"/>
          <p:nvPr/>
        </p:nvSpPr>
        <p:spPr>
          <a:xfrm>
            <a:off x="4627068" y="2969583"/>
            <a:ext cx="2771742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900" dirty="0">
                <a:solidFill>
                  <a:srgbClr val="0070C0"/>
                </a:solidFill>
              </a:rPr>
              <a:t>authorize the </a:t>
            </a:r>
            <a:r>
              <a:rPr lang="fr-FR" altLang="zh-CN" sz="900" dirty="0" err="1">
                <a:solidFill>
                  <a:srgbClr val="0070C0"/>
                </a:solidFill>
              </a:rPr>
              <a:t>external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customer</a:t>
            </a:r>
            <a:r>
              <a:rPr lang="fr-FR" altLang="zh-CN" sz="900" dirty="0">
                <a:solidFill>
                  <a:srgbClr val="0070C0"/>
                </a:solidFill>
              </a:rPr>
              <a:t> and </a:t>
            </a:r>
            <a:r>
              <a:rPr lang="fr-FR" altLang="zh-CN" sz="900" dirty="0" err="1">
                <a:solidFill>
                  <a:srgbClr val="0070C0"/>
                </a:solidFill>
              </a:rPr>
              <a:t>provide</a:t>
            </a:r>
            <a:r>
              <a:rPr lang="fr-FR" altLang="zh-CN" sz="900" dirty="0">
                <a:solidFill>
                  <a:srgbClr val="0070C0"/>
                </a:solidFill>
              </a:rPr>
              <a:t> permission to </a:t>
            </a:r>
            <a:r>
              <a:rPr lang="fr-FR" altLang="zh-CN" sz="900" dirty="0" err="1">
                <a:solidFill>
                  <a:srgbClr val="0070C0"/>
                </a:solidFill>
              </a:rPr>
              <a:t>external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customer</a:t>
            </a:r>
            <a:r>
              <a:rPr lang="fr-FR" altLang="zh-CN" sz="900" dirty="0">
                <a:solidFill>
                  <a:srgbClr val="0070C0"/>
                </a:solidFill>
              </a:rPr>
              <a:t>(</a:t>
            </a:r>
            <a:r>
              <a:rPr lang="fr-FR" altLang="zh-CN" sz="900" dirty="0" err="1">
                <a:solidFill>
                  <a:srgbClr val="0070C0"/>
                </a:solidFill>
              </a:rPr>
              <a:t>including</a:t>
            </a:r>
            <a:r>
              <a:rPr lang="fr-FR" altLang="zh-CN" sz="900" dirty="0">
                <a:solidFill>
                  <a:srgbClr val="0070C0"/>
                </a:solidFill>
              </a:rPr>
              <a:t> the permission for </a:t>
            </a:r>
            <a:r>
              <a:rPr lang="fr-FR" altLang="zh-CN" sz="900" dirty="0" err="1">
                <a:solidFill>
                  <a:srgbClr val="0070C0"/>
                </a:solidFill>
              </a:rPr>
              <a:t>access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MnS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from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Operator</a:t>
            </a:r>
            <a:r>
              <a:rPr lang="fr-FR" altLang="zh-CN" sz="900" dirty="0">
                <a:solidFill>
                  <a:srgbClr val="0070C0"/>
                </a:solidFill>
              </a:rPr>
              <a:t> A in </a:t>
            </a:r>
            <a:r>
              <a:rPr lang="fr-FR" altLang="zh-CN" sz="900" dirty="0" err="1">
                <a:solidFill>
                  <a:srgbClr val="0070C0"/>
                </a:solidFill>
              </a:rPr>
              <a:t>two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different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regions</a:t>
            </a:r>
            <a:r>
              <a:rPr lang="fr-FR" altLang="zh-CN" sz="900" dirty="0">
                <a:solidFill>
                  <a:srgbClr val="0070C0"/>
                </a:solidFill>
              </a:rPr>
              <a:t>.)</a:t>
            </a:r>
            <a:endParaRPr lang="zh-CN" altLang="en-US" sz="900" dirty="0">
              <a:solidFill>
                <a:srgbClr val="0070C0"/>
              </a:solidFill>
            </a:endParaRPr>
          </a:p>
        </p:txBody>
      </p:sp>
      <p:sp>
        <p:nvSpPr>
          <p:cNvPr id="93" name="文本框 92">
            <a:extLst>
              <a:ext uri="{FF2B5EF4-FFF2-40B4-BE49-F238E27FC236}">
                <a16:creationId xmlns:a16="http://schemas.microsoft.com/office/drawing/2014/main" id="{7066C2C3-5943-9D4D-87B5-2A682343C38C}"/>
              </a:ext>
            </a:extLst>
          </p:cNvPr>
          <p:cNvSpPr txBox="1"/>
          <p:nvPr/>
        </p:nvSpPr>
        <p:spPr>
          <a:xfrm>
            <a:off x="134727" y="3004104"/>
            <a:ext cx="7640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NSC</a:t>
            </a:r>
          </a:p>
        </p:txBody>
      </p:sp>
      <p:sp>
        <p:nvSpPr>
          <p:cNvPr id="83" name="文本框 82">
            <a:extLst>
              <a:ext uri="{FF2B5EF4-FFF2-40B4-BE49-F238E27FC236}">
                <a16:creationId xmlns:a16="http://schemas.microsoft.com/office/drawing/2014/main" id="{961BA377-6013-224D-A95F-A895EC59D8E8}"/>
              </a:ext>
            </a:extLst>
          </p:cNvPr>
          <p:cNvSpPr txBox="1"/>
          <p:nvPr/>
        </p:nvSpPr>
        <p:spPr>
          <a:xfrm>
            <a:off x="9438604" y="2040997"/>
            <a:ext cx="261005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altLang="zh-CN" sz="1400" dirty="0">
                <a:solidFill>
                  <a:srgbClr val="5C88D0"/>
                </a:solidFill>
              </a:rPr>
              <a:t>CSC </a:t>
            </a:r>
            <a:r>
              <a:rPr lang="en-US" altLang="zh-CN" sz="1400" dirty="0">
                <a:solidFill>
                  <a:srgbClr val="5C88D0"/>
                </a:solidFill>
              </a:rPr>
              <a:t>connecting to Operator B Spain and Operator C USA belongs to SML.</a:t>
            </a:r>
            <a:endParaRPr lang="fr-FR" altLang="zh-CN" sz="1400" dirty="0">
              <a:solidFill>
                <a:srgbClr val="5C88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35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0" ma:contentTypeDescription="Create a new document." ma:contentTypeScope="" ma:versionID="6292fa44ab954aa0fbadffb20d1b36d7">
  <xsd:schema xmlns:xsd="http://www.w3.org/2001/XMLSchema" xmlns:xs="http://www.w3.org/2001/XMLSchema" xmlns:p="http://schemas.microsoft.com/office/2006/metadata/properties" xmlns:ns3="6f846979-0e6f-42ff-8b87-e1893efeda99" targetNamespace="http://schemas.microsoft.com/office/2006/metadata/properties" ma:root="true" ma:fieldsID="beac905ced2eb3c7f1f983f973c4cb1e" ns3:_=""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3C568A-0C46-4592-BB68-CDB41342D77A}">
  <ds:schemaRefs>
    <ds:schemaRef ds:uri="http://purl.org/dc/elements/1.1/"/>
    <ds:schemaRef ds:uri="http://schemas.microsoft.com/office/2006/metadata/properties"/>
    <ds:schemaRef ds:uri="http://purl.org/dc/terms/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0C5451-E459-4FFF-ABEC-04BA6559BC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57908</TotalTime>
  <Words>1387</Words>
  <Application>Microsoft Macintosh PowerPoint</Application>
  <PresentationFormat>宽屏</PresentationFormat>
  <Paragraphs>402</Paragraphs>
  <Slides>11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    Discussion paper on EGMF </vt:lpstr>
      <vt:lpstr>Rationale</vt:lpstr>
      <vt:lpstr>Scenario No. 1 Exposure via BSS - Example</vt:lpstr>
      <vt:lpstr>Scenario No. 1 Exposure via BSS - Example</vt:lpstr>
      <vt:lpstr>Scenario No. 1 Exposure via BSS - Example</vt:lpstr>
      <vt:lpstr>Scenario No. 2 Exposure without BSS - Example</vt:lpstr>
      <vt:lpstr>Scenario No. 2 Exposure without BSS - Example</vt:lpstr>
      <vt:lpstr>Organizational scenario No. 3 (Multiple organizations) - Example</vt:lpstr>
      <vt:lpstr>Organizational scenario No. 4 (single organization in different regions) - Example</vt:lpstr>
      <vt:lpstr>Summary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Xiaobo</cp:lastModifiedBy>
  <cp:revision>413</cp:revision>
  <dcterms:created xsi:type="dcterms:W3CDTF">2019-03-13T01:38:36Z</dcterms:created>
  <dcterms:modified xsi:type="dcterms:W3CDTF">2021-11-01T13:29:15Z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