
<file path=[Content_Types].xml><?xml version="1.0" encoding="utf-8"?>
<Types xmlns="http://schemas.openxmlformats.org/package/2006/content-types">
  <Default Extension="png" ContentType="image/png"/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3" r:id="rId3"/>
  </p:sldMasterIdLst>
  <p:notesMasterIdLst>
    <p:notesMasterId r:id="rId5"/>
  </p:notesMasterIdLst>
  <p:handoutMasterIdLst>
    <p:handoutMasterId r:id="rId8"/>
  </p:handoutMasterIdLst>
  <p:sldIdLst>
    <p:sldId id="303" r:id="rId4"/>
    <p:sldId id="989" r:id="rId6"/>
    <p:sldId id="704" r:id="rId7"/>
  </p:sldIdLst>
  <p:sldSz cx="12192000" cy="6858000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608330" indent="-151130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217930" indent="-303530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827530" indent="-455930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437130" indent="-608330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521415D9-36F7-43E2-AB2F-B90AF26B5E84}">
      <p14:sectionLst xmlns:p14="http://schemas.microsoft.com/office/powerpoint/2010/main">
        <p14:section name="默认节" id="{3BB5A851-D0AB-4BA6-83D3-5520110EDEE2}">
          <p14:sldIdLst>
            <p14:sldId id="303"/>
            <p14:sldId id="989"/>
            <p14:sldId id="704"/>
          </p14:sldIdLst>
        </p14:section>
      </p14:section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TRIXX Software" initials="GG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72AF2F"/>
    <a:srgbClr val="5C88D0"/>
    <a:srgbClr val="FFFFCC"/>
    <a:srgbClr val="C1E442"/>
    <a:srgbClr val="FFFF99"/>
    <a:srgbClr val="C6D254"/>
    <a:srgbClr val="000000"/>
    <a:srgbClr val="2A6EA8"/>
    <a:srgbClr val="B1D254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075" autoAdjust="0"/>
    <p:restoredTop sz="92197" autoAdjust="0"/>
  </p:normalViewPr>
  <p:slideViewPr>
    <p:cSldViewPr snapToGrid="0">
      <p:cViewPr varScale="1">
        <p:scale>
          <a:sx n="82" d="100"/>
          <a:sy n="82" d="100"/>
        </p:scale>
        <p:origin x="-88" y="-260"/>
      </p:cViewPr>
      <p:guideLst>
        <p:guide orient="horz" pos="2182"/>
        <p:guide pos="385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3000" y="-1014"/>
      </p:cViewPr>
      <p:guideLst>
        <p:guide orient="horz" pos="3160"/>
        <p:guide pos="215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2" Type="http://schemas.openxmlformats.org/officeDocument/2006/relationships/commentAuthors" Target="commentAuthors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AA78BAD3-FC21-4679-B770-3EA085F20603}" type="datetime1">
              <a:rPr lang="en-US"/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17FF792-3EB9-44FA-9386-5606498586BD}" type="slidenum">
              <a:rPr lang="en-GB" altLang="en-US"/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BE730920-F8FB-4BAB-A0E2-B112E44812FA}" type="datetime1">
              <a:rPr lang="en-US"/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/>
          <a:p>
            <a:pPr lvl="0"/>
            <a:r>
              <a:rPr lang="en-GB" noProof="0"/>
              <a:t>Click to edit Master text styles</a:t>
            </a:r>
            <a:endParaRPr lang="en-GB" noProof="0"/>
          </a:p>
          <a:p>
            <a:pPr lvl="1"/>
            <a:r>
              <a:rPr lang="en-GB" noProof="0"/>
              <a:t>Second level</a:t>
            </a:r>
            <a:endParaRPr lang="en-GB" noProof="0"/>
          </a:p>
          <a:p>
            <a:pPr lvl="2"/>
            <a:r>
              <a:rPr lang="en-GB" noProof="0"/>
              <a:t>Third level</a:t>
            </a:r>
            <a:endParaRPr lang="en-GB" noProof="0"/>
          </a:p>
          <a:p>
            <a:pPr lvl="3"/>
            <a:r>
              <a:rPr lang="en-GB" noProof="0"/>
              <a:t>Fourth level</a:t>
            </a:r>
            <a:endParaRPr lang="en-GB" noProof="0"/>
          </a:p>
          <a:p>
            <a:pPr lvl="4"/>
            <a:r>
              <a:rPr lang="en-GB" noProof="0"/>
              <a:t>Fifth level</a:t>
            </a:r>
            <a:endParaRPr lang="en-GB" noProof="0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7BB3565-DE1F-45E8-8B92-B6CEF3A5A934}" type="slidenum">
              <a:rPr lang="en-GB" altLang="en-US"/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60833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121793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82753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243713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30480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6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2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8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13" y="0"/>
            <a:ext cx="5145087" cy="633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600" indent="0" algn="ctr">
              <a:buNone/>
              <a:defRPr/>
            </a:lvl2pPr>
            <a:lvl3pPr marL="1219200" indent="0" algn="ctr">
              <a:buNone/>
              <a:defRPr/>
            </a:lvl3pPr>
            <a:lvl4pPr marL="1828800" indent="0" algn="ctr">
              <a:buNone/>
              <a:defRPr/>
            </a:lvl4pPr>
            <a:lvl5pPr marL="2438400" indent="0" algn="ctr">
              <a:buNone/>
              <a:defRPr/>
            </a:lvl5pPr>
            <a:lvl6pPr marL="3048000" indent="0" algn="ctr">
              <a:buNone/>
              <a:defRPr/>
            </a:lvl6pPr>
            <a:lvl7pPr marL="3657600" indent="0" algn="ctr">
              <a:buNone/>
              <a:defRPr/>
            </a:lvl7pPr>
            <a:lvl8pPr marL="4267200" indent="0" algn="ctr">
              <a:buNone/>
              <a:defRPr/>
            </a:lvl8pPr>
            <a:lvl9pPr marL="48768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609600" indent="-609600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en-IE" noProof="0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11410952" y="6483350"/>
            <a:ext cx="527049" cy="222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8B78E712-7E90-46AF-8873-540771249AD5}" type="slidenum">
              <a:rPr lang="en-GB"/>
            </a:fld>
            <a:endParaRPr lang="en-GB" dirty="0"/>
          </a:p>
        </p:txBody>
      </p:sp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image" Target="../media/image6.jpeg"/><Relationship Id="rId8" Type="http://schemas.openxmlformats.org/officeDocument/2006/relationships/image" Target="../media/image5.png"/><Relationship Id="rId7" Type="http://schemas.openxmlformats.org/officeDocument/2006/relationships/image" Target="../media/image2.jpeg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0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3.xml"/><Relationship Id="rId8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0.xml"/><Relationship Id="rId5" Type="http://schemas.openxmlformats.org/officeDocument/2006/relationships/slideLayout" Target="../slideLayouts/slideLayout9.xml"/><Relationship Id="rId4" Type="http://schemas.openxmlformats.org/officeDocument/2006/relationships/slideLayout" Target="../slideLayouts/slideLayout8.xml"/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4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938327" y="6413501"/>
            <a:ext cx="8224837" cy="333374"/>
          </a:xfrm>
          <a:prstGeom prst="homePlate">
            <a:avLst>
              <a:gd name="adj" fmla="val 91600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335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2463" y="228600"/>
            <a:ext cx="91027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0" y="1454150"/>
            <a:ext cx="11183938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030" name="Rectangle 15"/>
          <p:cNvSpPr>
            <a:spLocks noChangeArrowheads="1"/>
          </p:cNvSpPr>
          <p:nvPr userDrawn="1"/>
        </p:nvSpPr>
        <p:spPr bwMode="auto">
          <a:xfrm>
            <a:off x="5448300" y="3303588"/>
            <a:ext cx="123825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5">
                <a:solidFill>
                  <a:schemeClr val="bg1"/>
                </a:solidFill>
              </a:rPr>
              <a:t>© 3GPP 2012</a:t>
            </a:r>
            <a:endParaRPr lang="en-GB" altLang="en-US" sz="1335"/>
          </a:p>
        </p:txBody>
      </p:sp>
      <p:pic>
        <p:nvPicPr>
          <p:cNvPr id="1031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8088" y="306388"/>
            <a:ext cx="1584325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3" descr="green2.jpg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81467" y="6423704"/>
            <a:ext cx="365125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Oval 11"/>
          <p:cNvSpPr/>
          <p:nvPr userDrawn="1"/>
        </p:nvSpPr>
        <p:spPr bwMode="auto">
          <a:xfrm>
            <a:off x="11157629" y="6330667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435BA645-663C-49B9-8214-3A0DBAD6F1FF}" type="slidenum">
              <a:rPr lang="en-GB" altLang="en-US" sz="1335" b="1" smtClean="0"/>
            </a:fld>
            <a:endParaRPr lang="en-GB" altLang="en-US" sz="1335" b="1" dirty="0"/>
          </a:p>
          <a:p>
            <a:pPr>
              <a:defRPr/>
            </a:pPr>
            <a:endParaRPr lang="en-GB" altLang="en-US" sz="1335" dirty="0"/>
          </a:p>
        </p:txBody>
      </p:sp>
      <p:sp>
        <p:nvSpPr>
          <p:cNvPr id="2" name="文本框 1"/>
          <p:cNvSpPr txBox="1"/>
          <p:nvPr userDrawn="1"/>
        </p:nvSpPr>
        <p:spPr>
          <a:xfrm>
            <a:off x="88265" y="2317750"/>
            <a:ext cx="4064000" cy="2914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anose="020F0502020204030204" pitchFamily="34" charset="0"/>
        </a:defRPr>
      </a:lvl5pPr>
      <a:lvl6pPr marL="609600" algn="ctr" rtl="0" eaLnBrk="0" fontAlgn="base" hangingPunct="0">
        <a:spcBef>
          <a:spcPct val="0"/>
        </a:spcBef>
        <a:spcAft>
          <a:spcPct val="0"/>
        </a:spcAft>
        <a:defRPr sz="4265">
          <a:solidFill>
            <a:srgbClr val="FF0000"/>
          </a:solidFill>
          <a:latin typeface="Calibri" panose="020F0502020204030204" pitchFamily="34" charset="0"/>
        </a:defRPr>
      </a:lvl6pPr>
      <a:lvl7pPr marL="1219200" algn="ctr" rtl="0" eaLnBrk="0" fontAlgn="base" hangingPunct="0">
        <a:spcBef>
          <a:spcPct val="0"/>
        </a:spcBef>
        <a:spcAft>
          <a:spcPct val="0"/>
        </a:spcAft>
        <a:defRPr sz="4265">
          <a:solidFill>
            <a:srgbClr val="FF0000"/>
          </a:solidFill>
          <a:latin typeface="Calibri" panose="020F0502020204030204" pitchFamily="34" charset="0"/>
        </a:defRPr>
      </a:lvl7pPr>
      <a:lvl8pPr marL="1828800" algn="ctr" rtl="0" eaLnBrk="0" fontAlgn="base" hangingPunct="0">
        <a:spcBef>
          <a:spcPct val="0"/>
        </a:spcBef>
        <a:spcAft>
          <a:spcPct val="0"/>
        </a:spcAft>
        <a:defRPr sz="4265">
          <a:solidFill>
            <a:srgbClr val="FF0000"/>
          </a:solidFill>
          <a:latin typeface="Calibri" panose="020F0502020204030204" pitchFamily="34" charset="0"/>
        </a:defRPr>
      </a:lvl8pPr>
      <a:lvl9pPr marL="2438400" algn="ctr" rtl="0" eaLnBrk="0" fontAlgn="base" hangingPunct="0">
        <a:spcBef>
          <a:spcPct val="0"/>
        </a:spcBef>
        <a:spcAft>
          <a:spcPct val="0"/>
        </a:spcAft>
        <a:defRPr sz="4265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608330" indent="-60833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3700">
          <a:solidFill>
            <a:schemeClr val="tx1"/>
          </a:solidFill>
          <a:latin typeface="+mn-lt"/>
          <a:ea typeface="+mn-ea"/>
          <a:cs typeface="+mn-cs"/>
        </a:defRPr>
      </a:lvl1pPr>
      <a:lvl2pPr marL="989330" indent="-37973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Blip>
          <a:blip r:embed="rId8"/>
        </a:buBlip>
        <a:defRPr sz="3200">
          <a:solidFill>
            <a:schemeClr val="tx1"/>
          </a:solidFill>
          <a:latin typeface="+mn-lt"/>
        </a:defRPr>
      </a:lvl2pPr>
      <a:lvl3pPr marL="1522730" indent="-303530" algn="l" rtl="0" eaLnBrk="0" fontAlgn="base" hangingPunct="0">
        <a:spcBef>
          <a:spcPct val="20000"/>
        </a:spcBef>
        <a:spcAft>
          <a:spcPct val="0"/>
        </a:spcAft>
        <a:buBlip>
          <a:blip r:embed="rId9"/>
        </a:buBlip>
        <a:defRPr sz="2600">
          <a:solidFill>
            <a:schemeClr val="tx1"/>
          </a:solidFill>
          <a:latin typeface="+mn-lt"/>
        </a:defRPr>
      </a:lvl3pPr>
      <a:lvl4pPr marL="2132330" indent="-30353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00">
          <a:solidFill>
            <a:schemeClr val="tx1"/>
          </a:solidFill>
          <a:latin typeface="+mn-lt"/>
        </a:defRPr>
      </a:lvl4pPr>
      <a:lvl5pPr marL="2741930" indent="-30353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00">
          <a:solidFill>
            <a:schemeClr val="tx1"/>
          </a:solidFill>
          <a:latin typeface="+mn-lt"/>
        </a:defRPr>
      </a:lvl5pPr>
      <a:lvl6pPr marL="3352800" indent="-3048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5">
          <a:solidFill>
            <a:schemeClr val="tx1"/>
          </a:solidFill>
          <a:latin typeface="+mn-lt"/>
        </a:defRPr>
      </a:lvl6pPr>
      <a:lvl7pPr marL="3962400" indent="-3048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5">
          <a:solidFill>
            <a:schemeClr val="tx1"/>
          </a:solidFill>
          <a:latin typeface="+mn-lt"/>
        </a:defRPr>
      </a:lvl7pPr>
      <a:lvl8pPr marL="4572000" indent="-3048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5">
          <a:solidFill>
            <a:schemeClr val="tx1"/>
          </a:solidFill>
          <a:latin typeface="+mn-lt"/>
        </a:defRPr>
      </a:lvl8pPr>
      <a:lvl9pPr marL="5181600" indent="-3048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5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6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2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4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80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6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2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8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B3DEB1-7EBD-41E7-8CD2-408332011F2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6EB1C0-2C64-43F8-B525-11F2A3E82CA9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878330" y="2347201"/>
            <a:ext cx="10363200" cy="147002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GB" sz="48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sz="4800" dirty="0"/>
            </a:br>
            <a:br>
              <a:rPr lang="en-GB" sz="4800" dirty="0"/>
            </a:br>
            <a:r>
              <a:rPr lang="en-US" altLang="de-DE" sz="2800" b="1" dirty="0" smtClean="0">
                <a:latin typeface="Arial" panose="020B0604020202020204" pitchFamily="34" charset="0"/>
                <a:sym typeface="+mn-ea"/>
              </a:rPr>
              <a:t>Work Plan of </a:t>
            </a:r>
            <a:r>
              <a:rPr lang="en-US" altLang="de-DE" sz="2800" b="1" dirty="0" smtClean="0">
                <a:latin typeface="Arial" panose="020B0604020202020204" pitchFamily="34" charset="0"/>
                <a:sym typeface="+mn-ea"/>
              </a:rPr>
              <a:t>Study on Charging aspects of next generation real time communication services phase 2</a:t>
            </a:r>
            <a:br>
              <a:rPr lang="en-GB" altLang="zh-CN" sz="3200" b="1" dirty="0"/>
            </a:br>
            <a:br>
              <a:rPr lang="en-US" sz="4800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48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2170430" y="3701127"/>
            <a:ext cx="8953500" cy="1752600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en-US" altLang="de-DE" sz="2400" dirty="0" smtClean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en-US" altLang="de-DE" sz="2400" b="1" dirty="0" smtClean="0">
                <a:latin typeface="Arial" panose="020B0604020202020204" pitchFamily="34" charset="0"/>
              </a:rPr>
              <a:t>Chen Ai</a:t>
            </a:r>
            <a:r>
              <a:rPr lang="de-DE" altLang="de-DE" sz="2400" b="1" dirty="0" smtClean="0">
                <a:latin typeface="Arial" panose="020B0604020202020204" pitchFamily="34" charset="0"/>
              </a:rPr>
              <a:t>, C</a:t>
            </a:r>
            <a:r>
              <a:rPr lang="en-US" altLang="de-DE" sz="2400" b="1" dirty="0" smtClean="0">
                <a:latin typeface="Arial" panose="020B0604020202020204" pitchFamily="34" charset="0"/>
              </a:rPr>
              <a:t>hina Mobile</a:t>
            </a:r>
            <a:endParaRPr lang="en-US" altLang="de-DE" sz="2400" b="1" dirty="0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271588" y="228600"/>
            <a:ext cx="9102725" cy="1143000"/>
          </a:xfrm>
        </p:spPr>
        <p:txBody>
          <a:bodyPr/>
          <a:lstStyle/>
          <a:p>
            <a:r>
              <a:rPr lang="en-US" altLang="zh-CN" sz="4400" b="1" dirty="0"/>
              <a:t>Work Plan</a:t>
            </a:r>
            <a:endParaRPr lang="en-US" altLang="zh-CN" sz="4400" b="1" dirty="0"/>
          </a:p>
        </p:txBody>
      </p:sp>
      <p:graphicFrame>
        <p:nvGraphicFramePr>
          <p:cNvPr id="4" name="内容占位符 3"/>
          <p:cNvGraphicFramePr>
            <a:graphicFrameLocks noGrp="1"/>
          </p:cNvGraphicFramePr>
          <p:nvPr>
            <p:ph idx="1"/>
            <p:custDataLst>
              <p:tags r:id="rId1"/>
            </p:custDataLst>
          </p:nvPr>
        </p:nvGraphicFramePr>
        <p:xfrm>
          <a:off x="1105535" y="1903095"/>
          <a:ext cx="10245090" cy="36322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415030"/>
                <a:gridCol w="3415030"/>
                <a:gridCol w="3415030"/>
              </a:tblGrid>
              <a:tr h="3352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b="1" dirty="0" smtClean="0"/>
                        <a:t>Remaining work</a:t>
                      </a:r>
                      <a:endParaRPr lang="en-US" altLang="zh-CN" sz="16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19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600" b="1" dirty="0" smtClean="0"/>
                        <a:t>Contribution plan</a:t>
                      </a:r>
                      <a:endParaRPr lang="en-US" altLang="zh-CN" sz="16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b="1" dirty="0" smtClean="0"/>
                        <a:t>Contribution company</a:t>
                      </a:r>
                      <a:endParaRPr lang="en-US" altLang="zh-CN" sz="1600" b="1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altLang="zh-CN" sz="1400" b="1" dirty="0" smtClean="0"/>
                        <a:t>Topic 1: Support of standalone IMS Data Channel sessions</a:t>
                      </a:r>
                      <a:endParaRPr lang="en-US" altLang="zh-CN" sz="14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b="1" dirty="0" smtClean="0">
                          <a:sym typeface="+mn-ea"/>
                        </a:rPr>
                        <a:t>Add c</a:t>
                      </a:r>
                      <a:r>
                        <a:rPr lang="en-US" altLang="zh-CN" sz="1400" b="1" dirty="0" err="1" smtClean="0"/>
                        <a:t>onclusion</a:t>
                      </a:r>
                      <a:endParaRPr lang="en-US" altLang="zh-CN" sz="1400" b="1" dirty="0" err="1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b="1" dirty="0"/>
                        <a:t>China Mobile</a:t>
                      </a:r>
                      <a:endParaRPr lang="en-US" altLang="zh-CN" sz="1400" b="1" dirty="0"/>
                    </a:p>
                  </a:txBody>
                  <a:tcPr/>
                </a:tc>
              </a:tr>
              <a:tr h="459105">
                <a:tc>
                  <a:txBody>
                    <a:bodyPr/>
                    <a:lstStyle/>
                    <a:p>
                      <a:pPr algn="l"/>
                      <a:r>
                        <a:rPr lang="en-US" altLang="zh-CN" sz="1400" b="1" dirty="0" smtClean="0"/>
                        <a:t>Topic 2: charging for DC application download and usage</a:t>
                      </a:r>
                      <a:endParaRPr lang="en-US" altLang="zh-CN" sz="14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b="1" dirty="0" smtClean="0">
                          <a:sym typeface="+mn-ea"/>
                        </a:rPr>
                        <a:t>Add c</a:t>
                      </a:r>
                      <a:r>
                        <a:rPr lang="en-US" altLang="zh-CN" sz="1400" b="1" dirty="0" err="1" smtClean="0">
                          <a:sym typeface="+mn-ea"/>
                        </a:rPr>
                        <a:t>onclusion</a:t>
                      </a:r>
                      <a:endParaRPr lang="en-US" altLang="zh-CN" sz="1400" b="1" dirty="0" err="1" smtClean="0"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b="1" dirty="0"/>
                        <a:t>Huawei</a:t>
                      </a:r>
                      <a:endParaRPr lang="en-US" altLang="zh-CN" sz="1400" b="1" dirty="0"/>
                    </a:p>
                  </a:txBody>
                  <a:tcPr/>
                </a:tc>
              </a:tr>
              <a:tr h="516890">
                <a:tc>
                  <a:txBody>
                    <a:bodyPr/>
                    <a:lstStyle/>
                    <a:p>
                      <a:pPr algn="l"/>
                      <a:r>
                        <a:rPr lang="en-US" altLang="zh-CN" sz="1400" b="1" dirty="0" smtClean="0"/>
                        <a:t>Topic 3: Support IMS network capabilities exposure</a:t>
                      </a:r>
                      <a:endParaRPr lang="en-US" altLang="zh-CN" sz="14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b="1" dirty="0" smtClean="0">
                          <a:sym typeface="+mn-ea"/>
                        </a:rPr>
                        <a:t>Add c</a:t>
                      </a:r>
                      <a:r>
                        <a:rPr lang="en-US" altLang="zh-CN" sz="1400" b="1" dirty="0" err="1" smtClean="0">
                          <a:sym typeface="+mn-ea"/>
                        </a:rPr>
                        <a:t>onclusion</a:t>
                      </a:r>
                      <a:endParaRPr lang="en-US" altLang="zh-CN" sz="1400" b="1" dirty="0" err="1" smtClean="0"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b="1" dirty="0">
                          <a:sym typeface="+mn-ea"/>
                        </a:rPr>
                        <a:t>Huawei</a:t>
                      </a:r>
                      <a:endParaRPr lang="en-US" altLang="zh-CN" sz="1400" b="1" dirty="0"/>
                    </a:p>
                    <a:p>
                      <a:pPr algn="ctr"/>
                      <a:endParaRPr lang="en-US" altLang="zh-CN" sz="1400" b="1" dirty="0"/>
                    </a:p>
                  </a:txBody>
                  <a:tcPr/>
                </a:tc>
              </a:tr>
              <a:tr h="640080"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en-US" altLang="zh-CN" sz="1400" b="1" dirty="0" smtClean="0"/>
                        <a:t>Topic 4: Support IMS Data Channel as a PS Data Off Exempt Service</a:t>
                      </a:r>
                      <a:endParaRPr lang="en-US" altLang="zh-CN" sz="1400" b="1" dirty="0" smtClean="0"/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en-US" altLang="zh-CN" sz="1400" b="1" dirty="0" smtClean="0">
                          <a:sym typeface="+mn-ea"/>
                        </a:rPr>
                        <a:t>Add c</a:t>
                      </a:r>
                      <a:r>
                        <a:rPr lang="en-US" altLang="zh-CN" sz="1400" b="1" dirty="0" err="1" smtClean="0">
                          <a:sym typeface="+mn-ea"/>
                        </a:rPr>
                        <a:t>onclusion</a:t>
                      </a:r>
                      <a:endParaRPr lang="en-US" altLang="zh-CN" sz="1400" b="1" dirty="0" err="1" smtClean="0"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400" b="1" dirty="0">
                          <a:sym typeface="+mn-ea"/>
                        </a:rPr>
                        <a:t>Huawei</a:t>
                      </a:r>
                      <a:endParaRPr lang="en-US" altLang="zh-CN" sz="1400" b="1" dirty="0">
                        <a:sym typeface="+mn-ea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en-US" altLang="zh-CN" sz="1400" b="1" dirty="0" smtClean="0"/>
                        <a:t>Topic 5: Support of avatar communication</a:t>
                      </a:r>
                      <a:endParaRPr lang="en-US" altLang="zh-CN" sz="1400" b="1" dirty="0" smtClean="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400" b="1" dirty="0" smtClean="0">
                          <a:sym typeface="+mn-ea"/>
                        </a:rPr>
                        <a:t>Add use cases, potential charging requirements, key issues, solutions, evaluation, c</a:t>
                      </a:r>
                      <a:r>
                        <a:rPr lang="en-US" altLang="zh-CN" sz="1400" b="1" dirty="0" err="1" smtClean="0">
                          <a:sym typeface="+mn-ea"/>
                        </a:rPr>
                        <a:t>onclusion</a:t>
                      </a:r>
                      <a:endParaRPr lang="en-US" altLang="zh-CN" sz="1400" b="1" dirty="0" err="1" smtClean="0"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400" b="1" dirty="0">
                          <a:sym typeface="+mn-ea"/>
                        </a:rPr>
                        <a:t>China Mobile</a:t>
                      </a:r>
                      <a:endParaRPr lang="en-US" altLang="zh-CN" sz="1400" b="1" dirty="0"/>
                    </a:p>
                    <a:p>
                      <a:pPr algn="ctr">
                        <a:buNone/>
                      </a:pPr>
                      <a:endParaRPr lang="en-US" altLang="zh-CN" sz="1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altLang="zh-CN" sz="1400" b="1" dirty="0" smtClean="0"/>
                        <a:t>6 Conclusions and Recommendations</a:t>
                      </a:r>
                      <a:endParaRPr lang="en-US" altLang="zh-CN" sz="14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b="1" dirty="0" smtClean="0"/>
                        <a:t>Add</a:t>
                      </a:r>
                      <a:r>
                        <a:rPr lang="en-US" altLang="zh-CN" sz="1400" b="1" baseline="0" dirty="0" smtClean="0"/>
                        <a:t> c</a:t>
                      </a:r>
                      <a:r>
                        <a:rPr lang="en-US" altLang="zh-CN" sz="1400" b="1" dirty="0" smtClean="0"/>
                        <a:t>onclusions and Recommendations</a:t>
                      </a:r>
                      <a:endParaRPr lang="en-US" altLang="zh-CN" sz="14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19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400" b="1" dirty="0">
                          <a:sym typeface="+mn-ea"/>
                        </a:rPr>
                        <a:t>China Mobile</a:t>
                      </a:r>
                      <a:endParaRPr lang="en-US" altLang="zh-CN" sz="1400" b="1" dirty="0" smtClean="0">
                        <a:sym typeface="+mn-ea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9652" y="5701848"/>
            <a:ext cx="1111228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zh-CN" sz="1800" b="1" dirty="0" smtClean="0"/>
              <a:t>The </a:t>
            </a:r>
            <a:r>
              <a:rPr lang="en-US" altLang="zh-CN" sz="1800" b="1" dirty="0"/>
              <a:t>potential new </a:t>
            </a:r>
            <a:r>
              <a:rPr lang="en-US" altLang="zh-CN" sz="1800" b="1" dirty="0" smtClean="0"/>
              <a:t>WID will be proposed in </a:t>
            </a:r>
            <a:r>
              <a:rPr lang="en-US" altLang="zh-CN" sz="1800" b="1" dirty="0" smtClean="0">
                <a:sym typeface="+mn-ea"/>
              </a:rPr>
              <a:t>SA5#159 and is planned to be completed in TSG#109 </a:t>
            </a:r>
            <a:r>
              <a:rPr lang="en-US" altLang="zh-CN" sz="1800" b="1" dirty="0"/>
              <a:t>(Sep. 2025).</a:t>
            </a:r>
            <a:endParaRPr lang="en-US" altLang="zh-CN" sz="1800" b="1" dirty="0"/>
          </a:p>
        </p:txBody>
      </p:sp>
      <p:sp>
        <p:nvSpPr>
          <p:cNvPr id="3" name="TextBox 4"/>
          <p:cNvSpPr txBox="1"/>
          <p:nvPr/>
        </p:nvSpPr>
        <p:spPr>
          <a:xfrm>
            <a:off x="652682" y="1368608"/>
            <a:ext cx="1111228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zh-CN" sz="1800" b="1" dirty="0" smtClean="0">
                <a:sym typeface="+mn-ea"/>
              </a:rPr>
              <a:t>The remaining work of R19 SID FS_NG_RTC_Ph2_CH will be </a:t>
            </a:r>
            <a:r>
              <a:rPr lang="en-US" altLang="zh-CN" sz="1800" b="1" dirty="0" smtClean="0"/>
              <a:t>completed in SA5#159.</a:t>
            </a:r>
            <a:endParaRPr lang="zh-CN" altLang="en-US" sz="1800" b="1" dirty="0">
              <a:sym typeface="+mn-ea"/>
            </a:endParaRPr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815" y="2879729"/>
            <a:ext cx="8221835" cy="519616"/>
          </a:xfrm>
        </p:spPr>
        <p:txBody>
          <a:bodyPr/>
          <a:lstStyle/>
          <a:p>
            <a:r>
              <a:rPr lang="sv-SE" sz="6000" dirty="0"/>
              <a:t>Thank you!</a:t>
            </a:r>
            <a:endParaRPr lang="sv-SE" sz="6000" dirty="0"/>
          </a:p>
        </p:txBody>
      </p:sp>
    </p:spTree>
  </p:cSld>
  <p:clrMapOvr>
    <a:masterClrMapping/>
  </p:clrMapOvr>
  <p:transition spd="slow"/>
</p:sld>
</file>

<file path=ppt/tags/tag1.xml><?xml version="1.0" encoding="utf-8"?>
<p:tagLst xmlns:p="http://schemas.openxmlformats.org/presentationml/2006/main">
  <p:tag name="TABLE_ENDDRAG_ORIGIN_RECT" val="806*286"/>
  <p:tag name="TABLE_ENDDRAG_RECT" val="35*150*806*286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913</Words>
  <Application>WPS 演示</Application>
  <PresentationFormat>自定义</PresentationFormat>
  <Paragraphs>56</Paragraphs>
  <Slides>3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3</vt:i4>
      </vt:variant>
    </vt:vector>
  </HeadingPairs>
  <TitlesOfParts>
    <vt:vector size="12" baseType="lpstr">
      <vt:lpstr>Arial</vt:lpstr>
      <vt:lpstr>宋体</vt:lpstr>
      <vt:lpstr>Wingdings</vt:lpstr>
      <vt:lpstr>Calibri</vt:lpstr>
      <vt:lpstr>Times New Roman</vt:lpstr>
      <vt:lpstr>微软雅黑</vt:lpstr>
      <vt:lpstr>Arial Unicode MS</vt:lpstr>
      <vt:lpstr>Office Theme</vt:lpstr>
      <vt:lpstr>自定义设计方案</vt:lpstr>
      <vt:lpstr>    Work Plan of Study on Charging aspects of next generation real time communication services phase 2  </vt:lpstr>
      <vt:lpstr>Work Plan</vt:lpstr>
      <vt:lpstr>Thank you!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SA5 Status Report to SA#83  Charging Management (CH) Operation, Administration, Maintenance &amp; Provisioning (OAM&amp;P)</dc:title>
  <dc:creator>Thomas Tovinger</dc:creator>
  <cp:lastModifiedBy>CMCC</cp:lastModifiedBy>
  <cp:revision>674</cp:revision>
  <dcterms:created xsi:type="dcterms:W3CDTF">2019-03-13T01:38:00Z</dcterms:created>
  <dcterms:modified xsi:type="dcterms:W3CDTF">2025-01-23T11:29:52Z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0x01010083185B6FD968AC4F8244C98DADFCDDF2</vt:lpwstr>
  </property>
  <property fmtid="{D5CDD505-2E9C-101B-9397-08002B2CF9AE}" pid="3" name="_2015_ms_pID_725343">
    <vt:lpwstr>(3)/upS5PqvUDxNtma0YdN1Fox7Xn/nfxuaa+w3rYYzf8kSp2ei/nt/92xNPSIHc1B+PDECOvh7
j8sXXkg7brBlCuV8Xn1grKTW5iBWIvnvHTaR7/lFCp2HPdL9+TIELnuZbakFXhnHokKoAY8R
1COIqWGYFY4Oj+H03ngfhGVT/jbJDFRrh1sN0O4G2zmlg4HqySiseYU/Br4US1MyTe27D/z7
zNhNo2u3i5JRaiFjGw</vt:lpwstr>
  </property>
  <property fmtid="{D5CDD505-2E9C-101B-9397-08002B2CF9AE}" pid="4" name="_2015_ms_pID_7253431">
    <vt:lpwstr>1m/N6mBBIl3e6HWOczWVxhvYeZMHI42Un1iqWxOhoClRqH9WsC3xZL
ypnVtu99CsEepB7quqB6twn6EutnzOSrQkrG4it9oRUwpMeVTgdx0s+/OhG14ghiDuY4WFDH
ZUbByvxp7743cCyYovqWQgcyYcm0Ww3P+jWXG3d/q+jZh+yJ1WY29eglMvAdOJ88AFRww4uw
dPxVZh4QeM/0/EtJSHh3AcogYWAiEApPsQAM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1574815908</vt:lpwstr>
  </property>
  <property fmtid="{D5CDD505-2E9C-101B-9397-08002B2CF9AE}" pid="9" name="_2015_ms_pID_7253432">
    <vt:lpwstr>Yw==</vt:lpwstr>
  </property>
  <property fmtid="{D5CDD505-2E9C-101B-9397-08002B2CF9AE}" pid="10" name="ICV">
    <vt:lpwstr>798DE722847F492B94E3CDA7F93DFBB6</vt:lpwstr>
  </property>
  <property fmtid="{D5CDD505-2E9C-101B-9397-08002B2CF9AE}" pid="11" name="KSOProductBuildVer">
    <vt:lpwstr>2052-11.8.2.12309</vt:lpwstr>
  </property>
</Properties>
</file>