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992" r:id="rId6"/>
    <p:sldId id="993" r:id="rId7"/>
    <p:sldId id="704" r:id="rId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330" indent="-1511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930" indent="-3035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530" indent="-4559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7130" indent="-6083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默认节" id="{3BB5A851-D0AB-4BA6-83D3-5520110EDEE2}">
          <p14:sldIdLst>
            <p14:sldId id="303"/>
            <p14:sldId id="992"/>
            <p14:sldId id="993"/>
            <p14:sldId id="704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72AF2F"/>
    <a:srgbClr val="5C88D0"/>
    <a:srgbClr val="FFFFCC"/>
    <a:srgbClr val="C1E442"/>
    <a:srgbClr val="FFFF99"/>
    <a:srgbClr val="C6D254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75" autoAdjust="0"/>
    <p:restoredTop sz="92197" autoAdjust="0"/>
  </p:normalViewPr>
  <p:slideViewPr>
    <p:cSldViewPr snapToGrid="0">
      <p:cViewPr varScale="1">
        <p:scale>
          <a:sx n="82" d="100"/>
          <a:sy n="82" d="100"/>
        </p:scale>
        <p:origin x="-88" y="-260"/>
      </p:cViewPr>
      <p:guideLst>
        <p:guide orient="horz" pos="2178"/>
        <p:guide pos="3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000" y="-1014"/>
      </p:cViewPr>
      <p:guideLst>
        <p:guide orient="horz" pos="3152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jpeg"/><Relationship Id="rId8" Type="http://schemas.openxmlformats.org/officeDocument/2006/relationships/image" Target="../media/image5.png"/><Relationship Id="rId7" Type="http://schemas.openxmlformats.org/officeDocument/2006/relationships/image" Target="../media/image2.jpeg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35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S5-245216 CH exec report from SA5#157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>
                <a:solidFill>
                  <a:schemeClr val="bg1"/>
                </a:solidFill>
              </a:rPr>
              <a:t>© 3GPP 2012</a:t>
            </a:r>
            <a:endParaRPr lang="en-GB" altLang="en-US" sz="1335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2024</a:t>
            </a:r>
            <a:endParaRPr lang="en-GB" altLang="en-US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2525" y="225703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Progress of FS_UAS_Ph2_CH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Arial" panose="020B0604020202020204" pitchFamily="34" charset="0"/>
              </a:rPr>
              <a:t>Jia DONG</a:t>
            </a:r>
            <a:r>
              <a:rPr lang="de-DE" altLang="de-DE" sz="2400" dirty="0" smtClean="0">
                <a:latin typeface="Arial" panose="020B0604020202020204" pitchFamily="34" charset="0"/>
              </a:rPr>
              <a:t>, C</a:t>
            </a:r>
            <a:r>
              <a:rPr lang="en-US" altLang="de-DE" sz="2400" dirty="0" smtClean="0">
                <a:latin typeface="Arial" panose="020B0604020202020204" pitchFamily="34" charset="0"/>
              </a:rPr>
              <a:t>MCC</a:t>
            </a:r>
            <a:endParaRPr lang="en-US" altLang="de-DE" sz="24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 The Work Plan of </a:t>
            </a:r>
            <a:r>
              <a:rPr lang="en-US" altLang="zh-CN" dirty="0">
                <a:sym typeface="+mn-ea"/>
              </a:rPr>
              <a:t>FS_UAS_Ph2_CH</a:t>
            </a:r>
            <a:endParaRPr lang="zh-CN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52907" y="1518276"/>
          <a:ext cx="11186795" cy="8959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/>
                <a:gridCol w="4226116"/>
                <a:gridCol w="1316990"/>
                <a:gridCol w="1105535"/>
                <a:gridCol w="1482725"/>
                <a:gridCol w="2392680"/>
              </a:tblGrid>
              <a:tr h="309245"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/>
                        <a:t>Current</a:t>
                      </a:r>
                      <a:r>
                        <a:rPr lang="en-GB" sz="1200" dirty="0"/>
                        <a:t> %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sz="1200" dirty="0">
                          <a:solidFill>
                            <a:srgbClr val="FF0000"/>
                          </a:solidFill>
                          <a:sym typeface="+mn-ea"/>
                        </a:rPr>
                        <a:t>Expected </a:t>
                      </a:r>
                      <a:r>
                        <a:rPr lang="en-GB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sz="1200" dirty="0">
                          <a:solidFill>
                            <a:srgbClr val="FF0000"/>
                          </a:solidFill>
                        </a:rPr>
                        <a:t>Expected completion time</a:t>
                      </a:r>
                      <a:endParaRPr sz="12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</a:tr>
              <a:tr h="586740">
                <a:tc>
                  <a:txBody>
                    <a:bodyPr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1040017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p>
                      <a:pPr marL="0" indent="0" algn="l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</a:t>
                      </a: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on Charging aspects of Uncrewed Aerial </a:t>
                      </a:r>
                      <a:r>
                        <a:rPr lang="en-US" alt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System phase 2</a:t>
                      </a:r>
                      <a:endParaRPr lang="en-US" altLang="en-GB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FS_UAS_Ph2_CH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marL="0" algn="ctr" defTabSz="1219200" rtl="0" eaLnBrk="1" fontAlgn="t" latinLnBrk="0" hangingPunct="1"/>
                      <a:r>
                        <a:rPr lang="en-US" alt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marL="0" algn="ctr" defTabSz="1219200" rtl="0" eaLnBrk="1" fontAlgn="t" latinLnBrk="0" hangingPunct="1"/>
                      <a:r>
                        <a:rPr lang="en-US" alt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  <a:endParaRPr lang="en-GB" sz="9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90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March 2025</a:t>
                      </a:r>
                      <a:endParaRPr lang="en-US" altLang="en-GB" sz="900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</a:tr>
            </a:tbl>
          </a:graphicData>
        </a:graphic>
      </p:graphicFrame>
      <p:sp>
        <p:nvSpPr>
          <p:cNvPr id="8" name="Content Placeholder 7"/>
          <p:cNvSpPr txBox="1"/>
          <p:nvPr/>
        </p:nvSpPr>
        <p:spPr>
          <a:xfrm>
            <a:off x="652849" y="2750638"/>
            <a:ext cx="10925672" cy="3784349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b="1" kern="0" dirty="0"/>
              <a:t>The Remaining work</a:t>
            </a:r>
            <a:r>
              <a:rPr lang="en-US" altLang="de-DE" sz="2000" b="1" kern="0" dirty="0"/>
              <a:t> </a:t>
            </a:r>
            <a:r>
              <a:rPr lang="en-US" sz="2000" b="1" kern="0" dirty="0">
                <a:sym typeface="+mn-ea"/>
              </a:rPr>
              <a:t>and the contribution plan</a:t>
            </a:r>
            <a:endParaRPr lang="de-DE" altLang="de-DE" sz="2000" b="1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b="1" kern="0" dirty="0"/>
          </a:p>
        </p:txBody>
      </p:sp>
      <p:graphicFrame>
        <p:nvGraphicFramePr>
          <p:cNvPr id="9" name="内容占位符 8"/>
          <p:cNvGraphicFramePr>
            <a:graphicFrameLocks noGrp="1"/>
          </p:cNvGraphicFramePr>
          <p:nvPr>
            <p:ph idx="1"/>
          </p:nvPr>
        </p:nvGraphicFramePr>
        <p:xfrm>
          <a:off x="652726" y="3242677"/>
          <a:ext cx="11213465" cy="26117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21735"/>
                <a:gridCol w="4416489"/>
                <a:gridCol w="3075305"/>
              </a:tblGrid>
              <a:tr h="41719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The Remaining work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1219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dirty="0" smtClean="0"/>
                        <a:t>Contribution plan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Potential Contribution company</a:t>
                      </a:r>
                      <a:endParaRPr lang="en-US" altLang="zh-CN" sz="1400" dirty="0" smtClean="0"/>
                    </a:p>
                  </a:txBody>
                  <a:tcPr/>
                </a:tc>
              </a:tr>
              <a:tr h="579120">
                <a:tc>
                  <a:txBody>
                    <a:bodyPr/>
                    <a:p>
                      <a:r>
                        <a:rPr lang="en-GB" sz="1400" kern="0" dirty="0">
                          <a:sym typeface="+mn-ea"/>
                        </a:rPr>
                        <a:t>Topic 1：Converged charging with UAV Indication</a:t>
                      </a:r>
                      <a:endParaRPr lang="en-GB" altLang="en-US" sz="1400" kern="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Add new</a:t>
                      </a:r>
                      <a:r>
                        <a:rPr lang="en-US" altLang="zh-CN" sz="1400" baseline="0" dirty="0" smtClean="0"/>
                        <a:t> </a:t>
                      </a:r>
                      <a:r>
                        <a:rPr lang="en-US" altLang="zh-CN" sz="1400" dirty="0" smtClean="0"/>
                        <a:t>solutions, evaluation and conclusion</a:t>
                      </a:r>
                      <a:endParaRPr lang="en-US" altLang="zh-CN" sz="1400" dirty="0" smtClean="0"/>
                    </a:p>
                    <a:p>
                      <a:r>
                        <a:rPr lang="en-US" altLang="zh-CN" sz="1400" dirty="0" err="1" smtClean="0"/>
                        <a:t>Remove Editor’s Note</a:t>
                      </a:r>
                      <a:endParaRPr lang="en-US" altLang="zh-CN" sz="1400" dirty="0" err="1" smtClean="0"/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Huawei, 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CMCC,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 ?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79120">
                <a:tc>
                  <a:txBody>
                    <a:bodyPr/>
                    <a:p>
                      <a:r>
                        <a:rPr lang="en-GB" sz="1400" kern="0" dirty="0">
                          <a:sym typeface="+mn-ea"/>
                        </a:rPr>
                        <a:t>Topic 2：Charging support of C2 Communicatio</a:t>
                      </a:r>
                      <a:r>
                        <a:rPr lang="en-US" altLang="en-GB" sz="1400" kern="0" dirty="0">
                          <a:sym typeface="+mn-ea"/>
                        </a:rPr>
                        <a:t>n</a:t>
                      </a:r>
                      <a:endParaRPr lang="en-US" altLang="en-GB" sz="1400" kern="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Add evaluation and conclusion 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CMCC</a:t>
                      </a:r>
                      <a:endParaRPr lang="en-US" altLang="zh-CN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r>
                        <a:rPr lang="en-GB" sz="1400" kern="0" dirty="0">
                          <a:sym typeface="+mn-ea"/>
                        </a:rPr>
                        <a:t>Topic 4: Aircraft-to-Everything (A2X) services for UAS Charging</a:t>
                      </a:r>
                      <a:endParaRPr lang="en-GB" altLang="en-US" sz="1400" kern="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Update key issues</a:t>
                      </a:r>
                      <a:endParaRPr lang="en-US" altLang="zh-CN" sz="1400" dirty="0" smtClean="0"/>
                    </a:p>
                    <a:p>
                      <a:r>
                        <a:rPr lang="en-US" altLang="zh-CN" sz="1400" dirty="0" smtClean="0"/>
                        <a:t>Add</a:t>
                      </a:r>
                      <a:r>
                        <a:rPr lang="en-US" altLang="zh-CN" sz="1400" baseline="0" dirty="0" smtClean="0"/>
                        <a:t> </a:t>
                      </a:r>
                      <a:r>
                        <a:rPr lang="en-US" altLang="zh-CN" sz="1400" dirty="0" smtClean="0"/>
                        <a:t>evaluation and conclusion 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 dirty="0" smtClean="0"/>
                        <a:t>Huawei</a:t>
                      </a:r>
                      <a:endParaRPr lang="en-US" sz="1400" dirty="0" smtClean="0"/>
                    </a:p>
                  </a:txBody>
                  <a:tcPr/>
                </a:tc>
              </a:tr>
              <a:tr h="415925">
                <a:tc>
                  <a:txBody>
                    <a:bodyPr/>
                    <a:p>
                      <a:r>
                        <a:rPr lang="en-US" altLang="zh-CN" sz="1400" dirty="0" smtClean="0"/>
                        <a:t>Conclusions and Recommendations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altLang="zh-CN" sz="1400" dirty="0" smtClean="0"/>
                        <a:t>Update</a:t>
                      </a:r>
                      <a:r>
                        <a:rPr lang="en-US" altLang="zh-CN" sz="1400" baseline="0" dirty="0" smtClean="0"/>
                        <a:t> c</a:t>
                      </a:r>
                      <a:r>
                        <a:rPr lang="en-US" altLang="zh-CN" sz="1400" dirty="0" smtClean="0"/>
                        <a:t>onclusions and Recommendations based on the conclusions of topic 1,2 and 4.</a:t>
                      </a:r>
                      <a:endParaRPr lang="en-US" altLang="zh-CN" sz="1400" dirty="0" smtClean="0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1219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dirty="0" smtClean="0"/>
                        <a:t>CMCC, Huawei</a:t>
                      </a:r>
                      <a:endParaRPr lang="en-US" altLang="zh-CN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Next Step</a:t>
            </a:r>
            <a:endParaRPr lang="en-US" altLang="zh-CN"/>
          </a:p>
        </p:txBody>
      </p:sp>
      <p:sp>
        <p:nvSpPr>
          <p:cNvPr id="8" name="Content Placeholder 7"/>
          <p:cNvSpPr txBox="1"/>
          <p:nvPr/>
        </p:nvSpPr>
        <p:spPr>
          <a:xfrm>
            <a:off x="728980" y="1371600"/>
            <a:ext cx="10925810" cy="4469130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 dirty="0"/>
              <a:t>Need to reach an agreement on Topic 1: Converged charging with UAV Indication </a:t>
            </a:r>
            <a:endParaRPr lang="de-DE" altLang="de-DE" sz="2000" b="1" kern="0" dirty="0"/>
          </a:p>
          <a:p>
            <a:pPr lvl="1" latinLnBrk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GB" sz="1400" b="1" kern="0" dirty="0"/>
              <a:t>Existing solution #1.1 and #1.2</a:t>
            </a:r>
            <a:endParaRPr lang="en-GB" sz="1400" b="1" kern="0" dirty="0"/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GB" sz="1400" kern="0" dirty="0">
                <a:sym typeface="+mn-ea"/>
              </a:rPr>
              <a:t>For SMF: the UAV indication is to indicate whether the UE is an UAV.</a:t>
            </a:r>
            <a:endParaRPr lang="en-US" altLang="en-GB" sz="1400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1400" kern="0" dirty="0">
                <a:ea typeface="宋体" panose="02010600030101010101" pitchFamily="2" charset="-122"/>
                <a:sym typeface="+mn-ea"/>
              </a:rPr>
              <a:t>For AMF:  the UAV indication can be an indicator to show whether the UE is an UAV toghther with the corresponding 3GPP UAV ID.</a:t>
            </a:r>
            <a:endParaRPr lang="en-US" altLang="zh-CN" sz="1400" kern="0" dirty="0">
              <a:ea typeface="宋体" panose="02010600030101010101" pitchFamily="2" charset="-122"/>
              <a:sym typeface="+mn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b="1" kern="0" dirty="0">
                <a:sym typeface="+mn-ea"/>
              </a:rPr>
              <a:t>Potential new solution #1.3</a:t>
            </a:r>
            <a:endParaRPr lang="en-US" sz="1400" b="1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GB" sz="1400" kern="0" dirty="0">
                <a:sym typeface="+mn-ea"/>
              </a:rPr>
              <a:t>Use a generic User Type for distinguishing the specific type of a UE, including the UAV. </a:t>
            </a:r>
            <a:endParaRPr lang="en-US" altLang="en-GB" sz="1400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GB" sz="1400" kern="0" dirty="0">
                <a:sym typeface="+mn-ea"/>
              </a:rPr>
              <a:t>Maybe we can extend the User Information IE with the new User Type attribute. For the UAV, the value can be UAV.</a:t>
            </a:r>
            <a:endParaRPr lang="en-US" altLang="en-GB" sz="1400" kern="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b="1" kern="0" dirty="0">
                <a:sym typeface="+mn-ea"/>
              </a:rPr>
              <a:t>Potential new solution #1.4</a:t>
            </a:r>
            <a:endParaRPr lang="en-US" sz="1400" b="1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GB" sz="1400" kern="0" dirty="0">
                <a:sym typeface="+mn-ea"/>
              </a:rPr>
              <a:t>Use an additional User Identifier for distinguishing the specific type of a UE, including the UAV.</a:t>
            </a:r>
            <a:endParaRPr lang="en-US" altLang="en-GB" sz="1400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Maybe we can extend the User Information IE with the new Additional User Identifiers attribute. For the UAV, the value can be UAV specific identifier, e.g. CAA-Level UAV ID.</a:t>
            </a:r>
            <a:endParaRPr lang="en-US" sz="14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Any olther solutions?</a:t>
            </a:r>
            <a:endParaRPr lang="en-US" sz="1400" kern="0" dirty="0"/>
          </a:p>
          <a:p>
            <a:pPr marL="341630" lvl="2" indent="-34163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lang="en-US" sz="2000" b="1" kern="0" dirty="0">
                <a:cs typeface="MS PGothic" panose="020B0600070205080204" pitchFamily="34" charset="-128"/>
                <a:sym typeface="+mn-ea"/>
              </a:rPr>
              <a:t>The potential new WID </a:t>
            </a:r>
            <a:endParaRPr lang="en-US" sz="2000" b="1" kern="0" dirty="0">
              <a:cs typeface="MS PGothic" panose="020B0600070205080204" pitchFamily="34" charset="-128"/>
            </a:endParaRPr>
          </a:p>
          <a:p>
            <a:pPr lvl="1" latinLnBrk="0">
              <a:spcBef>
                <a:spcPts val="600"/>
              </a:spcBef>
              <a:spcAft>
                <a:spcPts val="0"/>
              </a:spcAft>
              <a:defRPr/>
            </a:pPr>
            <a:r>
              <a:rPr lang="en-US" altLang="en-GB" sz="1400" kern="0" dirty="0">
                <a:sym typeface="+mn-ea"/>
              </a:rPr>
              <a:t>Plan to propose the new WID on Charging aspects of Uncrewed Aerial System phase 2 during the SA5 #159 meeting, based on the conclusions of the study work item.</a:t>
            </a:r>
            <a:endParaRPr lang="en-US" altLang="en-GB" sz="1400" kern="0" dirty="0">
              <a:sym typeface="+mn-ea"/>
            </a:endParaRPr>
          </a:p>
          <a:p>
            <a:pPr lvl="1" latinLnBrk="0">
              <a:spcBef>
                <a:spcPts val="600"/>
              </a:spcBef>
              <a:spcAft>
                <a:spcPts val="0"/>
              </a:spcAft>
              <a:defRPr/>
            </a:pPr>
            <a:r>
              <a:rPr lang="en-US" altLang="en-GB" sz="1400" kern="0" dirty="0">
                <a:sym typeface="+mn-ea"/>
              </a:rPr>
              <a:t>The WID proporsal will be uploaded to the NWM once ready.</a:t>
            </a:r>
            <a:endParaRPr lang="en-US" altLang="en-GB" sz="1400" kern="0" dirty="0">
              <a:sym typeface="+mn-ea"/>
            </a:endParaRP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  <a:endParaRPr lang="sv-SE" sz="60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1894</Words>
  <Application>WPS 演示</Application>
  <PresentationFormat>自定义</PresentationFormat>
  <Paragraphs>85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MS PGothic</vt:lpstr>
      <vt:lpstr>Office Theme</vt:lpstr>
      <vt:lpstr>自定义设计方案</vt:lpstr>
      <vt:lpstr>    Progress of FS_UAS_Ph2_CH   </vt:lpstr>
      <vt:lpstr>PowerPoint 演示文稿</vt:lpstr>
      <vt:lpstr>PowerPoint 演示文稿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dj</cp:lastModifiedBy>
  <cp:revision>620</cp:revision>
  <dcterms:created xsi:type="dcterms:W3CDTF">2019-03-13T01:38:00Z</dcterms:created>
  <dcterms:modified xsi:type="dcterms:W3CDTF">2025-01-23T10:51:28Z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  <property fmtid="{D5CDD505-2E9C-101B-9397-08002B2CF9AE}" pid="10" name="ICV">
    <vt:lpwstr>B3805F6183AE41299067BDFB4D10ADEB</vt:lpwstr>
  </property>
  <property fmtid="{D5CDD505-2E9C-101B-9397-08002B2CF9AE}" pid="11" name="KSOProductBuildVer">
    <vt:lpwstr>2052-11.8.2.12309</vt:lpwstr>
  </property>
</Properties>
</file>