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6"/>
  </p:notesMasterIdLst>
  <p:handoutMasterIdLst>
    <p:handoutMasterId r:id="rId7"/>
  </p:handoutMasterIdLst>
  <p:sldIdLst>
    <p:sldId id="303" r:id="rId2"/>
    <p:sldId id="937" r:id="rId3"/>
    <p:sldId id="942" r:id="rId4"/>
    <p:sldId id="940" r:id="rId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6600FF"/>
    <a:srgbClr val="66FFFF"/>
    <a:srgbClr val="C1E442"/>
    <a:srgbClr val="FF3300"/>
    <a:srgbClr val="72AF2F"/>
    <a:srgbClr val="FFFFCC"/>
    <a:srgbClr val="C6D254"/>
    <a:srgbClr val="000000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97" autoAdjust="0"/>
    <p:restoredTop sz="97931" autoAdjust="0"/>
  </p:normalViewPr>
  <p:slideViewPr>
    <p:cSldViewPr snapToGrid="0">
      <p:cViewPr varScale="1">
        <p:scale>
          <a:sx n="65" d="100"/>
          <a:sy n="65" d="100"/>
        </p:scale>
        <p:origin x="72" y="36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278" y="-38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6/24/2025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6/24/2025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716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1100" b="1" spc="300" dirty="0" smtClean="0">
                <a:ea typeface="+mn-ea"/>
                <a:cs typeface="Arial" panose="020B0604020202020204" pitchFamily="34" charset="0"/>
              </a:rPr>
              <a:t>SA5</a:t>
            </a:r>
            <a:r>
              <a:rPr lang="sv-SE" sz="1100" b="1" spc="300" baseline="0" dirty="0" smtClean="0">
                <a:ea typeface="+mn-ea"/>
                <a:cs typeface="Arial" panose="020B0604020202020204" pitchFamily="34" charset="0"/>
              </a:rPr>
              <a:t> CH </a:t>
            </a:r>
            <a:r>
              <a:rPr lang="sv-SE" sz="1100" b="1" spc="300" dirty="0" smtClean="0">
                <a:ea typeface="+mn-ea"/>
                <a:cs typeface="Arial" panose="020B0604020202020204" pitchFamily="34" charset="0"/>
              </a:rPr>
              <a:t>#161.1, Charging</a:t>
            </a:r>
            <a:r>
              <a:rPr lang="sv-SE" sz="1100" b="1" spc="300" baseline="0" dirty="0" smtClean="0">
                <a:ea typeface="+mn-ea"/>
                <a:cs typeface="Arial" panose="020B0604020202020204" pitchFamily="34" charset="0"/>
              </a:rPr>
              <a:t> Rapporteur Call</a:t>
            </a:r>
            <a:r>
              <a:rPr lang="fi-FI" sz="1100" b="1" spc="300" dirty="0" smtClean="0">
                <a:ea typeface="+mn-ea"/>
                <a:cs typeface="Arial" panose="020B0604020202020204" pitchFamily="34" charset="0"/>
              </a:rPr>
              <a:t>, 24 June 2025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2025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Email_Discussions/SA5/SA5-level%20discussions/SA5_Workshop_on_6G_Rel2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9053734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000" dirty="0"/>
              <a:t/>
            </a:r>
            <a:br>
              <a:rPr lang="en-GB" sz="4000" dirty="0"/>
            </a:br>
            <a:r>
              <a:rPr lang="en-US" altLang="zh-CN" sz="4000" b="1" dirty="0"/>
              <a:t>[SA5 CH #</a:t>
            </a:r>
            <a:r>
              <a:rPr lang="en-US" altLang="zh-CN" sz="4000" b="1" dirty="0" smtClean="0"/>
              <a:t>161.1] </a:t>
            </a:r>
            <a:r>
              <a:rPr lang="en-US" altLang="zh-CN" sz="4000" b="1" dirty="0"/>
              <a:t>Charging Rapporteur Call </a:t>
            </a:r>
            <a:r>
              <a:rPr lang="en-GB" sz="4000" b="1" i="1" dirty="0"/>
              <a:t/>
            </a:r>
            <a:br>
              <a:rPr lang="en-GB" sz="4000" b="1" i="1" dirty="0"/>
            </a:br>
            <a:r>
              <a:rPr lang="en-US" sz="1800" dirty="0" err="1" smtClean="0">
                <a:latin typeface="Arial" pitchFamily="34" charset="0"/>
              </a:rPr>
              <a:t>eMeeting</a:t>
            </a:r>
            <a:r>
              <a:rPr lang="fi-FI" altLang="zh-CN" sz="1800" dirty="0" smtClean="0">
                <a:latin typeface="Arial" pitchFamily="34" charset="0"/>
              </a:rPr>
              <a:t>, 24 June </a:t>
            </a:r>
            <a:r>
              <a:rPr lang="fi-FI" altLang="zh-CN" sz="1800" dirty="0">
                <a:latin typeface="Arial" pitchFamily="34" charset="0"/>
              </a:rPr>
              <a:t>2025</a:t>
            </a:r>
            <a:r>
              <a:rPr lang="fr-FR" sz="1800" dirty="0">
                <a:latin typeface="Arial" pitchFamily="34" charset="0"/>
              </a:rPr>
              <a:t/>
            </a:r>
            <a:br>
              <a:rPr lang="fr-FR" sz="1800" dirty="0">
                <a:latin typeface="Arial" pitchFamily="34" charset="0"/>
              </a:rPr>
            </a:br>
            <a:endParaRPr lang="en-GB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 smtClean="0"/>
              <a:t>Chen Shan (H</a:t>
            </a:r>
            <a:r>
              <a:rPr lang="en-US" altLang="zh-CN" sz="2000" dirty="0" smtClean="0"/>
              <a:t>uawei</a:t>
            </a:r>
            <a:r>
              <a:rPr lang="en-US" altLang="en-US" sz="2000" dirty="0" smtClean="0"/>
              <a:t>), </a:t>
            </a:r>
            <a:r>
              <a:rPr lang="en-US" altLang="zh-CN" sz="1800" dirty="0" smtClean="0">
                <a:latin typeface="Arial" pitchFamily="34" charset="0"/>
              </a:rPr>
              <a:t>Charging Vice Chair </a:t>
            </a:r>
            <a:endParaRPr lang="en-US" altLang="en-US" sz="18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5602FD-AC55-4E33-8486-DDFB4E325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Agenda</a:t>
            </a:r>
            <a:endParaRPr lang="zh-CN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723318"/>
              </p:ext>
            </p:extLst>
          </p:nvPr>
        </p:nvGraphicFramePr>
        <p:xfrm>
          <a:off x="988540" y="2233369"/>
          <a:ext cx="8766648" cy="168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9265"/>
                <a:gridCol w="1550773"/>
                <a:gridCol w="19766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Topics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Time</a:t>
                      </a:r>
                      <a:r>
                        <a:rPr lang="en-US" altLang="zh-CN" sz="2000" baseline="0" dirty="0" smtClean="0"/>
                        <a:t> 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 smtClean="0"/>
                        <a:t>Source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Charging Considerations for Supporting XRM Features	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13:00 - 13:30 UTC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China Telecom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Summary of SA5 Rel-19 OAM/CH support to SA2 features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13:30 - 13:35 UTC</a:t>
                      </a:r>
                    </a:p>
                    <a:p>
                      <a:pPr marL="0" algn="l" defTabSz="1219170" rtl="0" eaLnBrk="1" latinLnBrk="0" hangingPunct="1"/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The next key event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13:35 - 13:40 UTC</a:t>
                      </a:r>
                    </a:p>
                    <a:p>
                      <a:pPr marL="0" algn="l" defTabSz="1219170" rtl="0" eaLnBrk="1" latinLnBrk="0" hangingPunct="1"/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en-US" altLang="zh-CN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8633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AA3B577C-F2AC-44B2-BB2C-AD9D931813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135814"/>
              </p:ext>
            </p:extLst>
          </p:nvPr>
        </p:nvGraphicFramePr>
        <p:xfrm>
          <a:off x="413455" y="876688"/>
          <a:ext cx="8704292" cy="542538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655370">
                  <a:extLst>
                    <a:ext uri="{9D8B030D-6E8A-4147-A177-3AD203B41FA5}">
                      <a16:colId xmlns="" xmlns:a16="http://schemas.microsoft.com/office/drawing/2014/main" val="4071695017"/>
                    </a:ext>
                  </a:extLst>
                </a:gridCol>
                <a:gridCol w="2630069">
                  <a:extLst>
                    <a:ext uri="{9D8B030D-6E8A-4147-A177-3AD203B41FA5}">
                      <a16:colId xmlns="" xmlns:a16="http://schemas.microsoft.com/office/drawing/2014/main" val="3560591246"/>
                    </a:ext>
                  </a:extLst>
                </a:gridCol>
                <a:gridCol w="341885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1813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90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Acronym</a:t>
                      </a:r>
                      <a:endParaRPr lang="zh-CN" altLang="en-US" sz="90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OAM</a:t>
                      </a:r>
                      <a:endParaRPr lang="en-GB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6751681"/>
                  </a:ext>
                </a:extLst>
              </a:tr>
              <a:tr h="26903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5GSAT_Ph3_ARCH</a:t>
                      </a:r>
                      <a:endParaRPr lang="zh-CN" alt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NTN_OAM_Ph2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(China Unicom/CATT)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5GSAT_Ph3_CH (CATT)</a:t>
                      </a:r>
                      <a:endParaRPr lang="zh-CN" altLang="en-US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0968084"/>
                  </a:ext>
                </a:extLst>
              </a:tr>
              <a:tr h="21813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NG_RTC_Ph2</a:t>
                      </a:r>
                      <a:endParaRPr lang="zh-CN" alt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1" i="0" u="none" strike="noStrike" dirty="0">
                          <a:solidFill>
                            <a:srgbClr val="3333FF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No need for extra OAM support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NG_RTC_Ph2_CH (CMCC)</a:t>
                      </a:r>
                      <a:endParaRPr lang="zh-CN" altLang="en-US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50063352"/>
                  </a:ext>
                </a:extLst>
              </a:tr>
              <a:tr h="61078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XRMPh2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PM_KPI_5G_Ph4(CMCC)</a:t>
                      </a:r>
                    </a:p>
                    <a:p>
                      <a:pPr algn="ctr"/>
                      <a:r>
                        <a:rPr lang="en-US" altLang="zh-CN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cs typeface="Calibri" panose="020F0502020204030204" pitchFamily="34" charset="0"/>
                        </a:rPr>
                        <a:t>Enhanced NRM/PM support </a:t>
                      </a:r>
                    </a:p>
                    <a:p>
                      <a:pPr algn="ctr"/>
                      <a:r>
                        <a:rPr lang="en-US" altLang="zh-CN" sz="9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cs typeface="Calibri" panose="020F0502020204030204" pitchFamily="34" charset="0"/>
                        </a:rPr>
                        <a:t>Potential to be discussed in Rel-20 5GA (ZTE)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altLang="zh-CN" sz="900" dirty="0">
                        <a:solidFill>
                          <a:srgbClr val="FF000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FF0000"/>
                          </a:solidFill>
                          <a:latin typeface="+mn-lt"/>
                          <a:cs typeface="Calibri" panose="020F0502020204030204" pitchFamily="34" charset="0"/>
                        </a:rPr>
                        <a:t>(CH indicated in SA2 WID</a:t>
                      </a:r>
                      <a:r>
                        <a:rPr lang="en-US" altLang="zh-CN" sz="900" dirty="0" smtClean="0">
                          <a:solidFill>
                            <a:srgbClr val="FF0000"/>
                          </a:solidFill>
                          <a:latin typeface="+mn-lt"/>
                          <a:cs typeface="Calibri" panose="020F0502020204030204" pitchFamily="34" charset="0"/>
                        </a:rPr>
                        <a:t>) 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altLang="zh-CN" sz="900" b="1" i="0" u="none" strike="noStrike" kern="1200" noProof="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+mn-cs"/>
                        </a:rPr>
                        <a:t>Potential Rel-20 topic (China Telecom)</a:t>
                      </a:r>
                    </a:p>
                    <a:p>
                      <a:pPr algn="ctr"/>
                      <a:endParaRPr lang="en-US" altLang="zh-CN" sz="900" dirty="0">
                        <a:solidFill>
                          <a:srgbClr val="FF000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zh-CN" alt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29452884"/>
                  </a:ext>
                </a:extLst>
              </a:tr>
              <a:tr h="27911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MPS4msg</a:t>
                      </a:r>
                      <a:endParaRPr lang="zh-CN" alt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1" i="0" u="none" strike="noStrike" dirty="0">
                          <a:solidFill>
                            <a:srgbClr val="3333FF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No need for extra OAM support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(</a:t>
                      </a: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CH indicated in SA2 WID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) 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altLang="zh-CN" sz="900" b="1" i="0" u="none" strike="noStrike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No need for extra CH</a:t>
                      </a:r>
                      <a:r>
                        <a:rPr lang="en-US" altLang="zh-CN" sz="900" b="1" i="0" u="none" strike="noStrike" baseline="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 </a:t>
                      </a:r>
                      <a:r>
                        <a:rPr lang="en-US" altLang="zh-CN" sz="900" b="1" i="0" u="none" strike="noStrike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support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uLnTx/>
                        <a:uFillTx/>
                        <a:latin typeface="Calibri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30236420"/>
                  </a:ext>
                </a:extLst>
              </a:tr>
              <a:tr h="27911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VMR_Ph2</a:t>
                      </a: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AdNRM_Ph3(Samsung)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FF0000"/>
                          </a:solidFill>
                          <a:latin typeface="+mn-lt"/>
                          <a:cs typeface="Calibri" panose="020F0502020204030204" pitchFamily="34" charset="0"/>
                        </a:rPr>
                        <a:t>(PM??)</a:t>
                      </a:r>
                      <a:endParaRPr lang="zh-CN" altLang="en-US" sz="9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(</a:t>
                      </a: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CH indicated in SA2 WID)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57544183"/>
                  </a:ext>
                </a:extLst>
              </a:tr>
              <a:tr h="34901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5G_ProSe_Ph3</a:t>
                      </a: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AdNRM_Ph3 (CATT)</a:t>
                      </a: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FF0000"/>
                          </a:solidFill>
                          <a:latin typeface="+mn-lt"/>
                          <a:cs typeface="Calibri" panose="020F0502020204030204" pitchFamily="34" charset="0"/>
                        </a:rPr>
                        <a:t>(PM??)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5G_ProSe_Ph3_CH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(China Telecom)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85299235"/>
                  </a:ext>
                </a:extLst>
              </a:tr>
              <a:tr h="38377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UIA_ARC</a:t>
                      </a: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1" i="0" u="none" strike="noStrike" dirty="0">
                          <a:solidFill>
                            <a:srgbClr val="3333FF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No need for extra OAM support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(</a:t>
                      </a: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CH indicated in SA2 WID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) 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altLang="zh-CN" sz="900" b="1" i="0" u="none" strike="noStrike" kern="120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UAS_Ph3_CH (CMCC)</a:t>
                      </a:r>
                      <a:endParaRPr lang="zh-CN" altLang="en-US" sz="900" b="1" i="0" u="none" strike="noStrike" kern="1200" dirty="0" smtClean="0">
                        <a:solidFill>
                          <a:schemeClr val="accent3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01519020"/>
                  </a:ext>
                </a:extLst>
              </a:tr>
              <a:tr h="27911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eEDGE_5GC_Ph3</a:t>
                      </a: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1" i="0" u="none" strike="noStrike" dirty="0">
                          <a:solidFill>
                            <a:srgbClr val="3333FF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No need for extra OAM Configuration support</a:t>
                      </a: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3333FF"/>
                          </a:solidFill>
                          <a:latin typeface="+mn-lt"/>
                          <a:cs typeface="Calibri" panose="020F0502020204030204" pitchFamily="34" charset="0"/>
                        </a:rPr>
                        <a:t>(PM??)</a:t>
                      </a:r>
                      <a:endParaRPr lang="en-US" altLang="zh-CN" sz="900" b="1" i="0" u="none" strike="noStrike" dirty="0">
                        <a:solidFill>
                          <a:srgbClr val="3333FF"/>
                        </a:solidFill>
                        <a:effectLst/>
                        <a:latin typeface="+mn-lt"/>
                        <a:ea typeface="等线" panose="02010600030101010101" pitchFamily="2" charset="-122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(</a:t>
                      </a: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CH indicated in SA2 WID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)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n-US" altLang="zh-CN" sz="900" b="1" i="0" u="none" strike="noStrike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No need for extra CH</a:t>
                      </a:r>
                      <a:r>
                        <a:rPr lang="en-US" altLang="zh-CN" sz="900" b="1" i="0" u="none" strike="noStrike" baseline="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 </a:t>
                      </a:r>
                      <a:r>
                        <a:rPr lang="en-US" altLang="zh-CN" sz="900" b="1" i="0" u="none" strike="noStrike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support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8276434"/>
                  </a:ext>
                </a:extLst>
              </a:tr>
              <a:tr h="21813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UAS_Ph3</a:t>
                      </a: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1" i="0" u="none" strike="noStrike" dirty="0">
                          <a:solidFill>
                            <a:srgbClr val="3333FF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No need for extra OAM support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UAS_Ph3_CH (CMCC)</a:t>
                      </a:r>
                      <a:endParaRPr lang="zh-CN" altLang="en-US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66701964"/>
                  </a:ext>
                </a:extLst>
              </a:tr>
              <a:tr h="34901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UPEAS_Ph2</a:t>
                      </a: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FF0000"/>
                          </a:solidFill>
                          <a:latin typeface="+mn-lt"/>
                          <a:cs typeface="Calibri" panose="020F0502020204030204" pitchFamily="34" charset="0"/>
                        </a:rPr>
                        <a:t>NRM (ZTE)</a:t>
                      </a: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FF0000"/>
                          </a:solidFill>
                          <a:latin typeface="+mn-lt"/>
                          <a:cs typeface="Calibri" panose="020F0502020204030204" pitchFamily="34" charset="0"/>
                        </a:rPr>
                        <a:t>+PM??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(CH indicated in SA2 WID)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-&gt; No need for extra CH support</a:t>
                      </a:r>
                      <a:endParaRPr lang="zh-CN" altLang="en-US" sz="900" b="0" i="0" u="none" strike="noStrike" kern="1200" dirty="0">
                        <a:solidFill>
                          <a:srgbClr val="3333FF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64460159"/>
                  </a:ext>
                </a:extLst>
              </a:tr>
              <a:tr h="21813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5G_Femto</a:t>
                      </a: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FF3300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等线" panose="02010600030101010101" pitchFamily="2" charset="-122"/>
                        </a:rPr>
                        <a:t>NRM/PM potential to be discussed in Rel-20 (DCM)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Tx/>
                          <a:latin typeface="Calibri"/>
                          <a:ea typeface="等线" panose="02010600030101010101" pitchFamily="2" charset="-122"/>
                          <a:cs typeface="+mn-cs"/>
                        </a:rPr>
                        <a:t>No need for extra CH support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91618250"/>
                  </a:ext>
                </a:extLst>
              </a:tr>
              <a:tr h="26903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MASSS</a:t>
                      </a: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3333FF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PM_KPI_5G_Ph4(ATSSS)</a:t>
                      </a: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OAM (NRM)?? </a:t>
                      </a:r>
                      <a:endParaRPr lang="en-US" sz="900" b="0" i="0" u="none" strike="noStrike" dirty="0">
                        <a:solidFill>
                          <a:srgbClr val="3333FF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Tx/>
                          <a:latin typeface="Calibri"/>
                          <a:ea typeface="等线" panose="02010600030101010101" pitchFamily="2" charset="-122"/>
                          <a:cs typeface="+mn-cs"/>
                        </a:rPr>
                        <a:t>No need for extra CH support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42559770"/>
                  </a:ext>
                </a:extLst>
              </a:tr>
              <a:tr h="47990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AIML_CN</a:t>
                      </a: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AIML_MGT_Ph2 (NEC/Intel)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NWDAF_OAM_Ph2 (China Telecom)</a:t>
                      </a:r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Potential Rel-20 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topic </a:t>
                      </a:r>
                      <a:r>
                        <a:rPr kumimoji="0" lang="en-US" altLang="zh-CN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altLang="zh-CN" sz="900" b="1" i="0" u="none" strike="noStrike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No need for extra CH</a:t>
                      </a:r>
                      <a:r>
                        <a:rPr lang="en-US" altLang="zh-CN" sz="900" b="1" i="0" u="none" strike="noStrike" baseline="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 </a:t>
                      </a:r>
                      <a:r>
                        <a:rPr lang="en-US" altLang="zh-CN" sz="900" b="1" i="0" u="none" strike="noStrike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等线" panose="02010600030101010101" pitchFamily="2" charset="-122"/>
                        </a:rPr>
                        <a:t>support</a:t>
                      </a:r>
                      <a:endParaRPr kumimoji="0" lang="en-US" altLang="zh-CN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zh-CN" alt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00387041"/>
                  </a:ext>
                </a:extLst>
              </a:tr>
              <a:tr h="26903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EnergySys</a:t>
                      </a:r>
                      <a:endParaRPr lang="en-US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n-N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Energy_OAM_Ph3 (Huawei)</a:t>
                      </a:r>
                    </a:p>
                    <a:p>
                      <a:pPr algn="ctr" fontAlgn="ctr"/>
                      <a:r>
                        <a:rPr lang="nn-N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Mexpo (Nokia)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EnergySys_CH</a:t>
                      </a: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(Huawei)</a:t>
                      </a:r>
                      <a:endParaRPr lang="zh-CN" alt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5866244"/>
                  </a:ext>
                </a:extLst>
              </a:tr>
              <a:tr h="26903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TEI19_NetShare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NetShare_OAM_Ph3 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(China Unicom)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NetShare_CH</a:t>
                      </a:r>
                      <a:r>
                        <a:rPr lang="en-US" altLang="zh-CN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 (Ericsson)</a:t>
                      </a:r>
                      <a:endParaRPr lang="zh-CN" altLang="en-US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4343161"/>
                  </a:ext>
                </a:extLst>
              </a:tr>
              <a:tr h="26903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AmbientIoT</a:t>
                      </a:r>
                      <a:endParaRPr lang="en-US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AdNRM_Ph3 (Huawei)</a:t>
                      </a: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FF3300"/>
                          </a:solidFill>
                          <a:latin typeface="+mn-lt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900" dirty="0">
                          <a:solidFill>
                            <a:srgbClr val="FF3300"/>
                          </a:solidFill>
                          <a:highlight>
                            <a:srgbClr val="FFFF00"/>
                          </a:highlight>
                          <a:latin typeface="+mn-lt"/>
                          <a:cs typeface="Calibri" panose="020F0502020204030204" pitchFamily="34" charset="0"/>
                        </a:rPr>
                        <a:t>PM (potential to be discussed in Rel-20)</a:t>
                      </a:r>
                      <a:endParaRPr lang="en-US" sz="900" b="0" i="0" u="none" strike="noStrike" dirty="0">
                        <a:solidFill>
                          <a:srgbClr val="FF3300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AmbientIoT_CH</a:t>
                      </a:r>
                      <a:r>
                        <a:rPr lang="en-US" altLang="zh-CN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 (Huawei)</a:t>
                      </a:r>
                      <a:endParaRPr lang="zh-CN" altLang="en-US" sz="900" b="0" i="0" u="none" strike="noStrike" kern="12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等线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8552970"/>
                  </a:ext>
                </a:extLst>
              </a:tr>
            </a:tbl>
          </a:graphicData>
        </a:graphic>
      </p:graphicFrame>
      <p:sp>
        <p:nvSpPr>
          <p:cNvPr id="6" name="Title 3">
            <a:extLst>
              <a:ext uri="{FF2B5EF4-FFF2-40B4-BE49-F238E27FC236}">
                <a16:creationId xmlns="" xmlns:a16="http://schemas.microsoft.com/office/drawing/2014/main" id="{0D736D8B-F9F2-4855-8504-49FBDDB3AD5D}"/>
              </a:ext>
            </a:extLst>
          </p:cNvPr>
          <p:cNvSpPr txBox="1">
            <a:spLocks/>
          </p:cNvSpPr>
          <p:nvPr/>
        </p:nvSpPr>
        <p:spPr bwMode="auto">
          <a:xfrm>
            <a:off x="487679" y="22698"/>
            <a:ext cx="10843568" cy="600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lvl="0" algn="l"/>
            <a:r>
              <a:rPr kumimoji="0" lang="en-IE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Summary of SA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5 Rel-19 </a:t>
            </a:r>
            <a:r>
              <a:rPr lang="en-US" sz="2800" kern="0" noProof="0" dirty="0" smtClean="0">
                <a:latin typeface="Calibri"/>
              </a:rPr>
              <a:t>OAM/CH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support to SA2 features</a:t>
            </a:r>
            <a:endParaRPr kumimoji="0" lang="en-IE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E35DDD6-785D-4CFE-8961-EA5C7289A2FC}"/>
              </a:ext>
            </a:extLst>
          </p:cNvPr>
          <p:cNvSpPr txBox="1"/>
          <p:nvPr/>
        </p:nvSpPr>
        <p:spPr>
          <a:xfrm rot="21008097">
            <a:off x="9310132" y="5194410"/>
            <a:ext cx="2851537" cy="60016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1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The content of this slides is to be updated based on working progress, and to be finalized in SA#109</a:t>
            </a:r>
            <a:endParaRPr lang="zh-CN" altLang="en-US" dirty="0">
              <a:solidFill>
                <a:srgbClr val="FF0000"/>
              </a:solidFill>
              <a:highlight>
                <a:srgbClr val="00FFFF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B174E52-7A19-40F3-93E5-F855EC102B9E}"/>
              </a:ext>
            </a:extLst>
          </p:cNvPr>
          <p:cNvSpPr/>
          <p:nvPr/>
        </p:nvSpPr>
        <p:spPr>
          <a:xfrm>
            <a:off x="162180" y="622772"/>
            <a:ext cx="903653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50" dirty="0">
                <a:solidFill>
                  <a:srgbClr val="3333FF"/>
                </a:solidFill>
              </a:rPr>
              <a:t>Feedback are welcome in NWM link: https://nwm-trial.etsi.org/#/documents/9140 : SA5 Rel-19 management support to SA2 features mapping table </a:t>
            </a:r>
          </a:p>
        </p:txBody>
      </p:sp>
      <p:sp>
        <p:nvSpPr>
          <p:cNvPr id="7" name="TextBox 15">
            <a:extLst>
              <a:ext uri="{FF2B5EF4-FFF2-40B4-BE49-F238E27FC236}">
                <a16:creationId xmlns:a16="http://schemas.microsoft.com/office/drawing/2014/main" xmlns="" id="{385B823E-A228-4A2B-B393-60C7E3B4FE5B}"/>
              </a:ext>
            </a:extLst>
          </p:cNvPr>
          <p:cNvSpPr txBox="1"/>
          <p:nvPr/>
        </p:nvSpPr>
        <p:spPr>
          <a:xfrm>
            <a:off x="9198710" y="2419340"/>
            <a:ext cx="33324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1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altLang="zh-CN" dirty="0" smtClean="0">
                <a:solidFill>
                  <a:srgbClr val="FF0000"/>
                </a:solidFill>
                <a:highlight>
                  <a:srgbClr val="00FFFF"/>
                </a:highlight>
              </a:rPr>
              <a:t>Source: </a:t>
            </a:r>
            <a:r>
              <a:rPr lang="en-US" altLang="zh-CN" dirty="0">
                <a:solidFill>
                  <a:srgbClr val="FF0000"/>
                </a:solidFill>
                <a:highlight>
                  <a:srgbClr val="00FFFF"/>
                </a:highlight>
              </a:rPr>
              <a:t>SP-250740 SA5 Status Report to </a:t>
            </a:r>
            <a:r>
              <a:rPr lang="en-US" altLang="zh-CN" dirty="0" smtClean="0">
                <a:solidFill>
                  <a:srgbClr val="FF0000"/>
                </a:solidFill>
                <a:highlight>
                  <a:srgbClr val="00FFFF"/>
                </a:highlight>
              </a:rPr>
              <a:t>SA#108</a:t>
            </a:r>
          </a:p>
          <a:p>
            <a:endParaRPr lang="en-US" altLang="zh-CN" dirty="0">
              <a:solidFill>
                <a:srgbClr val="FF0000"/>
              </a:solidFill>
              <a:highlight>
                <a:srgbClr val="00FFFF"/>
              </a:highlight>
            </a:endParaRPr>
          </a:p>
          <a:p>
            <a:r>
              <a:rPr lang="en-US" altLang="zh-CN" sz="900" dirty="0" smtClean="0">
                <a:solidFill>
                  <a:schemeClr val="accent3"/>
                </a:solidFill>
                <a:latin typeface="+mn-lt"/>
                <a:ea typeface="等线" panose="02010600030101010101" pitchFamily="2" charset="-122"/>
                <a:cs typeface="+mn-cs"/>
              </a:rPr>
              <a:t> </a:t>
            </a:r>
            <a:r>
              <a:rPr lang="en-US" altLang="zh-CN" sz="900" b="0" dirty="0">
                <a:solidFill>
                  <a:schemeClr val="accent3"/>
                </a:solidFill>
                <a:sym typeface="Wingdings" panose="05000000000000000000" pitchFamily="2" charset="2"/>
              </a:rPr>
              <a:t> </a:t>
            </a:r>
            <a:r>
              <a:rPr lang="en-US" altLang="zh-CN" sz="900" b="0" dirty="0" smtClean="0">
                <a:solidFill>
                  <a:schemeClr val="accent3"/>
                </a:solidFill>
                <a:sym typeface="Wingdings" panose="05000000000000000000" pitchFamily="2" charset="2"/>
              </a:rPr>
              <a:t>  </a:t>
            </a:r>
            <a:r>
              <a:rPr lang="en-US" altLang="zh-CN" sz="900" dirty="0" smtClean="0">
                <a:solidFill>
                  <a:schemeClr val="accent3"/>
                </a:solidFill>
                <a:latin typeface="+mn-lt"/>
                <a:ea typeface="等线" panose="02010600030101010101" pitchFamily="2" charset="-122"/>
                <a:cs typeface="+mn-cs"/>
              </a:rPr>
              <a:t>Changes</a:t>
            </a:r>
            <a:endParaRPr lang="en-US" altLang="zh-CN" sz="900" dirty="0">
              <a:solidFill>
                <a:schemeClr val="accent3"/>
              </a:solidFill>
              <a:latin typeface="+mn-lt"/>
              <a:ea typeface="等线" panose="02010600030101010101" pitchFamily="2" charset="-122"/>
              <a:cs typeface="+mn-cs"/>
            </a:endParaRPr>
          </a:p>
          <a:p>
            <a:endParaRPr lang="en-US" altLang="zh-CN" dirty="0" smtClean="0">
              <a:solidFill>
                <a:srgbClr val="FF0000"/>
              </a:solidFill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6667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:a16="http://schemas.microsoft.com/office/drawing/2014/main" xmlns="" id="{8A764067-08BB-4043-8CA8-849A6706798B}"/>
              </a:ext>
            </a:extLst>
          </p:cNvPr>
          <p:cNvSpPr txBox="1">
            <a:spLocks/>
          </p:cNvSpPr>
          <p:nvPr/>
        </p:nvSpPr>
        <p:spPr bwMode="auto">
          <a:xfrm>
            <a:off x="469144" y="322606"/>
            <a:ext cx="10843568" cy="600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lvl="0" algn="l"/>
            <a:r>
              <a:rPr lang="en-IE" sz="3200" kern="0" dirty="0">
                <a:latin typeface="Calibri"/>
              </a:rPr>
              <a:t>The next key event</a:t>
            </a:r>
          </a:p>
        </p:txBody>
      </p:sp>
      <p:sp>
        <p:nvSpPr>
          <p:cNvPr id="4" name="矩形 3"/>
          <p:cNvSpPr/>
          <p:nvPr/>
        </p:nvSpPr>
        <p:spPr>
          <a:xfrm>
            <a:off x="867033" y="1297305"/>
            <a:ext cx="10976918" cy="35763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lvl="0" indent="-609585">
              <a:lnSpc>
                <a:spcPct val="150000"/>
              </a:lnSpc>
              <a:spcBef>
                <a:spcPct val="20000"/>
              </a:spcBef>
              <a:buBlip>
                <a:blip r:embed="rId2"/>
              </a:buBlip>
            </a:pPr>
            <a:r>
              <a:rPr lang="en-US" altLang="zh-CN" sz="2400" kern="0" dirty="0" smtClean="0">
                <a:solidFill>
                  <a:prstClr val="black"/>
                </a:solidFill>
                <a:latin typeface="Calibri"/>
                <a:cs typeface="+mn-cs"/>
              </a:rPr>
              <a:t>All Rel-19 work shall be 100% completed no later than SA5#162 (Aug.2025).</a:t>
            </a:r>
          </a:p>
          <a:p>
            <a:pPr marL="609585" lvl="0" indent="-609585">
              <a:lnSpc>
                <a:spcPct val="150000"/>
              </a:lnSpc>
              <a:spcBef>
                <a:spcPct val="20000"/>
              </a:spcBef>
              <a:buBlip>
                <a:blip r:embed="rId2"/>
              </a:buBlip>
            </a:pPr>
            <a:r>
              <a:rPr lang="en-US" altLang="zh-CN" sz="2400" kern="0" dirty="0" smtClean="0">
                <a:solidFill>
                  <a:prstClr val="black"/>
                </a:solidFill>
                <a:latin typeface="Calibri"/>
                <a:cs typeface="+mn-cs"/>
              </a:rPr>
              <a:t>Welcome to participant in the 3GPP SA5 6G workshop (25-26 June 25)</a:t>
            </a:r>
          </a:p>
          <a:p>
            <a:pPr marL="989013" lvl="1" indent="-379413">
              <a:spcBef>
                <a:spcPct val="20000"/>
              </a:spcBef>
              <a:buClr>
                <a:srgbClr val="C00000"/>
              </a:buClr>
              <a:buBlip>
                <a:blip r:embed="rId3"/>
              </a:buBlip>
            </a:pPr>
            <a:r>
              <a:rPr lang="en-GB" altLang="zh-CN" sz="2000" dirty="0" smtClean="0">
                <a:latin typeface="+mn-lt"/>
              </a:rPr>
              <a:t>Contributions </a:t>
            </a:r>
            <a:r>
              <a:rPr lang="en-GB" altLang="zh-CN" sz="2000" dirty="0">
                <a:latin typeface="+mn-lt"/>
              </a:rPr>
              <a:t>can be found here: </a:t>
            </a:r>
            <a:r>
              <a:rPr lang="en-GB" altLang="zh-CN" sz="2000" dirty="0">
                <a:latin typeface="+mn-lt"/>
                <a:hlinkClick r:id="rId4"/>
              </a:rPr>
              <a:t>https://www.3gpp.org/ftp/Email_Discussions/SA5/SA5-level%20discussions/SA5_Workshop_on_6G_Rel20</a:t>
            </a:r>
            <a:r>
              <a:rPr lang="en-GB" altLang="zh-CN" sz="2000" dirty="0">
                <a:latin typeface="+mn-lt"/>
              </a:rPr>
              <a:t> </a:t>
            </a:r>
            <a:endParaRPr lang="zh-CN" altLang="zh-CN" sz="2000" dirty="0">
              <a:latin typeface="+mn-lt"/>
            </a:endParaRPr>
          </a:p>
          <a:p>
            <a:pPr marL="989013" lvl="1" indent="-379413">
              <a:spcBef>
                <a:spcPct val="20000"/>
              </a:spcBef>
              <a:buClr>
                <a:srgbClr val="C00000"/>
              </a:buClr>
              <a:buBlip>
                <a:blip r:embed="rId3"/>
              </a:buBlip>
            </a:pPr>
            <a:r>
              <a:rPr lang="en-GB" altLang="zh-CN" sz="2000" dirty="0" smtClean="0">
                <a:latin typeface="+mn-lt"/>
              </a:rPr>
              <a:t>Dates/Time</a:t>
            </a:r>
            <a:r>
              <a:rPr lang="en-GB" altLang="zh-CN" sz="2000" dirty="0">
                <a:latin typeface="+mn-lt"/>
              </a:rPr>
              <a:t>: 25th and 26th June, 13:00-15:00 </a:t>
            </a:r>
            <a:r>
              <a:rPr lang="en-GB" altLang="zh-CN" sz="2000" dirty="0" smtClean="0">
                <a:latin typeface="+mn-lt"/>
              </a:rPr>
              <a:t>UTC</a:t>
            </a:r>
            <a:endParaRPr lang="en-US" altLang="zh-CN" sz="2400" kern="0" dirty="0" smtClean="0">
              <a:solidFill>
                <a:prstClr val="black"/>
              </a:solidFill>
              <a:latin typeface="Calibri"/>
              <a:cs typeface="+mn-cs"/>
            </a:endParaRPr>
          </a:p>
          <a:p>
            <a:pPr marL="609585" lvl="0" indent="-609585">
              <a:lnSpc>
                <a:spcPct val="150000"/>
              </a:lnSpc>
              <a:spcBef>
                <a:spcPct val="20000"/>
              </a:spcBef>
              <a:buBlip>
                <a:blip r:embed="rId2"/>
              </a:buBlip>
            </a:pPr>
            <a:r>
              <a:rPr lang="en-US" altLang="zh-CN" sz="2400" kern="0" dirty="0" smtClean="0">
                <a:solidFill>
                  <a:prstClr val="black"/>
                </a:solidFill>
                <a:latin typeface="Calibri"/>
                <a:cs typeface="+mn-cs"/>
              </a:rPr>
              <a:t>Please submit the proposal for </a:t>
            </a:r>
            <a:r>
              <a:rPr lang="en-US" altLang="zh-CN" sz="2400" kern="0" dirty="0">
                <a:solidFill>
                  <a:prstClr val="black"/>
                </a:solidFill>
                <a:latin typeface="Calibri"/>
              </a:rPr>
              <a:t>Rel-20 </a:t>
            </a:r>
            <a:r>
              <a:rPr lang="en-US" altLang="zh-CN" sz="2400" kern="0" dirty="0" smtClean="0">
                <a:solidFill>
                  <a:prstClr val="black"/>
                </a:solidFill>
                <a:latin typeface="Calibri"/>
                <a:cs typeface="+mn-cs"/>
              </a:rPr>
              <a:t>new 5GA SID/WID to SA5#162(</a:t>
            </a:r>
            <a:r>
              <a:rPr lang="en-US" altLang="zh-CN" sz="2400" kern="0" dirty="0">
                <a:solidFill>
                  <a:prstClr val="black"/>
                </a:solidFill>
                <a:latin typeface="Calibri"/>
              </a:rPr>
              <a:t>Aug</a:t>
            </a:r>
            <a:r>
              <a:rPr lang="en-US" altLang="zh-CN" sz="2400" kern="0" dirty="0" smtClean="0">
                <a:solidFill>
                  <a:prstClr val="black"/>
                </a:solidFill>
                <a:latin typeface="Calibri"/>
              </a:rPr>
              <a:t>.2025</a:t>
            </a:r>
            <a:r>
              <a:rPr lang="en-US" altLang="zh-CN" sz="2400" kern="0" dirty="0" smtClean="0">
                <a:solidFill>
                  <a:prstClr val="black"/>
                </a:solidFill>
                <a:latin typeface="Calibri"/>
                <a:cs typeface="+mn-cs"/>
              </a:rPr>
              <a:t>).</a:t>
            </a:r>
            <a:endParaRPr lang="en-US" altLang="zh-CN" sz="2400" kern="0" dirty="0">
              <a:solidFill>
                <a:prstClr val="black"/>
              </a:solidFill>
              <a:latin typeface="Calibri"/>
              <a:cs typeface="+mn-cs"/>
            </a:endParaRPr>
          </a:p>
          <a:p>
            <a:pPr marL="609585" lvl="0" indent="-609585">
              <a:lnSpc>
                <a:spcPct val="150000"/>
              </a:lnSpc>
              <a:spcBef>
                <a:spcPct val="20000"/>
              </a:spcBef>
              <a:buBlip>
                <a:blip r:embed="rId2"/>
              </a:buBlip>
            </a:pPr>
            <a:endParaRPr lang="en-US" altLang="zh-CN" sz="2400" kern="0" dirty="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3838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202271</TotalTime>
  <Words>415</Words>
  <Application>Microsoft Office PowerPoint</Application>
  <PresentationFormat>宽屏</PresentationFormat>
  <Paragraphs>94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等线</vt:lpstr>
      <vt:lpstr>宋体</vt:lpstr>
      <vt:lpstr>微软雅黑</vt:lpstr>
      <vt:lpstr>Arial</vt:lpstr>
      <vt:lpstr>Calibri</vt:lpstr>
      <vt:lpstr>Times New Roman</vt:lpstr>
      <vt:lpstr>Wingdings</vt:lpstr>
      <vt:lpstr>Office Theme</vt:lpstr>
      <vt:lpstr>   [SA5 CH #161.1] Charging Rapporteur Call  eMeeting, 24 June 2025 </vt:lpstr>
      <vt:lpstr>Agenda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Huawei-0521</cp:lastModifiedBy>
  <cp:revision>4234</cp:revision>
  <dcterms:created xsi:type="dcterms:W3CDTF">2008-08-30T09:32:10Z</dcterms:created>
  <dcterms:modified xsi:type="dcterms:W3CDTF">2025-06-24T12:15:25Z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(3)HSaI//Rve5D69a2rR01qikLMg8fBi7fbuLeQwCi0aiGGsPyU3Mgg8aLGmQIgGGW6lZ1wBxjJ
EhWORLgYHfONLBrwUqoTgYi53+5skbuNzu1RbWWBoDJb80e/CnqkV80Uhi/gQkluzhJjn68j
wp0cAUzLXar7qmepWlAomGpL/JeoUsQpMTHbemuMvAvVmQbtX+7lO39quxCFl0FTg80GHKUN
ECpYBx/EaLUBOaBg1M</vt:lpwstr>
  </property>
  <property fmtid="{D5CDD505-2E9C-101B-9397-08002B2CF9AE}" pid="3" name="_2015_ms_pID_7253431">
    <vt:lpwstr>reXBAGrBtLORN2aPD1U8fk7kkNE5T5qooM8FCi8nqk2oGuV41nGhlk
SzzKy6PpoM0kaS9w8fznEWNEMGHe0aQbHReC+YkFx70WbT8RPRHIxNaePHGUI1f8SZCIqlOT
Kmy6rfQ+Lr3avZQ1c23Is0xYuR/9XyrYEBWMSLQTZ7CW+f4zoXn8xYkg4xbZOH4gYJBCmCtw
/mlakcnBnbBodogAFs+je1m2ue97hWcmPTq8</vt:lpwstr>
  </property>
  <property fmtid="{D5CDD505-2E9C-101B-9397-08002B2CF9AE}" pid="4" name="_2015_ms_pID_7253432">
    <vt:lpwstr>++FiV3WCZF+LOrc+o4XJwX8=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1750767286</vt:lpwstr>
  </property>
</Properties>
</file>