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8"/>
  </p:notesMasterIdLst>
  <p:handoutMasterIdLst>
    <p:handoutMasterId r:id="rId9"/>
  </p:handoutMasterIdLst>
  <p:sldIdLst>
    <p:sldId id="303" r:id="rId2"/>
    <p:sldId id="2147480962" r:id="rId3"/>
    <p:sldId id="577" r:id="rId4"/>
    <p:sldId id="1152" r:id="rId5"/>
    <p:sldId id="1154" r:id="rId6"/>
    <p:sldId id="866" r:id="rId7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3429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858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0287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3716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17145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0574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24003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27432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06-10-2219_Puneet Jain" initials="PKJ" lastIdx="1" clrIdx="0">
    <p:extLst>
      <p:ext uri="{19B8F6BF-5375-455C-9EA6-DF929625EA0E}">
        <p15:presenceInfo xmlns:p15="http://schemas.microsoft.com/office/powerpoint/2012/main" userId="06-10-2219_Puneet Ja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1D254"/>
    <a:srgbClr val="FF3300"/>
    <a:srgbClr val="62A14D"/>
    <a:srgbClr val="E9EDF4"/>
    <a:srgbClr val="000000"/>
    <a:srgbClr val="C6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76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419" y="-701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429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6858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0287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3716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8913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45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45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45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45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45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9423549-A5DC-41C8-9CC5-3427E654E52F}" type="slidenum">
              <a:rPr lang="en-GB" altLang="en-US" smtClean="0">
                <a:latin typeface="Times New Roman" panose="02020603050405020304" pitchFamily="18" charset="0"/>
              </a:rPr>
              <a:pPr/>
              <a:t>3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414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E409E1-B987-9322-92C3-4B90D350A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167BA812-9326-6AE6-B855-9C4F17D607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F005BC11-7C53-EF41-CC83-CD76DFB1A4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B55D80B4-30F5-544E-0967-BE9C7C7E40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0250" indent="-280988" defTabSz="928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23950" indent="-223838" defTabSz="928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73213" indent="-223838" defTabSz="928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22475" indent="-223838" defTabSz="928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79675" indent="-223838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6875" indent="-223838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4075" indent="-223838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51275" indent="-223838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C424E15-A3B7-4339-8BBA-17870E3F254B}" type="slidenum">
              <a:rPr lang="en-GB" altLang="en-US" smtClean="0">
                <a:latin typeface="Times New Roman" panose="02020603050405020304" pitchFamily="18" charset="0"/>
              </a:rPr>
              <a:pPr/>
              <a:t>5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235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02240" y="0"/>
            <a:ext cx="322776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SA5 Charging R</a:t>
            </a:r>
            <a:r>
              <a:rPr lang="en-US" altLang="zh-CN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apporteur </a:t>
            </a:r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Call</a:t>
            </a:r>
          </a:p>
          <a:p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24 </a:t>
            </a:r>
            <a:r>
              <a:rPr lang="en-US" altLang="zh-CN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Jun</a:t>
            </a:r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 2025, Online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377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6G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25 – 26 </a:t>
            </a:r>
            <a:r>
              <a:rPr lang="en-US" altLang="zh-CN" sz="1200" dirty="0">
                <a:solidFill>
                  <a:schemeClr val="bg1"/>
                </a:solidFill>
              </a:rPr>
              <a:t>Jun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pPr algn="ctr">
                <a:defRPr/>
              </a:pPr>
              <a:t>‹#›</a:t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8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66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537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726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8914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103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6009215" y="5206419"/>
            <a:ext cx="4867091" cy="66136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FR" altLang="de-DE" sz="2400" kern="1200" dirty="0">
                <a:latin typeface="Arial" charset="0"/>
                <a:cs typeface="Arial" panose="020B0604020202020204" pitchFamily="34" charset="0"/>
              </a:rPr>
              <a:t>Source: China Telecom</a:t>
            </a:r>
          </a:p>
        </p:txBody>
      </p:sp>
      <p:sp>
        <p:nvSpPr>
          <p:cNvPr id="7" name="Text Box 63"/>
          <p:cNvSpPr txBox="1">
            <a:spLocks noChangeArrowheads="1"/>
          </p:cNvSpPr>
          <p:nvPr/>
        </p:nvSpPr>
        <p:spPr bwMode="auto">
          <a:xfrm>
            <a:off x="726005" y="2438413"/>
            <a:ext cx="11675831" cy="1337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en-US" altLang="zh-CN" sz="3600" dirty="0"/>
              <a:t>Charging Considerations for Supporting XRM Features</a:t>
            </a:r>
            <a:br>
              <a:rPr lang="en-GB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A64C63-2919-4376-B0CF-817B07A463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879A1BFB-DC79-F6B3-915B-18BA4AA01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0" y="80097"/>
            <a:ext cx="10491787" cy="1325562"/>
          </a:xfrm>
        </p:spPr>
        <p:txBody>
          <a:bodyPr/>
          <a:lstStyle/>
          <a:p>
            <a:pPr eaLnBrk="1" hangingPunct="1"/>
            <a:r>
              <a:rPr lang="en-GB" altLang="en-US" b="1" dirty="0">
                <a:solidFill>
                  <a:schemeClr val="tx1"/>
                </a:solidFill>
              </a:rPr>
              <a:t>Content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1F156192-DCC3-CFE8-3FBF-C620B5CC7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886" y="2145663"/>
            <a:ext cx="10598096" cy="2017384"/>
          </a:xfrm>
        </p:spPr>
        <p:txBody>
          <a:bodyPr/>
          <a:lstStyle/>
          <a:p>
            <a:pPr marL="628650" indent="-628650">
              <a:lnSpc>
                <a:spcPct val="150000"/>
              </a:lnSpc>
              <a:defRPr/>
            </a:pPr>
            <a:r>
              <a:rPr lang="en-US" altLang="ko-KR" sz="3200" b="1" dirty="0">
                <a:solidFill>
                  <a:schemeClr val="tx1"/>
                </a:solidFill>
              </a:rPr>
              <a:t>Overview on XFM </a:t>
            </a:r>
            <a:r>
              <a:rPr lang="en-US" altLang="zh-CN" sz="3200" b="1" dirty="0">
                <a:solidFill>
                  <a:schemeClr val="tx1"/>
                </a:solidFill>
              </a:rPr>
              <a:t>features Progress in other WGs</a:t>
            </a:r>
          </a:p>
          <a:p>
            <a:pPr marL="628650" indent="-628650">
              <a:lnSpc>
                <a:spcPct val="150000"/>
              </a:lnSpc>
              <a:defRPr/>
            </a:pPr>
            <a:r>
              <a:rPr lang="en-US" altLang="ko-KR" sz="3200" b="1" dirty="0"/>
              <a:t>Charging C</a:t>
            </a:r>
            <a:r>
              <a:rPr lang="en-US" altLang="zh-CN" sz="3200" b="1" dirty="0"/>
              <a:t>onsiderations</a:t>
            </a:r>
            <a:endParaRPr lang="en-US" altLang="ko-KR" sz="3200" b="1" dirty="0"/>
          </a:p>
          <a:p>
            <a:pPr marL="608013" indent="-608013" eaLnBrk="1" hangingPunct="1">
              <a:defRPr/>
            </a:pPr>
            <a:endParaRPr lang="en-GB" altLang="en-US" sz="1800" dirty="0">
              <a:latin typeface="Montserrat" panose="00000500000000000000" pitchFamily="50" charset="0"/>
            </a:endParaRPr>
          </a:p>
          <a:p>
            <a:pPr marL="608013" indent="-608013" eaLnBrk="1" hangingPunct="1">
              <a:defRPr/>
            </a:pPr>
            <a:endParaRPr lang="en-GB" altLang="en-US" sz="1800" dirty="0">
              <a:latin typeface="Montserrat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465619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제목 5"/>
          <p:cNvSpPr>
            <a:spLocks noGrp="1"/>
          </p:cNvSpPr>
          <p:nvPr>
            <p:ph type="title"/>
          </p:nvPr>
        </p:nvSpPr>
        <p:spPr>
          <a:xfrm>
            <a:off x="623888" y="131044"/>
            <a:ext cx="9692745" cy="1003915"/>
          </a:xfrm>
        </p:spPr>
        <p:txBody>
          <a:bodyPr/>
          <a:lstStyle/>
          <a:p>
            <a:r>
              <a:rPr lang="en-US" altLang="ko-KR" b="1" dirty="0">
                <a:solidFill>
                  <a:schemeClr val="tx1"/>
                </a:solidFill>
              </a:rPr>
              <a:t>Overview on XFM </a:t>
            </a:r>
            <a:r>
              <a:rPr lang="en-US" altLang="zh-CN" b="1" dirty="0">
                <a:solidFill>
                  <a:schemeClr val="tx1"/>
                </a:solidFill>
              </a:rPr>
              <a:t>features Progress in other WGs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2" name="内容占位符 1">
            <a:extLst>
              <a:ext uri="{FF2B5EF4-FFF2-40B4-BE49-F238E27FC236}">
                <a16:creationId xmlns:a16="http://schemas.microsoft.com/office/drawing/2014/main" id="{6C14140F-8D1E-6EB8-9FD3-A4947AE260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071" y="1221307"/>
            <a:ext cx="11184467" cy="48307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sz="2000" dirty="0"/>
              <a:t>XRM related study and work have been introduced in SA1 since Rel-18.</a:t>
            </a:r>
          </a:p>
          <a:p>
            <a:pPr marL="895350" indent="-449263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altLang="zh-C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en-US" altLang="zh-C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tudy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on </a:t>
            </a:r>
            <a:r>
              <a:rPr lang="en-GB" altLang="zh-C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supporting tactile and multi-modality communication services,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TR 22.847</a:t>
            </a:r>
          </a:p>
          <a:p>
            <a:pPr marL="895350" indent="-449263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</a:t>
            </a:r>
            <a:r>
              <a:rPr lang="en-US" altLang="zh-CN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quirements for </a:t>
            </a:r>
            <a:r>
              <a:rPr lang="en-GB" altLang="zh-CN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GB" altLang="zh-CN" sz="1800" dirty="0">
                <a:latin typeface="Times New Roman" panose="02020603050405020304" pitchFamily="18" charset="0"/>
              </a:rPr>
              <a:t>actile and multi-modal communication services, documented in TS 22.216</a:t>
            </a:r>
          </a:p>
          <a:p>
            <a:pPr marL="0" indent="0">
              <a:lnSpc>
                <a:spcPct val="150000"/>
              </a:lnSpc>
              <a:buNone/>
            </a:pPr>
            <a:endParaRPr lang="zh-CN" altLang="zh-CN" sz="1600" b="1" dirty="0"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/>
              <a:t>XRM related study and work are introduce since Rel-18 in SA2</a:t>
            </a:r>
          </a:p>
          <a:p>
            <a:pPr marL="895350" indent="-449263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altLang="zh-CN" sz="1800" dirty="0">
                <a:latin typeface="Times New Roman" panose="02020603050405020304" pitchFamily="18" charset="0"/>
              </a:rPr>
              <a:t>S</a:t>
            </a:r>
            <a:r>
              <a:rPr lang="en-US" altLang="zh-CN" sz="1800" dirty="0" err="1">
                <a:latin typeface="Times New Roman" panose="02020603050405020304" pitchFamily="18" charset="0"/>
              </a:rPr>
              <a:t>tudy</a:t>
            </a:r>
            <a:r>
              <a:rPr lang="en-US" altLang="zh-CN" sz="1800" dirty="0">
                <a:latin typeface="Times New Roman" panose="02020603050405020304" pitchFamily="18" charset="0"/>
              </a:rPr>
              <a:t> on architecture enhancement for Extended Reality and Media service (XRM), in TR 23.700-60 Phase1 and TR 23.700-70 Phase2</a:t>
            </a:r>
          </a:p>
          <a:p>
            <a:pPr marL="895350" indent="-449263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Enhancements supporting XRM services, documented in TS 23.501, TS 23.502, TS 23.503 and the wireline part in TS 23.316</a:t>
            </a:r>
            <a:endParaRPr lang="en-US" altLang="zh-C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329284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E6D0583D-A3B8-49EF-86B0-2735A35EA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0" y="80097"/>
            <a:ext cx="10491787" cy="1325562"/>
          </a:xfrm>
        </p:spPr>
        <p:txBody>
          <a:bodyPr/>
          <a:lstStyle/>
          <a:p>
            <a:r>
              <a:rPr lang="en-US" altLang="ko-KR" b="1" dirty="0">
                <a:solidFill>
                  <a:schemeClr val="tx1"/>
                </a:solidFill>
              </a:rPr>
              <a:t>Overview on XFM </a:t>
            </a:r>
            <a:r>
              <a:rPr lang="en-US" altLang="zh-CN" b="1" dirty="0">
                <a:solidFill>
                  <a:schemeClr val="tx1"/>
                </a:solidFill>
              </a:rPr>
              <a:t>features Progress in other WGs</a:t>
            </a:r>
            <a:endParaRPr lang="en-GB" altLang="en-US" b="1" dirty="0">
              <a:solidFill>
                <a:schemeClr val="tx1"/>
              </a:solidFill>
            </a:endParaRPr>
          </a:p>
        </p:txBody>
      </p:sp>
      <p:sp>
        <p:nvSpPr>
          <p:cNvPr id="17" name="内容占位符 1">
            <a:extLst>
              <a:ext uri="{FF2B5EF4-FFF2-40B4-BE49-F238E27FC236}">
                <a16:creationId xmlns:a16="http://schemas.microsoft.com/office/drawing/2014/main" id="{61F2B123-461E-D9DE-E382-FA18003C30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8111" y="1108190"/>
            <a:ext cx="11184467" cy="109739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sz="2000" dirty="0"/>
              <a:t>Series enhancements have been standardized in SA2 to better support XRM services in both Rel-18 and Rel-19. These enhancements are organized as follows:</a:t>
            </a:r>
            <a:endParaRPr lang="zh-CN" altLang="zh-CN" sz="2000" dirty="0"/>
          </a:p>
          <a:p>
            <a:endParaRPr lang="en-US" altLang="zh-CN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DB1B485C-937D-90E0-A407-92404E860951}"/>
              </a:ext>
            </a:extLst>
          </p:cNvPr>
          <p:cNvSpPr txBox="1"/>
          <p:nvPr/>
        </p:nvSpPr>
        <p:spPr>
          <a:xfrm>
            <a:off x="6806979" y="2145853"/>
            <a:ext cx="5339360" cy="32439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32" lvl="1" indent="-285744">
              <a:lnSpc>
                <a:spcPct val="130000"/>
              </a:lnSpc>
              <a:spcBef>
                <a:spcPct val="20000"/>
              </a:spcBef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altLang="zh-CN" sz="1600" b="1" dirty="0">
                <a:latin typeface="Times New Roman" panose="02020603050405020304" pitchFamily="18" charset="0"/>
              </a:rPr>
              <a:t>Non-3GPP ACCESS </a:t>
            </a:r>
          </a:p>
          <a:p>
            <a:pPr marL="742932" lvl="1" indent="-285744">
              <a:lnSpc>
                <a:spcPct val="130000"/>
              </a:lnSpc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Times New Roman" panose="02020603050405020304" pitchFamily="18" charset="0"/>
              </a:rPr>
              <a:t>Support for PDU set in non-3GPP access</a:t>
            </a:r>
          </a:p>
          <a:p>
            <a:pPr marL="742932" lvl="1" indent="-285744">
              <a:lnSpc>
                <a:spcPct val="130000"/>
              </a:lnSpc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Times New Roman" panose="02020603050405020304" pitchFamily="18" charset="0"/>
              </a:rPr>
              <a:t>L4S for non-3GPP access networks and intermediate 5GS nodes</a:t>
            </a:r>
          </a:p>
          <a:p>
            <a:pPr marL="742932" lvl="1" indent="-285744">
              <a:lnSpc>
                <a:spcPct val="130000"/>
              </a:lnSpc>
              <a:spcBef>
                <a:spcPct val="20000"/>
              </a:spcBef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altLang="zh-CN" sz="1600" b="1" dirty="0">
                <a:latin typeface="Times New Roman" panose="02020603050405020304" pitchFamily="18" charset="0"/>
              </a:rPr>
              <a:t>5GS information exposure</a:t>
            </a:r>
          </a:p>
          <a:p>
            <a:pPr marL="742932" lvl="1" indent="-285744">
              <a:lnSpc>
                <a:spcPct val="130000"/>
              </a:lnSpc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Times New Roman" panose="02020603050405020304" pitchFamily="18" charset="0"/>
              </a:rPr>
              <a:t>Congestion level information exposure </a:t>
            </a:r>
          </a:p>
          <a:p>
            <a:pPr marL="742932" lvl="1" indent="-285744">
              <a:lnSpc>
                <a:spcPct val="130000"/>
              </a:lnSpc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Times New Roman" panose="02020603050405020304" pitchFamily="18" charset="0"/>
              </a:rPr>
              <a:t>Data rate information exposure</a:t>
            </a:r>
          </a:p>
          <a:p>
            <a:pPr marL="742932" lvl="1" indent="-285744">
              <a:lnSpc>
                <a:spcPct val="130000"/>
              </a:lnSpc>
              <a:spcBef>
                <a:spcPct val="20000"/>
              </a:spcBef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altLang="zh-CN" sz="1600" b="1" dirty="0">
                <a:latin typeface="Times New Roman" panose="02020603050405020304" pitchFamily="18" charset="0"/>
              </a:rPr>
              <a:t>Power saving</a:t>
            </a:r>
            <a:endParaRPr lang="zh-CN" altLang="zh-CN" sz="1600" b="1" dirty="0">
              <a:latin typeface="Times New Roman" panose="02020603050405020304" pitchFamily="18" charset="0"/>
            </a:endParaRPr>
          </a:p>
          <a:p>
            <a:pPr marL="742932" lvl="1" indent="-285744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en-US" altLang="zh-CN" sz="1600" dirty="0">
              <a:latin typeface="Times New Roman" panose="02020603050405020304" pitchFamily="18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AB67A38D-A06C-455C-A6C2-7FDC71A0B5DE}"/>
              </a:ext>
            </a:extLst>
          </p:cNvPr>
          <p:cNvSpPr txBox="1"/>
          <p:nvPr/>
        </p:nvSpPr>
        <p:spPr>
          <a:xfrm>
            <a:off x="924739" y="2256133"/>
            <a:ext cx="5218742" cy="40245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32" marR="0" lvl="1" indent="-285744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Multiple-Modal Traffic</a:t>
            </a:r>
          </a:p>
          <a:p>
            <a:pPr marL="742932" marR="0" lvl="1" indent="-285744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PDU Set </a:t>
            </a:r>
          </a:p>
          <a:p>
            <a:pPr marL="742932" marR="0" lvl="1" indent="-285744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PDU set integrated &amp; differentiated handling</a:t>
            </a:r>
          </a:p>
          <a:p>
            <a:pPr marL="742932" marR="0" lvl="1" indent="-285744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PDU set-based QoS handling</a:t>
            </a:r>
          </a:p>
          <a:p>
            <a:pPr marL="742932" marR="0" lvl="1" indent="-285744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QoS Monitoring Enhancements</a:t>
            </a:r>
          </a:p>
          <a:p>
            <a:pPr marL="742932" marR="0" lvl="1" indent="-285744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UL/DL coordination</a:t>
            </a:r>
          </a:p>
          <a:p>
            <a:pPr marL="742932" marR="0" lvl="1" indent="-285744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Policy enhancement for jitter minimization</a:t>
            </a:r>
          </a:p>
          <a:p>
            <a:pPr marL="742932" lvl="1" indent="-285744">
              <a:lnSpc>
                <a:spcPct val="130000"/>
              </a:lnSpc>
              <a:spcBef>
                <a:spcPct val="2000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en-US" altLang="zh-CN" sz="1600" b="1" kern="0" dirty="0">
                <a:solidFill>
                  <a:prstClr val="black"/>
                </a:solidFill>
                <a:latin typeface="Times New Roman" panose="02020603050405020304" pitchFamily="18" charset="0"/>
              </a:rPr>
              <a:t>Enhancement to support Multiplexed data</a:t>
            </a:r>
          </a:p>
          <a:p>
            <a:pPr marL="742932" lvl="1" indent="-285744">
              <a:lnSpc>
                <a:spcPct val="130000"/>
              </a:lnSpc>
              <a:spcBef>
                <a:spcPct val="2000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en-US" altLang="zh-CN" sz="1600" b="1" dirty="0">
                <a:latin typeface="Times New Roman" panose="02020603050405020304" pitchFamily="18" charset="0"/>
              </a:rPr>
              <a:t>Enhancement to support traffic Characteristics Change Dynamically</a:t>
            </a:r>
            <a:endParaRPr lang="zh-CN" altLang="zh-CN" sz="1600" b="1" kern="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marL="742932" marR="0" lvl="1" indent="-285744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18B236-AD47-0C34-4C69-3C4B30262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>
            <a:extLst>
              <a:ext uri="{FF2B5EF4-FFF2-40B4-BE49-F238E27FC236}">
                <a16:creationId xmlns:a16="http://schemas.microsoft.com/office/drawing/2014/main" id="{795A0C4B-F9FD-AB90-21AC-22BC022D8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399" y="253604"/>
            <a:ext cx="10448925" cy="1006475"/>
          </a:xfrm>
        </p:spPr>
        <p:txBody>
          <a:bodyPr/>
          <a:lstStyle/>
          <a:p>
            <a:pPr marL="628650" indent="-628650">
              <a:defRPr/>
            </a:pPr>
            <a:r>
              <a:rPr lang="en-US" altLang="ko-KR" b="1" dirty="0">
                <a:solidFill>
                  <a:schemeClr val="tx1"/>
                </a:solidFill>
              </a:rPr>
              <a:t>Charging C</a:t>
            </a:r>
            <a:r>
              <a:rPr lang="en-US" altLang="zh-CN" b="1" dirty="0">
                <a:solidFill>
                  <a:schemeClr val="tx1"/>
                </a:solidFill>
              </a:rPr>
              <a:t>onsiderations</a:t>
            </a:r>
            <a:endParaRPr lang="en-US" altLang="ko-KR" b="1" dirty="0">
              <a:solidFill>
                <a:schemeClr val="tx1"/>
              </a:solidFill>
            </a:endParaRPr>
          </a:p>
        </p:txBody>
      </p:sp>
      <p:sp>
        <p:nvSpPr>
          <p:cNvPr id="2" name="内容占位符 1">
            <a:extLst>
              <a:ext uri="{FF2B5EF4-FFF2-40B4-BE49-F238E27FC236}">
                <a16:creationId xmlns:a16="http://schemas.microsoft.com/office/drawing/2014/main" id="{A2AE6396-DA34-2F39-4C4E-8848147DD2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54" y="1386225"/>
            <a:ext cx="10908900" cy="486042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sz="2000" b="1" dirty="0"/>
              <a:t>1. XRM-related work, including both Charging and OAM, has not yet been addressed in SA5.</a:t>
            </a:r>
            <a:r>
              <a:rPr lang="en-US" altLang="zh-CN" sz="2000" dirty="0"/>
              <a:t> This means that work from two releases needs to be incorporated into SA5, which may not be achievable within a single release cycle.</a:t>
            </a:r>
          </a:p>
          <a:p>
            <a:pPr marL="987425" lvl="2" indent="0">
              <a:lnSpc>
                <a:spcPct val="150000"/>
              </a:lnSpc>
              <a:buNone/>
            </a:pPr>
            <a:r>
              <a:rPr lang="en-US" altLang="zh-CN" dirty="0">
                <a:ea typeface="+mn-ea"/>
                <a:cs typeface="+mn-cs"/>
              </a:rPr>
              <a:t>=&gt; It is suggested to prioritize key features (e.g., deferring non-3GPP aspects to a future release if there are charging implications).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/>
              <a:t>2. Given the frozen timeline for SA5 and </a:t>
            </a:r>
            <a:r>
              <a:rPr lang="en-US" altLang="zh-CN" sz="2000" b="1" dirty="0">
                <a:solidFill>
                  <a:srgbClr val="FF0000"/>
                </a:solidFill>
              </a:rPr>
              <a:t>the approval of new OAM Work Item for XRM </a:t>
            </a:r>
            <a:r>
              <a:rPr lang="en-US" altLang="zh-CN" sz="2000" b="1" dirty="0"/>
              <a:t>in last meeting for Rel-20,</a:t>
            </a:r>
            <a:endParaRPr lang="en-US" altLang="zh-CN" sz="2000" dirty="0"/>
          </a:p>
          <a:p>
            <a:pPr marL="1330325" indent="-342900">
              <a:lnSpc>
                <a:spcPct val="150000"/>
              </a:lnSpc>
              <a:buFont typeface="Symbol" panose="05050102010706020507" pitchFamily="18" charset="2"/>
              <a:buChar char="Þ"/>
            </a:pPr>
            <a:r>
              <a:rPr lang="en-US" altLang="zh-CN" sz="2000" dirty="0"/>
              <a:t>It is suggested that the XRM charging Study Item (if necessary) or XRM charging Work Item begin in Rel-20 to ensure sufficient work time and alignment with OAM work progress.</a:t>
            </a:r>
          </a:p>
          <a:p>
            <a:pPr marL="987425" lvl="1" indent="0"/>
            <a:endParaRPr lang="en-US" altLang="zh-CN" sz="900" dirty="0"/>
          </a:p>
          <a:p>
            <a:endParaRPr lang="en-GB" altLang="zh-CN" sz="2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BA33A99-B2CF-C692-2B6F-AEB852213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574" y="381643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699921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A07DB2E9-956B-42FA-992B-0F25E0DCD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1463" y="2928941"/>
            <a:ext cx="7772400" cy="1101725"/>
          </a:xfrm>
        </p:spPr>
        <p:txBody>
          <a:bodyPr/>
          <a:lstStyle/>
          <a:p>
            <a:pPr>
              <a:defRPr/>
            </a:pP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</a:t>
            </a:r>
            <a:r>
              <a:rPr lang="hu-HU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2791</TotalTime>
  <Words>360</Words>
  <Application>Microsoft Office PowerPoint</Application>
  <PresentationFormat>宽屏</PresentationFormat>
  <Paragraphs>40</Paragraphs>
  <Slides>6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 </vt:lpstr>
      <vt:lpstr>Arial</vt:lpstr>
      <vt:lpstr>Calibri</vt:lpstr>
      <vt:lpstr>Montserrat</vt:lpstr>
      <vt:lpstr>Symbol</vt:lpstr>
      <vt:lpstr>Times New Roman</vt:lpstr>
      <vt:lpstr>Wingdings</vt:lpstr>
      <vt:lpstr>Office Theme</vt:lpstr>
      <vt:lpstr>PowerPoint 演示文稿</vt:lpstr>
      <vt:lpstr>Content</vt:lpstr>
      <vt:lpstr>Overview on XFM features Progress in other WGs</vt:lpstr>
      <vt:lpstr>Overview on XFM features Progress in other WGs</vt:lpstr>
      <vt:lpstr>Charging Considerations</vt:lpstr>
      <vt:lpstr>Thank You 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JXQ_rev1</cp:lastModifiedBy>
  <cp:revision>317</cp:revision>
  <dcterms:created xsi:type="dcterms:W3CDTF">2008-08-30T09:32:10Z</dcterms:created>
  <dcterms:modified xsi:type="dcterms:W3CDTF">2025-06-23T01:13:28Z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d71424e4-2b5e-4ef9-a35e-e093f5c635c8</vt:lpwstr>
  </property>
  <property fmtid="{D5CDD505-2E9C-101B-9397-08002B2CF9AE}" pid="7" name="CTP_TimeStamp">
    <vt:lpwstr>2020-06-24 16:05:50Z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</Properties>
</file>