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6"/>
  </p:notesMasterIdLst>
  <p:handoutMasterIdLst>
    <p:handoutMasterId r:id="rId7"/>
  </p:handoutMasterIdLst>
  <p:sldIdLst>
    <p:sldId id="375" r:id="rId5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954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8688" y="1430799"/>
            <a:ext cx="12187238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25129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SA5 </a:t>
            </a:r>
            <a:r>
              <a:rPr lang="en-US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[CH rapporteur's call 145e.2]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Elbonia</a:t>
            </a: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October 18, 2022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S5-226xxxx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6794" y="545284"/>
            <a:ext cx="10515600" cy="1162893"/>
          </a:xfrm>
        </p:spPr>
        <p:txBody>
          <a:bodyPr/>
          <a:lstStyle/>
          <a:p>
            <a:r>
              <a:rPr lang="en-US" altLang="zh-CN" sz="3200" dirty="0">
                <a:solidFill>
                  <a:srgbClr val="FF0000"/>
                </a:solidFill>
              </a:rPr>
              <a:t>SA5#146 CH agenda and priorization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2841" y="1733343"/>
            <a:ext cx="11640237" cy="4717791"/>
          </a:xfrm>
        </p:spPr>
        <p:txBody>
          <a:bodyPr/>
          <a:lstStyle/>
          <a:p>
            <a:r>
              <a:rPr lang="en-US" altLang="zh-CN" sz="2000" b="1" dirty="0"/>
              <a:t>Motivation: </a:t>
            </a:r>
            <a:r>
              <a:rPr lang="en-US" altLang="zh-CN" sz="2000" dirty="0"/>
              <a:t>First f2f meeting with full agenda and additional meeting effort for remote participants</a:t>
            </a:r>
          </a:p>
          <a:p>
            <a:r>
              <a:rPr lang="en-US" altLang="zh-CN" sz="2000" dirty="0"/>
              <a:t> </a:t>
            </a:r>
            <a:r>
              <a:rPr lang="en-US" altLang="zh-CN" sz="2000" b="1" dirty="0"/>
              <a:t>Agenda</a:t>
            </a:r>
            <a:r>
              <a:rPr lang="en-US" altLang="zh-CN" sz="2000" dirty="0"/>
              <a:t>:</a:t>
            </a:r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r>
              <a:rPr lang="en-US" altLang="zh-CN" sz="2000" b="1" dirty="0"/>
              <a:t>Observation</a:t>
            </a:r>
            <a:r>
              <a:rPr lang="en-US" altLang="zh-CN" sz="2000" dirty="0"/>
              <a:t>:</a:t>
            </a:r>
          </a:p>
          <a:p>
            <a:endParaRPr lang="en-US" altLang="zh-CN" sz="2000" dirty="0"/>
          </a:p>
          <a:p>
            <a:endParaRPr lang="en-US" altLang="zh-CN" sz="2000" dirty="0"/>
          </a:p>
          <a:p>
            <a:r>
              <a:rPr lang="en-US" altLang="zh-CN" sz="2000" b="1" dirty="0"/>
              <a:t>Proposal</a:t>
            </a:r>
            <a:r>
              <a:rPr lang="en-US" altLang="zh-CN" sz="2000" dirty="0"/>
              <a:t>: priorization order to complete Rel-18 WID followed by Maintenance and the Rel-18 SID depending on completion rate, fallback option for not handled contributions at SA5-Ad Hoc in Jan 2023  </a:t>
            </a:r>
          </a:p>
          <a:p>
            <a:pPr lvl="1"/>
            <a:endParaRPr lang="en-US" altLang="zh-CN" sz="12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21F7603-2639-E323-66D4-8797F7B7C4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640698"/>
              </p:ext>
            </p:extLst>
          </p:nvPr>
        </p:nvGraphicFramePr>
        <p:xfrm>
          <a:off x="2352589" y="2078571"/>
          <a:ext cx="6684010" cy="18204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3855">
                  <a:extLst>
                    <a:ext uri="{9D8B030D-6E8A-4147-A177-3AD203B41FA5}">
                      <a16:colId xmlns:a16="http://schemas.microsoft.com/office/drawing/2014/main" val="4276427872"/>
                    </a:ext>
                  </a:extLst>
                </a:gridCol>
                <a:gridCol w="5700155">
                  <a:extLst>
                    <a:ext uri="{9D8B030D-6E8A-4147-A177-3AD203B41FA5}">
                      <a16:colId xmlns:a16="http://schemas.microsoft.com/office/drawing/2014/main" val="554448236"/>
                    </a:ext>
                  </a:extLst>
                </a:gridCol>
              </a:tblGrid>
              <a:tr h="14500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7.1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Charging Plenary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3389794561"/>
                  </a:ext>
                </a:extLst>
              </a:tr>
              <a:tr h="14500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7.2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New Charging Work Item proposals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879415351"/>
                  </a:ext>
                </a:extLst>
              </a:tr>
              <a:tr h="14500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7.3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Charging Maintenance and Rel-18 small Enhancements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97387674"/>
                  </a:ext>
                </a:extLst>
              </a:tr>
              <a:tr h="14500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7.4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Rel-18 Charging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2846151291"/>
                  </a:ext>
                </a:extLst>
              </a:tr>
              <a:tr h="14500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7.4.1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Multimedia Messaging Service Charging using service-based interface 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3364604484"/>
                  </a:ext>
                </a:extLst>
              </a:tr>
              <a:tr h="14500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7.5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Charging studies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4231239649"/>
                  </a:ext>
                </a:extLst>
              </a:tr>
              <a:tr h="14500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7.5.1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Study on charging aspects for enhancements of Network Slicing Phase 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615488255"/>
                  </a:ext>
                </a:extLst>
              </a:tr>
              <a:tr h="14500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7.5.2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Study on Nchf charging services phase 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397955271"/>
                  </a:ext>
                </a:extLst>
              </a:tr>
              <a:tr h="14500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7.5.3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Study on 5G roaming charging architecture for wholesale and retail scenarios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4131973701"/>
                  </a:ext>
                </a:extLst>
              </a:tr>
              <a:tr h="14500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7.5.4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Study on Charging Aspects for Enhanced support of Non-Public Networks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808311536"/>
                  </a:ext>
                </a:extLst>
              </a:tr>
              <a:tr h="25834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7.5.5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Study on Time Sensitive Networking charging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399909117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95666AC-A738-F4D5-FD9A-E1EFDA996A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336043"/>
              </p:ext>
            </p:extLst>
          </p:nvPr>
        </p:nvGraphicFramePr>
        <p:xfrm>
          <a:off x="2352589" y="4187177"/>
          <a:ext cx="8935853" cy="15566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26931">
                  <a:extLst>
                    <a:ext uri="{9D8B030D-6E8A-4147-A177-3AD203B41FA5}">
                      <a16:colId xmlns:a16="http://schemas.microsoft.com/office/drawing/2014/main" val="3768417553"/>
                    </a:ext>
                  </a:extLst>
                </a:gridCol>
                <a:gridCol w="1854680">
                  <a:extLst>
                    <a:ext uri="{9D8B030D-6E8A-4147-A177-3AD203B41FA5}">
                      <a16:colId xmlns:a16="http://schemas.microsoft.com/office/drawing/2014/main" val="1782078392"/>
                    </a:ext>
                  </a:extLst>
                </a:gridCol>
                <a:gridCol w="422694">
                  <a:extLst>
                    <a:ext uri="{9D8B030D-6E8A-4147-A177-3AD203B41FA5}">
                      <a16:colId xmlns:a16="http://schemas.microsoft.com/office/drawing/2014/main" val="3675605528"/>
                    </a:ext>
                  </a:extLst>
                </a:gridCol>
                <a:gridCol w="631548">
                  <a:extLst>
                    <a:ext uri="{9D8B030D-6E8A-4147-A177-3AD203B41FA5}">
                      <a16:colId xmlns:a16="http://schemas.microsoft.com/office/drawing/2014/main" val="105966526"/>
                    </a:ext>
                  </a:extLst>
                </a:gridCol>
              </a:tblGrid>
              <a:tr h="1580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effectLst/>
                        </a:rPr>
                        <a:t>MMS Charging in 5G System Architecture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MMS_CH_SBI</a:t>
                      </a:r>
                      <a:endParaRPr lang="en-US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</a:p>
                  </a:txBody>
                  <a:tcPr marL="4512" marR="4512" marT="4512" marB="4512" anchor="ctr"/>
                </a:tc>
                <a:extLst>
                  <a:ext uri="{0D108BD9-81ED-4DB2-BD59-A6C34878D82A}">
                    <a16:rowId xmlns:a16="http://schemas.microsoft.com/office/drawing/2014/main" val="491571219"/>
                  </a:ext>
                </a:extLst>
              </a:tr>
              <a:tr h="1580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Charging Maintenance and Rel-18 small Enhancements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TEIx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</a:p>
                  </a:txBody>
                  <a:tcPr marL="4512" marR="4512" marT="4512" marB="4512" anchor="ctr"/>
                </a:tc>
                <a:extLst>
                  <a:ext uri="{0D108BD9-81ED-4DB2-BD59-A6C34878D82A}">
                    <a16:rowId xmlns:a16="http://schemas.microsoft.com/office/drawing/2014/main" val="1724303316"/>
                  </a:ext>
                </a:extLst>
              </a:tr>
              <a:tr h="1580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effectLst/>
                        </a:rPr>
                        <a:t>Study on charging aspects for enhancements of Network Slicing Phase 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FS_NETSLICE_CH_Ph2</a:t>
                      </a:r>
                      <a:endParaRPr lang="en-US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85%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</a:p>
                  </a:txBody>
                  <a:tcPr marL="4512" marR="4512" marT="4512" marB="4512" anchor="ctr"/>
                </a:tc>
                <a:extLst>
                  <a:ext uri="{0D108BD9-81ED-4DB2-BD59-A6C34878D82A}">
                    <a16:rowId xmlns:a16="http://schemas.microsoft.com/office/drawing/2014/main" val="137936611"/>
                  </a:ext>
                </a:extLst>
              </a:tr>
              <a:tr h="1580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effectLst/>
                        </a:rPr>
                        <a:t>Study on Nchf charging services phase 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FS_NCHF_Ph2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70%</a:t>
                      </a:r>
                      <a:endParaRPr lang="en-US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</a:p>
                  </a:txBody>
                  <a:tcPr marL="4512" marR="4512" marT="4512" marB="4512" anchor="ctr"/>
                </a:tc>
                <a:extLst>
                  <a:ext uri="{0D108BD9-81ED-4DB2-BD59-A6C34878D82A}">
                    <a16:rowId xmlns:a16="http://schemas.microsoft.com/office/drawing/2014/main" val="1882781050"/>
                  </a:ext>
                </a:extLst>
              </a:tr>
              <a:tr h="1580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effectLst/>
                        </a:rPr>
                        <a:t>Study on 5G roaming charging architecture for wholesale and retail scenarios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FS_CHROAM</a:t>
                      </a:r>
                      <a:endParaRPr lang="en-US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85%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</a:p>
                  </a:txBody>
                  <a:tcPr marL="4512" marR="4512" marT="4512" marB="4512" anchor="ctr"/>
                </a:tc>
                <a:extLst>
                  <a:ext uri="{0D108BD9-81ED-4DB2-BD59-A6C34878D82A}">
                    <a16:rowId xmlns:a16="http://schemas.microsoft.com/office/drawing/2014/main" val="4099534524"/>
                  </a:ext>
                </a:extLst>
              </a:tr>
              <a:tr h="1580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effectLst/>
                        </a:rPr>
                        <a:t>Study on Charging Aspects for Enhanced support of Non-Public Networks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FS_eNPN_CH</a:t>
                      </a:r>
                      <a:endParaRPr lang="en-US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60%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</a:p>
                  </a:txBody>
                  <a:tcPr marL="4512" marR="4512" marT="4512" marB="4512" anchor="ctr"/>
                </a:tc>
                <a:extLst>
                  <a:ext uri="{0D108BD9-81ED-4DB2-BD59-A6C34878D82A}">
                    <a16:rowId xmlns:a16="http://schemas.microsoft.com/office/drawing/2014/main" val="2540763227"/>
                  </a:ext>
                </a:extLst>
              </a:tr>
              <a:tr h="1580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effectLst/>
                        </a:rPr>
                        <a:t>Study on Time Sensitive Networking charging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FS_TSNCH</a:t>
                      </a:r>
                      <a:endParaRPr lang="en-US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2" marR="4512" marT="4512" marB="451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</a:p>
                  </a:txBody>
                  <a:tcPr marL="4512" marR="4512" marT="4512" marB="4512" anchor="ctr"/>
                </a:tc>
                <a:extLst>
                  <a:ext uri="{0D108BD9-81ED-4DB2-BD59-A6C34878D82A}">
                    <a16:rowId xmlns:a16="http://schemas.microsoft.com/office/drawing/2014/main" val="178905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859024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280d8efa-eff2-4910-88d2-79ca146720c4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679a257e-872f-4c98-9e8a-0a9c104f72cd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10332</TotalTime>
  <Words>250</Words>
  <Application>Microsoft Office PowerPoint</Application>
  <PresentationFormat>Widescreen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</vt:lpstr>
      <vt:lpstr>Calibri</vt:lpstr>
      <vt:lpstr>Calibri Light</vt:lpstr>
      <vt:lpstr>Times New Roman</vt:lpstr>
      <vt:lpstr>Office Theme</vt:lpstr>
      <vt:lpstr>SA5#146 CH agenda and priorization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MATRIXX Software</cp:lastModifiedBy>
  <cp:revision>1046</cp:revision>
  <dcterms:created xsi:type="dcterms:W3CDTF">2010-02-05T13:52:04Z</dcterms:created>
  <dcterms:modified xsi:type="dcterms:W3CDTF">2022-10-18T12:45:46Z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