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945" r:id="rId8"/>
    <p:sldId id="946" r:id="rId9"/>
    <p:sldId id="948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FFFFCC"/>
    <a:srgbClr val="C1E442"/>
    <a:srgbClr val="FFFF99"/>
    <a:srgbClr val="C6D254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9" autoAdjust="0"/>
    <p:restoredTop sz="92197" autoAdjust="0"/>
  </p:normalViewPr>
  <p:slideViewPr>
    <p:cSldViewPr snapToGrid="0">
      <p:cViewPr varScale="1">
        <p:scale>
          <a:sx n="71" d="100"/>
          <a:sy n="71" d="100"/>
        </p:scale>
        <p:origin x="232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2768" y="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9/27/22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9/27/22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 Agenda for Rapporteur call (SA5#146 CH)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51296" y="2799759"/>
            <a:ext cx="10905688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US" altLang="zh-CN" sz="4800" b="1" dirty="0"/>
              <a:t>CHF Distributed Availability</a:t>
            </a:r>
            <a:br>
              <a:rPr lang="en-GB" altLang="zh-CN" sz="3200" b="1" dirty="0"/>
            </a:br>
            <a:r>
              <a:rPr lang="en-GB" altLang="zh-CN" sz="3200" b="1" dirty="0"/>
              <a:t> (SA5#146)</a:t>
            </a:r>
            <a:br>
              <a:rPr lang="en-GB" altLang="zh-CN" sz="3200" b="1" i="1" dirty="0"/>
            </a:b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44467" y="4555010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João Rodrigues    Nokia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F9A58A-34DE-4257-B8E0-D5465187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>
                <a:solidFill>
                  <a:srgbClr val="000000"/>
                </a:solidFill>
              </a:rPr>
              <a:t>Current Scenario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FA3A53E-93A0-4556-92EF-5F2D6A182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9" y="23740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5113D09-EF62-46D5-917B-5A232FE697D8}"/>
              </a:ext>
            </a:extLst>
          </p:cNvPr>
          <p:cNvSpPr/>
          <p:nvPr/>
        </p:nvSpPr>
        <p:spPr>
          <a:xfrm>
            <a:off x="5550715" y="2116446"/>
            <a:ext cx="6096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430" indent="-900430">
              <a:spcBef>
                <a:spcPts val="600"/>
              </a:spcBef>
              <a:spcAft>
                <a:spcPts val="900"/>
              </a:spcAft>
            </a:pPr>
            <a:r>
              <a:rPr lang="en-GB" altLang="zh-CN" sz="1600" b="1" dirty="0">
                <a:cs typeface="Times New Roman" panose="02020603050405020304" pitchFamily="18" charset="0"/>
              </a:rPr>
              <a:t>T</a:t>
            </a:r>
            <a:r>
              <a:rPr lang="en-US" altLang="zh-CN" sz="1600" b="1" dirty="0">
                <a:cs typeface="Times New Roman" panose="02020603050405020304" pitchFamily="18" charset="0"/>
              </a:rPr>
              <a:t>S</a:t>
            </a:r>
            <a:r>
              <a:rPr lang="zh-CN" altLang="en-US" sz="1600" b="1" dirty="0"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cs typeface="Times New Roman" panose="02020603050405020304" pitchFamily="18" charset="0"/>
              </a:rPr>
              <a:t>23.501 </a:t>
            </a:r>
            <a:endParaRPr lang="en-GB" altLang="zh-CN" sz="1600" b="1" dirty="0">
              <a:cs typeface="Times New Roman" panose="02020603050405020304" pitchFamily="18" charset="0"/>
            </a:endParaRPr>
          </a:p>
          <a:p>
            <a:pPr marL="900430" indent="-900430">
              <a:spcBef>
                <a:spcPts val="600"/>
              </a:spcBef>
              <a:spcAft>
                <a:spcPts val="900"/>
              </a:spcAft>
            </a:pPr>
            <a:r>
              <a:rPr lang="en-GB" altLang="zh-CN" sz="1600" b="1" i="1" dirty="0">
                <a:cs typeface="Times New Roman" panose="02020603050405020304" pitchFamily="18" charset="0"/>
              </a:rPr>
              <a:t>6.3.11	CHF Discovery and selection</a:t>
            </a:r>
            <a:endParaRPr lang="zh-CN" altLang="zh-CN" sz="1600" b="1" i="1" dirty="0">
              <a:cs typeface="Times New Roman" panose="02020603050405020304" pitchFamily="18" charset="0"/>
            </a:endParaRPr>
          </a:p>
          <a:p>
            <a:r>
              <a:rPr lang="en-GB" altLang="zh-CN" sz="1100" i="1" dirty="0">
                <a:latin typeface="Times New Roman" panose="02020603050405020304" pitchFamily="18" charset="0"/>
                <a:ea typeface="等线" panose="02010600030101010101" pitchFamily="2" charset="-122"/>
              </a:rPr>
              <a:t>The CHF discovery and selection function is supported by the SMF, the AMF, the SMSF and the PCF. It is used by the SMF to select a CHF that manages the online charging or offline charging for a PDU Session of a subscriber. It is used by the AMF to select a CHF that manages the online charging or offline charging for 5G connection and mobility of a subscriber. It is used by the SMSF to select a CHF that manages the online charging or offline charging for the SMS over NAS transactions of a subscriber. It is used by the PCF to select a CHF that manages the spending limits for a PDU Session of a subscriber.</a:t>
            </a:r>
          </a:p>
          <a:p>
            <a:endParaRPr lang="en-GB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049D63D-BEFA-4CE6-B5BB-39C3C10EAEF4}"/>
              </a:ext>
            </a:extLst>
          </p:cNvPr>
          <p:cNvSpPr/>
          <p:nvPr/>
        </p:nvSpPr>
        <p:spPr>
          <a:xfrm>
            <a:off x="517478" y="5160734"/>
            <a:ext cx="10254204" cy="9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altLang="zh-CN" dirty="0" err="1">
                <a:solidFill>
                  <a:srgbClr val="002060"/>
                </a:solidFill>
              </a:rPr>
              <a:t>There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is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already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the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possibility</a:t>
            </a:r>
            <a:r>
              <a:rPr lang="pt-PT" altLang="zh-CN" dirty="0">
                <a:solidFill>
                  <a:srgbClr val="002060"/>
                </a:solidFill>
              </a:rPr>
              <a:t> to </a:t>
            </a:r>
            <a:r>
              <a:rPr lang="pt-PT" altLang="zh-CN" dirty="0" err="1">
                <a:solidFill>
                  <a:srgbClr val="002060"/>
                </a:solidFill>
              </a:rPr>
              <a:t>choose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between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diferent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CHFs</a:t>
            </a:r>
            <a:r>
              <a:rPr lang="pt-PT" altLang="zh-CN" dirty="0">
                <a:solidFill>
                  <a:srgbClr val="002060"/>
                </a:solidFill>
              </a:rPr>
              <a:t> (</a:t>
            </a:r>
            <a:r>
              <a:rPr lang="pt-PT" altLang="zh-CN" dirty="0" err="1">
                <a:solidFill>
                  <a:srgbClr val="002060"/>
                </a:solidFill>
              </a:rPr>
              <a:t>but</a:t>
            </a:r>
            <a:r>
              <a:rPr lang="pt-PT" altLang="zh-CN" dirty="0">
                <a:solidFill>
                  <a:srgbClr val="002060"/>
                </a:solidFill>
              </a:rPr>
              <a:t> in </a:t>
            </a:r>
            <a:r>
              <a:rPr lang="pt-PT" altLang="zh-CN" dirty="0" err="1">
                <a:solidFill>
                  <a:srgbClr val="002060"/>
                </a:solidFill>
              </a:rPr>
              <a:t>the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details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its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limited</a:t>
            </a:r>
            <a:r>
              <a:rPr lang="pt-PT" altLang="zh-CN" dirty="0">
                <a:solidFill>
                  <a:srgbClr val="002060"/>
                </a:solidFill>
              </a:rPr>
              <a:t> to </a:t>
            </a:r>
            <a:r>
              <a:rPr lang="pt-PT" altLang="zh-CN" dirty="0" err="1">
                <a:solidFill>
                  <a:srgbClr val="002060"/>
                </a:solidFill>
              </a:rPr>
              <a:t>primary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and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secondary</a:t>
            </a:r>
            <a:r>
              <a:rPr lang="pt-PT" altLang="zh-CN" dirty="0">
                <a:solidFill>
                  <a:srgbClr val="002060"/>
                </a:solidFill>
              </a:rPr>
              <a:t> CHF </a:t>
            </a:r>
            <a:r>
              <a:rPr lang="pt-PT" altLang="zh-CN" dirty="0" err="1">
                <a:solidFill>
                  <a:srgbClr val="002060"/>
                </a:solidFill>
              </a:rPr>
              <a:t>usage</a:t>
            </a:r>
            <a:r>
              <a:rPr lang="pt-PT" altLang="zh-CN" dirty="0">
                <a:solidFill>
                  <a:srgbClr val="002060"/>
                </a:solidFill>
              </a:rPr>
              <a:t>)</a:t>
            </a:r>
            <a:endParaRPr lang="en-GB" altLang="zh-CN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zh-CN" dirty="0">
                <a:solidFill>
                  <a:srgbClr val="002060"/>
                </a:solidFill>
              </a:rPr>
              <a:t>Application Based Charging is defined (TS32.255) without details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zh-CN" dirty="0">
                <a:solidFill>
                  <a:srgbClr val="002060"/>
                </a:solidFill>
              </a:rPr>
              <a:t>Converged Charging System (ABMF/CGF) Reconciliation/Alignment not possible</a:t>
            </a:r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4D0C998E-8DFC-4C22-B186-12E8BD7C0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895" y="1822870"/>
            <a:ext cx="114221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E0D7623D-AD8A-4DF1-821B-613C3227C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857260"/>
              </p:ext>
            </p:extLst>
          </p:nvPr>
        </p:nvGraphicFramePr>
        <p:xfrm>
          <a:off x="330740" y="1822870"/>
          <a:ext cx="4873085" cy="2593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50717" imgH="2206840" progId="Visio.Drawing.11">
                  <p:embed/>
                </p:oleObj>
              </mc:Choice>
              <mc:Fallback>
                <p:oleObj name="Visio" r:id="rId2" imgW="4150717" imgH="2206840" progId="Visio.Drawing.11">
                  <p:embed/>
                  <p:pic>
                    <p:nvPicPr>
                      <p:cNvPr id="11" name="对象 10">
                        <a:extLst>
                          <a:ext uri="{FF2B5EF4-FFF2-40B4-BE49-F238E27FC236}">
                            <a16:creationId xmlns:a16="http://schemas.microsoft.com/office/drawing/2014/main" id="{E0D7623D-AD8A-4DF1-821B-613C3227C7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40" y="1822870"/>
                        <a:ext cx="4873085" cy="25930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34D9740-42D3-C08E-3821-500BA1A780EA}"/>
              </a:ext>
            </a:extLst>
          </p:cNvPr>
          <p:cNvSpPr txBox="1"/>
          <p:nvPr/>
        </p:nvSpPr>
        <p:spPr>
          <a:xfrm>
            <a:off x="330740" y="4492670"/>
            <a:ext cx="357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sz="1100" b="1" i="1" dirty="0"/>
              <a:t>TS 32.240: Converged Charging Architecture</a:t>
            </a:r>
          </a:p>
        </p:txBody>
      </p:sp>
    </p:spTree>
    <p:extLst>
      <p:ext uri="{BB962C8B-B14F-4D97-AF65-F5344CB8AC3E}">
        <p14:creationId xmlns:p14="http://schemas.microsoft.com/office/powerpoint/2010/main" val="22952713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37175C-DB38-4C81-B520-476C22A34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483" y="40167"/>
            <a:ext cx="9102725" cy="1143000"/>
          </a:xfrm>
        </p:spPr>
        <p:txBody>
          <a:bodyPr/>
          <a:lstStyle/>
          <a:p>
            <a:r>
              <a:rPr lang="en-US" altLang="zh-CN" dirty="0"/>
              <a:t>Evolution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FF76FE3-1388-4D38-8764-49FFBED864F2}"/>
              </a:ext>
            </a:extLst>
          </p:cNvPr>
          <p:cNvSpPr/>
          <p:nvPr/>
        </p:nvSpPr>
        <p:spPr>
          <a:xfrm>
            <a:off x="635759" y="2991373"/>
            <a:ext cx="10776626" cy="2874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rgbClr val="C00000"/>
                </a:solidFill>
              </a:rPr>
              <a:t>Changes that can be expected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/>
              <a:t>Allow the possibility of deploying CHF across 5GS (Management &amp; Control Plane)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/>
              <a:t>CHF closer to the endpoint/UE leads faster response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 err="1"/>
              <a:t>Nchf_ConvergedCharging</a:t>
            </a:r>
            <a:r>
              <a:rPr lang="en-US" altLang="zh-CN" sz="1200" dirty="0"/>
              <a:t>, </a:t>
            </a:r>
            <a:r>
              <a:rPr lang="en-US" altLang="zh-CN" sz="1200" dirty="0" err="1"/>
              <a:t>Nnrf_NFDiscovery</a:t>
            </a:r>
            <a:r>
              <a:rPr lang="en-US" altLang="zh-CN" sz="1200" dirty="0"/>
              <a:t> service are expected to be changed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/>
              <a:t>RF, and ABMF could be deployed close to the endpoint (??)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200" dirty="0"/>
          </a:p>
          <a:p>
            <a:pPr>
              <a:lnSpc>
                <a:spcPct val="150000"/>
              </a:lnSpc>
            </a:pPr>
            <a:r>
              <a:rPr lang="en-US" altLang="zh-CN" sz="1200" b="1" dirty="0"/>
              <a:t>KEY ISSUES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Real Time Charging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Distributed Charging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Charging Availability / Redundancy 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9AF6A97-6611-49BE-9BAF-792665269C05}"/>
              </a:ext>
            </a:extLst>
          </p:cNvPr>
          <p:cNvSpPr/>
          <p:nvPr/>
        </p:nvSpPr>
        <p:spPr>
          <a:xfrm>
            <a:off x="284406" y="1564350"/>
            <a:ext cx="7356758" cy="935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rgbClr val="C00000"/>
                </a:solidFill>
              </a:rPr>
              <a:t>Common Part: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Allow CHF Discovery and Selection across the 5GS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Impacts can be expected in SMF (N40), AMF, SMSF and PCF (N28)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0DFB6D-E61B-2D0A-8A8D-F4D13DA4E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PT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650549D-B2C7-5A52-0F1C-7D5234B9B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15169"/>
              </p:ext>
            </p:extLst>
          </p:nvPr>
        </p:nvGraphicFramePr>
        <p:xfrm>
          <a:off x="6738785" y="1494829"/>
          <a:ext cx="4673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613400" imgH="3517900" progId="Word.Picture.8">
                  <p:embed/>
                </p:oleObj>
              </mc:Choice>
              <mc:Fallback>
                <p:oleObj name="Picture" r:id="rId2" imgW="5613400" imgH="351790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785" y="1494829"/>
                        <a:ext cx="4673600" cy="293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04699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EE3713-F5E9-4355-A854-C5FEB2244B6E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>
                <a:solidFill>
                  <a:srgbClr val="000000"/>
                </a:solidFill>
              </a:rPr>
              <a:t>Evaluation</a:t>
            </a:r>
            <a:endParaRPr lang="zh-CN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7A0A96A-C88B-4600-A485-020D9786B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632444"/>
              </p:ext>
            </p:extLst>
          </p:nvPr>
        </p:nvGraphicFramePr>
        <p:xfrm>
          <a:off x="995428" y="1597510"/>
          <a:ext cx="9622368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240">
                  <a:extLst>
                    <a:ext uri="{9D8B030D-6E8A-4147-A177-3AD203B41FA5}">
                      <a16:colId xmlns:a16="http://schemas.microsoft.com/office/drawing/2014/main" val="3891015299"/>
                    </a:ext>
                  </a:extLst>
                </a:gridCol>
                <a:gridCol w="6503128">
                  <a:extLst>
                    <a:ext uri="{9D8B030D-6E8A-4147-A177-3AD203B41FA5}">
                      <a16:colId xmlns:a16="http://schemas.microsoft.com/office/drawing/2014/main" val="1942807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/>
                        <a:t>  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914123"/>
                  </a:ext>
                </a:extLst>
              </a:tr>
              <a:tr h="611604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Supported Scenarios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600" dirty="0" err="1"/>
                        <a:t>Support</a:t>
                      </a:r>
                      <a:r>
                        <a:rPr lang="pt-PT" altLang="zh-CN" sz="1600" dirty="0"/>
                        <a:t> use cases </a:t>
                      </a:r>
                      <a:r>
                        <a:rPr lang="pt-PT" altLang="zh-CN" sz="1600" dirty="0" err="1"/>
                        <a:t>which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require</a:t>
                      </a:r>
                      <a:r>
                        <a:rPr lang="pt-PT" altLang="zh-CN" sz="1600" dirty="0"/>
                        <a:t> real-time </a:t>
                      </a:r>
                      <a:r>
                        <a:rPr lang="pt-PT" altLang="zh-CN" sz="1600" dirty="0" err="1"/>
                        <a:t>charging</a:t>
                      </a:r>
                      <a:r>
                        <a:rPr lang="pt-PT" altLang="zh-CN" sz="1600" dirty="0"/>
                        <a:t> (e.g. URLLC)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600" dirty="0" err="1"/>
                        <a:t>Instant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Charging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scenarios</a:t>
                      </a:r>
                      <a:endParaRPr lang="pt-PT" altLang="zh-CN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600" dirty="0" err="1"/>
                        <a:t>Distributed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worload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across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ecosystem</a:t>
                      </a:r>
                      <a:r>
                        <a:rPr lang="pt-PT" altLang="zh-CN" sz="1600" dirty="0"/>
                        <a:t> (e.g. </a:t>
                      </a:r>
                      <a:r>
                        <a:rPr lang="pt-PT" altLang="zh-CN" sz="1600" dirty="0" err="1"/>
                        <a:t>closer</a:t>
                      </a:r>
                      <a:r>
                        <a:rPr lang="pt-PT" altLang="zh-CN" sz="1600" dirty="0"/>
                        <a:t> to </a:t>
                      </a:r>
                      <a:r>
                        <a:rPr lang="pt-PT" altLang="zh-CN" sz="1600" dirty="0" err="1"/>
                        <a:t>location</a:t>
                      </a:r>
                      <a:r>
                        <a:rPr lang="pt-PT" altLang="zh-CN" sz="1600" dirty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600" dirty="0" err="1"/>
                        <a:t>Allow</a:t>
                      </a:r>
                      <a:r>
                        <a:rPr lang="pt-PT" altLang="zh-CN" sz="1600" dirty="0"/>
                        <a:t> </a:t>
                      </a:r>
                      <a:r>
                        <a:rPr lang="pt-PT" altLang="zh-CN" sz="1600" dirty="0" err="1"/>
                        <a:t>customized</a:t>
                      </a:r>
                      <a:r>
                        <a:rPr lang="pt-PT" altLang="zh-CN" sz="1600" dirty="0"/>
                        <a:t> rules for </a:t>
                      </a:r>
                      <a:r>
                        <a:rPr lang="pt-PT" altLang="zh-CN" sz="1600" dirty="0" err="1"/>
                        <a:t>each</a:t>
                      </a:r>
                      <a:r>
                        <a:rPr lang="pt-PT" altLang="zh-CN" sz="1600" dirty="0"/>
                        <a:t> CHF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41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Impact on Implementation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Backward compatibility can be kept. Nevertheless, new policy control requests are created through PCF.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624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Affected TS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TS 23.501 (?? CHF Discovery and Selection) // CHF Group ID / </a:t>
                      </a:r>
                      <a:r>
                        <a:rPr lang="en-US" altLang="zh-CN" sz="1600" b="1" dirty="0"/>
                        <a:t>CHF Selection Instance </a:t>
                      </a:r>
                      <a:r>
                        <a:rPr lang="en-US" altLang="zh-CN" sz="1600" dirty="0"/>
                        <a:t>---- NRF based</a:t>
                      </a:r>
                    </a:p>
                    <a:p>
                      <a:r>
                        <a:rPr lang="en-US" altLang="zh-CN" sz="1600" dirty="0"/>
                        <a:t>23502 NRF to CHF informs (CHF Instance Profile) Charging Characteristics ???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 23.503 (Reference Architecture of Policy and Charging Control Framework)</a:t>
                      </a:r>
                    </a:p>
                    <a:p>
                      <a:r>
                        <a:rPr lang="en-US" altLang="zh-CN" sz="1600" dirty="0"/>
                        <a:t>TS 29.510 (</a:t>
                      </a:r>
                      <a:r>
                        <a:rPr lang="en-US" altLang="zh-CN" sz="1600" dirty="0" err="1"/>
                        <a:t>Nnrf_NFDiscovery</a:t>
                      </a:r>
                      <a:r>
                        <a:rPr lang="en-US" altLang="zh-CN" sz="1600" dirty="0"/>
                        <a:t>)</a:t>
                      </a:r>
                    </a:p>
                    <a:p>
                      <a:r>
                        <a:rPr lang="en-US" altLang="zh-CN" sz="1600" dirty="0"/>
                        <a:t>TS 32.240 (</a:t>
                      </a:r>
                      <a:r>
                        <a:rPr lang="en-US" altLang="zh-CN" sz="1600" dirty="0" err="1"/>
                        <a:t>Convercharging</a:t>
                      </a:r>
                      <a:r>
                        <a:rPr lang="en-US" altLang="zh-CN" sz="1600" dirty="0"/>
                        <a:t> Architecture, RF)</a:t>
                      </a:r>
                    </a:p>
                    <a:p>
                      <a:r>
                        <a:rPr lang="en-US" altLang="zh-CN" sz="1600" dirty="0"/>
                        <a:t>TS 32.255 (Application Based Charging)</a:t>
                      </a:r>
                    </a:p>
                    <a:p>
                      <a:r>
                        <a:rPr lang="en-US" altLang="zh-CN" sz="1600" dirty="0"/>
                        <a:t>TS 32.290 (</a:t>
                      </a:r>
                      <a:r>
                        <a:rPr lang="en-US" altLang="zh-CN" sz="1600" dirty="0" err="1"/>
                        <a:t>Nchf_Convercharging</a:t>
                      </a:r>
                      <a:r>
                        <a:rPr lang="en-US" altLang="zh-CN" sz="1600" dirty="0"/>
                        <a:t>)</a:t>
                      </a:r>
                    </a:p>
                    <a:p>
                      <a:r>
                        <a:rPr lang="en-US" altLang="zh-CN" sz="1600" dirty="0"/>
                        <a:t>TS 32.291 (Charging Function / </a:t>
                      </a:r>
                      <a:r>
                        <a:rPr lang="en-US" altLang="zh-CN" sz="1600" dirty="0" err="1"/>
                        <a:t>ChargingData</a:t>
                      </a:r>
                      <a:r>
                        <a:rPr lang="en-US" altLang="zh-CN" sz="1600" dirty="0"/>
                        <a:t> Request/Response Message)</a:t>
                      </a:r>
                    </a:p>
                    <a:p>
                      <a:r>
                        <a:rPr lang="en-US" altLang="zh-CN" sz="1600" dirty="0"/>
                        <a:t>TS 32.296 (ABMF) – </a:t>
                      </a:r>
                      <a:r>
                        <a:rPr lang="en-US" altLang="zh-CN" sz="1600" dirty="0" err="1"/>
                        <a:t>nok</a:t>
                      </a:r>
                      <a:r>
                        <a:rPr lang="en-US" altLang="zh-CN" sz="1600" dirty="0"/>
                        <a:t> linked to CCS</a:t>
                      </a:r>
                    </a:p>
                    <a:p>
                      <a:r>
                        <a:rPr lang="en-US" altLang="zh-CN" sz="1600" dirty="0"/>
                        <a:t> --- PCC (SA2) / Study UPF Discovery and Selection (Gerald)</a:t>
                      </a:r>
                    </a:p>
                    <a:p>
                      <a:r>
                        <a:rPr lang="en-US" altLang="zh-CN" sz="1600" dirty="0"/>
                        <a:t> --- Annex Deployment Operation Deployments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536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379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b4d06219-a142-4c5f-be55-53f74cb980c7"/>
    <ds:schemaRef ds:uri="687e87d0-d0a8-4c48-8f94-14f0c67212c5"/>
    <ds:schemaRef ds:uri="71c5aaf6-e6ce-465b-b873-5148d2a4c10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32832</TotalTime>
  <Words>482</Words>
  <Application>Microsoft Macintosh PowerPoint</Application>
  <PresentationFormat>Widescreen</PresentationFormat>
  <Paragraphs>48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Visio</vt:lpstr>
      <vt:lpstr>Picture</vt:lpstr>
      <vt:lpstr>    CHF Distributed Availability  (SA5#146)   </vt:lpstr>
      <vt:lpstr>Current Scenario</vt:lpstr>
      <vt:lpstr>Evolution</vt:lpstr>
      <vt:lpstr>Evaluation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Rodrigues, Joao A. (Nokia - PT/Amadora)</cp:lastModifiedBy>
  <cp:revision>472</cp:revision>
  <dcterms:created xsi:type="dcterms:W3CDTF">2019-03-13T01:38:36Z</dcterms:created>
  <dcterms:modified xsi:type="dcterms:W3CDTF">2022-09-27T20:42:27Z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(3)YPf9BVYGJ7bcXd7dmpQB1iiJQNw07CYsFINRNBLNORIAAF9C/Hc4sMRl3lTCI7SH8bbM3zJN
UPfPqG9ptoIj14fgvHdBBi7+Hl8nvLeGi4zqkb4zBfIcB3pqW9mp2ezTfp+ZbHiEKaWzC/tN
T8zC6Z7fgyFDdIYrwPTenSoGo401N6MrHbSYEsUZIl28HJj705+Sf8lJup/kZdMOg61zUXe8
+csi4/O8HmGUVgzZRA</vt:lpwstr>
  </property>
  <property fmtid="{D5CDD505-2E9C-101B-9397-08002B2CF9AE}" pid="4" name="_2015_ms_pID_7253431">
    <vt:lpwstr>MplJFo9nx1+zWAfeC8KMXxgObKnVkqahpFYZt7DRB12CgI/ZJ652TX
mgevQ7jzMm0i7Ie+ivyQiDW0WNFmLVKtbB0ste0YdGuUKBfoIKUT1US4oFz6FuzFzf2p4fs3
7lPHvllbXlATulC/TsUpqPlz4UH9K4gD6IV2iGkrYDeaO9pGtVgdbElrt2UR8wRoNzeakVfY
ZUVY7bYJVFw98/0k/CJeqh88vCmBnKUtOMUA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YQ==</vt:lpwstr>
  </property>
</Properties>
</file>