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7"/>
  </p:notesMasterIdLst>
  <p:handoutMasterIdLst>
    <p:handoutMasterId r:id="rId18"/>
  </p:handoutMasterIdLst>
  <p:sldIdLst>
    <p:sldId id="303" r:id="rId7"/>
    <p:sldId id="945" r:id="rId8"/>
    <p:sldId id="944" r:id="rId9"/>
    <p:sldId id="948" r:id="rId10"/>
    <p:sldId id="946" r:id="rId11"/>
    <p:sldId id="950" r:id="rId12"/>
    <p:sldId id="949" r:id="rId13"/>
    <p:sldId id="947" r:id="rId14"/>
    <p:sldId id="951" r:id="rId15"/>
    <p:sldId id="704" r:id="rId16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5C88D0"/>
    <a:srgbClr val="72AF2F"/>
    <a:srgbClr val="FFFFCC"/>
    <a:srgbClr val="C1E442"/>
    <a:srgbClr val="FFFF99"/>
    <a:srgbClr val="C6D254"/>
    <a:srgbClr val="00000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86" d="100"/>
          <a:sy n="86" d="100"/>
        </p:scale>
        <p:origin x="792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45" d="100"/>
          <a:sy n="45" d="100"/>
        </p:scale>
        <p:origin x="2768" y="5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3/16/2022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3/16/2022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标题 4">
            <a:extLst>
              <a:ext uri="{FF2B5EF4-FFF2-40B4-BE49-F238E27FC236}">
                <a16:creationId xmlns:a16="http://schemas.microsoft.com/office/drawing/2014/main" id="{34B34A06-0E77-40D5-8C03-85C7F7B94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S5-22xxxxd7 Agenda for CH Rapporteur call (SA5#141e post)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am12.safelinks.protection.outlook.com/?url=https%3A%2F%2Fmeet.goto.com%2FMirkoCanoSoveri%2Fcharging-rapporteur-call-6&amp;data=04%7C01%7Cgerald.goermer%40MATRIXX.COM%7C040baaff80894c8c7c7c08d9ed4413bc%7C397ba4298b3347dbbc7a91d05b2f5898%7C1%7C0%7C637801698938008734%7CUnknown%7CTWFpbGZsb3d8eyJWIjoiMC4wLjAwMDAiLCJQIjoiV2luMzIiLCJBTiI6Ik1haWwiLCJXVCI6Mn0%3D%7C3000&amp;sdata=5zE%2FYZKvTofm%2Bpd%2FAyiJv409AwUJODARbiiSt%2BVc3Uo%3D&amp;reserved=0" TargetMode="External"/><Relationship Id="rId2" Type="http://schemas.openxmlformats.org/officeDocument/2006/relationships/hyperlink" Target="https://meet.goto.com/MirkoCanoSoveri/charging-rapporteur-cal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3gpp.org/ftp/Email_Discussions/SA5/Charging%20rapporteur%20calls" TargetMode="External"/><Relationship Id="rId4" Type="http://schemas.openxmlformats.org/officeDocument/2006/relationships/hyperlink" Target="https://nam12.safelinks.protection.outlook.com/?url=https%3A%2F%2Fmeet.goto.com%2FMirkoCanoSoveri%2Fcharging-rapporteur-call-9&amp;data=04%7C01%7Cgerald.goermer%40MATRIXX.COM%7C48a210310f7f475d4c9708d9ed442bc9%7C397ba4298b3347dbbc7a91d05b2f5898%7C1%7C0%7C637801699320560470%7CUnknown%7CTWFpbGZsb3d8eyJWIjoiMC4wLjAwMDAiLCJQIjoiV2luMzIiLCJBTiI6Ik1haWwiLCJXVCI6Mn0%3D%7C2000&amp;sdata=vJR3%2FqwfCeFJ45p2%2BRKKNDdROGN1cUxr6SxM6HVbNoU%3D&amp;reserved=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00962" y="2858482"/>
            <a:ext cx="103632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br>
              <a:rPr lang="en-GB" sz="4800" dirty="0"/>
            </a:br>
            <a:r>
              <a:rPr lang="en-GB" altLang="zh-CN" sz="4800" b="1" dirty="0"/>
              <a:t>Agenda for Charging Rapporteur call</a:t>
            </a:r>
            <a:r>
              <a:rPr lang="en-GB" sz="4800" dirty="0">
                <a:latin typeface="Arial" pitchFamily="34" charset="0"/>
              </a:rPr>
              <a:t> </a:t>
            </a:r>
            <a:br>
              <a:rPr lang="en-GB" altLang="zh-CN" sz="3200" b="1" dirty="0"/>
            </a:br>
            <a:r>
              <a:rPr lang="en-GB" altLang="zh-CN" sz="3200" b="1" dirty="0"/>
              <a:t> (SA5#141e post)</a:t>
            </a:r>
            <a:br>
              <a:rPr lang="en-GB" altLang="zh-CN" sz="3200" b="1" i="1" dirty="0"/>
            </a:b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44467" y="4555010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Gerald G</a:t>
            </a:r>
            <a:r>
              <a:rPr lang="en-US" altLang="zh-CN" sz="2400" dirty="0">
                <a:latin typeface="Arial" charset="0"/>
              </a:rPr>
              <a:t>ö</a:t>
            </a:r>
            <a:r>
              <a:rPr lang="en-GB" altLang="zh-CN" sz="2400" dirty="0" err="1">
                <a:latin typeface="Arial" charset="0"/>
              </a:rPr>
              <a:t>rmer</a:t>
            </a:r>
            <a:r>
              <a:rPr lang="de-DE" altLang="de-DE" sz="2400" dirty="0">
                <a:latin typeface="Arial" charset="0"/>
              </a:rPr>
              <a:t> SA5 C</a:t>
            </a:r>
            <a:r>
              <a:rPr lang="en-US" altLang="zh-CN" sz="2400" dirty="0" err="1">
                <a:latin typeface="Arial" charset="0"/>
              </a:rPr>
              <a:t>harging</a:t>
            </a:r>
            <a:r>
              <a:rPr lang="de-DE" altLang="de-DE" sz="2400" dirty="0">
                <a:latin typeface="Arial" charset="0"/>
              </a:rPr>
              <a:t> Chair, MATRIXX Software</a:t>
            </a:r>
            <a:endParaRPr lang="en-GB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Chen Shan SA5 Charging VC Huawei</a:t>
            </a:r>
            <a:endParaRPr lang="en-GB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60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F9A58A-34DE-4257-B8E0-D5465187E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Schedule of Rapporteur Call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28FE7D-D230-4715-A6C8-93F6915F8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30924"/>
            <a:ext cx="11183938" cy="5053990"/>
          </a:xfrm>
        </p:spPr>
        <p:txBody>
          <a:bodyPr/>
          <a:lstStyle/>
          <a:p>
            <a:r>
              <a:rPr lang="en-US" altLang="en-US" sz="3200" dirty="0"/>
              <a:t>Timelines</a:t>
            </a:r>
            <a:endParaRPr lang="en-US" altLang="zh-CN" sz="3200" dirty="0">
              <a:latin typeface="Calibri" pitchFamily="34" charset="0"/>
              <a:cs typeface="Arial" charset="0"/>
            </a:endParaRPr>
          </a:p>
          <a:p>
            <a:pPr lvl="1"/>
            <a:r>
              <a:rPr lang="en-US" altLang="zh-CN" sz="2000" dirty="0"/>
              <a:t>1</a:t>
            </a:r>
            <a:r>
              <a:rPr lang="en-US" altLang="zh-CN" sz="2000" baseline="30000" dirty="0"/>
              <a:t>ST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 February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https://meet.goto.com/MirkoCanoSoveri/charging-rapporteur-call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2</a:t>
            </a:r>
            <a:r>
              <a:rPr lang="en-US" altLang="zh-CN" sz="2000" baseline="30000" dirty="0"/>
              <a:t>nd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02.March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https://meet.goto.com/MirkoCanoSoveri/charging-rapporteur-call-6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pPr lvl="1"/>
            <a:r>
              <a:rPr lang="en-US" altLang="zh-CN" sz="2000" dirty="0"/>
              <a:t>3</a:t>
            </a:r>
            <a:r>
              <a:rPr lang="en-US" altLang="zh-CN" sz="2000" baseline="30000" dirty="0"/>
              <a:t>rd </a:t>
            </a:r>
            <a:r>
              <a:rPr lang="en-US" altLang="zh-CN" sz="2000" dirty="0"/>
              <a:t> Rapporteur Call:  </a:t>
            </a:r>
            <a:r>
              <a:rPr lang="en-US" altLang="en-US" sz="2000" dirty="0">
                <a:solidFill>
                  <a:srgbClr val="00B0F0"/>
                </a:solidFill>
              </a:rPr>
              <a:t>16.March 2022 (Wednesday 14:00-17:00 CET)</a:t>
            </a:r>
          </a:p>
          <a:p>
            <a:pPr marL="609600" lvl="1" indent="0">
              <a:buNone/>
            </a:pPr>
            <a:r>
              <a:rPr lang="en-GB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https://meet.goto.com/MirkoCanoSoveri/charging-rapporteur-call-9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altLang="en-US" sz="2000" dirty="0">
              <a:solidFill>
                <a:srgbClr val="00B0F0"/>
              </a:solidFill>
            </a:endParaRPr>
          </a:p>
          <a:p>
            <a:r>
              <a:rPr lang="en-GB" altLang="zh-CN" sz="3200" dirty="0"/>
              <a:t>The Inputs</a:t>
            </a:r>
          </a:p>
          <a:p>
            <a:pPr lvl="1"/>
            <a:r>
              <a:rPr lang="en-US" altLang="zh-CN" sz="2000" dirty="0"/>
              <a:t>Please inform Charging chair with the topics </a:t>
            </a:r>
            <a:r>
              <a:rPr lang="en-GB" altLang="zh-CN" sz="2000" dirty="0"/>
              <a:t>by </a:t>
            </a:r>
            <a:r>
              <a:rPr lang="sv-SE" altLang="en-US" sz="2000" dirty="0"/>
              <a:t>1 Day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  <a:endParaRPr lang="en-GB" altLang="zh-CN" sz="2000" dirty="0"/>
          </a:p>
          <a:p>
            <a:pPr lvl="1"/>
            <a:r>
              <a:rPr lang="en-GB" altLang="zh-CN" sz="2000" dirty="0"/>
              <a:t>The contribution for the Rapporteur call shall be uploaded </a:t>
            </a:r>
            <a:r>
              <a:rPr lang="en-GB" altLang="en-US" sz="2000" dirty="0"/>
              <a:t>to the following folder </a:t>
            </a:r>
            <a:r>
              <a:rPr lang="en-GB" altLang="zh-CN" sz="2000" dirty="0"/>
              <a:t>by </a:t>
            </a:r>
            <a:r>
              <a:rPr lang="sv-SE" altLang="en-US" sz="2000" dirty="0"/>
              <a:t>1h before the </a:t>
            </a:r>
            <a:r>
              <a:rPr lang="en-US" altLang="zh-CN" sz="2000" dirty="0"/>
              <a:t>Rapporteur Call</a:t>
            </a:r>
            <a:r>
              <a:rPr lang="sv-SE" altLang="en-US" sz="2000" dirty="0"/>
              <a:t>.</a:t>
            </a:r>
          </a:p>
          <a:p>
            <a:pPr marL="609600" lvl="1" indent="0">
              <a:buNone/>
            </a:pPr>
            <a:r>
              <a:rPr lang="en-US" altLang="zh-CN" sz="1600" dirty="0"/>
              <a:t>"CH Rapporteur call 141e post" folder is under the below link: </a:t>
            </a:r>
            <a:endParaRPr lang="zh-CN" altLang="zh-CN" sz="1600" dirty="0"/>
          </a:p>
          <a:p>
            <a:pPr marL="609600" lvl="1" indent="0">
              <a:buNone/>
            </a:pPr>
            <a:r>
              <a:rPr lang="fr-FR" altLang="zh-CN" sz="1600" u="sng" dirty="0">
                <a:hlinkClick r:id="rId5"/>
              </a:rPr>
              <a:t>https://www.3gpp.org/ftp/Email_Discussions/SA5/Charging%20rapporteur%20calls</a:t>
            </a:r>
            <a:endParaRPr lang="sv-SE" altLang="en-US" sz="2000" dirty="0"/>
          </a:p>
          <a:p>
            <a:pPr lvl="1"/>
            <a:endParaRPr lang="en-US" altLang="en-US" sz="20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52713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559518"/>
              </p:ext>
            </p:extLst>
          </p:nvPr>
        </p:nvGraphicFramePr>
        <p:xfrm>
          <a:off x="276837" y="1317178"/>
          <a:ext cx="11299970" cy="49860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844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057012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51883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2415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96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69035">
                  <a:extLst>
                    <a:ext uri="{9D8B030D-6E8A-4147-A177-3AD203B41FA5}">
                      <a16:colId xmlns:a16="http://schemas.microsoft.com/office/drawing/2014/main" val="4222351343"/>
                    </a:ext>
                  </a:extLst>
                </a:gridCol>
              </a:tblGrid>
              <a:tr h="485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Item</a:t>
                      </a: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Source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600" dirty="0">
                          <a:latin typeface="+mn-lt"/>
                        </a:rPr>
                        <a:t>Meeting minutes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73510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Agenda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draft agenda for the Rapporteur calls 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inform the Chair/VC the additional topics one day before the Rapporteur call.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Chair/VC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on the agenda for call 2 (add the charging id uniquess)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2567727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Topics: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 Implications on Nchf interface stage 2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 Document structure of the LBO and MVNO (Annex or Clause X)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2.2 Contribution Plan (TBD)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 Key issues for LBO 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MVNO (with CHF) Charging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Roaming Profile Mechanism 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Granularity : FBC and QBC in the HPLMN and V-PLMN/MVNO</a:t>
                      </a:r>
                    </a:p>
                    <a:p>
                      <a:pPr marL="444500" marR="0" lvl="1" indent="-176213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 Method: with or without quota or both of them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32.255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1.1 : 3 DPs from Ericsson about TS 32.290 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2.1: </a:t>
                      </a:r>
                    </a:p>
                    <a:p>
                      <a:pPr marL="360363" marR="0" lvl="1" indent="-1841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Clause X like the HR</a:t>
                      </a:r>
                    </a:p>
                    <a:p>
                      <a:pPr marL="176213" marR="0" lvl="1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alibri" panose="020F0502020204030204" pitchFamily="34" charset="0"/>
                        <a:buChar char="⁻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CS: Annex like the TS 32.251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2.2:  Ericsson will provide the CR plan in the 2nd Rapporteur Call 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 2.3: 1 DP from Huawei about TS 32.255 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 thread for the further discussion before 2nd call.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27817"/>
                  </a:ext>
                </a:extLst>
              </a:tr>
              <a:tr h="71191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5GLAN_CH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Document structure of 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UDM based solution and NEF based solution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32.254</a:t>
                      </a:r>
                      <a:endParaRPr 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draft TS 32.254 CR from Huawei(details in the DP discussion)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24874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1</a:t>
            </a:r>
            <a:r>
              <a:rPr lang="en-US" altLang="zh-CN" sz="3200" kern="0" baseline="30000" dirty="0"/>
              <a:t>ST </a:t>
            </a:r>
            <a:r>
              <a:rPr lang="en-US" altLang="zh-CN" sz="3200" kern="0" dirty="0"/>
              <a:t>Rapporteur Call – hosted by CH VC</a:t>
            </a:r>
          </a:p>
        </p:txBody>
      </p:sp>
    </p:spTree>
    <p:extLst>
      <p:ext uri="{BB962C8B-B14F-4D97-AF65-F5344CB8AC3E}">
        <p14:creationId xmlns:p14="http://schemas.microsoft.com/office/powerpoint/2010/main" val="2942676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1</a:t>
            </a:r>
            <a:r>
              <a:rPr lang="en-US" altLang="zh-CN" sz="3200" kern="0" baseline="30000" dirty="0"/>
              <a:t>ST </a:t>
            </a:r>
            <a:r>
              <a:rPr lang="en-US" altLang="zh-CN" sz="3200" kern="0" dirty="0"/>
              <a:t>Rapporteur Call 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8DCF2B91-B108-4023-A56A-713B31F29C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9385735"/>
              </p:ext>
            </p:extLst>
          </p:nvPr>
        </p:nvGraphicFramePr>
        <p:xfrm>
          <a:off x="331407" y="1317178"/>
          <a:ext cx="11228622" cy="4314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98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299970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91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76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798502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5284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+mn-lt"/>
                        </a:rPr>
                        <a:t>Source</a:t>
                      </a:r>
                      <a:endParaRPr lang="sv-SE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>
                          <a:latin typeface="+mn-lt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248315">
                <a:tc rowSpan="4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Discussion Paper for CHROAM 0215 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DP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Different ways for LBO proposed by Huawei and Ericsson,</a:t>
                      </a:r>
                    </a:p>
                    <a:p>
                      <a:pPr marL="444500" marR="0" lvl="1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CHF side(Ericsson): CTF connnects to the V-CHF and H-CHF at the same time, the same operation on CTF, but the CHF interaction is added (should consider the termination, trigger mechanism and others ). </a:t>
                      </a:r>
                    </a:p>
                    <a:p>
                      <a:pPr marL="444500" marR="0" lvl="1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CTF side(Huawei):  the CHF operation is not needed to change, the CTF will do the seperate operation for each CHF.(RCP, QBC/FBC...)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CS/JA: CHF set, CHF instance, Primary CHF/Secondary CHF and other cases also involve with the two CHFs, out of the LBO.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if only one CTF,  the RCP is not requied, QBC is not required because of the RG. PCF should be considered. 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email thread for the further discussion is required.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327817"/>
                  </a:ext>
                </a:extLst>
              </a:tr>
              <a:tr h="443958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scenarios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834341"/>
                  </a:ext>
                </a:extLst>
              </a:tr>
              <a:tr h="421383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function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altLang="zh-CN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94060"/>
                  </a:ext>
                </a:extLst>
              </a:tr>
              <a:tr h="491873">
                <a:tc vMerge="1"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error handling for interaction with two CHFs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32.290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zh-CN" altLang="en-US" sz="1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566504"/>
                  </a:ext>
                </a:extLst>
              </a:tr>
              <a:tr h="799525"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5GLAN_CH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Rel-17 CR 32.254 Addition of the 5G VN group management Charging 0215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32.254 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Annex or clause are both fine. </a:t>
                      </a:r>
                    </a:p>
                    <a:p>
                      <a:pPr marL="176213" marR="0" lvl="0" indent="-176213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Mapping is also required for the CDR.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924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538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534611-0ED5-4D47-94AC-0B0D95691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361085"/>
              </p:ext>
            </p:extLst>
          </p:nvPr>
        </p:nvGraphicFramePr>
        <p:xfrm>
          <a:off x="411061" y="1317178"/>
          <a:ext cx="11350305" cy="5021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08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68729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4190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50404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 (Continued )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CHROAM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for contributions into discussion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uggestion</a:t>
                      </a:r>
                      <a:r>
                        <a:rPr lang="zh-CN" alt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Paper for evaluation of charging aspect for LBO </a:t>
                      </a: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68300" marR="0" lvl="0" indent="-28575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Paper for evaluation of charging aspect for LBO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Support the suggestion (support QBC and FBC).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concern is how to handle if the V-CHF grant quota.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FO: The triggers in V-SMF for V-CHF and H-CHF (sequence) and the impact on the request for the H-CHF based on the response from V-CHF.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GG: No conclusion how to add the clauses for LBO, new Annex or the existing clauses.</a:t>
                      </a:r>
                    </a:p>
                    <a:p>
                      <a:pPr marL="0" algn="l" defTabSz="1219170" rtl="0" eaLnBrk="1" latinLnBrk="0" hangingPunct="1"/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Chair: Call for the contributions for LBO for conference call and divide the CR into multiple.</a:t>
                      </a: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4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CHF Set Concept &amp; Handling of Retry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JA: The primary and secondary CHF also are supported and add the reference TS 23.501.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Add the Clause 5.21.3 to clearly specify the reference. </a:t>
                      </a: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709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16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534611-0ED5-4D47-94AC-0B0D95691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404146"/>
              </p:ext>
            </p:extLst>
          </p:nvPr>
        </p:nvGraphicFramePr>
        <p:xfrm>
          <a:off x="411061" y="1317178"/>
          <a:ext cx="11350305" cy="4767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08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68729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0456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Charging id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TEI16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 from CT4 : C4-221440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S5-221112 Rel-16 CR 32.291 Correction on the Charging Identifier Uniqueness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No need to create link with the TS 29502 .</a:t>
                      </a:r>
                    </a:p>
                    <a:p>
                      <a:r>
                        <a:rPr lang="en-US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CS/RT/GG: the charging id Uniqueness in SMF set is supported.</a:t>
                      </a:r>
                    </a:p>
                    <a:p>
                      <a:endParaRPr lang="en-US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JA: The duplication of the charging id should be considered if add the new data type string for charging id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CS/GG/RT: No problem about duplication, if the feature mechanism is used, Used instead of charging id (Unit32) when feature (string) is active.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The data type can reuse the string or define the new (</a:t>
                      </a:r>
                      <a:r>
                        <a:rPr lang="en-US" altLang="zh-CN" sz="1400" b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chargingidstring</a:t>
                      </a: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CS: Reuse the string</a:t>
                      </a:r>
                    </a:p>
                    <a:p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GG: The name for the </a:t>
                      </a:r>
                      <a:r>
                        <a:rPr lang="en-US" altLang="zh-CN" sz="1400" b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afChargingIdentifier</a:t>
                      </a: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altLang="zh-CN" sz="1400" b="0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afChargingIdString</a:t>
                      </a: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confuse.</a:t>
                      </a:r>
                    </a:p>
                    <a:p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81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210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2</a:t>
            </a:r>
            <a:r>
              <a:rPr lang="en-US" altLang="zh-CN" sz="3200" baseline="30000" dirty="0"/>
              <a:t>nd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A534611-0ED5-4D47-94AC-0B0D95691D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332122"/>
              </p:ext>
            </p:extLst>
          </p:nvPr>
        </p:nvGraphicFramePr>
        <p:xfrm>
          <a:off x="636123" y="1317178"/>
          <a:ext cx="11350305" cy="3478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1408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168729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402540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143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958846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70456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EC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EDGE_CH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S5-221357rev2 pCR 32.257 Add charging information definition for edge enabling services charging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5B9BD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RT: Do not define the charging parameters again and again, refer to the UDM charging.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GG: CTs already defined the parameters for EC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YZ: OK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806037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Open API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5B9BD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Discussion paper to 3GPP Forge Structure change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5B9BD5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 Chair</a:t>
                      </a:r>
                    </a:p>
                  </a:txBody>
                  <a:tcPr marL="68580" marR="68580" marT="9525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Chair: No conclusion now. but if the additional work for CH group is not preferred. </a:t>
                      </a:r>
                      <a:endParaRPr lang="sv-SE" altLang="zh-CN" sz="1400" b="0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505891"/>
                  </a:ext>
                </a:extLst>
              </a:tr>
              <a:tr h="45932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WID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NETSLICE_DC_CH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SP-220075d1 - SA5 Rel-17 WID NETSLICE_DC_CH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MATRIXX Software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Rapporteur provide the WID summary to SA Plenary.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the summary when the WID is complete before SA June meeting.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1248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7291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5197596"/>
              </p:ext>
            </p:extLst>
          </p:nvPr>
        </p:nvGraphicFramePr>
        <p:xfrm>
          <a:off x="691215" y="1317178"/>
          <a:ext cx="11070151" cy="5031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122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1624981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3826276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2577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59152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599120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Nchf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FS_NCHF_Ph2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Rel-17 CR 32.255 Additional charging information for LBO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  <a:tr h="49787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Roaming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FS_CHROAM</a:t>
                      </a:r>
                      <a:endParaRPr lang="fr-FR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architecture for roaming local breakout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CHF selection when interaction with two CHFs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FBC and QBC when interaction with two CHFs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on triggers for interacting with two CHFs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S5-22xxxxd1 Discussion paper specifications needing updates for CHROAM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S5-22xxxxd3 Discussion paper on scenarios for interaction with two CHFs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S5-22xxxxd2 Discussion paper on function for interaction with two CHFs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Rel-17 pCR 28.826 Add the solution for NB Enhancement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Ericsson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556856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3</a:t>
            </a:r>
            <a:r>
              <a:rPr lang="en-US" altLang="zh-CN" sz="3200" baseline="30000" dirty="0"/>
              <a:t>rd 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</p:spTree>
    <p:extLst>
      <p:ext uri="{BB962C8B-B14F-4D97-AF65-F5344CB8AC3E}">
        <p14:creationId xmlns:p14="http://schemas.microsoft.com/office/powerpoint/2010/main" val="587988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88773"/>
              </p:ext>
            </p:extLst>
          </p:nvPr>
        </p:nvGraphicFramePr>
        <p:xfrm>
          <a:off x="691215" y="1317178"/>
          <a:ext cx="11070151" cy="3878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2122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70608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2974524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4639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54487">
                  <a:extLst>
                    <a:ext uri="{9D8B030D-6E8A-4147-A177-3AD203B41FA5}">
                      <a16:colId xmlns:a16="http://schemas.microsoft.com/office/drawing/2014/main" val="1780919772"/>
                    </a:ext>
                  </a:extLst>
                </a:gridCol>
              </a:tblGrid>
              <a:tr h="59152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Topic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TS/TR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Meeting minutes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6562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Network Slicing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NSLICE_DC_CH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MDAS updates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TS 28.201 Analytics Charging with MDAS</a:t>
                      </a:r>
                    </a:p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TS 28.202 Analytics Charging with MDAS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28.201,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28.202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 Software 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0293009"/>
                  </a:ext>
                </a:extLst>
              </a:tr>
              <a:tr h="6272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Quota Management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</a:t>
                      </a:r>
                    </a:p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S5-22xxxx RequestedUnit Datatype correction.docx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32.291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Nokia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363168"/>
                  </a:ext>
                </a:extLst>
              </a:tr>
              <a:tr h="701336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ETSI technologies website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ETSI Tech - 3GPP Telecom Management_2022_MATRIXX Software.doc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MATRIXX Software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729260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Rel-17 TS Update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Automatic TS 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Upgrade Rel-17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28.201/2,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TS 32.2xx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SA5 VC</a:t>
                      </a: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447076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dirty="0"/>
              <a:t>3</a:t>
            </a:r>
            <a:r>
              <a:rPr lang="en-US" altLang="zh-CN" sz="3200" baseline="30000" dirty="0"/>
              <a:t>rd </a:t>
            </a:r>
            <a:r>
              <a:rPr lang="en-US" altLang="zh-CN" sz="3200" dirty="0"/>
              <a:t> Rapporteur Call </a:t>
            </a:r>
            <a:r>
              <a:rPr lang="en-US" altLang="zh-CN" sz="3200" kern="0" dirty="0"/>
              <a:t>– hosted by CH Chair</a:t>
            </a:r>
          </a:p>
        </p:txBody>
      </p:sp>
    </p:spTree>
    <p:extLst>
      <p:ext uri="{BB962C8B-B14F-4D97-AF65-F5344CB8AC3E}">
        <p14:creationId xmlns:p14="http://schemas.microsoft.com/office/powerpoint/2010/main" val="3613252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3C568A-0C46-4592-BB68-CDB41342D77A}">
  <ds:schemaRefs>
    <ds:schemaRef ds:uri="http://schemas.microsoft.com/office/2006/documentManagement/types"/>
    <ds:schemaRef ds:uri="http://purl.org/dc/dcmitype/"/>
    <ds:schemaRef ds:uri="687e87d0-d0a8-4c48-8f94-14f0c67212c5"/>
    <ds:schemaRef ds:uri="http://www.w3.org/XML/1998/namespace"/>
    <ds:schemaRef ds:uri="http://purl.org/dc/terms/"/>
    <ds:schemaRef ds:uri="b4d06219-a142-4c5f-be55-53f74cb980c7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71c5aaf6-e6ce-465b-b873-5148d2a4c105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26405</TotalTime>
  <Words>1376</Words>
  <Application>Microsoft Office PowerPoint</Application>
  <PresentationFormat>Widescreen</PresentationFormat>
  <Paragraphs>274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Office Theme</vt:lpstr>
      <vt:lpstr>    Agenda for Charging Rapporteur call   (SA5#141e post)   </vt:lpstr>
      <vt:lpstr>Schedule of Rapporteur Call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MATRIXX Software</cp:lastModifiedBy>
  <cp:revision>422</cp:revision>
  <dcterms:created xsi:type="dcterms:W3CDTF">2019-03-13T01:38:36Z</dcterms:created>
  <dcterms:modified xsi:type="dcterms:W3CDTF">2022-03-16T09:42:12Z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(3)YPf9BVYGJ7bcXd7dmpQB1iiJQNw07CYsFINRNBLNORIAAF9C/Hc4sMRl3lTCI7SH8bbM3zJN
UPfPqG9ptoIj14fgvHdBBi7+Hl8nvLeGi4zqkb4zBfIcB3pqW9mp2ezTfp+ZbHiEKaWzC/tN
T8zC6Z7fgyFDdIYrwPTenSoGo401N6MrHbSYEsUZIl28HJj705+Sf8lJup/kZdMOg61zUXe8
+csi4/O8HmGUVgzZRA</vt:lpwstr>
  </property>
  <property fmtid="{D5CDD505-2E9C-101B-9397-08002B2CF9AE}" pid="4" name="_2015_ms_pID_7253431">
    <vt:lpwstr>MplJFo9nx1+zWAfeC8KMXxgObKnVkqahpFYZt7DRB12CgI/ZJ652TX
mgevQ7jzMm0i7Ie+ivyQiDW0WNFmLVKtbB0ste0YdGuUKBfoIKUT1US4oFz6FuzFzf2p4fs3
7lPHvllbXlATulC/TsUpqPlz4UH9K4gD6IV2iGkrYDeaO9pGtVgdbElrt2UR8wRoNzeakVfY
ZUVY7bYJVFw98/0k/CJeqh88vCmBnKUtOMUA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YQ==</vt:lpwstr>
  </property>
</Properties>
</file>