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3"/>
  </p:notesMasterIdLst>
  <p:handoutMasterIdLst>
    <p:handoutMasterId r:id="rId14"/>
  </p:handoutMasterIdLst>
  <p:sldIdLst>
    <p:sldId id="303" r:id="rId7"/>
    <p:sldId id="945" r:id="rId8"/>
    <p:sldId id="944" r:id="rId9"/>
    <p:sldId id="946" r:id="rId10"/>
    <p:sldId id="947" r:id="rId11"/>
    <p:sldId id="704" r:id="rId12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C88D0"/>
    <a:srgbClr val="72AF2F"/>
    <a:srgbClr val="FFFFCC"/>
    <a:srgbClr val="C1E442"/>
    <a:srgbClr val="FFFF99"/>
    <a:srgbClr val="C6D254"/>
    <a:srgbClr val="000000"/>
    <a:srgbClr val="2A6EA8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2197" autoAdjust="0"/>
  </p:normalViewPr>
  <p:slideViewPr>
    <p:cSldViewPr snapToGrid="0">
      <p:cViewPr varScale="1">
        <p:scale>
          <a:sx n="73" d="100"/>
          <a:sy n="73" d="100"/>
        </p:scale>
        <p:origin x="816" y="5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45" d="100"/>
          <a:sy n="45" d="100"/>
        </p:scale>
        <p:origin x="2768" y="5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2/14/2022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2/14/2022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34B34A06-0E77-40D5-8C03-85C7F7B94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938327" y="6413501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51192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S5-22 Agenda for Rapporteur call (SA5#142e CH)</a:t>
            </a: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2022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8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nam12.safelinks.protection.outlook.com/?url=https%3A%2F%2Fmeet.goto.com%2FMirkoCanoSoveri%2Fcharging-rapporteur-call-6&amp;data=04%7C01%7Cgerald.goermer%40MATRIXX.COM%7C040baaff80894c8c7c7c08d9ed4413bc%7C397ba4298b3347dbbc7a91d05b2f5898%7C1%7C0%7C637801698938008734%7CUnknown%7CTWFpbGZsb3d8eyJWIjoiMC4wLjAwMDAiLCJQIjoiV2luMzIiLCJBTiI6Ik1haWwiLCJXVCI6Mn0%3D%7C3000&amp;sdata=5zE%2FYZKvTofm%2Bpd%2FAyiJv409AwUJODARbiiSt%2BVc3Uo%3D&amp;reserved=0" TargetMode="External"/><Relationship Id="rId2" Type="http://schemas.openxmlformats.org/officeDocument/2006/relationships/hyperlink" Target="https://meet.goto.com/MirkoCanoSoveri/charging-rapporteur-cal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3gpp.org/ftp/Email_Discussions/SA5/Charging%20rapporteur%20calls" TargetMode="External"/><Relationship Id="rId4" Type="http://schemas.openxmlformats.org/officeDocument/2006/relationships/hyperlink" Target="https://nam12.safelinks.protection.outlook.com/?url=https%3A%2F%2Fmeet.goto.com%2FMirkoCanoSoveri%2Fcharging-rapporteur-call-9&amp;data=04%7C01%7Cgerald.goermer%40MATRIXX.COM%7C48a210310f7f475d4c9708d9ed442bc9%7C397ba4298b3347dbbc7a91d05b2f5898%7C1%7C0%7C637801699320560470%7CUnknown%7CTWFpbGZsb3d8eyJWIjoiMC4wLjAwMDAiLCJQIjoiV2luMzIiLCJBTiI6Ik1haWwiLCJXVCI6Mn0%3D%7C2000&amp;sdata=vJR3%2FqwfCeFJ45p2%2BRKKNDdROGN1cUxr6SxM6HVbNoU%3D&amp;reserved=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00962" y="2858482"/>
            <a:ext cx="103632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br>
              <a:rPr lang="en-GB" sz="4800" dirty="0"/>
            </a:br>
            <a:r>
              <a:rPr lang="en-GB" altLang="zh-CN" sz="4800" b="1" dirty="0"/>
              <a:t>Agenda for Charging Rapporteur call</a:t>
            </a:r>
            <a:r>
              <a:rPr lang="en-GB" sz="4800" dirty="0">
                <a:latin typeface="Arial" pitchFamily="34" charset="0"/>
              </a:rPr>
              <a:t> </a:t>
            </a:r>
            <a:br>
              <a:rPr lang="en-GB" altLang="zh-CN" sz="3200" b="1" dirty="0"/>
            </a:br>
            <a:r>
              <a:rPr lang="en-GB" altLang="zh-CN" sz="3200" b="1" dirty="0"/>
              <a:t> (SA5#141e post)</a:t>
            </a:r>
            <a:br>
              <a:rPr lang="en-GB" altLang="zh-CN" sz="3200" b="1" i="1" dirty="0"/>
            </a:br>
            <a:br>
              <a:rPr lang="en-GB" altLang="zh-CN" sz="3200" b="1" dirty="0"/>
            </a:b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44467" y="4555010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zh-CN" sz="2400" dirty="0">
                <a:latin typeface="Arial" charset="0"/>
              </a:rPr>
              <a:t>Gerald G</a:t>
            </a:r>
            <a:r>
              <a:rPr lang="en-US" altLang="zh-CN" sz="2400" dirty="0">
                <a:latin typeface="Arial" charset="0"/>
              </a:rPr>
              <a:t>ö</a:t>
            </a:r>
            <a:r>
              <a:rPr lang="en-GB" altLang="zh-CN" sz="2400" dirty="0" err="1">
                <a:latin typeface="Arial" charset="0"/>
              </a:rPr>
              <a:t>rmer</a:t>
            </a:r>
            <a:r>
              <a:rPr lang="de-DE" altLang="de-DE" sz="2400" dirty="0">
                <a:latin typeface="Arial" charset="0"/>
              </a:rPr>
              <a:t> SA5 C</a:t>
            </a:r>
            <a:r>
              <a:rPr lang="en-US" altLang="zh-CN" sz="2400" dirty="0" err="1">
                <a:latin typeface="Arial" charset="0"/>
              </a:rPr>
              <a:t>harging</a:t>
            </a:r>
            <a:r>
              <a:rPr lang="de-DE" altLang="de-DE" sz="2400" dirty="0">
                <a:latin typeface="Arial" charset="0"/>
              </a:rPr>
              <a:t> Chair, MATRIXX Software</a:t>
            </a:r>
            <a:endParaRPr lang="en-GB" altLang="zh-CN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en-US" altLang="zh-CN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altLang="zh-CN" sz="2400" dirty="0">
                <a:latin typeface="Arial" charset="0"/>
              </a:rPr>
              <a:t>Chen Shan SA5 Charging VC Huawei</a:t>
            </a:r>
            <a:endParaRPr lang="en-GB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F9A58A-34DE-4257-B8E0-D5465187E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Schedule of Rapporteur Call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428FE7D-D230-4715-A6C8-93F6915F8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230924"/>
            <a:ext cx="11183938" cy="5053990"/>
          </a:xfrm>
        </p:spPr>
        <p:txBody>
          <a:bodyPr/>
          <a:lstStyle/>
          <a:p>
            <a:r>
              <a:rPr lang="en-US" altLang="en-US" sz="3200" dirty="0"/>
              <a:t>Timelines</a:t>
            </a:r>
            <a:endParaRPr lang="en-US" altLang="zh-CN" sz="3200" dirty="0">
              <a:latin typeface="Calibri" pitchFamily="34" charset="0"/>
              <a:cs typeface="Arial" charset="0"/>
            </a:endParaRPr>
          </a:p>
          <a:p>
            <a:pPr lvl="1"/>
            <a:r>
              <a:rPr lang="en-US" altLang="zh-CN" sz="2000" dirty="0"/>
              <a:t>1</a:t>
            </a:r>
            <a:r>
              <a:rPr lang="en-US" altLang="zh-CN" sz="2000" baseline="30000" dirty="0"/>
              <a:t>ST </a:t>
            </a:r>
            <a:r>
              <a:rPr lang="en-US" altLang="zh-CN" sz="2000" dirty="0"/>
              <a:t> Rapporteur Call:  </a:t>
            </a:r>
            <a:r>
              <a:rPr lang="en-US" altLang="en-US" sz="2000" dirty="0">
                <a:solidFill>
                  <a:srgbClr val="00B0F0"/>
                </a:solidFill>
              </a:rPr>
              <a:t>16 February 2022 (Wednesday 14:00-17:00 CET)</a:t>
            </a:r>
          </a:p>
          <a:p>
            <a:pPr marL="609600" lvl="1" indent="0">
              <a:buNone/>
            </a:pP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https://meet.goto.com/MirkoCanoSoveri/charging-rapporteur-call</a:t>
            </a:r>
            <a:endParaRPr lang="en-US" altLang="en-US" sz="2000" dirty="0">
              <a:solidFill>
                <a:srgbClr val="00B0F0"/>
              </a:solidFill>
            </a:endParaRPr>
          </a:p>
          <a:p>
            <a:pPr lvl="1"/>
            <a:r>
              <a:rPr lang="en-US" altLang="zh-CN" sz="2000" dirty="0"/>
              <a:t>2</a:t>
            </a:r>
            <a:r>
              <a:rPr lang="en-US" altLang="zh-CN" sz="2000" baseline="30000" dirty="0"/>
              <a:t>nd</a:t>
            </a:r>
            <a:r>
              <a:rPr lang="en-US" altLang="zh-CN" sz="2000" dirty="0"/>
              <a:t> Rapporteur Call:  </a:t>
            </a:r>
            <a:r>
              <a:rPr lang="en-US" altLang="en-US" sz="2000" dirty="0">
                <a:solidFill>
                  <a:srgbClr val="00B0F0"/>
                </a:solidFill>
              </a:rPr>
              <a:t>02.March 2022 (Wednesday 14:00-17:00 CET)</a:t>
            </a:r>
          </a:p>
          <a:p>
            <a:pPr marL="609600" lvl="1" indent="0">
              <a:buNone/>
            </a:pP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https://meet.goto.com/MirkoCanoSoveri/charging-rapporteur-call-6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altLang="en-US" sz="2000" dirty="0">
              <a:solidFill>
                <a:srgbClr val="00B0F0"/>
              </a:solidFill>
            </a:endParaRPr>
          </a:p>
          <a:p>
            <a:pPr lvl="1"/>
            <a:r>
              <a:rPr lang="en-US" altLang="zh-CN" sz="2000" dirty="0"/>
              <a:t>3</a:t>
            </a:r>
            <a:r>
              <a:rPr lang="en-US" altLang="zh-CN" sz="2000" baseline="30000" dirty="0"/>
              <a:t>rd </a:t>
            </a:r>
            <a:r>
              <a:rPr lang="en-US" altLang="zh-CN" sz="2000" dirty="0"/>
              <a:t> Rapporteur Call:  </a:t>
            </a:r>
            <a:r>
              <a:rPr lang="en-US" altLang="en-US" sz="2000" dirty="0">
                <a:solidFill>
                  <a:srgbClr val="00B0F0"/>
                </a:solidFill>
              </a:rPr>
              <a:t>16.March 2022 (Wednesday 14:00-17:00 CET)</a:t>
            </a:r>
          </a:p>
          <a:p>
            <a:pPr marL="609600" lvl="1" indent="0">
              <a:buNone/>
            </a:pP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/>
              </a:rPr>
              <a:t>https://meet.goto.com/MirkoCanoSoveri/charging-rapporteur-call-9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altLang="en-US" sz="2000" dirty="0">
              <a:solidFill>
                <a:srgbClr val="00B0F0"/>
              </a:solidFill>
            </a:endParaRPr>
          </a:p>
          <a:p>
            <a:r>
              <a:rPr lang="en-GB" altLang="zh-CN" sz="3200" dirty="0"/>
              <a:t>The Inputs</a:t>
            </a:r>
          </a:p>
          <a:p>
            <a:pPr lvl="1"/>
            <a:r>
              <a:rPr lang="en-US" altLang="zh-CN" sz="2000" dirty="0"/>
              <a:t>Please inform Charging chair with the topics </a:t>
            </a:r>
            <a:r>
              <a:rPr lang="en-GB" altLang="zh-CN" sz="2000" dirty="0"/>
              <a:t>by </a:t>
            </a:r>
            <a:r>
              <a:rPr lang="sv-SE" altLang="en-US" sz="2000" dirty="0"/>
              <a:t>1 Day before the </a:t>
            </a:r>
            <a:r>
              <a:rPr lang="en-US" altLang="zh-CN" sz="2000" dirty="0"/>
              <a:t>Rapporteur Call</a:t>
            </a:r>
            <a:r>
              <a:rPr lang="sv-SE" altLang="en-US" sz="2000" dirty="0"/>
              <a:t>.</a:t>
            </a:r>
            <a:endParaRPr lang="en-GB" altLang="zh-CN" sz="2000" dirty="0"/>
          </a:p>
          <a:p>
            <a:pPr lvl="1"/>
            <a:r>
              <a:rPr lang="en-GB" altLang="zh-CN" sz="2000" dirty="0"/>
              <a:t>The contribution for the Rapporteur call shall be uploaded </a:t>
            </a:r>
            <a:r>
              <a:rPr lang="en-GB" altLang="en-US" sz="2000" dirty="0"/>
              <a:t>to the following folder </a:t>
            </a:r>
            <a:r>
              <a:rPr lang="en-GB" altLang="zh-CN" sz="2000" dirty="0"/>
              <a:t>by </a:t>
            </a:r>
            <a:r>
              <a:rPr lang="sv-SE" altLang="en-US" sz="2000" dirty="0"/>
              <a:t>1h before the </a:t>
            </a:r>
            <a:r>
              <a:rPr lang="en-US" altLang="zh-CN" sz="2000" dirty="0"/>
              <a:t>Rapporteur Call</a:t>
            </a:r>
            <a:r>
              <a:rPr lang="sv-SE" altLang="en-US" sz="2000" dirty="0"/>
              <a:t>.</a:t>
            </a:r>
          </a:p>
          <a:p>
            <a:pPr marL="609600" lvl="1" indent="0">
              <a:buNone/>
            </a:pPr>
            <a:r>
              <a:rPr lang="en-US" altLang="zh-CN" sz="1600" dirty="0"/>
              <a:t>"CH Rapporteur call 141e post" folder is under the below link: </a:t>
            </a:r>
            <a:endParaRPr lang="zh-CN" altLang="zh-CN" sz="1600" dirty="0"/>
          </a:p>
          <a:p>
            <a:pPr marL="609600" lvl="1" indent="0">
              <a:buNone/>
            </a:pPr>
            <a:r>
              <a:rPr lang="fr-FR" altLang="zh-CN" sz="1600" u="sng" dirty="0">
                <a:hlinkClick r:id="rId5"/>
              </a:rPr>
              <a:t>https://www.3gpp.org/ftp/Email_Discussions/SA5/Charging%20rapporteur%20calls</a:t>
            </a:r>
            <a:endParaRPr lang="sv-SE" altLang="en-US" sz="2000" dirty="0"/>
          </a:p>
          <a:p>
            <a:pPr lvl="1"/>
            <a:endParaRPr lang="en-US" altLang="en-US" sz="20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952713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778250"/>
              </p:ext>
            </p:extLst>
          </p:nvPr>
        </p:nvGraphicFramePr>
        <p:xfrm>
          <a:off x="462792" y="1317178"/>
          <a:ext cx="11266416" cy="4524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9113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1157680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5184397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845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26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58037">
                  <a:extLst>
                    <a:ext uri="{9D8B030D-6E8A-4147-A177-3AD203B41FA5}">
                      <a16:colId xmlns:a16="http://schemas.microsoft.com/office/drawing/2014/main" val="1780919772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Item</a:t>
                      </a: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>
                          <a:latin typeface="+mn-lt"/>
                        </a:rPr>
                        <a:t>TS/TR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n-lt"/>
                        </a:rPr>
                        <a:t>Source</a:t>
                      </a:r>
                      <a:endParaRPr lang="sv-SE" sz="1600" dirty="0">
                        <a:latin typeface="+mn-lt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>
                          <a:latin typeface="+mn-lt"/>
                        </a:rPr>
                        <a:t>Meeting minutes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Agenda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draft agenda for the Rapporteur calls 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Please inform the Chair/VC the additional topics one day before the Rapporteur call. 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Chair/VC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Roaming 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CHROAM</a:t>
                      </a:r>
                      <a:endParaRPr lang="fr-FR" altLang="zh-CN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Topics: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 Implications on Nchf interface stage 2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2.1 Document structure of the LBO and MVNO (Annex or Clause X)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 Contribution Plan (TBD)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2.3 Key issues for LBO 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MVNO (with CHF) Charging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444500" marR="0" lvl="1" indent="-176213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Roaming Profile Mechanism </a:t>
                      </a:r>
                    </a:p>
                    <a:p>
                      <a:pPr marL="444500" marR="0" lvl="1" indent="-176213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Charging Granularity : FBC and QBC in the HPLMN and V-PLMN/MVNO</a:t>
                      </a:r>
                    </a:p>
                    <a:p>
                      <a:pPr marL="444500" marR="0" lvl="1" indent="-176213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Charging Method: with or without quota or both of them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32.290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32.255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327817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5GLAN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5GLAN_CH</a:t>
                      </a:r>
                    </a:p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Document structure of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UDM based solution and NEF based solution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32.254 ? </a:t>
                      </a: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924874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1</a:t>
            </a:r>
            <a:r>
              <a:rPr lang="en-US" altLang="zh-CN" sz="3200" kern="0" baseline="30000" dirty="0"/>
              <a:t>ST </a:t>
            </a:r>
            <a:r>
              <a:rPr lang="en-US" altLang="zh-CN" sz="3200" kern="0" dirty="0"/>
              <a:t>Rapporteur Call – hosted by CH VC</a:t>
            </a:r>
          </a:p>
        </p:txBody>
      </p:sp>
    </p:spTree>
    <p:extLst>
      <p:ext uri="{BB962C8B-B14F-4D97-AF65-F5344CB8AC3E}">
        <p14:creationId xmlns:p14="http://schemas.microsoft.com/office/powerpoint/2010/main" val="2942676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7305730"/>
              </p:ext>
            </p:extLst>
          </p:nvPr>
        </p:nvGraphicFramePr>
        <p:xfrm>
          <a:off x="411061" y="1317178"/>
          <a:ext cx="11350305" cy="35108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7012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1193125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4025405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143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19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58846">
                  <a:extLst>
                    <a:ext uri="{9D8B030D-6E8A-4147-A177-3AD203B41FA5}">
                      <a16:colId xmlns:a16="http://schemas.microsoft.com/office/drawing/2014/main" val="1780919772"/>
                    </a:ext>
                  </a:extLst>
                </a:gridCol>
              </a:tblGrid>
              <a:tr h="70456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Topic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TS/TR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 minutes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459325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Roaming (Continued )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CHROAM</a:t>
                      </a:r>
                      <a:endParaRPr lang="fr-FR" altLang="zh-CN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Call for contributions into discussion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uggestion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 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68300" marR="0" lvl="0" indent="-28575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LBO architecture, general description and charging parameters for Stage 2</a:t>
                      </a:r>
                    </a:p>
                    <a:p>
                      <a:pPr marL="368300" marR="0" lvl="0" indent="-28575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Key issues </a:t>
                      </a:r>
                    </a:p>
                    <a:p>
                      <a:pPr marL="628650" marR="0" lvl="1" indent="-268288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Triggers</a:t>
                      </a:r>
                    </a:p>
                    <a:p>
                      <a:pPr marL="628650" marR="0" lvl="1" indent="-268288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Charging information, such as location</a:t>
                      </a:r>
                    </a:p>
                    <a:p>
                      <a:pPr marL="628650" marR="0" lvl="1" indent="-268288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  <a:tr h="459325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Nchf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FS_NCHF_Ph2</a:t>
                      </a:r>
                      <a:endParaRPr lang="fr-FR" altLang="zh-CN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CHF Set Concept (Secondary/Primary)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Handling of Retry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Nokia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709071"/>
                  </a:ext>
                </a:extLst>
              </a:tr>
              <a:tr h="459325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444500" marR="0" lvl="1" indent="-176213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81745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dirty="0"/>
              <a:t>2</a:t>
            </a:r>
            <a:r>
              <a:rPr lang="en-US" altLang="zh-CN" sz="3200" baseline="30000" dirty="0"/>
              <a:t>nd</a:t>
            </a:r>
            <a:r>
              <a:rPr lang="en-US" altLang="zh-CN" sz="3200" dirty="0"/>
              <a:t> Rapporteur Call </a:t>
            </a:r>
            <a:r>
              <a:rPr lang="en-US" altLang="zh-CN" sz="3200" kern="0" dirty="0"/>
              <a:t>– hosted by CH Chair</a:t>
            </a:r>
          </a:p>
        </p:txBody>
      </p:sp>
    </p:spTree>
    <p:extLst>
      <p:ext uri="{BB962C8B-B14F-4D97-AF65-F5344CB8AC3E}">
        <p14:creationId xmlns:p14="http://schemas.microsoft.com/office/powerpoint/2010/main" val="1665816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3848325"/>
              </p:ext>
            </p:extLst>
          </p:nvPr>
        </p:nvGraphicFramePr>
        <p:xfrm>
          <a:off x="691215" y="1317178"/>
          <a:ext cx="11070151" cy="43035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2122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70608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2974524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4639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44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54487">
                  <a:extLst>
                    <a:ext uri="{9D8B030D-6E8A-4147-A177-3AD203B41FA5}">
                      <a16:colId xmlns:a16="http://schemas.microsoft.com/office/drawing/2014/main" val="1780919772"/>
                    </a:ext>
                  </a:extLst>
                </a:gridCol>
              </a:tblGrid>
              <a:tr h="738125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Topic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TS/TR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 minutes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Nchf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FS_NCHF_Ph2</a:t>
                      </a:r>
                      <a:endParaRPr lang="fr-FR" altLang="zh-CN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Call for contributions into discussion…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Roaming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FS_CHROAM</a:t>
                      </a:r>
                      <a:endParaRPr lang="fr-FR" altLang="zh-CN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outstanding issues  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556856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Network Slicing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NSLICE_DC_CH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MDAS updates</a:t>
                      </a:r>
                    </a:p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3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28.201, 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28.202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MATRIXX Software, 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Nokia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0293009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Rel-17 TS Update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TEI17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Automatic TS 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Upgrade Rel-17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28.20x,</a:t>
                      </a:r>
                      <a:b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32.2xx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SA5 VC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447076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dirty="0"/>
              <a:t>3</a:t>
            </a:r>
            <a:r>
              <a:rPr lang="en-US" altLang="zh-CN" sz="3200" baseline="30000" dirty="0"/>
              <a:t>rd </a:t>
            </a:r>
            <a:r>
              <a:rPr lang="en-US" altLang="zh-CN" sz="3200" dirty="0"/>
              <a:t> Rapporteur Call </a:t>
            </a:r>
            <a:r>
              <a:rPr lang="en-US" altLang="zh-CN" sz="3200" kern="0" dirty="0"/>
              <a:t>– hosted by CH Chair</a:t>
            </a:r>
          </a:p>
        </p:txBody>
      </p:sp>
    </p:spTree>
    <p:extLst>
      <p:ext uri="{BB962C8B-B14F-4D97-AF65-F5344CB8AC3E}">
        <p14:creationId xmlns:p14="http://schemas.microsoft.com/office/powerpoint/2010/main" val="587988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815" y="2879729"/>
            <a:ext cx="8221835" cy="519616"/>
          </a:xfrm>
        </p:spPr>
        <p:txBody>
          <a:bodyPr/>
          <a:lstStyle/>
          <a:p>
            <a:r>
              <a:rPr lang="sv-SE" sz="60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185B6FD968AC4F8244C98DADFCDDF2" ma:contentTypeVersion="13" ma:contentTypeDescription="Create a new document." ma:contentTypeScope="" ma:versionID="82ad2bae7f0c06f2affd04e202398948">
  <xsd:schema xmlns:xsd="http://www.w3.org/2001/XMLSchema" xmlns:xs="http://www.w3.org/2001/XMLSchema" xmlns:p="http://schemas.microsoft.com/office/2006/metadata/properties" xmlns:ns3="71c5aaf6-e6ce-465b-b873-5148d2a4c105" xmlns:ns4="687e87d0-d0a8-4c48-8f94-14f0c67212c5" xmlns:ns5="b4d06219-a142-4c5f-be55-53f74cb980c7" targetNamespace="http://schemas.microsoft.com/office/2006/metadata/properties" ma:root="true" ma:fieldsID="f9959177c7080051a0232d0818074d39" ns3:_="" ns4:_="" ns5:_="">
    <xsd:import namespace="71c5aaf6-e6ce-465b-b873-5148d2a4c105"/>
    <xsd:import namespace="687e87d0-d0a8-4c48-8f94-14f0c67212c5"/>
    <xsd:import namespace="b4d06219-a142-4c5f-be55-53f74cb980c7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FastMetadata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7e87d0-d0a8-4c48-8f94-14f0c67212c5" elementFormDefault="qualified">
    <xsd:import namespace="http://schemas.microsoft.com/office/2006/documentManagement/types"/>
    <xsd:import namespace="http://schemas.microsoft.com/office/infopath/2007/PartnerControls"/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internalName="MediaServiceAutoTags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06219-a142-4c5f-be55-53f74cb980c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13C568A-0C46-4592-BB68-CDB41342D77A}">
  <ds:schemaRefs>
    <ds:schemaRef ds:uri="http://purl.org/dc/dcmitype/"/>
    <ds:schemaRef ds:uri="b4d06219-a142-4c5f-be55-53f74cb980c7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71c5aaf6-e6ce-465b-b873-5148d2a4c105"/>
    <ds:schemaRef ds:uri="http://schemas.microsoft.com/office/infopath/2007/PartnerControls"/>
    <ds:schemaRef ds:uri="http://schemas.openxmlformats.org/package/2006/metadata/core-properties"/>
    <ds:schemaRef ds:uri="687e87d0-d0a8-4c48-8f94-14f0c67212c5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533F262-609D-4DE1-971D-E33E47E685D8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DB86EE5A-C607-470A-B2B8-6CB953A47714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362C99FD-0342-4981-9E51-9B4B3D0AAD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87e87d0-d0a8-4c48-8f94-14f0c67212c5"/>
    <ds:schemaRef ds:uri="b4d06219-a142-4c5f-be55-53f74cb980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24795</TotalTime>
  <Words>468</Words>
  <Application>Microsoft Office PowerPoint</Application>
  <PresentationFormat>Widescreen</PresentationFormat>
  <Paragraphs>102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Office Theme</vt:lpstr>
      <vt:lpstr>    Agenda for Charging Rapporteur call   (SA5#141e post)   </vt:lpstr>
      <vt:lpstr>Schedule of Rapporteur Call</vt:lpstr>
      <vt:lpstr>PowerPoint Presentation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SA5#141e</cp:lastModifiedBy>
  <cp:revision>386</cp:revision>
  <dcterms:created xsi:type="dcterms:W3CDTF">2019-03-13T01:38:36Z</dcterms:created>
  <dcterms:modified xsi:type="dcterms:W3CDTF">2022-02-14T15:46:59Z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0x01010083185B6FD968AC4F8244C98DADFCDDF2</vt:lpwstr>
  </property>
  <property fmtid="{D5CDD505-2E9C-101B-9397-08002B2CF9AE}" pid="3" name="_2015_ms_pID_725343">
    <vt:lpwstr>(3)0bRnFVXT4bo7u1I3a+yPwKIvn6vyBANN1R/UJTR5wQLL02k9UrUJv/aGA+HBFmC45glzqv7p
sUP/8mXz2FX3mOfyOedLUh5Hn/gH2r29/zu5UP8YCCjTGmHgC4oNEGtkIChpbsX7Tp/F3RoF
iCPWegjY9Z9ljIkRg51mlMIgqazPymeUDr8lmN/e/1DP9qOJ67OcUhjm1LcPJ4JPbNDYHjJ3
Tqx3fnVshc5wN3+07M</vt:lpwstr>
  </property>
  <property fmtid="{D5CDD505-2E9C-101B-9397-08002B2CF9AE}" pid="4" name="_2015_ms_pID_7253431">
    <vt:lpwstr>j5gFGdyYwaAAR7ZjGNUv74vvH/Ppfp1W3TUHrbWqtEQOEinn/Jnhzf
tNsBcnXerKEzcNhKKbfkWxbACpqL4X1W4sUrUwupxvHgAUhaHaU1eSb76mRyGLq/ZTlDowjR
8tpm7NUgjO8wHaFvDBjrCroITS1+7fDLM9Qgz7mg2VMvQJOGjazGH2tWB7Y7C+XbVoAnWpp+
m+TfxtRUJCjPRrKi+geqnKYlevM6JiiCTdp9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ng==</vt:lpwstr>
  </property>
</Properties>
</file>