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146" r:id="rId4"/>
  </p:sldMasterIdLst>
  <p:notesMasterIdLst>
    <p:notesMasterId r:id="rId15"/>
  </p:notesMasterIdLst>
  <p:handoutMasterIdLst>
    <p:handoutMasterId r:id="rId16"/>
  </p:handoutMasterIdLst>
  <p:sldIdLst>
    <p:sldId id="341" r:id="rId5"/>
    <p:sldId id="363" r:id="rId6"/>
    <p:sldId id="369" r:id="rId7"/>
    <p:sldId id="366" r:id="rId8"/>
    <p:sldId id="367" r:id="rId9"/>
    <p:sldId id="364" r:id="rId10"/>
    <p:sldId id="368" r:id="rId11"/>
    <p:sldId id="370" r:id="rId12"/>
    <p:sldId id="371" r:id="rId13"/>
    <p:sldId id="365" r:id="rId14"/>
  </p:sldIdLst>
  <p:sldSz cx="12192000" cy="6858000"/>
  <p:notesSz cx="6921500" cy="100838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76">
          <p15:clr>
            <a:srgbClr val="A4A3A4"/>
          </p15:clr>
        </p15:guide>
        <p15:guide id="2" pos="218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E7C9231-03F8-6B25-CAA2-BE86DF0D8FF1}" name="SF" initials="SF" userId="SF" providerId="None"/>
  <p188:author id="{AF9EC1EB-77CF-957A-EFAD-6109A82DCBB7}" name="IDCC-4 - AB" initials="IDCC-4" userId="IDCC-4 - AB"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FF6600"/>
    <a:srgbClr val="1A4669"/>
    <a:srgbClr val="C6D254"/>
    <a:srgbClr val="B1D254"/>
    <a:srgbClr val="2A6EA8"/>
    <a:srgbClr val="0F5C77"/>
    <a:srgbClr val="1270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627" autoAdjust="0"/>
    <p:restoredTop sz="94679" autoAdjust="0"/>
  </p:normalViewPr>
  <p:slideViewPr>
    <p:cSldViewPr snapToGrid="0">
      <p:cViewPr varScale="1">
        <p:scale>
          <a:sx n="107" d="100"/>
          <a:sy n="107" d="100"/>
        </p:scale>
        <p:origin x="600" y="10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2" d="100"/>
          <a:sy n="42" d="100"/>
        </p:scale>
        <p:origin x="-2850" y="-96"/>
      </p:cViewPr>
      <p:guideLst>
        <p:guide orient="horz" pos="3176"/>
        <p:guide pos="21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789072D9-2976-48D6-91CC-F3B81D5BC3D5}"/>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19" name="Rectangle 3">
            <a:extLst>
              <a:ext uri="{FF2B5EF4-FFF2-40B4-BE49-F238E27FC236}">
                <a16:creationId xmlns:a16="http://schemas.microsoft.com/office/drawing/2014/main" id="{5337DD13-51AD-4B02-8A68-D1AEA3BFD1E7}"/>
              </a:ext>
            </a:extLst>
          </p:cNvPr>
          <p:cNvSpPr>
            <a:spLocks noGrp="1" noChangeArrowheads="1"/>
          </p:cNvSpPr>
          <p:nvPr>
            <p:ph type="dt" sz="quarter"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9220" name="Rectangle 4">
            <a:extLst>
              <a:ext uri="{FF2B5EF4-FFF2-40B4-BE49-F238E27FC236}">
                <a16:creationId xmlns:a16="http://schemas.microsoft.com/office/drawing/2014/main" id="{A3DFC17F-0481-4905-8632-1C02E3E3DC52}"/>
              </a:ext>
            </a:extLst>
          </p:cNvPr>
          <p:cNvSpPr>
            <a:spLocks noGrp="1" noChangeArrowheads="1"/>
          </p:cNvSpPr>
          <p:nvPr>
            <p:ph type="ftr" sz="quarter" idx="2"/>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21" name="Rectangle 5">
            <a:extLst>
              <a:ext uri="{FF2B5EF4-FFF2-40B4-BE49-F238E27FC236}">
                <a16:creationId xmlns:a16="http://schemas.microsoft.com/office/drawing/2014/main" id="{EE81EF3A-A1DE-4C8C-8602-3BA1B0BECDBF}"/>
              </a:ext>
            </a:extLst>
          </p:cNvPr>
          <p:cNvSpPr>
            <a:spLocks noGrp="1" noChangeArrowheads="1"/>
          </p:cNvSpPr>
          <p:nvPr>
            <p:ph type="sldNum" sz="quarter" idx="3"/>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A3198B39-BF8D-4494-9821-E6701364FD81}"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072CA75-53D7-445B-9EF5-6CAEF1776D6A}"/>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099" name="Rectangle 3">
            <a:extLst>
              <a:ext uri="{FF2B5EF4-FFF2-40B4-BE49-F238E27FC236}">
                <a16:creationId xmlns:a16="http://schemas.microsoft.com/office/drawing/2014/main" id="{6A4E70E9-E8A6-4EC8-9A63-B36D42527792}"/>
              </a:ext>
            </a:extLst>
          </p:cNvPr>
          <p:cNvSpPr>
            <a:spLocks noGrp="1" noChangeArrowheads="1"/>
          </p:cNvSpPr>
          <p:nvPr>
            <p:ph type="dt"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3076" name="Rectangle 4">
            <a:extLst>
              <a:ext uri="{FF2B5EF4-FFF2-40B4-BE49-F238E27FC236}">
                <a16:creationId xmlns:a16="http://schemas.microsoft.com/office/drawing/2014/main" id="{B0437FF1-442D-43A2-8C73-F8F083ADF658}"/>
              </a:ext>
            </a:extLst>
          </p:cNvPr>
          <p:cNvSpPr>
            <a:spLocks noGrp="1" noRot="1" noChangeAspect="1" noChangeArrowheads="1" noTextEdit="1"/>
          </p:cNvSpPr>
          <p:nvPr>
            <p:ph type="sldImg" idx="2"/>
          </p:nvPr>
        </p:nvSpPr>
        <p:spPr bwMode="auto">
          <a:xfrm>
            <a:off x="100013" y="755650"/>
            <a:ext cx="6721475" cy="37814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0EA3C5F4-38C2-4B34-837F-12B7982390FF}"/>
              </a:ext>
            </a:extLst>
          </p:cNvPr>
          <p:cNvSpPr>
            <a:spLocks noGrp="1" noChangeArrowheads="1"/>
          </p:cNvSpPr>
          <p:nvPr>
            <p:ph type="body" sz="quarter" idx="3"/>
          </p:nvPr>
        </p:nvSpPr>
        <p:spPr bwMode="auto">
          <a:xfrm>
            <a:off x="923925" y="4789488"/>
            <a:ext cx="5073650" cy="4538662"/>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FCA29B65-32F6-409B-983D-A505954C0DCE}"/>
              </a:ext>
            </a:extLst>
          </p:cNvPr>
          <p:cNvSpPr>
            <a:spLocks noGrp="1" noChangeArrowheads="1"/>
          </p:cNvSpPr>
          <p:nvPr>
            <p:ph type="ftr" sz="quarter" idx="4"/>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103" name="Rectangle 7">
            <a:extLst>
              <a:ext uri="{FF2B5EF4-FFF2-40B4-BE49-F238E27FC236}">
                <a16:creationId xmlns:a16="http://schemas.microsoft.com/office/drawing/2014/main" id="{C32814BC-4525-4F02-B0DA-914D143EF2AC}"/>
              </a:ext>
            </a:extLst>
          </p:cNvPr>
          <p:cNvSpPr>
            <a:spLocks noGrp="1" noChangeArrowheads="1"/>
          </p:cNvSpPr>
          <p:nvPr>
            <p:ph type="sldNum" sz="quarter" idx="5"/>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ECB452CC-48C9-4997-9257-C682E2A70ECE}"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576406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9935987"/>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36636365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4CEAFC18-F740-420D-8DA7-68B0EC97C46E}"/>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4AFE2B5B-1B45-4E7A-A25D-B141A077B612}"/>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008F4169-1069-4316-B1D5-466056FF0739}"/>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7" name="Snip Single Corner Rectangle 6">
            <a:extLst>
              <a:ext uri="{FF2B5EF4-FFF2-40B4-BE49-F238E27FC236}">
                <a16:creationId xmlns:a16="http://schemas.microsoft.com/office/drawing/2014/main" id="{C220C726-1B32-4CFD-B6FE-8C6E0C6B668C}"/>
              </a:ext>
            </a:extLst>
          </p:cNvPr>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pic>
        <p:nvPicPr>
          <p:cNvPr id="1031" name="Picture 1">
            <a:extLst>
              <a:ext uri="{FF2B5EF4-FFF2-40B4-BE49-F238E27FC236}">
                <a16:creationId xmlns:a16="http://schemas.microsoft.com/office/drawing/2014/main" id="{5E9ECA3E-FE52-464F-8707-38070FE65DBF}"/>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4C62F9F5-7ED7-4782-9DFF-6089C2DCD9EC}"/>
              </a:ext>
            </a:extLst>
          </p:cNvPr>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5420701A-B243-422E-826E-78BD4E22F668}" type="slidenum">
              <a:rPr lang="en-GB" altLang="en-US" sz="1400" smtClean="0">
                <a:latin typeface="Calibri" panose="020F0502020204030204" pitchFamily="34" charset="0"/>
              </a:rPr>
              <a:pPr>
                <a:defRPr/>
              </a:pPr>
              <a:t>‹#›</a:t>
            </a:fld>
            <a:endParaRPr lang="en-GB" altLang="en-US" sz="1400">
              <a:latin typeface="Calibri" panose="020F0502020204030204" pitchFamily="34" charset="0"/>
            </a:endParaRPr>
          </a:p>
        </p:txBody>
      </p:sp>
      <p:sp>
        <p:nvSpPr>
          <p:cNvPr id="11" name="Text Box 14">
            <a:extLst>
              <a:ext uri="{FF2B5EF4-FFF2-40B4-BE49-F238E27FC236}">
                <a16:creationId xmlns:a16="http://schemas.microsoft.com/office/drawing/2014/main" id="{AA2802BD-1B72-4AD1-8184-0FD099607084}"/>
              </a:ext>
            </a:extLst>
          </p:cNvPr>
          <p:cNvSpPr txBox="1">
            <a:spLocks noChangeArrowheads="1"/>
          </p:cNvSpPr>
          <p:nvPr userDrawn="1"/>
        </p:nvSpPr>
        <p:spPr bwMode="auto">
          <a:xfrm>
            <a:off x="133350" y="36513"/>
            <a:ext cx="260191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sv-SE" altLang="en-US" sz="1200" b="1" dirty="0">
                <a:latin typeface="Arial "/>
              </a:rPr>
              <a:t>3GPP SA3#126	</a:t>
            </a:r>
          </a:p>
          <a:p>
            <a:pPr eaLnBrk="1" hangingPunct="1">
              <a:defRPr/>
            </a:pPr>
            <a:r>
              <a:rPr lang="sv-SE" altLang="en-US" sz="1200" b="1" i="1" dirty="0">
                <a:latin typeface="Arial "/>
              </a:rPr>
              <a:t>Goa, India</a:t>
            </a:r>
            <a:r>
              <a:rPr lang="sv-SE" altLang="en-US" sz="1200" b="1" dirty="0">
                <a:latin typeface="Arial "/>
              </a:rPr>
              <a:t> – February 2026</a:t>
            </a:r>
          </a:p>
        </p:txBody>
      </p:sp>
      <p:sp>
        <p:nvSpPr>
          <p:cNvPr id="13" name="Text Box 14">
            <a:extLst>
              <a:ext uri="{FF2B5EF4-FFF2-40B4-BE49-F238E27FC236}">
                <a16:creationId xmlns:a16="http://schemas.microsoft.com/office/drawing/2014/main" id="{AF4006C6-1A95-4284-A498-917EA49F0F95}"/>
              </a:ext>
            </a:extLst>
          </p:cNvPr>
          <p:cNvSpPr txBox="1">
            <a:spLocks noChangeArrowheads="1"/>
          </p:cNvSpPr>
          <p:nvPr userDrawn="1"/>
        </p:nvSpPr>
        <p:spPr bwMode="auto">
          <a:xfrm>
            <a:off x="9163050" y="133350"/>
            <a:ext cx="260032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defRPr/>
            </a:pPr>
            <a:r>
              <a:rPr lang="sv-SE" altLang="en-US" sz="1200" b="1" dirty="0">
                <a:latin typeface="Arial "/>
              </a:rPr>
              <a:t>S3-26XXXX	</a:t>
            </a:r>
          </a:p>
        </p:txBody>
      </p:sp>
    </p:spTree>
  </p:cSld>
  <p:clrMap bg1="lt1" tx1="dk1" bg2="lt2" tx2="dk2" accent1="accent1" accent2="accent2" accent3="accent3" accent4="accent4" accent5="accent5" accent6="accent6" hlink="hlink" folHlink="folHlink"/>
  <p:sldLayoutIdLst>
    <p:sldLayoutId id="2147485163" r:id="rId1"/>
    <p:sldLayoutId id="2147485161" r:id="rId2"/>
    <p:sldLayoutId id="2147485162" r:id="rId3"/>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6"/>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6BFCA172-672F-4297-B767-9F7EDE373FA1}"/>
              </a:ext>
            </a:extLst>
          </p:cNvPr>
          <p:cNvSpPr>
            <a:spLocks noGrp="1"/>
          </p:cNvSpPr>
          <p:nvPr>
            <p:ph type="title"/>
          </p:nvPr>
        </p:nvSpPr>
        <p:spPr>
          <a:xfrm>
            <a:off x="1075765" y="2734235"/>
            <a:ext cx="9242611" cy="1479177"/>
          </a:xfrm>
        </p:spPr>
        <p:txBody>
          <a:bodyPr/>
          <a:lstStyle/>
          <a:p>
            <a:pPr algn="ctr" eaLnBrk="1" hangingPunct="1"/>
            <a:r>
              <a:rPr lang="en-GB" altLang="en-US" sz="4400" dirty="0"/>
              <a:t>FS_BSP4SBA</a:t>
            </a:r>
            <a:br>
              <a:rPr lang="en-GB" altLang="en-US" sz="4400" dirty="0"/>
            </a:br>
            <a:r>
              <a:rPr lang="en-GB" altLang="en-US" sz="4400" dirty="0"/>
              <a:t>EN resolution and Way forward</a:t>
            </a:r>
          </a:p>
        </p:txBody>
      </p:sp>
      <p:sp>
        <p:nvSpPr>
          <p:cNvPr id="2" name="TextBox 1">
            <a:extLst>
              <a:ext uri="{FF2B5EF4-FFF2-40B4-BE49-F238E27FC236}">
                <a16:creationId xmlns:a16="http://schemas.microsoft.com/office/drawing/2014/main" id="{BA35CB78-1E78-4BA0-AE81-C8F9155D7296}"/>
              </a:ext>
            </a:extLst>
          </p:cNvPr>
          <p:cNvSpPr txBox="1"/>
          <p:nvPr/>
        </p:nvSpPr>
        <p:spPr>
          <a:xfrm>
            <a:off x="4373631" y="5853953"/>
            <a:ext cx="2646878" cy="369332"/>
          </a:xfrm>
          <a:prstGeom prst="rect">
            <a:avLst/>
          </a:prstGeom>
          <a:noFill/>
        </p:spPr>
        <p:txBody>
          <a:bodyPr wrap="none" rtlCol="0">
            <a:spAutoFit/>
          </a:bodyPr>
          <a:lstStyle/>
          <a:p>
            <a:r>
              <a:rPr lang="en-US" dirty="0"/>
              <a:t>Huawei – Imran Saleem</a:t>
            </a:r>
          </a:p>
        </p:txBody>
      </p:sp>
    </p:spTree>
  </p:cSld>
  <p:clrMapOvr>
    <a:masterClrMapping/>
  </p:clrMapOvr>
  <p:transition>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3AFF4909-1900-46CD-87F7-AE296C59418F}"/>
              </a:ext>
            </a:extLst>
          </p:cNvPr>
          <p:cNvSpPr>
            <a:spLocks noGrp="1"/>
          </p:cNvSpPr>
          <p:nvPr>
            <p:ph type="title"/>
          </p:nvPr>
        </p:nvSpPr>
        <p:spPr/>
        <p:txBody>
          <a:bodyPr/>
          <a:lstStyle/>
          <a:p>
            <a:r>
              <a:rPr lang="en-GB" altLang="en-US" dirty="0"/>
              <a:t>Conclusion</a:t>
            </a:r>
          </a:p>
        </p:txBody>
      </p:sp>
      <p:sp>
        <p:nvSpPr>
          <p:cNvPr id="8195" name="Content Placeholder 2">
            <a:extLst>
              <a:ext uri="{FF2B5EF4-FFF2-40B4-BE49-F238E27FC236}">
                <a16:creationId xmlns:a16="http://schemas.microsoft.com/office/drawing/2014/main" id="{A955EC6E-B2A1-4AA5-9F6A-E317D7FE324C}"/>
              </a:ext>
            </a:extLst>
          </p:cNvPr>
          <p:cNvSpPr>
            <a:spLocks noGrp="1"/>
          </p:cNvSpPr>
          <p:nvPr>
            <p:ph idx="1"/>
          </p:nvPr>
        </p:nvSpPr>
        <p:spPr>
          <a:xfrm>
            <a:off x="838200" y="2040778"/>
            <a:ext cx="10515600" cy="3490446"/>
          </a:xfrm>
        </p:spPr>
        <p:txBody>
          <a:bodyPr/>
          <a:lstStyle/>
          <a:p>
            <a:r>
              <a:rPr lang="en-US" altLang="en-US" dirty="0"/>
              <a:t>Best practice as specified in RFC 9700 clauses 2.2, 2.5 for indirect communication </a:t>
            </a:r>
            <a:r>
              <a:rPr lang="en-US" sz="2800" kern="1200" dirty="0">
                <a:solidFill>
                  <a:schemeClr val="dk1"/>
                </a:solidFill>
                <a:effectLst/>
                <a:latin typeface="+mn-lt"/>
                <a:ea typeface="+mn-ea"/>
                <a:cs typeface="+mn-cs"/>
              </a:rPr>
              <a:t>, the risk appears to be limited with no immediate actions planned.</a:t>
            </a:r>
          </a:p>
          <a:p>
            <a:r>
              <a:rPr lang="en-US" altLang="en-US" dirty="0"/>
              <a:t>RFC 8725 clause 3.10 for indirect communication </a:t>
            </a:r>
            <a:r>
              <a:rPr lang="en-US" sz="2800" kern="1200" dirty="0">
                <a:solidFill>
                  <a:schemeClr val="dk1"/>
                </a:solidFill>
                <a:effectLst/>
                <a:latin typeface="+mn-lt"/>
                <a:ea typeface="+mn-ea"/>
                <a:cs typeface="+mn-cs"/>
              </a:rPr>
              <a:t>, the risk appears to be limited with no immediate actions planned.</a:t>
            </a:r>
            <a:endParaRPr lang="en-US" altLang="en-US" dirty="0"/>
          </a:p>
          <a:p>
            <a:r>
              <a:rPr lang="en-US" altLang="en-US" dirty="0"/>
              <a:t>Remaining set of applicable and non-applicable measure/controls outlined in the RFC 8725 clause 3.1, 3.2, 3.3, 3.4, 3.5, 3.6, 3.7 are implementation specific Therefore, no further action is required.</a:t>
            </a:r>
          </a:p>
        </p:txBody>
      </p:sp>
    </p:spTree>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39BD4D34-87E7-4105-B586-4767AFA2F0F4}"/>
              </a:ext>
            </a:extLst>
          </p:cNvPr>
          <p:cNvSpPr>
            <a:spLocks noGrp="1"/>
          </p:cNvSpPr>
          <p:nvPr>
            <p:ph type="title"/>
          </p:nvPr>
        </p:nvSpPr>
        <p:spPr>
          <a:xfrm>
            <a:off x="838200" y="535454"/>
            <a:ext cx="10515600" cy="719605"/>
          </a:xfrm>
        </p:spPr>
        <p:txBody>
          <a:bodyPr/>
          <a:lstStyle/>
          <a:p>
            <a:r>
              <a:rPr lang="en-GB" altLang="en-US" dirty="0"/>
              <a:t>Highlights based on </a:t>
            </a:r>
            <a:r>
              <a:rPr lang="en-GB" dirty="0"/>
              <a:t>TR 33.755 V0.2.0 </a:t>
            </a:r>
            <a:endParaRPr lang="en-GB" altLang="en-US" dirty="0"/>
          </a:p>
        </p:txBody>
      </p:sp>
      <p:pic>
        <p:nvPicPr>
          <p:cNvPr id="4" name="Content Placeholder 3">
            <a:extLst>
              <a:ext uri="{FF2B5EF4-FFF2-40B4-BE49-F238E27FC236}">
                <a16:creationId xmlns:a16="http://schemas.microsoft.com/office/drawing/2014/main" id="{9FCA23B2-2CB3-4970-88DD-77FC5DAC754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16476" y="1825625"/>
            <a:ext cx="8959048" cy="4351338"/>
          </a:xfrm>
        </p:spPr>
      </p:pic>
    </p:spTree>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4426C88-6BB9-434D-B509-AE375B7E33B4}"/>
              </a:ext>
            </a:extLst>
          </p:cNvPr>
          <p:cNvSpPr>
            <a:spLocks noGrp="1"/>
          </p:cNvSpPr>
          <p:nvPr>
            <p:ph type="title"/>
          </p:nvPr>
        </p:nvSpPr>
        <p:spPr>
          <a:xfrm>
            <a:off x="838200" y="365125"/>
            <a:ext cx="10515600" cy="1325563"/>
          </a:xfrm>
        </p:spPr>
        <p:txBody>
          <a:bodyPr/>
          <a:lstStyle/>
          <a:p>
            <a:r>
              <a:rPr lang="en-GB" altLang="en-US" dirty="0"/>
              <a:t>Applicable Open points RFC 9700</a:t>
            </a:r>
          </a:p>
        </p:txBody>
      </p:sp>
      <p:graphicFrame>
        <p:nvGraphicFramePr>
          <p:cNvPr id="5" name="Table 5">
            <a:extLst>
              <a:ext uri="{FF2B5EF4-FFF2-40B4-BE49-F238E27FC236}">
                <a16:creationId xmlns:a16="http://schemas.microsoft.com/office/drawing/2014/main" id="{55C4A2D7-A3E1-4BCC-8CB4-CD36B6B1590C}"/>
              </a:ext>
            </a:extLst>
          </p:cNvPr>
          <p:cNvGraphicFramePr>
            <a:graphicFrameLocks noGrp="1"/>
          </p:cNvGraphicFramePr>
          <p:nvPr>
            <p:ph idx="1"/>
            <p:extLst>
              <p:ext uri="{D42A27DB-BD31-4B8C-83A1-F6EECF244321}">
                <p14:modId xmlns:p14="http://schemas.microsoft.com/office/powerpoint/2010/main" val="3503753920"/>
              </p:ext>
            </p:extLst>
          </p:nvPr>
        </p:nvGraphicFramePr>
        <p:xfrm>
          <a:off x="161364" y="2085600"/>
          <a:ext cx="11869272" cy="2570480"/>
        </p:xfrm>
        <a:graphic>
          <a:graphicData uri="http://schemas.openxmlformats.org/drawingml/2006/table">
            <a:tbl>
              <a:tblPr firstRow="1" bandRow="1">
                <a:tableStyleId>{5C22544A-7EE6-4342-B048-85BDC9FD1C3A}</a:tableStyleId>
              </a:tblPr>
              <a:tblGrid>
                <a:gridCol w="779929">
                  <a:extLst>
                    <a:ext uri="{9D8B030D-6E8A-4147-A177-3AD203B41FA5}">
                      <a16:colId xmlns:a16="http://schemas.microsoft.com/office/drawing/2014/main" val="1947387074"/>
                    </a:ext>
                  </a:extLst>
                </a:gridCol>
                <a:gridCol w="2366683">
                  <a:extLst>
                    <a:ext uri="{9D8B030D-6E8A-4147-A177-3AD203B41FA5}">
                      <a16:colId xmlns:a16="http://schemas.microsoft.com/office/drawing/2014/main" val="481743435"/>
                    </a:ext>
                  </a:extLst>
                </a:gridCol>
                <a:gridCol w="1362636">
                  <a:extLst>
                    <a:ext uri="{9D8B030D-6E8A-4147-A177-3AD203B41FA5}">
                      <a16:colId xmlns:a16="http://schemas.microsoft.com/office/drawing/2014/main" val="183128589"/>
                    </a:ext>
                  </a:extLst>
                </a:gridCol>
                <a:gridCol w="7360024">
                  <a:extLst>
                    <a:ext uri="{9D8B030D-6E8A-4147-A177-3AD203B41FA5}">
                      <a16:colId xmlns:a16="http://schemas.microsoft.com/office/drawing/2014/main" val="4112600944"/>
                    </a:ext>
                  </a:extLst>
                </a:gridCol>
              </a:tblGrid>
              <a:tr h="370840">
                <a:tc>
                  <a:txBody>
                    <a:bodyPr/>
                    <a:lstStyle/>
                    <a:p>
                      <a:r>
                        <a:rPr lang="en-US" sz="1400" dirty="0"/>
                        <a:t>TR Ref.</a:t>
                      </a:r>
                    </a:p>
                  </a:txBody>
                  <a:tcPr/>
                </a:tc>
                <a:tc>
                  <a:txBody>
                    <a:bodyPr/>
                    <a:lstStyle/>
                    <a:p>
                      <a:r>
                        <a:rPr lang="en-US" sz="1400" dirty="0"/>
                        <a:t>Practice Name</a:t>
                      </a:r>
                    </a:p>
                  </a:txBody>
                  <a:tcPr/>
                </a:tc>
                <a:tc>
                  <a:txBody>
                    <a:bodyPr/>
                    <a:lstStyle/>
                    <a:p>
                      <a:r>
                        <a:rPr lang="en-US" sz="1400" dirty="0"/>
                        <a:t>Open areas</a:t>
                      </a:r>
                    </a:p>
                  </a:txBody>
                  <a:tcPr/>
                </a:tc>
                <a:tc>
                  <a:txBody>
                    <a:bodyPr/>
                    <a:lstStyle/>
                    <a:p>
                      <a:r>
                        <a:rPr lang="en-US" sz="1400" dirty="0"/>
                        <a:t>Resolution</a:t>
                      </a:r>
                    </a:p>
                  </a:txBody>
                  <a:tcPr/>
                </a:tc>
                <a:extLst>
                  <a:ext uri="{0D108BD9-81ED-4DB2-BD59-A6C34878D82A}">
                    <a16:rowId xmlns:a16="http://schemas.microsoft.com/office/drawing/2014/main" val="1034782807"/>
                  </a:ext>
                </a:extLst>
              </a:tr>
              <a:tr h="370840">
                <a:tc>
                  <a:txBody>
                    <a:bodyPr/>
                    <a:lstStyle/>
                    <a:p>
                      <a:r>
                        <a:rPr lang="en-GB" sz="1100" kern="1200" dirty="0">
                          <a:solidFill>
                            <a:schemeClr val="dk1"/>
                          </a:solidFill>
                          <a:effectLst/>
                          <a:latin typeface="+mn-lt"/>
                          <a:ea typeface="+mn-ea"/>
                          <a:cs typeface="+mn-cs"/>
                        </a:rPr>
                        <a:t>BSP#1: </a:t>
                      </a:r>
                      <a:endParaRPr lang="en-US" sz="1100" kern="1200" dirty="0">
                        <a:solidFill>
                          <a:schemeClr val="dk1"/>
                        </a:solidFill>
                        <a:effectLst/>
                        <a:latin typeface="+mn-lt"/>
                        <a:ea typeface="+mn-ea"/>
                        <a:cs typeface="+mn-cs"/>
                      </a:endParaRPr>
                    </a:p>
                  </a:txBody>
                  <a:tcPr/>
                </a:tc>
                <a:tc>
                  <a:txBody>
                    <a:bodyPr/>
                    <a:lstStyle/>
                    <a:p>
                      <a:r>
                        <a:rPr lang="en-GB" sz="1100" kern="1200" dirty="0">
                          <a:solidFill>
                            <a:schemeClr val="dk1"/>
                          </a:solidFill>
                          <a:effectLst/>
                          <a:latin typeface="+mn-lt"/>
                          <a:ea typeface="+mn-ea"/>
                          <a:cs typeface="+mn-cs"/>
                        </a:rPr>
                        <a:t>Access token privilege restriction</a:t>
                      </a:r>
                      <a:endParaRPr lang="en-US" sz="11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Assessment is FFS</a:t>
                      </a:r>
                      <a:endParaRPr lang="en-US" sz="11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kern="1200" dirty="0">
                          <a:solidFill>
                            <a:schemeClr val="dk1"/>
                          </a:solidFill>
                          <a:effectLst/>
                          <a:latin typeface="+mn-lt"/>
                          <a:ea typeface="+mn-ea"/>
                          <a:cs typeface="+mn-cs"/>
                        </a:rPr>
                        <a:t>Just remove the EN. Assessment contains already adequate details.</a:t>
                      </a:r>
                    </a:p>
                  </a:txBody>
                  <a:tcPr/>
                </a:tc>
                <a:extLst>
                  <a:ext uri="{0D108BD9-81ED-4DB2-BD59-A6C34878D82A}">
                    <a16:rowId xmlns:a16="http://schemas.microsoft.com/office/drawing/2014/main" val="2458240223"/>
                  </a:ext>
                </a:extLst>
              </a:tr>
              <a:tr h="185420">
                <a:tc rowSpan="2">
                  <a:txBody>
                    <a:bodyPr/>
                    <a:lstStyle/>
                    <a:p>
                      <a:r>
                        <a:rPr lang="en-GB" sz="1100" kern="1200" dirty="0">
                          <a:solidFill>
                            <a:schemeClr val="dk1"/>
                          </a:solidFill>
                          <a:effectLst/>
                          <a:latin typeface="+mn-lt"/>
                          <a:ea typeface="+mn-ea"/>
                          <a:cs typeface="+mn-cs"/>
                        </a:rPr>
                        <a:t>BSP#2: </a:t>
                      </a:r>
                      <a:endParaRPr lang="en-US" sz="1100" kern="1200" dirty="0">
                        <a:solidFill>
                          <a:schemeClr val="dk1"/>
                        </a:solidFill>
                        <a:effectLst/>
                        <a:latin typeface="+mn-lt"/>
                        <a:ea typeface="+mn-ea"/>
                        <a:cs typeface="+mn-cs"/>
                      </a:endParaRPr>
                    </a:p>
                  </a:txBody>
                  <a:tcPr/>
                </a:tc>
                <a:tc rowSpan="2">
                  <a:txBody>
                    <a:bodyPr/>
                    <a:lstStyle/>
                    <a:p>
                      <a:r>
                        <a:rPr lang="en-GB" sz="1100" kern="1200" dirty="0">
                          <a:solidFill>
                            <a:schemeClr val="dk1"/>
                          </a:solidFill>
                          <a:effectLst/>
                          <a:latin typeface="+mn-lt"/>
                          <a:ea typeface="+mn-ea"/>
                          <a:cs typeface="+mn-cs"/>
                        </a:rPr>
                        <a:t>Token replay prevention</a:t>
                      </a:r>
                      <a:endParaRPr lang="en-US" sz="11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Usage is FFS</a:t>
                      </a:r>
                      <a:endParaRPr lang="en-US" sz="11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kern="1200" dirty="0">
                          <a:solidFill>
                            <a:schemeClr val="dk1"/>
                          </a:solidFill>
                          <a:effectLst/>
                          <a:latin typeface="+mn-lt"/>
                          <a:ea typeface="+mn-ea"/>
                          <a:cs typeface="+mn-cs"/>
                        </a:rPr>
                        <a:t>Just remove the EN. Usage contains already adequate details.</a:t>
                      </a:r>
                    </a:p>
                  </a:txBody>
                  <a:tcPr/>
                </a:tc>
                <a:extLst>
                  <a:ext uri="{0D108BD9-81ED-4DB2-BD59-A6C34878D82A}">
                    <a16:rowId xmlns:a16="http://schemas.microsoft.com/office/drawing/2014/main" val="199260700"/>
                  </a:ext>
                </a:extLst>
              </a:tr>
              <a:tr h="185420">
                <a:tc vMerge="1">
                  <a:txBody>
                    <a:bodyPr/>
                    <a:lstStyle/>
                    <a:p>
                      <a:endParaRPr lang="en-US"/>
                    </a:p>
                  </a:txBody>
                  <a:tcPr/>
                </a:tc>
                <a:tc vMerge="1">
                  <a:txBody>
                    <a:bodyPr/>
                    <a:lstStyle/>
                    <a:p>
                      <a:endParaRPr 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Assessment is FFS</a:t>
                      </a:r>
                      <a:endParaRPr lang="en-US" sz="11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kern="1200" dirty="0">
                          <a:solidFill>
                            <a:schemeClr val="dk1"/>
                          </a:solidFill>
                          <a:effectLst/>
                          <a:latin typeface="+mn-lt"/>
                          <a:ea typeface="+mn-ea"/>
                          <a:cs typeface="+mn-cs"/>
                        </a:rPr>
                        <a:t>Resolve the EN :</a:t>
                      </a:r>
                      <a:br>
                        <a:rPr lang="en-US" sz="1100" kern="1200" dirty="0">
                          <a:solidFill>
                            <a:schemeClr val="dk1"/>
                          </a:solidFill>
                          <a:effectLst/>
                          <a:latin typeface="+mn-lt"/>
                          <a:ea typeface="+mn-ea"/>
                          <a:cs typeface="+mn-cs"/>
                        </a:rPr>
                      </a:br>
                      <a:r>
                        <a:rPr lang="en-US" sz="1100" kern="1200" dirty="0">
                          <a:solidFill>
                            <a:schemeClr val="dk1"/>
                          </a:solidFill>
                          <a:effectLst/>
                          <a:latin typeface="+mn-lt"/>
                          <a:ea typeface="+mn-ea"/>
                          <a:cs typeface="+mn-cs"/>
                        </a:rPr>
                        <a:t>Token replay attacks more specifically in indirect communication, the risk appears to be limited with no immediate actions planned.</a:t>
                      </a:r>
                    </a:p>
                  </a:txBody>
                  <a:tcPr/>
                </a:tc>
                <a:extLst>
                  <a:ext uri="{0D108BD9-81ED-4DB2-BD59-A6C34878D82A}">
                    <a16:rowId xmlns:a16="http://schemas.microsoft.com/office/drawing/2014/main" val="4030858716"/>
                  </a:ext>
                </a:extLst>
              </a:tr>
              <a:tr h="381000">
                <a:tc rowSpan="2">
                  <a:txBody>
                    <a:bodyPr/>
                    <a:lstStyle/>
                    <a:p>
                      <a:r>
                        <a:rPr lang="en-GB" sz="1100" kern="1200" dirty="0">
                          <a:solidFill>
                            <a:schemeClr val="dk1"/>
                          </a:solidFill>
                          <a:effectLst/>
                          <a:latin typeface="+mn-lt"/>
                          <a:ea typeface="+mn-ea"/>
                          <a:cs typeface="+mn-cs"/>
                        </a:rPr>
                        <a:t>BSP#3: </a:t>
                      </a:r>
                      <a:endParaRPr lang="en-US" sz="1100" kern="1200" dirty="0">
                        <a:solidFill>
                          <a:schemeClr val="dk1"/>
                        </a:solidFill>
                        <a:effectLst/>
                        <a:latin typeface="+mn-lt"/>
                        <a:ea typeface="+mn-ea"/>
                        <a:cs typeface="+mn-cs"/>
                      </a:endParaRPr>
                    </a:p>
                  </a:txBody>
                  <a:tcPr/>
                </a:tc>
                <a:tc rowSpan="2">
                  <a:txBody>
                    <a:bodyPr/>
                    <a:lstStyle/>
                    <a:p>
                      <a:r>
                        <a:rPr lang="en-GB" sz="1100" kern="1200" dirty="0">
                          <a:solidFill>
                            <a:schemeClr val="dk1"/>
                          </a:solidFill>
                          <a:effectLst/>
                          <a:latin typeface="+mn-lt"/>
                          <a:ea typeface="+mn-ea"/>
                          <a:cs typeface="+mn-cs"/>
                        </a:rPr>
                        <a:t>Client Authentication</a:t>
                      </a:r>
                      <a:endParaRPr lang="en-US" sz="11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Usage is FFS</a:t>
                      </a:r>
                      <a:endParaRPr lang="en-US" sz="11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kern="1200" dirty="0">
                          <a:solidFill>
                            <a:schemeClr val="dk1"/>
                          </a:solidFill>
                          <a:effectLst/>
                          <a:latin typeface="+mn-lt"/>
                          <a:ea typeface="+mn-ea"/>
                          <a:cs typeface="+mn-cs"/>
                        </a:rPr>
                        <a:t>Just remove the EN. Usage contains already adequate details.</a:t>
                      </a:r>
                    </a:p>
                  </a:txBody>
                  <a:tcPr/>
                </a:tc>
                <a:extLst>
                  <a:ext uri="{0D108BD9-81ED-4DB2-BD59-A6C34878D82A}">
                    <a16:rowId xmlns:a16="http://schemas.microsoft.com/office/drawing/2014/main" val="4119131783"/>
                  </a:ext>
                </a:extLst>
              </a:tr>
              <a:tr h="381000">
                <a:tc vMerge="1">
                  <a:txBody>
                    <a:bodyPr/>
                    <a:lstStyle/>
                    <a:p>
                      <a:endParaRPr lang="en-US"/>
                    </a:p>
                  </a:txBody>
                  <a:tcPr/>
                </a:tc>
                <a:tc vMerge="1">
                  <a:txBody>
                    <a:bodyPr/>
                    <a:lstStyle/>
                    <a:p>
                      <a:endParaRPr 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Assessment is FFS</a:t>
                      </a:r>
                      <a:endParaRPr lang="en-US" sz="11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kern="1200" dirty="0">
                          <a:solidFill>
                            <a:schemeClr val="dk1"/>
                          </a:solidFill>
                          <a:effectLst/>
                          <a:latin typeface="+mn-lt"/>
                          <a:ea typeface="+mn-ea"/>
                          <a:cs typeface="+mn-cs"/>
                        </a:rPr>
                        <a:t>Resolve the EN :</a:t>
                      </a:r>
                      <a:br>
                        <a:rPr lang="en-US" sz="1100" kern="1200" dirty="0">
                          <a:solidFill>
                            <a:schemeClr val="dk1"/>
                          </a:solidFill>
                          <a:effectLst/>
                          <a:latin typeface="+mn-lt"/>
                          <a:ea typeface="+mn-ea"/>
                          <a:cs typeface="+mn-cs"/>
                        </a:rPr>
                      </a:br>
                      <a:r>
                        <a:rPr lang="en-US" sz="1100" kern="1200" dirty="0">
                          <a:solidFill>
                            <a:schemeClr val="dk1"/>
                          </a:solidFill>
                          <a:effectLst/>
                          <a:latin typeface="+mn-lt"/>
                          <a:ea typeface="+mn-ea"/>
                          <a:cs typeface="+mn-cs"/>
                        </a:rPr>
                        <a:t>Application of this particular best practice in indirect communication,  the risk appears to be limited with no immediate actions planned.</a:t>
                      </a:r>
                    </a:p>
                  </a:txBody>
                  <a:tcPr/>
                </a:tc>
                <a:extLst>
                  <a:ext uri="{0D108BD9-81ED-4DB2-BD59-A6C34878D82A}">
                    <a16:rowId xmlns:a16="http://schemas.microsoft.com/office/drawing/2014/main" val="1871323876"/>
                  </a:ext>
                </a:extLst>
              </a:tr>
            </a:tbl>
          </a:graphicData>
        </a:graphic>
      </p:graphicFrame>
    </p:spTree>
    <p:extLst>
      <p:ext uri="{BB962C8B-B14F-4D97-AF65-F5344CB8AC3E}">
        <p14:creationId xmlns:p14="http://schemas.microsoft.com/office/powerpoint/2010/main" val="779088335"/>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a:xfrm>
            <a:off x="703729" y="553384"/>
            <a:ext cx="10515600" cy="782357"/>
          </a:xfrm>
        </p:spPr>
        <p:txBody>
          <a:bodyPr/>
          <a:lstStyle/>
          <a:p>
            <a:r>
              <a:rPr lang="en-GB" altLang="en-US" dirty="0"/>
              <a:t>Not Applicable Open points RFC 9700</a:t>
            </a:r>
          </a:p>
        </p:txBody>
      </p:sp>
      <p:graphicFrame>
        <p:nvGraphicFramePr>
          <p:cNvPr id="5" name="Table 5">
            <a:extLst>
              <a:ext uri="{FF2B5EF4-FFF2-40B4-BE49-F238E27FC236}">
                <a16:creationId xmlns:a16="http://schemas.microsoft.com/office/drawing/2014/main" id="{150B8610-70D3-4030-A641-7BC8515F6DBF}"/>
              </a:ext>
            </a:extLst>
          </p:cNvPr>
          <p:cNvGraphicFramePr>
            <a:graphicFrameLocks noGrp="1"/>
          </p:cNvGraphicFramePr>
          <p:nvPr>
            <p:ph idx="1"/>
            <p:extLst>
              <p:ext uri="{D42A27DB-BD31-4B8C-83A1-F6EECF244321}">
                <p14:modId xmlns:p14="http://schemas.microsoft.com/office/powerpoint/2010/main" val="3644655269"/>
              </p:ext>
            </p:extLst>
          </p:nvPr>
        </p:nvGraphicFramePr>
        <p:xfrm>
          <a:off x="89647" y="1762871"/>
          <a:ext cx="11869272" cy="4561840"/>
        </p:xfrm>
        <a:graphic>
          <a:graphicData uri="http://schemas.openxmlformats.org/drawingml/2006/table">
            <a:tbl>
              <a:tblPr firstRow="1" bandRow="1">
                <a:tableStyleId>{5C22544A-7EE6-4342-B048-85BDC9FD1C3A}</a:tableStyleId>
              </a:tblPr>
              <a:tblGrid>
                <a:gridCol w="779929">
                  <a:extLst>
                    <a:ext uri="{9D8B030D-6E8A-4147-A177-3AD203B41FA5}">
                      <a16:colId xmlns:a16="http://schemas.microsoft.com/office/drawing/2014/main" val="1947387074"/>
                    </a:ext>
                  </a:extLst>
                </a:gridCol>
                <a:gridCol w="2698377">
                  <a:extLst>
                    <a:ext uri="{9D8B030D-6E8A-4147-A177-3AD203B41FA5}">
                      <a16:colId xmlns:a16="http://schemas.microsoft.com/office/drawing/2014/main" val="481743435"/>
                    </a:ext>
                  </a:extLst>
                </a:gridCol>
                <a:gridCol w="1272988">
                  <a:extLst>
                    <a:ext uri="{9D8B030D-6E8A-4147-A177-3AD203B41FA5}">
                      <a16:colId xmlns:a16="http://schemas.microsoft.com/office/drawing/2014/main" val="183128589"/>
                    </a:ext>
                  </a:extLst>
                </a:gridCol>
                <a:gridCol w="7117978">
                  <a:extLst>
                    <a:ext uri="{9D8B030D-6E8A-4147-A177-3AD203B41FA5}">
                      <a16:colId xmlns:a16="http://schemas.microsoft.com/office/drawing/2014/main" val="4112600944"/>
                    </a:ext>
                  </a:extLst>
                </a:gridCol>
              </a:tblGrid>
              <a:tr h="370840">
                <a:tc>
                  <a:txBody>
                    <a:bodyPr/>
                    <a:lstStyle/>
                    <a:p>
                      <a:r>
                        <a:rPr lang="en-US" sz="1400" dirty="0"/>
                        <a:t>TR Ref.</a:t>
                      </a:r>
                    </a:p>
                  </a:txBody>
                  <a:tcPr/>
                </a:tc>
                <a:tc>
                  <a:txBody>
                    <a:bodyPr/>
                    <a:lstStyle/>
                    <a:p>
                      <a:r>
                        <a:rPr lang="en-US" sz="1400" dirty="0"/>
                        <a:t>Practice Name</a:t>
                      </a:r>
                    </a:p>
                  </a:txBody>
                  <a:tcPr/>
                </a:tc>
                <a:tc>
                  <a:txBody>
                    <a:bodyPr/>
                    <a:lstStyle/>
                    <a:p>
                      <a:r>
                        <a:rPr lang="en-US" sz="1400" dirty="0"/>
                        <a:t>Open areas</a:t>
                      </a:r>
                    </a:p>
                  </a:txBody>
                  <a:tcPr/>
                </a:tc>
                <a:tc>
                  <a:txBody>
                    <a:bodyPr/>
                    <a:lstStyle/>
                    <a:p>
                      <a:r>
                        <a:rPr lang="en-US" sz="1400" dirty="0"/>
                        <a:t>Resolution</a:t>
                      </a:r>
                    </a:p>
                  </a:txBody>
                  <a:tcPr/>
                </a:tc>
                <a:extLst>
                  <a:ext uri="{0D108BD9-81ED-4DB2-BD59-A6C34878D82A}">
                    <a16:rowId xmlns:a16="http://schemas.microsoft.com/office/drawing/2014/main" val="1034782807"/>
                  </a:ext>
                </a:extLst>
              </a:tr>
              <a:tr h="370840">
                <a:tc>
                  <a:txBody>
                    <a:bodyPr/>
                    <a:lstStyle/>
                    <a:p>
                      <a:r>
                        <a:rPr lang="en-GB" sz="1100" kern="1200" dirty="0">
                          <a:solidFill>
                            <a:schemeClr val="dk1"/>
                          </a:solidFill>
                          <a:effectLst/>
                          <a:latin typeface="+mn-lt"/>
                          <a:ea typeface="+mn-ea"/>
                          <a:cs typeface="+mn-cs"/>
                        </a:rPr>
                        <a:t>BSP#4: </a:t>
                      </a:r>
                      <a:endParaRPr lang="en-US" sz="1100" kern="1200" dirty="0">
                        <a:solidFill>
                          <a:schemeClr val="dk1"/>
                        </a:solidFill>
                        <a:effectLst/>
                        <a:latin typeface="+mn-lt"/>
                        <a:ea typeface="+mn-ea"/>
                        <a:cs typeface="+mn-cs"/>
                      </a:endParaRPr>
                    </a:p>
                  </a:txBody>
                  <a:tcPr/>
                </a:tc>
                <a:tc>
                  <a:txBody>
                    <a:bodyPr/>
                    <a:lstStyle/>
                    <a:p>
                      <a:r>
                        <a:rPr lang="en-GB" sz="1100" kern="1200" dirty="0">
                          <a:solidFill>
                            <a:schemeClr val="dk1"/>
                          </a:solidFill>
                          <a:effectLst/>
                          <a:latin typeface="+mn-lt"/>
                          <a:ea typeface="+mn-ea"/>
                          <a:cs typeface="+mn-cs"/>
                        </a:rPr>
                        <a:t>Protecting Redirect-Based Flows</a:t>
                      </a:r>
                      <a:endParaRPr lang="en-US" sz="11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Assessment is FFS</a:t>
                      </a:r>
                      <a:endParaRPr lang="en-US" sz="11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Redirect-Based Flows are OAuth 2.0 authorization flows where the client is redirected through the browser to the authorization server to authenticate and grant access, and the authorization result is returned via a redirect back to the client. Redirect-Based Flows as a feature is not applied in 5G SBA security. Therefore, no further investigation is required.</a:t>
                      </a:r>
                      <a:endParaRPr lang="en-US" sz="1100" kern="1200" dirty="0">
                        <a:solidFill>
                          <a:schemeClr val="dk1"/>
                        </a:solidFill>
                        <a:effectLst/>
                        <a:latin typeface="+mn-lt"/>
                        <a:ea typeface="+mn-ea"/>
                        <a:cs typeface="+mn-cs"/>
                      </a:endParaRPr>
                    </a:p>
                  </a:txBody>
                  <a:tcPr/>
                </a:tc>
                <a:extLst>
                  <a:ext uri="{0D108BD9-81ED-4DB2-BD59-A6C34878D82A}">
                    <a16:rowId xmlns:a16="http://schemas.microsoft.com/office/drawing/2014/main" val="2458240223"/>
                  </a:ext>
                </a:extLst>
              </a:tr>
              <a:tr h="370840">
                <a:tc>
                  <a:txBody>
                    <a:bodyPr/>
                    <a:lstStyle/>
                    <a:p>
                      <a:r>
                        <a:rPr lang="en-GB" sz="1100" kern="1200" dirty="0">
                          <a:solidFill>
                            <a:schemeClr val="dk1"/>
                          </a:solidFill>
                          <a:effectLst/>
                          <a:latin typeface="+mn-lt"/>
                          <a:ea typeface="+mn-ea"/>
                          <a:cs typeface="+mn-cs"/>
                        </a:rPr>
                        <a:t>BSP#5: </a:t>
                      </a:r>
                      <a:endParaRPr lang="en-US" sz="1100" kern="1200" dirty="0">
                        <a:solidFill>
                          <a:schemeClr val="dk1"/>
                        </a:solidFill>
                        <a:effectLst/>
                        <a:latin typeface="+mn-lt"/>
                        <a:ea typeface="+mn-ea"/>
                        <a:cs typeface="+mn-cs"/>
                      </a:endParaRPr>
                    </a:p>
                  </a:txBody>
                  <a:tcPr/>
                </a:tc>
                <a:tc>
                  <a:txBody>
                    <a:bodyPr/>
                    <a:lstStyle/>
                    <a:p>
                      <a:r>
                        <a:rPr lang="en-GB" sz="1100" kern="1200" dirty="0">
                          <a:solidFill>
                            <a:schemeClr val="dk1"/>
                          </a:solidFill>
                          <a:effectLst/>
                          <a:latin typeface="+mn-lt"/>
                          <a:ea typeface="+mn-ea"/>
                          <a:cs typeface="+mn-cs"/>
                        </a:rPr>
                        <a:t>Resource Owner Password Credentials Grant</a:t>
                      </a:r>
                      <a:endParaRPr lang="en-US" sz="11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Assessment is FFS</a:t>
                      </a:r>
                      <a:endParaRPr lang="en-US" sz="11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The Resource Owner Password Credentials Grant is an OAuth 2.0 flow where the client directly uses the user’s username and password to obtain an access token, typically only used in highly trusted scenarios. Resource Owner Password Credentials Grant as a feature is not applied in 5G SBA security. Therefore, no further investigation is required.</a:t>
                      </a:r>
                      <a:endParaRPr lang="en-US" sz="1100" kern="1200" dirty="0">
                        <a:solidFill>
                          <a:schemeClr val="dk1"/>
                        </a:solidFill>
                        <a:effectLst/>
                        <a:latin typeface="+mn-lt"/>
                        <a:ea typeface="+mn-ea"/>
                        <a:cs typeface="+mn-cs"/>
                      </a:endParaRPr>
                    </a:p>
                  </a:txBody>
                  <a:tcPr/>
                </a:tc>
                <a:extLst>
                  <a:ext uri="{0D108BD9-81ED-4DB2-BD59-A6C34878D82A}">
                    <a16:rowId xmlns:a16="http://schemas.microsoft.com/office/drawing/2014/main" val="199260700"/>
                  </a:ext>
                </a:extLst>
              </a:tr>
              <a:tr h="381000">
                <a:tc rowSpan="2">
                  <a:txBody>
                    <a:bodyPr/>
                    <a:lstStyle/>
                    <a:p>
                      <a:r>
                        <a:rPr lang="en-GB" sz="1100" kern="1200" dirty="0">
                          <a:solidFill>
                            <a:schemeClr val="dk1"/>
                          </a:solidFill>
                          <a:effectLst/>
                          <a:latin typeface="+mn-lt"/>
                          <a:ea typeface="+mn-ea"/>
                          <a:cs typeface="+mn-cs"/>
                        </a:rPr>
                        <a:t>BSP#6: </a:t>
                      </a:r>
                      <a:endParaRPr lang="en-US" sz="1100" kern="1200" dirty="0">
                        <a:solidFill>
                          <a:schemeClr val="dk1"/>
                        </a:solidFill>
                        <a:effectLst/>
                        <a:latin typeface="+mn-lt"/>
                        <a:ea typeface="+mn-ea"/>
                        <a:cs typeface="+mn-cs"/>
                      </a:endParaRPr>
                    </a:p>
                  </a:txBody>
                  <a:tcPr/>
                </a:tc>
                <a:tc rowSpan="2">
                  <a:txBody>
                    <a:bodyPr/>
                    <a:lstStyle/>
                    <a:p>
                      <a:r>
                        <a:rPr lang="en-GB" sz="1100" kern="1200" dirty="0">
                          <a:solidFill>
                            <a:schemeClr val="dk1"/>
                          </a:solidFill>
                          <a:effectLst/>
                          <a:latin typeface="+mn-lt"/>
                          <a:ea typeface="+mn-ea"/>
                          <a:cs typeface="+mn-cs"/>
                        </a:rPr>
                        <a:t>OAuth 2.0 Authorization Server Metadata</a:t>
                      </a:r>
                      <a:endParaRPr lang="en-US" sz="11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Description is FFS</a:t>
                      </a:r>
                      <a:endParaRPr lang="en-US" sz="1100" kern="1200" dirty="0">
                        <a:solidFill>
                          <a:schemeClr val="dk1"/>
                        </a:solidFill>
                        <a:effectLst/>
                        <a:latin typeface="+mn-lt"/>
                        <a:ea typeface="+mn-ea"/>
                        <a:cs typeface="+mn-cs"/>
                      </a:endParaRPr>
                    </a:p>
                  </a:txBody>
                  <a:tcPr/>
                </a:tc>
                <a:tc>
                  <a:txBody>
                    <a:bodyPr/>
                    <a:lstStyle/>
                    <a:p>
                      <a:r>
                        <a:rPr lang="en-GB" sz="1100" kern="1200" dirty="0">
                          <a:solidFill>
                            <a:schemeClr val="dk1"/>
                          </a:solidFill>
                          <a:effectLst/>
                          <a:latin typeface="+mn-lt"/>
                          <a:ea typeface="+mn-ea"/>
                          <a:cs typeface="+mn-cs"/>
                        </a:rPr>
                        <a:t>OAuth 2.0 Authorization Server Metadata is a standard way for an authorization server to publish its configuration (such as endpoints, supported grant types, and token formats) so that clients can automatically discover how to interact with it. </a:t>
                      </a:r>
                    </a:p>
                  </a:txBody>
                  <a:tcPr/>
                </a:tc>
                <a:extLst>
                  <a:ext uri="{0D108BD9-81ED-4DB2-BD59-A6C34878D82A}">
                    <a16:rowId xmlns:a16="http://schemas.microsoft.com/office/drawing/2014/main" val="4119131783"/>
                  </a:ext>
                </a:extLst>
              </a:tr>
              <a:tr h="381000">
                <a:tc vMerge="1">
                  <a:txBody>
                    <a:bodyPr/>
                    <a:lstStyle/>
                    <a:p>
                      <a:endParaRPr lang="en-US"/>
                    </a:p>
                  </a:txBody>
                  <a:tcPr/>
                </a:tc>
                <a:tc vMerge="1">
                  <a:txBody>
                    <a:bodyPr/>
                    <a:lstStyle/>
                    <a:p>
                      <a:endParaRPr 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Assessment is FFS</a:t>
                      </a:r>
                      <a:endParaRPr lang="en-US" sz="1100" kern="1200" dirty="0">
                        <a:solidFill>
                          <a:schemeClr val="dk1"/>
                        </a:solidFill>
                        <a:effectLst/>
                        <a:latin typeface="+mn-lt"/>
                        <a:ea typeface="+mn-ea"/>
                        <a:cs typeface="+mn-cs"/>
                      </a:endParaRPr>
                    </a:p>
                    <a:p>
                      <a:endParaRPr lang="en-US" sz="11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OAuth 2.0 Authorization Server Metadata as a feature is not applied in 5G SBA security. Therefore, no further investigation is required.</a:t>
                      </a:r>
                      <a:endParaRPr lang="en-US" sz="1100" kern="1200" dirty="0">
                        <a:solidFill>
                          <a:schemeClr val="dk1"/>
                        </a:solidFill>
                        <a:effectLst/>
                        <a:latin typeface="+mn-lt"/>
                        <a:ea typeface="+mn-ea"/>
                        <a:cs typeface="+mn-cs"/>
                      </a:endParaRPr>
                    </a:p>
                  </a:txBody>
                  <a:tcPr/>
                </a:tc>
                <a:extLst>
                  <a:ext uri="{0D108BD9-81ED-4DB2-BD59-A6C34878D82A}">
                    <a16:rowId xmlns:a16="http://schemas.microsoft.com/office/drawing/2014/main" val="1871323876"/>
                  </a:ext>
                </a:extLst>
              </a:tr>
              <a:tr h="457200">
                <a:tc rowSpan="2">
                  <a:txBody>
                    <a:bodyPr/>
                    <a:lstStyle/>
                    <a:p>
                      <a:r>
                        <a:rPr lang="en-GB" sz="1100" kern="1200" dirty="0">
                          <a:solidFill>
                            <a:schemeClr val="dk1"/>
                          </a:solidFill>
                          <a:effectLst/>
                          <a:latin typeface="+mn-lt"/>
                          <a:ea typeface="+mn-ea"/>
                          <a:cs typeface="+mn-cs"/>
                        </a:rPr>
                        <a:t>BSP#8: </a:t>
                      </a:r>
                      <a:endParaRPr lang="en-US" sz="1100" kern="1200" dirty="0">
                        <a:solidFill>
                          <a:schemeClr val="dk1"/>
                        </a:solidFill>
                        <a:effectLst/>
                        <a:latin typeface="+mn-lt"/>
                        <a:ea typeface="+mn-ea"/>
                        <a:cs typeface="+mn-cs"/>
                      </a:endParaRPr>
                    </a:p>
                  </a:txBody>
                  <a:tcPr/>
                </a:tc>
                <a:tc rowSpan="2">
                  <a:txBody>
                    <a:bodyPr/>
                    <a:lstStyle/>
                    <a:p>
                      <a:r>
                        <a:rPr lang="en-GB" sz="1100" kern="1200" dirty="0">
                          <a:solidFill>
                            <a:schemeClr val="dk1"/>
                          </a:solidFill>
                          <a:effectLst/>
                          <a:latin typeface="+mn-lt"/>
                          <a:ea typeface="+mn-ea"/>
                          <a:cs typeface="+mn-cs"/>
                        </a:rPr>
                        <a:t>Cross origin resource sharing (authorization endpoint)</a:t>
                      </a:r>
                      <a:endParaRPr lang="en-US" sz="11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Description is FFS</a:t>
                      </a:r>
                      <a:endParaRPr lang="en-US" sz="1100" kern="1200" dirty="0">
                        <a:solidFill>
                          <a:schemeClr val="dk1"/>
                        </a:solidFill>
                        <a:effectLst/>
                        <a:latin typeface="+mn-lt"/>
                        <a:ea typeface="+mn-ea"/>
                        <a:cs typeface="+mn-cs"/>
                      </a:endParaRPr>
                    </a:p>
                  </a:txBody>
                  <a:tcPr/>
                </a:tc>
                <a:tc>
                  <a:txBody>
                    <a:bodyPr/>
                    <a:lstStyle/>
                    <a:p>
                      <a:r>
                        <a:rPr lang="en-GB" sz="1100" kern="1200" dirty="0">
                          <a:solidFill>
                            <a:schemeClr val="dk1"/>
                          </a:solidFill>
                          <a:effectLst/>
                          <a:latin typeface="+mn-lt"/>
                          <a:ea typeface="+mn-ea"/>
                          <a:cs typeface="+mn-cs"/>
                        </a:rPr>
                        <a:t>Cross origin resource sharing is layered on top of HTTP and allows responses to declare they can be shared with other origins. </a:t>
                      </a:r>
                    </a:p>
                  </a:txBody>
                  <a:tcPr/>
                </a:tc>
                <a:extLst>
                  <a:ext uri="{0D108BD9-81ED-4DB2-BD59-A6C34878D82A}">
                    <a16:rowId xmlns:a16="http://schemas.microsoft.com/office/drawing/2014/main" val="2732754663"/>
                  </a:ext>
                </a:extLst>
              </a:tr>
              <a:tr h="457200">
                <a:tc vMerge="1">
                  <a:txBody>
                    <a:bodyPr/>
                    <a:lstStyle/>
                    <a:p>
                      <a:endParaRPr lang="en-US"/>
                    </a:p>
                  </a:txBody>
                  <a:tcPr/>
                </a:tc>
                <a:tc vMerge="1">
                  <a:txBody>
                    <a:bodyPr/>
                    <a:lstStyle/>
                    <a:p>
                      <a:endParaRPr 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Assessment is FFS</a:t>
                      </a:r>
                      <a:endParaRPr lang="en-US" sz="11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Cross origin resource sharing (authorization endpoint) as a feature is not applied in 5G SBA security. Therefore, no further investigation is required.</a:t>
                      </a:r>
                      <a:endParaRPr lang="en-US" sz="1100" kern="1200" dirty="0">
                        <a:solidFill>
                          <a:schemeClr val="dk1"/>
                        </a:solidFill>
                        <a:effectLst/>
                        <a:latin typeface="+mn-lt"/>
                        <a:ea typeface="+mn-ea"/>
                        <a:cs typeface="+mn-cs"/>
                      </a:endParaRPr>
                    </a:p>
                  </a:txBody>
                  <a:tcPr/>
                </a:tc>
                <a:extLst>
                  <a:ext uri="{0D108BD9-81ED-4DB2-BD59-A6C34878D82A}">
                    <a16:rowId xmlns:a16="http://schemas.microsoft.com/office/drawing/2014/main" val="2842626567"/>
                  </a:ext>
                </a:extLst>
              </a:tr>
              <a:tr h="370840">
                <a:tc>
                  <a:txBody>
                    <a:bodyPr/>
                    <a:lstStyle/>
                    <a:p>
                      <a:r>
                        <a:rPr lang="en-GB" sz="1100" kern="1200" dirty="0">
                          <a:solidFill>
                            <a:schemeClr val="dk1"/>
                          </a:solidFill>
                          <a:effectLst/>
                          <a:latin typeface="+mn-lt"/>
                          <a:ea typeface="+mn-ea"/>
                          <a:cs typeface="+mn-cs"/>
                        </a:rPr>
                        <a:t>BSP#9: </a:t>
                      </a:r>
                      <a:endParaRPr lang="en-US" sz="1100" kern="1200" dirty="0">
                        <a:solidFill>
                          <a:schemeClr val="dk1"/>
                        </a:solidFill>
                        <a:effectLst/>
                        <a:latin typeface="+mn-lt"/>
                        <a:ea typeface="+mn-ea"/>
                        <a:cs typeface="+mn-cs"/>
                      </a:endParaRPr>
                    </a:p>
                  </a:txBody>
                  <a:tcPr/>
                </a:tc>
                <a:tc>
                  <a:txBody>
                    <a:bodyPr/>
                    <a:lstStyle/>
                    <a:p>
                      <a:r>
                        <a:rPr lang="en-GB" sz="1100" kern="1200" dirty="0">
                          <a:solidFill>
                            <a:schemeClr val="dk1"/>
                          </a:solidFill>
                          <a:effectLst/>
                          <a:latin typeface="+mn-lt"/>
                          <a:ea typeface="+mn-ea"/>
                          <a:cs typeface="+mn-cs"/>
                        </a:rPr>
                        <a:t>Insufficient Redirection URI Validation</a:t>
                      </a:r>
                      <a:endParaRPr lang="en-US" sz="11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Description is FFS</a:t>
                      </a:r>
                      <a:endParaRPr lang="en-US" sz="1100" kern="1200" dirty="0">
                        <a:solidFill>
                          <a:schemeClr val="dk1"/>
                        </a:solidFill>
                        <a:effectLst/>
                        <a:latin typeface="+mn-lt"/>
                        <a:ea typeface="+mn-ea"/>
                        <a:cs typeface="+mn-cs"/>
                      </a:endParaRPr>
                    </a:p>
                    <a:p>
                      <a:endParaRPr lang="en-US" sz="1100" kern="1200" dirty="0">
                        <a:solidFill>
                          <a:schemeClr val="dk1"/>
                        </a:solidFill>
                        <a:effectLst/>
                        <a:latin typeface="+mn-lt"/>
                        <a:ea typeface="+mn-ea"/>
                        <a:cs typeface="+mn-cs"/>
                      </a:endParaRPr>
                    </a:p>
                  </a:txBody>
                  <a:tcPr/>
                </a:tc>
                <a:tc>
                  <a:txBody>
                    <a:bodyPr/>
                    <a:lstStyle/>
                    <a:p>
                      <a:r>
                        <a:rPr lang="en-US" sz="1100" dirty="0"/>
                        <a:t>The practice </a:t>
                      </a:r>
                      <a:r>
                        <a:rPr lang="en-US" sz="1100" kern="1200" dirty="0">
                          <a:solidFill>
                            <a:schemeClr val="dk1"/>
                          </a:solidFill>
                          <a:latin typeface="+mn-lt"/>
                          <a:ea typeface="+mn-ea"/>
                          <a:cs typeface="+mn-cs"/>
                        </a:rPr>
                        <a:t>where authorization servers allow redirection URI patterns (e.g., wildcards or partial matches) to be registered instead of exact, fully specified redirection URIs.</a:t>
                      </a:r>
                      <a:r>
                        <a:rPr lang="en-US" sz="1100" dirty="0"/>
                        <a:t>  At runtime, the authorization server compares (“matches”) the redirection URI provided in the authorization request against the registered pattern and accepts it if it fits.</a:t>
                      </a:r>
                      <a:endParaRPr lang="en-US" sz="1100" kern="1200" dirty="0">
                        <a:solidFill>
                          <a:schemeClr val="dk1"/>
                        </a:solidFill>
                        <a:latin typeface="+mn-lt"/>
                        <a:ea typeface="+mn-ea"/>
                        <a:cs typeface="+mn-cs"/>
                      </a:endParaRPr>
                    </a:p>
                  </a:txBody>
                  <a:tcPr/>
                </a:tc>
                <a:extLst>
                  <a:ext uri="{0D108BD9-81ED-4DB2-BD59-A6C34878D82A}">
                    <a16:rowId xmlns:a16="http://schemas.microsoft.com/office/drawing/2014/main" val="13938734"/>
                  </a:ext>
                </a:extLst>
              </a:tr>
              <a:tr h="320040">
                <a:tc rowSpan="2">
                  <a:txBody>
                    <a:bodyPr/>
                    <a:lstStyle/>
                    <a:p>
                      <a:r>
                        <a:rPr lang="en-GB" sz="1100" kern="1200" dirty="0">
                          <a:solidFill>
                            <a:schemeClr val="dk1"/>
                          </a:solidFill>
                          <a:effectLst/>
                          <a:latin typeface="+mn-lt"/>
                          <a:ea typeface="+mn-ea"/>
                          <a:cs typeface="+mn-cs"/>
                        </a:rPr>
                        <a:t>BSP#10: </a:t>
                      </a:r>
                      <a:endParaRPr lang="en-US" sz="1100" kern="1200" dirty="0">
                        <a:solidFill>
                          <a:schemeClr val="dk1"/>
                        </a:solidFill>
                        <a:effectLst/>
                        <a:latin typeface="+mn-lt"/>
                        <a:ea typeface="+mn-ea"/>
                        <a:cs typeface="+mn-cs"/>
                      </a:endParaRPr>
                    </a:p>
                  </a:txBody>
                  <a:tcPr/>
                </a:tc>
                <a:tc rowSpan="2">
                  <a:txBody>
                    <a:bodyPr/>
                    <a:lstStyle/>
                    <a:p>
                      <a:r>
                        <a:rPr lang="en-GB" sz="1100" kern="1200" dirty="0">
                          <a:solidFill>
                            <a:schemeClr val="dk1"/>
                          </a:solidFill>
                          <a:effectLst/>
                          <a:latin typeface="+mn-lt"/>
                          <a:ea typeface="+mn-ea"/>
                          <a:cs typeface="+mn-cs"/>
                        </a:rPr>
                        <a:t>Credential Leakage via </a:t>
                      </a:r>
                      <a:r>
                        <a:rPr lang="en-GB" sz="1100" kern="1200" dirty="0" err="1">
                          <a:solidFill>
                            <a:schemeClr val="dk1"/>
                          </a:solidFill>
                          <a:effectLst/>
                          <a:latin typeface="+mn-lt"/>
                          <a:ea typeface="+mn-ea"/>
                          <a:cs typeface="+mn-cs"/>
                        </a:rPr>
                        <a:t>Referer</a:t>
                      </a:r>
                      <a:r>
                        <a:rPr lang="en-GB" sz="1100" kern="1200" dirty="0">
                          <a:solidFill>
                            <a:schemeClr val="dk1"/>
                          </a:solidFill>
                          <a:effectLst/>
                          <a:latin typeface="+mn-lt"/>
                          <a:ea typeface="+mn-ea"/>
                          <a:cs typeface="+mn-cs"/>
                        </a:rPr>
                        <a:t> Headers</a:t>
                      </a:r>
                      <a:endParaRPr lang="en-US" sz="11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Description is FFS</a:t>
                      </a:r>
                      <a:endParaRPr lang="en-US" sz="1100" kern="1200" dirty="0">
                        <a:solidFill>
                          <a:schemeClr val="dk1"/>
                        </a:solidFill>
                        <a:effectLst/>
                        <a:latin typeface="+mn-lt"/>
                        <a:ea typeface="+mn-ea"/>
                        <a:cs typeface="+mn-cs"/>
                      </a:endParaRPr>
                    </a:p>
                  </a:txBody>
                  <a:tcPr/>
                </a:tc>
                <a:tc>
                  <a:txBody>
                    <a:bodyPr/>
                    <a:lstStyle/>
                    <a:p>
                      <a:r>
                        <a:rPr lang="en-GB" sz="1100" kern="1200" dirty="0" err="1">
                          <a:solidFill>
                            <a:schemeClr val="dk1"/>
                          </a:solidFill>
                          <a:latin typeface="+mn-lt"/>
                          <a:ea typeface="+mn-ea"/>
                          <a:cs typeface="+mn-cs"/>
                        </a:rPr>
                        <a:t>Referer</a:t>
                      </a:r>
                      <a:r>
                        <a:rPr lang="en-GB" sz="1100" kern="1200" dirty="0">
                          <a:solidFill>
                            <a:schemeClr val="dk1"/>
                          </a:solidFill>
                          <a:latin typeface="+mn-lt"/>
                          <a:ea typeface="+mn-ea"/>
                          <a:cs typeface="+mn-cs"/>
                        </a:rPr>
                        <a:t> headers are HTTP headers sent to indicate where the current request came from? </a:t>
                      </a:r>
                      <a:endParaRPr lang="en-US" sz="1100" kern="1200" dirty="0">
                        <a:solidFill>
                          <a:schemeClr val="dk1"/>
                        </a:solidFill>
                        <a:latin typeface="+mn-lt"/>
                        <a:ea typeface="+mn-ea"/>
                        <a:cs typeface="+mn-cs"/>
                      </a:endParaRPr>
                    </a:p>
                  </a:txBody>
                  <a:tcPr/>
                </a:tc>
                <a:extLst>
                  <a:ext uri="{0D108BD9-81ED-4DB2-BD59-A6C34878D82A}">
                    <a16:rowId xmlns:a16="http://schemas.microsoft.com/office/drawing/2014/main" val="4031320821"/>
                  </a:ext>
                </a:extLst>
              </a:tr>
              <a:tr h="320040">
                <a:tc vMerge="1">
                  <a:txBody>
                    <a:bodyPr/>
                    <a:lstStyle/>
                    <a:p>
                      <a:endParaRPr lang="en-US"/>
                    </a:p>
                  </a:txBody>
                  <a:tcPr/>
                </a:tc>
                <a:tc vMerge="1">
                  <a:txBody>
                    <a:bodyPr/>
                    <a:lstStyle/>
                    <a:p>
                      <a:endParaRPr 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Assessment is FFS</a:t>
                      </a:r>
                      <a:endParaRPr lang="en-US" sz="11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err="1">
                          <a:solidFill>
                            <a:schemeClr val="dk1"/>
                          </a:solidFill>
                          <a:latin typeface="+mn-lt"/>
                          <a:ea typeface="+mn-ea"/>
                          <a:cs typeface="+mn-cs"/>
                        </a:rPr>
                        <a:t>Referer</a:t>
                      </a:r>
                      <a:r>
                        <a:rPr lang="en-GB" sz="1100" kern="1200" dirty="0">
                          <a:solidFill>
                            <a:schemeClr val="dk1"/>
                          </a:solidFill>
                          <a:latin typeface="+mn-lt"/>
                          <a:ea typeface="+mn-ea"/>
                          <a:cs typeface="+mn-cs"/>
                        </a:rPr>
                        <a:t> headers are not applied to SBA </a:t>
                      </a:r>
                      <a:r>
                        <a:rPr lang="en-GB" sz="1100" kern="1200" dirty="0">
                          <a:solidFill>
                            <a:schemeClr val="dk1"/>
                          </a:solidFill>
                          <a:effectLst/>
                          <a:latin typeface="+mn-lt"/>
                          <a:ea typeface="+mn-ea"/>
                          <a:cs typeface="+mn-cs"/>
                        </a:rPr>
                        <a:t>security</a:t>
                      </a:r>
                      <a:r>
                        <a:rPr lang="en-GB" sz="1100" kern="1200" dirty="0">
                          <a:solidFill>
                            <a:schemeClr val="dk1"/>
                          </a:solidFill>
                          <a:latin typeface="+mn-lt"/>
                          <a:ea typeface="+mn-ea"/>
                          <a:cs typeface="+mn-cs"/>
                        </a:rPr>
                        <a:t>. Therefore, no further investigation is required.</a:t>
                      </a:r>
                      <a:endParaRPr lang="en-US" sz="1100" kern="1200" dirty="0">
                        <a:solidFill>
                          <a:schemeClr val="dk1"/>
                        </a:solidFill>
                        <a:latin typeface="+mn-lt"/>
                        <a:ea typeface="+mn-ea"/>
                        <a:cs typeface="+mn-cs"/>
                      </a:endParaRPr>
                    </a:p>
                  </a:txBody>
                  <a:tcPr/>
                </a:tc>
                <a:extLst>
                  <a:ext uri="{0D108BD9-81ED-4DB2-BD59-A6C34878D82A}">
                    <a16:rowId xmlns:a16="http://schemas.microsoft.com/office/drawing/2014/main" val="3666203221"/>
                  </a:ext>
                </a:extLst>
              </a:tr>
            </a:tbl>
          </a:graphicData>
        </a:graphic>
      </p:graphicFrame>
    </p:spTree>
    <p:extLst>
      <p:ext uri="{BB962C8B-B14F-4D97-AF65-F5344CB8AC3E}">
        <p14:creationId xmlns:p14="http://schemas.microsoft.com/office/powerpoint/2010/main" val="4284952598"/>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a:xfrm>
            <a:off x="703729" y="553384"/>
            <a:ext cx="10515600" cy="782357"/>
          </a:xfrm>
        </p:spPr>
        <p:txBody>
          <a:bodyPr/>
          <a:lstStyle/>
          <a:p>
            <a:r>
              <a:rPr lang="en-GB" altLang="en-US" dirty="0"/>
              <a:t>Not Applicable Open points RFC 9700</a:t>
            </a:r>
          </a:p>
        </p:txBody>
      </p:sp>
      <p:graphicFrame>
        <p:nvGraphicFramePr>
          <p:cNvPr id="5" name="Table 5">
            <a:extLst>
              <a:ext uri="{FF2B5EF4-FFF2-40B4-BE49-F238E27FC236}">
                <a16:creationId xmlns:a16="http://schemas.microsoft.com/office/drawing/2014/main" id="{150B8610-70D3-4030-A641-7BC8515F6DBF}"/>
              </a:ext>
            </a:extLst>
          </p:cNvPr>
          <p:cNvGraphicFramePr>
            <a:graphicFrameLocks noGrp="1"/>
          </p:cNvGraphicFramePr>
          <p:nvPr>
            <p:ph idx="1"/>
            <p:extLst>
              <p:ext uri="{D42A27DB-BD31-4B8C-83A1-F6EECF244321}">
                <p14:modId xmlns:p14="http://schemas.microsoft.com/office/powerpoint/2010/main" val="4089259764"/>
              </p:ext>
            </p:extLst>
          </p:nvPr>
        </p:nvGraphicFramePr>
        <p:xfrm>
          <a:off x="161364" y="1434353"/>
          <a:ext cx="11869272" cy="5278120"/>
        </p:xfrm>
        <a:graphic>
          <a:graphicData uri="http://schemas.openxmlformats.org/drawingml/2006/table">
            <a:tbl>
              <a:tblPr firstRow="1" bandRow="1">
                <a:tableStyleId>{5C22544A-7EE6-4342-B048-85BDC9FD1C3A}</a:tableStyleId>
              </a:tblPr>
              <a:tblGrid>
                <a:gridCol w="779929">
                  <a:extLst>
                    <a:ext uri="{9D8B030D-6E8A-4147-A177-3AD203B41FA5}">
                      <a16:colId xmlns:a16="http://schemas.microsoft.com/office/drawing/2014/main" val="1947387074"/>
                    </a:ext>
                  </a:extLst>
                </a:gridCol>
                <a:gridCol w="2698377">
                  <a:extLst>
                    <a:ext uri="{9D8B030D-6E8A-4147-A177-3AD203B41FA5}">
                      <a16:colId xmlns:a16="http://schemas.microsoft.com/office/drawing/2014/main" val="481743435"/>
                    </a:ext>
                  </a:extLst>
                </a:gridCol>
                <a:gridCol w="1272988">
                  <a:extLst>
                    <a:ext uri="{9D8B030D-6E8A-4147-A177-3AD203B41FA5}">
                      <a16:colId xmlns:a16="http://schemas.microsoft.com/office/drawing/2014/main" val="183128589"/>
                    </a:ext>
                  </a:extLst>
                </a:gridCol>
                <a:gridCol w="7117978">
                  <a:extLst>
                    <a:ext uri="{9D8B030D-6E8A-4147-A177-3AD203B41FA5}">
                      <a16:colId xmlns:a16="http://schemas.microsoft.com/office/drawing/2014/main" val="4112600944"/>
                    </a:ext>
                  </a:extLst>
                </a:gridCol>
              </a:tblGrid>
              <a:tr h="370840">
                <a:tc>
                  <a:txBody>
                    <a:bodyPr/>
                    <a:lstStyle/>
                    <a:p>
                      <a:r>
                        <a:rPr lang="en-US" sz="1400" dirty="0"/>
                        <a:t>TR Ref.</a:t>
                      </a:r>
                    </a:p>
                  </a:txBody>
                  <a:tcPr/>
                </a:tc>
                <a:tc>
                  <a:txBody>
                    <a:bodyPr/>
                    <a:lstStyle/>
                    <a:p>
                      <a:r>
                        <a:rPr lang="en-US" sz="1400" dirty="0"/>
                        <a:t>Practice Name</a:t>
                      </a:r>
                    </a:p>
                  </a:txBody>
                  <a:tcPr/>
                </a:tc>
                <a:tc>
                  <a:txBody>
                    <a:bodyPr/>
                    <a:lstStyle/>
                    <a:p>
                      <a:r>
                        <a:rPr lang="en-US" sz="1400" dirty="0"/>
                        <a:t>Open areas</a:t>
                      </a:r>
                    </a:p>
                  </a:txBody>
                  <a:tcPr/>
                </a:tc>
                <a:tc>
                  <a:txBody>
                    <a:bodyPr/>
                    <a:lstStyle/>
                    <a:p>
                      <a:r>
                        <a:rPr lang="en-US" sz="1400" dirty="0"/>
                        <a:t>Resolution</a:t>
                      </a:r>
                    </a:p>
                  </a:txBody>
                  <a:tcPr/>
                </a:tc>
                <a:extLst>
                  <a:ext uri="{0D108BD9-81ED-4DB2-BD59-A6C34878D82A}">
                    <a16:rowId xmlns:a16="http://schemas.microsoft.com/office/drawing/2014/main" val="103478280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BSP#11: </a:t>
                      </a:r>
                      <a:endParaRPr lang="en-US" sz="11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Credential Leakage via Browser History</a:t>
                      </a:r>
                      <a:endParaRPr lang="en-US" sz="11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Description is FFS</a:t>
                      </a:r>
                      <a:endParaRPr lang="en-US" sz="110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kern="1200" dirty="0">
                        <a:solidFill>
                          <a:schemeClr val="dk1"/>
                        </a:solidFill>
                        <a:effectLst/>
                        <a:latin typeface="+mn-lt"/>
                        <a:ea typeface="+mn-ea"/>
                        <a:cs typeface="+mn-cs"/>
                      </a:endParaRPr>
                    </a:p>
                  </a:txBody>
                  <a:tcPr/>
                </a:tc>
                <a:tc>
                  <a:txBody>
                    <a:bodyPr/>
                    <a:lstStyle/>
                    <a:p>
                      <a:r>
                        <a:rPr lang="en-US" sz="1100" kern="1200" dirty="0">
                          <a:solidFill>
                            <a:schemeClr val="dk1"/>
                          </a:solidFill>
                          <a:effectLst/>
                          <a:latin typeface="+mn-lt"/>
                          <a:ea typeface="+mn-ea"/>
                          <a:cs typeface="+mn-cs"/>
                        </a:rPr>
                        <a:t>Credential leakage via browser history refers to the unintended exposure of OAuth credentials (e.g., access tokens, authorization codes) when they are transmitted through front-channel mechanisms and become stored in a user-agent’s browser history.</a:t>
                      </a:r>
                    </a:p>
                  </a:txBody>
                  <a:tcPr/>
                </a:tc>
                <a:extLst>
                  <a:ext uri="{0D108BD9-81ED-4DB2-BD59-A6C34878D82A}">
                    <a16:rowId xmlns:a16="http://schemas.microsoft.com/office/drawing/2014/main" val="3010101221"/>
                  </a:ext>
                </a:extLst>
              </a:tr>
              <a:tr h="213360">
                <a:tc rowSpan="2">
                  <a:txBody>
                    <a:bodyPr/>
                    <a:lstStyle/>
                    <a:p>
                      <a:r>
                        <a:rPr lang="en-GB" sz="1100" kern="1200" dirty="0">
                          <a:solidFill>
                            <a:schemeClr val="dk1"/>
                          </a:solidFill>
                          <a:effectLst/>
                          <a:latin typeface="+mn-lt"/>
                          <a:ea typeface="+mn-ea"/>
                          <a:cs typeface="+mn-cs"/>
                        </a:rPr>
                        <a:t>BSP#12:</a:t>
                      </a:r>
                      <a:endParaRPr lang="en-US" sz="1100" kern="1200" dirty="0">
                        <a:solidFill>
                          <a:schemeClr val="dk1"/>
                        </a:solidFill>
                        <a:effectLst/>
                        <a:latin typeface="+mn-lt"/>
                        <a:ea typeface="+mn-ea"/>
                        <a:cs typeface="+mn-cs"/>
                      </a:endParaRPr>
                    </a:p>
                  </a:txBody>
                  <a:tcPr/>
                </a:tc>
                <a:tc rowSpan="2">
                  <a:txBody>
                    <a:bodyPr/>
                    <a:lstStyle/>
                    <a:p>
                      <a:r>
                        <a:rPr lang="en-GB" sz="1100" kern="1200" dirty="0">
                          <a:solidFill>
                            <a:schemeClr val="dk1"/>
                          </a:solidFill>
                          <a:effectLst/>
                          <a:latin typeface="+mn-lt"/>
                          <a:ea typeface="+mn-ea"/>
                          <a:cs typeface="+mn-cs"/>
                        </a:rPr>
                        <a:t>Mix-Up Attacks</a:t>
                      </a:r>
                      <a:endParaRPr lang="en-US" sz="11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Description is FFS</a:t>
                      </a:r>
                      <a:endParaRPr lang="en-US" sz="1100" kern="1200" dirty="0">
                        <a:solidFill>
                          <a:schemeClr val="dk1"/>
                        </a:solidFill>
                        <a:effectLst/>
                        <a:latin typeface="+mn-lt"/>
                        <a:ea typeface="+mn-ea"/>
                        <a:cs typeface="+mn-cs"/>
                      </a:endParaRPr>
                    </a:p>
                    <a:p>
                      <a:endParaRPr lang="en-US" sz="1100" kern="1200" dirty="0">
                        <a:solidFill>
                          <a:schemeClr val="dk1"/>
                        </a:solidFill>
                        <a:effectLst/>
                        <a:latin typeface="+mn-lt"/>
                        <a:ea typeface="+mn-ea"/>
                        <a:cs typeface="+mn-cs"/>
                      </a:endParaRPr>
                    </a:p>
                  </a:txBody>
                  <a:tcPr/>
                </a:tc>
                <a:tc>
                  <a:txBody>
                    <a:bodyPr/>
                    <a:lstStyle/>
                    <a:p>
                      <a:r>
                        <a:rPr lang="en-US" sz="1100" kern="1200" dirty="0">
                          <a:solidFill>
                            <a:schemeClr val="dk1"/>
                          </a:solidFill>
                          <a:effectLst/>
                          <a:latin typeface="+mn-lt"/>
                          <a:ea typeface="+mn-ea"/>
                          <a:cs typeface="+mn-cs"/>
                        </a:rPr>
                        <a:t>OAuth client is configured to interact with multiple authorization servers, and at least one of those authorization servers is controlled or influenced by an attacker in such a scenario client may be unable to reliably distinguish which authorization server issued a particular authorization credential. The objective of the attacker is to obtain valid credentials such as an authorization code or an access token that were originally issued by a non-compromised authorization server. Rather than attacking that server directly, the attacker exploits the client’s confusion.</a:t>
                      </a:r>
                    </a:p>
                  </a:txBody>
                  <a:tcPr/>
                </a:tc>
                <a:extLst>
                  <a:ext uri="{0D108BD9-81ED-4DB2-BD59-A6C34878D82A}">
                    <a16:rowId xmlns:a16="http://schemas.microsoft.com/office/drawing/2014/main" val="457317574"/>
                  </a:ext>
                </a:extLst>
              </a:tr>
              <a:tr h="213360">
                <a:tc vMerge="1">
                  <a:txBody>
                    <a:bodyPr/>
                    <a:lstStyle/>
                    <a:p>
                      <a:endParaRPr lang="en-US"/>
                    </a:p>
                  </a:txBody>
                  <a:tcPr/>
                </a:tc>
                <a:tc vMerge="1">
                  <a:txBody>
                    <a:bodyPr/>
                    <a:lstStyle/>
                    <a:p>
                      <a:endParaRPr 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Usage is FFS</a:t>
                      </a:r>
                      <a:endParaRPr lang="en-US" sz="11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There is no security related usage in 5G SBA security. (</a:t>
                      </a:r>
                      <a:r>
                        <a:rPr lang="en-US" sz="1100" kern="1200" dirty="0">
                          <a:solidFill>
                            <a:schemeClr val="dk1"/>
                          </a:solidFill>
                          <a:effectLst/>
                          <a:latin typeface="+mn-lt"/>
                          <a:ea typeface="+mn-ea"/>
                          <a:cs typeface="+mn-cs"/>
                        </a:rPr>
                        <a:t>applicable to only implicit or authorization code grant types)</a:t>
                      </a:r>
                    </a:p>
                  </a:txBody>
                  <a:tcPr/>
                </a:tc>
                <a:extLst>
                  <a:ext uri="{0D108BD9-81ED-4DB2-BD59-A6C34878D82A}">
                    <a16:rowId xmlns:a16="http://schemas.microsoft.com/office/drawing/2014/main" val="1101106222"/>
                  </a:ext>
                </a:extLst>
              </a:tr>
              <a:tr h="320040">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BSP#13:</a:t>
                      </a:r>
                      <a:endParaRPr lang="en-US" sz="1100" kern="1200" dirty="0">
                        <a:solidFill>
                          <a:schemeClr val="dk1"/>
                        </a:solidFill>
                        <a:effectLst/>
                        <a:latin typeface="+mn-lt"/>
                        <a:ea typeface="+mn-ea"/>
                        <a:cs typeface="+mn-cs"/>
                      </a:endParaRPr>
                    </a:p>
                    <a:p>
                      <a:endParaRPr lang="en-US" sz="1100" kern="1200" dirty="0">
                        <a:solidFill>
                          <a:schemeClr val="dk1"/>
                        </a:solidFill>
                        <a:effectLst/>
                        <a:latin typeface="+mn-lt"/>
                        <a:ea typeface="+mn-ea"/>
                        <a:cs typeface="+mn-cs"/>
                      </a:endParaRPr>
                    </a:p>
                  </a:txBody>
                  <a:tcPr/>
                </a:tc>
                <a:tc rowSpan="2">
                  <a:txBody>
                    <a:bodyPr/>
                    <a:lstStyle/>
                    <a:p>
                      <a:r>
                        <a:rPr lang="en-GB" sz="1100" kern="1200" dirty="0">
                          <a:solidFill>
                            <a:schemeClr val="dk1"/>
                          </a:solidFill>
                          <a:effectLst/>
                          <a:latin typeface="+mn-lt"/>
                          <a:ea typeface="+mn-ea"/>
                          <a:cs typeface="+mn-cs"/>
                        </a:rPr>
                        <a:t>Authorization Code Injection</a:t>
                      </a:r>
                      <a:endParaRPr lang="en-US" sz="11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Description is FFS</a:t>
                      </a:r>
                      <a:endParaRPr lang="en-US" sz="1100" kern="1200" dirty="0">
                        <a:solidFill>
                          <a:schemeClr val="dk1"/>
                        </a:solidFill>
                        <a:effectLst/>
                        <a:latin typeface="+mn-lt"/>
                        <a:ea typeface="+mn-ea"/>
                        <a:cs typeface="+mn-cs"/>
                      </a:endParaRPr>
                    </a:p>
                  </a:txBody>
                  <a:tcPr/>
                </a:tc>
                <a:tc>
                  <a:txBody>
                    <a:bodyPr/>
                    <a:lstStyle/>
                    <a:p>
                      <a:r>
                        <a:rPr lang="en-GB" sz="1100" kern="1200" dirty="0">
                          <a:solidFill>
                            <a:schemeClr val="dk1"/>
                          </a:solidFill>
                          <a:effectLst/>
                          <a:latin typeface="+mn-lt"/>
                          <a:ea typeface="+mn-ea"/>
                          <a:cs typeface="+mn-cs"/>
                        </a:rPr>
                        <a:t>An authorization code is a short-lived credential issued to the client, which the client later exchanges directly with the authorization server to obtain access tokens securely.</a:t>
                      </a:r>
                      <a:r>
                        <a:rPr lang="en-US" sz="1100" kern="1200" dirty="0">
                          <a:solidFill>
                            <a:schemeClr val="dk1"/>
                          </a:solidFill>
                          <a:effectLst/>
                          <a:latin typeface="+mn-lt"/>
                          <a:ea typeface="+mn-ea"/>
                          <a:cs typeface="+mn-cs"/>
                        </a:rPr>
                        <a:t> An attacker who has gained access to an authorization code contained in an authorization response can try to redeem the authorization code for an access token.</a:t>
                      </a:r>
                    </a:p>
                  </a:txBody>
                  <a:tcPr/>
                </a:tc>
                <a:extLst>
                  <a:ext uri="{0D108BD9-81ED-4DB2-BD59-A6C34878D82A}">
                    <a16:rowId xmlns:a16="http://schemas.microsoft.com/office/drawing/2014/main" val="1920479513"/>
                  </a:ext>
                </a:extLst>
              </a:tr>
              <a:tr h="320040">
                <a:tc vMerge="1">
                  <a:txBody>
                    <a:bodyPr/>
                    <a:lstStyle/>
                    <a:p>
                      <a:endParaRPr lang="en-US"/>
                    </a:p>
                  </a:txBody>
                  <a:tcPr/>
                </a:tc>
                <a:tc vMerge="1">
                  <a:txBody>
                    <a:bodyPr/>
                    <a:lstStyle/>
                    <a:p>
                      <a:endParaRPr 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Assessment is FFS</a:t>
                      </a:r>
                      <a:endParaRPr lang="en-US" sz="11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Authorization code is not applied in 5G SBA security. Therefore, no further investigation is required.</a:t>
                      </a:r>
                      <a:endParaRPr lang="en-US" sz="1100" kern="1200" dirty="0">
                        <a:solidFill>
                          <a:schemeClr val="dk1"/>
                        </a:solidFill>
                        <a:effectLst/>
                        <a:latin typeface="+mn-lt"/>
                        <a:ea typeface="+mn-ea"/>
                        <a:cs typeface="+mn-cs"/>
                      </a:endParaRPr>
                    </a:p>
                  </a:txBody>
                  <a:tcPr/>
                </a:tc>
                <a:extLst>
                  <a:ext uri="{0D108BD9-81ED-4DB2-BD59-A6C34878D82A}">
                    <a16:rowId xmlns:a16="http://schemas.microsoft.com/office/drawing/2014/main" val="429353677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BSP#14:</a:t>
                      </a:r>
                      <a:endParaRPr lang="en-US" sz="1100" kern="1200" dirty="0">
                        <a:solidFill>
                          <a:schemeClr val="dk1"/>
                        </a:solidFill>
                        <a:effectLst/>
                        <a:latin typeface="+mn-lt"/>
                        <a:ea typeface="+mn-ea"/>
                        <a:cs typeface="+mn-cs"/>
                      </a:endParaRPr>
                    </a:p>
                  </a:txBody>
                  <a:tcPr/>
                </a:tc>
                <a:tc>
                  <a:txBody>
                    <a:bodyPr/>
                    <a:lstStyle/>
                    <a:p>
                      <a:r>
                        <a:rPr lang="en-GB" sz="1100" kern="1200" dirty="0">
                          <a:solidFill>
                            <a:schemeClr val="dk1"/>
                          </a:solidFill>
                          <a:effectLst/>
                          <a:latin typeface="+mn-lt"/>
                          <a:ea typeface="+mn-ea"/>
                          <a:cs typeface="+mn-cs"/>
                        </a:rPr>
                        <a:t>Access Token Injection</a:t>
                      </a:r>
                      <a:endParaRPr lang="en-US" sz="11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Description is FFS</a:t>
                      </a:r>
                      <a:endParaRPr lang="en-US" sz="1100" kern="1200" dirty="0">
                        <a:solidFill>
                          <a:schemeClr val="dk1"/>
                        </a:solidFill>
                        <a:effectLst/>
                        <a:latin typeface="+mn-lt"/>
                        <a:ea typeface="+mn-ea"/>
                        <a:cs typeface="+mn-cs"/>
                      </a:endParaRPr>
                    </a:p>
                  </a:txBody>
                  <a:tcPr/>
                </a:tc>
                <a:tc>
                  <a:txBody>
                    <a:bodyPr/>
                    <a:lstStyle/>
                    <a:p>
                      <a:r>
                        <a:rPr lang="en-US" sz="1100" kern="1200" dirty="0">
                          <a:solidFill>
                            <a:schemeClr val="dk1"/>
                          </a:solidFill>
                          <a:effectLst/>
                          <a:latin typeface="+mn-lt"/>
                          <a:ea typeface="+mn-ea"/>
                          <a:cs typeface="+mn-cs"/>
                        </a:rPr>
                        <a:t>An access token injection attack happens when an attacker takes a stolen access token and tricks a legitimate application (the client) into accepting and using that token as if it were issued for the current login session. </a:t>
                      </a:r>
                      <a:r>
                        <a:rPr lang="en-GB" sz="1100" kern="1200" dirty="0">
                          <a:solidFill>
                            <a:schemeClr val="dk1"/>
                          </a:solidFill>
                          <a:effectLst/>
                          <a:latin typeface="+mn-lt"/>
                          <a:ea typeface="+mn-ea"/>
                          <a:cs typeface="+mn-cs"/>
                        </a:rPr>
                        <a:t>(</a:t>
                      </a:r>
                      <a:r>
                        <a:rPr lang="en-US" sz="1100" kern="1200" dirty="0">
                          <a:solidFill>
                            <a:schemeClr val="dk1"/>
                          </a:solidFill>
                          <a:effectLst/>
                          <a:latin typeface="+mn-lt"/>
                          <a:ea typeface="+mn-ea"/>
                          <a:cs typeface="+mn-cs"/>
                        </a:rPr>
                        <a:t>applicable to only implicit or authorization code grant types)</a:t>
                      </a:r>
                    </a:p>
                  </a:txBody>
                  <a:tcPr/>
                </a:tc>
                <a:extLst>
                  <a:ext uri="{0D108BD9-81ED-4DB2-BD59-A6C34878D82A}">
                    <a16:rowId xmlns:a16="http://schemas.microsoft.com/office/drawing/2014/main" val="291456767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BSP#15:</a:t>
                      </a:r>
                      <a:endParaRPr lang="en-US" sz="1100" kern="1200" dirty="0">
                        <a:solidFill>
                          <a:schemeClr val="dk1"/>
                        </a:solidFill>
                        <a:effectLst/>
                        <a:latin typeface="+mn-lt"/>
                        <a:ea typeface="+mn-ea"/>
                        <a:cs typeface="+mn-cs"/>
                      </a:endParaRPr>
                    </a:p>
                  </a:txBody>
                  <a:tcPr/>
                </a:tc>
                <a:tc>
                  <a:txBody>
                    <a:bodyPr/>
                    <a:lstStyle/>
                    <a:p>
                      <a:r>
                        <a:rPr lang="en-GB" sz="1100" kern="1200" dirty="0">
                          <a:solidFill>
                            <a:schemeClr val="dk1"/>
                          </a:solidFill>
                          <a:effectLst/>
                          <a:latin typeface="+mn-lt"/>
                          <a:ea typeface="+mn-ea"/>
                          <a:cs typeface="+mn-cs"/>
                        </a:rPr>
                        <a:t>Cross-Site Request Forgery</a:t>
                      </a:r>
                      <a:endParaRPr lang="en-US" sz="11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Description is FFS</a:t>
                      </a:r>
                      <a:endParaRPr lang="en-US" sz="1100" kern="1200" dirty="0">
                        <a:solidFill>
                          <a:schemeClr val="dk1"/>
                        </a:solidFill>
                        <a:effectLst/>
                        <a:latin typeface="+mn-lt"/>
                        <a:ea typeface="+mn-ea"/>
                        <a:cs typeface="+mn-cs"/>
                      </a:endParaRPr>
                    </a:p>
                  </a:txBody>
                  <a:tcPr/>
                </a:tc>
                <a:tc>
                  <a:txBody>
                    <a:bodyPr/>
                    <a:lstStyle/>
                    <a:p>
                      <a:r>
                        <a:rPr lang="en-US" sz="1100" kern="1200" dirty="0">
                          <a:solidFill>
                            <a:schemeClr val="dk1"/>
                          </a:solidFill>
                          <a:effectLst/>
                          <a:latin typeface="+mn-lt"/>
                          <a:ea typeface="+mn-ea"/>
                          <a:cs typeface="+mn-cs"/>
                        </a:rPr>
                        <a:t>A CSRF attack happens when an attacker tricks a user’s browser into sending a request to a legitimate application without the user realizing it.</a:t>
                      </a:r>
                    </a:p>
                  </a:txBody>
                  <a:tcPr/>
                </a:tc>
                <a:extLst>
                  <a:ext uri="{0D108BD9-81ED-4DB2-BD59-A6C34878D82A}">
                    <a16:rowId xmlns:a16="http://schemas.microsoft.com/office/drawing/2014/main" val="1852599961"/>
                  </a:ext>
                </a:extLst>
              </a:tr>
              <a:tr h="185420">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BSP#16:</a:t>
                      </a:r>
                      <a:endParaRPr lang="en-US" sz="1100" kern="1200" dirty="0">
                        <a:solidFill>
                          <a:schemeClr val="dk1"/>
                        </a:solidFill>
                        <a:effectLst/>
                        <a:latin typeface="+mn-lt"/>
                        <a:ea typeface="+mn-ea"/>
                        <a:cs typeface="+mn-cs"/>
                      </a:endParaRPr>
                    </a:p>
                  </a:txBody>
                  <a:tcPr/>
                </a:tc>
                <a:tc rowSpan="2">
                  <a:txBody>
                    <a:bodyPr/>
                    <a:lstStyle/>
                    <a:p>
                      <a:r>
                        <a:rPr lang="en-GB" sz="1100" kern="1200" dirty="0">
                          <a:solidFill>
                            <a:schemeClr val="dk1"/>
                          </a:solidFill>
                          <a:effectLst/>
                          <a:latin typeface="+mn-lt"/>
                          <a:ea typeface="+mn-ea"/>
                          <a:cs typeface="+mn-cs"/>
                        </a:rPr>
                        <a:t>PKCE Downgrade Attack</a:t>
                      </a:r>
                      <a:endParaRPr lang="en-US" sz="11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Description is FFS</a:t>
                      </a:r>
                      <a:endParaRPr lang="en-US" sz="1100" kern="1200" dirty="0">
                        <a:solidFill>
                          <a:schemeClr val="dk1"/>
                        </a:solidFill>
                        <a:effectLst/>
                        <a:latin typeface="+mn-lt"/>
                        <a:ea typeface="+mn-ea"/>
                        <a:cs typeface="+mn-cs"/>
                      </a:endParaRPr>
                    </a:p>
                  </a:txBody>
                  <a:tcPr/>
                </a:tc>
                <a:tc>
                  <a:txBody>
                    <a:bodyPr/>
                    <a:lstStyle/>
                    <a:p>
                      <a:r>
                        <a:rPr lang="en-US" sz="1100" kern="1200" dirty="0">
                          <a:solidFill>
                            <a:schemeClr val="dk1"/>
                          </a:solidFill>
                          <a:effectLst/>
                          <a:latin typeface="+mn-lt"/>
                          <a:ea typeface="+mn-ea"/>
                          <a:cs typeface="+mn-cs"/>
                        </a:rPr>
                        <a:t>A PKCE downgrade attack happens when an attacker forces a login process to skip using PKCE, even though the authorization server supports it. This is possible when PKCE is optional instead of mandatory. PKCE (Proof Key for Code Exchange) is an OAuth 2.0 extension that prevents authorization code interception by having the client send a code challenge with the authorization request and later prove possession with a matching code verifier when exchanging the code.</a:t>
                      </a:r>
                    </a:p>
                  </a:txBody>
                  <a:tcPr/>
                </a:tc>
                <a:extLst>
                  <a:ext uri="{0D108BD9-81ED-4DB2-BD59-A6C34878D82A}">
                    <a16:rowId xmlns:a16="http://schemas.microsoft.com/office/drawing/2014/main" val="692317521"/>
                  </a:ext>
                </a:extLst>
              </a:tr>
              <a:tr h="185420">
                <a:tc vMerge="1">
                  <a:txBody>
                    <a:bodyPr/>
                    <a:lstStyle/>
                    <a:p>
                      <a:endParaRPr lang="en-US"/>
                    </a:p>
                  </a:txBody>
                  <a:tcPr/>
                </a:tc>
                <a:tc vMerge="1">
                  <a:txBody>
                    <a:bodyPr/>
                    <a:lstStyle/>
                    <a:p>
                      <a:endParaRPr 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Assessment is FFS</a:t>
                      </a:r>
                      <a:endParaRPr lang="en-US" sz="1100" kern="1200" dirty="0">
                        <a:solidFill>
                          <a:schemeClr val="dk1"/>
                        </a:solidFill>
                        <a:effectLst/>
                        <a:latin typeface="+mn-lt"/>
                        <a:ea typeface="+mn-ea"/>
                        <a:cs typeface="+mn-cs"/>
                      </a:endParaRPr>
                    </a:p>
                  </a:txBody>
                  <a:tcPr/>
                </a:tc>
                <a:tc>
                  <a:txBody>
                    <a:bodyPr/>
                    <a:lstStyle/>
                    <a:p>
                      <a:r>
                        <a:rPr lang="en-US" sz="1100" kern="1200" dirty="0">
                          <a:solidFill>
                            <a:schemeClr val="dk1"/>
                          </a:solidFill>
                          <a:effectLst/>
                          <a:latin typeface="+mn-lt"/>
                          <a:ea typeface="+mn-ea"/>
                          <a:cs typeface="+mn-cs"/>
                        </a:rPr>
                        <a:t>PKCE is not applied in 5G SBA </a:t>
                      </a:r>
                      <a:r>
                        <a:rPr lang="en-GB" sz="1100" kern="1200" dirty="0">
                          <a:solidFill>
                            <a:schemeClr val="dk1"/>
                          </a:solidFill>
                          <a:effectLst/>
                          <a:latin typeface="+mn-lt"/>
                          <a:ea typeface="+mn-ea"/>
                          <a:cs typeface="+mn-cs"/>
                        </a:rPr>
                        <a:t>security</a:t>
                      </a:r>
                      <a:r>
                        <a:rPr lang="en-US" sz="1100" kern="1200" dirty="0">
                          <a:solidFill>
                            <a:schemeClr val="dk1"/>
                          </a:solidFill>
                          <a:effectLst/>
                          <a:latin typeface="+mn-lt"/>
                          <a:ea typeface="+mn-ea"/>
                          <a:cs typeface="+mn-cs"/>
                        </a:rPr>
                        <a:t>. Therefore, no further investigation is required.</a:t>
                      </a:r>
                    </a:p>
                  </a:txBody>
                  <a:tcPr/>
                </a:tc>
                <a:extLst>
                  <a:ext uri="{0D108BD9-81ED-4DB2-BD59-A6C34878D82A}">
                    <a16:rowId xmlns:a16="http://schemas.microsoft.com/office/drawing/2014/main" val="1079437747"/>
                  </a:ext>
                </a:extLst>
              </a:tr>
            </a:tbl>
          </a:graphicData>
        </a:graphic>
      </p:graphicFrame>
    </p:spTree>
    <p:extLst>
      <p:ext uri="{BB962C8B-B14F-4D97-AF65-F5344CB8AC3E}">
        <p14:creationId xmlns:p14="http://schemas.microsoft.com/office/powerpoint/2010/main" val="3354981476"/>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a:xfrm>
            <a:off x="703729" y="553384"/>
            <a:ext cx="10515600" cy="782357"/>
          </a:xfrm>
        </p:spPr>
        <p:txBody>
          <a:bodyPr/>
          <a:lstStyle/>
          <a:p>
            <a:r>
              <a:rPr lang="en-GB" altLang="en-US" dirty="0"/>
              <a:t>Not Applicable Open points RFC 9700</a:t>
            </a:r>
          </a:p>
        </p:txBody>
      </p:sp>
      <p:graphicFrame>
        <p:nvGraphicFramePr>
          <p:cNvPr id="5" name="Table 5">
            <a:extLst>
              <a:ext uri="{FF2B5EF4-FFF2-40B4-BE49-F238E27FC236}">
                <a16:creationId xmlns:a16="http://schemas.microsoft.com/office/drawing/2014/main" id="{150B8610-70D3-4030-A641-7BC8515F6DBF}"/>
              </a:ext>
            </a:extLst>
          </p:cNvPr>
          <p:cNvGraphicFramePr>
            <a:graphicFrameLocks noGrp="1"/>
          </p:cNvGraphicFramePr>
          <p:nvPr>
            <p:ph idx="1"/>
            <p:extLst>
              <p:ext uri="{D42A27DB-BD31-4B8C-83A1-F6EECF244321}">
                <p14:modId xmlns:p14="http://schemas.microsoft.com/office/powerpoint/2010/main" val="199871228"/>
              </p:ext>
            </p:extLst>
          </p:nvPr>
        </p:nvGraphicFramePr>
        <p:xfrm>
          <a:off x="26893" y="1335741"/>
          <a:ext cx="11869272" cy="5049520"/>
        </p:xfrm>
        <a:graphic>
          <a:graphicData uri="http://schemas.openxmlformats.org/drawingml/2006/table">
            <a:tbl>
              <a:tblPr firstRow="1" bandRow="1">
                <a:tableStyleId>{5C22544A-7EE6-4342-B048-85BDC9FD1C3A}</a:tableStyleId>
              </a:tblPr>
              <a:tblGrid>
                <a:gridCol w="779929">
                  <a:extLst>
                    <a:ext uri="{9D8B030D-6E8A-4147-A177-3AD203B41FA5}">
                      <a16:colId xmlns:a16="http://schemas.microsoft.com/office/drawing/2014/main" val="1947387074"/>
                    </a:ext>
                  </a:extLst>
                </a:gridCol>
                <a:gridCol w="2411507">
                  <a:extLst>
                    <a:ext uri="{9D8B030D-6E8A-4147-A177-3AD203B41FA5}">
                      <a16:colId xmlns:a16="http://schemas.microsoft.com/office/drawing/2014/main" val="481743435"/>
                    </a:ext>
                  </a:extLst>
                </a:gridCol>
                <a:gridCol w="1326777">
                  <a:extLst>
                    <a:ext uri="{9D8B030D-6E8A-4147-A177-3AD203B41FA5}">
                      <a16:colId xmlns:a16="http://schemas.microsoft.com/office/drawing/2014/main" val="183128589"/>
                    </a:ext>
                  </a:extLst>
                </a:gridCol>
                <a:gridCol w="7351059">
                  <a:extLst>
                    <a:ext uri="{9D8B030D-6E8A-4147-A177-3AD203B41FA5}">
                      <a16:colId xmlns:a16="http://schemas.microsoft.com/office/drawing/2014/main" val="4112600944"/>
                    </a:ext>
                  </a:extLst>
                </a:gridCol>
              </a:tblGrid>
              <a:tr h="370840">
                <a:tc>
                  <a:txBody>
                    <a:bodyPr/>
                    <a:lstStyle/>
                    <a:p>
                      <a:r>
                        <a:rPr lang="en-US" sz="1400" dirty="0"/>
                        <a:t>TR Ref.</a:t>
                      </a:r>
                    </a:p>
                  </a:txBody>
                  <a:tcPr/>
                </a:tc>
                <a:tc>
                  <a:txBody>
                    <a:bodyPr/>
                    <a:lstStyle/>
                    <a:p>
                      <a:r>
                        <a:rPr lang="en-US" sz="1400" dirty="0"/>
                        <a:t>Practice Name</a:t>
                      </a:r>
                    </a:p>
                  </a:txBody>
                  <a:tcPr/>
                </a:tc>
                <a:tc>
                  <a:txBody>
                    <a:bodyPr/>
                    <a:lstStyle/>
                    <a:p>
                      <a:r>
                        <a:rPr lang="en-US" sz="1400" dirty="0"/>
                        <a:t>Open areas</a:t>
                      </a:r>
                    </a:p>
                  </a:txBody>
                  <a:tcPr/>
                </a:tc>
                <a:tc>
                  <a:txBody>
                    <a:bodyPr/>
                    <a:lstStyle/>
                    <a:p>
                      <a:r>
                        <a:rPr lang="en-US" sz="1400" dirty="0"/>
                        <a:t>Resolution</a:t>
                      </a:r>
                    </a:p>
                  </a:txBody>
                  <a:tcPr/>
                </a:tc>
                <a:extLst>
                  <a:ext uri="{0D108BD9-81ED-4DB2-BD59-A6C34878D82A}">
                    <a16:rowId xmlns:a16="http://schemas.microsoft.com/office/drawing/2014/main" val="1034782807"/>
                  </a:ext>
                </a:extLst>
              </a:tr>
              <a:tr h="185420">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BSP#17: </a:t>
                      </a:r>
                      <a:endParaRPr lang="en-US" sz="1100" kern="1200" dirty="0">
                        <a:solidFill>
                          <a:schemeClr val="dk1"/>
                        </a:solidFill>
                        <a:effectLst/>
                        <a:latin typeface="+mn-lt"/>
                        <a:ea typeface="+mn-ea"/>
                        <a:cs typeface="+mn-cs"/>
                      </a:endParaRPr>
                    </a:p>
                  </a:txBody>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kern="1200" dirty="0">
                          <a:solidFill>
                            <a:schemeClr val="dk1"/>
                          </a:solidFill>
                          <a:effectLst/>
                          <a:latin typeface="+mn-lt"/>
                          <a:ea typeface="+mn-ea"/>
                          <a:cs typeface="+mn-cs"/>
                        </a:rPr>
                        <a:t>Preventing Leakage via Metadata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Description is FFS</a:t>
                      </a:r>
                      <a:endParaRPr lang="en-US" sz="1100" kern="1200" dirty="0">
                        <a:solidFill>
                          <a:schemeClr val="dk1"/>
                        </a:solidFill>
                        <a:effectLst/>
                        <a:latin typeface="+mn-lt"/>
                        <a:ea typeface="+mn-ea"/>
                        <a:cs typeface="+mn-cs"/>
                      </a:endParaRPr>
                    </a:p>
                  </a:txBody>
                  <a:tcPr/>
                </a:tc>
                <a:tc>
                  <a:txBody>
                    <a:bodyPr/>
                    <a:lstStyle/>
                    <a:p>
                      <a:r>
                        <a:rPr lang="en-US" sz="1100" kern="1200" dirty="0">
                          <a:solidFill>
                            <a:schemeClr val="dk1"/>
                          </a:solidFill>
                          <a:effectLst/>
                          <a:latin typeface="+mn-lt"/>
                          <a:ea typeface="+mn-ea"/>
                          <a:cs typeface="+mn-cs"/>
                        </a:rPr>
                        <a:t>OAuth 2.0 Authorization Server Metadata is a standard way for an authorization server to publish its configuration (such as endpoints, supported grant types, and token formats) so that clients can automatically discover how to interact with it.</a:t>
                      </a:r>
                    </a:p>
                  </a:txBody>
                  <a:tcPr/>
                </a:tc>
                <a:extLst>
                  <a:ext uri="{0D108BD9-81ED-4DB2-BD59-A6C34878D82A}">
                    <a16:rowId xmlns:a16="http://schemas.microsoft.com/office/drawing/2014/main" val="3010101221"/>
                  </a:ext>
                </a:extLst>
              </a:tr>
              <a:tr h="185420">
                <a:tc vMerge="1">
                  <a:txBody>
                    <a:bodyPr/>
                    <a:lstStyle/>
                    <a:p>
                      <a:endParaRPr lang="en-US"/>
                    </a:p>
                  </a:txBody>
                  <a:tcPr/>
                </a:tc>
                <a:tc vMerge="1">
                  <a:txBody>
                    <a:bodyPr/>
                    <a:lstStyle/>
                    <a:p>
                      <a:endParaRPr 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Assessment is FFS</a:t>
                      </a:r>
                      <a:endParaRPr lang="en-US" sz="1100" kern="1200" dirty="0">
                        <a:solidFill>
                          <a:schemeClr val="dk1"/>
                        </a:solidFill>
                        <a:effectLst/>
                        <a:latin typeface="+mn-lt"/>
                        <a:ea typeface="+mn-ea"/>
                        <a:cs typeface="+mn-cs"/>
                      </a:endParaRPr>
                    </a:p>
                  </a:txBody>
                  <a:tcPr/>
                </a:tc>
                <a:tc>
                  <a:txBody>
                    <a:bodyPr/>
                    <a:lstStyle/>
                    <a:p>
                      <a:r>
                        <a:rPr lang="en-US" sz="1100" kern="1200" dirty="0">
                          <a:solidFill>
                            <a:schemeClr val="dk1"/>
                          </a:solidFill>
                          <a:effectLst/>
                          <a:latin typeface="+mn-lt"/>
                          <a:ea typeface="+mn-ea"/>
                          <a:cs typeface="+mn-cs"/>
                        </a:rPr>
                        <a:t>OAuth 2.0 Authorization Server Metadata as a feature is not applied in 5G SBA </a:t>
                      </a:r>
                      <a:r>
                        <a:rPr lang="en-GB" sz="1100" kern="1200" dirty="0">
                          <a:solidFill>
                            <a:schemeClr val="dk1"/>
                          </a:solidFill>
                          <a:effectLst/>
                          <a:latin typeface="+mn-lt"/>
                          <a:ea typeface="+mn-ea"/>
                          <a:cs typeface="+mn-cs"/>
                        </a:rPr>
                        <a:t>security</a:t>
                      </a:r>
                      <a:r>
                        <a:rPr lang="en-US" sz="1100" kern="1200" dirty="0">
                          <a:solidFill>
                            <a:schemeClr val="dk1"/>
                          </a:solidFill>
                          <a:effectLst/>
                          <a:latin typeface="+mn-lt"/>
                          <a:ea typeface="+mn-ea"/>
                          <a:cs typeface="+mn-cs"/>
                        </a:rPr>
                        <a:t>. Therefore, no further investigation is required.</a:t>
                      </a:r>
                    </a:p>
                  </a:txBody>
                  <a:tcPr/>
                </a:tc>
                <a:extLst>
                  <a:ext uri="{0D108BD9-81ED-4DB2-BD59-A6C34878D82A}">
                    <a16:rowId xmlns:a16="http://schemas.microsoft.com/office/drawing/2014/main" val="1460841606"/>
                  </a:ext>
                </a:extLst>
              </a:tr>
              <a:tr h="213360">
                <a:tc rowSpan="2">
                  <a:txBody>
                    <a:bodyPr/>
                    <a:lstStyle/>
                    <a:p>
                      <a:r>
                        <a:rPr lang="en-GB" sz="1100" kern="1200" dirty="0">
                          <a:solidFill>
                            <a:schemeClr val="dk1"/>
                          </a:solidFill>
                          <a:effectLst/>
                          <a:latin typeface="+mn-lt"/>
                          <a:ea typeface="+mn-ea"/>
                          <a:cs typeface="+mn-cs"/>
                        </a:rPr>
                        <a:t>BSP#18:</a:t>
                      </a:r>
                      <a:endParaRPr lang="en-US" sz="1100" kern="1200" dirty="0">
                        <a:solidFill>
                          <a:schemeClr val="dk1"/>
                        </a:solidFill>
                        <a:effectLst/>
                        <a:latin typeface="+mn-lt"/>
                        <a:ea typeface="+mn-ea"/>
                        <a:cs typeface="+mn-cs"/>
                      </a:endParaRPr>
                    </a:p>
                  </a:txBody>
                  <a:tcPr/>
                </a:tc>
                <a:tc rowSpan="2">
                  <a:txBody>
                    <a:bodyPr/>
                    <a:lstStyle/>
                    <a:p>
                      <a:r>
                        <a:rPr lang="en-US" sz="1100" kern="1200" dirty="0">
                          <a:solidFill>
                            <a:schemeClr val="dk1"/>
                          </a:solidFill>
                          <a:effectLst/>
                          <a:latin typeface="+mn-lt"/>
                          <a:ea typeface="+mn-ea"/>
                          <a:cs typeface="+mn-cs"/>
                        </a:rPr>
                        <a:t>Open Redirection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Description is FFS</a:t>
                      </a:r>
                      <a:endParaRPr lang="en-US" sz="1100" kern="1200" dirty="0">
                        <a:solidFill>
                          <a:schemeClr val="dk1"/>
                        </a:solidFill>
                        <a:effectLst/>
                        <a:latin typeface="+mn-lt"/>
                        <a:ea typeface="+mn-ea"/>
                        <a:cs typeface="+mn-cs"/>
                      </a:endParaRPr>
                    </a:p>
                  </a:txBody>
                  <a:tcPr/>
                </a:tc>
                <a:tc>
                  <a:txBody>
                    <a:bodyPr/>
                    <a:lstStyle/>
                    <a:p>
                      <a:r>
                        <a:rPr lang="en-US" sz="1100" kern="1200" dirty="0">
                          <a:solidFill>
                            <a:schemeClr val="dk1"/>
                          </a:solidFill>
                          <a:effectLst/>
                          <a:latin typeface="+mn-lt"/>
                          <a:ea typeface="+mn-ea"/>
                          <a:cs typeface="+mn-cs"/>
                        </a:rPr>
                        <a:t>Open Redirection is a mechanism where the authorization server redirects client to a URI that is external or internal, this is normally done via open redirector end point at the authorization server.</a:t>
                      </a:r>
                    </a:p>
                  </a:txBody>
                  <a:tcPr/>
                </a:tc>
                <a:extLst>
                  <a:ext uri="{0D108BD9-81ED-4DB2-BD59-A6C34878D82A}">
                    <a16:rowId xmlns:a16="http://schemas.microsoft.com/office/drawing/2014/main" val="457317574"/>
                  </a:ext>
                </a:extLst>
              </a:tr>
              <a:tr h="213360">
                <a:tc vMerge="1">
                  <a:txBody>
                    <a:bodyPr/>
                    <a:lstStyle/>
                    <a:p>
                      <a:endParaRPr lang="en-US"/>
                    </a:p>
                  </a:txBody>
                  <a:tcPr/>
                </a:tc>
                <a:tc vMerge="1">
                  <a:txBody>
                    <a:bodyPr/>
                    <a:lstStyle/>
                    <a:p>
                      <a:endParaRPr 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Assessment is FFS</a:t>
                      </a:r>
                      <a:endParaRPr lang="en-US" sz="11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kern="1200" dirty="0">
                          <a:solidFill>
                            <a:schemeClr val="dk1"/>
                          </a:solidFill>
                          <a:effectLst/>
                          <a:latin typeface="+mn-lt"/>
                          <a:ea typeface="+mn-ea"/>
                          <a:cs typeface="+mn-cs"/>
                        </a:rPr>
                        <a:t>Open Redirection is not applied in 5G SBA </a:t>
                      </a:r>
                      <a:r>
                        <a:rPr lang="en-GB" sz="1100" kern="1200" dirty="0">
                          <a:solidFill>
                            <a:schemeClr val="dk1"/>
                          </a:solidFill>
                          <a:effectLst/>
                          <a:latin typeface="+mn-lt"/>
                          <a:ea typeface="+mn-ea"/>
                          <a:cs typeface="+mn-cs"/>
                        </a:rPr>
                        <a:t>security</a:t>
                      </a:r>
                      <a:r>
                        <a:rPr lang="en-US" sz="1100" kern="1200" dirty="0">
                          <a:solidFill>
                            <a:schemeClr val="dk1"/>
                          </a:solidFill>
                          <a:effectLst/>
                          <a:latin typeface="+mn-lt"/>
                          <a:ea typeface="+mn-ea"/>
                          <a:cs typeface="+mn-cs"/>
                        </a:rPr>
                        <a:t>. Therefore, no further investigation is required.</a:t>
                      </a:r>
                    </a:p>
                  </a:txBody>
                  <a:tcPr/>
                </a:tc>
                <a:extLst>
                  <a:ext uri="{0D108BD9-81ED-4DB2-BD59-A6C34878D82A}">
                    <a16:rowId xmlns:a16="http://schemas.microsoft.com/office/drawing/2014/main" val="1101106222"/>
                  </a:ext>
                </a:extLst>
              </a:tr>
              <a:tr h="320040">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BSP#19:</a:t>
                      </a:r>
                      <a:endParaRPr lang="en-US" sz="1100" kern="1200" dirty="0">
                        <a:solidFill>
                          <a:schemeClr val="dk1"/>
                        </a:solidFill>
                        <a:effectLst/>
                        <a:latin typeface="+mn-lt"/>
                        <a:ea typeface="+mn-ea"/>
                        <a:cs typeface="+mn-cs"/>
                      </a:endParaRPr>
                    </a:p>
                    <a:p>
                      <a:endParaRPr lang="en-US" sz="1100" kern="1200" dirty="0">
                        <a:solidFill>
                          <a:schemeClr val="dk1"/>
                        </a:solidFill>
                        <a:effectLst/>
                        <a:latin typeface="+mn-lt"/>
                        <a:ea typeface="+mn-ea"/>
                        <a:cs typeface="+mn-cs"/>
                      </a:endParaRPr>
                    </a:p>
                  </a:txBody>
                  <a:tcPr/>
                </a:tc>
                <a:tc rowSpan="2">
                  <a:txBody>
                    <a:bodyPr/>
                    <a:lstStyle/>
                    <a:p>
                      <a:r>
                        <a:rPr lang="en-US" sz="1100" kern="1200" dirty="0">
                          <a:solidFill>
                            <a:schemeClr val="dk1"/>
                          </a:solidFill>
                          <a:effectLst/>
                          <a:latin typeface="+mn-lt"/>
                          <a:ea typeface="+mn-ea"/>
                          <a:cs typeface="+mn-cs"/>
                        </a:rPr>
                        <a:t>307 Redirect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Description is FFS</a:t>
                      </a:r>
                      <a:endParaRPr lang="en-US" sz="1100" kern="1200" dirty="0">
                        <a:solidFill>
                          <a:schemeClr val="dk1"/>
                        </a:solidFill>
                        <a:effectLst/>
                        <a:latin typeface="+mn-lt"/>
                        <a:ea typeface="+mn-ea"/>
                        <a:cs typeface="+mn-cs"/>
                      </a:endParaRPr>
                    </a:p>
                  </a:txBody>
                  <a:tcPr/>
                </a:tc>
                <a:tc>
                  <a:txBody>
                    <a:bodyPr/>
                    <a:lstStyle/>
                    <a:p>
                      <a:r>
                        <a:rPr lang="en-US" sz="1100" kern="1200" dirty="0">
                          <a:solidFill>
                            <a:schemeClr val="dk1"/>
                          </a:solidFill>
                          <a:effectLst/>
                          <a:latin typeface="+mn-lt"/>
                          <a:ea typeface="+mn-ea"/>
                          <a:cs typeface="+mn-cs"/>
                        </a:rPr>
                        <a:t>A 307 Redirect is an HTTP status code indicating a temporary redirect where the client must repeat the original request method and body to the new location.</a:t>
                      </a:r>
                    </a:p>
                  </a:txBody>
                  <a:tcPr/>
                </a:tc>
                <a:extLst>
                  <a:ext uri="{0D108BD9-81ED-4DB2-BD59-A6C34878D82A}">
                    <a16:rowId xmlns:a16="http://schemas.microsoft.com/office/drawing/2014/main" val="1920479513"/>
                  </a:ext>
                </a:extLst>
              </a:tr>
              <a:tr h="320040">
                <a:tc vMerge="1">
                  <a:txBody>
                    <a:bodyPr/>
                    <a:lstStyle/>
                    <a:p>
                      <a:endParaRPr lang="en-US"/>
                    </a:p>
                  </a:txBody>
                  <a:tcPr/>
                </a:tc>
                <a:tc vMerge="1">
                  <a:txBody>
                    <a:bodyPr/>
                    <a:lstStyle/>
                    <a:p>
                      <a:endParaRPr 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Assessment is FFS</a:t>
                      </a:r>
                      <a:endParaRPr lang="en-US" sz="11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kern="1200" dirty="0">
                          <a:solidFill>
                            <a:schemeClr val="dk1"/>
                          </a:solidFill>
                          <a:effectLst/>
                          <a:latin typeface="+mn-lt"/>
                          <a:ea typeface="+mn-ea"/>
                          <a:cs typeface="+mn-cs"/>
                        </a:rPr>
                        <a:t>Redirection end point is not applied in 5G SBA </a:t>
                      </a:r>
                      <a:r>
                        <a:rPr lang="en-GB" sz="1100" kern="1200" dirty="0">
                          <a:solidFill>
                            <a:schemeClr val="dk1"/>
                          </a:solidFill>
                          <a:effectLst/>
                          <a:latin typeface="+mn-lt"/>
                          <a:ea typeface="+mn-ea"/>
                          <a:cs typeface="+mn-cs"/>
                        </a:rPr>
                        <a:t>security</a:t>
                      </a:r>
                      <a:r>
                        <a:rPr lang="en-US" sz="1100" kern="1200" dirty="0">
                          <a:solidFill>
                            <a:schemeClr val="dk1"/>
                          </a:solidFill>
                          <a:effectLst/>
                          <a:latin typeface="+mn-lt"/>
                          <a:ea typeface="+mn-ea"/>
                          <a:cs typeface="+mn-cs"/>
                        </a:rPr>
                        <a:t>. Therefore, no further investigation is required.</a:t>
                      </a:r>
                    </a:p>
                  </a:txBody>
                  <a:tcPr/>
                </a:tc>
                <a:extLst>
                  <a:ext uri="{0D108BD9-81ED-4DB2-BD59-A6C34878D82A}">
                    <a16:rowId xmlns:a16="http://schemas.microsoft.com/office/drawing/2014/main" val="4293536778"/>
                  </a:ext>
                </a:extLst>
              </a:tr>
              <a:tr h="123613">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BSP#20:</a:t>
                      </a:r>
                      <a:endParaRPr lang="en-US" sz="1100" kern="1200" dirty="0">
                        <a:solidFill>
                          <a:schemeClr val="dk1"/>
                        </a:solidFill>
                        <a:effectLst/>
                        <a:latin typeface="+mn-lt"/>
                        <a:ea typeface="+mn-ea"/>
                        <a:cs typeface="+mn-cs"/>
                      </a:endParaRPr>
                    </a:p>
                  </a:txBody>
                  <a:tcPr/>
                </a:tc>
                <a:tc rowSpan="3">
                  <a:txBody>
                    <a:bodyPr/>
                    <a:lstStyle/>
                    <a:p>
                      <a:r>
                        <a:rPr lang="en-US" sz="1100" kern="1200" dirty="0">
                          <a:solidFill>
                            <a:schemeClr val="dk1"/>
                          </a:solidFill>
                          <a:effectLst/>
                          <a:latin typeface="+mn-lt"/>
                          <a:ea typeface="+mn-ea"/>
                          <a:cs typeface="+mn-cs"/>
                        </a:rPr>
                        <a:t>TLS Terminating Reverse Proxies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Description is FFS</a:t>
                      </a:r>
                      <a:endParaRPr lang="en-US" sz="1100" kern="1200" dirty="0">
                        <a:solidFill>
                          <a:schemeClr val="dk1"/>
                        </a:solidFill>
                        <a:effectLst/>
                        <a:latin typeface="+mn-lt"/>
                        <a:ea typeface="+mn-ea"/>
                        <a:cs typeface="+mn-cs"/>
                      </a:endParaRPr>
                    </a:p>
                  </a:txBody>
                  <a:tcPr/>
                </a:tc>
                <a:tc>
                  <a:txBody>
                    <a:bodyPr/>
                    <a:lstStyle/>
                    <a:p>
                      <a:r>
                        <a:rPr lang="en-US" sz="1100" kern="1200" dirty="0">
                          <a:solidFill>
                            <a:schemeClr val="dk1"/>
                          </a:solidFill>
                          <a:effectLst/>
                          <a:latin typeface="+mn-lt"/>
                          <a:ea typeface="+mn-ea"/>
                          <a:cs typeface="+mn-cs"/>
                        </a:rPr>
                        <a:t>TLS terminating gateway acting as reverse proxies specifically on http layer where it normalize , sanitizes and enforce policies on http headers.</a:t>
                      </a:r>
                    </a:p>
                  </a:txBody>
                  <a:tcPr/>
                </a:tc>
                <a:extLst>
                  <a:ext uri="{0D108BD9-81ED-4DB2-BD59-A6C34878D82A}">
                    <a16:rowId xmlns:a16="http://schemas.microsoft.com/office/drawing/2014/main" val="2914567671"/>
                  </a:ext>
                </a:extLst>
              </a:tr>
              <a:tr h="135467">
                <a:tc vMerge="1">
                  <a:txBody>
                    <a:bodyPr/>
                    <a:lstStyle/>
                    <a:p>
                      <a:endParaRPr lang="en-US"/>
                    </a:p>
                  </a:txBody>
                  <a:tcPr/>
                </a:tc>
                <a:tc vMerge="1">
                  <a:txBody>
                    <a:bodyPr/>
                    <a:lstStyle/>
                    <a:p>
                      <a:endParaRPr 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kern="1200" dirty="0">
                          <a:solidFill>
                            <a:schemeClr val="dk1"/>
                          </a:solidFill>
                          <a:effectLst/>
                          <a:latin typeface="+mn-lt"/>
                          <a:ea typeface="+mn-ea"/>
                          <a:cs typeface="+mn-cs"/>
                        </a:rPr>
                        <a:t>Usage is FFS</a:t>
                      </a:r>
                    </a:p>
                  </a:txBody>
                  <a:tcPr/>
                </a:tc>
                <a:tc>
                  <a:txBody>
                    <a:bodyPr/>
                    <a:lstStyle/>
                    <a:p>
                      <a:r>
                        <a:rPr lang="en-US" sz="1100" kern="1200" dirty="0">
                          <a:solidFill>
                            <a:schemeClr val="dk1"/>
                          </a:solidFill>
                          <a:effectLst/>
                          <a:latin typeface="+mn-lt"/>
                          <a:ea typeface="+mn-ea"/>
                          <a:cs typeface="+mn-cs"/>
                        </a:rPr>
                        <a:t>There is no security related usage in 5G SBA.</a:t>
                      </a:r>
                    </a:p>
                  </a:txBody>
                  <a:tcPr/>
                </a:tc>
                <a:extLst>
                  <a:ext uri="{0D108BD9-81ED-4DB2-BD59-A6C34878D82A}">
                    <a16:rowId xmlns:a16="http://schemas.microsoft.com/office/drawing/2014/main" val="1063730515"/>
                  </a:ext>
                </a:extLst>
              </a:tr>
              <a:tr h="123613">
                <a:tc vMerge="1">
                  <a:txBody>
                    <a:bodyPr/>
                    <a:lstStyle/>
                    <a:p>
                      <a:endParaRPr lang="en-US"/>
                    </a:p>
                  </a:txBody>
                  <a:tcPr/>
                </a:tc>
                <a:tc vMerge="1">
                  <a:txBody>
                    <a:bodyPr/>
                    <a:lstStyle/>
                    <a:p>
                      <a:endParaRPr 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Assessment is FFS</a:t>
                      </a:r>
                      <a:endParaRPr lang="en-US" sz="1100" kern="1200" dirty="0">
                        <a:solidFill>
                          <a:schemeClr val="dk1"/>
                        </a:solidFill>
                        <a:effectLst/>
                        <a:latin typeface="+mn-lt"/>
                        <a:ea typeface="+mn-ea"/>
                        <a:cs typeface="+mn-cs"/>
                      </a:endParaRPr>
                    </a:p>
                  </a:txBody>
                  <a:tcPr/>
                </a:tc>
                <a:tc>
                  <a:txBody>
                    <a:bodyPr/>
                    <a:lstStyle/>
                    <a:p>
                      <a:r>
                        <a:rPr lang="en-US" sz="1100" kern="1200" dirty="0">
                          <a:solidFill>
                            <a:schemeClr val="dk1"/>
                          </a:solidFill>
                          <a:effectLst/>
                          <a:latin typeface="+mn-lt"/>
                          <a:ea typeface="+mn-ea"/>
                          <a:cs typeface="+mn-cs"/>
                        </a:rPr>
                        <a:t>http based header sanitization, normalization and enforcement as part of TLS terminating reverse proxies are not applied in 5G SBA security. Therefore, no further investigation is required.</a:t>
                      </a:r>
                    </a:p>
                  </a:txBody>
                  <a:tcPr/>
                </a:tc>
                <a:extLst>
                  <a:ext uri="{0D108BD9-81ED-4DB2-BD59-A6C34878D82A}">
                    <a16:rowId xmlns:a16="http://schemas.microsoft.com/office/drawing/2014/main" val="225170290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BSP#21:</a:t>
                      </a:r>
                      <a:endParaRPr lang="en-US" sz="1100" kern="1200" dirty="0">
                        <a:solidFill>
                          <a:schemeClr val="dk1"/>
                        </a:solidFill>
                        <a:effectLst/>
                        <a:latin typeface="+mn-lt"/>
                        <a:ea typeface="+mn-ea"/>
                        <a:cs typeface="+mn-cs"/>
                      </a:endParaRPr>
                    </a:p>
                  </a:txBody>
                  <a:tcPr/>
                </a:tc>
                <a:tc>
                  <a:txBody>
                    <a:bodyPr/>
                    <a:lstStyle/>
                    <a:p>
                      <a:r>
                        <a:rPr lang="en-US" sz="1100" kern="1200" dirty="0">
                          <a:solidFill>
                            <a:schemeClr val="dk1"/>
                          </a:solidFill>
                          <a:effectLst/>
                          <a:latin typeface="+mn-lt"/>
                          <a:ea typeface="+mn-ea"/>
                          <a:cs typeface="+mn-cs"/>
                        </a:rPr>
                        <a:t>Refresh Token Protection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Description is FFS</a:t>
                      </a:r>
                      <a:endParaRPr lang="en-US" sz="1100" kern="1200" dirty="0">
                        <a:solidFill>
                          <a:schemeClr val="dk1"/>
                        </a:solidFill>
                        <a:effectLst/>
                        <a:latin typeface="+mn-lt"/>
                        <a:ea typeface="+mn-ea"/>
                        <a:cs typeface="+mn-cs"/>
                      </a:endParaRPr>
                    </a:p>
                  </a:txBody>
                  <a:tcPr/>
                </a:tc>
                <a:tc>
                  <a:txBody>
                    <a:bodyPr/>
                    <a:lstStyle/>
                    <a:p>
                      <a:r>
                        <a:rPr lang="en-US" sz="1100" kern="1200" dirty="0">
                          <a:solidFill>
                            <a:schemeClr val="dk1"/>
                          </a:solidFill>
                          <a:effectLst/>
                          <a:latin typeface="+mn-lt"/>
                          <a:ea typeface="+mn-ea"/>
                          <a:cs typeface="+mn-cs"/>
                        </a:rPr>
                        <a:t>The refresh token is used to request a new access token when needed, instead of keeping long-lasting access tokens active avoiding client proving its identity again when requesting a new token.</a:t>
                      </a:r>
                    </a:p>
                  </a:txBody>
                  <a:tcPr/>
                </a:tc>
                <a:extLst>
                  <a:ext uri="{0D108BD9-81ED-4DB2-BD59-A6C34878D82A}">
                    <a16:rowId xmlns:a16="http://schemas.microsoft.com/office/drawing/2014/main" val="1852599961"/>
                  </a:ext>
                </a:extLst>
              </a:tr>
              <a:tr h="185420">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BSP#22:</a:t>
                      </a:r>
                      <a:endParaRPr lang="en-US" sz="1100" kern="1200" dirty="0">
                        <a:solidFill>
                          <a:schemeClr val="dk1"/>
                        </a:solidFill>
                        <a:effectLst/>
                        <a:latin typeface="+mn-lt"/>
                        <a:ea typeface="+mn-ea"/>
                        <a:cs typeface="+mn-cs"/>
                      </a:endParaRPr>
                    </a:p>
                  </a:txBody>
                  <a:tcPr/>
                </a:tc>
                <a:tc rowSpan="2">
                  <a:txBody>
                    <a:bodyPr/>
                    <a:lstStyle/>
                    <a:p>
                      <a:r>
                        <a:rPr lang="en-US" sz="1100" kern="1200" dirty="0">
                          <a:solidFill>
                            <a:schemeClr val="dk1"/>
                          </a:solidFill>
                          <a:effectLst/>
                          <a:latin typeface="+mn-lt"/>
                          <a:ea typeface="+mn-ea"/>
                          <a:cs typeface="+mn-cs"/>
                        </a:rPr>
                        <a:t>Client Impersonating Resource Owner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Description is FFS</a:t>
                      </a:r>
                      <a:endParaRPr lang="en-US" sz="1100" kern="1200" dirty="0">
                        <a:solidFill>
                          <a:schemeClr val="dk1"/>
                        </a:solidFill>
                        <a:effectLst/>
                        <a:latin typeface="+mn-lt"/>
                        <a:ea typeface="+mn-ea"/>
                        <a:cs typeface="+mn-cs"/>
                      </a:endParaRPr>
                    </a:p>
                  </a:txBody>
                  <a:tcPr/>
                </a:tc>
                <a:tc>
                  <a:txBody>
                    <a:bodyPr/>
                    <a:lstStyle/>
                    <a:p>
                      <a:r>
                        <a:rPr lang="en-US" sz="1100" kern="1200" dirty="0">
                          <a:solidFill>
                            <a:schemeClr val="dk1"/>
                          </a:solidFill>
                          <a:effectLst/>
                          <a:latin typeface="+mn-lt"/>
                          <a:ea typeface="+mn-ea"/>
                          <a:cs typeface="+mn-cs"/>
                        </a:rPr>
                        <a:t>A resource server may mistake an </a:t>
                      </a:r>
                      <a:r>
                        <a:rPr lang="en-US" sz="1100" kern="1200" dirty="0" err="1">
                          <a:solidFill>
                            <a:schemeClr val="dk1"/>
                          </a:solidFill>
                          <a:effectLst/>
                          <a:latin typeface="+mn-lt"/>
                          <a:ea typeface="+mn-ea"/>
                          <a:cs typeface="+mn-cs"/>
                        </a:rPr>
                        <a:t>Oauth</a:t>
                      </a:r>
                      <a:r>
                        <a:rPr lang="en-US" sz="1100" kern="1200" dirty="0">
                          <a:solidFill>
                            <a:schemeClr val="dk1"/>
                          </a:solidFill>
                          <a:effectLst/>
                          <a:latin typeface="+mn-lt"/>
                          <a:ea typeface="+mn-ea"/>
                          <a:cs typeface="+mn-cs"/>
                        </a:rPr>
                        <a:t> client's identity for the identity of a resource owner and accidentally gives a </a:t>
                      </a:r>
                      <a:r>
                        <a:rPr lang="en-US" sz="1100" kern="1200" dirty="0" err="1">
                          <a:solidFill>
                            <a:schemeClr val="dk1"/>
                          </a:solidFill>
                          <a:effectLst/>
                          <a:latin typeface="+mn-lt"/>
                          <a:ea typeface="+mn-ea"/>
                          <a:cs typeface="+mn-cs"/>
                        </a:rPr>
                        <a:t>Oauth</a:t>
                      </a:r>
                      <a:r>
                        <a:rPr lang="en-US" sz="1100" kern="1200" dirty="0">
                          <a:solidFill>
                            <a:schemeClr val="dk1"/>
                          </a:solidFill>
                          <a:effectLst/>
                          <a:latin typeface="+mn-lt"/>
                          <a:ea typeface="+mn-ea"/>
                          <a:cs typeface="+mn-cs"/>
                        </a:rPr>
                        <a:t> client access to resource owner’s data. </a:t>
                      </a:r>
                    </a:p>
                  </a:txBody>
                  <a:tcPr/>
                </a:tc>
                <a:extLst>
                  <a:ext uri="{0D108BD9-81ED-4DB2-BD59-A6C34878D82A}">
                    <a16:rowId xmlns:a16="http://schemas.microsoft.com/office/drawing/2014/main" val="692317521"/>
                  </a:ext>
                </a:extLst>
              </a:tr>
              <a:tr h="185420">
                <a:tc vMerge="1">
                  <a:txBody>
                    <a:bodyPr/>
                    <a:lstStyle/>
                    <a:p>
                      <a:endParaRPr lang="en-US"/>
                    </a:p>
                  </a:txBody>
                  <a:tcPr/>
                </a:tc>
                <a:tc vMerge="1">
                  <a:txBody>
                    <a:bodyPr/>
                    <a:lstStyle/>
                    <a:p>
                      <a:endParaRPr 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kern="1200" dirty="0">
                          <a:solidFill>
                            <a:schemeClr val="dk1"/>
                          </a:solidFill>
                          <a:effectLst/>
                          <a:latin typeface="+mn-lt"/>
                          <a:ea typeface="+mn-ea"/>
                          <a:cs typeface="+mn-cs"/>
                        </a:rPr>
                        <a:t>Usage is FFS</a:t>
                      </a:r>
                    </a:p>
                  </a:txBody>
                  <a:tcPr/>
                </a:tc>
                <a:tc>
                  <a:txBody>
                    <a:bodyPr/>
                    <a:lstStyle/>
                    <a:p>
                      <a:r>
                        <a:rPr lang="en-US" sz="1100" kern="1200" dirty="0">
                          <a:solidFill>
                            <a:schemeClr val="dk1"/>
                          </a:solidFill>
                          <a:effectLst/>
                          <a:latin typeface="+mn-lt"/>
                          <a:ea typeface="+mn-ea"/>
                          <a:cs typeface="+mn-cs"/>
                        </a:rPr>
                        <a:t>Resource owner is involved in other type of grants such as authorization code grant  hence there is no security related usage in 5G SBA.</a:t>
                      </a:r>
                    </a:p>
                  </a:txBody>
                  <a:tcPr/>
                </a:tc>
                <a:extLst>
                  <a:ext uri="{0D108BD9-81ED-4DB2-BD59-A6C34878D82A}">
                    <a16:rowId xmlns:a16="http://schemas.microsoft.com/office/drawing/2014/main" val="1079437747"/>
                  </a:ext>
                </a:extLst>
              </a:tr>
            </a:tbl>
          </a:graphicData>
        </a:graphic>
      </p:graphicFrame>
    </p:spTree>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a:xfrm>
            <a:off x="703729" y="553384"/>
            <a:ext cx="10515600" cy="782357"/>
          </a:xfrm>
        </p:spPr>
        <p:txBody>
          <a:bodyPr/>
          <a:lstStyle/>
          <a:p>
            <a:r>
              <a:rPr lang="en-GB" altLang="en-US" dirty="0"/>
              <a:t>Not Applicable Open points RFC 9700</a:t>
            </a:r>
          </a:p>
        </p:txBody>
      </p:sp>
      <p:graphicFrame>
        <p:nvGraphicFramePr>
          <p:cNvPr id="5" name="Table 5">
            <a:extLst>
              <a:ext uri="{FF2B5EF4-FFF2-40B4-BE49-F238E27FC236}">
                <a16:creationId xmlns:a16="http://schemas.microsoft.com/office/drawing/2014/main" id="{150B8610-70D3-4030-A641-7BC8515F6DBF}"/>
              </a:ext>
            </a:extLst>
          </p:cNvPr>
          <p:cNvGraphicFramePr>
            <a:graphicFrameLocks noGrp="1"/>
          </p:cNvGraphicFramePr>
          <p:nvPr>
            <p:ph idx="1"/>
            <p:extLst>
              <p:ext uri="{D42A27DB-BD31-4B8C-83A1-F6EECF244321}">
                <p14:modId xmlns:p14="http://schemas.microsoft.com/office/powerpoint/2010/main" val="1960453985"/>
              </p:ext>
            </p:extLst>
          </p:nvPr>
        </p:nvGraphicFramePr>
        <p:xfrm>
          <a:off x="161364" y="2014668"/>
          <a:ext cx="11869272" cy="1910080"/>
        </p:xfrm>
        <a:graphic>
          <a:graphicData uri="http://schemas.openxmlformats.org/drawingml/2006/table">
            <a:tbl>
              <a:tblPr firstRow="1" bandRow="1">
                <a:tableStyleId>{5C22544A-7EE6-4342-B048-85BDC9FD1C3A}</a:tableStyleId>
              </a:tblPr>
              <a:tblGrid>
                <a:gridCol w="779929">
                  <a:extLst>
                    <a:ext uri="{9D8B030D-6E8A-4147-A177-3AD203B41FA5}">
                      <a16:colId xmlns:a16="http://schemas.microsoft.com/office/drawing/2014/main" val="1947387074"/>
                    </a:ext>
                  </a:extLst>
                </a:gridCol>
                <a:gridCol w="2698377">
                  <a:extLst>
                    <a:ext uri="{9D8B030D-6E8A-4147-A177-3AD203B41FA5}">
                      <a16:colId xmlns:a16="http://schemas.microsoft.com/office/drawing/2014/main" val="481743435"/>
                    </a:ext>
                  </a:extLst>
                </a:gridCol>
                <a:gridCol w="1272988">
                  <a:extLst>
                    <a:ext uri="{9D8B030D-6E8A-4147-A177-3AD203B41FA5}">
                      <a16:colId xmlns:a16="http://schemas.microsoft.com/office/drawing/2014/main" val="183128589"/>
                    </a:ext>
                  </a:extLst>
                </a:gridCol>
                <a:gridCol w="7117978">
                  <a:extLst>
                    <a:ext uri="{9D8B030D-6E8A-4147-A177-3AD203B41FA5}">
                      <a16:colId xmlns:a16="http://schemas.microsoft.com/office/drawing/2014/main" val="4112600944"/>
                    </a:ext>
                  </a:extLst>
                </a:gridCol>
              </a:tblGrid>
              <a:tr h="370840">
                <a:tc>
                  <a:txBody>
                    <a:bodyPr/>
                    <a:lstStyle/>
                    <a:p>
                      <a:r>
                        <a:rPr lang="en-US" sz="1400" dirty="0"/>
                        <a:t>TR Ref.</a:t>
                      </a:r>
                    </a:p>
                  </a:txBody>
                  <a:tcPr/>
                </a:tc>
                <a:tc>
                  <a:txBody>
                    <a:bodyPr/>
                    <a:lstStyle/>
                    <a:p>
                      <a:r>
                        <a:rPr lang="en-US" sz="1400" dirty="0"/>
                        <a:t>Practice Name</a:t>
                      </a:r>
                    </a:p>
                  </a:txBody>
                  <a:tcPr/>
                </a:tc>
                <a:tc>
                  <a:txBody>
                    <a:bodyPr/>
                    <a:lstStyle/>
                    <a:p>
                      <a:r>
                        <a:rPr lang="en-US" sz="1400" dirty="0"/>
                        <a:t>Open areas</a:t>
                      </a:r>
                    </a:p>
                  </a:txBody>
                  <a:tcPr/>
                </a:tc>
                <a:tc>
                  <a:txBody>
                    <a:bodyPr/>
                    <a:lstStyle/>
                    <a:p>
                      <a:r>
                        <a:rPr lang="en-US" sz="1400" dirty="0"/>
                        <a:t>Resolution</a:t>
                      </a:r>
                    </a:p>
                  </a:txBody>
                  <a:tcPr/>
                </a:tc>
                <a:extLst>
                  <a:ext uri="{0D108BD9-81ED-4DB2-BD59-A6C34878D82A}">
                    <a16:rowId xmlns:a16="http://schemas.microsoft.com/office/drawing/2014/main" val="1034782807"/>
                  </a:ext>
                </a:extLst>
              </a:tr>
              <a:tr h="185420">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BSP#23: </a:t>
                      </a:r>
                      <a:endParaRPr lang="en-US" sz="1100" kern="1200" dirty="0">
                        <a:solidFill>
                          <a:schemeClr val="dk1"/>
                        </a:solidFill>
                        <a:effectLst/>
                        <a:latin typeface="+mn-lt"/>
                        <a:ea typeface="+mn-ea"/>
                        <a:cs typeface="+mn-cs"/>
                      </a:endParaRPr>
                    </a:p>
                  </a:txBody>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kern="1200" dirty="0">
                          <a:solidFill>
                            <a:schemeClr val="dk1"/>
                          </a:solidFill>
                          <a:effectLst/>
                          <a:latin typeface="+mn-lt"/>
                          <a:ea typeface="+mn-ea"/>
                          <a:cs typeface="+mn-cs"/>
                        </a:rPr>
                        <a:t>Clickjacking</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Description is FFS</a:t>
                      </a:r>
                      <a:endParaRPr lang="en-US" sz="1100" kern="1200" dirty="0">
                        <a:solidFill>
                          <a:schemeClr val="dk1"/>
                        </a:solidFill>
                        <a:effectLst/>
                        <a:latin typeface="+mn-lt"/>
                        <a:ea typeface="+mn-ea"/>
                        <a:cs typeface="+mn-cs"/>
                      </a:endParaRPr>
                    </a:p>
                  </a:txBody>
                  <a:tcPr/>
                </a:tc>
                <a:tc>
                  <a:txBody>
                    <a:bodyPr/>
                    <a:lstStyle/>
                    <a:p>
                      <a:r>
                        <a:rPr lang="en-US" sz="1100" kern="1200" dirty="0">
                          <a:solidFill>
                            <a:schemeClr val="dk1"/>
                          </a:solidFill>
                          <a:effectLst/>
                          <a:latin typeface="+mn-lt"/>
                          <a:ea typeface="+mn-ea"/>
                          <a:cs typeface="+mn-cs"/>
                        </a:rPr>
                        <a:t>Clickjacking is an attack where a user is tricked into clicking or typing on a hidden or disguised web page without realizing it.</a:t>
                      </a:r>
                    </a:p>
                  </a:txBody>
                  <a:tcPr/>
                </a:tc>
                <a:extLst>
                  <a:ext uri="{0D108BD9-81ED-4DB2-BD59-A6C34878D82A}">
                    <a16:rowId xmlns:a16="http://schemas.microsoft.com/office/drawing/2014/main" val="3010101221"/>
                  </a:ext>
                </a:extLst>
              </a:tr>
              <a:tr h="185420">
                <a:tc vMerge="1">
                  <a:txBody>
                    <a:bodyPr/>
                    <a:lstStyle/>
                    <a:p>
                      <a:endParaRPr lang="en-US"/>
                    </a:p>
                  </a:txBody>
                  <a:tcPr/>
                </a:tc>
                <a:tc vMerge="1">
                  <a:txBody>
                    <a:bodyPr/>
                    <a:lstStyle/>
                    <a:p>
                      <a:endParaRPr 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Usage is FFS</a:t>
                      </a:r>
                      <a:endParaRPr lang="en-US" sz="1100" kern="1200" dirty="0">
                        <a:solidFill>
                          <a:schemeClr val="dk1"/>
                        </a:solidFill>
                        <a:effectLst/>
                        <a:latin typeface="+mn-lt"/>
                        <a:ea typeface="+mn-ea"/>
                        <a:cs typeface="+mn-cs"/>
                      </a:endParaRPr>
                    </a:p>
                  </a:txBody>
                  <a:tcPr/>
                </a:tc>
                <a:tc>
                  <a:txBody>
                    <a:bodyPr/>
                    <a:lstStyle/>
                    <a:p>
                      <a:r>
                        <a:rPr lang="en-US" sz="1100" kern="1200" dirty="0">
                          <a:solidFill>
                            <a:schemeClr val="dk1"/>
                          </a:solidFill>
                          <a:effectLst/>
                          <a:latin typeface="+mn-lt"/>
                          <a:ea typeface="+mn-ea"/>
                          <a:cs typeface="+mn-cs"/>
                        </a:rPr>
                        <a:t>Browser based user communication is not relevant to SBA and hence there is no security related usage in 5G SBA.</a:t>
                      </a:r>
                    </a:p>
                  </a:txBody>
                  <a:tcPr/>
                </a:tc>
                <a:extLst>
                  <a:ext uri="{0D108BD9-81ED-4DB2-BD59-A6C34878D82A}">
                    <a16:rowId xmlns:a16="http://schemas.microsoft.com/office/drawing/2014/main" val="1460841606"/>
                  </a:ext>
                </a:extLst>
              </a:tr>
              <a:tr h="213360">
                <a:tc rowSpan="2">
                  <a:txBody>
                    <a:bodyPr/>
                    <a:lstStyle/>
                    <a:p>
                      <a:r>
                        <a:rPr lang="en-GB" sz="1100" kern="1200" dirty="0">
                          <a:solidFill>
                            <a:schemeClr val="dk1"/>
                          </a:solidFill>
                          <a:effectLst/>
                          <a:latin typeface="+mn-lt"/>
                          <a:ea typeface="+mn-ea"/>
                          <a:cs typeface="+mn-cs"/>
                        </a:rPr>
                        <a:t>BSP#24:</a:t>
                      </a:r>
                      <a:endParaRPr lang="en-US" sz="1100" kern="1200" dirty="0">
                        <a:solidFill>
                          <a:schemeClr val="dk1"/>
                        </a:solidFill>
                        <a:effectLst/>
                        <a:latin typeface="+mn-lt"/>
                        <a:ea typeface="+mn-ea"/>
                        <a:cs typeface="+mn-cs"/>
                      </a:endParaRPr>
                    </a:p>
                  </a:txBody>
                  <a:tcPr/>
                </a:tc>
                <a:tc rowSpan="2">
                  <a:txBody>
                    <a:bodyPr/>
                    <a:lstStyle/>
                    <a:p>
                      <a:r>
                        <a:rPr lang="en-US" sz="1100" kern="1200" dirty="0">
                          <a:solidFill>
                            <a:schemeClr val="dk1"/>
                          </a:solidFill>
                          <a:effectLst/>
                          <a:latin typeface="+mn-lt"/>
                          <a:ea typeface="+mn-ea"/>
                          <a:cs typeface="+mn-cs"/>
                        </a:rPr>
                        <a:t>Attacks on In-Browser Communication Flows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Description is FFS</a:t>
                      </a:r>
                      <a:endParaRPr lang="en-US" sz="1100" kern="1200" dirty="0">
                        <a:solidFill>
                          <a:schemeClr val="dk1"/>
                        </a:solidFill>
                        <a:effectLst/>
                        <a:latin typeface="+mn-lt"/>
                        <a:ea typeface="+mn-ea"/>
                        <a:cs typeface="+mn-cs"/>
                      </a:endParaRPr>
                    </a:p>
                  </a:txBody>
                  <a:tcPr/>
                </a:tc>
                <a:tc>
                  <a:txBody>
                    <a:bodyPr/>
                    <a:lstStyle/>
                    <a:p>
                      <a:r>
                        <a:rPr lang="en-US" sz="1100" kern="1200" dirty="0">
                          <a:solidFill>
                            <a:schemeClr val="dk1"/>
                          </a:solidFill>
                          <a:effectLst/>
                          <a:latin typeface="+mn-lt"/>
                          <a:ea typeface="+mn-ea"/>
                          <a:cs typeface="+mn-cs"/>
                        </a:rPr>
                        <a:t>In Browser Communication Flows are OAuth/OIDC interactions where the browser mediates communication between the authorization server and client so tokens or codes transit through browser side channels rather than only through direct server-to-server back channels</a:t>
                      </a:r>
                    </a:p>
                  </a:txBody>
                  <a:tcPr/>
                </a:tc>
                <a:extLst>
                  <a:ext uri="{0D108BD9-81ED-4DB2-BD59-A6C34878D82A}">
                    <a16:rowId xmlns:a16="http://schemas.microsoft.com/office/drawing/2014/main" val="457317574"/>
                  </a:ext>
                </a:extLst>
              </a:tr>
              <a:tr h="213360">
                <a:tc vMerge="1">
                  <a:txBody>
                    <a:bodyPr/>
                    <a:lstStyle/>
                    <a:p>
                      <a:endParaRPr lang="en-US"/>
                    </a:p>
                  </a:txBody>
                  <a:tcPr/>
                </a:tc>
                <a:tc vMerge="1">
                  <a:txBody>
                    <a:bodyPr/>
                    <a:lstStyle/>
                    <a:p>
                      <a:endParaRPr 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Assessment is FFS</a:t>
                      </a:r>
                      <a:endParaRPr lang="en-US" sz="11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kern="1200" dirty="0">
                          <a:solidFill>
                            <a:schemeClr val="dk1"/>
                          </a:solidFill>
                          <a:effectLst/>
                          <a:latin typeface="+mn-lt"/>
                          <a:ea typeface="+mn-ea"/>
                          <a:cs typeface="+mn-cs"/>
                        </a:rPr>
                        <a:t>In-Browser Communication Flows are not applied in 5G SBA security. Therefore, no further investigation is required.</a:t>
                      </a:r>
                    </a:p>
                  </a:txBody>
                  <a:tcPr/>
                </a:tc>
                <a:extLst>
                  <a:ext uri="{0D108BD9-81ED-4DB2-BD59-A6C34878D82A}">
                    <a16:rowId xmlns:a16="http://schemas.microsoft.com/office/drawing/2014/main" val="1101106222"/>
                  </a:ext>
                </a:extLst>
              </a:tr>
            </a:tbl>
          </a:graphicData>
        </a:graphic>
      </p:graphicFrame>
    </p:spTree>
    <p:extLst>
      <p:ext uri="{BB962C8B-B14F-4D97-AF65-F5344CB8AC3E}">
        <p14:creationId xmlns:p14="http://schemas.microsoft.com/office/powerpoint/2010/main" val="3706643705"/>
      </p:ext>
    </p:extLst>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83CDF3C-2F8B-4E14-97A5-401438D94A1E}"/>
              </a:ext>
            </a:extLst>
          </p:cNvPr>
          <p:cNvSpPr>
            <a:spLocks noGrp="1"/>
          </p:cNvSpPr>
          <p:nvPr>
            <p:ph type="title"/>
          </p:nvPr>
        </p:nvSpPr>
        <p:spPr>
          <a:xfrm>
            <a:off x="838200" y="365125"/>
            <a:ext cx="10515600" cy="1325563"/>
          </a:xfrm>
        </p:spPr>
        <p:txBody>
          <a:bodyPr/>
          <a:lstStyle/>
          <a:p>
            <a:r>
              <a:rPr lang="en-GB" altLang="en-US" dirty="0"/>
              <a:t>Applicable Open points RFC 8725</a:t>
            </a:r>
          </a:p>
        </p:txBody>
      </p:sp>
      <p:graphicFrame>
        <p:nvGraphicFramePr>
          <p:cNvPr id="5" name="Table 5">
            <a:extLst>
              <a:ext uri="{FF2B5EF4-FFF2-40B4-BE49-F238E27FC236}">
                <a16:creationId xmlns:a16="http://schemas.microsoft.com/office/drawing/2014/main" id="{3420E85C-BCF1-4313-A401-65B475A74999}"/>
              </a:ext>
            </a:extLst>
          </p:cNvPr>
          <p:cNvGraphicFramePr>
            <a:graphicFrameLocks noGrp="1"/>
          </p:cNvGraphicFramePr>
          <p:nvPr>
            <p:ph idx="1"/>
            <p:extLst>
              <p:ext uri="{D42A27DB-BD31-4B8C-83A1-F6EECF244321}">
                <p14:modId xmlns:p14="http://schemas.microsoft.com/office/powerpoint/2010/main" val="141333247"/>
              </p:ext>
            </p:extLst>
          </p:nvPr>
        </p:nvGraphicFramePr>
        <p:xfrm>
          <a:off x="0" y="1690688"/>
          <a:ext cx="11869272" cy="4759960"/>
        </p:xfrm>
        <a:graphic>
          <a:graphicData uri="http://schemas.openxmlformats.org/drawingml/2006/table">
            <a:tbl>
              <a:tblPr firstRow="1" bandRow="1">
                <a:tableStyleId>{5C22544A-7EE6-4342-B048-85BDC9FD1C3A}</a:tableStyleId>
              </a:tblPr>
              <a:tblGrid>
                <a:gridCol w="779929">
                  <a:extLst>
                    <a:ext uri="{9D8B030D-6E8A-4147-A177-3AD203B41FA5}">
                      <a16:colId xmlns:a16="http://schemas.microsoft.com/office/drawing/2014/main" val="1947387074"/>
                    </a:ext>
                  </a:extLst>
                </a:gridCol>
                <a:gridCol w="1927412">
                  <a:extLst>
                    <a:ext uri="{9D8B030D-6E8A-4147-A177-3AD203B41FA5}">
                      <a16:colId xmlns:a16="http://schemas.microsoft.com/office/drawing/2014/main" val="481743435"/>
                    </a:ext>
                  </a:extLst>
                </a:gridCol>
                <a:gridCol w="1228165">
                  <a:extLst>
                    <a:ext uri="{9D8B030D-6E8A-4147-A177-3AD203B41FA5}">
                      <a16:colId xmlns:a16="http://schemas.microsoft.com/office/drawing/2014/main" val="183128589"/>
                    </a:ext>
                  </a:extLst>
                </a:gridCol>
                <a:gridCol w="7933766">
                  <a:extLst>
                    <a:ext uri="{9D8B030D-6E8A-4147-A177-3AD203B41FA5}">
                      <a16:colId xmlns:a16="http://schemas.microsoft.com/office/drawing/2014/main" val="4112600944"/>
                    </a:ext>
                  </a:extLst>
                </a:gridCol>
              </a:tblGrid>
              <a:tr h="370840">
                <a:tc>
                  <a:txBody>
                    <a:bodyPr/>
                    <a:lstStyle/>
                    <a:p>
                      <a:r>
                        <a:rPr lang="en-US" sz="1000" dirty="0"/>
                        <a:t>TR Ref.</a:t>
                      </a:r>
                    </a:p>
                  </a:txBody>
                  <a:tcPr/>
                </a:tc>
                <a:tc>
                  <a:txBody>
                    <a:bodyPr/>
                    <a:lstStyle/>
                    <a:p>
                      <a:r>
                        <a:rPr lang="en-US" sz="1000" dirty="0"/>
                        <a:t>Practice Name</a:t>
                      </a:r>
                    </a:p>
                  </a:txBody>
                  <a:tcPr/>
                </a:tc>
                <a:tc>
                  <a:txBody>
                    <a:bodyPr/>
                    <a:lstStyle/>
                    <a:p>
                      <a:r>
                        <a:rPr lang="en-US" sz="1000" dirty="0"/>
                        <a:t>Open areas</a:t>
                      </a:r>
                    </a:p>
                  </a:txBody>
                  <a:tcPr/>
                </a:tc>
                <a:tc>
                  <a:txBody>
                    <a:bodyPr/>
                    <a:lstStyle/>
                    <a:p>
                      <a:r>
                        <a:rPr lang="en-US" sz="1000" dirty="0"/>
                        <a:t>Resolution</a:t>
                      </a:r>
                    </a:p>
                  </a:txBody>
                  <a:tcPr/>
                </a:tc>
                <a:extLst>
                  <a:ext uri="{0D108BD9-81ED-4DB2-BD59-A6C34878D82A}">
                    <a16:rowId xmlns:a16="http://schemas.microsoft.com/office/drawing/2014/main" val="1034782807"/>
                  </a:ext>
                </a:extLst>
              </a:tr>
              <a:tr h="185420">
                <a:tc rowSpan="2">
                  <a:txBody>
                    <a:bodyPr/>
                    <a:lstStyle/>
                    <a:p>
                      <a:r>
                        <a:rPr lang="en-GB" sz="1000" kern="1200" dirty="0">
                          <a:solidFill>
                            <a:schemeClr val="dk1"/>
                          </a:solidFill>
                          <a:effectLst/>
                          <a:latin typeface="+mn-lt"/>
                          <a:ea typeface="+mn-ea"/>
                          <a:cs typeface="+mn-cs"/>
                        </a:rPr>
                        <a:t>BSP#25: </a:t>
                      </a:r>
                      <a:endParaRPr lang="en-US" sz="1000" kern="1200" dirty="0">
                        <a:solidFill>
                          <a:schemeClr val="dk1"/>
                        </a:solidFill>
                        <a:effectLst/>
                        <a:latin typeface="+mn-lt"/>
                        <a:ea typeface="+mn-ea"/>
                        <a:cs typeface="+mn-cs"/>
                      </a:endParaRPr>
                    </a:p>
                  </a:txBody>
                  <a:tcPr/>
                </a:tc>
                <a:tc rowSpan="2">
                  <a:txBody>
                    <a:bodyPr/>
                    <a:lstStyle/>
                    <a:p>
                      <a:r>
                        <a:rPr lang="en-US" sz="1000" kern="1200" dirty="0">
                          <a:solidFill>
                            <a:schemeClr val="dk1"/>
                          </a:solidFill>
                          <a:effectLst/>
                          <a:latin typeface="+mn-lt"/>
                          <a:ea typeface="+mn-ea"/>
                          <a:cs typeface="+mn-cs"/>
                        </a:rPr>
                        <a:t>Use Appropriate Algorithms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effectLst/>
                          <a:latin typeface="+mn-lt"/>
                          <a:ea typeface="+mn-ea"/>
                          <a:cs typeface="+mn-cs"/>
                        </a:rPr>
                        <a:t>Usage is FFS</a:t>
                      </a:r>
                      <a:endParaRPr lang="en-US" sz="10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dk1"/>
                          </a:solidFill>
                          <a:effectLst/>
                          <a:latin typeface="+mn-lt"/>
                          <a:ea typeface="+mn-ea"/>
                          <a:cs typeface="+mn-cs"/>
                        </a:rPr>
                        <a:t>Just remove the EN. Usage contains already adequate details.</a:t>
                      </a:r>
                    </a:p>
                  </a:txBody>
                  <a:tcPr/>
                </a:tc>
                <a:extLst>
                  <a:ext uri="{0D108BD9-81ED-4DB2-BD59-A6C34878D82A}">
                    <a16:rowId xmlns:a16="http://schemas.microsoft.com/office/drawing/2014/main" val="2458240223"/>
                  </a:ext>
                </a:extLst>
              </a:tr>
              <a:tr h="185420">
                <a:tc vMerge="1">
                  <a:txBody>
                    <a:bodyPr/>
                    <a:lstStyle/>
                    <a:p>
                      <a:endParaRPr lang="en-US"/>
                    </a:p>
                  </a:txBody>
                  <a:tcPr/>
                </a:tc>
                <a:tc vMerge="1">
                  <a:txBody>
                    <a:bodyPr/>
                    <a:lstStyle/>
                    <a:p>
                      <a:endParaRPr 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effectLst/>
                          <a:latin typeface="+mn-lt"/>
                          <a:ea typeface="+mn-ea"/>
                          <a:cs typeface="+mn-cs"/>
                        </a:rPr>
                        <a:t>Assessment is FFS</a:t>
                      </a:r>
                      <a:endParaRPr lang="en-US" sz="10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dk1"/>
                          </a:solidFill>
                          <a:effectLst/>
                          <a:latin typeface="+mn-lt"/>
                          <a:ea typeface="+mn-ea"/>
                          <a:cs typeface="+mn-cs"/>
                        </a:rPr>
                        <a:t>The use of “none” algorithm is already barred in the specs. </a:t>
                      </a:r>
                      <a:r>
                        <a:rPr lang="en-GB" sz="1000" kern="1200" dirty="0">
                          <a:solidFill>
                            <a:schemeClr val="dk1"/>
                          </a:solidFill>
                          <a:effectLst/>
                          <a:latin typeface="+mn-lt"/>
                          <a:ea typeface="+mn-ea"/>
                          <a:cs typeface="+mn-cs"/>
                        </a:rPr>
                        <a:t>Therefore, no further investigation is required.</a:t>
                      </a:r>
                      <a:endParaRPr lang="en-US" sz="1000" kern="1200" dirty="0">
                        <a:solidFill>
                          <a:schemeClr val="dk1"/>
                        </a:solidFill>
                        <a:effectLst/>
                        <a:latin typeface="+mn-lt"/>
                        <a:ea typeface="+mn-ea"/>
                        <a:cs typeface="+mn-cs"/>
                      </a:endParaRPr>
                    </a:p>
                  </a:txBody>
                  <a:tcPr/>
                </a:tc>
                <a:extLst>
                  <a:ext uri="{0D108BD9-81ED-4DB2-BD59-A6C34878D82A}">
                    <a16:rowId xmlns:a16="http://schemas.microsoft.com/office/drawing/2014/main" val="1212371903"/>
                  </a:ext>
                </a:extLst>
              </a:tr>
              <a:tr h="185420">
                <a:tc rowSpan="2">
                  <a:txBody>
                    <a:bodyPr/>
                    <a:lstStyle/>
                    <a:p>
                      <a:r>
                        <a:rPr lang="en-GB" sz="1000" kern="1200" dirty="0">
                          <a:solidFill>
                            <a:schemeClr val="dk1"/>
                          </a:solidFill>
                          <a:effectLst/>
                          <a:latin typeface="+mn-lt"/>
                          <a:ea typeface="+mn-ea"/>
                          <a:cs typeface="+mn-cs"/>
                        </a:rPr>
                        <a:t>BSP#26: </a:t>
                      </a:r>
                      <a:endParaRPr lang="en-US" sz="1000" kern="1200" dirty="0">
                        <a:solidFill>
                          <a:schemeClr val="dk1"/>
                        </a:solidFill>
                        <a:effectLst/>
                        <a:latin typeface="+mn-lt"/>
                        <a:ea typeface="+mn-ea"/>
                        <a:cs typeface="+mn-cs"/>
                      </a:endParaRPr>
                    </a:p>
                  </a:txBody>
                  <a:tcPr/>
                </a:tc>
                <a:tc rowSpan="2">
                  <a:txBody>
                    <a:bodyPr/>
                    <a:lstStyle/>
                    <a:p>
                      <a:r>
                        <a:rPr lang="en-US" sz="1000" kern="1200" dirty="0">
                          <a:solidFill>
                            <a:schemeClr val="dk1"/>
                          </a:solidFill>
                          <a:effectLst/>
                          <a:latin typeface="+mn-lt"/>
                          <a:ea typeface="+mn-ea"/>
                          <a:cs typeface="+mn-cs"/>
                        </a:rPr>
                        <a:t>Do Not Trust Received Claims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effectLst/>
                          <a:latin typeface="+mn-lt"/>
                          <a:ea typeface="+mn-ea"/>
                          <a:cs typeface="+mn-cs"/>
                        </a:rPr>
                        <a:t>Usage is FFS</a:t>
                      </a:r>
                      <a:endParaRPr lang="en-US" sz="10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dk1"/>
                          </a:solidFill>
                          <a:effectLst/>
                          <a:latin typeface="+mn-lt"/>
                          <a:ea typeface="+mn-ea"/>
                          <a:cs typeface="+mn-cs"/>
                        </a:rPr>
                        <a:t>Just remove the EN. Usage contains already adequate details.</a:t>
                      </a:r>
                    </a:p>
                  </a:txBody>
                  <a:tcPr/>
                </a:tc>
                <a:extLst>
                  <a:ext uri="{0D108BD9-81ED-4DB2-BD59-A6C34878D82A}">
                    <a16:rowId xmlns:a16="http://schemas.microsoft.com/office/drawing/2014/main" val="199260700"/>
                  </a:ext>
                </a:extLst>
              </a:tr>
              <a:tr h="185420">
                <a:tc vMerge="1">
                  <a:txBody>
                    <a:bodyPr/>
                    <a:lstStyle/>
                    <a:p>
                      <a:endParaRPr lang="en-US"/>
                    </a:p>
                  </a:txBody>
                  <a:tcPr/>
                </a:tc>
                <a:tc vMerge="1">
                  <a:txBody>
                    <a:bodyPr/>
                    <a:lstStyle/>
                    <a:p>
                      <a:endParaRPr 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effectLst/>
                          <a:latin typeface="+mn-lt"/>
                          <a:ea typeface="+mn-ea"/>
                          <a:cs typeface="+mn-cs"/>
                        </a:rPr>
                        <a:t>Assessment is FFS</a:t>
                      </a:r>
                      <a:endParaRPr lang="en-US" sz="1000" kern="1200" dirty="0">
                        <a:solidFill>
                          <a:schemeClr val="dk1"/>
                        </a:solidFill>
                        <a:effectLst/>
                        <a:latin typeface="+mn-lt"/>
                        <a:ea typeface="+mn-ea"/>
                        <a:cs typeface="+mn-cs"/>
                      </a:endParaRP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kern="1200" dirty="0">
                          <a:solidFill>
                            <a:schemeClr val="dk1"/>
                          </a:solidFill>
                          <a:effectLst/>
                          <a:latin typeface="+mn-lt"/>
                          <a:ea typeface="+mn-ea"/>
                          <a:cs typeface="+mn-cs"/>
                        </a:rPr>
                        <a:t>No further improvements are required for the “kid” usage and validation.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kern="1200" dirty="0">
                          <a:solidFill>
                            <a:schemeClr val="dk1"/>
                          </a:solidFill>
                          <a:effectLst/>
                          <a:latin typeface="+mn-lt"/>
                          <a:ea typeface="+mn-ea"/>
                          <a:cs typeface="+mn-cs"/>
                        </a:rPr>
                        <a:t>Validation of the x5u URL , the risk appears to be limited with no immediate actions planned.</a:t>
                      </a:r>
                    </a:p>
                  </a:txBody>
                  <a:tcPr/>
                </a:tc>
                <a:extLst>
                  <a:ext uri="{0D108BD9-81ED-4DB2-BD59-A6C34878D82A}">
                    <a16:rowId xmlns:a16="http://schemas.microsoft.com/office/drawing/2014/main" val="4030858716"/>
                  </a:ext>
                </a:extLst>
              </a:tr>
              <a:tr h="381000">
                <a:tc rowSpan="3">
                  <a:txBody>
                    <a:bodyPr/>
                    <a:lstStyle/>
                    <a:p>
                      <a:r>
                        <a:rPr lang="en-GB" sz="1000" kern="1200" dirty="0">
                          <a:solidFill>
                            <a:schemeClr val="dk1"/>
                          </a:solidFill>
                          <a:effectLst/>
                          <a:latin typeface="+mn-lt"/>
                          <a:ea typeface="+mn-ea"/>
                          <a:cs typeface="+mn-cs"/>
                        </a:rPr>
                        <a:t>BSP#27: </a:t>
                      </a:r>
                      <a:endParaRPr lang="en-US" sz="1000" kern="1200" dirty="0">
                        <a:solidFill>
                          <a:schemeClr val="dk1"/>
                        </a:solidFill>
                        <a:effectLst/>
                        <a:latin typeface="+mn-lt"/>
                        <a:ea typeface="+mn-ea"/>
                        <a:cs typeface="+mn-cs"/>
                      </a:endParaRPr>
                    </a:p>
                  </a:txBody>
                  <a:tcPr/>
                </a:tc>
                <a:tc rowSpan="3">
                  <a:txBody>
                    <a:bodyPr/>
                    <a:lstStyle/>
                    <a:p>
                      <a:r>
                        <a:rPr lang="en-GB" sz="1000" kern="1200" dirty="0">
                          <a:solidFill>
                            <a:schemeClr val="dk1"/>
                          </a:solidFill>
                          <a:effectLst/>
                          <a:latin typeface="+mn-lt"/>
                          <a:ea typeface="+mn-ea"/>
                          <a:cs typeface="+mn-cs"/>
                        </a:rPr>
                        <a:t>Use Explicit Typing</a:t>
                      </a:r>
                      <a:endParaRPr lang="en-US" sz="10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dk1"/>
                          </a:solidFill>
                          <a:effectLst/>
                          <a:latin typeface="+mn-lt"/>
                          <a:ea typeface="+mn-ea"/>
                          <a:cs typeface="+mn-cs"/>
                        </a:rPr>
                        <a:t>Description is FFS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dk1"/>
                          </a:solidFill>
                          <a:effectLst/>
                          <a:latin typeface="+mn-lt"/>
                          <a:ea typeface="+mn-ea"/>
                          <a:cs typeface="+mn-cs"/>
                        </a:rPr>
                        <a:t>Use Explicit Typing means clearly labeling the type of each token so that the system can verify it is being used only in its intended context and cannot be mistaken for another type.</a:t>
                      </a:r>
                    </a:p>
                  </a:txBody>
                  <a:tcPr/>
                </a:tc>
                <a:extLst>
                  <a:ext uri="{0D108BD9-81ED-4DB2-BD59-A6C34878D82A}">
                    <a16:rowId xmlns:a16="http://schemas.microsoft.com/office/drawing/2014/main" val="4119131783"/>
                  </a:ext>
                </a:extLst>
              </a:tr>
              <a:tr h="190500">
                <a:tc vMerge="1">
                  <a:txBody>
                    <a:bodyPr/>
                    <a:lstStyle/>
                    <a:p>
                      <a:endParaRPr lang="en-US"/>
                    </a:p>
                  </a:txBody>
                  <a:tcPr/>
                </a:tc>
                <a:tc vMerge="1">
                  <a:txBody>
                    <a:bodyPr/>
                    <a:lstStyle/>
                    <a:p>
                      <a:endParaRPr 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effectLst/>
                          <a:latin typeface="+mn-lt"/>
                          <a:ea typeface="+mn-ea"/>
                          <a:cs typeface="+mn-cs"/>
                        </a:rPr>
                        <a:t>Usage is FFS</a:t>
                      </a:r>
                      <a:endParaRPr lang="en-US" sz="10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dk1"/>
                          </a:solidFill>
                          <a:effectLst/>
                          <a:latin typeface="+mn-lt"/>
                          <a:ea typeface="+mn-ea"/>
                          <a:cs typeface="+mn-cs"/>
                        </a:rPr>
                        <a:t>As specified in TS 29.510 clause 6.3.5.2.3 in the access token response , the information element “</a:t>
                      </a:r>
                      <a:r>
                        <a:rPr lang="en-US" sz="1000" kern="1200" dirty="0" err="1">
                          <a:solidFill>
                            <a:schemeClr val="dk1"/>
                          </a:solidFill>
                          <a:effectLst/>
                          <a:latin typeface="+mn-lt"/>
                          <a:ea typeface="+mn-ea"/>
                          <a:cs typeface="+mn-cs"/>
                        </a:rPr>
                        <a:t>token_type</a:t>
                      </a:r>
                      <a:r>
                        <a:rPr lang="en-US" sz="1000" kern="1200" dirty="0">
                          <a:solidFill>
                            <a:schemeClr val="dk1"/>
                          </a:solidFill>
                          <a:effectLst/>
                          <a:latin typeface="+mn-lt"/>
                          <a:ea typeface="+mn-ea"/>
                          <a:cs typeface="+mn-cs"/>
                        </a:rPr>
                        <a:t>” is set to “bearer”.</a:t>
                      </a:r>
                    </a:p>
                  </a:txBody>
                  <a:tcPr/>
                </a:tc>
                <a:extLst>
                  <a:ext uri="{0D108BD9-81ED-4DB2-BD59-A6C34878D82A}">
                    <a16:rowId xmlns:a16="http://schemas.microsoft.com/office/drawing/2014/main" val="1871323876"/>
                  </a:ext>
                </a:extLst>
              </a:tr>
              <a:tr h="190500">
                <a:tc vMerge="1">
                  <a:txBody>
                    <a:bodyPr/>
                    <a:lstStyle/>
                    <a:p>
                      <a:endParaRPr lang="en-US"/>
                    </a:p>
                  </a:txBody>
                  <a:tcPr/>
                </a:tc>
                <a:tc vMerge="1">
                  <a:txBody>
                    <a:bodyPr/>
                    <a:lstStyle/>
                    <a:p>
                      <a:endParaRPr 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effectLst/>
                          <a:latin typeface="+mn-lt"/>
                          <a:ea typeface="+mn-ea"/>
                          <a:cs typeface="+mn-cs"/>
                        </a:rPr>
                        <a:t>Assessment is FFS</a:t>
                      </a:r>
                      <a:endParaRPr lang="en-US" sz="10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dk1"/>
                          </a:solidFill>
                          <a:effectLst/>
                          <a:latin typeface="+mn-lt"/>
                          <a:ea typeface="+mn-ea"/>
                          <a:cs typeface="+mn-cs"/>
                        </a:rPr>
                        <a:t>Explicit token type is already in use within the context of 5G SBA security. Therefore, no further investigation is required.</a:t>
                      </a:r>
                    </a:p>
                  </a:txBody>
                  <a:tcPr/>
                </a:tc>
                <a:extLst>
                  <a:ext uri="{0D108BD9-81ED-4DB2-BD59-A6C34878D82A}">
                    <a16:rowId xmlns:a16="http://schemas.microsoft.com/office/drawing/2014/main" val="1868268666"/>
                  </a:ext>
                </a:extLst>
              </a:tr>
              <a:tr h="0">
                <a:tc rowSpan="3">
                  <a:txBody>
                    <a:bodyPr/>
                    <a:lstStyle/>
                    <a:p>
                      <a:r>
                        <a:rPr lang="en-US" sz="1000" kern="1200" dirty="0">
                          <a:solidFill>
                            <a:schemeClr val="dk1"/>
                          </a:solidFill>
                          <a:effectLst/>
                          <a:latin typeface="+mn-lt"/>
                          <a:ea typeface="+mn-ea"/>
                          <a:cs typeface="+mn-cs"/>
                        </a:rPr>
                        <a:t>BSP#28:</a:t>
                      </a:r>
                    </a:p>
                  </a:txBody>
                  <a:tcPr/>
                </a:tc>
                <a:tc rowSpan="3">
                  <a:txBody>
                    <a:bodyPr/>
                    <a:lstStyle/>
                    <a:p>
                      <a:r>
                        <a:rPr lang="en-US" sz="1000" kern="1200" dirty="0">
                          <a:solidFill>
                            <a:schemeClr val="dk1"/>
                          </a:solidFill>
                          <a:effectLst/>
                          <a:latin typeface="+mn-lt"/>
                          <a:ea typeface="+mn-ea"/>
                          <a:cs typeface="+mn-cs"/>
                        </a:rPr>
                        <a:t>Validate Issuer and Subject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dk1"/>
                          </a:solidFill>
                          <a:effectLst/>
                          <a:latin typeface="+mn-lt"/>
                          <a:ea typeface="+mn-ea"/>
                          <a:cs typeface="+mn-cs"/>
                        </a:rPr>
                        <a:t>Description is FFS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dk1"/>
                          </a:solidFill>
                          <a:effectLst/>
                          <a:latin typeface="+mn-lt"/>
                          <a:ea typeface="+mn-ea"/>
                          <a:cs typeface="+mn-cs"/>
                        </a:rPr>
                        <a:t>When a JWT contains an "</a:t>
                      </a:r>
                      <a:r>
                        <a:rPr lang="en-US" sz="1000" kern="1200" dirty="0" err="1">
                          <a:solidFill>
                            <a:schemeClr val="dk1"/>
                          </a:solidFill>
                          <a:effectLst/>
                          <a:latin typeface="+mn-lt"/>
                          <a:ea typeface="+mn-ea"/>
                          <a:cs typeface="+mn-cs"/>
                        </a:rPr>
                        <a:t>iss</a:t>
                      </a:r>
                      <a:r>
                        <a:rPr lang="en-US" sz="1000" kern="1200" dirty="0">
                          <a:solidFill>
                            <a:schemeClr val="dk1"/>
                          </a:solidFill>
                          <a:effectLst/>
                          <a:latin typeface="+mn-lt"/>
                          <a:ea typeface="+mn-ea"/>
                          <a:cs typeface="+mn-cs"/>
                        </a:rPr>
                        <a:t>" (issuer) claim, the application validates that the cryptographic keys used for the cryptographic operations in the JWT belong to the issuer. </a:t>
                      </a:r>
                      <a:r>
                        <a:rPr lang="en-US" sz="1000" kern="1200" dirty="0" err="1">
                          <a:solidFill>
                            <a:schemeClr val="dk1"/>
                          </a:solidFill>
                          <a:effectLst/>
                          <a:latin typeface="+mn-lt"/>
                          <a:ea typeface="+mn-ea"/>
                          <a:cs typeface="+mn-cs"/>
                        </a:rPr>
                        <a:t>Similary</a:t>
                      </a:r>
                      <a:r>
                        <a:rPr lang="en-US" sz="1000" kern="1200" dirty="0">
                          <a:solidFill>
                            <a:schemeClr val="dk1"/>
                          </a:solidFill>
                          <a:effectLst/>
                          <a:latin typeface="+mn-lt"/>
                          <a:ea typeface="+mn-ea"/>
                          <a:cs typeface="+mn-cs"/>
                        </a:rPr>
                        <a:t>, when the JWT contains a "sub" (subject) claim, the application validates that the subject value corresponds to a valid subject.</a:t>
                      </a:r>
                    </a:p>
                  </a:txBody>
                  <a:tcPr/>
                </a:tc>
                <a:extLst>
                  <a:ext uri="{0D108BD9-81ED-4DB2-BD59-A6C34878D82A}">
                    <a16:rowId xmlns:a16="http://schemas.microsoft.com/office/drawing/2014/main" val="3024171920"/>
                  </a:ext>
                </a:extLst>
              </a:tr>
              <a:tr h="172720">
                <a:tc vMerge="1">
                  <a:txBody>
                    <a:bodyPr/>
                    <a:lstStyle/>
                    <a:p>
                      <a:endParaRPr lang="en-US"/>
                    </a:p>
                  </a:txBody>
                  <a:tcPr/>
                </a:tc>
                <a:tc vMerge="1">
                  <a:txBody>
                    <a:bodyPr/>
                    <a:lstStyle/>
                    <a:p>
                      <a:endParaRPr 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effectLst/>
                          <a:latin typeface="+mn-lt"/>
                          <a:ea typeface="+mn-ea"/>
                          <a:cs typeface="+mn-cs"/>
                        </a:rPr>
                        <a:t>Usage is FFS</a:t>
                      </a:r>
                      <a:endParaRPr lang="en-US" sz="10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dk1"/>
                          </a:solidFill>
                          <a:effectLst/>
                          <a:latin typeface="+mn-lt"/>
                          <a:ea typeface="+mn-ea"/>
                          <a:cs typeface="+mn-cs"/>
                        </a:rPr>
                        <a:t>Reference: 13.4.1.1.2 of TS 33.501: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dk1"/>
                          </a:solidFill>
                          <a:effectLst/>
                          <a:latin typeface="+mn-lt"/>
                          <a:ea typeface="+mn-ea"/>
                          <a:cs typeface="+mn-cs"/>
                        </a:rPr>
                        <a:t>The claims in the token issued by the NRF include the NF Instance Id of NRF (issuer), NF Instance Id of the NF Service Consumer (subject).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dk1"/>
                          </a:solidFill>
                          <a:effectLst/>
                          <a:latin typeface="+mn-lt"/>
                          <a:ea typeface="+mn-ea"/>
                          <a:cs typeface="+mn-cs"/>
                        </a:rPr>
                        <a:t>The NF Service Producer checks that the integrity of the JWT using </a:t>
                      </a:r>
                      <a:r>
                        <a:rPr lang="en-US" sz="1000" kern="1200" dirty="0" err="1">
                          <a:solidFill>
                            <a:schemeClr val="dk1"/>
                          </a:solidFill>
                          <a:effectLst/>
                          <a:latin typeface="+mn-lt"/>
                          <a:ea typeface="+mn-ea"/>
                          <a:cs typeface="+mn-cs"/>
                        </a:rPr>
                        <a:t>pubkey</a:t>
                      </a:r>
                      <a:r>
                        <a:rPr lang="en-US" sz="1000" kern="1200" dirty="0">
                          <a:solidFill>
                            <a:schemeClr val="dk1"/>
                          </a:solidFill>
                          <a:effectLst/>
                          <a:latin typeface="+mn-lt"/>
                          <a:ea typeface="+mn-ea"/>
                          <a:cs typeface="+mn-cs"/>
                        </a:rPr>
                        <a:t> of the NRF (the issuer) which issued the token and subsequently validates the NF consumer Instance ID is part of the “subject” claim matches to the one used during the </a:t>
                      </a:r>
                      <a:r>
                        <a:rPr lang="en-US" sz="1000" kern="1200" dirty="0" err="1">
                          <a:solidFill>
                            <a:schemeClr val="dk1"/>
                          </a:solidFill>
                          <a:effectLst/>
                          <a:latin typeface="+mn-lt"/>
                          <a:ea typeface="+mn-ea"/>
                          <a:cs typeface="+mn-cs"/>
                        </a:rPr>
                        <a:t>mTLS</a:t>
                      </a:r>
                      <a:r>
                        <a:rPr lang="en-US" sz="1000" kern="1200" dirty="0">
                          <a:solidFill>
                            <a:schemeClr val="dk1"/>
                          </a:solidFill>
                          <a:effectLst/>
                          <a:latin typeface="+mn-lt"/>
                          <a:ea typeface="+mn-ea"/>
                          <a:cs typeface="+mn-cs"/>
                        </a:rPr>
                        <a:t> handshake. </a:t>
                      </a:r>
                    </a:p>
                  </a:txBody>
                  <a:tcPr/>
                </a:tc>
                <a:extLst>
                  <a:ext uri="{0D108BD9-81ED-4DB2-BD59-A6C34878D82A}">
                    <a16:rowId xmlns:a16="http://schemas.microsoft.com/office/drawing/2014/main" val="1194357074"/>
                  </a:ext>
                </a:extLst>
              </a:tr>
              <a:tr h="0">
                <a:tc vMerge="1">
                  <a:txBody>
                    <a:bodyPr/>
                    <a:lstStyle/>
                    <a:p>
                      <a:endParaRPr lang="en-US"/>
                    </a:p>
                  </a:txBody>
                  <a:tcPr/>
                </a:tc>
                <a:tc vMerge="1">
                  <a:txBody>
                    <a:bodyPr/>
                    <a:lstStyle/>
                    <a:p>
                      <a:endParaRPr 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effectLst/>
                          <a:latin typeface="+mn-lt"/>
                          <a:ea typeface="+mn-ea"/>
                          <a:cs typeface="+mn-cs"/>
                        </a:rPr>
                        <a:t>Assessment is FFS</a:t>
                      </a:r>
                      <a:endParaRPr lang="en-US" sz="10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dk1"/>
                          </a:solidFill>
                          <a:effectLst/>
                          <a:latin typeface="+mn-lt"/>
                          <a:ea typeface="+mn-ea"/>
                          <a:cs typeface="+mn-cs"/>
                        </a:rPr>
                        <a:t>Validation of subject and issuer in the claims at the NF producer is applied in 5G SBA security. Therefore, no further investigation is required.</a:t>
                      </a:r>
                    </a:p>
                  </a:txBody>
                  <a:tcPr/>
                </a:tc>
                <a:extLst>
                  <a:ext uri="{0D108BD9-81ED-4DB2-BD59-A6C34878D82A}">
                    <a16:rowId xmlns:a16="http://schemas.microsoft.com/office/drawing/2014/main" val="3576851757"/>
                  </a:ext>
                </a:extLst>
              </a:tr>
              <a:tr h="0">
                <a:tc rowSpan="3">
                  <a:txBody>
                    <a:bodyPr/>
                    <a:lstStyle/>
                    <a:p>
                      <a:r>
                        <a:rPr lang="en-US" sz="1000" kern="1200" dirty="0">
                          <a:solidFill>
                            <a:schemeClr val="dk1"/>
                          </a:solidFill>
                          <a:effectLst/>
                          <a:latin typeface="+mn-lt"/>
                          <a:ea typeface="+mn-ea"/>
                          <a:cs typeface="+mn-cs"/>
                        </a:rPr>
                        <a:t>BSP#29:</a:t>
                      </a:r>
                    </a:p>
                  </a:txBody>
                  <a:tcPr/>
                </a:tc>
                <a:tc rowSpan="3">
                  <a:txBody>
                    <a:bodyPr/>
                    <a:lstStyle/>
                    <a:p>
                      <a:r>
                        <a:rPr lang="en-US" sz="1000" kern="1200" dirty="0">
                          <a:solidFill>
                            <a:schemeClr val="dk1"/>
                          </a:solidFill>
                          <a:effectLst/>
                          <a:latin typeface="+mn-lt"/>
                          <a:ea typeface="+mn-ea"/>
                          <a:cs typeface="+mn-cs"/>
                        </a:rPr>
                        <a:t>Use and Validate Audience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dk1"/>
                          </a:solidFill>
                          <a:effectLst/>
                          <a:latin typeface="+mn-lt"/>
                          <a:ea typeface="+mn-ea"/>
                          <a:cs typeface="+mn-cs"/>
                        </a:rPr>
                        <a:t>Description is FFS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dk1"/>
                          </a:solidFill>
                          <a:effectLst/>
                          <a:latin typeface="+mn-lt"/>
                          <a:ea typeface="+mn-ea"/>
                          <a:cs typeface="+mn-cs"/>
                        </a:rPr>
                        <a:t>When a JWT contains an “</a:t>
                      </a:r>
                      <a:r>
                        <a:rPr lang="en-US" sz="1000" kern="1200" dirty="0" err="1">
                          <a:solidFill>
                            <a:schemeClr val="dk1"/>
                          </a:solidFill>
                          <a:effectLst/>
                          <a:latin typeface="+mn-lt"/>
                          <a:ea typeface="+mn-ea"/>
                          <a:cs typeface="+mn-cs"/>
                        </a:rPr>
                        <a:t>aud</a:t>
                      </a:r>
                      <a:r>
                        <a:rPr lang="en-US" sz="1000" kern="1200" dirty="0">
                          <a:solidFill>
                            <a:schemeClr val="dk1"/>
                          </a:solidFill>
                          <a:effectLst/>
                          <a:latin typeface="+mn-lt"/>
                          <a:ea typeface="+mn-ea"/>
                          <a:cs typeface="+mn-cs"/>
                        </a:rPr>
                        <a:t>" (Audience) claim, the application validates if the recipient node is the intended “audience” for that particular JWT. </a:t>
                      </a:r>
                    </a:p>
                  </a:txBody>
                  <a:tcPr/>
                </a:tc>
                <a:extLst>
                  <a:ext uri="{0D108BD9-81ED-4DB2-BD59-A6C34878D82A}">
                    <a16:rowId xmlns:a16="http://schemas.microsoft.com/office/drawing/2014/main" val="2433537604"/>
                  </a:ext>
                </a:extLst>
              </a:tr>
              <a:tr h="172720">
                <a:tc vMerge="1">
                  <a:txBody>
                    <a:bodyPr/>
                    <a:lstStyle/>
                    <a:p>
                      <a:endParaRPr lang="en-US"/>
                    </a:p>
                  </a:txBody>
                  <a:tcPr/>
                </a:tc>
                <a:tc vMerge="1">
                  <a:txBody>
                    <a:bodyPr/>
                    <a:lstStyle/>
                    <a:p>
                      <a:endParaRPr 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effectLst/>
                          <a:latin typeface="+mn-lt"/>
                          <a:ea typeface="+mn-ea"/>
                          <a:cs typeface="+mn-cs"/>
                        </a:rPr>
                        <a:t>Usage is FFS</a:t>
                      </a:r>
                      <a:endParaRPr lang="en-US" sz="10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dk1"/>
                          </a:solidFill>
                          <a:effectLst/>
                          <a:latin typeface="+mn-lt"/>
                          <a:ea typeface="+mn-ea"/>
                          <a:cs typeface="+mn-cs"/>
                        </a:rPr>
                        <a:t>Reference: 13.4.1.1.2 of TS 33.501: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dk1"/>
                          </a:solidFill>
                          <a:effectLst/>
                          <a:latin typeface="+mn-lt"/>
                          <a:ea typeface="+mn-ea"/>
                          <a:cs typeface="+mn-cs"/>
                        </a:rPr>
                        <a:t>In 5G SBA, "</a:t>
                      </a:r>
                      <a:r>
                        <a:rPr lang="en-US" sz="1000" kern="1200" dirty="0" err="1">
                          <a:solidFill>
                            <a:schemeClr val="dk1"/>
                          </a:solidFill>
                          <a:effectLst/>
                          <a:latin typeface="+mn-lt"/>
                          <a:ea typeface="+mn-ea"/>
                          <a:cs typeface="+mn-cs"/>
                        </a:rPr>
                        <a:t>aud</a:t>
                      </a:r>
                      <a:r>
                        <a:rPr lang="en-US" sz="1000" kern="1200" dirty="0">
                          <a:solidFill>
                            <a:schemeClr val="dk1"/>
                          </a:solidFill>
                          <a:effectLst/>
                          <a:latin typeface="+mn-lt"/>
                          <a:ea typeface="+mn-ea"/>
                          <a:cs typeface="+mn-cs"/>
                        </a:rPr>
                        <a:t>" claim (</a:t>
                      </a:r>
                      <a:r>
                        <a:rPr lang="en-US" sz="1000" kern="1200" dirty="0" err="1">
                          <a:solidFill>
                            <a:schemeClr val="dk1"/>
                          </a:solidFill>
                          <a:effectLst/>
                          <a:latin typeface="+mn-lt"/>
                          <a:ea typeface="+mn-ea"/>
                          <a:cs typeface="+mn-cs"/>
                        </a:rPr>
                        <a:t>e.g</a:t>
                      </a:r>
                      <a:r>
                        <a:rPr lang="en-US" sz="1000" kern="1200" dirty="0">
                          <a:solidFill>
                            <a:schemeClr val="dk1"/>
                          </a:solidFill>
                          <a:effectLst/>
                          <a:latin typeface="+mn-lt"/>
                          <a:ea typeface="+mn-ea"/>
                          <a:cs typeface="+mn-cs"/>
                        </a:rPr>
                        <a:t> NF type of the NF Service Producer) validates if it is the intended audience for the particular JWT.</a:t>
                      </a:r>
                    </a:p>
                  </a:txBody>
                  <a:tcPr/>
                </a:tc>
                <a:extLst>
                  <a:ext uri="{0D108BD9-81ED-4DB2-BD59-A6C34878D82A}">
                    <a16:rowId xmlns:a16="http://schemas.microsoft.com/office/drawing/2014/main" val="2594080130"/>
                  </a:ext>
                </a:extLst>
              </a:tr>
              <a:tr h="0">
                <a:tc vMerge="1">
                  <a:txBody>
                    <a:bodyPr/>
                    <a:lstStyle/>
                    <a:p>
                      <a:endParaRPr lang="en-US"/>
                    </a:p>
                  </a:txBody>
                  <a:tcPr/>
                </a:tc>
                <a:tc vMerge="1">
                  <a:txBody>
                    <a:bodyPr/>
                    <a:lstStyle/>
                    <a:p>
                      <a:endParaRPr 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effectLst/>
                          <a:latin typeface="+mn-lt"/>
                          <a:ea typeface="+mn-ea"/>
                          <a:cs typeface="+mn-cs"/>
                        </a:rPr>
                        <a:t>Assessment is FFS</a:t>
                      </a:r>
                      <a:endParaRPr lang="en-US" sz="10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dk1"/>
                          </a:solidFill>
                          <a:effectLst/>
                          <a:latin typeface="+mn-lt"/>
                          <a:ea typeface="+mn-ea"/>
                          <a:cs typeface="+mn-cs"/>
                        </a:rPr>
                        <a:t>Validation of “</a:t>
                      </a:r>
                      <a:r>
                        <a:rPr lang="en-US" sz="1000" kern="1200" dirty="0" err="1">
                          <a:solidFill>
                            <a:schemeClr val="dk1"/>
                          </a:solidFill>
                          <a:effectLst/>
                          <a:latin typeface="+mn-lt"/>
                          <a:ea typeface="+mn-ea"/>
                          <a:cs typeface="+mn-cs"/>
                        </a:rPr>
                        <a:t>aud</a:t>
                      </a:r>
                      <a:r>
                        <a:rPr lang="en-US" sz="1000" kern="1200" dirty="0">
                          <a:solidFill>
                            <a:schemeClr val="dk1"/>
                          </a:solidFill>
                          <a:effectLst/>
                          <a:latin typeface="+mn-lt"/>
                          <a:ea typeface="+mn-ea"/>
                          <a:cs typeface="+mn-cs"/>
                        </a:rPr>
                        <a:t>” at the NF producer is applied in 5G SBA security. Therefore, no further investigation is required.</a:t>
                      </a:r>
                    </a:p>
                  </a:txBody>
                  <a:tcPr/>
                </a:tc>
                <a:extLst>
                  <a:ext uri="{0D108BD9-81ED-4DB2-BD59-A6C34878D82A}">
                    <a16:rowId xmlns:a16="http://schemas.microsoft.com/office/drawing/2014/main" val="787406779"/>
                  </a:ext>
                </a:extLst>
              </a:tr>
            </a:tbl>
          </a:graphicData>
        </a:graphic>
      </p:graphicFrame>
    </p:spTree>
    <p:extLst>
      <p:ext uri="{BB962C8B-B14F-4D97-AF65-F5344CB8AC3E}">
        <p14:creationId xmlns:p14="http://schemas.microsoft.com/office/powerpoint/2010/main" val="3395344726"/>
      </p:ext>
    </p:extLst>
  </p:cSld>
  <p:clrMapOvr>
    <a:masterClrMapping/>
  </p:clrMapOvr>
  <p:transition>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A98642-1C0B-4164-AE56-8E7B0CA31735}"/>
              </a:ext>
            </a:extLst>
          </p:cNvPr>
          <p:cNvSpPr>
            <a:spLocks noGrp="1"/>
          </p:cNvSpPr>
          <p:nvPr>
            <p:ph type="title"/>
          </p:nvPr>
        </p:nvSpPr>
        <p:spPr/>
        <p:txBody>
          <a:bodyPr/>
          <a:lstStyle/>
          <a:p>
            <a:r>
              <a:rPr lang="en-GB" altLang="en-US" dirty="0"/>
              <a:t>Not Applicable Open points RFC 8725</a:t>
            </a:r>
            <a:endParaRPr lang="en-US" dirty="0"/>
          </a:p>
        </p:txBody>
      </p:sp>
      <p:graphicFrame>
        <p:nvGraphicFramePr>
          <p:cNvPr id="5" name="Table 5">
            <a:extLst>
              <a:ext uri="{FF2B5EF4-FFF2-40B4-BE49-F238E27FC236}">
                <a16:creationId xmlns:a16="http://schemas.microsoft.com/office/drawing/2014/main" id="{DE8B5D90-4AA0-4284-A621-91B84EE8C359}"/>
              </a:ext>
            </a:extLst>
          </p:cNvPr>
          <p:cNvGraphicFramePr>
            <a:graphicFrameLocks noGrp="1"/>
          </p:cNvGraphicFramePr>
          <p:nvPr>
            <p:ph idx="1"/>
            <p:extLst>
              <p:ext uri="{D42A27DB-BD31-4B8C-83A1-F6EECF244321}">
                <p14:modId xmlns:p14="http://schemas.microsoft.com/office/powerpoint/2010/main" val="3584076685"/>
              </p:ext>
            </p:extLst>
          </p:nvPr>
        </p:nvGraphicFramePr>
        <p:xfrm>
          <a:off x="161364" y="1932735"/>
          <a:ext cx="11869272" cy="2611120"/>
        </p:xfrm>
        <a:graphic>
          <a:graphicData uri="http://schemas.openxmlformats.org/drawingml/2006/table">
            <a:tbl>
              <a:tblPr firstRow="1" bandRow="1">
                <a:tableStyleId>{5C22544A-7EE6-4342-B048-85BDC9FD1C3A}</a:tableStyleId>
              </a:tblPr>
              <a:tblGrid>
                <a:gridCol w="663389">
                  <a:extLst>
                    <a:ext uri="{9D8B030D-6E8A-4147-A177-3AD203B41FA5}">
                      <a16:colId xmlns:a16="http://schemas.microsoft.com/office/drawing/2014/main" val="1947387074"/>
                    </a:ext>
                  </a:extLst>
                </a:gridCol>
                <a:gridCol w="1945341">
                  <a:extLst>
                    <a:ext uri="{9D8B030D-6E8A-4147-A177-3AD203B41FA5}">
                      <a16:colId xmlns:a16="http://schemas.microsoft.com/office/drawing/2014/main" val="481743435"/>
                    </a:ext>
                  </a:extLst>
                </a:gridCol>
                <a:gridCol w="1281953">
                  <a:extLst>
                    <a:ext uri="{9D8B030D-6E8A-4147-A177-3AD203B41FA5}">
                      <a16:colId xmlns:a16="http://schemas.microsoft.com/office/drawing/2014/main" val="183128589"/>
                    </a:ext>
                  </a:extLst>
                </a:gridCol>
                <a:gridCol w="7978589">
                  <a:extLst>
                    <a:ext uri="{9D8B030D-6E8A-4147-A177-3AD203B41FA5}">
                      <a16:colId xmlns:a16="http://schemas.microsoft.com/office/drawing/2014/main" val="4112600944"/>
                    </a:ext>
                  </a:extLst>
                </a:gridCol>
              </a:tblGrid>
              <a:tr h="370840">
                <a:tc>
                  <a:txBody>
                    <a:bodyPr/>
                    <a:lstStyle/>
                    <a:p>
                      <a:r>
                        <a:rPr lang="en-US" sz="1000" dirty="0"/>
                        <a:t>TR Ref.</a:t>
                      </a:r>
                    </a:p>
                  </a:txBody>
                  <a:tcPr/>
                </a:tc>
                <a:tc>
                  <a:txBody>
                    <a:bodyPr/>
                    <a:lstStyle/>
                    <a:p>
                      <a:r>
                        <a:rPr lang="en-US" sz="1000" dirty="0"/>
                        <a:t>Practice Name</a:t>
                      </a:r>
                    </a:p>
                  </a:txBody>
                  <a:tcPr/>
                </a:tc>
                <a:tc>
                  <a:txBody>
                    <a:bodyPr/>
                    <a:lstStyle/>
                    <a:p>
                      <a:r>
                        <a:rPr lang="en-US" sz="1000" dirty="0"/>
                        <a:t>Open areas</a:t>
                      </a:r>
                    </a:p>
                  </a:txBody>
                  <a:tcPr/>
                </a:tc>
                <a:tc>
                  <a:txBody>
                    <a:bodyPr/>
                    <a:lstStyle/>
                    <a:p>
                      <a:r>
                        <a:rPr lang="en-US" sz="1000" dirty="0"/>
                        <a:t>Resolution</a:t>
                      </a:r>
                    </a:p>
                  </a:txBody>
                  <a:tcPr/>
                </a:tc>
                <a:extLst>
                  <a:ext uri="{0D108BD9-81ED-4DB2-BD59-A6C34878D82A}">
                    <a16:rowId xmlns:a16="http://schemas.microsoft.com/office/drawing/2014/main" val="1034782807"/>
                  </a:ext>
                </a:extLst>
              </a:tr>
              <a:tr h="185420">
                <a:tc rowSpan="2">
                  <a:txBody>
                    <a:bodyPr/>
                    <a:lstStyle/>
                    <a:p>
                      <a:r>
                        <a:rPr lang="en-GB" sz="1000" kern="1200" dirty="0">
                          <a:solidFill>
                            <a:schemeClr val="dk1"/>
                          </a:solidFill>
                          <a:effectLst/>
                          <a:latin typeface="+mn-lt"/>
                          <a:ea typeface="+mn-ea"/>
                          <a:cs typeface="+mn-cs"/>
                        </a:rPr>
                        <a:t>BSP#30: </a:t>
                      </a:r>
                      <a:endParaRPr lang="en-US" sz="1000" kern="1200" dirty="0">
                        <a:solidFill>
                          <a:schemeClr val="dk1"/>
                        </a:solidFill>
                        <a:effectLst/>
                        <a:latin typeface="+mn-lt"/>
                        <a:ea typeface="+mn-ea"/>
                        <a:cs typeface="+mn-cs"/>
                      </a:endParaRPr>
                    </a:p>
                  </a:txBody>
                  <a:tcPr/>
                </a:tc>
                <a:tc rowSpan="2">
                  <a:txBody>
                    <a:bodyPr/>
                    <a:lstStyle/>
                    <a:p>
                      <a:r>
                        <a:rPr lang="en-US" sz="1000" kern="1200" dirty="0">
                          <a:solidFill>
                            <a:schemeClr val="dk1"/>
                          </a:solidFill>
                          <a:effectLst/>
                          <a:latin typeface="+mn-lt"/>
                          <a:ea typeface="+mn-ea"/>
                          <a:cs typeface="+mn-cs"/>
                        </a:rPr>
                        <a:t>Validate Cryptographic Inputs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effectLst/>
                          <a:latin typeface="+mn-lt"/>
                          <a:ea typeface="+mn-ea"/>
                          <a:cs typeface="+mn-cs"/>
                        </a:rPr>
                        <a:t>Usage is FFS</a:t>
                      </a:r>
                      <a:endParaRPr lang="en-US" sz="10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dk1"/>
                          </a:solidFill>
                          <a:effectLst/>
                          <a:latin typeface="+mn-lt"/>
                          <a:ea typeface="+mn-ea"/>
                          <a:cs typeface="+mn-cs"/>
                        </a:rPr>
                        <a:t>While the use of (ECDH-ES) exist for the operations in SBA </a:t>
                      </a:r>
                      <a:r>
                        <a:rPr lang="en-US" sz="1000" kern="1200" dirty="0" err="1">
                          <a:solidFill>
                            <a:schemeClr val="dk1"/>
                          </a:solidFill>
                          <a:effectLst/>
                          <a:latin typeface="+mn-lt"/>
                          <a:ea typeface="+mn-ea"/>
                          <a:cs typeface="+mn-cs"/>
                        </a:rPr>
                        <a:t>i.e</a:t>
                      </a:r>
                      <a:r>
                        <a:rPr lang="en-US" sz="1000" kern="1200" dirty="0">
                          <a:solidFill>
                            <a:schemeClr val="dk1"/>
                          </a:solidFill>
                          <a:effectLst/>
                          <a:latin typeface="+mn-lt"/>
                          <a:ea typeface="+mn-ea"/>
                          <a:cs typeface="+mn-cs"/>
                        </a:rPr>
                        <a:t> JWT , the validation of the such Cryptographic Inputs is implementation specific.</a:t>
                      </a:r>
                    </a:p>
                  </a:txBody>
                  <a:tcPr/>
                </a:tc>
                <a:extLst>
                  <a:ext uri="{0D108BD9-81ED-4DB2-BD59-A6C34878D82A}">
                    <a16:rowId xmlns:a16="http://schemas.microsoft.com/office/drawing/2014/main" val="2458240223"/>
                  </a:ext>
                </a:extLst>
              </a:tr>
              <a:tr h="185420">
                <a:tc vMerge="1">
                  <a:txBody>
                    <a:bodyPr/>
                    <a:lstStyle/>
                    <a:p>
                      <a:endParaRPr lang="en-US"/>
                    </a:p>
                  </a:txBody>
                  <a:tcPr/>
                </a:tc>
                <a:tc vMerge="1">
                  <a:txBody>
                    <a:bodyPr/>
                    <a:lstStyle/>
                    <a:p>
                      <a:endParaRPr 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effectLst/>
                          <a:latin typeface="+mn-lt"/>
                          <a:ea typeface="+mn-ea"/>
                          <a:cs typeface="+mn-cs"/>
                        </a:rPr>
                        <a:t>Assessment is FFS</a:t>
                      </a:r>
                      <a:endParaRPr lang="en-US" sz="10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dk1"/>
                          </a:solidFill>
                          <a:effectLst/>
                          <a:latin typeface="+mn-lt"/>
                          <a:ea typeface="+mn-ea"/>
                          <a:cs typeface="+mn-cs"/>
                        </a:rPr>
                        <a:t>This set of best practice is considered implementation specific. Therefore, no further investigation is required.</a:t>
                      </a:r>
                    </a:p>
                  </a:txBody>
                  <a:tcPr/>
                </a:tc>
                <a:extLst>
                  <a:ext uri="{0D108BD9-81ED-4DB2-BD59-A6C34878D82A}">
                    <a16:rowId xmlns:a16="http://schemas.microsoft.com/office/drawing/2014/main" val="1212371903"/>
                  </a:ext>
                </a:extLst>
              </a:tr>
              <a:tr h="185420">
                <a:tc rowSpan="2">
                  <a:txBody>
                    <a:bodyPr/>
                    <a:lstStyle/>
                    <a:p>
                      <a:r>
                        <a:rPr lang="en-GB" sz="1000" kern="1200" dirty="0">
                          <a:solidFill>
                            <a:schemeClr val="dk1"/>
                          </a:solidFill>
                          <a:effectLst/>
                          <a:latin typeface="+mn-lt"/>
                          <a:ea typeface="+mn-ea"/>
                          <a:cs typeface="+mn-cs"/>
                        </a:rPr>
                        <a:t>BSP#31: </a:t>
                      </a:r>
                      <a:endParaRPr lang="en-US" sz="1000" kern="1200" dirty="0">
                        <a:solidFill>
                          <a:schemeClr val="dk1"/>
                        </a:solidFill>
                        <a:effectLst/>
                        <a:latin typeface="+mn-lt"/>
                        <a:ea typeface="+mn-ea"/>
                        <a:cs typeface="+mn-cs"/>
                      </a:endParaRPr>
                    </a:p>
                  </a:txBody>
                  <a:tcPr/>
                </a:tc>
                <a:tc rowSpan="2">
                  <a:txBody>
                    <a:bodyPr/>
                    <a:lstStyle/>
                    <a:p>
                      <a:r>
                        <a:rPr lang="en-US" sz="1000" kern="1200" dirty="0">
                          <a:solidFill>
                            <a:schemeClr val="dk1"/>
                          </a:solidFill>
                          <a:effectLst/>
                          <a:latin typeface="+mn-lt"/>
                          <a:ea typeface="+mn-ea"/>
                          <a:cs typeface="+mn-cs"/>
                        </a:rPr>
                        <a:t>Ensure Cryptographic Keys Have Sufficient Entropy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effectLst/>
                          <a:latin typeface="+mn-lt"/>
                          <a:ea typeface="+mn-ea"/>
                          <a:cs typeface="+mn-cs"/>
                        </a:rPr>
                        <a:t>Usage is FFS</a:t>
                      </a:r>
                      <a:endParaRPr lang="en-US" sz="10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dk1"/>
                          </a:solidFill>
                          <a:effectLst/>
                          <a:latin typeface="+mn-lt"/>
                          <a:ea typeface="+mn-ea"/>
                          <a:cs typeface="+mn-cs"/>
                        </a:rPr>
                        <a:t>While the use Cryptographic key exist for the operations in SBA </a:t>
                      </a:r>
                      <a:r>
                        <a:rPr lang="en-US" sz="1000" kern="1200" dirty="0" err="1">
                          <a:solidFill>
                            <a:schemeClr val="dk1"/>
                          </a:solidFill>
                          <a:effectLst/>
                          <a:latin typeface="+mn-lt"/>
                          <a:ea typeface="+mn-ea"/>
                          <a:cs typeface="+mn-cs"/>
                        </a:rPr>
                        <a:t>i.e</a:t>
                      </a:r>
                      <a:r>
                        <a:rPr lang="en-US" sz="1000" kern="1200" dirty="0">
                          <a:solidFill>
                            <a:schemeClr val="dk1"/>
                          </a:solidFill>
                          <a:effectLst/>
                          <a:latin typeface="+mn-lt"/>
                          <a:ea typeface="+mn-ea"/>
                          <a:cs typeface="+mn-cs"/>
                        </a:rPr>
                        <a:t> JWT, the validation of the such Cryptographic Entropy is implementation specific.</a:t>
                      </a:r>
                    </a:p>
                  </a:txBody>
                  <a:tcPr/>
                </a:tc>
                <a:extLst>
                  <a:ext uri="{0D108BD9-81ED-4DB2-BD59-A6C34878D82A}">
                    <a16:rowId xmlns:a16="http://schemas.microsoft.com/office/drawing/2014/main" val="199260700"/>
                  </a:ext>
                </a:extLst>
              </a:tr>
              <a:tr h="185420">
                <a:tc vMerge="1">
                  <a:txBody>
                    <a:bodyPr/>
                    <a:lstStyle/>
                    <a:p>
                      <a:endParaRPr lang="en-US"/>
                    </a:p>
                  </a:txBody>
                  <a:tcPr/>
                </a:tc>
                <a:tc vMerge="1">
                  <a:txBody>
                    <a:bodyPr/>
                    <a:lstStyle/>
                    <a:p>
                      <a:endParaRPr 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effectLst/>
                          <a:latin typeface="+mn-lt"/>
                          <a:ea typeface="+mn-ea"/>
                          <a:cs typeface="+mn-cs"/>
                        </a:rPr>
                        <a:t>Assessment is FFS</a:t>
                      </a:r>
                      <a:endParaRPr lang="en-US" sz="10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kern="1200" dirty="0">
                          <a:solidFill>
                            <a:schemeClr val="dk1"/>
                          </a:solidFill>
                          <a:effectLst/>
                          <a:latin typeface="+mn-lt"/>
                          <a:ea typeface="+mn-ea"/>
                          <a:cs typeface="+mn-cs"/>
                        </a:rPr>
                        <a:t>This set of best practice is considered implementation specific. Therefore, no further investigation is required.</a:t>
                      </a:r>
                    </a:p>
                  </a:txBody>
                  <a:tcPr/>
                </a:tc>
                <a:extLst>
                  <a:ext uri="{0D108BD9-81ED-4DB2-BD59-A6C34878D82A}">
                    <a16:rowId xmlns:a16="http://schemas.microsoft.com/office/drawing/2014/main" val="4030858716"/>
                  </a:ext>
                </a:extLst>
              </a:tr>
              <a:tr h="381000">
                <a:tc rowSpan="2">
                  <a:txBody>
                    <a:bodyPr/>
                    <a:lstStyle/>
                    <a:p>
                      <a:r>
                        <a:rPr lang="en-GB" sz="1000" kern="1200" dirty="0">
                          <a:solidFill>
                            <a:schemeClr val="dk1"/>
                          </a:solidFill>
                          <a:effectLst/>
                          <a:latin typeface="+mn-lt"/>
                          <a:ea typeface="+mn-ea"/>
                          <a:cs typeface="+mn-cs"/>
                        </a:rPr>
                        <a:t>BSP#32: </a:t>
                      </a:r>
                      <a:endParaRPr lang="en-US" sz="1000" kern="1200" dirty="0">
                        <a:solidFill>
                          <a:schemeClr val="dk1"/>
                        </a:solidFill>
                        <a:effectLst/>
                        <a:latin typeface="+mn-lt"/>
                        <a:ea typeface="+mn-ea"/>
                        <a:cs typeface="+mn-cs"/>
                      </a:endParaRPr>
                    </a:p>
                  </a:txBody>
                  <a:tcPr/>
                </a:tc>
                <a:tc rowSpan="2">
                  <a:txBody>
                    <a:bodyPr/>
                    <a:lstStyle/>
                    <a:p>
                      <a:r>
                        <a:rPr lang="en-US" sz="1000" kern="1200" dirty="0">
                          <a:solidFill>
                            <a:schemeClr val="dk1"/>
                          </a:solidFill>
                          <a:effectLst/>
                          <a:latin typeface="+mn-lt"/>
                          <a:ea typeface="+mn-ea"/>
                          <a:cs typeface="+mn-cs"/>
                        </a:rPr>
                        <a:t>Avoid Compression of Encryption Inputs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effectLst/>
                          <a:latin typeface="+mn-lt"/>
                          <a:ea typeface="+mn-ea"/>
                          <a:cs typeface="+mn-cs"/>
                        </a:rPr>
                        <a:t>Usage</a:t>
                      </a:r>
                      <a:r>
                        <a:rPr lang="en-US" sz="1000" kern="1200" dirty="0">
                          <a:solidFill>
                            <a:schemeClr val="dk1"/>
                          </a:solidFill>
                          <a:effectLst/>
                          <a:latin typeface="+mn-lt"/>
                          <a:ea typeface="+mn-ea"/>
                          <a:cs typeface="+mn-cs"/>
                        </a:rPr>
                        <a:t> is FFS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dk1"/>
                          </a:solidFill>
                          <a:effectLst/>
                          <a:latin typeface="+mn-lt"/>
                          <a:ea typeface="+mn-ea"/>
                          <a:cs typeface="+mn-cs"/>
                        </a:rPr>
                        <a:t>There is no related usage in 5G in the context of SBA security.</a:t>
                      </a:r>
                    </a:p>
                  </a:txBody>
                  <a:tcPr/>
                </a:tc>
                <a:extLst>
                  <a:ext uri="{0D108BD9-81ED-4DB2-BD59-A6C34878D82A}">
                    <a16:rowId xmlns:a16="http://schemas.microsoft.com/office/drawing/2014/main" val="4119131783"/>
                  </a:ext>
                </a:extLst>
              </a:tr>
              <a:tr h="190500">
                <a:tc vMerge="1">
                  <a:txBody>
                    <a:bodyPr/>
                    <a:lstStyle/>
                    <a:p>
                      <a:endParaRPr lang="en-US"/>
                    </a:p>
                  </a:txBody>
                  <a:tcPr/>
                </a:tc>
                <a:tc vMerge="1">
                  <a:txBody>
                    <a:bodyPr/>
                    <a:lstStyle/>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effectLst/>
                          <a:latin typeface="+mn-lt"/>
                          <a:ea typeface="+mn-ea"/>
                          <a:cs typeface="+mn-cs"/>
                        </a:rPr>
                        <a:t>Assessment is FFS</a:t>
                      </a:r>
                      <a:endParaRPr lang="en-US" sz="10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kern="1200" dirty="0">
                          <a:solidFill>
                            <a:schemeClr val="dk1"/>
                          </a:solidFill>
                          <a:effectLst/>
                          <a:latin typeface="+mn-lt"/>
                          <a:ea typeface="+mn-ea"/>
                          <a:cs typeface="+mn-cs"/>
                        </a:rPr>
                        <a:t>This set of best practice is considered implementation specific. Therefore, no further investigation is required.</a:t>
                      </a:r>
                    </a:p>
                  </a:txBody>
                  <a:tcPr/>
                </a:tc>
                <a:extLst>
                  <a:ext uri="{0D108BD9-81ED-4DB2-BD59-A6C34878D82A}">
                    <a16:rowId xmlns:a16="http://schemas.microsoft.com/office/drawing/2014/main" val="1871323876"/>
                  </a:ext>
                </a:extLst>
              </a:tr>
              <a:tr h="0">
                <a:tc rowSpan="2">
                  <a:txBody>
                    <a:bodyPr/>
                    <a:lstStyle/>
                    <a:p>
                      <a:r>
                        <a:rPr lang="en-US" sz="1000" kern="1200" dirty="0">
                          <a:solidFill>
                            <a:schemeClr val="dk1"/>
                          </a:solidFill>
                          <a:effectLst/>
                          <a:latin typeface="+mn-lt"/>
                          <a:ea typeface="+mn-ea"/>
                          <a:cs typeface="+mn-cs"/>
                        </a:rPr>
                        <a:t>BSP#33:</a:t>
                      </a:r>
                    </a:p>
                  </a:txBody>
                  <a:tcPr/>
                </a:tc>
                <a:tc rowSpan="2">
                  <a:txBody>
                    <a:bodyPr/>
                    <a:lstStyle/>
                    <a:p>
                      <a:r>
                        <a:rPr lang="en-US" sz="1000" kern="1200" dirty="0">
                          <a:solidFill>
                            <a:schemeClr val="dk1"/>
                          </a:solidFill>
                          <a:effectLst/>
                          <a:latin typeface="+mn-lt"/>
                          <a:ea typeface="+mn-ea"/>
                          <a:cs typeface="+mn-cs"/>
                        </a:rPr>
                        <a:t>Use Mutually Exclusive Validation Rules for Different Kinds of JWTs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dk1"/>
                          </a:solidFill>
                          <a:effectLst/>
                          <a:latin typeface="+mn-lt"/>
                          <a:ea typeface="+mn-ea"/>
                          <a:cs typeface="+mn-cs"/>
                        </a:rPr>
                        <a:t>Usage is FFS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dk1"/>
                          </a:solidFill>
                          <a:effectLst/>
                          <a:latin typeface="+mn-lt"/>
                          <a:ea typeface="+mn-ea"/>
                          <a:cs typeface="+mn-cs"/>
                        </a:rPr>
                        <a:t>Multiple “JWT type” are not applicable in SBA JWT Implementation. Only single type JWT is currently in use as specified in TS 29.510 clause 6.3.5.2.3 in the access token response , the information element “</a:t>
                      </a:r>
                      <a:r>
                        <a:rPr lang="en-US" sz="1000" kern="1200" dirty="0" err="1">
                          <a:solidFill>
                            <a:schemeClr val="dk1"/>
                          </a:solidFill>
                          <a:effectLst/>
                          <a:latin typeface="+mn-lt"/>
                          <a:ea typeface="+mn-ea"/>
                          <a:cs typeface="+mn-cs"/>
                        </a:rPr>
                        <a:t>token_type</a:t>
                      </a:r>
                      <a:r>
                        <a:rPr lang="en-US" sz="1000" kern="1200" dirty="0">
                          <a:solidFill>
                            <a:schemeClr val="dk1"/>
                          </a:solidFill>
                          <a:effectLst/>
                          <a:latin typeface="+mn-lt"/>
                          <a:ea typeface="+mn-ea"/>
                          <a:cs typeface="+mn-cs"/>
                        </a:rPr>
                        <a:t>” is set to “bearer”.</a:t>
                      </a:r>
                    </a:p>
                  </a:txBody>
                  <a:tcPr/>
                </a:tc>
                <a:extLst>
                  <a:ext uri="{0D108BD9-81ED-4DB2-BD59-A6C34878D82A}">
                    <a16:rowId xmlns:a16="http://schemas.microsoft.com/office/drawing/2014/main" val="3024171920"/>
                  </a:ext>
                </a:extLst>
              </a:tr>
              <a:tr h="172720">
                <a:tc vMerge="1">
                  <a:txBody>
                    <a:bodyPr/>
                    <a:lstStyle/>
                    <a:p>
                      <a:endParaRPr lang="en-US"/>
                    </a:p>
                  </a:txBody>
                  <a:tcPr/>
                </a:tc>
                <a:tc vMerge="1">
                  <a:txBody>
                    <a:bodyPr/>
                    <a:lstStyle/>
                    <a:p>
                      <a:endParaRPr 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effectLst/>
                          <a:latin typeface="+mn-lt"/>
                          <a:ea typeface="+mn-ea"/>
                          <a:cs typeface="+mn-cs"/>
                        </a:rPr>
                        <a:t>Assessment is FFS</a:t>
                      </a:r>
                      <a:endParaRPr lang="en-US" sz="10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dk1"/>
                          </a:solidFill>
                          <a:effectLst/>
                          <a:latin typeface="+mn-lt"/>
                          <a:ea typeface="+mn-ea"/>
                          <a:cs typeface="+mn-cs"/>
                        </a:rPr>
                        <a:t>Therefore, no further investigation is required.</a:t>
                      </a:r>
                    </a:p>
                  </a:txBody>
                  <a:tcPr/>
                </a:tc>
                <a:extLst>
                  <a:ext uri="{0D108BD9-81ED-4DB2-BD59-A6C34878D82A}">
                    <a16:rowId xmlns:a16="http://schemas.microsoft.com/office/drawing/2014/main" val="1194357074"/>
                  </a:ext>
                </a:extLst>
              </a:tr>
            </a:tbl>
          </a:graphicData>
        </a:graphic>
      </p:graphicFrame>
    </p:spTree>
    <p:extLst>
      <p:ext uri="{BB962C8B-B14F-4D97-AF65-F5344CB8AC3E}">
        <p14:creationId xmlns:p14="http://schemas.microsoft.com/office/powerpoint/2010/main" val="1158157184"/>
      </p:ext>
    </p:extLst>
  </p:cSld>
  <p:clrMapOvr>
    <a:masterClrMapping/>
  </p:clrMapOvr>
  <p:transition>
    <p:wipe dir="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C8E648E97429F4A9C700CA2B719F885" ma:contentTypeVersion="23" ma:contentTypeDescription="Create a new document." ma:contentTypeScope="" ma:versionID="15d3cc33ea3f3dcb0ecb4e63a1e20896">
  <xsd:schema xmlns:xsd="http://www.w3.org/2001/XMLSchema" xmlns:xs="http://www.w3.org/2001/XMLSchema" xmlns:p="http://schemas.microsoft.com/office/2006/metadata/properties" xmlns:ns2="5a888943-97ca-4c93-b605-714bb5e9e285" xmlns:ns3="e32f50e1-6846-4d7d-ad60-ccd6877e6c5e" xmlns:ns4="http://schemas.microsoft.com/sharepoint/v4" xmlns:ns5="23a22248-acb0-4303-bd1b-c36b2527d0a2" targetNamespace="http://schemas.microsoft.com/office/2006/metadata/properties" ma:root="true" ma:fieldsID="2378d31272e5902b999a310ef6329a3b" ns2:_="" ns3:_="" ns4:_="" ns5:_="">
    <xsd:import namespace="5a888943-97ca-4c93-b605-714bb5e9e285"/>
    <xsd:import namespace="e32f50e1-6846-4d7d-ad60-ccd6877e6c5e"/>
    <xsd:import namespace="http://schemas.microsoft.com/sharepoint/v4"/>
    <xsd:import namespace="23a22248-acb0-4303-bd1b-c36b2527d0a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4:IconOverlay" minOccurs="0"/>
                <xsd:element ref="ns2:MediaServiceObjectDetectorVersions" minOccurs="0"/>
                <xsd:element ref="ns2:lcf76f155ced4ddcb4097134ff3c332f" minOccurs="0"/>
                <xsd:element ref="ns5:TaxCatchAll"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888943-97ca-4c93-b605-714bb5e9e28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ObjectDetectorVersions" ma:index="20" nillable="true" ma:displayName="MediaServiceObjectDetectorVersions" ma:description="" ma:hidden="true" ma:indexed="true" ma:internalName="MediaServiceObjectDetectorVersions"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5d049dfe-3525-43e5-8f81-1f102b2aa2d1" ma:termSetId="09814cd3-568e-fe90-9814-8d621ff8fb84" ma:anchorId="fba54fb3-c3e1-fe81-a776-ca4b69148c4d" ma:open="true" ma:isKeyword="false">
      <xsd:complexType>
        <xsd:sequence>
          <xsd:element ref="pc:Terms" minOccurs="0" maxOccurs="1"/>
        </xsd:sequence>
      </xsd:complex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LengthInSeconds" ma:index="25"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32f50e1-6846-4d7d-ad60-ccd6877e6c5e"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19" nillable="true" ma:displayName="IconOverlay" ma:hidden="true" ma:internalName="IconOverlay">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3a22248-acb0-4303-bd1b-c36b2527d0a2"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a269ec90-be46-4b4e-b8ba-14462fe568b1}" ma:internalName="TaxCatchAll" ma:showField="CatchAllData" ma:web="23a22248-acb0-4303-bd1b-c36b2527d0a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IconOverlay xmlns="http://schemas.microsoft.com/sharepoint/v4" xsi:nil="true"/>
    <lcf76f155ced4ddcb4097134ff3c332f xmlns="5a888943-97ca-4c93-b605-714bb5e9e285">
      <Terms xmlns="http://schemas.microsoft.com/office/infopath/2007/PartnerControls"/>
    </lcf76f155ced4ddcb4097134ff3c332f>
    <TaxCatchAll xmlns="23a22248-acb0-4303-bd1b-c36b2527d0a2" xsi:nil="true"/>
  </documentManagement>
</p:properties>
</file>

<file path=customXml/itemProps1.xml><?xml version="1.0" encoding="utf-8"?>
<ds:datastoreItem xmlns:ds="http://schemas.openxmlformats.org/officeDocument/2006/customXml" ds:itemID="{198CABE8-8083-431A-95B7-15C8133F215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888943-97ca-4c93-b605-714bb5e9e285"/>
    <ds:schemaRef ds:uri="e32f50e1-6846-4d7d-ad60-ccd6877e6c5e"/>
    <ds:schemaRef ds:uri="http://schemas.microsoft.com/sharepoint/v4"/>
    <ds:schemaRef ds:uri="23a22248-acb0-4303-bd1b-c36b2527d0a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D3A830A-0AC8-45A7-9E99-DF047C23D0D0}">
  <ds:schemaRefs>
    <ds:schemaRef ds:uri="http://schemas.microsoft.com/sharepoint/v3/contenttype/forms"/>
  </ds:schemaRefs>
</ds:datastoreItem>
</file>

<file path=customXml/itemProps3.xml><?xml version="1.0" encoding="utf-8"?>
<ds:datastoreItem xmlns:ds="http://schemas.openxmlformats.org/officeDocument/2006/customXml" ds:itemID="{35CA3727-A4EB-4398-9783-D0148B061093}">
  <ds:schemaRefs>
    <ds:schemaRef ds:uri="http://purl.org/dc/dcmitype/"/>
    <ds:schemaRef ds:uri="http://schemas.openxmlformats.org/package/2006/metadata/core-properties"/>
    <ds:schemaRef ds:uri="http://www.w3.org/XML/1998/namespace"/>
    <ds:schemaRef ds:uri="e32f50e1-6846-4d7d-ad60-ccd6877e6c5e"/>
    <ds:schemaRef ds:uri="23a22248-acb0-4303-bd1b-c36b2527d0a2"/>
    <ds:schemaRef ds:uri="http://schemas.microsoft.com/office/2006/documentManagement/types"/>
    <ds:schemaRef ds:uri="http://purl.org/dc/terms/"/>
    <ds:schemaRef ds:uri="http://schemas.microsoft.com/office/infopath/2007/PartnerControls"/>
    <ds:schemaRef ds:uri="http://schemas.microsoft.com/sharepoint/v4"/>
    <ds:schemaRef ds:uri="5a888943-97ca-4c93-b605-714bb5e9e285"/>
    <ds:schemaRef ds:uri="http://schemas.microsoft.com/office/2006/metadata/propertie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Office Theme</Template>
  <TotalTime>41404</TotalTime>
  <Words>2471</Words>
  <Application>Microsoft Office PowerPoint</Application>
  <PresentationFormat>Widescreen</PresentationFormat>
  <Paragraphs>230</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Arial </vt:lpstr>
      <vt:lpstr>Calibri</vt:lpstr>
      <vt:lpstr>Calibri Light</vt:lpstr>
      <vt:lpstr>Times New Roman</vt:lpstr>
      <vt:lpstr>Office Theme</vt:lpstr>
      <vt:lpstr>FS_BSP4SBA EN resolution and Way forward</vt:lpstr>
      <vt:lpstr>Highlights based on TR 33.755 V0.2.0 </vt:lpstr>
      <vt:lpstr>Applicable Open points RFC 9700</vt:lpstr>
      <vt:lpstr>Not Applicable Open points RFC 9700</vt:lpstr>
      <vt:lpstr>Not Applicable Open points RFC 9700</vt:lpstr>
      <vt:lpstr>Not Applicable Open points RFC 9700</vt:lpstr>
      <vt:lpstr>Not Applicable Open points RFC 9700</vt:lpstr>
      <vt:lpstr>Applicable Open points RFC 8725</vt:lpstr>
      <vt:lpstr>Not Applicable Open points RFC 8725</vt:lpstr>
      <vt:lpstr>Conclusion</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template</dc:title>
  <dc:creator>Kevin Flynn</dc:creator>
  <dc:description>© 3GPP 2018</dc:description>
  <cp:lastModifiedBy>Imran</cp:lastModifiedBy>
  <cp:revision>648</cp:revision>
  <dcterms:created xsi:type="dcterms:W3CDTF">2010-02-05T13:52:04Z</dcterms:created>
  <dcterms:modified xsi:type="dcterms:W3CDTF">2026-01-06T17:01:23Z</dcterms:modified>
  <cp:contentStatus>Template 2017</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0x0101006C8E648E97429F4A9C700CA2B719F885</vt:lpwstr>
  </property>
  <property fmtid="{D5CDD505-2E9C-101B-9397-08002B2CF9AE}" pid="3" name="MSIP_Label_4d2f777e-4347-4fc6-823a-b44ab313546a_Enabled">
    <vt:lpwstr>true</vt:lpwstr>
  </property>
  <property fmtid="{D5CDD505-2E9C-101B-9397-08002B2CF9AE}" pid="4" name="MSIP_Label_4d2f777e-4347-4fc6-823a-b44ab313546a_SetDate">
    <vt:lpwstr>2025-12-01T19:28:24Z</vt:lpwstr>
  </property>
  <property fmtid="{D5CDD505-2E9C-101B-9397-08002B2CF9AE}" pid="5" name="MSIP_Label_4d2f777e-4347-4fc6-823a-b44ab313546a_Method">
    <vt:lpwstr>Standard</vt:lpwstr>
  </property>
  <property fmtid="{D5CDD505-2E9C-101B-9397-08002B2CF9AE}" pid="6" name="MSIP_Label_4d2f777e-4347-4fc6-823a-b44ab313546a_Name">
    <vt:lpwstr>Non-Public</vt:lpwstr>
  </property>
  <property fmtid="{D5CDD505-2E9C-101B-9397-08002B2CF9AE}" pid="7" name="MSIP_Label_4d2f777e-4347-4fc6-823a-b44ab313546a_SiteId">
    <vt:lpwstr>e351b779-f6d5-4e50-8568-80e922d180ae</vt:lpwstr>
  </property>
  <property fmtid="{D5CDD505-2E9C-101B-9397-08002B2CF9AE}" pid="8" name="MSIP_Label_4d2f777e-4347-4fc6-823a-b44ab313546a_ActionId">
    <vt:lpwstr>0a104e9c-8d11-402a-903e-5d9aad325c6b</vt:lpwstr>
  </property>
  <property fmtid="{D5CDD505-2E9C-101B-9397-08002B2CF9AE}" pid="9" name="MSIP_Label_4d2f777e-4347-4fc6-823a-b44ab313546a_ContentBits">
    <vt:lpwstr>0</vt:lpwstr>
  </property>
  <property fmtid="{D5CDD505-2E9C-101B-9397-08002B2CF9AE}" pid="10" name="MSIP_Label_4d2f777e-4347-4fc6-823a-b44ab313546a_Tag">
    <vt:lpwstr>10, 3, 0, 1</vt:lpwstr>
  </property>
  <property fmtid="{D5CDD505-2E9C-101B-9397-08002B2CF9AE}" pid="11" name="MediaServiceImageTags">
    <vt:lpwstr/>
  </property>
</Properties>
</file>