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03" r:id="rId2"/>
    <p:sldId id="794" r:id="rId3"/>
    <p:sldId id="792" r:id="rId4"/>
    <p:sldId id="795" r:id="rId5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9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66" d="100"/>
          <a:sy n="66" d="100"/>
        </p:scale>
        <p:origin x="1056" y="272"/>
      </p:cViewPr>
      <p:guideLst>
        <p:guide orient="horz" pos="219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7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t>11/27/2025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t>11/27/2025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SA3#125,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‘SECHAND’</a:t>
            </a:r>
            <a:endParaRPr lang="en-GB" dirty="0"/>
          </a:p>
        </p:txBody>
      </p:sp>
      <p:sp>
        <p:nvSpPr>
          <p:cNvPr id="13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s-ES" altLang="en-US" sz="2000" b="1" dirty="0">
                <a:latin typeface="Arial" panose="020B0604020202020204" pitchFamily="34" charset="0"/>
              </a:rPr>
              <a:t>Susana Sabater (Vodafone)</a:t>
            </a:r>
          </a:p>
          <a:p>
            <a:pPr>
              <a:lnSpc>
                <a:spcPct val="80000"/>
              </a:lnSpc>
            </a:pPr>
            <a:r>
              <a:rPr lang="es-ES" altLang="en-US" sz="2000" b="1" dirty="0">
                <a:latin typeface="Arial" panose="020B0604020202020204" pitchFamily="34" charset="0"/>
              </a:rPr>
              <a:t>Minpeng Qi (China Mobile)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CA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1" indent="0">
              <a:buNone/>
            </a:pP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CA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endParaRPr lang="en-CA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SA3#124 meeting:</a:t>
            </a:r>
            <a:endParaRPr lang="en-GB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</a:rPr>
              <a:t>5 </a:t>
            </a:r>
            <a:r>
              <a:rPr lang="en-GB" sz="1400" dirty="0" err="1">
                <a:latin typeface="Calibri" panose="020F0502020204030204" pitchFamily="34" charset="0"/>
                <a:ea typeface="Calibri" panose="020F0502020204030204" pitchFamily="34" charset="0"/>
              </a:rPr>
              <a:t>pCRs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</a:rPr>
              <a:t> agreed on events definitions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SA3#125 meeting:</a:t>
            </a:r>
            <a:endParaRPr lang="en-CA" sz="180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11 </a:t>
            </a:r>
            <a:r>
              <a:rPr lang="en-US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pCRs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agreed including additional events, protection on the interfaces and architectural overview</a:t>
            </a: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126</a:t>
            </a: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(upcoming)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Request to be part of the agenda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>
                <a:latin typeface="Calibri" panose="020F0502020204030204" pitchFamily="34" charset="0"/>
              </a:rPr>
              <a:t>Resolution of notes on stage 3 implementations and capabilities of the 5GC NFs and interfaces</a:t>
            </a:r>
            <a:endParaRPr lang="en-CA" sz="1800" dirty="0">
              <a:latin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1004999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405791" y="228154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400" b="1" dirty="0">
                <a:solidFill>
                  <a:srgbClr val="FF0000"/>
                </a:solidFill>
              </a:rPr>
              <a:t>SECHAND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overall plan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93704F4-7C14-AB57-99D4-F1222C6217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4295" y="1902056"/>
            <a:ext cx="6169687" cy="1377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err="1"/>
              <a:t>Sending</a:t>
            </a:r>
            <a:r>
              <a:rPr lang="de-DE" altLang="de-DE" sz="1400" dirty="0"/>
              <a:t> </a:t>
            </a:r>
            <a:r>
              <a:rPr lang="de-DE" altLang="de-DE" sz="1400" dirty="0" err="1"/>
              <a:t>the</a:t>
            </a:r>
            <a:r>
              <a:rPr lang="de-DE" altLang="de-DE" sz="1400" dirty="0"/>
              <a:t> TS for </a:t>
            </a:r>
            <a:r>
              <a:rPr lang="de-DE" altLang="de-DE" sz="1400" dirty="0" err="1"/>
              <a:t>information</a:t>
            </a:r>
            <a:r>
              <a:rPr lang="de-DE" altLang="de-DE" sz="1400" dirty="0"/>
              <a:t> </a:t>
            </a:r>
            <a:r>
              <a:rPr lang="de-DE" altLang="de-DE" sz="1400" dirty="0" err="1"/>
              <a:t>to</a:t>
            </a:r>
            <a:r>
              <a:rPr lang="de-DE" altLang="de-DE" sz="1400" dirty="0"/>
              <a:t> SA#110. Approval </a:t>
            </a:r>
            <a:r>
              <a:rPr lang="de-DE" altLang="de-DE" sz="1400" dirty="0" err="1"/>
              <a:t>is</a:t>
            </a:r>
            <a:r>
              <a:rPr lang="de-DE" altLang="de-DE" sz="1400" dirty="0"/>
              <a:t> </a:t>
            </a:r>
            <a:r>
              <a:rPr lang="de-DE" altLang="de-DE" sz="1400" dirty="0" err="1"/>
              <a:t>expected</a:t>
            </a:r>
            <a:r>
              <a:rPr lang="de-DE" altLang="de-DE" sz="1400" dirty="0"/>
              <a:t> at SA#111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450"/>
              </a:spcAft>
              <a:defRPr/>
            </a:pPr>
            <a:r>
              <a:rPr lang="en-US" sz="1400" dirty="0"/>
              <a:t>The stage 2 of the configuration interface needs to be aligned with SA5 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ES" sz="14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  <a:endParaRPr kumimoji="0" lang="de-DE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 identified</a:t>
            </a:r>
            <a:endParaRPr lang="en-US" altLang="zh-CN" sz="1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434974" y="342985"/>
            <a:ext cx="5806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400" b="1" dirty="0">
                <a:solidFill>
                  <a:srgbClr val="FF0000"/>
                </a:solidFill>
              </a:rPr>
              <a:t>SECHAND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status after SA3#125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/>
        </p:nvGraphicFramePr>
        <p:xfrm>
          <a:off x="301625" y="1287463"/>
          <a:ext cx="8687186" cy="665437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37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55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61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40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129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7064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430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1080041</a:t>
                      </a:r>
                      <a:endParaRPr lang="en-GB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7001" marR="27001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Security Related Events Handling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3" marR="68583" marT="34186" marB="34186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SECHAND</a:t>
                      </a:r>
                    </a:p>
                  </a:txBody>
                  <a:tcPr marL="68583" marR="68583" marT="34186" marB="34186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Rel-20</a:t>
                      </a:r>
                    </a:p>
                  </a:txBody>
                  <a:tcPr marL="27001" marR="27001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S3</a:t>
                      </a:r>
                    </a:p>
                  </a:txBody>
                  <a:tcPr marL="27001" marR="27001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 2025</a:t>
                      </a:r>
                    </a:p>
                  </a:txBody>
                  <a:tcPr marL="27001" marR="27001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27001" marR="270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i="0" u="none" strike="noStrike" dirty="0"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</a:t>
                      </a:r>
                      <a:endParaRPr lang="en-GB" sz="1200" dirty="0">
                        <a:solidFill>
                          <a:srgbClr val="FF33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7001" marR="27001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TS 33.502</a:t>
                      </a:r>
                    </a:p>
                  </a:txBody>
                  <a:tcPr marL="27001" marR="27001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CA" altLang="zh-CN" sz="1400" dirty="0">
                <a:latin typeface="Calibri" panose="020F0502020204030204" pitchFamily="34" charset="0"/>
              </a:rPr>
              <a:t>Resolution of notes on stage 3 implementations and capabilities of the 5GC NFs</a:t>
            </a:r>
            <a:endParaRPr lang="en-CA" sz="1800" dirty="0">
              <a:latin typeface="Calibri" panose="020F0502020204030204" pitchFamily="34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 err="1"/>
              <a:t>Discuss</a:t>
            </a:r>
            <a:r>
              <a:rPr lang="de-DE" altLang="de-DE" sz="1400" dirty="0"/>
              <a:t> </a:t>
            </a:r>
            <a:r>
              <a:rPr lang="de-DE" altLang="de-DE" sz="1400" dirty="0" err="1"/>
              <a:t>new</a:t>
            </a:r>
            <a:r>
              <a:rPr lang="de-DE" altLang="de-DE" sz="1400" dirty="0"/>
              <a:t> </a:t>
            </a:r>
            <a:r>
              <a:rPr lang="de-DE" altLang="de-DE" sz="1400" dirty="0" err="1"/>
              <a:t>event</a:t>
            </a:r>
            <a:r>
              <a:rPr lang="de-DE" altLang="de-DE" sz="1400" dirty="0"/>
              <a:t> </a:t>
            </a:r>
            <a:r>
              <a:rPr lang="de-DE" altLang="de-DE" sz="1400" dirty="0" err="1"/>
              <a:t>to</a:t>
            </a:r>
            <a:r>
              <a:rPr lang="de-DE" altLang="de-DE" sz="1400" dirty="0"/>
              <a:t> </a:t>
            </a:r>
            <a:r>
              <a:rPr lang="de-DE" altLang="de-DE" sz="1400" dirty="0" err="1"/>
              <a:t>be</a:t>
            </a:r>
            <a:r>
              <a:rPr lang="de-DE" altLang="de-DE" sz="1400" dirty="0"/>
              <a:t> </a:t>
            </a:r>
            <a:r>
              <a:rPr lang="de-DE" altLang="de-DE" sz="1400" dirty="0" err="1"/>
              <a:t>detected</a:t>
            </a:r>
            <a:r>
              <a:rPr lang="de-DE" altLang="de-DE" sz="1400" dirty="0"/>
              <a:t> </a:t>
            </a:r>
            <a:r>
              <a:rPr lang="de-DE" altLang="de-DE" sz="1400" dirty="0" err="1"/>
              <a:t>based</a:t>
            </a:r>
            <a:r>
              <a:rPr lang="de-DE" altLang="de-DE" sz="1400" dirty="0"/>
              <a:t> on </a:t>
            </a:r>
            <a:r>
              <a:rPr lang="de-DE" altLang="de-DE" sz="1400" dirty="0" err="1"/>
              <a:t>the</a:t>
            </a:r>
            <a:r>
              <a:rPr lang="de-DE" altLang="de-DE" sz="1400" dirty="0"/>
              <a:t> SBA </a:t>
            </a:r>
            <a:r>
              <a:rPr lang="de-DE" altLang="de-DE" sz="1400" dirty="0" err="1"/>
              <a:t>parameter</a:t>
            </a:r>
            <a:r>
              <a:rPr lang="de-DE" altLang="de-DE" sz="1400" dirty="0"/>
              <a:t> </a:t>
            </a:r>
            <a:r>
              <a:rPr lang="de-DE" altLang="de-DE" sz="1400" dirty="0" err="1"/>
              <a:t>updates</a:t>
            </a:r>
            <a:endParaRPr lang="de-DE" altLang="de-DE"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SA3#124 – 1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SA3#125 - 1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SA3#126 - 1</a:t>
            </a:r>
            <a:endParaRPr lang="en-GB" sz="16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  <a:cs typeface="+mn-cs"/>
              </a:rPr>
              <a:t>TSG#111</a:t>
            </a: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445605" y="382604"/>
            <a:ext cx="7033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400" b="1" dirty="0">
                <a:solidFill>
                  <a:srgbClr val="FF0000"/>
                </a:solidFill>
              </a:rPr>
              <a:t>SECHAND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pending 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213</Words>
  <Application>Microsoft Office PowerPoint</Application>
  <PresentationFormat>On-screen Show (4:3)</PresentationFormat>
  <Paragraphs>68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‘SECHAND’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Rapporteur</cp:lastModifiedBy>
  <cp:revision>1350</cp:revision>
  <dcterms:created xsi:type="dcterms:W3CDTF">2008-08-30T09:32:00Z</dcterms:created>
  <dcterms:modified xsi:type="dcterms:W3CDTF">2025-11-27T18:53:48Z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1837D1C9E68648288F4B5890FB014645</vt:lpwstr>
  </property>
  <property fmtid="{D5CDD505-2E9C-101B-9397-08002B2CF9AE}" pid="14" name="KSOProductBuildVer">
    <vt:lpwstr>2052-11.8.2.12085</vt:lpwstr>
  </property>
  <property fmtid="{D5CDD505-2E9C-101B-9397-08002B2CF9AE}" pid="15" name="MSIP_Label_17da11e7-ad83-4459-98c6-12a88e2eac78_Enabled">
    <vt:lpwstr>true</vt:lpwstr>
  </property>
  <property fmtid="{D5CDD505-2E9C-101B-9397-08002B2CF9AE}" pid="16" name="MSIP_Label_17da11e7-ad83-4459-98c6-12a88e2eac78_SetDate">
    <vt:lpwstr>2025-11-27T18:53:01Z</vt:lpwstr>
  </property>
  <property fmtid="{D5CDD505-2E9C-101B-9397-08002B2CF9AE}" pid="17" name="MSIP_Label_17da11e7-ad83-4459-98c6-12a88e2eac78_Method">
    <vt:lpwstr>Privileged</vt:lpwstr>
  </property>
  <property fmtid="{D5CDD505-2E9C-101B-9397-08002B2CF9AE}" pid="18" name="MSIP_Label_17da11e7-ad83-4459-98c6-12a88e2eac78_Name">
    <vt:lpwstr>17da11e7-ad83-4459-98c6-12a88e2eac78</vt:lpwstr>
  </property>
  <property fmtid="{D5CDD505-2E9C-101B-9397-08002B2CF9AE}" pid="19" name="MSIP_Label_17da11e7-ad83-4459-98c6-12a88e2eac78_SiteId">
    <vt:lpwstr>68283f3b-8487-4c86-adb3-a5228f18b893</vt:lpwstr>
  </property>
  <property fmtid="{D5CDD505-2E9C-101B-9397-08002B2CF9AE}" pid="20" name="MSIP_Label_17da11e7-ad83-4459-98c6-12a88e2eac78_ActionId">
    <vt:lpwstr>9fafa638-b5bf-473b-a615-c0695ff3a836</vt:lpwstr>
  </property>
  <property fmtid="{D5CDD505-2E9C-101B-9397-08002B2CF9AE}" pid="21" name="MSIP_Label_17da11e7-ad83-4459-98c6-12a88e2eac78_ContentBits">
    <vt:lpwstr>0</vt:lpwstr>
  </property>
  <property fmtid="{D5CDD505-2E9C-101B-9397-08002B2CF9AE}" pid="22" name="MSIP_Label_17da11e7-ad83-4459-98c6-12a88e2eac78_Tag">
    <vt:lpwstr>10, 0, 1, 1</vt:lpwstr>
  </property>
</Properties>
</file>