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031" autoAdjust="0"/>
    <p:restoredTop sz="94980" autoAdjust="0"/>
  </p:normalViewPr>
  <p:slideViewPr>
    <p:cSldViewPr snapToGrid="0">
      <p:cViewPr varScale="1">
        <p:scale>
          <a:sx n="77" d="100"/>
          <a:sy n="77" d="100"/>
        </p:scale>
        <p:origin x="480" y="58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4592" y="20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12/2/2025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12/2/2025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</a:t>
            </a:r>
            <a:br>
              <a:rPr lang="fr-FR" dirty="0"/>
            </a:br>
            <a:r>
              <a:rPr lang="fr-FR" dirty="0"/>
              <a:t> ‘</a:t>
            </a:r>
            <a:r>
              <a:rPr lang="nn-NO" dirty="0"/>
              <a:t>SCAS_Femto_SeGW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/>
              <a:t>Shihan Bao </a:t>
            </a:r>
            <a:r>
              <a:rPr lang="en-US" altLang="en-US" sz="2000" b="1" dirty="0"/>
              <a:t>(CATT)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0" y="1124075"/>
            <a:ext cx="10567009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TR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skeleton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zh-CN" alt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scope, introduction were approved.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2 Security functional requirements on the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</a:rPr>
              <a:t>SeGW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 deriving from 3GPP specifications and related test cases </a:t>
            </a:r>
            <a:r>
              <a:rPr lang="en-GB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were approved.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2 pCR was approved to update the product class description, critical assets and threats for </a:t>
            </a:r>
            <a:r>
              <a:rPr lang="en-US" altLang="zh-CN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SCAS_Femto_SeGW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Security functional requirements on the </a:t>
            </a:r>
            <a:r>
              <a:rPr lang="en-US" altLang="zh-CN" sz="1400" dirty="0" err="1">
                <a:latin typeface="Calibri" panose="020F0502020204030204" pitchFamily="34" charset="0"/>
                <a:ea typeface="Calibri" panose="020F0502020204030204" pitchFamily="34" charset="0"/>
              </a:rPr>
              <a:t>SeGW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 deriving from 3GPP specifications and related test cases </a:t>
            </a:r>
            <a:r>
              <a:rPr lang="en-GB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were approved. </a:t>
            </a:r>
            <a:endParaRPr lang="fi-FI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2 pCR was approved to update the product class description, critical assets and threats for </a:t>
            </a:r>
            <a:r>
              <a:rPr lang="en-US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SCAS_Femto_SeGW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  <a:defRPr/>
            </a:pPr>
            <a:r>
              <a:rPr lang="en-CA" altLang="zh-CN" sz="1400" dirty="0">
                <a:latin typeface="Calibri" panose="020F0502020204030204" pitchFamily="34" charset="0"/>
              </a:rPr>
              <a:t>New test cases, test cases update</a:t>
            </a:r>
            <a:r>
              <a:rPr lang="zh-CN" altLang="en-US" sz="1400" dirty="0">
                <a:latin typeface="Calibri" panose="020F0502020204030204" pitchFamily="34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</a:rPr>
              <a:t>and</a:t>
            </a:r>
            <a:r>
              <a:rPr lang="zh-CN" altLang="en-US" sz="1400" dirty="0">
                <a:latin typeface="Calibri" panose="020F0502020204030204" pitchFamily="34" charset="0"/>
                <a:sym typeface="+mn-ea"/>
              </a:rPr>
              <a:t> </a:t>
            </a:r>
            <a:r>
              <a:rPr lang="en-GB" altLang="zh-CN" sz="1400" dirty="0"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evaluations</a:t>
            </a:r>
            <a:r>
              <a:rPr lang="en-US" altLang="en-GB" sz="1400" dirty="0"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, discussion on conclusions</a:t>
            </a: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altLang="zh-CN" sz="10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SCAS_Femto_SeGW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808129"/>
              </p:ext>
            </p:extLst>
          </p:nvPr>
        </p:nvGraphicFramePr>
        <p:xfrm>
          <a:off x="844883" y="1601662"/>
          <a:ext cx="585175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(Study)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zh-CN" sz="1200" dirty="0">
                          <a:effectLst/>
                        </a:rPr>
                        <a:t>0</a:t>
                      </a:r>
                      <a:endParaRPr lang="en-GB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zh-CN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0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0.5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</a:rPr>
                        <a:t>0.5</a:t>
                      </a:r>
                      <a:endParaRPr lang="en-GB" sz="12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dirty="0">
                          <a:effectLst/>
                        </a:rPr>
                        <a:t> NA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TS 33.</a:t>
            </a:r>
            <a:r>
              <a:rPr lang="en-US" altLang="zh-CN" sz="1400" dirty="0"/>
              <a:t>546</a:t>
            </a:r>
            <a:r>
              <a:rPr lang="de-DE" altLang="de-DE" sz="1400" dirty="0"/>
              <a:t> v0.</a:t>
            </a:r>
            <a:r>
              <a:rPr lang="en-US" altLang="zh-CN" sz="1400" dirty="0"/>
              <a:t>2</a:t>
            </a:r>
            <a:r>
              <a:rPr lang="de-DE" altLang="de-DE" sz="1400" dirty="0"/>
              <a:t>.0 contains </a:t>
            </a:r>
            <a:r>
              <a:rPr lang="en-US" altLang="de-DE" sz="1400" dirty="0"/>
              <a:t>3 </a:t>
            </a:r>
            <a:r>
              <a:rPr lang="en-IN" altLang="de-DE" sz="1400" dirty="0" err="1"/>
              <a:t>SeGW</a:t>
            </a:r>
            <a:r>
              <a:rPr lang="en-IN" altLang="de-DE" sz="1400" dirty="0"/>
              <a:t>-specific</a:t>
            </a:r>
            <a:r>
              <a:rPr lang="de-DE" altLang="de-DE" sz="1400" dirty="0"/>
              <a:t> test cases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None</a:t>
            </a:r>
            <a:r>
              <a:rPr lang="zh-CN" altLang="en-US" sz="1400" dirty="0"/>
              <a:t> 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identified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None 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identified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 identified</a:t>
            </a:r>
            <a:endParaRPr lang="en-US" altLang="zh-CN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altLang="zh-CN" sz="2000" dirty="0" err="1">
                <a:solidFill>
                  <a:srgbClr val="FF0000"/>
                </a:solidFill>
              </a:rPr>
              <a:t>SCAS_Femto_SeGW</a:t>
            </a:r>
            <a:r>
              <a:rPr lang="en-US" sz="2000" dirty="0">
                <a:solidFill>
                  <a:srgbClr val="FF0000"/>
                </a:solidFill>
              </a:rPr>
              <a:t>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165913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 Security Assurance Specification (SCAS) for NR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Femto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Security Gateway (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SeGW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SCAS_Femto_SeGW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References, assumptions, assets, threats and test cases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</a:t>
            </a:r>
            <a:r>
              <a:rPr lang="en-US" altLang="zh-CN" sz="1400" dirty="0"/>
              <a:t>25</a:t>
            </a:r>
            <a:r>
              <a:rPr lang="en-US" altLang="en-GB" sz="1400" dirty="0"/>
              <a:t>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 0.</a:t>
            </a:r>
            <a:r>
              <a:rPr lang="en-US" altLang="zh-CN" sz="1400" dirty="0"/>
              <a:t>25</a:t>
            </a:r>
            <a:r>
              <a:rPr lang="en-US" sz="1400" dirty="0"/>
              <a:t>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0.5</a:t>
            </a:r>
            <a:r>
              <a:rPr lang="en-GB" sz="1400" dirty="0"/>
              <a:t>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/>
              <a:t>SA3#126 - 0.25</a:t>
            </a:r>
            <a:r>
              <a:rPr lang="de-DE" sz="1400" dirty="0"/>
              <a:t> TUs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SA</a:t>
            </a:r>
            <a:r>
              <a:rPr lang="en-US" altLang="zh-CN" sz="1400" dirty="0"/>
              <a:t>3#127</a:t>
            </a:r>
            <a:r>
              <a:rPr lang="zh-CN" altLang="en-US" sz="1400" dirty="0"/>
              <a:t> </a:t>
            </a:r>
            <a:r>
              <a:rPr lang="en-US" altLang="zh-CN" sz="1400" dirty="0"/>
              <a:t>–</a:t>
            </a:r>
            <a:r>
              <a:rPr lang="zh-CN" altLang="en-US" sz="1400" dirty="0"/>
              <a:t> </a:t>
            </a:r>
            <a:r>
              <a:rPr lang="en-US" altLang="zh-CN" sz="1400" dirty="0"/>
              <a:t>0.25</a:t>
            </a:r>
            <a:r>
              <a:rPr lang="zh-CN" altLang="en-US" sz="1400" dirty="0"/>
              <a:t> </a:t>
            </a:r>
            <a:r>
              <a:rPr lang="en-US" altLang="zh-CN" sz="1400" dirty="0"/>
              <a:t>TUs</a:t>
            </a:r>
            <a:endParaRPr lang="de-DE" sz="14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</a:t>
            </a:r>
            <a:r>
              <a:rPr lang="de-DE" sz="1600" b="1" dirty="0" err="1">
                <a:solidFill>
                  <a:prstClr val="black"/>
                </a:solidFill>
              </a:rPr>
              <a:t>for</a:t>
            </a:r>
            <a:r>
              <a:rPr lang="de-DE" sz="1600" b="1" dirty="0">
                <a:solidFill>
                  <a:prstClr val="black"/>
                </a:solidFill>
              </a:rPr>
              <a:t> </a:t>
            </a:r>
            <a:r>
              <a:rPr lang="de-DE" sz="1600" b="1" dirty="0" err="1">
                <a:solidFill>
                  <a:prstClr val="black"/>
                </a:solidFill>
              </a:rPr>
              <a:t>completion</a:t>
            </a:r>
            <a:endParaRPr lang="de-DE" sz="1600" b="1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SA</a:t>
            </a:r>
            <a:r>
              <a:rPr lang="en-US" altLang="zh-CN" sz="1400" dirty="0">
                <a:sym typeface="+mn-ea"/>
              </a:rPr>
              <a:t>#112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 send TS for information and approval</a:t>
            </a:r>
            <a:endParaRPr lang="en-US" altLang="zh-CN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altLang="zh-CN" sz="2000" dirty="0" err="1">
                <a:solidFill>
                  <a:srgbClr val="FF0000"/>
                </a:solidFill>
              </a:rPr>
              <a:t>SCAS_Femto_SeGW</a:t>
            </a:r>
            <a:r>
              <a:rPr lang="en-US" sz="2000" dirty="0">
                <a:solidFill>
                  <a:srgbClr val="FF0000"/>
                </a:solidFill>
              </a:rPr>
              <a:t>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</TotalTime>
  <Words>340</Words>
  <Application>Microsoft Office PowerPoint</Application>
  <PresentationFormat>On-screen Show (4:3)</PresentationFormat>
  <Paragraphs>86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 ‘SCAS_Femto_SeGW’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CATT</cp:lastModifiedBy>
  <cp:revision>1363</cp:revision>
  <dcterms:created xsi:type="dcterms:W3CDTF">2008-08-30T09:32:00Z</dcterms:created>
  <dcterms:modified xsi:type="dcterms:W3CDTF">2025-12-02T02:10:07Z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