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Override1.xml" ContentType="application/vnd.openxmlformats-officedocument.themeOverrid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handoutMasterIdLst>
    <p:handoutMasterId r:id="rId8"/>
  </p:handoutMasterIdLst>
  <p:sldIdLst>
    <p:sldId id="303" r:id="rId3"/>
    <p:sldId id="793" r:id="rId5"/>
    <p:sldId id="792" r:id="rId6"/>
    <p:sldId id="794" r:id="rId7"/>
  </p:sldIdLst>
  <p:sldSz cx="9144000" cy="6858000" type="screen4x3"/>
  <p:notesSz cx="6797675" cy="9928225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90" userDrawn="1">
          <p15:clr>
            <a:srgbClr val="A4A3A4"/>
          </p15:clr>
        </p15:guide>
        <p15:guide id="2" pos="2884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pporteur" initials="SS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2A6EA8"/>
    <a:srgbClr val="FF7C80"/>
    <a:srgbClr val="FF3300"/>
    <a:srgbClr val="62A14D"/>
    <a:srgbClr val="000000"/>
    <a:srgbClr val="C6D254"/>
    <a:srgbClr val="B1D254"/>
    <a:srgbClr val="72AF2F"/>
    <a:srgbClr val="5C88D0"/>
    <a:srgbClr val="7273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无样式，网格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F5AB1C69-6EDB-4FF4-983F-18BD219EF322}" styleName="中度样式 2 - 强调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1489" autoAdjust="0"/>
    <p:restoredTop sz="94980" autoAdjust="0"/>
  </p:normalViewPr>
  <p:slideViewPr>
    <p:cSldViewPr snapToGrid="0" showGuides="1">
      <p:cViewPr varScale="1">
        <p:scale>
          <a:sx n="164" d="100"/>
          <a:sy n="164" d="100"/>
        </p:scale>
        <p:origin x="1572" y="138"/>
      </p:cViewPr>
      <p:guideLst>
        <p:guide orient="horz" pos="2190"/>
        <p:guide pos="2884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54" d="100"/>
          <a:sy n="54" d="100"/>
        </p:scale>
        <p:origin x="2530" y="58"/>
      </p:cViewPr>
      <p:guideLst>
        <p:guide orient="horz" pos="3170"/>
        <p:guide pos="2144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presProps" Target="presProps.xml"/><Relationship Id="rId8" Type="http://schemas.openxmlformats.org/officeDocument/2006/relationships/handoutMaster" Target="handoutMasters/handoutMaster1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2" Type="http://schemas.openxmlformats.org/officeDocument/2006/relationships/commentAuthors" Target="commentAuthors.xml"/><Relationship Id="rId11" Type="http://schemas.openxmlformats.org/officeDocument/2006/relationships/tableStyles" Target="tableStyles.xml"/><Relationship Id="rId10" Type="http://schemas.openxmlformats.org/officeDocument/2006/relationships/viewProps" Target="viewProps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t" anchorCtr="0" compatLnSpc="1"/>
          <a:lstStyle>
            <a:lvl1pPr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t" anchorCtr="0" compatLnSpc="1"/>
          <a:lstStyle>
            <a:lvl1pPr algn="r"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fld id="{9E436C27-80EF-4A0D-A875-AA5301B61E12}" type="datetime1">
              <a:rPr lang="en-US"/>
            </a:fld>
            <a:endParaRPr lang="en-US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b" anchorCtr="0" compatLnSpc="1"/>
          <a:lstStyle>
            <a:lvl1pPr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b" anchorCtr="0" compatLnSpc="1"/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84896699-8EAF-425A-91DC-02EF736CA54C}" type="slidenum">
              <a:rPr lang="en-GB" altLang="en-US"/>
            </a:fld>
            <a:endParaRPr lang="en-GB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t" anchorCtr="0" compatLnSpc="1"/>
          <a:lstStyle>
            <a:lvl1pPr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t" anchorCtr="0" compatLnSpc="1"/>
          <a:lstStyle>
            <a:lvl1pPr algn="r"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fld id="{63FBF7EF-8678-4E88-BD87-1D3EF3670A8E}" type="datetime1">
              <a:rPr lang="en-US"/>
            </a:fld>
            <a:endParaRPr lang="en-US" dirty="0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5988" y="742950"/>
            <a:ext cx="496570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6463"/>
            <a:ext cx="4984750" cy="4468812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t" anchorCtr="0" compatLnSpc="1"/>
          <a:lstStyle/>
          <a:p>
            <a:pPr lvl="0"/>
            <a:r>
              <a:rPr lang="en-GB" noProof="0"/>
              <a:t>Click to edit Master text styles</a:t>
            </a:r>
            <a:endParaRPr lang="en-GB" noProof="0"/>
          </a:p>
          <a:p>
            <a:pPr lvl="1"/>
            <a:r>
              <a:rPr lang="en-GB" noProof="0"/>
              <a:t>Second level</a:t>
            </a:r>
            <a:endParaRPr lang="en-GB" noProof="0"/>
          </a:p>
          <a:p>
            <a:pPr lvl="2"/>
            <a:r>
              <a:rPr lang="en-GB" noProof="0"/>
              <a:t>Third level</a:t>
            </a:r>
            <a:endParaRPr lang="en-GB" noProof="0"/>
          </a:p>
          <a:p>
            <a:pPr lvl="3"/>
            <a:r>
              <a:rPr lang="en-GB" noProof="0"/>
              <a:t>Fourth level</a:t>
            </a:r>
            <a:endParaRPr lang="en-GB" noProof="0"/>
          </a:p>
          <a:p>
            <a:pPr lvl="4"/>
            <a:r>
              <a:rPr lang="en-GB" noProof="0"/>
              <a:t>Fifth level</a:t>
            </a:r>
            <a:endParaRPr lang="en-GB" noProof="0"/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b" anchorCtr="0" compatLnSpc="1"/>
          <a:lstStyle>
            <a:lvl1pPr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b" anchorCtr="0" compatLnSpc="1"/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E0B2C6-996E-45E1-BA1D-CBDA9768A258}" type="slidenum">
              <a:rPr lang="en-GB" altLang="en-US"/>
            </a:fld>
            <a:endParaRPr lang="en-GB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E31A0830-7958-478F-A687-980EFBB47EC2}" type="slidenum">
              <a:rPr lang="en-GB" altLang="en-US" sz="1200" smtClean="0"/>
            </a:fld>
            <a:endParaRPr lang="en-GB" altLang="en-US" sz="120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5988" y="742950"/>
            <a:ext cx="4967287" cy="3725863"/>
          </a:xfrm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</a:fld>
            <a:endParaRPr lang="en-GB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</a:fld>
            <a:endParaRPr lang="en-GB" alt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</a:fld>
            <a:endParaRPr lang="en-GB" alt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dirty="0"/>
              <a:t>Click to edit Master tit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775" y="1200150"/>
            <a:ext cx="8388350" cy="508476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  <a:endParaRPr lang="en-US" dirty="0"/>
          </a:p>
          <a:p>
            <a:pPr lvl="1"/>
            <a:r>
              <a:rPr lang="en-US" dirty="0"/>
              <a:t>Second level</a:t>
            </a:r>
            <a:endParaRPr lang="en-US" dirty="0"/>
          </a:p>
          <a:p>
            <a:pPr lvl="2"/>
            <a:r>
              <a:rPr lang="en-US" dirty="0"/>
              <a:t>Third level</a:t>
            </a:r>
            <a:endParaRPr lang="en-US" dirty="0"/>
          </a:p>
          <a:p>
            <a:pPr lvl="3"/>
            <a:r>
              <a:rPr lang="en-US" dirty="0"/>
              <a:t>Fourth level</a:t>
            </a:r>
            <a:endParaRPr lang="en-US" dirty="0"/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</p:spTree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6" name="Title 1"/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SA2 150E</a:t>
            </a:r>
            <a:endParaRPr lang="en-GB" dirty="0"/>
          </a:p>
        </p:txBody>
      </p:sp>
    </p:spTree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7" Type="http://schemas.openxmlformats.org/officeDocument/2006/relationships/theme" Target="../theme/theme1.xml"/><Relationship Id="rId6" Type="http://schemas.openxmlformats.org/officeDocument/2006/relationships/image" Target="../media/image2.png"/><Relationship Id="rId5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/>
          <p:cNvSpPr>
            <a:spLocks noChangeArrowheads="1"/>
          </p:cNvSpPr>
          <p:nvPr userDrawn="1"/>
        </p:nvSpPr>
        <p:spPr bwMode="auto">
          <a:xfrm>
            <a:off x="590550" y="6373813"/>
            <a:ext cx="6169025" cy="323850"/>
          </a:xfrm>
          <a:prstGeom prst="homePlate">
            <a:avLst>
              <a:gd name="adj" fmla="val 91541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r>
              <a:rPr lang="en-US" altLang="en-US" dirty="0"/>
              <a:t>SA3#125,</a:t>
            </a:r>
            <a:endParaRPr lang="en-US" altLang="en-US" dirty="0"/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488950" y="228600"/>
            <a:ext cx="6827838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85775" y="1454150"/>
            <a:ext cx="8388350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en-US" altLang="en-US" dirty="0"/>
              <a:t>Click to edit Master text styles</a:t>
            </a:r>
            <a:endParaRPr lang="en-US" altLang="en-US" dirty="0"/>
          </a:p>
          <a:p>
            <a:pPr lvl="1"/>
            <a:r>
              <a:rPr lang="en-US" altLang="en-US" dirty="0"/>
              <a:t>Second level</a:t>
            </a:r>
            <a:endParaRPr lang="en-US" altLang="en-US" dirty="0"/>
          </a:p>
          <a:p>
            <a:pPr lvl="2"/>
            <a:r>
              <a:rPr lang="en-US" altLang="en-US" dirty="0"/>
              <a:t>Third level</a:t>
            </a:r>
            <a:endParaRPr lang="en-US" altLang="en-US" dirty="0"/>
          </a:p>
          <a:p>
            <a:pPr lvl="3"/>
            <a:r>
              <a:rPr lang="en-US" altLang="en-US" dirty="0"/>
              <a:t>Fourth level</a:t>
            </a:r>
            <a:endParaRPr lang="en-US" altLang="en-US" dirty="0"/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12" name="Oval 11"/>
          <p:cNvSpPr/>
          <p:nvPr userDrawn="1"/>
        </p:nvSpPr>
        <p:spPr bwMode="auto">
          <a:xfrm>
            <a:off x="8318500" y="6383338"/>
            <a:ext cx="511175" cy="296862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1E10F64A-668A-451F-BD49-32A860AAC750}" type="slidenum">
              <a:rPr lang="en-GB" altLang="en-US" b="1" smtClean="0"/>
            </a:fld>
            <a:endParaRPr lang="en-GB" altLang="en-US" b="1" dirty="0"/>
          </a:p>
          <a:p>
            <a:pPr>
              <a:defRPr/>
            </a:pPr>
            <a:endParaRPr lang="en-GB" altLang="en-US" dirty="0"/>
          </a:p>
        </p:txBody>
      </p:sp>
      <p:sp>
        <p:nvSpPr>
          <p:cNvPr id="1031" name="Rectangle 15"/>
          <p:cNvSpPr>
            <a:spLocks noChangeArrowheads="1"/>
          </p:cNvSpPr>
          <p:nvPr userDrawn="1"/>
        </p:nvSpPr>
        <p:spPr bwMode="auto">
          <a:xfrm>
            <a:off x="4086225" y="3303588"/>
            <a:ext cx="97155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dirty="0">
                <a:solidFill>
                  <a:schemeClr val="bg1"/>
                </a:solidFill>
              </a:rPr>
              <a:t>© 3GPP 2012</a:t>
            </a:r>
            <a:endParaRPr lang="en-GB" altLang="en-US" dirty="0"/>
          </a:p>
        </p:txBody>
      </p:sp>
      <p:sp>
        <p:nvSpPr>
          <p:cNvPr id="1032" name="Rectangle 16"/>
          <p:cNvSpPr>
            <a:spLocks noChangeArrowheads="1"/>
          </p:cNvSpPr>
          <p:nvPr userDrawn="1"/>
        </p:nvSpPr>
        <p:spPr bwMode="auto">
          <a:xfrm>
            <a:off x="7439025" y="6462713"/>
            <a:ext cx="82426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/>
              <a:t>© 3GPP 2020</a:t>
            </a:r>
            <a:endParaRPr lang="en-GB" altLang="en-US" sz="800" dirty="0"/>
          </a:p>
        </p:txBody>
      </p:sp>
      <p:pic>
        <p:nvPicPr>
          <p:cNvPr id="1033" name="Picture 10" descr="3GPP_TM_RD.jpg"/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6338" y="415925"/>
            <a:ext cx="13081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9pPr>
    </p:titleStyle>
    <p:bodyStyle>
      <a:lvl1pPr marL="457200" indent="-457200" algn="l" rtl="0" eaLnBrk="0" fontAlgn="base" hangingPunct="0">
        <a:spcBef>
          <a:spcPct val="20000"/>
        </a:spcBef>
        <a:spcAft>
          <a:spcPct val="0"/>
        </a:spcAft>
        <a:buBlip>
          <a:blip r:embed="rId6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4.xml"/><Relationship Id="rId1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4.xml"/><Relationship Id="rId1" Type="http://schemas.openxmlformats.org/officeDocument/2006/relationships/themeOverride" Target="../theme/themeOverr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37515" y="2130425"/>
            <a:ext cx="8189595" cy="1470025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fr-FR" dirty="0"/>
              <a:t>SA WG3 </a:t>
            </a:r>
            <a:r>
              <a:rPr lang="fr-FR" dirty="0" err="1"/>
              <a:t>Status</a:t>
            </a:r>
            <a:r>
              <a:rPr lang="fr-FR" dirty="0"/>
              <a:t> report for ‘</a:t>
            </a:r>
            <a:r>
              <a:rPr lang="en-IN" dirty="0"/>
              <a:t>FS_PLMNNPN_Ph2</a:t>
            </a:r>
            <a:r>
              <a:rPr lang="fr-FR" dirty="0"/>
              <a:t>’</a:t>
            </a:r>
            <a:endParaRPr lang="en-GB" dirty="0"/>
          </a:p>
        </p:txBody>
      </p:sp>
      <p:sp>
        <p:nvSpPr>
          <p:cNvPr id="13" name="Subtitle 6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/>
          <a:p>
            <a:pPr>
              <a:lnSpc>
                <a:spcPct val="80000"/>
              </a:lnSpc>
            </a:pPr>
            <a:br>
              <a:rPr lang="en-US" altLang="en-US" sz="2000" b="1" dirty="0"/>
            </a:br>
            <a:r>
              <a:rPr lang="en-US" altLang="en-US" sz="2000" b="1" dirty="0"/>
              <a:t>Jun Shen (China Telecom)</a:t>
            </a:r>
            <a:r>
              <a:rPr lang="en-GB" sz="1800" b="1" dirty="0">
                <a:latin typeface="Arial" panose="020B0604020202020204" pitchFamily="34" charset="0"/>
              </a:rPr>
              <a:t>	</a:t>
            </a:r>
            <a:endParaRPr lang="en-US" altLang="en-US" sz="2000" dirty="0">
              <a:latin typeface="Arial" panose="020B0604020202020204" pitchFamily="34" charset="0"/>
            </a:endParaRPr>
          </a:p>
          <a:p>
            <a:pPr algn="ctr">
              <a:lnSpc>
                <a:spcPct val="80000"/>
              </a:lnSpc>
              <a:buClrTx/>
              <a:buSzTx/>
              <a:buFontTx/>
            </a:pPr>
            <a:r>
              <a:rPr lang="en-US" altLang="en-US" sz="2000" b="1" dirty="0"/>
              <a:t>Yuze Liu (ZTE)</a:t>
            </a:r>
            <a:endParaRPr lang="en-US" altLang="en-US" sz="2000" b="1" dirty="0"/>
          </a:p>
        </p:txBody>
      </p:sp>
    </p:spTree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7"/>
          <p:cNvSpPr>
            <a:spLocks noGrp="1"/>
          </p:cNvSpPr>
          <p:nvPr>
            <p:ph sz="half" idx="2"/>
          </p:nvPr>
        </p:nvSpPr>
        <p:spPr>
          <a:xfrm>
            <a:off x="405791" y="1042564"/>
            <a:ext cx="8554481" cy="5273395"/>
          </a:xfrm>
        </p:spPr>
        <p:txBody>
          <a:bodyPr numCol="2"/>
          <a:lstStyle/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C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TUs planned</a:t>
            </a:r>
            <a:endParaRPr lang="en-CA" sz="18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0" lvl="0" indent="0">
              <a:buNone/>
            </a:pPr>
            <a:endParaRPr lang="en-CA" sz="18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0" lvl="0" indent="0">
              <a:buNone/>
            </a:pPr>
            <a:endParaRPr lang="en-CA" sz="18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0" lvl="0" indent="0">
              <a:buNone/>
            </a:pPr>
            <a:endParaRPr lang="en-CA" sz="1800" dirty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0" lvl="0" indent="0">
              <a:buNone/>
            </a:pPr>
            <a:endParaRPr lang="en-CA" sz="18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342900" indent="-342900">
              <a:buFont typeface="Symbol" panose="05050102010706020507" pitchFamily="18" charset="2"/>
              <a:buChar char=""/>
            </a:pPr>
            <a:r>
              <a:rPr lang="en-CA" sz="1800" dirty="0">
                <a:latin typeface="Calibri" panose="020F0502020204030204" pitchFamily="34" charset="0"/>
                <a:ea typeface="Times New Roman" panose="02020603050405020304" pitchFamily="18" charset="0"/>
              </a:rPr>
              <a:t>In SA3#124 meeting:</a:t>
            </a:r>
            <a:endParaRPr lang="en-GB" sz="14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altLang="en-GB" sz="1400" dirty="0">
                <a:latin typeface="Calibri" panose="020F0502020204030204" pitchFamily="34" charset="0"/>
                <a:ea typeface="Calibri" panose="020F0502020204030204" pitchFamily="34" charset="0"/>
              </a:rPr>
              <a:t>2 KIs and evaluation for SBA interface protection</a:t>
            </a:r>
            <a:r>
              <a:rPr lang="en-GB" sz="1400" dirty="0">
                <a:latin typeface="Calibri" panose="020F0502020204030204" pitchFamily="34" charset="0"/>
                <a:ea typeface="Calibri" panose="020F0502020204030204" pitchFamily="34" charset="0"/>
              </a:rPr>
              <a:t> agreed </a:t>
            </a:r>
            <a:endParaRPr lang="en-US" sz="14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CA" sz="1800" dirty="0">
                <a:latin typeface="Calibri" panose="020F0502020204030204" pitchFamily="34" charset="0"/>
                <a:ea typeface="Times New Roman" panose="02020603050405020304" pitchFamily="18" charset="0"/>
              </a:rPr>
              <a:t>In SA3#125 meeting:</a:t>
            </a:r>
            <a:endParaRPr lang="en-CA" sz="1800" dirty="0">
              <a:solidFill>
                <a:srgbClr val="FF0000"/>
              </a:solidFill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Was not included in agenda as offline discussion was needed</a:t>
            </a:r>
            <a:endParaRPr lang="en-CA" sz="1400" dirty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CA" altLang="zh-CN" sz="1800" dirty="0">
                <a:latin typeface="Calibri" panose="020F0502020204030204" pitchFamily="34" charset="0"/>
                <a:ea typeface="Times New Roman" panose="02020603050405020304" pitchFamily="18" charset="0"/>
              </a:rPr>
              <a:t>In SA3#</a:t>
            </a:r>
            <a:r>
              <a:rPr lang="en-US" altLang="zh-CN" sz="1800" dirty="0">
                <a:latin typeface="Calibri" panose="020F0502020204030204" pitchFamily="34" charset="0"/>
                <a:ea typeface="Times New Roman" panose="02020603050405020304" pitchFamily="18" charset="0"/>
              </a:rPr>
              <a:t>126</a:t>
            </a:r>
            <a:r>
              <a:rPr lang="en-CA" altLang="zh-CN" sz="1800" dirty="0">
                <a:latin typeface="Calibri" panose="020F0502020204030204" pitchFamily="34" charset="0"/>
                <a:ea typeface="Times New Roman" panose="02020603050405020304" pitchFamily="18" charset="0"/>
              </a:rPr>
              <a:t> (upcoming) meeting:</a:t>
            </a:r>
            <a:endParaRPr lang="en-CA" altLang="zh-CN" sz="1800" dirty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altLang="zh-CN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Request to be part of the agenda</a:t>
            </a:r>
            <a:endParaRPr lang="en-CA" altLang="zh-CN" sz="1400" dirty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altLang="zh-CN" sz="1400" dirty="0">
                <a:latin typeface="Calibri" panose="020F0502020204030204" pitchFamily="34" charset="0"/>
              </a:rPr>
              <a:t>Open for solution</a:t>
            </a:r>
            <a:r>
              <a:rPr lang="en-US" altLang="en-CA" sz="1400" dirty="0">
                <a:latin typeface="Calibri" panose="020F0502020204030204" pitchFamily="34" charset="0"/>
              </a:rPr>
              <a:t>s</a:t>
            </a:r>
            <a:endParaRPr lang="en-CA" altLang="zh-CN" sz="1400" dirty="0">
              <a:latin typeface="Calibri" panose="020F0502020204030204" pitchFamily="34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endParaRPr lang="en-CA" altLang="zh-CN" sz="1400" dirty="0">
              <a:latin typeface="Calibri" panose="020F0502020204030204" pitchFamily="34" charset="0"/>
            </a:endParaRPr>
          </a:p>
          <a:p>
            <a:pPr marL="285750" lvl="1" indent="0">
              <a:buNone/>
            </a:pPr>
            <a:endParaRPr lang="en-CA" altLang="zh-CN" sz="1400" dirty="0">
              <a:latin typeface="Calibri" panose="020F0502020204030204" pitchFamily="34" charset="0"/>
            </a:endParaRPr>
          </a:p>
          <a:p>
            <a:pPr marL="285750" lvl="1" indent="0">
              <a:buNone/>
            </a:pPr>
            <a:endParaRPr lang="en-US" sz="1800" dirty="0">
              <a:latin typeface="Calibri" panose="020F0502020204030204" pitchFamily="34" charset="0"/>
              <a:ea typeface="Times New Roman" panose="02020603050405020304" pitchFamily="18" charset="0"/>
              <a:cs typeface="+mn-cs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05791" y="754743"/>
            <a:ext cx="50080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800" dirty="0" err="1">
                <a:solidFill>
                  <a:srgbClr val="FF0000"/>
                </a:solidFill>
              </a:rPr>
              <a:t>Overall</a:t>
            </a:r>
            <a:r>
              <a:rPr lang="fr-FR" sz="1800" dirty="0">
                <a:solidFill>
                  <a:srgbClr val="FF0000"/>
                </a:solidFill>
              </a:rPr>
              <a:t> plan</a:t>
            </a:r>
            <a:endParaRPr lang="en-US" sz="1800" dirty="0">
              <a:solidFill>
                <a:srgbClr val="FF0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303020" y="377190"/>
            <a:ext cx="621792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‘FS_PLMNNPN_Ph2’ overall plan</a:t>
            </a:r>
            <a:endParaRPr lang="en-US" sz="2400" dirty="0">
              <a:solidFill>
                <a:srgbClr val="FF0000"/>
              </a:solidFill>
            </a:endParaRPr>
          </a:p>
        </p:txBody>
      </p:sp>
      <p:graphicFrame>
        <p:nvGraphicFramePr>
          <p:cNvPr id="4" name="Table 4"/>
          <p:cNvGraphicFramePr>
            <a:graphicFrameLocks noGrp="1"/>
          </p:cNvGraphicFramePr>
          <p:nvPr/>
        </p:nvGraphicFramePr>
        <p:xfrm>
          <a:off x="844883" y="1601662"/>
          <a:ext cx="5851750" cy="10337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70350"/>
                <a:gridCol w="1170350"/>
                <a:gridCol w="1170350"/>
                <a:gridCol w="1170350"/>
                <a:gridCol w="1170350"/>
              </a:tblGrid>
              <a:tr h="370840"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1200" dirty="0">
                          <a:effectLst/>
                        </a:rPr>
                        <a:t>Work Task ID</a:t>
                      </a:r>
                      <a:endParaRPr lang="en-IN" sz="1200" dirty="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1200">
                          <a:effectLst/>
                        </a:rPr>
                        <a:t>TU Estimate</a:t>
                      </a:r>
                      <a:endParaRPr lang="en-IN" sz="1200">
                        <a:effectLst/>
                      </a:endParaRPr>
                    </a:p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1200">
                          <a:effectLst/>
                        </a:rPr>
                        <a:t>(Study)</a:t>
                      </a:r>
                      <a:endParaRPr lang="en-IN" sz="12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1200" dirty="0">
                          <a:effectLst/>
                        </a:rPr>
                        <a:t>TU Estimate</a:t>
                      </a:r>
                      <a:endParaRPr lang="en-IN" sz="1200" dirty="0">
                        <a:effectLst/>
                      </a:endParaRPr>
                    </a:p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1200" dirty="0">
                          <a:effectLst/>
                        </a:rPr>
                        <a:t>(Normative)</a:t>
                      </a:r>
                      <a:endParaRPr lang="en-IN" sz="1200" dirty="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1200" dirty="0">
                          <a:effectLst/>
                        </a:rPr>
                        <a:t>RAN/SA2 Dependency</a:t>
                      </a:r>
                      <a:endParaRPr lang="en-IN" sz="1200" dirty="0">
                        <a:effectLst/>
                      </a:endParaRPr>
                    </a:p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1200" dirty="0">
                          <a:effectLst/>
                        </a:rPr>
                        <a:t>(Yes/No/Maybe)</a:t>
                      </a:r>
                      <a:endParaRPr lang="en-IN" sz="1200" dirty="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1200" dirty="0">
                          <a:effectLst/>
                        </a:rPr>
                        <a:t>Inter Work Tasks Dependency</a:t>
                      </a:r>
                      <a:endParaRPr lang="en-IN" sz="1200" dirty="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1200" dirty="0">
                          <a:effectLst/>
                        </a:rPr>
                        <a:t>WT1</a:t>
                      </a:r>
                      <a:r>
                        <a:rPr lang="en-US" altLang="en-GB" sz="1200" dirty="0">
                          <a:effectLst/>
                        </a:rPr>
                        <a:t>&amp;2</a:t>
                      </a:r>
                      <a:endParaRPr lang="en-US" altLang="en-GB" sz="1200" dirty="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1200" dirty="0">
                          <a:effectLst/>
                        </a:rPr>
                        <a:t>2</a:t>
                      </a:r>
                      <a:endParaRPr lang="en-IN" sz="1200" dirty="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US" altLang="en-IN" sz="1200" dirty="0">
                          <a:effectLst/>
                          <a:latin typeface="Times New Roman" panose="02020603050405020304" pitchFamily="18" charset="0"/>
                          <a:ea typeface="MS Mincho" panose="02020609040205080304" pitchFamily="49" charset="-128"/>
                        </a:rPr>
                        <a:t>1</a:t>
                      </a:r>
                      <a:endParaRPr lang="en-US" altLang="en-IN" sz="1200" dirty="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US" altLang="en-GB" sz="1200" dirty="0">
                          <a:effectLst/>
                        </a:rPr>
                        <a:t>No</a:t>
                      </a:r>
                      <a:endParaRPr lang="en-US" altLang="en-GB" sz="1200" dirty="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1200" dirty="0">
                          <a:effectLst/>
                        </a:rPr>
                        <a:t> NA</a:t>
                      </a:r>
                      <a:endParaRPr lang="en-IN" sz="1200" dirty="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7"/>
          <p:cNvSpPr>
            <a:spLocks noGrp="1"/>
          </p:cNvSpPr>
          <p:nvPr>
            <p:ph sz="half" idx="2"/>
          </p:nvPr>
        </p:nvSpPr>
        <p:spPr>
          <a:xfrm>
            <a:off x="301625" y="2152062"/>
            <a:ext cx="8554481" cy="3548284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800" b="1" dirty="0"/>
              <a:t>General</a:t>
            </a:r>
            <a:endParaRPr lang="de-DE" altLang="de-DE" sz="1800" b="1" dirty="0"/>
          </a:p>
          <a:p>
            <a:pPr lvl="1">
              <a:spcBef>
                <a:spcPts val="0"/>
              </a:spcBef>
              <a:spcAft>
                <a:spcPts val="300"/>
              </a:spcAft>
              <a:defRPr/>
            </a:pPr>
            <a:r>
              <a:rPr lang="de-DE" altLang="de-DE" sz="1400" dirty="0"/>
              <a:t>TR 33.7</a:t>
            </a:r>
            <a:r>
              <a:rPr lang="en-US" altLang="de-DE" sz="1400" dirty="0"/>
              <a:t>5</a:t>
            </a:r>
            <a:r>
              <a:rPr lang="de-DE" altLang="de-DE" sz="1400" dirty="0"/>
              <a:t>8 v0.1.</a:t>
            </a:r>
            <a:r>
              <a:rPr lang="en-US" altLang="de-DE" sz="1400" dirty="0"/>
              <a:t>0</a:t>
            </a:r>
            <a:r>
              <a:rPr lang="de-DE" altLang="de-DE" sz="1400" dirty="0"/>
              <a:t> currently includes </a:t>
            </a:r>
            <a:r>
              <a:rPr lang="en-US" altLang="en-GB" sz="1400" dirty="0">
                <a:latin typeface="Calibri" panose="020F0502020204030204" pitchFamily="34" charset="0"/>
                <a:ea typeface="Calibri" panose="020F0502020204030204" pitchFamily="34" charset="0"/>
                <a:sym typeface="+mn-ea"/>
              </a:rPr>
              <a:t>2 KIs and evaluation for SBA interface protection</a:t>
            </a:r>
            <a:r>
              <a:rPr lang="de-DE" altLang="de-DE" sz="1400" dirty="0"/>
              <a:t> of the study. </a:t>
            </a:r>
            <a:endParaRPr lang="en-IN" altLang="de-DE" sz="14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600" b="1" dirty="0"/>
              <a:t>Dependencies:</a:t>
            </a:r>
            <a:endParaRPr lang="en-GB" sz="1200" dirty="0"/>
          </a:p>
          <a:p>
            <a:pPr lvl="1">
              <a:spcBef>
                <a:spcPts val="0"/>
              </a:spcBef>
              <a:spcAft>
                <a:spcPts val="300"/>
              </a:spcAft>
              <a:defRPr/>
            </a:pPr>
            <a:r>
              <a:rPr lang="en-US" altLang="en-GB" sz="1400" dirty="0"/>
              <a:t>None</a:t>
            </a:r>
            <a:endParaRPr lang="en-GB" sz="14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GB" sz="1600" dirty="0"/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Blip>
                <a:blip r:embed="rId1"/>
              </a:buBlip>
              <a:defRPr/>
            </a:pPr>
            <a:r>
              <a:rPr kumimoji="0" lang="de-DE" sz="16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Contentious Issues</a:t>
            </a:r>
            <a:r>
              <a:rPr kumimoji="0" lang="de-DE" sz="1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:</a:t>
            </a:r>
            <a:endParaRPr kumimoji="0" lang="de-DE" sz="16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rgbClr val="C00000"/>
              </a:buClr>
              <a:buSzTx/>
              <a:buFont typeface="Arial" panose="020B0604020202020204" pitchFamily="34" charset="0"/>
              <a:buChar char="•"/>
              <a:defRPr/>
            </a:pPr>
            <a:r>
              <a:rPr lang="en-US" altLang="en-GB" sz="1400" dirty="0"/>
              <a:t>None</a:t>
            </a:r>
            <a:r>
              <a:rPr lang="en-GB" sz="1400" dirty="0"/>
              <a:t>.</a:t>
            </a:r>
            <a:endParaRPr lang="de-DE" sz="1400" dirty="0"/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None/>
              <a:defRPr/>
            </a:pPr>
            <a:endParaRPr kumimoji="0" lang="en-US" altLang="zh-CN" sz="14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Blip>
                <a:blip r:embed="rId1"/>
              </a:buBlip>
              <a:defRPr/>
            </a:pPr>
            <a:r>
              <a:rPr kumimoji="0" lang="en-US" altLang="zh-CN" sz="16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  <a:cs typeface="+mn-cs"/>
              </a:rPr>
              <a:t>Risks:</a:t>
            </a:r>
            <a:endParaRPr lang="en-US" altLang="zh-CN" sz="1200" dirty="0"/>
          </a:p>
          <a:p>
            <a:pPr lvl="1">
              <a:spcBef>
                <a:spcPts val="0"/>
              </a:spcBef>
              <a:spcAft>
                <a:spcPts val="300"/>
              </a:spcAft>
              <a:defRPr/>
            </a:pPr>
            <a:r>
              <a:rPr lang="en-US" altLang="zh-CN" sz="1400" dirty="0"/>
              <a:t>None</a:t>
            </a:r>
            <a:endParaRPr lang="en-US" altLang="zh-CN" sz="1400" dirty="0"/>
          </a:p>
        </p:txBody>
      </p:sp>
      <p:sp>
        <p:nvSpPr>
          <p:cNvPr id="10" name="TextBox 9"/>
          <p:cNvSpPr txBox="1"/>
          <p:nvPr/>
        </p:nvSpPr>
        <p:spPr>
          <a:xfrm>
            <a:off x="811530" y="411480"/>
            <a:ext cx="5806440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‘‘FS_PLMNNPN_Ph2‘‘ status after SA3#125</a:t>
            </a:r>
            <a:endParaRPr lang="en-US" sz="2000" dirty="0">
              <a:solidFill>
                <a:srgbClr val="FF0000"/>
              </a:solidFill>
            </a:endParaRPr>
          </a:p>
        </p:txBody>
      </p:sp>
      <p:graphicFrame>
        <p:nvGraphicFramePr>
          <p:cNvPr id="11" name="Table 10"/>
          <p:cNvGraphicFramePr>
            <a:graphicFrameLocks noGrp="1"/>
          </p:cNvGraphicFramePr>
          <p:nvPr/>
        </p:nvGraphicFramePr>
        <p:xfrm>
          <a:off x="301625" y="1287463"/>
          <a:ext cx="8687186" cy="688345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932815"/>
                <a:gridCol w="2720340"/>
                <a:gridCol w="929191"/>
                <a:gridCol w="556709"/>
                <a:gridCol w="323284"/>
                <a:gridCol w="667362"/>
                <a:gridCol w="456211"/>
                <a:gridCol w="722689"/>
                <a:gridCol w="1378585"/>
              </a:tblGrid>
              <a:tr h="23130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UID</a:t>
                      </a:r>
                      <a:endParaRPr lang="en-GB" sz="1200" dirty="0"/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Name</a:t>
                      </a:r>
                      <a:endParaRPr lang="en-GB" sz="1200" dirty="0"/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Acronym</a:t>
                      </a:r>
                      <a:endParaRPr lang="en-GB" sz="1200" dirty="0"/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 err="1"/>
                        <a:t>Rel</a:t>
                      </a:r>
                      <a:endParaRPr lang="en-GB" sz="1200" dirty="0"/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WG</a:t>
                      </a:r>
                      <a:endParaRPr lang="en-GB" sz="1200" dirty="0"/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Target</a:t>
                      </a:r>
                      <a:endParaRPr lang="en-GB" sz="1200" dirty="0"/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Old %</a:t>
                      </a:r>
                      <a:endParaRPr lang="en-GB" sz="1200" dirty="0"/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New %</a:t>
                      </a:r>
                      <a:endParaRPr lang="en-GB" sz="1200" dirty="0">
                        <a:solidFill>
                          <a:srgbClr val="FF0000"/>
                        </a:solidFill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Change or comment</a:t>
                      </a:r>
                      <a:endParaRPr lang="en-GB" sz="1200" dirty="0">
                        <a:solidFill>
                          <a:srgbClr val="FF0000"/>
                        </a:solidFill>
                      </a:endParaRPr>
                    </a:p>
                  </a:txBody>
                  <a:tcPr marL="36002" marR="36002" marT="0" marB="0" anchor="ctr"/>
                </a:tc>
              </a:tr>
              <a:tr h="365595"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1090017</a:t>
                      </a:r>
                      <a:endParaRPr lang="en-GB" sz="12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r>
                        <a:rPr lang="en-IN" sz="12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Study on security for PLMN hosting a NPN phase 2</a:t>
                      </a:r>
                      <a:endParaRPr lang="en-IN" sz="1200" b="1" i="0" u="none" strike="noStrike" kern="1200" dirty="0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GB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‘</a:t>
                      </a:r>
                      <a:r>
                        <a:rPr lang="en-GB" sz="12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sym typeface="+mn-ea"/>
                        </a:rPr>
                        <a:t>FS_PLMNNPN_Ph2</a:t>
                      </a:r>
                      <a:r>
                        <a:rPr lang="en-GB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’</a:t>
                      </a:r>
                      <a:endParaRPr lang="en-GB" sz="1200" b="1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Rel-20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S3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Jun</a:t>
                      </a:r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-2026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  <a:endParaRPr lang="en-GB" sz="1200" b="0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altLang="en-GB" sz="1200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35</a:t>
                      </a:r>
                      <a:r>
                        <a:rPr lang="en-GB" sz="1200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%</a:t>
                      </a:r>
                      <a:endParaRPr lang="en-GB" sz="1200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-</a:t>
                      </a:r>
                      <a:endParaRPr lang="en-GB" sz="1200" dirty="0">
                        <a:solidFill>
                          <a:srgbClr val="FF0000"/>
                        </a:solidFill>
                      </a:endParaRPr>
                    </a:p>
                  </a:txBody>
                  <a:tcPr marL="36002" marR="36002" marT="0" marB="0" anchor="ctr"/>
                </a:tc>
              </a:tr>
            </a:tbl>
          </a:graphicData>
        </a:graphic>
      </p:graphicFrame>
    </p:spTree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7"/>
          <p:cNvSpPr>
            <a:spLocks noGrp="1"/>
          </p:cNvSpPr>
          <p:nvPr>
            <p:ph sz="half" idx="1"/>
          </p:nvPr>
        </p:nvSpPr>
        <p:spPr>
          <a:xfrm>
            <a:off x="454315" y="964151"/>
            <a:ext cx="8554481" cy="5401815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800" b="1" dirty="0"/>
              <a:t>Pending issues</a:t>
            </a:r>
            <a:endParaRPr lang="en-US" altLang="en-GB" sz="1400" dirty="0">
              <a:cs typeface="+mn-ea"/>
            </a:endParaRP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zh-CN" sz="1400" dirty="0"/>
              <a:t>Discussion on solutions is yet to start</a:t>
            </a:r>
            <a:endParaRPr lang="en-US" altLang="zh-CN" sz="1400" dirty="0"/>
          </a:p>
          <a:p>
            <a:pPr marL="457200" lvl="1" indent="0">
              <a:spcBef>
                <a:spcPts val="0"/>
              </a:spcBef>
              <a:spcAft>
                <a:spcPts val="0"/>
              </a:spcAft>
              <a:buNone/>
            </a:pPr>
            <a:endParaRPr lang="en-US" altLang="zh-CN" sz="1400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600" b="1" dirty="0"/>
              <a:t>Dependencies:</a:t>
            </a:r>
            <a:endParaRPr lang="en-GB" sz="12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zh-CN" sz="1400" dirty="0"/>
              <a:t>None</a:t>
            </a:r>
            <a:endParaRPr lang="en-US" altLang="zh-CN" sz="1400" dirty="0"/>
          </a:p>
          <a:p>
            <a:pPr marL="457200" lvl="1" indent="0">
              <a:spcBef>
                <a:spcPts val="0"/>
              </a:spcBef>
              <a:spcAft>
                <a:spcPts val="0"/>
              </a:spcAft>
              <a:buNone/>
            </a:pPr>
            <a:endParaRPr lang="en-GB" sz="1200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GB" sz="1600" b="1" dirty="0"/>
              <a:t>TUs consumed</a:t>
            </a:r>
            <a:endParaRPr lang="en-GB" sz="1600" b="1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en-GB" sz="1400" dirty="0"/>
              <a:t>SA3#124 - 0.5 TU</a:t>
            </a:r>
            <a:endParaRPr lang="en-US" altLang="en-GB" sz="14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sz="1400" dirty="0"/>
              <a:t>SA3#125 - None</a:t>
            </a:r>
            <a:endParaRPr lang="en-GB" sz="1400" dirty="0"/>
          </a:p>
          <a:p>
            <a:pPr marL="457200" lvl="1" indent="0">
              <a:spcBef>
                <a:spcPts val="0"/>
              </a:spcBef>
              <a:spcAft>
                <a:spcPts val="0"/>
              </a:spcAft>
              <a:buNone/>
            </a:pPr>
            <a:endParaRPr lang="en-GB" sz="1200" b="1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GB" sz="1600" b="1" dirty="0"/>
              <a:t>TUs remaining</a:t>
            </a:r>
            <a:endParaRPr lang="en-GB" sz="1600" b="1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GB" sz="1400" dirty="0"/>
              <a:t>2.5 TUs</a:t>
            </a:r>
            <a:endParaRPr lang="en-GB" sz="1400" dirty="0"/>
          </a:p>
          <a:p>
            <a:pPr marL="457200" lvl="1" indent="0">
              <a:spcBef>
                <a:spcPts val="0"/>
              </a:spcBef>
              <a:spcAft>
                <a:spcPts val="0"/>
              </a:spcAft>
              <a:buNone/>
            </a:pPr>
            <a:endParaRPr lang="en-GB" sz="1600" dirty="0"/>
          </a:p>
          <a:p>
            <a:pPr lvl="0">
              <a:spcBef>
                <a:spcPts val="0"/>
              </a:spcBef>
              <a:spcAft>
                <a:spcPts val="300"/>
              </a:spcAft>
              <a:defRPr/>
            </a:pPr>
            <a:r>
              <a:rPr lang="de-DE" sz="1600" b="1" dirty="0">
                <a:solidFill>
                  <a:prstClr val="black"/>
                </a:solidFill>
              </a:rPr>
              <a:t>TUs to be requested for the upcoming meeting</a:t>
            </a:r>
            <a:endParaRPr lang="de-DE" sz="1600" b="1" dirty="0">
              <a:solidFill>
                <a:prstClr val="black"/>
              </a:solidFill>
            </a:endParaRPr>
          </a:p>
          <a:p>
            <a:pPr lvl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de-DE" sz="1400" dirty="0"/>
              <a:t>0</a:t>
            </a:r>
            <a:r>
              <a:rPr lang="de-DE" sz="1400" dirty="0"/>
              <a:t>.5 TUs</a:t>
            </a:r>
            <a:endParaRPr lang="de-DE" sz="1400" dirty="0"/>
          </a:p>
          <a:p>
            <a:pPr lvl="0">
              <a:spcBef>
                <a:spcPts val="0"/>
              </a:spcBef>
              <a:spcAft>
                <a:spcPts val="300"/>
              </a:spcAft>
              <a:defRPr/>
            </a:pPr>
            <a:endParaRPr lang="de-DE" sz="1600" b="1" dirty="0">
              <a:solidFill>
                <a:prstClr val="black"/>
              </a:solidFill>
            </a:endParaRPr>
          </a:p>
          <a:p>
            <a:pPr lvl="0">
              <a:spcBef>
                <a:spcPts val="0"/>
              </a:spcBef>
              <a:spcAft>
                <a:spcPts val="300"/>
              </a:spcAft>
              <a:defRPr/>
            </a:pPr>
            <a:r>
              <a:rPr lang="de-DE" sz="1600" b="1" dirty="0">
                <a:solidFill>
                  <a:prstClr val="black"/>
                </a:solidFill>
              </a:rPr>
              <a:t>Plan for completion</a:t>
            </a:r>
            <a:endParaRPr lang="de-DE" sz="1600" dirty="0">
              <a:solidFill>
                <a:prstClr val="black"/>
              </a:solidFill>
            </a:endParaRPr>
          </a:p>
          <a:p>
            <a:pPr lvl="1">
              <a:spcBef>
                <a:spcPts val="0"/>
              </a:spcBef>
              <a:spcAft>
                <a:spcPts val="0"/>
              </a:spcAft>
              <a:defRPr/>
            </a:pPr>
            <a:r>
              <a:rPr lang="en-IN" sz="1400" dirty="0">
                <a:sym typeface="+mn-ea"/>
              </a:rPr>
              <a:t>Planned to close the study by SA3#127/SA3#128</a:t>
            </a:r>
            <a:endParaRPr lang="en-US" altLang="zh-CN" sz="14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</p:txBody>
      </p:sp>
      <p:sp>
        <p:nvSpPr>
          <p:cNvPr id="6" name="TextBox 5"/>
          <p:cNvSpPr txBox="1"/>
          <p:nvPr/>
        </p:nvSpPr>
        <p:spPr>
          <a:xfrm>
            <a:off x="785403" y="411480"/>
            <a:ext cx="7113270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‘‘FS_PLMNNPN_Ph2‘‘ pending work and plan for completion</a:t>
            </a:r>
            <a:endParaRPr lang="en-US" sz="2000" dirty="0">
              <a:solidFill>
                <a:srgbClr val="FF0000"/>
              </a:solidFill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1134</Words>
  <Application>WPS 演示</Application>
  <PresentationFormat>On-screen Show (4:3)</PresentationFormat>
  <Paragraphs>120</Paragraphs>
  <Slides>4</Slides>
  <Notes>4</Notes>
  <HiddenSlides>0</HiddenSlides>
  <MMClips>0</MMClips>
  <ScaleCrop>false</ScaleCrop>
  <HeadingPairs>
    <vt:vector size="6" baseType="variant">
      <vt:variant>
        <vt:lpstr>已用的字体</vt:lpstr>
      </vt:variant>
      <vt:variant>
        <vt:i4>11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4</vt:i4>
      </vt:variant>
    </vt:vector>
  </HeadingPairs>
  <TitlesOfParts>
    <vt:vector size="16" baseType="lpstr">
      <vt:lpstr>Arial</vt:lpstr>
      <vt:lpstr>宋体</vt:lpstr>
      <vt:lpstr>Wingdings</vt:lpstr>
      <vt:lpstr>Calibri</vt:lpstr>
      <vt:lpstr>Times New Roman</vt:lpstr>
      <vt:lpstr>Symbol</vt:lpstr>
      <vt:lpstr>MS Mincho</vt:lpstr>
      <vt:lpstr>Yu Gothic UI</vt:lpstr>
      <vt:lpstr>Calibri</vt:lpstr>
      <vt:lpstr>微软雅黑</vt:lpstr>
      <vt:lpstr>Arial Unicode MS</vt:lpstr>
      <vt:lpstr>Office Theme</vt:lpstr>
      <vt:lpstr>SA WG3 Status report for ‘FS_IMSRE_SEC’</vt:lpstr>
      <vt:lpstr>PowerPoint 演示文稿</vt:lpstr>
      <vt:lpstr>PowerPoint 演示文稿</vt:lpstr>
      <vt:lpstr>PowerPoint 演示文稿</vt:lpstr>
    </vt:vector>
  </TitlesOfParts>
  <Company>3GPP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Scrase</dc:creator>
  <cp:keywords>CTPClassification=CTP_NT</cp:keywords>
  <dc:description>© 2009  All rights reserved</dc:description>
  <cp:lastModifiedBy>China Telecom</cp:lastModifiedBy>
  <cp:revision>1352</cp:revision>
  <dcterms:created xsi:type="dcterms:W3CDTF">2008-08-30T09:32:00Z</dcterms:created>
  <dcterms:modified xsi:type="dcterms:W3CDTF">2025-11-28T09:37:31Z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readonly">
    <vt:lpwstr/>
  </property>
  <property fmtid="{D5CDD505-2E9C-101B-9397-08002B2CF9AE}" pid="3" name="_change">
    <vt:lpwstr/>
  </property>
  <property fmtid="{D5CDD505-2E9C-101B-9397-08002B2CF9AE}" pid="4" name="_full-control">
    <vt:lpwstr/>
  </property>
  <property fmtid="{D5CDD505-2E9C-101B-9397-08002B2CF9AE}" pid="5" name="sflag">
    <vt:lpwstr>1559122847</vt:lpwstr>
  </property>
  <property fmtid="{D5CDD505-2E9C-101B-9397-08002B2CF9AE}" pid="6" name="TitusGUID">
    <vt:lpwstr>2c7635f8-94c0-4125-af53-3ffb066031e5</vt:lpwstr>
  </property>
  <property fmtid="{D5CDD505-2E9C-101B-9397-08002B2CF9AE}" pid="7" name="CTP_TimeStamp">
    <vt:lpwstr>2020-01-29 20:41:49Z</vt:lpwstr>
  </property>
  <property fmtid="{D5CDD505-2E9C-101B-9397-08002B2CF9AE}" pid="8" name="CTP_BU">
    <vt:lpwstr>NA</vt:lpwstr>
  </property>
  <property fmtid="{D5CDD505-2E9C-101B-9397-08002B2CF9AE}" pid="9" name="CTP_IDSID">
    <vt:lpwstr>NA</vt:lpwstr>
  </property>
  <property fmtid="{D5CDD505-2E9C-101B-9397-08002B2CF9AE}" pid="10" name="CTP_WWID">
    <vt:lpwstr>NA</vt:lpwstr>
  </property>
  <property fmtid="{D5CDD505-2E9C-101B-9397-08002B2CF9AE}" pid="11" name="CTPClassification">
    <vt:lpwstr>CTP_NT</vt:lpwstr>
  </property>
  <property fmtid="{D5CDD505-2E9C-101B-9397-08002B2CF9AE}" pid="12" name="ContentTypeId">
    <vt:lpwstr>0x010100C17A4B69EF56E94C827924DC4B490231</vt:lpwstr>
  </property>
  <property fmtid="{D5CDD505-2E9C-101B-9397-08002B2CF9AE}" pid="13" name="ICV">
    <vt:lpwstr>0ABD097488384FA2B63A2738434BB98A_13</vt:lpwstr>
  </property>
  <property fmtid="{D5CDD505-2E9C-101B-9397-08002B2CF9AE}" pid="14" name="KSOProductBuildVer">
    <vt:lpwstr>2052-12.8.2.15091</vt:lpwstr>
  </property>
</Properties>
</file>