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81" d="100"/>
          <a:sy n="81" d="100"/>
        </p:scale>
        <p:origin x="64" y="104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11/30/2025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11/30/2025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 err="1"/>
              <a:t>FS_CryptoPQC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it-IT" altLang="en-US" sz="2000" b="1" dirty="0"/>
              <a:t>Zander Lei (Huawei)</a:t>
            </a:r>
          </a:p>
          <a:p>
            <a:pPr>
              <a:lnSpc>
                <a:spcPct val="80000"/>
              </a:lnSpc>
            </a:pPr>
            <a:r>
              <a:rPr lang="it-IT" altLang="en-US" sz="2000" b="1" dirty="0"/>
              <a:t>Virendra Kumar (Qualcomm)</a:t>
            </a:r>
          </a:p>
          <a:p>
            <a:pPr>
              <a:lnSpc>
                <a:spcPct val="80000"/>
              </a:lnSpc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FS_CryptoPQC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DD72C73A-DE8E-43E1-846B-14E64194995B}"/>
              </a:ext>
            </a:extLst>
          </p:cNvPr>
          <p:cNvSpPr txBox="1">
            <a:spLocks/>
          </p:cNvSpPr>
          <p:nvPr/>
        </p:nvSpPr>
        <p:spPr bwMode="auto">
          <a:xfrm>
            <a:off x="405791" y="1124075"/>
            <a:ext cx="8554481" cy="521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latin typeface="Calibri" panose="020F0502020204030204" pitchFamily="34" charset="0"/>
                <a:ea typeface="Times New Roman" panose="02020603050405020304" pitchFamily="18" charset="0"/>
              </a:rPr>
              <a:t>6 TUs (total)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SA3#123  meeting (Aug 2025)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Agreement on Skeleton and Scope of TR 33.703.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kern="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pCR</a:t>
            </a:r>
            <a:r>
              <a:rPr lang="en-US" altLang="zh-CN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for Assumption, Principle/Analysis, Protocol, and Threat (Key Issue)</a:t>
            </a:r>
            <a:endParaRPr lang="en-CA" sz="1400" kern="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SA3#124  meeting (Oct 2025)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Agreement on Template/pCR for Protocol Clause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pCR</a:t>
            </a:r>
            <a:r>
              <a:rPr lang="en-US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 for </a:t>
            </a:r>
            <a:r>
              <a:rPr lang="en-US" altLang="zh-CN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Assumption, Principle, Protocol, Threat, Solution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 SA3#125  meeting (Nov 2025)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Finalizing Assumption and continue Principle/Analysis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pCR</a:t>
            </a:r>
            <a:r>
              <a:rPr lang="en-CA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 on Protocol, Threat, Solutions/evaluation (f</a:t>
            </a:r>
            <a:r>
              <a:rPr lang="en-US" sz="1400" kern="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inal</a:t>
            </a:r>
            <a:r>
              <a:rPr lang="en-US" sz="1400" kern="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 meeting for New Threats)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</a:rPr>
              <a:t>In SA3#126 meeting (Feb 2026)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latin typeface="Calibri" panose="020F0502020204030204" pitchFamily="34" charset="0"/>
              </a:rPr>
              <a:t>Cont. evaluating solutions, Principle/analysis, protocol profiles (final meeting for New Solutions)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</a:rPr>
              <a:t>In SA3#127 meeting (Apr 2026)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latin typeface="Calibri" panose="020F0502020204030204" pitchFamily="34" charset="0"/>
              </a:rPr>
              <a:t>Completing solution evaluation, analysis, protocol profiles and status reports for other SDOs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latin typeface="Calibri" panose="020F0502020204030204" pitchFamily="34" charset="0"/>
              </a:rPr>
              <a:t>Preliminary conclusions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600" kern="0" dirty="0">
                <a:latin typeface="Calibri" panose="020F0502020204030204" pitchFamily="34" charset="0"/>
              </a:rPr>
              <a:t>In SA3#128 meeting (May 2026)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latin typeface="Calibri" panose="020F0502020204030204" pitchFamily="34" charset="0"/>
              </a:rPr>
              <a:t>Completion of TR 33.703</a:t>
            </a:r>
            <a:endParaRPr lang="en-US" sz="1400" kern="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kern="0" dirty="0">
                <a:latin typeface="Calibri" panose="020F0502020204030204" pitchFamily="34" charset="0"/>
              </a:rPr>
              <a:t>Final conclusions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>
                <a:solidFill>
                  <a:srgbClr val="FF0000"/>
                </a:solidFill>
              </a:rPr>
              <a:t>FS_CryptoPQC</a:t>
            </a:r>
            <a:r>
              <a:rPr lang="en-US" sz="2000" dirty="0">
                <a:solidFill>
                  <a:srgbClr val="FF0000"/>
                </a:solidFill>
              </a:rPr>
              <a:t>” status after SA3#125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63D57C-7798-412F-AC88-67EF85E8D5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178718"/>
              </p:ext>
            </p:extLst>
          </p:nvPr>
        </p:nvGraphicFramePr>
        <p:xfrm>
          <a:off x="301625" y="1287463"/>
          <a:ext cx="8687186" cy="5969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73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2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71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53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37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080045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altLang="zh-C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ransitioning to </a:t>
                      </a:r>
                      <a:r>
                        <a:rPr lang="en-US" altLang="zh-C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PQC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de-DE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FS_CryptoPQC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+35%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9D1210-2F58-4C6A-93AC-4F88D6891C84}"/>
              </a:ext>
            </a:extLst>
          </p:cNvPr>
          <p:cNvSpPr txBox="1">
            <a:spLocks/>
          </p:cNvSpPr>
          <p:nvPr/>
        </p:nvSpPr>
        <p:spPr bwMode="auto">
          <a:xfrm>
            <a:off x="301625" y="2173084"/>
            <a:ext cx="8620833" cy="3548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kern="0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kern="0" dirty="0"/>
              <a:t>The TR 33.703 </a:t>
            </a:r>
            <a:r>
              <a:rPr lang="en-US" altLang="zh-CN" sz="1200" kern="0" dirty="0"/>
              <a:t>v0.3.0 approved.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kern="0" dirty="0"/>
              <a:t>C</a:t>
            </a:r>
            <a:r>
              <a:rPr lang="de-DE" altLang="de-DE" sz="1200" kern="0" dirty="0"/>
              <a:t>lauses 4-6 are nearly complete: Overview, </a:t>
            </a:r>
            <a:r>
              <a:rPr lang="en-US" altLang="de-DE" sz="1200" kern="0" dirty="0"/>
              <a:t>Principles and attributes of PQC</a:t>
            </a:r>
            <a:r>
              <a:rPr lang="de-DE" altLang="de-DE" sz="1200" kern="0" dirty="0"/>
              <a:t>, and Protocols </a:t>
            </a:r>
            <a:r>
              <a:rPr lang="en-US" altLang="de-DE" sz="1200" kern="0" dirty="0"/>
              <a:t>expected to be updated for PQC by other SDOs</a:t>
            </a:r>
            <a:r>
              <a:rPr lang="de-DE" altLang="de-DE" sz="1200" kern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kern="0" dirty="0"/>
              <a:t>Clause 7 “</a:t>
            </a:r>
            <a:r>
              <a:rPr lang="en-US" altLang="de-DE" sz="1200" kern="0" dirty="0"/>
              <a:t>Protocols expected to be updated for PQC by 3GPP” – two key issues were </a:t>
            </a:r>
            <a:r>
              <a:rPr lang="en-US" altLang="zh-CN" sz="1200" kern="0" dirty="0"/>
              <a:t>identified and</a:t>
            </a:r>
            <a:r>
              <a:rPr lang="zh-CN" altLang="en-US" sz="1200" kern="0" dirty="0"/>
              <a:t> </a:t>
            </a:r>
            <a:r>
              <a:rPr lang="en-US" altLang="zh-CN" sz="1200" kern="0" dirty="0"/>
              <a:t>17 solutions </a:t>
            </a:r>
            <a:r>
              <a:rPr lang="en-US" altLang="zh-CN" sz="1200" kern="0"/>
              <a:t>were included. </a:t>
            </a:r>
            <a:endParaRPr lang="de-DE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kern="0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kern="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kern="0" dirty="0"/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kern="0" dirty="0">
                <a:solidFill>
                  <a:prstClr val="black"/>
                </a:solidFill>
                <a:latin typeface="Calibri"/>
              </a:rPr>
              <a:t>Contentious Issue</a:t>
            </a:r>
            <a:r>
              <a:rPr lang="de-DE" sz="1600" kern="0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200" kern="0" dirty="0">
                <a:solidFill>
                  <a:prstClr val="black"/>
                </a:solidFill>
                <a:latin typeface="Calibri"/>
              </a:rPr>
              <a:t>None.</a:t>
            </a:r>
            <a:endParaRPr lang="de-DE" sz="1200" kern="0" dirty="0">
              <a:solidFill>
                <a:prstClr val="black"/>
              </a:solidFill>
              <a:latin typeface="Calibri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FontTx/>
              <a:buNone/>
              <a:defRPr/>
            </a:pPr>
            <a:endParaRPr lang="en-US" altLang="zh-CN" sz="1400" b="1" kern="0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  <a:p>
            <a:pPr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b="1" kern="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200" kern="0" dirty="0">
                <a:solidFill>
                  <a:prstClr val="black"/>
                </a:solidFill>
                <a:latin typeface="Calibri"/>
              </a:rPr>
              <a:t>None identified.</a:t>
            </a:r>
            <a:endParaRPr lang="en-US" altLang="zh-CN" sz="16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kern="0"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Evaluating all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Conclusions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SA3#123 - 1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SA3#124 - 1.25 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SA3#125 - 1 TU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2.75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1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</a:t>
            </a:r>
            <a:r>
              <a:rPr lang="en-US" sz="2000" dirty="0" err="1">
                <a:solidFill>
                  <a:srgbClr val="FF0000"/>
                </a:solidFill>
              </a:rPr>
              <a:t>FS_CryptoPQC</a:t>
            </a:r>
            <a:r>
              <a:rPr lang="en-US" sz="2000" dirty="0">
                <a:solidFill>
                  <a:srgbClr val="FF0000"/>
                </a:solidFill>
              </a:rPr>
              <a:t>”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363</Words>
  <Application>Microsoft Office PowerPoint</Application>
  <PresentationFormat>On-screen Show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‘FS_CryptoPQC’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Zhongding</cp:lastModifiedBy>
  <cp:revision>1355</cp:revision>
  <dcterms:created xsi:type="dcterms:W3CDTF">2008-08-30T09:32:00Z</dcterms:created>
  <dcterms:modified xsi:type="dcterms:W3CDTF">2025-11-30T14:40:51Z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