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5" r:id="rId8"/>
    <p:sldId id="797" r:id="rId9"/>
    <p:sldId id="798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2A6EA8"/>
    <a:srgbClr val="FF7C80"/>
    <a:srgbClr val="FF330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93775" autoAdjust="0"/>
  </p:normalViewPr>
  <p:slideViewPr>
    <p:cSldViewPr snapToGrid="0">
      <p:cViewPr varScale="1">
        <p:scale>
          <a:sx n="80" d="100"/>
          <a:sy n="80" d="100"/>
        </p:scale>
        <p:origin x="132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2808" y="5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12/1/2025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12/1/2025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0C6E669-E820-0B3C-93B4-F9DFE2BF4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E1536-2A50-DFA9-2BDB-0A7C6B230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64368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C4B7B-1892-ED97-A158-53901117A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789466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D9061-5BE8-1024-B5F9-10987C9E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38005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76DA0-15B0-4E5A-0F4F-0474A1D82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579707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558A5-163B-F236-3CD3-D59B7A973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88864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470C8-D85E-D488-FB80-E05FD4DB1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72460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4" r:id="rId2"/>
    <p:sldLayoutId id="2147483775" r:id="rId3"/>
    <p:sldLayoutId id="2147483776" r:id="rId4"/>
    <p:sldLayoutId id="2147483773" r:id="rId5"/>
    <p:sldLayoutId id="2147483771" r:id="rId6"/>
    <p:sldLayoutId id="2147483772" r:id="rId7"/>
    <p:sldLayoutId id="2147483767" r:id="rId8"/>
    <p:sldLayoutId id="2147483768" r:id="rId9"/>
    <p:sldLayoutId id="2147483769" r:id="rId10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‘FS_AIoT_SEC_Ph2’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4CFF9B37-9F10-4A57-9485-D38DE825C1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2000" b="1" dirty="0"/>
              <a:t>Lihui Xiong</a:t>
            </a:r>
            <a:r>
              <a:rPr lang="it-IT" altLang="en-US" sz="2000" b="1" dirty="0"/>
              <a:t> (</a:t>
            </a:r>
            <a:r>
              <a:rPr lang="en-US" altLang="zh-CN" sz="2000" b="1" dirty="0"/>
              <a:t>OPPO</a:t>
            </a:r>
            <a:r>
              <a:rPr lang="it-IT" altLang="en-US" sz="2000" b="1" dirty="0"/>
              <a:t>)</a:t>
            </a:r>
          </a:p>
          <a:p>
            <a:pPr>
              <a:lnSpc>
                <a:spcPct val="80000"/>
              </a:lnSpc>
            </a:pPr>
            <a:r>
              <a:rPr lang="en-US" altLang="zh-CN" sz="2000" b="1" dirty="0"/>
              <a:t>Longhua Guo</a:t>
            </a:r>
            <a:r>
              <a:rPr lang="it-IT" altLang="en-US" sz="2000" b="1" dirty="0"/>
              <a:t> (</a:t>
            </a:r>
            <a:r>
              <a:rPr lang="en-US" altLang="zh-CN" sz="2000" b="1" dirty="0"/>
              <a:t>Huawei</a:t>
            </a:r>
            <a:r>
              <a:rPr lang="it-IT" altLang="en-US" sz="2000" b="1" dirty="0"/>
              <a:t>)</a:t>
            </a:r>
          </a:p>
          <a:p>
            <a:pPr>
              <a:lnSpc>
                <a:spcPct val="80000"/>
              </a:lnSpc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idx="1"/>
          </p:nvPr>
        </p:nvSpPr>
        <p:spPr>
          <a:xfrm>
            <a:off x="436548" y="1602209"/>
            <a:ext cx="4135452" cy="3204639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7.5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TUs (total)</a:t>
            </a: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SA3#124 meeting: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SA3#125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KIs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Get solutions agreed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SA3#126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Update to KIs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Additional solutions and update evaluations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initial conclusion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agreed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463040" y="232445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‘FS_AIoT_SEC_Ph2’ overall plan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E274B762-1388-4C4D-BF13-E8AF9EEABAEE}"/>
              </a:ext>
            </a:extLst>
          </p:cNvPr>
          <p:cNvSpPr/>
          <p:nvPr/>
        </p:nvSpPr>
        <p:spPr>
          <a:xfrm>
            <a:off x="4572000" y="1602209"/>
            <a:ext cx="4135452" cy="2240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SA3#127 meeting </a:t>
            </a:r>
            <a:r>
              <a:rPr lang="en-CA" altLang="zh-CN" sz="18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Get final solutions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Get more conclusions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Initial discussion on WID proposal</a:t>
            </a:r>
          </a:p>
          <a:p>
            <a:pPr marL="342900" lvl="0" indent="-342900">
              <a:spcBef>
                <a:spcPct val="20000"/>
              </a:spcBef>
              <a:buFont typeface="Symbol" panose="05050102010706020507" pitchFamily="18" charset="2"/>
              <a:buChar char=""/>
              <a:defRPr/>
            </a:pPr>
            <a:r>
              <a:rPr lang="en-CA" altLang="zh-CN" sz="1800" kern="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SA3#128 meeting </a:t>
            </a:r>
            <a:r>
              <a:rPr lang="en-CA" altLang="zh-CN" sz="1800" kern="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  <a:defRPr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Get conclusions agreed, TR ready for SA plenary approval</a:t>
            </a:r>
          </a:p>
          <a:p>
            <a:pPr marL="628650" lvl="1" indent="-342900">
              <a:buFont typeface="Symbol" panose="05050102010706020507" pitchFamily="18" charset="2"/>
              <a:buChar char=""/>
              <a:defRPr/>
            </a:pPr>
            <a:r>
              <a:rPr lang="en-CA" altLang="zh-CN" sz="1400" dirty="0">
                <a:solidFill>
                  <a:prstClr val="black"/>
                </a:solidFill>
                <a:latin typeface="Calibri" panose="020F0502020204030204" pitchFamily="34" charset="0"/>
              </a:rPr>
              <a:t>WID proposal agreed</a:t>
            </a:r>
          </a:p>
          <a:p>
            <a:pPr marL="628650" lvl="1" indent="-342900">
              <a:buFont typeface="Symbol" panose="05050102010706020507" pitchFamily="18" charset="2"/>
              <a:buChar char=""/>
              <a:defRPr/>
            </a:pPr>
            <a:endParaRPr lang="en-CA" altLang="zh-CN" sz="16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150373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501442" y="2535909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20 contributions from SA3#124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32 contributions from SA3#125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6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SA2 on stable architecture and conclusions, e.g., whether there will be </a:t>
            </a:r>
            <a:r>
              <a:rPr lang="en-US" altLang="zh-CN" sz="1400" dirty="0"/>
              <a:t>the</a:t>
            </a:r>
            <a:r>
              <a:rPr lang="en-US" sz="1400" dirty="0"/>
              <a:t> registration-like procedure for DO-A capable devices.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RAN on </a:t>
            </a:r>
            <a:r>
              <a:rPr lang="en-US" altLang="zh-CN" sz="1400" dirty="0"/>
              <a:t>architecture</a:t>
            </a:r>
            <a:r>
              <a:rPr lang="en-US" sz="1400" dirty="0"/>
              <a:t> and protocol stack, e.g., which type(s) of AIoT device supports Topology 2.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2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>
                <a:solidFill>
                  <a:prstClr val="black"/>
                </a:solidFill>
              </a:rPr>
              <a:t>Solution detail requires more discussion.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endParaRPr lang="en-US" altLang="zh-CN" sz="1600" dirty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600" b="1" dirty="0">
                <a:solidFill>
                  <a:prstClr val="black"/>
                </a:solidFill>
                <a:latin typeface="Calibri"/>
              </a:rPr>
              <a:t>Risks:</a:t>
            </a:r>
            <a:endParaRPr lang="en-US" altLang="zh-CN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SA3 requires input from other WGs (e.g., SA2) for </a:t>
            </a:r>
            <a:r>
              <a:rPr lang="en-US" altLang="zh-CN" sz="1400" dirty="0">
                <a:solidFill>
                  <a:prstClr val="black"/>
                </a:solidFill>
              </a:rPr>
              <a:t>R20 AIoT scope alignment and security design</a:t>
            </a:r>
            <a:r>
              <a:rPr lang="en-US" sz="1400" dirty="0">
                <a:solidFill>
                  <a:prstClr val="black"/>
                </a:solidFill>
              </a:rPr>
              <a:t>. If late conclusion from other WGs, the security work will be lack of time to discuss. 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endParaRPr lang="en-US" sz="12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endParaRPr lang="en-US" sz="1200" dirty="0">
              <a:solidFill>
                <a:prstClr val="black"/>
              </a:solidFill>
              <a:latin typeface="Calibri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‘FS_AIoT_SEC_Ph2’ status after SA3#125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323599"/>
              </p:ext>
            </p:extLst>
          </p:nvPr>
        </p:nvGraphicFramePr>
        <p:xfrm>
          <a:off x="301625" y="1105231"/>
          <a:ext cx="8687186" cy="113703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20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Rel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957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1090025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ambient IoT services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‘FS_AIoT_SEC_Ph2’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baseline="0" dirty="0"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Jun</a:t>
                      </a:r>
                      <a:r>
                        <a:rPr lang="en-GB" sz="1200" b="0" i="0" u="none" strike="noStrike" baseline="0" dirty="0"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</a:rPr>
                        <a:t>-2025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+30%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201696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7"/>
            <a:ext cx="8554481" cy="4956957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Detailed solutions for agreed key issues.  </a:t>
            </a:r>
            <a:endParaRPr lang="en-GB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SA2 on stable architecture and conclusions, e.g., whether there will be the registration-like procedure for DO-A capable devices.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RAN on architecture and protocol stack, e.g., which type(s) of AIoT device supports Topology 2.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SA3#124 –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SA3#125 – 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altLang="zh-CN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400" dirty="0"/>
              <a:t>6 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sz="1600" b="1" dirty="0">
              <a:ea typeface="+mn-ea"/>
              <a:cs typeface="+mn-cs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zh-CN" sz="1600" b="1" dirty="0"/>
              <a:t>TUs to be requested for the upcoming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zh-CN" sz="1400" dirty="0"/>
              <a:t>2 TUs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de-DE" altLang="zh-CN" sz="1600" b="1" dirty="0">
              <a:ea typeface="+mn-ea"/>
              <a:cs typeface="+mn-cs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zh-CN" sz="1600" b="1" dirty="0"/>
              <a:t>Plan for completion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altLang="zh-CN" sz="1400" dirty="0">
                <a:sym typeface="+mn-ea"/>
              </a:rPr>
              <a:t>Planned to close the study by SA3#128</a:t>
            </a:r>
            <a:endParaRPr lang="en-US" altLang="zh-CN" sz="14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de-DE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FS_AIoT_SEC_Ph2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193079032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c67c731b-696e-4d20-8664-fee8943d9cc6"/>
    <ds:schemaRef ds:uri="http://purl.org/dc/terms/"/>
    <ds:schemaRef ds:uri="http://purl.org/dc/elements/1.1/"/>
    <ds:schemaRef ds:uri="http://purl.org/dc/dcmitype/"/>
    <ds:schemaRef ds:uri="71c5aaf6-e6ce-465b-b873-5148d2a4c105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e0d6c333-3612-4d65-a7f4-5976eb42d46a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728</TotalTime>
  <Words>383</Words>
  <Application>Microsoft Office PowerPoint</Application>
  <PresentationFormat>全屏显示(4:3)</PresentationFormat>
  <Paragraphs>81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‘FS_AIoT_SEC_Ph2’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Lihui</cp:lastModifiedBy>
  <cp:revision>1361</cp:revision>
  <dcterms:created xsi:type="dcterms:W3CDTF">2008-08-30T09:32:10Z</dcterms:created>
  <dcterms:modified xsi:type="dcterms:W3CDTF">2025-12-01T04:55:01Z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2024-05-30T08:39:34Z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541d1059-9745-4f99-94e6-67daa7c79ab1</vt:lpwstr>
  </property>
  <property fmtid="{D5CDD505-2E9C-101B-9397-08002B2CF9AE}" pid="19" name="MSIP_Label_cf20372f-9ab3-4551-9149-9f9b12e2c27e_ContentBits">
    <vt:lpwstr>0</vt:lpwstr>
  </property>
</Properties>
</file>