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4" r:id="rId3"/>
    <p:sldId id="792" r:id="rId4"/>
    <p:sldId id="795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18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832" y="5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resh P. Nair (Nokia)" userId="9ec38795-fee7-4d78-8418-5c6e4743eb0f" providerId="ADAL" clId="{E978C6A4-5F36-45F2-97F9-B03C61344E5E}"/>
    <pc:docChg chg="modSld">
      <pc:chgData name="Suresh P. Nair (Nokia)" userId="9ec38795-fee7-4d78-8418-5c6e4743eb0f" providerId="ADAL" clId="{E978C6A4-5F36-45F2-97F9-B03C61344E5E}" dt="2025-12-01T18:57:05.858" v="3" actId="20577"/>
      <pc:docMkLst>
        <pc:docMk/>
      </pc:docMkLst>
      <pc:sldChg chg="modSp mod">
        <pc:chgData name="Suresh P. Nair (Nokia)" userId="9ec38795-fee7-4d78-8418-5c6e4743eb0f" providerId="ADAL" clId="{E978C6A4-5F36-45F2-97F9-B03C61344E5E}" dt="2025-12-01T18:57:05.858" v="3" actId="20577"/>
        <pc:sldMkLst>
          <pc:docMk/>
          <pc:sldMk cId="2503194211" sldId="792"/>
        </pc:sldMkLst>
        <pc:spChg chg="mod">
          <ac:chgData name="Suresh P. Nair (Nokia)" userId="9ec38795-fee7-4d78-8418-5c6e4743eb0f" providerId="ADAL" clId="{E978C6A4-5F36-45F2-97F9-B03C61344E5E}" dt="2025-12-01T18:57:05.858" v="3" actId="20577"/>
          <ac:spMkLst>
            <pc:docMk/>
            <pc:sldMk cId="2503194211" sldId="792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D032DD4-9D18-3783-D03D-9CF03F74204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129850" y="6672580"/>
            <a:ext cx="912812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800">
                <a:solidFill>
                  <a:srgbClr val="ED7D31">
                    <a:alpha val="50000"/>
                  </a:srgbClr>
                </a:solidFill>
                <a:latin typeface="Helvetica 75 Bold" pitchFamily="2" charset="0"/>
              </a:rPr>
              <a:t>Orange 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‘FS_6G_SEC’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altLang="en-US" sz="2000" b="1" dirty="0">
                <a:latin typeface="Arial" panose="020B0604020202020204" pitchFamily="34" charset="0"/>
              </a:rPr>
              <a:t>Todor </a:t>
            </a:r>
            <a:r>
              <a:rPr lang="es-ES" altLang="en-US" sz="2000" b="1" dirty="0" err="1">
                <a:latin typeface="Arial" panose="020B0604020202020204" pitchFamily="34" charset="0"/>
              </a:rPr>
              <a:t>Gamishev</a:t>
            </a:r>
            <a:r>
              <a:rPr lang="es-ES" altLang="en-US" sz="2000" b="1" dirty="0">
                <a:latin typeface="Arial" panose="020B0604020202020204" pitchFamily="34" charset="0"/>
              </a:rPr>
              <a:t> (ORANGE)</a:t>
            </a:r>
          </a:p>
          <a:p>
            <a:pPr>
              <a:lnSpc>
                <a:spcPct val="80000"/>
              </a:lnSpc>
            </a:pPr>
            <a:r>
              <a:rPr lang="es-ES" altLang="en-US" sz="2000" b="1" dirty="0" err="1">
                <a:latin typeface="Arial" panose="020B0604020202020204" pitchFamily="34" charset="0"/>
              </a:rPr>
              <a:t>Suresh</a:t>
            </a:r>
            <a:r>
              <a:rPr lang="es-ES" altLang="en-US" sz="2000" b="1" dirty="0">
                <a:latin typeface="Arial" panose="020B0604020202020204" pitchFamily="34" charset="0"/>
              </a:rPr>
              <a:t> Nair (Nokia)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89" y="840670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50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05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r-FR" sz="1050" dirty="0" err="1">
                <a:latin typeface="Calibri" panose="020F0502020204030204" pitchFamily="34" charset="0"/>
                <a:ea typeface="Calibri" panose="020F0502020204030204" pitchFamily="34" charset="0"/>
              </a:rPr>
              <a:t>Approve</a:t>
            </a:r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050" dirty="0" err="1">
                <a:latin typeface="Calibri" panose="020F0502020204030204" pitchFamily="34" charset="0"/>
                <a:ea typeface="Calibri" panose="020F0502020204030204" pitchFamily="34" charset="0"/>
              </a:rPr>
              <a:t>skeletton</a:t>
            </a:r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</a:rPr>
              <a:t> and 3 </a:t>
            </a:r>
            <a:r>
              <a:rPr lang="fr-FR" sz="1050" dirty="0" err="1">
                <a:latin typeface="Calibri" panose="020F0502020204030204" pitchFamily="34" charset="0"/>
                <a:ea typeface="Calibri" panose="020F0502020204030204" pitchFamily="34" charset="0"/>
              </a:rPr>
              <a:t>security</a:t>
            </a:r>
            <a:r>
              <a:rPr lang="fr-FR" sz="1050" dirty="0">
                <a:latin typeface="Calibri" panose="020F0502020204030204" pitchFamily="34" charset="0"/>
                <a:ea typeface="Calibri" panose="020F0502020204030204" pitchFamily="34" charset="0"/>
              </a:rPr>
              <a:t> areas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2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r-FR" sz="105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Approve</a:t>
            </a:r>
            <a:r>
              <a:rPr lang="fr-FR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 new </a:t>
            </a:r>
            <a:r>
              <a:rPr lang="fr-FR" sz="105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security</a:t>
            </a:r>
            <a:r>
              <a:rPr lang="fr-FR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 areas and start discussion on MAC CE </a:t>
            </a:r>
            <a:r>
              <a:rPr lang="fr-FR" sz="105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security</a:t>
            </a:r>
            <a:endParaRPr lang="en-CA" sz="105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RAN Security area KIs and MAC CE risk analysis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</a:rPr>
              <a:t>Attacker model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</a:rPr>
              <a:t>New security areas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</a:rPr>
              <a:t>Start discussion on Kis in other security areas (if time allows)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200" b="1" dirty="0">
                <a:latin typeface="Calibri" panose="020F0502020204030204" pitchFamily="34" charset="0"/>
              </a:rPr>
              <a:t>Milestones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CA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CA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fr-FR" altLang="de-DE" sz="1200" b="1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fr-FR" altLang="de-DE" sz="1200" b="1" dirty="0" err="1">
                <a:latin typeface="Calibri" panose="020F0502020204030204" pitchFamily="34" charset="0"/>
              </a:rPr>
              <a:t>See</a:t>
            </a:r>
            <a:r>
              <a:rPr lang="fr-FR" altLang="de-DE" sz="1200" b="1" dirty="0">
                <a:latin typeface="Calibri" panose="020F0502020204030204" pitchFamily="34" charset="0"/>
              </a:rPr>
              <a:t> S3-253663 and S3-254563 for more </a:t>
            </a:r>
            <a:r>
              <a:rPr lang="fr-FR" altLang="de-DE" sz="1200" b="1" dirty="0" err="1">
                <a:latin typeface="Calibri" panose="020F0502020204030204" pitchFamily="34" charset="0"/>
              </a:rPr>
              <a:t>details</a:t>
            </a:r>
            <a:r>
              <a:rPr lang="fr-FR" altLang="de-DE" sz="1200" b="1" dirty="0">
                <a:latin typeface="Calibri" panose="020F0502020204030204" pitchFamily="34" charset="0"/>
              </a:rPr>
              <a:t> on </a:t>
            </a:r>
            <a:r>
              <a:rPr lang="fr-FR" altLang="de-DE" sz="1200" b="1" dirty="0" err="1">
                <a:latin typeface="Calibri" panose="020F0502020204030204" pitchFamily="34" charset="0"/>
              </a:rPr>
              <a:t>current</a:t>
            </a:r>
            <a:r>
              <a:rPr lang="fr-FR" altLang="de-DE" sz="1200" b="1" dirty="0">
                <a:latin typeface="Calibri" panose="020F0502020204030204" pitchFamily="34" charset="0"/>
              </a:rPr>
              <a:t> </a:t>
            </a:r>
            <a:r>
              <a:rPr lang="fr-FR" altLang="de-DE" sz="1200" b="1" dirty="0" err="1">
                <a:latin typeface="Calibri" panose="020F0502020204030204" pitchFamily="34" charset="0"/>
              </a:rPr>
              <a:t>workplan</a:t>
            </a:r>
            <a:r>
              <a:rPr lang="fr-FR" altLang="de-DE" sz="1200" b="1" dirty="0">
                <a:latin typeface="Calibri" panose="020F0502020204030204" pitchFamily="34" charset="0"/>
              </a:rPr>
              <a:t> and </a:t>
            </a:r>
            <a:r>
              <a:rPr lang="fr-FR" altLang="de-DE" sz="1200" b="1" dirty="0" err="1">
                <a:latin typeface="Calibri" panose="020F0502020204030204" pitchFamily="34" charset="0"/>
              </a:rPr>
              <a:t>milestones</a:t>
            </a:r>
            <a:endParaRPr lang="de-DE" altLang="de-DE" sz="1200" b="1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89" y="808062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05791" y="22815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FS_6G_SEC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  <p:pic>
        <p:nvPicPr>
          <p:cNvPr id="2" name="Image 1" descr="Une image contenant texte, capture d’écran, Police, ligne&#10;&#10;Le contenu généré par l’IA peut être incorrect.">
            <a:extLst>
              <a:ext uri="{FF2B5EF4-FFF2-40B4-BE49-F238E27FC236}">
                <a16:creationId xmlns:a16="http://schemas.microsoft.com/office/drawing/2014/main" id="{AAB16A32-B64B-2B88-06D4-CE4B2811BA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3568867"/>
            <a:ext cx="7087615" cy="218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146310"/>
            <a:ext cx="8554481" cy="408196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err="1"/>
              <a:t>Sending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the</a:t>
            </a:r>
            <a:r>
              <a:rPr lang="de-DE" altLang="de-DE" sz="1200" dirty="0"/>
              <a:t> TS for </a:t>
            </a:r>
            <a:r>
              <a:rPr lang="de-DE" altLang="de-DE" sz="1200" dirty="0" err="1"/>
              <a:t>information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SA#114. Approval is expected at SA#116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Progress: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6 Security areas (Security Architecture, RAN Security, UE to Core Network Security, Core Network Security, Subscription Authentication and Authorization, Exposure security) agreed . Annexes on 1)Attacker model, 2)Risk analysis of MAC-CE agreed.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Key Issue definitions yet to start.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RAN impact to be covered by RAN WGs.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Architecture impact to be covered by SA2. 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Multimedia and codecs aspects to be covered by SA4.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Charging and OAM impact to be covered by SA5.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Application enabler related aspects to be covered by SA6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434974" y="342985"/>
            <a:ext cx="580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FS_6G_SEC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SA3#125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68587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1090044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Security for the 6G System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FS_6G_SEC</a:t>
                      </a:r>
                    </a:p>
                  </a:txBody>
                  <a:tcPr marL="68583" marR="68583" marT="34186" marB="34186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Rel-20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2027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dirty="0">
                        <a:solidFill>
                          <a:srgbClr val="FF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33.801-01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altLang="zh-CN" sz="1400" dirty="0">
                <a:latin typeface="Calibri" panose="020F0502020204030204" pitchFamily="34" charset="0"/>
              </a:rPr>
              <a:t>MAC CE </a:t>
            </a:r>
            <a:r>
              <a:rPr lang="fr-FR" altLang="zh-CN" sz="1400" dirty="0" err="1">
                <a:latin typeface="Calibri" panose="020F0502020204030204" pitchFamily="34" charset="0"/>
              </a:rPr>
              <a:t>risk</a:t>
            </a:r>
            <a:r>
              <a:rPr lang="fr-FR" altLang="zh-CN" sz="1400" dirty="0">
                <a:latin typeface="Calibri" panose="020F0502020204030204" pitchFamily="34" charset="0"/>
              </a:rPr>
              <a:t> </a:t>
            </a:r>
            <a:r>
              <a:rPr lang="fr-FR" altLang="zh-CN" sz="1400" dirty="0" err="1">
                <a:latin typeface="Calibri" panose="020F0502020204030204" pitchFamily="34" charset="0"/>
              </a:rPr>
              <a:t>analysis</a:t>
            </a:r>
            <a:r>
              <a:rPr lang="fr-FR" altLang="zh-CN" sz="1400" dirty="0">
                <a:latin typeface="Calibri" panose="020F0502020204030204" pitchFamily="34" charset="0"/>
              </a:rPr>
              <a:t>: </a:t>
            </a:r>
            <a:r>
              <a:rPr lang="fr-FR" altLang="zh-CN" sz="1400" dirty="0" err="1">
                <a:latin typeface="Calibri" panose="020F0502020204030204" pitchFamily="34" charset="0"/>
              </a:rPr>
              <a:t>methodology</a:t>
            </a:r>
            <a:r>
              <a:rPr lang="fr-FR" altLang="zh-CN" sz="1400" dirty="0">
                <a:latin typeface="Calibri" panose="020F0502020204030204" pitchFamily="34" charset="0"/>
              </a:rPr>
              <a:t> and </a:t>
            </a:r>
            <a:r>
              <a:rPr lang="fr-FR" altLang="zh-CN" sz="1400" dirty="0" err="1">
                <a:latin typeface="Calibri" panose="020F0502020204030204" pitchFamily="34" charset="0"/>
              </a:rPr>
              <a:t>preparation</a:t>
            </a:r>
            <a:r>
              <a:rPr lang="fr-FR" altLang="zh-CN" sz="1400" dirty="0">
                <a:latin typeface="Calibri" panose="020F0502020204030204" pitchFamily="34" charset="0"/>
              </a:rPr>
              <a:t> for joint meeting </a:t>
            </a:r>
            <a:r>
              <a:rPr lang="fr-FR" altLang="zh-CN" sz="1400" dirty="0" err="1">
                <a:latin typeface="Calibri" panose="020F0502020204030204" pitchFamily="34" charset="0"/>
              </a:rPr>
              <a:t>with</a:t>
            </a:r>
            <a:r>
              <a:rPr lang="fr-FR" altLang="zh-CN" sz="1400" dirty="0">
                <a:latin typeface="Calibri" panose="020F0502020204030204" pitchFamily="34" charset="0"/>
              </a:rPr>
              <a:t> RAN2 </a:t>
            </a:r>
            <a:r>
              <a:rPr lang="fr-FR" altLang="zh-CN" sz="1400" dirty="0" err="1">
                <a:latin typeface="Calibri" panose="020F0502020204030204" pitchFamily="34" charset="0"/>
              </a:rPr>
              <a:t>after</a:t>
            </a:r>
            <a:r>
              <a:rPr lang="fr-FR" altLang="zh-CN" sz="1400" dirty="0">
                <a:latin typeface="Calibri" panose="020F0502020204030204" pitchFamily="34" charset="0"/>
              </a:rPr>
              <a:t> SA3#126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altLang="zh-CN" sz="1400" dirty="0" err="1">
                <a:latin typeface="Calibri" panose="020F0502020204030204" pitchFamily="34" charset="0"/>
              </a:rPr>
              <a:t>Attacker</a:t>
            </a:r>
            <a:r>
              <a:rPr lang="fr-FR" altLang="zh-CN" sz="1400" dirty="0">
                <a:latin typeface="Calibri" panose="020F0502020204030204" pitchFamily="34" charset="0"/>
              </a:rPr>
              <a:t> model </a:t>
            </a:r>
            <a:r>
              <a:rPr lang="fr-FR" altLang="zh-CN" sz="1400" dirty="0" err="1">
                <a:latin typeface="Calibri" panose="020F0502020204030204" pitchFamily="34" charset="0"/>
              </a:rPr>
              <a:t>methodology</a:t>
            </a:r>
            <a:endParaRPr lang="fr-FR" altLang="zh-CN" sz="14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altLang="zh-CN" sz="1400" dirty="0" err="1">
                <a:latin typeface="Calibri" panose="020F0502020204030204" pitchFamily="34" charset="0"/>
              </a:rPr>
              <a:t>Some</a:t>
            </a:r>
            <a:r>
              <a:rPr lang="fr-FR" altLang="zh-CN" sz="1400" dirty="0">
                <a:latin typeface="Calibri" panose="020F0502020204030204" pitchFamily="34" charset="0"/>
              </a:rPr>
              <a:t> </a:t>
            </a:r>
            <a:r>
              <a:rPr lang="fr-FR" altLang="zh-CN" sz="1400" dirty="0" err="1">
                <a:latin typeface="Calibri" panose="020F0502020204030204" pitchFamily="34" charset="0"/>
              </a:rPr>
              <a:t>security</a:t>
            </a:r>
            <a:r>
              <a:rPr lang="fr-FR" altLang="zh-CN" sz="1400" dirty="0">
                <a:latin typeface="Calibri" panose="020F0502020204030204" pitchFamily="34" charset="0"/>
              </a:rPr>
              <a:t> areas </a:t>
            </a:r>
            <a:r>
              <a:rPr lang="fr-FR" altLang="zh-CN" sz="1400" dirty="0" err="1">
                <a:latin typeface="Calibri" panose="020F0502020204030204" pitchFamily="34" charset="0"/>
              </a:rPr>
              <a:t>need</a:t>
            </a:r>
            <a:r>
              <a:rPr lang="fr-FR" altLang="zh-CN" sz="1400" dirty="0">
                <a:latin typeface="Calibri" panose="020F0502020204030204" pitchFamily="34" charset="0"/>
              </a:rPr>
              <a:t> more </a:t>
            </a:r>
            <a:r>
              <a:rPr lang="fr-FR" altLang="zh-CN" sz="1400" dirty="0" err="1">
                <a:latin typeface="Calibri" panose="020F0502020204030204" pitchFamily="34" charset="0"/>
              </a:rPr>
              <a:t>progress</a:t>
            </a:r>
            <a:r>
              <a:rPr lang="fr-FR" altLang="zh-CN" sz="1400" dirty="0">
                <a:latin typeface="Calibri" panose="020F0502020204030204" pitchFamily="34" charset="0"/>
              </a:rPr>
              <a:t> in SA2 </a:t>
            </a:r>
            <a:r>
              <a:rPr lang="fr-FR" altLang="zh-CN" sz="1400" dirty="0" err="1">
                <a:latin typeface="Calibri" panose="020F0502020204030204" pitchFamily="34" charset="0"/>
              </a:rPr>
              <a:t>before</a:t>
            </a:r>
            <a:r>
              <a:rPr lang="fr-FR" altLang="zh-CN" sz="1400" dirty="0">
                <a:latin typeface="Calibri" panose="020F0502020204030204" pitchFamily="34" charset="0"/>
              </a:rPr>
              <a:t> </a:t>
            </a:r>
            <a:r>
              <a:rPr lang="fr-FR" altLang="zh-CN" sz="1400" dirty="0" err="1">
                <a:latin typeface="Calibri" panose="020F0502020204030204" pitchFamily="34" charset="0"/>
              </a:rPr>
              <a:t>being</a:t>
            </a:r>
            <a:r>
              <a:rPr lang="fr-FR" altLang="zh-CN" sz="1400" dirty="0">
                <a:latin typeface="Calibri" panose="020F0502020204030204" pitchFamily="34" charset="0"/>
              </a:rPr>
              <a:t> </a:t>
            </a:r>
            <a:r>
              <a:rPr lang="fr-FR" altLang="zh-CN" sz="1400" dirty="0" err="1">
                <a:latin typeface="Calibri" panose="020F0502020204030204" pitchFamily="34" charset="0"/>
              </a:rPr>
              <a:t>defined</a:t>
            </a:r>
            <a:r>
              <a:rPr lang="fr-FR" altLang="zh-CN" sz="1400" dirty="0">
                <a:latin typeface="Calibri" panose="020F0502020204030204" pitchFamily="34" charset="0"/>
              </a:rPr>
              <a:t> (</a:t>
            </a:r>
            <a:r>
              <a:rPr lang="fr-FR" altLang="zh-CN" sz="1400" dirty="0" err="1">
                <a:latin typeface="Calibri" panose="020F0502020204030204" pitchFamily="34" charset="0"/>
              </a:rPr>
              <a:t>such</a:t>
            </a:r>
            <a:r>
              <a:rPr lang="fr-FR" altLang="zh-CN" sz="1400" dirty="0">
                <a:latin typeface="Calibri" panose="020F0502020204030204" pitchFamily="34" charset="0"/>
              </a:rPr>
              <a:t> as AI and Data Framework)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SA3#124 – 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SA3#125 - 2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SA3#126 - 46</a:t>
            </a:r>
            <a:endParaRPr lang="en-GB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TSG#116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445605" y="382604"/>
            <a:ext cx="7033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FS_6G_SEC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e6c818a6-e1a0-4a6e-a969-20d857c5dc62}" enabled="1" method="Standard" siteId="{90c7a20a-f34b-40bf-bc48-b9253b6f5d2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350</Words>
  <Application>Microsoft Office PowerPoint</Application>
  <PresentationFormat>On-screen Show (4:3)</PresentationFormat>
  <Paragraphs>85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Helvetica 75 Bold</vt:lpstr>
      <vt:lpstr>Symbol</vt:lpstr>
      <vt:lpstr>Times New Roman</vt:lpstr>
      <vt:lpstr>Office Theme</vt:lpstr>
      <vt:lpstr>SA WG3 Status report for ‘FS_6G_SEC’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1359</cp:revision>
  <dcterms:created xsi:type="dcterms:W3CDTF">2008-08-30T09:32:00Z</dcterms:created>
  <dcterms:modified xsi:type="dcterms:W3CDTF">2025-12-01T19:00:25Z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  <property fmtid="{D5CDD505-2E9C-101B-9397-08002B2CF9AE}" pid="15" name="MSIP_Label_17da11e7-ad83-4459-98c6-12a88e2eac78_Enabled">
    <vt:lpwstr>true</vt:lpwstr>
  </property>
  <property fmtid="{D5CDD505-2E9C-101B-9397-08002B2CF9AE}" pid="16" name="MSIP_Label_17da11e7-ad83-4459-98c6-12a88e2eac78_SetDate">
    <vt:lpwstr>2025-11-27T18:53:01Z</vt:lpwstr>
  </property>
  <property fmtid="{D5CDD505-2E9C-101B-9397-08002B2CF9AE}" pid="17" name="MSIP_Label_17da11e7-ad83-4459-98c6-12a88e2eac78_Method">
    <vt:lpwstr>Privileged</vt:lpwstr>
  </property>
  <property fmtid="{D5CDD505-2E9C-101B-9397-08002B2CF9AE}" pid="18" name="MSIP_Label_17da11e7-ad83-4459-98c6-12a88e2eac78_Name">
    <vt:lpwstr>17da11e7-ad83-4459-98c6-12a88e2eac78</vt:lpwstr>
  </property>
  <property fmtid="{D5CDD505-2E9C-101B-9397-08002B2CF9AE}" pid="19" name="MSIP_Label_17da11e7-ad83-4459-98c6-12a88e2eac78_SiteId">
    <vt:lpwstr>68283f3b-8487-4c86-adb3-a5228f18b893</vt:lpwstr>
  </property>
  <property fmtid="{D5CDD505-2E9C-101B-9397-08002B2CF9AE}" pid="20" name="MSIP_Label_17da11e7-ad83-4459-98c6-12a88e2eac78_ActionId">
    <vt:lpwstr>9fafa638-b5bf-473b-a615-c0695ff3a836</vt:lpwstr>
  </property>
  <property fmtid="{D5CDD505-2E9C-101B-9397-08002B2CF9AE}" pid="21" name="MSIP_Label_17da11e7-ad83-4459-98c6-12a88e2eac78_ContentBits">
    <vt:lpwstr>0</vt:lpwstr>
  </property>
  <property fmtid="{D5CDD505-2E9C-101B-9397-08002B2CF9AE}" pid="22" name="MSIP_Label_17da11e7-ad83-4459-98c6-12a88e2eac78_Tag">
    <vt:lpwstr>10, 0, 1, 1</vt:lpwstr>
  </property>
  <property fmtid="{D5CDD505-2E9C-101B-9397-08002B2CF9AE}" pid="23" name="ClassificationContentMarkingFooterLocations">
    <vt:lpwstr>Office Theme:3</vt:lpwstr>
  </property>
  <property fmtid="{D5CDD505-2E9C-101B-9397-08002B2CF9AE}" pid="24" name="ClassificationContentMarkingFooterText">
    <vt:lpwstr>Orange Restricted</vt:lpwstr>
  </property>
</Properties>
</file>