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theme/themeOverride1.xml" ContentType="application/vnd.openxmlformats-officedocument.themeOverride+xml"/>
  <Override PartName="/ppt/notesSlides/notesSlide4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6" Type="http://schemas.microsoft.com/office/2020/02/relationships/classificationlabels" Target="docMetadata/LabelInfo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6"/>
  </p:notesMasterIdLst>
  <p:handoutMasterIdLst>
    <p:handoutMasterId r:id="rId7"/>
  </p:handoutMasterIdLst>
  <p:sldIdLst>
    <p:sldId id="303" r:id="rId2"/>
    <p:sldId id="793" r:id="rId3"/>
    <p:sldId id="792" r:id="rId4"/>
    <p:sldId id="794" r:id="rId5"/>
  </p:sldIdLst>
  <p:sldSz cx="9144000" cy="6858000" type="screen4x3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0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9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70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pporteur" initials="SS" lastIdx="1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2A6EA8"/>
    <a:srgbClr val="FF7C80"/>
    <a:srgbClr val="FF3300"/>
    <a:srgbClr val="62A14D"/>
    <a:srgbClr val="000000"/>
    <a:srgbClr val="C6D254"/>
    <a:srgbClr val="B1D254"/>
    <a:srgbClr val="72AF2F"/>
    <a:srgbClr val="5C88D0"/>
    <a:srgbClr val="727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32989F4-9E9B-496A-80D9-EEEB4F50E8FA}" v="13" dt="2025-12-01T01:10:31.032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无样式，网格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F5AB1C69-6EDB-4FF4-983F-18BD219EF322}" styleName="中度样式 2 - 强调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1489" autoAdjust="0"/>
    <p:restoredTop sz="94980" autoAdjust="0"/>
  </p:normalViewPr>
  <p:slideViewPr>
    <p:cSldViewPr snapToGrid="0">
      <p:cViewPr varScale="1">
        <p:scale>
          <a:sx n="159" d="100"/>
          <a:sy n="159" d="100"/>
        </p:scale>
        <p:origin x="660" y="138"/>
      </p:cViewPr>
      <p:guideLst>
        <p:guide orient="horz" pos="219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notesViewPr>
    <p:cSldViewPr snapToGrid="0">
      <p:cViewPr varScale="1">
        <p:scale>
          <a:sx n="54" d="100"/>
          <a:sy n="54" d="100"/>
        </p:scale>
        <p:origin x="2530" y="58"/>
      </p:cViewPr>
      <p:guideLst>
        <p:guide orient="horz" pos="3170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ommentAuthors" Target="commentAuthors.xml"/><Relationship Id="rId13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Relationship Id="rId14" Type="http://schemas.microsoft.com/office/2015/10/relationships/revisionInfo" Target="revisionInfo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ongil Kim" userId="afbc1bee-3776-4ba3-9847-f5158bdb6cb1" providerId="ADAL" clId="{BCA2644D-71F7-49F2-8ABC-B22DE2BDA180}"/>
    <pc:docChg chg="undo redo custSel modSld modMainMaster">
      <pc:chgData name="Hongil Kim" userId="afbc1bee-3776-4ba3-9847-f5158bdb6cb1" providerId="ADAL" clId="{BCA2644D-71F7-49F2-8ABC-B22DE2BDA180}" dt="2025-12-01T01:31:12.410" v="1517" actId="20577"/>
      <pc:docMkLst>
        <pc:docMk/>
      </pc:docMkLst>
      <pc:sldChg chg="modSp mod">
        <pc:chgData name="Hongil Kim" userId="afbc1bee-3776-4ba3-9847-f5158bdb6cb1" providerId="ADAL" clId="{BCA2644D-71F7-49F2-8ABC-B22DE2BDA180}" dt="2025-12-01T01:14:21.670" v="1259" actId="2711"/>
        <pc:sldMkLst>
          <pc:docMk/>
          <pc:sldMk cId="0" sldId="303"/>
        </pc:sldMkLst>
        <pc:spChg chg="mod">
          <ac:chgData name="Hongil Kim" userId="afbc1bee-3776-4ba3-9847-f5158bdb6cb1" providerId="ADAL" clId="{BCA2644D-71F7-49F2-8ABC-B22DE2BDA180}" dt="2025-12-01T01:14:21.670" v="1259" actId="2711"/>
          <ac:spMkLst>
            <pc:docMk/>
            <pc:sldMk cId="0" sldId="303"/>
            <ac:spMk id="13" creationId="{00000000-0000-0000-0000-000000000000}"/>
          </ac:spMkLst>
        </pc:spChg>
      </pc:sldChg>
      <pc:sldChg chg="modSp mod">
        <pc:chgData name="Hongil Kim" userId="afbc1bee-3776-4ba3-9847-f5158bdb6cb1" providerId="ADAL" clId="{BCA2644D-71F7-49F2-8ABC-B22DE2BDA180}" dt="2025-12-01T01:31:12.410" v="1517" actId="20577"/>
        <pc:sldMkLst>
          <pc:docMk/>
          <pc:sldMk cId="0" sldId="792"/>
        </pc:sldMkLst>
        <pc:spChg chg="mod">
          <ac:chgData name="Hongil Kim" userId="afbc1bee-3776-4ba3-9847-f5158bdb6cb1" providerId="ADAL" clId="{BCA2644D-71F7-49F2-8ABC-B22DE2BDA180}" dt="2025-12-01T01:31:12.410" v="1517" actId="20577"/>
          <ac:spMkLst>
            <pc:docMk/>
            <pc:sldMk cId="0" sldId="792"/>
            <ac:spMk id="9" creationId="{00000000-0000-0000-0000-000000000000}"/>
          </ac:spMkLst>
        </pc:spChg>
        <pc:spChg chg="mod">
          <ac:chgData name="Hongil Kim" userId="afbc1bee-3776-4ba3-9847-f5158bdb6cb1" providerId="ADAL" clId="{BCA2644D-71F7-49F2-8ABC-B22DE2BDA180}" dt="2025-12-01T00:25:11.563" v="10"/>
          <ac:spMkLst>
            <pc:docMk/>
            <pc:sldMk cId="0" sldId="792"/>
            <ac:spMk id="10" creationId="{AA3F033D-2F5F-4BA9-884E-0224675AD20F}"/>
          </ac:spMkLst>
        </pc:spChg>
        <pc:graphicFrameChg chg="mod modGraphic">
          <ac:chgData name="Hongil Kim" userId="afbc1bee-3776-4ba3-9847-f5158bdb6cb1" providerId="ADAL" clId="{BCA2644D-71F7-49F2-8ABC-B22DE2BDA180}" dt="2025-12-01T00:30:06.290" v="30" actId="20577"/>
          <ac:graphicFrameMkLst>
            <pc:docMk/>
            <pc:sldMk cId="0" sldId="792"/>
            <ac:graphicFrameMk id="11" creationId="{2CC3822B-8EE6-43D0-AD7D-D7B78ECF3BE1}"/>
          </ac:graphicFrameMkLst>
        </pc:graphicFrameChg>
      </pc:sldChg>
      <pc:sldChg chg="modSp mod">
        <pc:chgData name="Hongil Kim" userId="afbc1bee-3776-4ba3-9847-f5158bdb6cb1" providerId="ADAL" clId="{BCA2644D-71F7-49F2-8ABC-B22DE2BDA180}" dt="2025-12-01T01:28:49.974" v="1511" actId="20577"/>
        <pc:sldMkLst>
          <pc:docMk/>
          <pc:sldMk cId="0" sldId="793"/>
        </pc:sldMkLst>
        <pc:spChg chg="mod">
          <ac:chgData name="Hongil Kim" userId="afbc1bee-3776-4ba3-9847-f5158bdb6cb1" providerId="ADAL" clId="{BCA2644D-71F7-49F2-8ABC-B22DE2BDA180}" dt="2025-12-01T01:28:49.974" v="1511" actId="20577"/>
          <ac:spMkLst>
            <pc:docMk/>
            <pc:sldMk cId="0" sldId="793"/>
            <ac:spMk id="8" creationId="{00000000-0000-0000-0000-000000000000}"/>
          </ac:spMkLst>
        </pc:spChg>
        <pc:graphicFrameChg chg="modGraphic">
          <ac:chgData name="Hongil Kim" userId="afbc1bee-3776-4ba3-9847-f5158bdb6cb1" providerId="ADAL" clId="{BCA2644D-71F7-49F2-8ABC-B22DE2BDA180}" dt="2025-12-01T00:28:30.338" v="23" actId="20577"/>
          <ac:graphicFrameMkLst>
            <pc:docMk/>
            <pc:sldMk cId="0" sldId="793"/>
            <ac:graphicFrameMk id="4" creationId="{7FF1D50C-795A-44E4-8417-97608F019D3C}"/>
          </ac:graphicFrameMkLst>
        </pc:graphicFrameChg>
      </pc:sldChg>
      <pc:sldChg chg="modSp mod">
        <pc:chgData name="Hongil Kim" userId="afbc1bee-3776-4ba3-9847-f5158bdb6cb1" providerId="ADAL" clId="{BCA2644D-71F7-49F2-8ABC-B22DE2BDA180}" dt="2025-12-01T01:09:18.528" v="978" actId="20577"/>
        <pc:sldMkLst>
          <pc:docMk/>
          <pc:sldMk cId="0" sldId="794"/>
        </pc:sldMkLst>
        <pc:spChg chg="mod">
          <ac:chgData name="Hongil Kim" userId="afbc1bee-3776-4ba3-9847-f5158bdb6cb1" providerId="ADAL" clId="{BCA2644D-71F7-49F2-8ABC-B22DE2BDA180}" dt="2025-12-01T01:09:18.528" v="978" actId="20577"/>
          <ac:spMkLst>
            <pc:docMk/>
            <pc:sldMk cId="0" sldId="794"/>
            <ac:spMk id="5" creationId="{00000000-0000-0000-0000-000000000000}"/>
          </ac:spMkLst>
        </pc:spChg>
        <pc:spChg chg="mod">
          <ac:chgData name="Hongil Kim" userId="afbc1bee-3776-4ba3-9847-f5158bdb6cb1" providerId="ADAL" clId="{BCA2644D-71F7-49F2-8ABC-B22DE2BDA180}" dt="2025-12-01T01:09:15.607" v="976" actId="14100"/>
          <ac:spMkLst>
            <pc:docMk/>
            <pc:sldMk cId="0" sldId="794"/>
            <ac:spMk id="6" creationId="{AA3F033D-2F5F-4BA9-884E-0224675AD20F}"/>
          </ac:spMkLst>
        </pc:spChg>
      </pc:sldChg>
      <pc:sldMasterChg chg="modSp mod">
        <pc:chgData name="Hongil Kim" userId="afbc1bee-3776-4ba3-9847-f5158bdb6cb1" providerId="ADAL" clId="{BCA2644D-71F7-49F2-8ABC-B22DE2BDA180}" dt="2025-12-01T00:26:22.507" v="12" actId="20577"/>
        <pc:sldMasterMkLst>
          <pc:docMk/>
          <pc:sldMasterMk cId="0" sldId="2147483648"/>
        </pc:sldMasterMkLst>
        <pc:spChg chg="mod">
          <ac:chgData name="Hongil Kim" userId="afbc1bee-3776-4ba3-9847-f5158bdb6cb1" providerId="ADAL" clId="{BCA2644D-71F7-49F2-8ABC-B22DE2BDA180}" dt="2025-12-01T00:26:22.507" v="12" actId="20577"/>
          <ac:spMkLst>
            <pc:docMk/>
            <pc:sldMasterMk cId="0" sldId="2147483648"/>
            <ac:spMk id="1026" creationId="{00000000-0000-0000-0000-000000000000}"/>
          </ac:spMkLst>
        </pc:spChg>
      </pc:sldMaster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9E436C27-80EF-4A0D-A875-AA5301B61E12}" type="datetime1">
              <a:rPr lang="en-US"/>
              <a:t>11/28/2025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4896699-8EAF-425A-91DC-02EF736CA54C}" type="slidenum">
              <a:rPr lang="en-GB" altLang="en-US"/>
              <a:t>‹#›</a:t>
            </a:fld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fld id="{63FBF7EF-8678-4E88-BD87-1D3EF3670A8E}" type="datetime1">
              <a:rPr lang="en-US"/>
              <a:t>11/28/2025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2950"/>
            <a:ext cx="4965700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t" anchorCtr="0" compatLnSpc="1"/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defTabSz="930275" eaLnBrk="1" hangingPunct="1">
              <a:defRPr sz="1200">
                <a:latin typeface="Times New Roman" panose="02020603050405020304" pitchFamily="18" charset="0"/>
                <a:cs typeface="+mn-cs"/>
              </a:defRPr>
            </a:lvl1pPr>
          </a:lstStyle>
          <a:p>
            <a:pPr>
              <a:defRPr/>
            </a:pPr>
            <a:endParaRPr lang="en-US" dirty="0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</a:ln>
        </p:spPr>
        <p:txBody>
          <a:bodyPr vert="horz" wrap="square" lIns="92859" tIns="46430" rIns="92859" bIns="46430" numCol="1" anchor="b" anchorCtr="0" compatLnSpc="1"/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ECE0B2C6-996E-45E1-BA1D-CBDA9768A258}" type="slidenum">
              <a:rPr lang="en-GB" altLang="en-US"/>
              <a:t>‹#›</a:t>
            </a:fld>
            <a:endParaRPr lang="en-GB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915988" y="742950"/>
            <a:ext cx="4967287" cy="3725863"/>
          </a:xfrm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2</a:t>
            </a:fld>
            <a:endParaRPr lang="en-GB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3</a:t>
            </a:fld>
            <a:endParaRPr lang="en-GB" alt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ECE0B2C6-996E-45E1-BA1D-CBDA9768A258}" type="slidenum">
              <a:rPr lang="en-GB" altLang="en-US" smtClean="0"/>
              <a:t>4</a:t>
            </a:fld>
            <a:endParaRPr lang="en-GB" alt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685800" y="2130426"/>
            <a:ext cx="7772400" cy="1470025"/>
          </a:xfrm>
        </p:spPr>
        <p:txBody>
          <a:bodyPr/>
          <a:lstStyle/>
          <a:p>
            <a:r>
              <a:rPr lang="en-US" dirty="0"/>
              <a:t>Click to edit Master tit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5775" y="1200150"/>
            <a:ext cx="8388350" cy="5084763"/>
          </a:xfrm>
        </p:spPr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SA2 149E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de-DE"/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260350" y="119598"/>
            <a:ext cx="6827838" cy="906977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FS_5WWC status after SA2 150E</a:t>
            </a:r>
            <a:endParaRPr lang="en-GB" dirty="0"/>
          </a:p>
        </p:txBody>
      </p:sp>
    </p:spTree>
  </p:cSld>
  <p:clrMapOvr>
    <a:masterClrMapping/>
  </p:clrMapOvr>
  <p:transition spd="slow"/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590550" y="6373813"/>
            <a:ext cx="6169025" cy="323850"/>
          </a:xfrm>
          <a:prstGeom prst="homePlate">
            <a:avLst>
              <a:gd name="adj" fmla="val 91541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r>
              <a:rPr lang="en-US" altLang="en-US" dirty="0"/>
              <a:t>SA3#125</a:t>
            </a:r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488950" y="228600"/>
            <a:ext cx="6827838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/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85775" y="1454150"/>
            <a:ext cx="8388350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2" name="Oval 11"/>
          <p:cNvSpPr/>
          <p:nvPr userDrawn="1"/>
        </p:nvSpPr>
        <p:spPr bwMode="auto">
          <a:xfrm>
            <a:off x="8318500" y="6383338"/>
            <a:ext cx="511175" cy="296862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1E10F64A-668A-451F-BD49-32A860AAC750}" type="slidenum">
              <a:rPr lang="en-GB" altLang="en-US" b="1" smtClean="0"/>
              <a:t>‹#›</a:t>
            </a:fld>
            <a:endParaRPr lang="en-GB" altLang="en-US" b="1" dirty="0"/>
          </a:p>
          <a:p>
            <a:pPr>
              <a:defRPr/>
            </a:pPr>
            <a:endParaRPr lang="en-GB" altLang="en-US" dirty="0"/>
          </a:p>
        </p:txBody>
      </p:sp>
      <p:sp>
        <p:nvSpPr>
          <p:cNvPr id="1031" name="Rectangle 15"/>
          <p:cNvSpPr>
            <a:spLocks noChangeArrowheads="1"/>
          </p:cNvSpPr>
          <p:nvPr userDrawn="1"/>
        </p:nvSpPr>
        <p:spPr bwMode="auto">
          <a:xfrm>
            <a:off x="4086225" y="3303588"/>
            <a:ext cx="971550" cy="2460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dirty="0">
                <a:solidFill>
                  <a:schemeClr val="bg1"/>
                </a:solidFill>
              </a:rPr>
              <a:t>© 3GPP 2012</a:t>
            </a:r>
            <a:endParaRPr lang="en-GB" altLang="en-US" dirty="0"/>
          </a:p>
        </p:txBody>
      </p:sp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7439025" y="6462713"/>
            <a:ext cx="824265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800" dirty="0"/>
              <a:t>© 3GPP 2020</a:t>
            </a:r>
          </a:p>
        </p:txBody>
      </p:sp>
      <p:pic>
        <p:nvPicPr>
          <p:cNvPr id="1033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6338" y="415925"/>
            <a:ext cx="13081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3200">
          <a:solidFill>
            <a:srgbClr val="FF0000"/>
          </a:solidFill>
          <a:latin typeface="Calibri" panose="020F0502020204030204" pitchFamily="34" charset="0"/>
        </a:defRPr>
      </a:lvl9pPr>
    </p:titleStyle>
    <p:bodyStyle>
      <a:lvl1pPr marL="457200" indent="-457200" algn="l" rtl="0" eaLnBrk="0" fontAlgn="base" hangingPunct="0">
        <a:spcBef>
          <a:spcPct val="20000"/>
        </a:spcBef>
        <a:spcAft>
          <a:spcPct val="0"/>
        </a:spcAft>
        <a:buBlip>
          <a:blip r:embed="rId7"/>
        </a:buBlip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Font typeface="Arial" panose="020B0604020202020204" pitchFamily="34" charset="0"/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4.xml"/><Relationship Id="rId1" Type="http://schemas.openxmlformats.org/officeDocument/2006/relationships/themeOverride" Target="../theme/themeOverrid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fr-FR" dirty="0"/>
              <a:t>SA WG3 </a:t>
            </a:r>
            <a:r>
              <a:rPr lang="fr-FR" dirty="0" err="1"/>
              <a:t>Status</a:t>
            </a:r>
            <a:r>
              <a:rPr lang="fr-FR" dirty="0"/>
              <a:t> report for ‘</a:t>
            </a:r>
            <a:r>
              <a:rPr lang="en-IN" dirty="0"/>
              <a:t>FS_5GSAT_Ph4_SEC</a:t>
            </a:r>
            <a:r>
              <a:rPr lang="fr-FR" dirty="0"/>
              <a:t>’</a:t>
            </a:r>
            <a:endParaRPr lang="en-GB" dirty="0"/>
          </a:p>
        </p:txBody>
      </p:sp>
      <p:sp>
        <p:nvSpPr>
          <p:cNvPr id="13" name="Subtitle 6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/>
          <a:p>
            <a:pPr>
              <a:lnSpc>
                <a:spcPct val="80000"/>
              </a:lnSpc>
            </a:pPr>
            <a:br>
              <a:rPr lang="en-US" altLang="en-US" sz="2000" b="1" dirty="0"/>
            </a:br>
            <a:r>
              <a:rPr lang="en-US" altLang="en-US" sz="2000" b="1" dirty="0"/>
              <a:t>Hongil Kim (Qualcomm)</a:t>
            </a:r>
          </a:p>
          <a:p>
            <a:pPr>
              <a:lnSpc>
                <a:spcPct val="80000"/>
              </a:lnSpc>
            </a:pPr>
            <a:r>
              <a:rPr lang="en-US" sz="2000" b="1" dirty="0"/>
              <a:t>Zhou Wei (CATT)</a:t>
            </a:r>
            <a:r>
              <a:rPr lang="en-GB" sz="1800" b="1" dirty="0"/>
              <a:t>	</a:t>
            </a:r>
            <a:endParaRPr lang="en-US" altLang="en-US" sz="2000" dirty="0"/>
          </a:p>
          <a:p>
            <a:pPr>
              <a:lnSpc>
                <a:spcPct val="80000"/>
              </a:lnSpc>
              <a:defRPr/>
            </a:pPr>
            <a:endParaRPr lang="en-GB" altLang="en-US" sz="20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7"/>
          <p:cNvSpPr>
            <a:spLocks noGrp="1"/>
          </p:cNvSpPr>
          <p:nvPr>
            <p:ph sz="half" idx="2"/>
          </p:nvPr>
        </p:nvSpPr>
        <p:spPr>
          <a:xfrm>
            <a:off x="405791" y="1042564"/>
            <a:ext cx="8554481" cy="5273395"/>
          </a:xfrm>
        </p:spPr>
        <p:txBody>
          <a:bodyPr numCol="2"/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TUs planned</a:t>
            </a: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0" lvl="0" indent="0">
              <a:buNone/>
            </a:pPr>
            <a:endParaRPr lang="en-CA" sz="1800" dirty="0">
              <a:effectLst/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SA3#124 meeting:</a:t>
            </a:r>
            <a:endParaRPr lang="en-GB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GB" sz="1400" dirty="0">
                <a:latin typeface="Calibri" panose="020F0502020204030204" pitchFamily="34" charset="0"/>
                <a:ea typeface="Calibri" panose="020F0502020204030204" pitchFamily="34" charset="0"/>
              </a:rPr>
              <a:t>A key issue and solutions were agreed</a:t>
            </a:r>
            <a:endParaRPr lang="en-US" sz="14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SA3#125 meeting:</a:t>
            </a:r>
            <a:endParaRPr lang="en-CA" sz="1800" dirty="0">
              <a:solidFill>
                <a:srgbClr val="FF0000"/>
              </a:solidFill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US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Solution updates and evaluations were agreed</a:t>
            </a:r>
            <a:endParaRPr lang="en-CA" sz="1400" dirty="0">
              <a:latin typeface="Calibri" panose="020F0502020204030204" pitchFamily="34" charset="0"/>
              <a:ea typeface="Times New Roman" panose="02020603050405020304" pitchFamily="18" charset="0"/>
            </a:endParaRP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126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Continue to discuss new solutions, solution updates and evaluations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127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solution evaluations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Discuss preliminary conclusions</a:t>
            </a:r>
          </a:p>
          <a:p>
            <a:pPr marL="342900" indent="-342900">
              <a:buFont typeface="Symbol" panose="05050102010706020507" pitchFamily="18" charset="2"/>
              <a:buChar char=""/>
            </a:pP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In SA3#</a:t>
            </a:r>
            <a:r>
              <a:rPr lang="en-US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128</a:t>
            </a:r>
            <a:r>
              <a:rPr lang="en-CA" altLang="zh-CN" sz="1800" dirty="0">
                <a:latin typeface="Calibri" panose="020F0502020204030204" pitchFamily="34" charset="0"/>
                <a:ea typeface="Times New Roman" panose="02020603050405020304" pitchFamily="18" charset="0"/>
              </a:rPr>
              <a:t> (upcoming) meeting:</a:t>
            </a:r>
          </a:p>
          <a:p>
            <a:pPr marL="628650" lvl="1" indent="-342900">
              <a:buFont typeface="Symbol" panose="05050102010706020507" pitchFamily="18" charset="2"/>
              <a:buChar char=""/>
            </a:pPr>
            <a:r>
              <a:rPr lang="en-CA" altLang="zh-CN" sz="1400" dirty="0">
                <a:latin typeface="Calibri" panose="020F0502020204030204" pitchFamily="34" charset="0"/>
                <a:ea typeface="Times New Roman" panose="02020603050405020304" pitchFamily="18" charset="0"/>
              </a:rPr>
              <a:t>Finalize conclusions and complete the study</a:t>
            </a: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CA" altLang="zh-CN" sz="1400" dirty="0">
              <a:latin typeface="Calibri" panose="020F0502020204030204" pitchFamily="34" charset="0"/>
            </a:endParaRPr>
          </a:p>
          <a:p>
            <a:pPr marL="285750" lvl="1" indent="0">
              <a:buNone/>
            </a:pPr>
            <a:endParaRPr lang="en-US" sz="1800" dirty="0">
              <a:latin typeface="Calibri" panose="020F0502020204030204" pitchFamily="34" charset="0"/>
              <a:ea typeface="Times New Roman" panose="02020603050405020304" pitchFamily="18" charset="0"/>
              <a:cs typeface="+mn-cs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56B83FC-25A3-44B2-9ABF-4705626AB921}"/>
              </a:ext>
            </a:extLst>
          </p:cNvPr>
          <p:cNvSpPr txBox="1"/>
          <p:nvPr/>
        </p:nvSpPr>
        <p:spPr>
          <a:xfrm>
            <a:off x="405791" y="754743"/>
            <a:ext cx="500803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800" dirty="0" err="1">
                <a:solidFill>
                  <a:srgbClr val="FF0000"/>
                </a:solidFill>
              </a:rPr>
              <a:t>Overall</a:t>
            </a:r>
            <a:r>
              <a:rPr lang="fr-FR" sz="1800" dirty="0">
                <a:solidFill>
                  <a:srgbClr val="FF0000"/>
                </a:solidFill>
              </a:rPr>
              <a:t> plan</a:t>
            </a:r>
            <a:endParaRPr lang="en-US" sz="1800" dirty="0">
              <a:solidFill>
                <a:srgbClr val="FF0000"/>
              </a:solidFill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6A27327-DB1C-4EF3-8FA2-A10DF7DB2B50}"/>
              </a:ext>
            </a:extLst>
          </p:cNvPr>
          <p:cNvSpPr txBox="1"/>
          <p:nvPr/>
        </p:nvSpPr>
        <p:spPr>
          <a:xfrm>
            <a:off x="1303020" y="377190"/>
            <a:ext cx="621792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>
                <a:solidFill>
                  <a:srgbClr val="FF0000"/>
                </a:solidFill>
              </a:rPr>
              <a:t>‘FS_5GSAT_Ph4_SEC’ overall plan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7FF1D50C-795A-44E4-8417-97608F019D3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117184882"/>
              </p:ext>
            </p:extLst>
          </p:nvPr>
        </p:nvGraphicFramePr>
        <p:xfrm>
          <a:off x="844883" y="1601662"/>
          <a:ext cx="5851750" cy="103378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1170350">
                  <a:extLst>
                    <a:ext uri="{9D8B030D-6E8A-4147-A177-3AD203B41FA5}">
                      <a16:colId xmlns:a16="http://schemas.microsoft.com/office/drawing/2014/main" val="64587075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74009827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2072563598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3112765571"/>
                    </a:ext>
                  </a:extLst>
                </a:gridCol>
                <a:gridCol w="1170350">
                  <a:extLst>
                    <a:ext uri="{9D8B030D-6E8A-4147-A177-3AD203B41FA5}">
                      <a16:colId xmlns:a16="http://schemas.microsoft.com/office/drawing/2014/main" val="197831767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Work Task ID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TU Estimate</a:t>
                      </a:r>
                      <a:endParaRPr lang="en-IN" sz="120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>
                          <a:effectLst/>
                        </a:rPr>
                        <a:t>(Study)</a:t>
                      </a:r>
                      <a:endParaRPr lang="en-IN" sz="120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TU Estimate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(Normative)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RAN/SA2 Dependency</a:t>
                      </a:r>
                      <a:endParaRPr lang="en-IN" sz="1200" dirty="0">
                        <a:effectLst/>
                      </a:endParaRPr>
                    </a:p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(Yes/No/Maybe)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Inter Work Tasks Dependency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424924053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WT1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2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  <a:latin typeface="Times New Roman" panose="02020603050405020304" pitchFamily="18" charset="0"/>
                          <a:ea typeface="MS Mincho" panose="02020609040205080304" pitchFamily="49" charset="-128"/>
                        </a:rPr>
                        <a:t>1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Maybe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900"/>
                        </a:spcAft>
                      </a:pPr>
                      <a:r>
                        <a:rPr lang="en-GB" sz="1200" dirty="0">
                          <a:effectLst/>
                        </a:rPr>
                        <a:t> NA</a:t>
                      </a:r>
                      <a:endParaRPr lang="en-IN" sz="1200" dirty="0">
                        <a:effectLst/>
                        <a:latin typeface="Times New Roman" panose="02020603050405020304" pitchFamily="18" charset="0"/>
                        <a:ea typeface="MS Mincho" panose="02020609040205080304" pitchFamily="49" charset="-128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223278316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7"/>
          <p:cNvSpPr>
            <a:spLocks noGrp="1"/>
          </p:cNvSpPr>
          <p:nvPr>
            <p:ph sz="half" idx="2"/>
          </p:nvPr>
        </p:nvSpPr>
        <p:spPr>
          <a:xfrm>
            <a:off x="301625" y="2152062"/>
            <a:ext cx="8554481" cy="3548284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General</a:t>
            </a:r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de-DE" altLang="de-DE" sz="1400" dirty="0"/>
              <a:t>TR 33.700-30 v0.2.0 currently includes one key issue and 8 solutions in the study. </a:t>
            </a:r>
            <a:endParaRPr lang="en-IN" altLang="de-DE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GB" sz="1400" dirty="0"/>
              <a:t>Coordination with SA2/RAN may be needed for architectural and procedural impacts during conclusion phase of the study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GB" sz="1600" dirty="0"/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de-DE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Contentious Issues</a:t>
            </a:r>
            <a:r>
              <a:rPr kumimoji="0" lang="de-DE" sz="1600" b="0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:</a:t>
            </a:r>
          </a:p>
          <a:p>
            <a:pPr marL="742950" marR="0" lvl="1" indent="-28575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>
                <a:srgbClr val="C00000"/>
              </a:buClr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en-GB" sz="1400" dirty="0"/>
              <a:t>None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None/>
              <a:tabLst/>
              <a:defRPr/>
            </a:pPr>
            <a:endParaRPr kumimoji="0" lang="en-US" altLang="zh-CN" sz="1400" b="1" i="0" u="none" strike="noStrike" kern="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宋体" panose="02010600030101010101" pitchFamily="2" charset="-122"/>
              <a:cs typeface="+mn-cs"/>
            </a:endParaRPr>
          </a:p>
          <a:p>
            <a:pPr marL="457200" marR="0" lvl="0" indent="-457200" algn="l" defTabSz="914400" rtl="0" eaLnBrk="0" fontAlgn="base" latinLnBrk="0" hangingPunct="0">
              <a:lnSpc>
                <a:spcPct val="100000"/>
              </a:lnSpc>
              <a:spcBef>
                <a:spcPts val="0"/>
              </a:spcBef>
              <a:spcAft>
                <a:spcPts val="300"/>
              </a:spcAft>
              <a:buClrTx/>
              <a:buSzTx/>
              <a:buFontTx/>
              <a:buBlip>
                <a:blip r:embed="rId3"/>
              </a:buBlip>
              <a:tabLst/>
              <a:defRPr/>
            </a:pPr>
            <a:r>
              <a:rPr kumimoji="0" lang="en-US" altLang="zh-CN" sz="1600" b="1" i="0" u="none" strike="noStrike" kern="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宋体" panose="02010600030101010101" pitchFamily="2" charset="-122"/>
                <a:cs typeface="+mn-cs"/>
              </a:rPr>
              <a:t>Risks:</a:t>
            </a:r>
            <a:endParaRPr lang="en-US" altLang="zh-CN" sz="1200" dirty="0"/>
          </a:p>
          <a:p>
            <a:pPr lvl="1">
              <a:spcBef>
                <a:spcPts val="0"/>
              </a:spcBef>
              <a:spcAft>
                <a:spcPts val="300"/>
              </a:spcAft>
              <a:defRPr/>
            </a:pPr>
            <a:r>
              <a:rPr lang="en-US" altLang="zh-CN" sz="1400" dirty="0"/>
              <a:t>None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811530" y="411480"/>
            <a:ext cx="580644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‘‘FS_5GSAT_Ph4_SEC‘‘ status after SA3#125</a:t>
            </a:r>
          </a:p>
        </p:txBody>
      </p:sp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2CC3822B-8EE6-43D0-AD7D-D7B78ECF3BE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99842669"/>
              </p:ext>
            </p:extLst>
          </p:nvPr>
        </p:nvGraphicFramePr>
        <p:xfrm>
          <a:off x="301625" y="1287463"/>
          <a:ext cx="8687186" cy="688345"/>
        </p:xfrm>
        <a:graphic>
          <a:graphicData uri="http://schemas.openxmlformats.org/drawingml/2006/table">
            <a:tbl>
              <a:tblPr firstRow="1" firstCol="1" bandRow="1">
                <a:tableStyleId>{F5AB1C69-6EDB-4FF4-983F-18BD219EF322}</a:tableStyleId>
              </a:tblPr>
              <a:tblGrid>
                <a:gridCol w="93281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203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344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532661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408372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559294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  <a:gridCol w="523782">
                  <a:extLst>
                    <a:ext uri="{9D8B030D-6E8A-4147-A177-3AD203B41FA5}">
                      <a16:colId xmlns:a16="http://schemas.microsoft.com/office/drawing/2014/main" val="20006"/>
                    </a:ext>
                  </a:extLst>
                </a:gridCol>
                <a:gridCol w="596867">
                  <a:extLst>
                    <a:ext uri="{9D8B030D-6E8A-4147-A177-3AD203B41FA5}">
                      <a16:colId xmlns:a16="http://schemas.microsoft.com/office/drawing/2014/main" val="20007"/>
                    </a:ext>
                  </a:extLst>
                </a:gridCol>
                <a:gridCol w="1378585">
                  <a:extLst>
                    <a:ext uri="{9D8B030D-6E8A-4147-A177-3AD203B41FA5}">
                      <a16:colId xmlns:a16="http://schemas.microsoft.com/office/drawing/2014/main" val="20008"/>
                    </a:ext>
                  </a:extLst>
                </a:gridCol>
              </a:tblGrid>
              <a:tr h="231305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UID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Name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Acronym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 err="1"/>
                        <a:t>Rel</a:t>
                      </a:r>
                      <a:endParaRPr lang="en-GB" sz="1200" dirty="0"/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WG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Target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/>
                        <a:t>Old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New 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Change or comment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65595"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1090022</a:t>
                      </a:r>
                      <a:endParaRPr lang="en-GB" sz="12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r>
                        <a:rPr lang="en-US" sz="1200" b="1" i="0" u="none" strike="noStrike" kern="1200" dirty="0">
                          <a:solidFill>
                            <a:srgbClr val="0000FF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Study on Security Aspects of Satellite Access in 5G Phase 4</a:t>
                      </a:r>
                      <a:endParaRPr lang="en-GB" sz="1200" b="1" i="0" u="none" strike="noStrike" kern="1200" dirty="0">
                        <a:solidFill>
                          <a:srgbClr val="0000FF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GB" sz="1200" b="1" i="0" u="none" strike="noStrike" kern="1200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‘FS_5GSAT_Ph4_SEC’</a:t>
                      </a:r>
                    </a:p>
                  </a:txBody>
                  <a:tcPr marL="91448" marR="91448" marT="45640" marB="45640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Rel-20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S3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Jun., 2026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 fontAlgn="t"/>
                      <a:r>
                        <a:rPr lang="en-GB" sz="1200" b="0" i="0" u="none" strike="noStrike" dirty="0">
                          <a:solidFill>
                            <a:srgbClr val="FF0000"/>
                          </a:solidFill>
                          <a:effectLst/>
                          <a:latin typeface="Arial" panose="020B0604020202020204" pitchFamily="34" charset="0"/>
                        </a:rPr>
                        <a:t>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50%</a:t>
                      </a:r>
                    </a:p>
                  </a:txBody>
                  <a:tcPr marL="36002" marR="36002" marT="0" marB="0" anchor="ctr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800"/>
                        </a:spcAft>
                      </a:pPr>
                      <a:r>
                        <a:rPr lang="en-GB" sz="1200" dirty="0">
                          <a:solidFill>
                            <a:srgbClr val="FF0000"/>
                          </a:solidFill>
                        </a:rPr>
                        <a:t>-</a:t>
                      </a:r>
                    </a:p>
                  </a:txBody>
                  <a:tcPr marL="36002" marR="36002" marT="0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  <p:transition spd="slow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7"/>
          <p:cNvSpPr>
            <a:spLocks noGrp="1"/>
          </p:cNvSpPr>
          <p:nvPr>
            <p:ph sz="half" idx="1"/>
          </p:nvPr>
        </p:nvSpPr>
        <p:spPr>
          <a:xfrm>
            <a:off x="454315" y="964151"/>
            <a:ext cx="8554481" cy="5401815"/>
          </a:xfrm>
        </p:spPr>
        <p:txBody>
          <a:bodyPr/>
          <a:lstStyle/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800" b="1" dirty="0"/>
              <a:t>Pending issues</a:t>
            </a:r>
            <a:endParaRPr lang="en-US" altLang="en-GB" sz="1400" dirty="0">
              <a:cs typeface="+mn-ea"/>
            </a:endParaRP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Solution evaluations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zh-CN" sz="1400" dirty="0"/>
              <a:t>Conclusion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US" altLang="zh-CN" sz="14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de-DE" altLang="de-DE" sz="1600" b="1" dirty="0"/>
              <a:t>Dependencies:</a:t>
            </a:r>
            <a:endParaRPr lang="en-GB" sz="12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Maybe SA2/RAN depending on the conclusion of the study</a:t>
            </a:r>
            <a:endParaRPr lang="en-US" altLang="zh-CN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consumed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altLang="en-GB" sz="1400" dirty="0"/>
              <a:t>SA3#124 - 0.5 TU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US" sz="1400" dirty="0"/>
              <a:t>SA3#125 - </a:t>
            </a:r>
            <a:r>
              <a:rPr lang="en-US" altLang="en-GB" sz="1400" dirty="0"/>
              <a:t>0.5 TU</a:t>
            </a:r>
            <a:endParaRPr lang="en-GB" sz="1400" dirty="0"/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200" b="1" dirty="0"/>
          </a:p>
          <a:p>
            <a:pPr>
              <a:spcBef>
                <a:spcPts val="0"/>
              </a:spcBef>
              <a:spcAft>
                <a:spcPts val="0"/>
              </a:spcAft>
            </a:pPr>
            <a:r>
              <a:rPr lang="en-GB" sz="1600" b="1" dirty="0"/>
              <a:t>TUs remaining</a:t>
            </a:r>
          </a:p>
          <a:p>
            <a:pPr lvl="1">
              <a:spcBef>
                <a:spcPts val="0"/>
              </a:spcBef>
              <a:spcAft>
                <a:spcPts val="0"/>
              </a:spcAft>
            </a:pPr>
            <a:r>
              <a:rPr lang="en-GB" sz="1400" dirty="0"/>
              <a:t>2 TUs</a:t>
            </a:r>
          </a:p>
          <a:p>
            <a:pPr marL="457200" lvl="1" indent="0">
              <a:spcBef>
                <a:spcPts val="0"/>
              </a:spcBef>
              <a:spcAft>
                <a:spcPts val="0"/>
              </a:spcAft>
              <a:buNone/>
            </a:pPr>
            <a:endParaRPr lang="en-GB" sz="1600" dirty="0"/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TUs to be requested for the upcoming meeting</a:t>
            </a: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de-DE" sz="1400" dirty="0"/>
              <a:t>0.5 TU</a:t>
            </a: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endParaRPr lang="de-DE" sz="1600" b="1" dirty="0">
              <a:solidFill>
                <a:prstClr val="black"/>
              </a:solidFill>
            </a:endParaRPr>
          </a:p>
          <a:p>
            <a:pPr lvl="0">
              <a:spcBef>
                <a:spcPts val="0"/>
              </a:spcBef>
              <a:spcAft>
                <a:spcPts val="300"/>
              </a:spcAft>
              <a:defRPr/>
            </a:pPr>
            <a:r>
              <a:rPr lang="de-DE" sz="1600" b="1" dirty="0">
                <a:solidFill>
                  <a:prstClr val="black"/>
                </a:solidFill>
              </a:rPr>
              <a:t>Plan for completion</a:t>
            </a:r>
            <a:endParaRPr lang="de-DE" sz="1600" dirty="0">
              <a:solidFill>
                <a:prstClr val="black"/>
              </a:solidFill>
            </a:endParaRPr>
          </a:p>
          <a:p>
            <a:pPr lvl="1">
              <a:spcBef>
                <a:spcPts val="0"/>
              </a:spcBef>
              <a:spcAft>
                <a:spcPts val="0"/>
              </a:spcAft>
              <a:defRPr/>
            </a:pPr>
            <a:r>
              <a:rPr lang="en-IN" sz="1400" dirty="0">
                <a:sym typeface="+mn-ea"/>
              </a:rPr>
              <a:t>Planned to close the study by SA3#128</a:t>
            </a:r>
            <a:endParaRPr lang="en-US" altLang="zh-CN" sz="1400" dirty="0"/>
          </a:p>
          <a:p>
            <a:pPr lvl="1">
              <a:spcBef>
                <a:spcPts val="0"/>
              </a:spcBef>
              <a:spcAft>
                <a:spcPts val="0"/>
              </a:spcAft>
            </a:pPr>
            <a:endParaRPr lang="en-US" altLang="zh-CN" sz="16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A3F033D-2F5F-4BA9-884E-0224675AD20F}"/>
              </a:ext>
            </a:extLst>
          </p:cNvPr>
          <p:cNvSpPr txBox="1"/>
          <p:nvPr/>
        </p:nvSpPr>
        <p:spPr>
          <a:xfrm>
            <a:off x="785403" y="411480"/>
            <a:ext cx="711327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>
                <a:solidFill>
                  <a:srgbClr val="FF0000"/>
                </a:solidFill>
              </a:rPr>
              <a:t>‘‘FS_5GSAT_Ph4_SEC‘‘ pending work and plan for completion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  <p:transition spd="slow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</a:spPr>
      <a:bodyPr vert="horz" wrap="square" lIns="91440" tIns="45720" rIns="91440" bIns="45720" numCol="1" anchor="t" anchorCtr="0" compatLnSpc="1"/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Metadata/LabelInfo.xml><?xml version="1.0" encoding="utf-8"?>
<clbl:labelList xmlns:clbl="http://schemas.microsoft.com/office/2020/mipLabelMetadata">
  <clbl:label id="{d747bccc-1f7a-43de-9506-0ef23dd23464}" enabled="1" method="Privileged" siteId="{98e9ba89-e1a1-4e38-9007-8bdabc25de1d}" removed="0"/>
</clbl:labelList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3060</TotalTime>
  <Words>313</Words>
  <Application>Microsoft Office PowerPoint</Application>
  <PresentationFormat>On-screen Show (4:3)</PresentationFormat>
  <Paragraphs>88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Symbol</vt:lpstr>
      <vt:lpstr>Times New Roman</vt:lpstr>
      <vt:lpstr>Office Theme</vt:lpstr>
      <vt:lpstr>SA WG3 Status report for ‘FS_5GSAT_Ph4_SEC’</vt:lpstr>
      <vt:lpstr>PowerPoint Presentation</vt:lpstr>
      <vt:lpstr>PowerPoint Presentation</vt:lpstr>
      <vt:lpstr>PowerPoint Presentation</vt:lpstr>
    </vt:vector>
  </TitlesOfParts>
  <Company>3GPP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Scrase</dc:creator>
  <cp:keywords>CTPClassification=CTP_NT</cp:keywords>
  <dc:description>© 2009  All rights reserved</dc:description>
  <cp:lastModifiedBy>S3-254540-r2</cp:lastModifiedBy>
  <cp:revision>1349</cp:revision>
  <dcterms:created xsi:type="dcterms:W3CDTF">2008-08-30T09:32:00Z</dcterms:created>
  <dcterms:modified xsi:type="dcterms:W3CDTF">2025-12-01T01:31:14Z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1559122847</vt:lpwstr>
  </property>
  <property fmtid="{D5CDD505-2E9C-101B-9397-08002B2CF9AE}" pid="6" name="TitusGUID">
    <vt:lpwstr>2c7635f8-94c0-4125-af53-3ffb066031e5</vt:lpwstr>
  </property>
  <property fmtid="{D5CDD505-2E9C-101B-9397-08002B2CF9AE}" pid="7" name="CTP_TimeStamp">
    <vt:lpwstr>2020-01-29 20:41:49Z</vt:lpwstr>
  </property>
  <property fmtid="{D5CDD505-2E9C-101B-9397-08002B2CF9AE}" pid="8" name="CTP_BU">
    <vt:lpwstr>NA</vt:lpwstr>
  </property>
  <property fmtid="{D5CDD505-2E9C-101B-9397-08002B2CF9AE}" pid="9" name="CTP_IDSID">
    <vt:lpwstr>NA</vt:lpwstr>
  </property>
  <property fmtid="{D5CDD505-2E9C-101B-9397-08002B2CF9AE}" pid="10" name="CTP_WWID">
    <vt:lpwstr>NA</vt:lpwstr>
  </property>
  <property fmtid="{D5CDD505-2E9C-101B-9397-08002B2CF9AE}" pid="11" name="CTPClassification">
    <vt:lpwstr>CTP_NT</vt:lpwstr>
  </property>
  <property fmtid="{D5CDD505-2E9C-101B-9397-08002B2CF9AE}" pid="12" name="ContentTypeId">
    <vt:lpwstr>0x010100C17A4B69EF56E94C827924DC4B490231</vt:lpwstr>
  </property>
  <property fmtid="{D5CDD505-2E9C-101B-9397-08002B2CF9AE}" pid="13" name="ICV">
    <vt:lpwstr>1837D1C9E68648288F4B5890FB014645</vt:lpwstr>
  </property>
  <property fmtid="{D5CDD505-2E9C-101B-9397-08002B2CF9AE}" pid="14" name="KSOProductBuildVer">
    <vt:lpwstr>2052-11.8.2.12085</vt:lpwstr>
  </property>
</Properties>
</file>