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76" y="-9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1886" y="2130426"/>
            <a:ext cx="8066314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altLang="zh-CN" dirty="0"/>
              <a:t>SA WG3 Status report for </a:t>
            </a:r>
            <a:r>
              <a:rPr lang="en-US" altLang="zh-CN" dirty="0"/>
              <a:t>-	SCAS_5GA (Rel-20)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4261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 err="1"/>
              <a:t>Rong</a:t>
            </a:r>
            <a:r>
              <a:rPr lang="en-US" altLang="en-US" sz="2000" b="1" dirty="0"/>
              <a:t> Wu</a:t>
            </a:r>
            <a:r>
              <a:rPr lang="en-GB" altLang="zh-CN" sz="2000" b="1" dirty="0"/>
              <a:t>, Huawei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683524" y="87029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SCAS_5GA (Rel-20)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14C08A3A-5690-45AB-8E4E-A8C31C31F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005243"/>
              </p:ext>
            </p:extLst>
          </p:nvPr>
        </p:nvGraphicFramePr>
        <p:xfrm>
          <a:off x="577190" y="1819385"/>
          <a:ext cx="7843752" cy="347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1730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787647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784375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</a:tblGrid>
              <a:tr h="263958"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Meeting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aa-ET" sz="1100" dirty="0">
                          <a:effectLst/>
                        </a:rPr>
                        <a:t>TU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</a:t>
                      </a:r>
                      <a:r>
                        <a:rPr lang="en-US" sz="1100" dirty="0">
                          <a:effectLst/>
                        </a:rPr>
                        <a:t>22</a:t>
                      </a:r>
                      <a:r>
                        <a:rPr lang="aa-ET" sz="1100" dirty="0">
                          <a:effectLst/>
                        </a:rPr>
                        <a:t> (</a:t>
                      </a:r>
                      <a:r>
                        <a:rPr lang="en-US" sz="1100" dirty="0">
                          <a:effectLst/>
                        </a:rPr>
                        <a:t>May</a:t>
                      </a:r>
                      <a:r>
                        <a:rPr lang="aa-ET" sz="1100" dirty="0">
                          <a:effectLst/>
                        </a:rPr>
                        <a:t>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WID</a:t>
                      </a:r>
                      <a:r>
                        <a:rPr lang="en-GB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</a:t>
                      </a:r>
                      <a:r>
                        <a:rPr lang="en-US" sz="1100" dirty="0">
                          <a:effectLst/>
                        </a:rPr>
                        <a:t>23</a:t>
                      </a:r>
                      <a:r>
                        <a:rPr lang="aa-ET" sz="1100" dirty="0">
                          <a:effectLst/>
                        </a:rPr>
                        <a:t> (</a:t>
                      </a:r>
                      <a:r>
                        <a:rPr lang="aa-ET" altLang="zh-CN" sz="1100" dirty="0">
                          <a:effectLst/>
                        </a:rPr>
                        <a:t>August)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Living CRs are </a:t>
                      </a:r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created 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effectLst/>
                        </a:rPr>
                        <a:t>1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40010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</a:t>
                      </a:r>
                      <a:r>
                        <a:rPr lang="en-US" sz="1100" dirty="0">
                          <a:effectLst/>
                        </a:rPr>
                        <a:t>24</a:t>
                      </a:r>
                      <a:r>
                        <a:rPr lang="aa-ET" sz="1100" dirty="0">
                          <a:effectLst/>
                        </a:rPr>
                        <a:t> (October)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Living CRs are maintained, new </a:t>
                      </a:r>
                      <a:r>
                        <a:rPr lang="en-US" altLang="zh-CN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draftCRs</a:t>
                      </a:r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are open to be accepted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39317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</a:t>
                      </a:r>
                      <a:r>
                        <a:rPr lang="en-US" sz="1100" dirty="0">
                          <a:effectLst/>
                        </a:rPr>
                        <a:t>25</a:t>
                      </a:r>
                      <a:r>
                        <a:rPr lang="aa-ET" sz="1100" dirty="0">
                          <a:effectLst/>
                        </a:rPr>
                        <a:t> (November)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Living CRs are maintained, new draftCRs are open to be accepted</a:t>
                      </a:r>
                      <a:endParaRPr kumimoji="0" lang="aa-ET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SA#1</a:t>
                      </a:r>
                      <a:r>
                        <a:rPr lang="en-US" sz="1100" dirty="0">
                          <a:effectLst/>
                        </a:rPr>
                        <a:t>26</a:t>
                      </a:r>
                      <a:r>
                        <a:rPr lang="aa-ET" sz="1100" dirty="0">
                          <a:effectLst/>
                        </a:rPr>
                        <a:t> </a:t>
                      </a:r>
                      <a:r>
                        <a:rPr lang="en-US" sz="1100" dirty="0">
                          <a:effectLst/>
                        </a:rPr>
                        <a:t>(January</a:t>
                      </a:r>
                      <a:r>
                        <a:rPr lang="aa-ET" sz="1100" dirty="0">
                          <a:effectLst/>
                        </a:rPr>
                        <a:t>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Living CRs are maintained, new draftCRs are open to be accepted</a:t>
                      </a:r>
                      <a:endParaRPr kumimoji="0" lang="aa-ET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SA#1</a:t>
                      </a:r>
                      <a:r>
                        <a:rPr lang="en-US" altLang="zh-CN" sz="1100" dirty="0">
                          <a:effectLst/>
                        </a:rPr>
                        <a:t>27</a:t>
                      </a:r>
                      <a:r>
                        <a:rPr lang="aa-ET" altLang="zh-CN" sz="1100" dirty="0">
                          <a:effectLst/>
                        </a:rPr>
                        <a:t> </a:t>
                      </a:r>
                      <a:r>
                        <a:rPr lang="en-US" altLang="zh-CN" sz="1100" dirty="0">
                          <a:effectLst/>
                        </a:rPr>
                        <a:t>(April</a:t>
                      </a:r>
                      <a:r>
                        <a:rPr lang="aa-ET" altLang="zh-CN" sz="1100" dirty="0">
                          <a:effectLst/>
                        </a:rPr>
                        <a:t>)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Living CRs are maintained, new draftCRs are open to be accepted</a:t>
                      </a:r>
                      <a:endParaRPr kumimoji="0" lang="aa-ET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798149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SA#1</a:t>
                      </a:r>
                      <a:r>
                        <a:rPr lang="en-US" altLang="zh-CN" sz="1100" dirty="0">
                          <a:effectLst/>
                        </a:rPr>
                        <a:t>28(May</a:t>
                      </a:r>
                      <a:r>
                        <a:rPr lang="aa-ET" altLang="zh-CN" sz="1100" dirty="0">
                          <a:effectLst/>
                        </a:rPr>
                        <a:t>)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Living CRs are maintained, new </a:t>
                      </a:r>
                      <a:r>
                        <a:rPr kumimoji="0" lang="en-US" altLang="zh-CN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draftCRs</a:t>
                      </a:r>
                      <a:r>
                        <a:rPr kumimoji="0" lang="en-US" altLang="zh-CN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Aptos" panose="020B0004020202020204" pitchFamily="34" charset="0"/>
                          <a:cs typeface="+mn-cs"/>
                        </a:rPr>
                        <a:t> are open to be accepted</a:t>
                      </a:r>
                      <a:endParaRPr kumimoji="0" lang="aa-ET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Aptos" panose="020B0004020202020204" pitchFamily="34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49572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SA#1</a:t>
                      </a:r>
                      <a:r>
                        <a:rPr lang="en-US" altLang="zh-CN" sz="1100" dirty="0">
                          <a:effectLst/>
                        </a:rPr>
                        <a:t>29(August</a:t>
                      </a:r>
                      <a:r>
                        <a:rPr lang="aa-ET" altLang="zh-CN" sz="1100" dirty="0">
                          <a:effectLst/>
                        </a:rPr>
                        <a:t>)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Last meeting for</a:t>
                      </a:r>
                      <a:r>
                        <a:rPr lang="en-US" altLang="zh-CN" sz="1100" dirty="0">
                          <a:effectLst/>
                        </a:rPr>
                        <a:t> New</a:t>
                      </a:r>
                      <a:r>
                        <a:rPr lang="en-US" altLang="zh-CN" sz="1100" baseline="0" dirty="0">
                          <a:effectLst/>
                        </a:rPr>
                        <a:t> Living CRs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Convert part of living CR to normal CR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0.5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71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067723"/>
            <a:ext cx="8554481" cy="28887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Created 8 living CRs in this meeting.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L</a:t>
            </a:r>
            <a:r>
              <a:rPr lang="en-US" altLang="zh-CN" sz="1000" dirty="0"/>
              <a:t>iving CR for TR33.926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L</a:t>
            </a:r>
            <a:r>
              <a:rPr lang="en-US" altLang="zh-CN" sz="1000" dirty="0"/>
              <a:t>iving CR for TR33.117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L</a:t>
            </a:r>
            <a:r>
              <a:rPr lang="en-US" altLang="zh-CN" sz="1000" dirty="0"/>
              <a:t>iving CR for TS33.511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000" dirty="0"/>
              <a:t>Living CR for TS33.514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000" dirty="0"/>
              <a:t>Living CR for TS33.513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L</a:t>
            </a:r>
            <a:r>
              <a:rPr lang="en-US" altLang="zh-CN" sz="1000" dirty="0"/>
              <a:t>iving CR for TS33.216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The living CRs will be maintained based on the rule of 3GPP.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1" defTabSz="914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/>
              <a:defRPr/>
            </a:pPr>
            <a:r>
              <a:rPr lang="de-DE" sz="1400" dirty="0"/>
              <a:t>NULL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434330" y="612805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SCAS_5GA (Rel-20) </a:t>
            </a:r>
            <a:r>
              <a:rPr lang="en-US" sz="2000" dirty="0">
                <a:solidFill>
                  <a:srgbClr val="FF0000"/>
                </a:solidFill>
              </a:rPr>
              <a:t>after SA3#125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630711"/>
              </p:ext>
            </p:extLst>
          </p:nvPr>
        </p:nvGraphicFramePr>
        <p:xfrm>
          <a:off x="301625" y="1287463"/>
          <a:ext cx="8687186" cy="61408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0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9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1080042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Security Assurance Specification for 5G-Advanced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400" dirty="0">
                          <a:effectLst/>
                          <a:latin typeface="Aptos"/>
                          <a:ea typeface="+mn-ea"/>
                          <a:cs typeface="Times New Roman" panose="02020603050405020304" pitchFamily="18" charset="0"/>
                        </a:rPr>
                        <a:t>SCAS_5GA</a:t>
                      </a:r>
                      <a:endParaRPr lang="zh-CN" sz="14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Living CR</a:t>
                      </a: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 are created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8B206888-0E49-40D9-B674-A5BB7B38654D}"/>
              </a:ext>
            </a:extLst>
          </p:cNvPr>
          <p:cNvSpPr txBox="1"/>
          <p:nvPr/>
        </p:nvSpPr>
        <p:spPr>
          <a:xfrm>
            <a:off x="2952750" y="2547226"/>
            <a:ext cx="51117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TS33.512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TS33.517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TS33.518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TS33.519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TS33.521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TS33.523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CN" dirty="0">
              <a:highlight>
                <a:srgbClr val="FFFF00"/>
              </a:highlight>
              <a:latin typeface="+mn-lt"/>
            </a:endParaRP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de-DE" dirty="0">
              <a:highlight>
                <a:srgbClr val="FFFF00"/>
              </a:highlight>
              <a:latin typeface="+mn-lt"/>
            </a:endParaRP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de-DE" dirty="0">
              <a:highlight>
                <a:srgbClr val="FFFF00"/>
              </a:highlight>
              <a:latin typeface="+mn-lt"/>
            </a:endParaRPr>
          </a:p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9A26D27-A8E5-4BB0-9545-D560AB6EC77E}"/>
              </a:ext>
            </a:extLst>
          </p:cNvPr>
          <p:cNvSpPr txBox="1"/>
          <p:nvPr/>
        </p:nvSpPr>
        <p:spPr>
          <a:xfrm>
            <a:off x="5471170" y="2547226"/>
            <a:ext cx="51117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TS33.226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de-DE" dirty="0">
                <a:latin typeface="+mn-lt"/>
              </a:rPr>
              <a:t>L</a:t>
            </a:r>
            <a:r>
              <a:rPr lang="en-US" altLang="zh-CN" dirty="0">
                <a:latin typeface="+mn-lt"/>
              </a:rPr>
              <a:t>iving CR for TS33.116</a:t>
            </a: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CN" dirty="0">
              <a:highlight>
                <a:srgbClr val="FFFF00"/>
              </a:highlight>
              <a:latin typeface="+mn-lt"/>
            </a:endParaRP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de-DE" dirty="0">
              <a:highlight>
                <a:srgbClr val="FFFF00"/>
              </a:highlight>
              <a:latin typeface="+mn-lt"/>
            </a:endParaRPr>
          </a:p>
          <a:p>
            <a:pPr marL="1143000" lvl="2" indent="-2286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de-DE" dirty="0">
              <a:highlight>
                <a:srgbClr val="FFFF00"/>
              </a:highlight>
              <a:latin typeface="+mn-lt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NULL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SA3#124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SA3#125 </a:t>
            </a:r>
            <a:r>
              <a:rPr lang="en-GB" altLang="zh-CN" sz="1400" dirty="0"/>
              <a:t>– </a:t>
            </a:r>
            <a:r>
              <a:rPr lang="en-GB" sz="1400" dirty="0"/>
              <a:t>0.5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US" altLang="zh-CN" sz="1600" b="1" dirty="0"/>
              <a:t>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NULL</a:t>
            </a:r>
            <a:endParaRPr lang="en-US" altLang="zh-CN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600" dirty="0">
                <a:solidFill>
                  <a:prstClr val="black"/>
                </a:solidFill>
              </a:rPr>
              <a:t>SA#113 Send the CRs for approval</a:t>
            </a:r>
            <a:endParaRPr lang="en-US" altLang="zh-CN" sz="2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538397" y="648987"/>
            <a:ext cx="7394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SCAS_5GA (Rel-20)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microsoft.com/office/2006/metadata/properties"/>
    <ds:schemaRef ds:uri="http://www.w3.org/XML/1998/namespace"/>
    <ds:schemaRef ds:uri="71c5aaf6-e6ce-465b-b873-5148d2a4c1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c67c731b-696e-4d20-8664-fee8943d9cc6"/>
    <ds:schemaRef ds:uri="e0d6c333-3612-4d65-a7f4-5976eb42d46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8722</TotalTime>
  <Words>343</Words>
  <Application>Microsoft Office PowerPoint</Application>
  <PresentationFormat>全屏显示(4:3)</PresentationFormat>
  <Paragraphs>99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Times New Roman</vt:lpstr>
      <vt:lpstr>Office Theme</vt:lpstr>
      <vt:lpstr>SA WG3 Status report for - SCAS_5GA (Rel-20)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Huawei-Rong Wu</cp:lastModifiedBy>
  <cp:revision>1377</cp:revision>
  <dcterms:created xsi:type="dcterms:W3CDTF">2008-08-30T09:32:10Z</dcterms:created>
  <dcterms:modified xsi:type="dcterms:W3CDTF">2025-12-01T14:24:08Z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(3)o1MX4iYB/6qoFxT+qh657x14gtqiNdMUB+siBhScK1Czp16BfasV1M7zH1SNtkNnAu//UVRn
YgZOUtW46s7Msw/ZO4EwP09qOiyVNPsrRHgb/5kVv1OBI5ENsB4XkupPnytiM3OUtmmD/BuW
j6XiGvDKy4l/jQW4EpDQ9tokyVPE9OxyUnrmvvduWCiLuf2VvvR6HBpofrRu1nH70rh3f55V
O3DnaIy0sitOk01ea5</vt:lpwstr>
  </property>
  <property fmtid="{D5CDD505-2E9C-101B-9397-08002B2CF9AE}" pid="10" name="_2015_ms_pID_7253431">
    <vt:lpwstr>EifvH0Luz+l39zXMZ0ErPeebghc2+F6NbZlyYeYaoYdWbkB70jjTjj
IgdqCZRid9I5EhjZgMhiVJYaiZi1rWj7KXtyMcaXou4cTJDPxP+z6fsmQ9SM0x7qH3A7obzT
xR4ujjsb6UIpVW5Thv68rIIW+SDBX5c4BVJelExiiunKOyyZQrClYMQc6nK5SYEkyIjcmW97
t649HTQr/Tx29TuHxoWvEYnf5KT9wseyvDpE</vt:lpwstr>
  </property>
  <property fmtid="{D5CDD505-2E9C-101B-9397-08002B2CF9AE}" pid="11" name="_2015_ms_pID_7253432">
    <vt:lpwstr>fgyFzflPgxM/ulanh3w8QEI=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1715042187</vt:lpwstr>
  </property>
</Properties>
</file>