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  <p:sldMasterId id="2147483653" r:id="rId5"/>
  </p:sldMasterIdLst>
  <p:notesMasterIdLst>
    <p:notesMasterId r:id="rId10"/>
  </p:notesMasterIdLst>
  <p:handoutMasterIdLst>
    <p:handoutMasterId r:id="rId11"/>
  </p:handoutMasterIdLst>
  <p:sldIdLst>
    <p:sldId id="303" r:id="rId6"/>
    <p:sldId id="799" r:id="rId7"/>
    <p:sldId id="792" r:id="rId8"/>
    <p:sldId id="794" r:id="rId9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9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0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2A6EA8"/>
    <a:srgbClr val="FF7C80"/>
    <a:srgbClr val="FF3300"/>
    <a:srgbClr val="62A14D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118" d="100"/>
          <a:sy n="118" d="100"/>
        </p:scale>
        <p:origin x="96" y="466"/>
      </p:cViewPr>
      <p:guideLst>
        <p:guide orient="horz" pos="219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70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commentAuthors" Target="commentAuthors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mir Ferdi" userId="a983358c-7f28-41fe-8476-fd9ed4f8154e" providerId="ADAL" clId="{3019C907-CBDB-4878-B9A0-7701120EC643}"/>
    <pc:docChg chg="modSld">
      <pc:chgData name="Samir Ferdi" userId="a983358c-7f28-41fe-8476-fd9ed4f8154e" providerId="ADAL" clId="{3019C907-CBDB-4878-B9A0-7701120EC643}" dt="2025-12-01T12:49:44.417" v="16" actId="20577"/>
      <pc:docMkLst>
        <pc:docMk/>
      </pc:docMkLst>
      <pc:sldChg chg="modSp mod">
        <pc:chgData name="Samir Ferdi" userId="a983358c-7f28-41fe-8476-fd9ed4f8154e" providerId="ADAL" clId="{3019C907-CBDB-4878-B9A0-7701120EC643}" dt="2025-11-29T15:36:46.527" v="8" actId="2711"/>
        <pc:sldMkLst>
          <pc:docMk/>
          <pc:sldMk cId="0" sldId="792"/>
        </pc:sldMkLst>
        <pc:graphicFrameChg chg="mod modGraphic">
          <ac:chgData name="Samir Ferdi" userId="a983358c-7f28-41fe-8476-fd9ed4f8154e" providerId="ADAL" clId="{3019C907-CBDB-4878-B9A0-7701120EC643}" dt="2025-11-29T15:36:46.527" v="8" actId="2711"/>
          <ac:graphicFrameMkLst>
            <pc:docMk/>
            <pc:sldMk cId="0" sldId="792"/>
            <ac:graphicFrameMk id="6" creationId="{00000000-0000-0000-0000-000000000000}"/>
          </ac:graphicFrameMkLst>
        </pc:graphicFrameChg>
      </pc:sldChg>
      <pc:sldChg chg="modSp mod">
        <pc:chgData name="Samir Ferdi" userId="a983358c-7f28-41fe-8476-fd9ed4f8154e" providerId="ADAL" clId="{3019C907-CBDB-4878-B9A0-7701120EC643}" dt="2025-12-01T12:49:44.417" v="16" actId="20577"/>
        <pc:sldMkLst>
          <pc:docMk/>
          <pc:sldMk cId="0" sldId="799"/>
        </pc:sldMkLst>
        <pc:graphicFrameChg chg="modGraphic">
          <ac:chgData name="Samir Ferdi" userId="a983358c-7f28-41fe-8476-fd9ed4f8154e" providerId="ADAL" clId="{3019C907-CBDB-4878-B9A0-7701120EC643}" dt="2025-12-01T12:49:44.417" v="16" actId="20577"/>
          <ac:graphicFrameMkLst>
            <pc:docMk/>
            <pc:sldMk cId="0" sldId="799"/>
            <ac:graphicFrameMk id="4" creationId="{00000000-0000-0000-0000-000000000000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t>12/1/2025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t>12/1/2025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t>‹#›</a:t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t>2</a:t>
            </a:fld>
            <a:endParaRPr lang="en-GB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t>3</a:t>
            </a:fld>
            <a:endParaRPr lang="en-GB" alt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t>4</a:t>
            </a:fld>
            <a:endParaRPr lang="en-GB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6" name="文本框 5"/>
          <p:cNvSpPr txBox="1"/>
          <p:nvPr userDrawn="1"/>
        </p:nvSpPr>
        <p:spPr>
          <a:xfrm>
            <a:off x="814705" y="6501130"/>
            <a:ext cx="3048000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zh-CN" altLang="en-US"/>
          </a:p>
        </p:txBody>
      </p:sp>
    </p:spTree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.jpe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n-US" dirty="0"/>
              <a:t>SA3#125</a:t>
            </a: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n-US" dirty="0"/>
              <a:t>SA3#125</a:t>
            </a: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</a:t>
            </a:r>
            <a:r>
              <a:rPr lang="fr-FR" dirty="0" err="1"/>
              <a:t>Status</a:t>
            </a:r>
            <a:r>
              <a:rPr lang="fr-FR" dirty="0"/>
              <a:t> report for ‘</a:t>
            </a:r>
            <a:r>
              <a:rPr lang="en-US" dirty="0"/>
              <a:t>FS_AIML_CN_Ph2_SEC</a:t>
            </a:r>
            <a:r>
              <a:rPr lang="fr-FR" dirty="0"/>
              <a:t>’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US" altLang="en-GB" sz="1800" b="1" dirty="0">
                <a:latin typeface="Arial" panose="020B0604020202020204" pitchFamily="34" charset="0"/>
              </a:rPr>
              <a:t>Samir Ferdi (Interdigital)</a:t>
            </a: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r>
              <a:rPr lang="en-GB" altLang="en-US" sz="2000" b="1" dirty="0"/>
              <a:t>Xie Zhenhua (vivo)</a:t>
            </a: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 numCol="2"/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TUs planned</a:t>
            </a:r>
          </a:p>
          <a:p>
            <a:pPr marL="0" lvl="0" indent="0">
              <a:buNone/>
            </a:pPr>
            <a:endParaRPr lang="en-CA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0" lvl="0" indent="0">
              <a:buNone/>
            </a:pPr>
            <a:endParaRPr lang="en-CA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0" lvl="0" indent="0">
              <a:buNone/>
            </a:pPr>
            <a:endParaRPr lang="en-CA" sz="18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0" lvl="0" indent="0">
              <a:buNone/>
            </a:pPr>
            <a:endParaRPr lang="en-CA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In SA3#124 meeting:</a:t>
            </a:r>
            <a:endParaRPr lang="en-GB" sz="1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 algn="l">
              <a:buSzTx/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  <a:cs typeface="+mn-ea"/>
                <a:sym typeface="+mn-ea"/>
              </a:rPr>
              <a:t>0.5TU - TR skeleton, and new KI#1 and KI#2  and new solutions for KI#1 are approved</a:t>
            </a:r>
            <a:endParaRPr lang="en-US" sz="1400" dirty="0">
              <a:latin typeface="Calibri" panose="020F0502020204030204" pitchFamily="34" charset="0"/>
              <a:ea typeface="Times New Roman" panose="02020603050405020304" pitchFamily="18" charset="0"/>
              <a:cs typeface="+mn-ea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endParaRPr lang="en-US" sz="1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In SA3#125 meeting:</a:t>
            </a:r>
            <a:endParaRPr lang="en-CA" sz="1800" dirty="0">
              <a:solidFill>
                <a:srgbClr val="FF0000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  <a:cs typeface="+mn-ea"/>
                <a:sym typeface="+mn-ea"/>
              </a:rPr>
              <a:t>0.5TU - Update to KI#1, new solutions for KI#2, KI#1, and updates to solutions for KI#1 are approved</a:t>
            </a:r>
            <a:endParaRPr lang="en-US" sz="1400" dirty="0">
              <a:latin typeface="Calibri" panose="020F0502020204030204" pitchFamily="34" charset="0"/>
              <a:ea typeface="Times New Roman" panose="02020603050405020304" pitchFamily="18" charset="0"/>
              <a:cs typeface="+mn-ea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endParaRPr lang="en-CA" sz="14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altLang="zh-CN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In SA3#</a:t>
            </a:r>
            <a:r>
              <a:rPr lang="en-US" altLang="zh-CN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126</a:t>
            </a:r>
            <a:r>
              <a:rPr lang="en-CA" altLang="zh-CN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 (upcoming) meeting: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altLang="zh-CN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Request to be part of the agenda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GB" sz="1400" dirty="0">
                <a:effectLst/>
                <a:latin typeface="Calibri" panose="020F0502020204030204" pitchFamily="34" charset="0"/>
                <a:ea typeface="Aptos" panose="020B0004020202020204" pitchFamily="34" charset="0"/>
                <a:sym typeface="+mn-ea"/>
              </a:rPr>
              <a:t>Adress pending ENs and </a:t>
            </a:r>
            <a:r>
              <a:rPr lang="en-GB" sz="1400" dirty="0">
                <a:latin typeface="Calibri" panose="020F0502020204030204" pitchFamily="34" charset="0"/>
                <a:ea typeface="Aptos" panose="020B0004020202020204" pitchFamily="34" charset="0"/>
                <a:sym typeface="+mn-ea"/>
              </a:rPr>
              <a:t>add </a:t>
            </a:r>
            <a:r>
              <a:rPr lang="en-GB" sz="1400" dirty="0">
                <a:effectLst/>
                <a:latin typeface="Calibri" panose="020F0502020204030204" pitchFamily="34" charset="0"/>
                <a:ea typeface="Aptos" panose="020B0004020202020204" pitchFamily="34" charset="0"/>
                <a:sym typeface="+mn-ea"/>
              </a:rPr>
              <a:t>evaluations based on latest </a:t>
            </a:r>
            <a:r>
              <a:rPr lang="en-US" altLang="en-GB" sz="1400" dirty="0">
                <a:solidFill>
                  <a:prstClr val="black"/>
                </a:solidFill>
                <a:cs typeface="+mn-ea"/>
                <a:sym typeface="+mn-ea"/>
              </a:rPr>
              <a:t>TR 23.700-04 </a:t>
            </a:r>
            <a:r>
              <a:rPr lang="en-GB" sz="1400" dirty="0">
                <a:latin typeface="Calibri" panose="020F0502020204030204" pitchFamily="34" charset="0"/>
                <a:ea typeface="Aptos" panose="020B0004020202020204" pitchFamily="34" charset="0"/>
                <a:sym typeface="+mn-ea"/>
              </a:rPr>
              <a:t>K#1 conclusion </a:t>
            </a:r>
            <a:r>
              <a:rPr lang="en-GB" sz="1400" dirty="0">
                <a:effectLst/>
                <a:latin typeface="Calibri" panose="020F0502020204030204" pitchFamily="34" charset="0"/>
                <a:ea typeface="Aptos" panose="020B0004020202020204" pitchFamily="34" charset="0"/>
                <a:sym typeface="+mn-ea"/>
              </a:rPr>
              <a:t>progress, </a:t>
            </a:r>
            <a:r>
              <a:rPr lang="en-US" altLang="en-GB" sz="1400" dirty="0">
                <a:effectLst/>
                <a:latin typeface="Calibri" panose="020F0502020204030204" pitchFamily="34" charset="0"/>
                <a:ea typeface="Aptos" panose="020B0004020202020204" pitchFamily="34" charset="0"/>
                <a:sym typeface="+mn-ea"/>
              </a:rPr>
              <a:t>add interim  conclusions</a:t>
            </a:r>
            <a:endParaRPr lang="en-GB" altLang="en-GB" sz="1400" dirty="0">
              <a:solidFill>
                <a:schemeClr val="tx1"/>
              </a:solidFill>
              <a:effectLst/>
              <a:latin typeface="Calibri" panose="020F0502020204030204" pitchFamily="34" charset="0"/>
              <a:ea typeface="Aptos" panose="020B000402020202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endParaRPr lang="en-CA" altLang="zh-CN" sz="1400" dirty="0">
              <a:latin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endParaRPr lang="en-CA" altLang="zh-CN" sz="1400" dirty="0">
              <a:latin typeface="Calibri" panose="020F0502020204030204" pitchFamily="34" charset="0"/>
            </a:endParaRPr>
          </a:p>
          <a:p>
            <a:pPr marL="285750" lvl="1" indent="0">
              <a:buNone/>
            </a:pPr>
            <a:endParaRPr lang="en-CA" altLang="zh-CN" sz="1400" dirty="0">
              <a:latin typeface="Calibri" panose="020F0502020204030204" pitchFamily="34" charset="0"/>
            </a:endParaRPr>
          </a:p>
          <a:p>
            <a:pPr marL="285750" lvl="1" indent="0">
              <a:buNone/>
            </a:pPr>
            <a:endParaRPr lang="en-US" sz="1800" dirty="0">
              <a:latin typeface="Calibri" panose="020F0502020204030204" pitchFamily="34" charset="0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303020" y="377190"/>
            <a:ext cx="62179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>
              <a:buClrTx/>
              <a:buSzTx/>
              <a:buFontTx/>
            </a:pPr>
            <a:r>
              <a:rPr lang="en-US" sz="2000" dirty="0">
                <a:solidFill>
                  <a:srgbClr val="FF0000"/>
                </a:solidFill>
                <a:sym typeface="+mn-ea"/>
              </a:rPr>
              <a:t>‘FS_AIML_CN_Ph2_SEC’ overall plan</a:t>
            </a:r>
          </a:p>
        </p:txBody>
      </p:sp>
      <p:graphicFrame>
        <p:nvGraphicFramePr>
          <p:cNvPr id="4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2944512"/>
              </p:ext>
            </p:extLst>
          </p:nvPr>
        </p:nvGraphicFramePr>
        <p:xfrm>
          <a:off x="853138" y="1463867"/>
          <a:ext cx="5851750" cy="94210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703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703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703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703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703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2545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altLang="en-GB" sz="1200" dirty="0">
                          <a:effectLst/>
                        </a:rPr>
                        <a:t>Total TU Estimated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TU Estimate</a:t>
                      </a:r>
                      <a:endParaRPr lang="en-IN" sz="12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(Study)</a:t>
                      </a:r>
                      <a:endParaRPr lang="en-IN" sz="12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TU Estimate</a:t>
                      </a:r>
                      <a:endParaRPr lang="en-IN" sz="12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(Normative)</a:t>
                      </a:r>
                      <a:endParaRPr lang="en-IN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RAN/SA2 Dependency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(Yes/No/Maybe)</a:t>
                      </a:r>
                      <a:endParaRPr lang="en-IN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Inter Work Tasks Dependency</a:t>
                      </a:r>
                      <a:endParaRPr lang="en-IN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6652"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altLang="en-GB" sz="1200" dirty="0">
                          <a:effectLst/>
                          <a:latin typeface="+mn-lt"/>
                        </a:rPr>
                        <a:t>3.5</a:t>
                      </a:r>
                      <a:endParaRPr lang="en-US" altLang="en-GB" sz="1200" dirty="0">
                        <a:effectLst/>
                        <a:latin typeface="+mn-lt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altLang="en-GB" sz="1200" dirty="0">
                          <a:effectLst/>
                          <a:latin typeface="+mn-lt"/>
                          <a:ea typeface="MS Mincho" panose="02020609040205080304" pitchFamily="49" charset="-128"/>
                        </a:rPr>
                        <a:t>2.5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altLang="en-GB" sz="1200">
                          <a:effectLst/>
                          <a:latin typeface="+mn-lt"/>
                        </a:rPr>
                        <a:t>1</a:t>
                      </a:r>
                      <a:endParaRPr lang="en-US" altLang="en-GB" sz="1200" dirty="0">
                        <a:effectLst/>
                        <a:latin typeface="+mn-lt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altLang="en-GB" sz="1200" dirty="0">
                          <a:effectLst/>
                          <a:latin typeface="+mn-lt"/>
                        </a:rPr>
                        <a:t>Yes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 NA</a:t>
                      </a:r>
                      <a:endParaRPr lang="en-IN" sz="1200" dirty="0">
                        <a:effectLst/>
                        <a:latin typeface="+mn-lt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 algn="l" defTabSz="914400">
              <a:spcBef>
                <a:spcPts val="0"/>
              </a:spcBef>
              <a:spcAft>
                <a:spcPts val="300"/>
              </a:spcAft>
              <a:buSzTx/>
              <a:defRPr/>
            </a:pPr>
            <a:r>
              <a:rPr lang="en-US" altLang="en-GB" sz="14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cs typeface="+mn-ea"/>
                <a:sym typeface="+mn-ea"/>
              </a:rPr>
              <a:t>TR 33.785 v0.3.0 contains 2 key issues and 11 solutions</a:t>
            </a:r>
          </a:p>
          <a:p>
            <a:pPr lvl="1" algn="l" defTabSz="914400">
              <a:spcBef>
                <a:spcPts val="0"/>
              </a:spcBef>
              <a:spcAft>
                <a:spcPts val="300"/>
              </a:spcAft>
              <a:buSzTx/>
              <a:defRPr/>
            </a:pPr>
            <a:endParaRPr lang="en-US" altLang="en-GB" sz="140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cs typeface="+mn-ea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</a:p>
          <a:p>
            <a:pPr lvl="1" algn="l" defTabSz="914400">
              <a:spcBef>
                <a:spcPts val="0"/>
              </a:spcBef>
              <a:spcAft>
                <a:spcPts val="300"/>
              </a:spcAft>
              <a:buSzTx/>
              <a:defRPr/>
            </a:pPr>
            <a:r>
              <a:rPr lang="en-US" altLang="en-GB" sz="14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cs typeface="+mn-ea"/>
                <a:sym typeface="+mn-ea"/>
              </a:rPr>
              <a:t>SA2 TR 23.700-04 conclusions</a:t>
            </a:r>
          </a:p>
          <a:p>
            <a:pPr lvl="1" algn="l" defTabSz="914400">
              <a:spcBef>
                <a:spcPts val="0"/>
              </a:spcBef>
              <a:spcAft>
                <a:spcPts val="300"/>
              </a:spcAft>
              <a:buSzTx/>
              <a:defRPr/>
            </a:pPr>
            <a:endParaRPr lang="en-US" altLang="en-GB" sz="140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cs typeface="+mn-ea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Contentious Issue</a:t>
            </a:r>
            <a:r>
              <a:rPr kumimoji="0" lang="de-DE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defRPr/>
            </a:pPr>
            <a:r>
              <a:rPr kumimoji="0" lang="en-US" altLang="en-GB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cs typeface="+mn-ea"/>
              </a:rPr>
              <a:t>None identified</a:t>
            </a:r>
          </a:p>
          <a:p>
            <a:pPr marR="0" lvl="1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Tx/>
              <a:defRPr/>
            </a:pPr>
            <a:endParaRPr kumimoji="0" lang="en-US" altLang="en-GB" sz="140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cs typeface="+mn-ea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defRPr/>
            </a:pPr>
            <a:r>
              <a:rPr kumimoji="0" lang="en-US" altLang="zh-CN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Risks: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defRPr/>
            </a:pPr>
            <a:r>
              <a:rPr lang="en-US" altLang="en-GB" sz="14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cs typeface="+mn-ea"/>
              </a:rPr>
              <a:t>None identified</a:t>
            </a:r>
          </a:p>
          <a:p>
            <a:pPr lvl="1" algn="l" defTabSz="914400">
              <a:spcBef>
                <a:spcPts val="0"/>
              </a:spcBef>
              <a:spcAft>
                <a:spcPts val="300"/>
              </a:spcAft>
              <a:buSzTx/>
              <a:defRPr/>
            </a:pPr>
            <a:endParaRPr lang="en-US" altLang="en-GB" sz="140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cs typeface="+mn-ea"/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/>
          <p:cNvSpPr txBox="1"/>
          <p:nvPr/>
        </p:nvSpPr>
        <p:spPr>
          <a:xfrm>
            <a:off x="811530" y="411480"/>
            <a:ext cx="580644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‘</a:t>
            </a:r>
            <a:r>
              <a:rPr lang="en-US" sz="2000" dirty="0">
                <a:solidFill>
                  <a:srgbClr val="FF0000"/>
                </a:solidFill>
                <a:sym typeface="+mn-ea"/>
              </a:rPr>
              <a:t>FS_AIML_CN_Ph2_SEC</a:t>
            </a:r>
            <a:r>
              <a:rPr lang="en-US" sz="2000" dirty="0">
                <a:solidFill>
                  <a:srgbClr val="FF0000"/>
                </a:solidFill>
              </a:rPr>
              <a:t>’ status after SA3#125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4544801"/>
              </p:ext>
            </p:extLst>
          </p:nvPr>
        </p:nvGraphicFramePr>
        <p:xfrm>
          <a:off x="301625" y="1287463"/>
          <a:ext cx="8687186" cy="642460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6192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592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338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3450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063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8638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5395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28450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1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5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5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5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50" dirty="0" err="1"/>
                        <a:t>Rel</a:t>
                      </a:r>
                      <a:endParaRPr lang="en-GB" sz="105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5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5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5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5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5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1090019 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buClrTx/>
                        <a:buSzTx/>
                        <a:buFontTx/>
                      </a:pPr>
                      <a:r>
                        <a:rPr lang="en-GB" sz="105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Study on Security for Core Network Enhanced Support for Artificial Intelligence (AI) / Machine Learning (ML) Phase 2</a:t>
                      </a:r>
                      <a:endParaRPr lang="en-US" sz="105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l">
                        <a:buClrTx/>
                        <a:buSzTx/>
                        <a:buFontTx/>
                      </a:pPr>
                      <a:r>
                        <a:rPr lang="en-US" sz="1050" dirty="0">
                          <a:solidFill>
                            <a:schemeClr val="tx1"/>
                          </a:solidFill>
                          <a:latin typeface="+mn-lt"/>
                          <a:sym typeface="+mn-ea"/>
                        </a:rPr>
                        <a:t>FS_AIML_CN_Ph2_SEC</a:t>
                      </a:r>
                      <a:endParaRPr lang="en-US" sz="105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  <a:sym typeface="+mn-ea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Rel-</a:t>
                      </a:r>
                      <a:r>
                        <a:rPr lang="en-US" altLang="en-GB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en-GB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March</a:t>
                      </a:r>
                      <a:r>
                        <a:rPr lang="en-GB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-202</a:t>
                      </a:r>
                      <a:r>
                        <a:rPr lang="en-US" altLang="en-GB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en-GB" sz="1050" b="0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20</a:t>
                      </a:r>
                      <a:r>
                        <a:rPr lang="en-GB" sz="1050" b="0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50" dirty="0">
                          <a:solidFill>
                            <a:srgbClr val="FF0000"/>
                          </a:solidFill>
                          <a:latin typeface="+mn-lt"/>
                          <a:cs typeface="Arial" panose="020B0604020202020204" pitchFamily="34" charset="0"/>
                        </a:rPr>
                        <a:t>40%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50" dirty="0">
                          <a:solidFill>
                            <a:schemeClr val="tx1"/>
                          </a:solidFill>
                          <a:latin typeface="+mn-lt"/>
                          <a:sym typeface="+mn-ea"/>
                        </a:rPr>
                        <a:t>-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45606" y="1234118"/>
            <a:ext cx="8554481" cy="4486198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Pending issues</a:t>
            </a:r>
          </a:p>
          <a:p>
            <a:pPr lvl="1" algn="l" defTabSz="914400">
              <a:spcBef>
                <a:spcPts val="0"/>
              </a:spcBef>
              <a:spcAft>
                <a:spcPts val="300"/>
              </a:spcAft>
              <a:buSzTx/>
              <a:defRPr/>
            </a:pPr>
            <a:r>
              <a:rPr lang="en-US" altLang="en-GB" sz="14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cs typeface="+mn-ea"/>
                <a:sym typeface="+mn-ea"/>
              </a:rPr>
              <a:t>Resolve solution ENs</a:t>
            </a:r>
            <a:r>
              <a:rPr lang="en-US" altLang="en-GB" sz="1400" dirty="0">
                <a:solidFill>
                  <a:prstClr val="black"/>
                </a:solidFill>
                <a:latin typeface="Calibri" panose="020F0502020204030204"/>
                <a:cs typeface="+mn-ea"/>
                <a:sym typeface="+mn-ea"/>
              </a:rPr>
              <a:t>, add </a:t>
            </a:r>
            <a:r>
              <a:rPr lang="en-US" altLang="en-GB" sz="14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cs typeface="+mn-ea"/>
                <a:sym typeface="+mn-ea"/>
              </a:rPr>
              <a:t>evaluations and conclusions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600" dirty="0">
              <a:cs typeface="+mn-ea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consumed</a:t>
            </a:r>
          </a:p>
          <a:p>
            <a:pPr lvl="1" algn="l" defTabSz="914400">
              <a:spcBef>
                <a:spcPts val="0"/>
              </a:spcBef>
              <a:spcAft>
                <a:spcPts val="300"/>
              </a:spcAft>
              <a:buSzTx/>
              <a:defRPr/>
            </a:pPr>
            <a:r>
              <a:rPr lang="en-US" altLang="en-GB" sz="14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cs typeface="+mn-ea"/>
                <a:sym typeface="+mn-ea"/>
              </a:rPr>
              <a:t>SA3#124 - 0.5TU</a:t>
            </a:r>
          </a:p>
          <a:p>
            <a:pPr lvl="1" algn="l" defTabSz="914400">
              <a:spcBef>
                <a:spcPts val="0"/>
              </a:spcBef>
              <a:spcAft>
                <a:spcPts val="300"/>
              </a:spcAft>
              <a:buSzTx/>
              <a:defRPr/>
            </a:pPr>
            <a:r>
              <a:rPr lang="en-US" altLang="en-GB" sz="14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cs typeface="+mn-ea"/>
                <a:sym typeface="+mn-ea"/>
              </a:rPr>
              <a:t>SA3#125 - 0.5TU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600" dirty="0">
              <a:cs typeface="+mn-ea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remaining</a:t>
            </a:r>
          </a:p>
          <a:p>
            <a:pPr lvl="1" algn="l" defTabSz="914400">
              <a:spcBef>
                <a:spcPts val="0"/>
              </a:spcBef>
              <a:spcAft>
                <a:spcPts val="300"/>
              </a:spcAft>
              <a:buSzTx/>
              <a:defRPr/>
            </a:pPr>
            <a:r>
              <a:rPr lang="en-US" altLang="en-GB" sz="14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cs typeface="+mn-ea"/>
                <a:sym typeface="+mn-ea"/>
              </a:rPr>
              <a:t>2.5 TU</a:t>
            </a:r>
          </a:p>
          <a:p>
            <a:pPr lvl="1" algn="l" defTabSz="914400">
              <a:spcBef>
                <a:spcPts val="0"/>
              </a:spcBef>
              <a:spcAft>
                <a:spcPts val="300"/>
              </a:spcAft>
              <a:buSzTx/>
              <a:defRPr/>
            </a:pPr>
            <a:endParaRPr lang="en-US" altLang="en-GB" sz="140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cs typeface="+mn-ea"/>
              <a:sym typeface="+mn-ea"/>
            </a:endParaRPr>
          </a:p>
          <a:p>
            <a:pPr lvl="0" algn="l">
              <a:spcBef>
                <a:spcPts val="0"/>
              </a:spcBef>
              <a:spcAft>
                <a:spcPts val="0"/>
              </a:spcAft>
              <a:buClrTx/>
              <a:buSzTx/>
              <a:buFontTx/>
              <a:buBlip>
                <a:blip r:embed="rId3"/>
              </a:buBlip>
            </a:pPr>
            <a:r>
              <a:rPr lang="en-GB" sz="1600" b="1" dirty="0">
                <a:sym typeface="+mn-ea"/>
              </a:rPr>
              <a:t>TUs to be requested for the upcoming meeting</a:t>
            </a:r>
            <a:endParaRPr lang="en-GB" sz="1600" b="1" dirty="0"/>
          </a:p>
          <a:p>
            <a:pPr lvl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de-DE" sz="1400" dirty="0">
                <a:sym typeface="+mn-ea"/>
              </a:rPr>
              <a:t>0</a:t>
            </a:r>
            <a:r>
              <a:rPr lang="de-DE" sz="1400" dirty="0">
                <a:sym typeface="+mn-ea"/>
              </a:rPr>
              <a:t>.5 TUs</a:t>
            </a:r>
            <a:endParaRPr lang="en-US" altLang="en-GB" sz="140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cs typeface="+mn-ea"/>
            </a:endParaRPr>
          </a:p>
          <a:p>
            <a:pPr lvl="1" algn="l" defTabSz="914400">
              <a:spcBef>
                <a:spcPts val="0"/>
              </a:spcBef>
              <a:spcAft>
                <a:spcPts val="300"/>
              </a:spcAft>
              <a:buSzTx/>
              <a:defRPr/>
            </a:pPr>
            <a:endParaRPr lang="en-US" altLang="en-GB" sz="140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cs typeface="+mn-ea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Plan for completion</a:t>
            </a:r>
            <a:endParaRPr kumimoji="0" lang="de-DE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lvl="1">
              <a:spcBef>
                <a:spcPts val="0"/>
              </a:spcBef>
              <a:spcAft>
                <a:spcPts val="300"/>
              </a:spcAft>
              <a:defRPr/>
            </a:pPr>
            <a:r>
              <a:rPr lang="en-US" altLang="en-GB" sz="14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cs typeface="+mn-ea"/>
                <a:sym typeface="+mn-ea"/>
              </a:rPr>
              <a:t>TR for information and </a:t>
            </a:r>
            <a:r>
              <a:rPr lang="en-US" altLang="en-GB" sz="140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cs typeface="+mn-ea"/>
                <a:sym typeface="+mn-ea"/>
              </a:rPr>
              <a:t>approval for </a:t>
            </a:r>
            <a:r>
              <a:rPr lang="en-US" altLang="en-GB" sz="1400" dirty="0">
                <a:solidFill>
                  <a:prstClr val="black"/>
                </a:solidFill>
                <a:cs typeface="+mn-ea"/>
                <a:sym typeface="+mn-ea"/>
              </a:rPr>
              <a:t>SA#112</a:t>
            </a:r>
            <a:endParaRPr kumimoji="0" lang="en-US" altLang="en-GB" sz="140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cs typeface="+mn-ea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defRPr/>
            </a:pP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defRPr/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/>
          <p:cNvSpPr txBox="1"/>
          <p:nvPr/>
        </p:nvSpPr>
        <p:spPr>
          <a:xfrm>
            <a:off x="811530" y="411480"/>
            <a:ext cx="699516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‘</a:t>
            </a:r>
            <a:r>
              <a:rPr lang="en-US" sz="2000" dirty="0">
                <a:solidFill>
                  <a:srgbClr val="FF0000"/>
                </a:solidFill>
                <a:sym typeface="+mn-ea"/>
              </a:rPr>
              <a:t>FS_AIML_CN_Ph2_SEC</a:t>
            </a:r>
            <a:r>
              <a:rPr lang="en-US" sz="2000" dirty="0">
                <a:solidFill>
                  <a:srgbClr val="FF0000"/>
                </a:solidFill>
              </a:rPr>
              <a:t>’ pending work and plan for completion</a:t>
            </a:r>
          </a:p>
        </p:txBody>
      </p:sp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C8E648E97429F4A9C700CA2B719F885" ma:contentTypeVersion="23" ma:contentTypeDescription="Create a new document." ma:contentTypeScope="" ma:versionID="15d3cc33ea3f3dcb0ecb4e63a1e20896">
  <xsd:schema xmlns:xsd="http://www.w3.org/2001/XMLSchema" xmlns:xs="http://www.w3.org/2001/XMLSchema" xmlns:p="http://schemas.microsoft.com/office/2006/metadata/properties" xmlns:ns2="5a888943-97ca-4c93-b605-714bb5e9e285" xmlns:ns3="e32f50e1-6846-4d7d-ad60-ccd6877e6c5e" xmlns:ns4="http://schemas.microsoft.com/sharepoint/v4" xmlns:ns5="23a22248-acb0-4303-bd1b-c36b2527d0a2" targetNamespace="http://schemas.microsoft.com/office/2006/metadata/properties" ma:root="true" ma:fieldsID="2378d31272e5902b999a310ef6329a3b" ns2:_="" ns3:_="" ns4:_="" ns5:_="">
    <xsd:import namespace="5a888943-97ca-4c93-b605-714bb5e9e285"/>
    <xsd:import namespace="e32f50e1-6846-4d7d-ad60-ccd6877e6c5e"/>
    <xsd:import namespace="http://schemas.microsoft.com/sharepoint/v4"/>
    <xsd:import namespace="23a22248-acb0-4303-bd1b-c36b2527d0a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4:IconOverlay" minOccurs="0"/>
                <xsd:element ref="ns2:MediaServiceObjectDetectorVersions" minOccurs="0"/>
                <xsd:element ref="ns2:lcf76f155ced4ddcb4097134ff3c332f" minOccurs="0"/>
                <xsd:element ref="ns5:TaxCatchAll" minOccurs="0"/>
                <xsd:element ref="ns2:MediaServiceSearchPropertie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888943-97ca-4c93-b605-714bb5e9e28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ObjectDetectorVersions" ma:index="20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5d049dfe-3525-43e5-8f81-1f102b2aa2d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LengthInSeconds" ma:index="25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32f50e1-6846-4d7d-ad60-ccd6877e6c5e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19" nillable="true" ma:displayName="IconOverlay" ma:hidden="true" ma:internalName="IconOverlay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a22248-acb0-4303-bd1b-c36b2527d0a2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a269ec90-be46-4b4e-b8ba-14462fe568b1}" ma:internalName="TaxCatchAll" ma:showField="CatchAllData" ma:web="23a22248-acb0-4303-bd1b-c36b2527d0a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conOverlay xmlns="http://schemas.microsoft.com/sharepoint/v4" xsi:nil="true"/>
    <lcf76f155ced4ddcb4097134ff3c332f xmlns="5a888943-97ca-4c93-b605-714bb5e9e285">
      <Terms xmlns="http://schemas.microsoft.com/office/infopath/2007/PartnerControls"/>
    </lcf76f155ced4ddcb4097134ff3c332f>
    <TaxCatchAll xmlns="23a22248-acb0-4303-bd1b-c36b2527d0a2" xsi:nil="true"/>
  </documentManagement>
</p:properties>
</file>

<file path=customXml/itemProps1.xml><?xml version="1.0" encoding="utf-8"?>
<ds:datastoreItem xmlns:ds="http://schemas.openxmlformats.org/officeDocument/2006/customXml" ds:itemID="{55D3D625-4826-4C83-9AD2-30351E2DD4F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a888943-97ca-4c93-b605-714bb5e9e285"/>
    <ds:schemaRef ds:uri="e32f50e1-6846-4d7d-ad60-ccd6877e6c5e"/>
    <ds:schemaRef ds:uri="http://schemas.microsoft.com/sharepoint/v4"/>
    <ds:schemaRef ds:uri="23a22248-acb0-4303-bd1b-c36b2527d0a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BD9D85D-0302-444C-8F78-01F73ED4AB7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79058FD-2CF1-4A27-A389-3A8FF7F85EDD}">
  <ds:schemaRefs>
    <ds:schemaRef ds:uri="http://schemas.microsoft.com/sharepoint/v4"/>
    <ds:schemaRef ds:uri="23a22248-acb0-4303-bd1b-c36b2527d0a2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schemas.microsoft.com/office/2006/metadata/properties"/>
    <ds:schemaRef ds:uri="http://schemas.openxmlformats.org/package/2006/metadata/core-properties"/>
    <ds:schemaRef ds:uri="http://purl.org/dc/terms/"/>
    <ds:schemaRef ds:uri="e32f50e1-6846-4d7d-ad60-ccd6877e6c5e"/>
    <ds:schemaRef ds:uri="5a888943-97ca-4c93-b605-714bb5e9e285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380</TotalTime>
  <Words>335</Words>
  <Application>Microsoft Office PowerPoint</Application>
  <PresentationFormat>On-screen Show (4:3)</PresentationFormat>
  <Paragraphs>86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Symbol</vt:lpstr>
      <vt:lpstr>Times New Roman</vt:lpstr>
      <vt:lpstr>Office Theme</vt:lpstr>
      <vt:lpstr>1_Office Theme</vt:lpstr>
      <vt:lpstr>SA WG3 Status report for ‘FS_AIML_CN_Ph2_SEC’</vt:lpstr>
      <vt:lpstr>PowerPoint Presentation</vt:lpstr>
      <vt:lpstr>PowerPoint Presentation</vt:lpstr>
      <vt:lpstr>PowerPoint Presentation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IDCC-r2</cp:lastModifiedBy>
  <cp:revision>1335</cp:revision>
  <dcterms:created xsi:type="dcterms:W3CDTF">2008-08-30T09:32:00Z</dcterms:created>
  <dcterms:modified xsi:type="dcterms:W3CDTF">2025-12-01T12:49:48Z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0x0101006C8E648E97429F4A9C700CA2B719F885</vt:lpwstr>
  </property>
  <property fmtid="{D5CDD505-2E9C-101B-9397-08002B2CF9AE}" pid="13" name="ICV">
    <vt:lpwstr>7B808CE7ABC944BD8479E69653F00074</vt:lpwstr>
  </property>
  <property fmtid="{D5CDD505-2E9C-101B-9397-08002B2CF9AE}" pid="14" name="KSOProductBuildVer">
    <vt:lpwstr>2052-11.8.2.12085</vt:lpwstr>
  </property>
  <property fmtid="{D5CDD505-2E9C-101B-9397-08002B2CF9AE}" pid="15" name="MSIP_Label_4d2f777e-4347-4fc6-823a-b44ab313546a_Enabled">
    <vt:lpwstr>true</vt:lpwstr>
  </property>
  <property fmtid="{D5CDD505-2E9C-101B-9397-08002B2CF9AE}" pid="16" name="MSIP_Label_4d2f777e-4347-4fc6-823a-b44ab313546a_SetDate">
    <vt:lpwstr>2025-11-28T15:51:56Z</vt:lpwstr>
  </property>
  <property fmtid="{D5CDD505-2E9C-101B-9397-08002B2CF9AE}" pid="17" name="MSIP_Label_4d2f777e-4347-4fc6-823a-b44ab313546a_Method">
    <vt:lpwstr>Standard</vt:lpwstr>
  </property>
  <property fmtid="{D5CDD505-2E9C-101B-9397-08002B2CF9AE}" pid="18" name="MSIP_Label_4d2f777e-4347-4fc6-823a-b44ab313546a_Name">
    <vt:lpwstr>Non-Public</vt:lpwstr>
  </property>
  <property fmtid="{D5CDD505-2E9C-101B-9397-08002B2CF9AE}" pid="19" name="MSIP_Label_4d2f777e-4347-4fc6-823a-b44ab313546a_SiteId">
    <vt:lpwstr>e351b779-f6d5-4e50-8568-80e922d180ae</vt:lpwstr>
  </property>
  <property fmtid="{D5CDD505-2E9C-101B-9397-08002B2CF9AE}" pid="20" name="MSIP_Label_4d2f777e-4347-4fc6-823a-b44ab313546a_ActionId">
    <vt:lpwstr>66eab1e6-f432-4e43-abc6-989860b3b514</vt:lpwstr>
  </property>
  <property fmtid="{D5CDD505-2E9C-101B-9397-08002B2CF9AE}" pid="21" name="MSIP_Label_4d2f777e-4347-4fc6-823a-b44ab313546a_ContentBits">
    <vt:lpwstr>0</vt:lpwstr>
  </property>
  <property fmtid="{D5CDD505-2E9C-101B-9397-08002B2CF9AE}" pid="22" name="MSIP_Label_4d2f777e-4347-4fc6-823a-b44ab313546a_Tag">
    <vt:lpwstr>10, 3, 0, 1</vt:lpwstr>
  </property>
  <property fmtid="{D5CDD505-2E9C-101B-9397-08002B2CF9AE}" pid="23" name="MediaServiceImageTags">
    <vt:lpwstr/>
  </property>
</Properties>
</file>