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5" r:id="rId8"/>
    <p:sldId id="796" r:id="rId9"/>
    <p:sldId id="797" r:id="rId10"/>
    <p:sldId id="798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2A14D"/>
    <a:srgbClr val="2A6EA8"/>
    <a:srgbClr val="FF7C80"/>
    <a:srgbClr val="FF330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96" d="100"/>
          <a:sy n="96" d="100"/>
        </p:scale>
        <p:origin x="797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130" y="77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9/4/2025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9/4/2025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CE0B2C6-996E-45E1-BA1D-CBDA9768A258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0C6E669-E820-0B3C-93B4-F9DFE2BF4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E1536-2A50-DFA9-2BDB-0A7C6B230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643681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C4B7B-1892-ED97-A158-53901117A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789466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D9061-5BE8-1024-B5F9-10987C9E7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380059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76DA0-15B0-4E5A-0F4F-0474A1D82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797071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558A5-163B-F236-3CD3-D59B7A973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2888646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470C8-D85E-D488-FB80-E05FD4DB1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172460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SA3#122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4" r:id="rId2"/>
    <p:sldLayoutId id="2147483775" r:id="rId3"/>
    <p:sldLayoutId id="2147483776" r:id="rId4"/>
    <p:sldLayoutId id="2147483773" r:id="rId5"/>
    <p:sldLayoutId id="2147483771" r:id="rId6"/>
    <p:sldLayoutId id="2147483772" r:id="rId7"/>
    <p:sldLayoutId id="2147483767" r:id="rId8"/>
    <p:sldLayoutId id="2147483768" r:id="rId9"/>
    <p:sldLayoutId id="2147483769" r:id="rId10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/>
              <a:t>SA WG3 Status Report for </a:t>
            </a:r>
            <a:r>
              <a:rPr lang="fr-FR" kern="0"/>
              <a:t>FS_AIoT_Sec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Subtitle 6">
            <a:extLst>
              <a:ext uri="{FF2B5EF4-FFF2-40B4-BE49-F238E27FC236}">
                <a16:creationId xmlns:a16="http://schemas.microsoft.com/office/drawing/2014/main" id="{C46B7D44-BFB9-409D-BF12-B397F0F38CCC}"/>
              </a:ext>
            </a:extLst>
          </p:cNvPr>
          <p:cNvSpPr txBox="1">
            <a:spLocks/>
          </p:cNvSpPr>
          <p:nvPr/>
        </p:nvSpPr>
        <p:spPr bwMode="auto">
          <a:xfrm>
            <a:off x="3041010" y="3802310"/>
            <a:ext cx="3393346" cy="108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br>
              <a:rPr lang="en-US" altLang="en-US" sz="2000" b="1" kern="0" dirty="0"/>
            </a:br>
            <a:r>
              <a:rPr lang="en-GB" altLang="en-US" sz="1800" b="1" kern="0" dirty="0">
                <a:latin typeface="Arial" charset="0"/>
              </a:rPr>
              <a:t>Marcus Wong – OPPO</a:t>
            </a:r>
          </a:p>
          <a:p>
            <a:pPr>
              <a:lnSpc>
                <a:spcPct val="80000"/>
              </a:lnSpc>
            </a:pPr>
            <a:r>
              <a:rPr lang="en-GB" sz="1800" b="1" kern="0" dirty="0" err="1">
                <a:latin typeface="Arial" charset="0"/>
              </a:rPr>
              <a:t>Longhua</a:t>
            </a:r>
            <a:r>
              <a:rPr lang="en-GB" sz="1800" b="1" kern="0" dirty="0">
                <a:latin typeface="Arial" charset="0"/>
              </a:rPr>
              <a:t> Guo - Huawei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kern="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idx="1"/>
          </p:nvPr>
        </p:nvSpPr>
        <p:spPr>
          <a:xfrm>
            <a:off x="436548" y="1736433"/>
            <a:ext cx="4194175" cy="3204639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SA3#115-Adhoc meeting: </a:t>
            </a:r>
            <a:r>
              <a:rPr lang="en-CA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</a:t>
            </a:r>
            <a:r>
              <a:rPr lang="en-GB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KIs agreed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SA3#116 </a:t>
            </a: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r>
              <a:rPr lang="en-CA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KIs agreed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Get solutions agreed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SA3#117 </a:t>
            </a: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r>
              <a:rPr lang="en-CA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</a:t>
            </a:r>
            <a:r>
              <a:rPr lang="en-U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Kis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architecture and assumptions agreed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Get additional solutions and evaluations agreed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initial conclusion</a:t>
            </a: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 agreed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SA3#118 </a:t>
            </a: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r>
              <a:rPr lang="en-CA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final solutions agreed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Get more conclusions agreed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In SA3#119  meeting </a:t>
            </a: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-</a:t>
            </a:r>
          </a:p>
          <a:p>
            <a:pPr marL="62865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n-US" altLang="zh-CN" sz="1200" kern="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Solution and conclusion update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2754315" y="28491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FS_AIoT_Sec</a:t>
            </a:r>
            <a:r>
              <a:rPr lang="en-US" sz="2400" dirty="0">
                <a:solidFill>
                  <a:srgbClr val="FF0000"/>
                </a:solidFill>
              </a:rPr>
              <a:t> overall plan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F96B0893-EA36-40A4-A1E7-50C22A7919F9}"/>
              </a:ext>
            </a:extLst>
          </p:cNvPr>
          <p:cNvSpPr txBox="1"/>
          <p:nvPr/>
        </p:nvSpPr>
        <p:spPr>
          <a:xfrm>
            <a:off x="4689446" y="1744866"/>
            <a:ext cx="3951215" cy="30346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In SA3#119 Ad Hoc meeting -</a:t>
            </a:r>
          </a:p>
          <a:p>
            <a:pPr marL="62865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n-US" altLang="zh-CN" sz="1200" kern="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Solution and conclusion update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In SA3#120 meeting -</a:t>
            </a:r>
          </a:p>
          <a:p>
            <a:pPr marL="62865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n-US" altLang="zh-CN" sz="1200" kern="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Solution and conclusion update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In SA3#121 meeting -</a:t>
            </a:r>
          </a:p>
          <a:p>
            <a:pPr marL="62865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n-US" altLang="zh-CN" sz="1200" kern="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Solution and conclusion update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In SA3#122 meeting -</a:t>
            </a:r>
          </a:p>
          <a:p>
            <a:pPr marL="342900" lvl="0" indent="-342900">
              <a:spcBef>
                <a:spcPct val="20000"/>
              </a:spcBef>
              <a:buFont typeface="Symbol" panose="05050102010706020507" pitchFamily="18" charset="2"/>
              <a:buChar char=""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</a:rPr>
              <a:t>Get conclusions Agreed, TR ready for SA plenary approval</a:t>
            </a:r>
            <a:endParaRPr lang="en-CA" sz="1600" kern="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  <a:buFont typeface="Symbol" panose="05050102010706020507" pitchFamily="18" charset="2"/>
              <a:buChar char=""/>
              <a:defRPr/>
            </a:pPr>
            <a:r>
              <a:rPr lang="en-CA" sz="1600" kern="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 SA3#123 meeting -</a:t>
            </a:r>
          </a:p>
          <a:p>
            <a:pPr marL="628650" lvl="1" indent="-342900">
              <a:spcBef>
                <a:spcPct val="20000"/>
              </a:spcBef>
              <a:buClr>
                <a:srgbClr val="C00000"/>
              </a:buClr>
              <a:buFont typeface="Symbol" panose="05050102010706020507" pitchFamily="18" charset="2"/>
              <a:buChar char=""/>
              <a:defRPr/>
            </a:pPr>
            <a:r>
              <a:rPr lang="en-US" sz="1200" kern="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TR finalized and sent to SA for approval</a:t>
            </a:r>
          </a:p>
          <a:p>
            <a:pPr marL="62865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150373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 33.713 Summary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FS_AIoT_Sec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Status  </a:t>
            </a:r>
          </a:p>
        </p:txBody>
      </p:sp>
      <p:graphicFrame>
        <p:nvGraphicFramePr>
          <p:cNvPr id="7" name="Table 10">
            <a:extLst>
              <a:ext uri="{FF2B5EF4-FFF2-40B4-BE49-F238E27FC236}">
                <a16:creationId xmlns:a16="http://schemas.microsoft.com/office/drawing/2014/main" id="{D7276724-D816-4541-AA03-2C722417ABC0}"/>
              </a:ext>
            </a:extLst>
          </p:cNvPr>
          <p:cNvGraphicFramePr>
            <a:graphicFrameLocks noGrp="1"/>
          </p:cNvGraphicFramePr>
          <p:nvPr/>
        </p:nvGraphicFramePr>
        <p:xfrm>
          <a:off x="698687" y="1448985"/>
          <a:ext cx="8116704" cy="3815802"/>
        </p:xfrm>
        <a:graphic>
          <a:graphicData uri="http://schemas.openxmlformats.org/drawingml/2006/table">
            <a:tbl>
              <a:tblPr firstRow="1" bandRow="1"/>
              <a:tblGrid>
                <a:gridCol w="1130113">
                  <a:extLst>
                    <a:ext uri="{9D8B030D-6E8A-4147-A177-3AD203B41FA5}">
                      <a16:colId xmlns:a16="http://schemas.microsoft.com/office/drawing/2014/main" val="1530477458"/>
                    </a:ext>
                  </a:extLst>
                </a:gridCol>
                <a:gridCol w="3288484">
                  <a:extLst>
                    <a:ext uri="{9D8B030D-6E8A-4147-A177-3AD203B41FA5}">
                      <a16:colId xmlns:a16="http://schemas.microsoft.com/office/drawing/2014/main" val="2746773632"/>
                    </a:ext>
                  </a:extLst>
                </a:gridCol>
                <a:gridCol w="3698107">
                  <a:extLst>
                    <a:ext uri="{9D8B030D-6E8A-4147-A177-3AD203B41FA5}">
                      <a16:colId xmlns:a16="http://schemas.microsoft.com/office/drawing/2014/main" val="3876408395"/>
                    </a:ext>
                  </a:extLst>
                </a:gridCol>
              </a:tblGrid>
              <a:tr h="3656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issue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Topic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0088597"/>
                  </a:ext>
                </a:extLst>
              </a:tr>
              <a:tr h="2742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Generic part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High-level issue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Conclusion reached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651817"/>
                  </a:ext>
                </a:extLst>
              </a:tr>
              <a:tr h="2742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KI#1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Protection on enable and disable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Conclusion reached. Reusing KI#4 sol 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89458"/>
                  </a:ext>
                </a:extLst>
              </a:tr>
              <a:tr h="2742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KI#2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T2 UE reader authorization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Not addressed in Release 19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238094"/>
                  </a:ext>
                </a:extLst>
              </a:tr>
              <a:tr h="2742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KI#3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ID privacy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Conclusion reached. The detailed procedure is to be determined in normative phase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4463493"/>
                  </a:ext>
                </a:extLst>
              </a:tr>
              <a:tr h="2942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KI#4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Information protection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Conclusion reached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4708337"/>
                  </a:ext>
                </a:extLst>
              </a:tr>
              <a:tr h="2742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KI#5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Authentication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Conclusion reached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9119981"/>
                  </a:ext>
                </a:extLst>
              </a:tr>
              <a:tr h="3214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KI#6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Exposure of Inventory Device Quantity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No additional work required in normative phase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4228759"/>
                  </a:ext>
                </a:extLst>
              </a:tr>
              <a:tr h="2742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KI#7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Authorization of external AF for Inventory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No additional work required in normative phase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246789"/>
                  </a:ext>
                </a:extLst>
              </a:tr>
              <a:tr h="4570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KI#8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Amplification of resource exhaustion by exploiting </a:t>
                      </a:r>
                      <a:r>
                        <a:rPr lang="en-US" altLang="zh-CN" sz="1200" dirty="0" err="1"/>
                        <a:t>AIoT</a:t>
                      </a:r>
                      <a:r>
                        <a:rPr lang="en-US" altLang="zh-CN" sz="1200" dirty="0"/>
                        <a:t> paging messages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No additional work required in normative phase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139366"/>
                  </a:ext>
                </a:extLst>
              </a:tr>
              <a:tr h="2742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KI#9</a:t>
                      </a:r>
                      <a:r>
                        <a:rPr lang="zh-CN" altLang="en-US" sz="1200" dirty="0"/>
                        <a:t> </a:t>
                      </a:r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Attacks on carrier waves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No additional work required in normative phase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138019"/>
                  </a:ext>
                </a:extLst>
              </a:tr>
              <a:tr h="274213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WID proposal was approved as in S3-251150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B230">
                        <a:lumMod val="20000"/>
                        <a:lumOff val="8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709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501442" y="2535909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4 contributions from SA3#122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de-DE" altLang="de-DE" sz="16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None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None.</a:t>
            </a:r>
          </a:p>
          <a:p>
            <a:pPr>
              <a:spcBef>
                <a:spcPts val="0"/>
              </a:spcBef>
              <a:spcAft>
                <a:spcPts val="300"/>
              </a:spcAft>
              <a:defRPr/>
            </a:pPr>
            <a:endParaRPr lang="en-US" altLang="zh-CN" sz="1600" b="1" dirty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0"/>
              </a:spcBef>
              <a:spcAft>
                <a:spcPts val="300"/>
              </a:spcAft>
              <a:defRPr/>
            </a:pPr>
            <a:r>
              <a:rPr lang="en-US" altLang="zh-CN" sz="1600" b="1" dirty="0">
                <a:solidFill>
                  <a:prstClr val="black"/>
                </a:solidFill>
                <a:latin typeface="Calibri"/>
              </a:rPr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altLang="zh-CN" sz="1200" dirty="0">
                <a:solidFill>
                  <a:prstClr val="black"/>
                </a:solidFill>
              </a:rPr>
              <a:t>None.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 err="1">
                <a:solidFill>
                  <a:srgbClr val="FF0000"/>
                </a:solidFill>
              </a:rPr>
              <a:t>FS_AIoT_Sec</a:t>
            </a:r>
            <a:r>
              <a:rPr lang="en-US" sz="2000" dirty="0">
                <a:solidFill>
                  <a:srgbClr val="FF0000"/>
                </a:solidFill>
              </a:rPr>
              <a:t> status after SA3#116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968163"/>
              </p:ext>
            </p:extLst>
          </p:nvPr>
        </p:nvGraphicFramePr>
        <p:xfrm>
          <a:off x="301625" y="1105231"/>
          <a:ext cx="8687186" cy="113703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2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957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1030031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of Ambient IoT services in 5G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FS_AIoT_Sec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baseline="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Sep-2025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+50%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201696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none</a:t>
            </a:r>
            <a:endParaRPr lang="de-DE" altLang="de-DE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de-DE" altLang="de-DE" sz="16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none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6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SA3#115 </a:t>
            </a:r>
            <a:r>
              <a:rPr lang="en-GB" sz="1200" dirty="0" err="1"/>
              <a:t>AdHoc</a:t>
            </a:r>
            <a:r>
              <a:rPr lang="en-GB" sz="1200" dirty="0"/>
              <a:t> – 1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SA3#116 – 2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SA3#117 – 2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SA3#118 – 3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SA3#119 – 2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SA3#119e – 1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SA3#120 – 3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b="1" dirty="0"/>
              <a:t>SA3#121 – 1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b="1" dirty="0"/>
              <a:t>SA3#122 – 1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b="1" dirty="0"/>
              <a:t>SA3#123 – 0.125 TU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de-DE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N/A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FS_AIoT_Sec</a:t>
            </a:r>
            <a:r>
              <a:rPr lang="en-US" sz="2000" dirty="0">
                <a:solidFill>
                  <a:srgbClr val="FF0000"/>
                </a:solidFill>
              </a:rPr>
              <a:t>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193079032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</TotalTime>
  <Words>418</Words>
  <Application>Microsoft Office PowerPoint</Application>
  <PresentationFormat>On-screen Show (4:3)</PresentationFormat>
  <Paragraphs>124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FS_AIoT_Sec</vt:lpstr>
      <vt:lpstr>PowerPoint Presentation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OPPO</cp:lastModifiedBy>
  <cp:revision>1337</cp:revision>
  <dcterms:created xsi:type="dcterms:W3CDTF">2008-08-30T09:32:10Z</dcterms:created>
  <dcterms:modified xsi:type="dcterms:W3CDTF">2025-09-04T15:22:48Z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MSIP_Label_cf20372f-9ab3-4551-9149-9f9b12e2c27e_Enabled">
    <vt:lpwstr>true</vt:lpwstr>
  </property>
  <property fmtid="{D5CDD505-2E9C-101B-9397-08002B2CF9AE}" pid="14" name="MSIP_Label_cf20372f-9ab3-4551-9149-9f9b12e2c27e_SetDate">
    <vt:lpwstr>2024-05-30T08:39:34Z</vt:lpwstr>
  </property>
  <property fmtid="{D5CDD505-2E9C-101B-9397-08002B2CF9AE}" pid="15" name="MSIP_Label_cf20372f-9ab3-4551-9149-9f9b12e2c27e_Method">
    <vt:lpwstr>Privileged</vt:lpwstr>
  </property>
  <property fmtid="{D5CDD505-2E9C-101B-9397-08002B2CF9AE}" pid="16" name="MSIP_Label_cf20372f-9ab3-4551-9149-9f9b12e2c27e_Name">
    <vt:lpwstr>DIS OPEN</vt:lpwstr>
  </property>
  <property fmtid="{D5CDD505-2E9C-101B-9397-08002B2CF9AE}" pid="17" name="MSIP_Label_cf20372f-9ab3-4551-9149-9f9b12e2c27e_SiteId">
    <vt:lpwstr>6e603289-5e46-4e26-ac7c-03a85420a9a5</vt:lpwstr>
  </property>
  <property fmtid="{D5CDD505-2E9C-101B-9397-08002B2CF9AE}" pid="18" name="MSIP_Label_cf20372f-9ab3-4551-9149-9f9b12e2c27e_ActionId">
    <vt:lpwstr>541d1059-9745-4f99-94e6-67daa7c79ab1</vt:lpwstr>
  </property>
  <property fmtid="{D5CDD505-2E9C-101B-9397-08002B2CF9AE}" pid="19" name="MSIP_Label_cf20372f-9ab3-4551-9149-9f9b12e2c27e_ContentBits">
    <vt:lpwstr>0</vt:lpwstr>
  </property>
</Properties>
</file>