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3" r:id="rId8"/>
    <p:sldId id="792" r:id="rId9"/>
    <p:sldId id="794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2A14D"/>
    <a:srgbClr val="2A6EA8"/>
    <a:srgbClr val="FF7C80"/>
    <a:srgbClr val="FF3300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96" d="100"/>
          <a:sy n="96" d="100"/>
        </p:scale>
        <p:origin x="797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8" d="100"/>
          <a:sy n="58" d="100"/>
        </p:scale>
        <p:origin x="2400" y="53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9/4/2025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9/4/2025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22333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0C6E669-E820-0B3C-93B4-F9DFE2BF4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F49F10-03A0-8371-6097-D56D67E2A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AutoShape 14">
            <a:extLst>
              <a:ext uri="{FF2B5EF4-FFF2-40B4-BE49-F238E27FC236}">
                <a16:creationId xmlns:a16="http://schemas.microsoft.com/office/drawing/2014/main" id="{77BBDD70-A1BC-476E-4F90-BD531572353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98571" y="635476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SA3#123</a:t>
            </a:r>
          </a:p>
        </p:txBody>
      </p:sp>
      <p:sp>
        <p:nvSpPr>
          <p:cNvPr id="7" name="AutoShape 14">
            <a:extLst>
              <a:ext uri="{FF2B5EF4-FFF2-40B4-BE49-F238E27FC236}">
                <a16:creationId xmlns:a16="http://schemas.microsoft.com/office/drawing/2014/main" id="{8F9D623B-028A-58CD-C2A5-679235B6040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98570" y="635476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SA3#123</a:t>
            </a:r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E1536-2A50-DFA9-2BDB-0A7C6B230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643681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C4B7B-1892-ED97-A158-53901117A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8789466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D9061-5BE8-1024-B5F9-10987C9E7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380059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76DA0-15B0-4E5A-0F4F-0474A1D82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5797071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558A5-163B-F236-3CD3-D59B7A973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AutoShape 14">
            <a:extLst>
              <a:ext uri="{FF2B5EF4-FFF2-40B4-BE49-F238E27FC236}">
                <a16:creationId xmlns:a16="http://schemas.microsoft.com/office/drawing/2014/main" id="{5DFD7B41-1F7C-B29F-D24C-89527703740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98571" y="635476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SA3#123</a:t>
            </a:r>
          </a:p>
        </p:txBody>
      </p:sp>
    </p:spTree>
    <p:extLst>
      <p:ext uri="{BB962C8B-B14F-4D97-AF65-F5344CB8AC3E}">
        <p14:creationId xmlns:p14="http://schemas.microsoft.com/office/powerpoint/2010/main" val="4262888646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470C8-D85E-D488-FB80-E05FD4DB1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AutoShape 14">
            <a:extLst>
              <a:ext uri="{FF2B5EF4-FFF2-40B4-BE49-F238E27FC236}">
                <a16:creationId xmlns:a16="http://schemas.microsoft.com/office/drawing/2014/main" id="{09A261AF-CAE4-0186-FDAC-C49862CB38E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98571" y="635476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SA3#123</a:t>
            </a:r>
          </a:p>
        </p:txBody>
      </p:sp>
    </p:spTree>
    <p:extLst>
      <p:ext uri="{BB962C8B-B14F-4D97-AF65-F5344CB8AC3E}">
        <p14:creationId xmlns:p14="http://schemas.microsoft.com/office/powerpoint/2010/main" val="287172460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AutoShape 14">
            <a:extLst>
              <a:ext uri="{FF2B5EF4-FFF2-40B4-BE49-F238E27FC236}">
                <a16:creationId xmlns:a16="http://schemas.microsoft.com/office/drawing/2014/main" id="{62E9862B-711B-51DC-80EA-7F5E1F278B8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98571" y="635476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SA3#123</a:t>
            </a:r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2" name="AutoShape 14">
            <a:extLst>
              <a:ext uri="{FF2B5EF4-FFF2-40B4-BE49-F238E27FC236}">
                <a16:creationId xmlns:a16="http://schemas.microsoft.com/office/drawing/2014/main" id="{7861642D-FD46-B6B9-3561-81E166CEA62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98571" y="635476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SA3#123</a:t>
            </a:r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SA3#122</a:t>
            </a: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4" r:id="rId2"/>
    <p:sldLayoutId id="2147483775" r:id="rId3"/>
    <p:sldLayoutId id="2147483776" r:id="rId4"/>
    <p:sldLayoutId id="2147483773" r:id="rId5"/>
    <p:sldLayoutId id="2147483771" r:id="rId6"/>
    <p:sldLayoutId id="2147483772" r:id="rId7"/>
    <p:sldLayoutId id="2147483767" r:id="rId8"/>
    <p:sldLayoutId id="2147483768" r:id="rId9"/>
    <p:sldLayoutId id="2147483769" r:id="rId10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13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AmbientIoT-SEC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Subtitle 6">
            <a:extLst>
              <a:ext uri="{FF2B5EF4-FFF2-40B4-BE49-F238E27FC236}">
                <a16:creationId xmlns:a16="http://schemas.microsoft.com/office/drawing/2014/main" id="{C46B7D44-BFB9-409D-BF12-B397F0F38CCC}"/>
              </a:ext>
            </a:extLst>
          </p:cNvPr>
          <p:cNvSpPr txBox="1">
            <a:spLocks/>
          </p:cNvSpPr>
          <p:nvPr/>
        </p:nvSpPr>
        <p:spPr bwMode="auto">
          <a:xfrm>
            <a:off x="3041010" y="3802310"/>
            <a:ext cx="3393346" cy="108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br>
              <a:rPr lang="en-US" altLang="en-US" sz="2000" b="1" kern="0" dirty="0"/>
            </a:br>
            <a:r>
              <a:rPr lang="en-GB" altLang="en-US" sz="1800" b="1" kern="0" dirty="0">
                <a:latin typeface="Arial" charset="0"/>
              </a:rPr>
              <a:t>Marcus Wong – OPPO</a:t>
            </a:r>
          </a:p>
          <a:p>
            <a:pPr>
              <a:lnSpc>
                <a:spcPct val="80000"/>
              </a:lnSpc>
            </a:pPr>
            <a:r>
              <a:rPr lang="en-GB" sz="1800" b="1" kern="0" dirty="0" err="1">
                <a:latin typeface="Arial" charset="0"/>
              </a:rPr>
              <a:t>Longhua</a:t>
            </a:r>
            <a:r>
              <a:rPr lang="en-GB" sz="1800" b="1" kern="0" dirty="0">
                <a:latin typeface="Arial" charset="0"/>
              </a:rPr>
              <a:t> Guo - Huawei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kern="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kern="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89681" y="1216748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AmbientIoT_SEC</a:t>
            </a:r>
            <a:r>
              <a:rPr lang="en-US" sz="2400" dirty="0">
                <a:solidFill>
                  <a:srgbClr val="FF0000"/>
                </a:solidFill>
              </a:rPr>
              <a:t> Overall Plan</a:t>
            </a:r>
          </a:p>
        </p:txBody>
      </p:sp>
      <p:graphicFrame>
        <p:nvGraphicFramePr>
          <p:cNvPr id="5" name="Content Placeholder 1">
            <a:extLst>
              <a:ext uri="{FF2B5EF4-FFF2-40B4-BE49-F238E27FC236}">
                <a16:creationId xmlns:a16="http://schemas.microsoft.com/office/drawing/2014/main" id="{ED952C3B-29B9-3A43-7B59-318308FDED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43990"/>
              </p:ext>
            </p:extLst>
          </p:nvPr>
        </p:nvGraphicFramePr>
        <p:xfrm>
          <a:off x="964162" y="1963974"/>
          <a:ext cx="6556312" cy="21907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09667">
                  <a:extLst>
                    <a:ext uri="{9D8B030D-6E8A-4147-A177-3AD203B41FA5}">
                      <a16:colId xmlns:a16="http://schemas.microsoft.com/office/drawing/2014/main" val="3469328165"/>
                    </a:ext>
                  </a:extLst>
                </a:gridCol>
                <a:gridCol w="4024604">
                  <a:extLst>
                    <a:ext uri="{9D8B030D-6E8A-4147-A177-3AD203B41FA5}">
                      <a16:colId xmlns:a16="http://schemas.microsoft.com/office/drawing/2014/main" val="1807838196"/>
                    </a:ext>
                  </a:extLst>
                </a:gridCol>
                <a:gridCol w="622041">
                  <a:extLst>
                    <a:ext uri="{9D8B030D-6E8A-4147-A177-3AD203B41FA5}">
                      <a16:colId xmlns:a16="http://schemas.microsoft.com/office/drawing/2014/main" val="3332947003"/>
                    </a:ext>
                  </a:extLst>
                </a:gridCol>
              </a:tblGrid>
              <a:tr h="338138"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Meeting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effectLst/>
                        </a:rPr>
                        <a:t>Plans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effectLst/>
                        </a:rPr>
                        <a:t>WID </a:t>
                      </a:r>
                      <a:r>
                        <a:rPr lang="en-DK" sz="1100" dirty="0">
                          <a:effectLst/>
                        </a:rPr>
                        <a:t>TU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72AF2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3983492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algn="l"/>
                      <a:r>
                        <a:rPr lang="en-DK" sz="1100" dirty="0">
                          <a:effectLst/>
                        </a:rPr>
                        <a:t>SA3#120 (Feb 2025)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TS  skeleton, scope, terms, security requirements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3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312384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algn="l"/>
                      <a:r>
                        <a:rPr lang="en-DK" sz="1100" dirty="0">
                          <a:effectLst/>
                        </a:rPr>
                        <a:t>SA3#121 (April 2025)  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Additional requirements, high-level call flow for authentication and command protection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4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346366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K" sz="1100" dirty="0">
                          <a:effectLst/>
                        </a:rPr>
                        <a:t>SA3#12</a:t>
                      </a:r>
                      <a:r>
                        <a:rPr lang="en-US" sz="1100" dirty="0">
                          <a:effectLst/>
                        </a:rPr>
                        <a:t>2</a:t>
                      </a:r>
                      <a:r>
                        <a:rPr lang="en-DK" sz="1100" dirty="0">
                          <a:effectLst/>
                        </a:rPr>
                        <a:t> (</a:t>
                      </a:r>
                      <a:r>
                        <a:rPr lang="en-US" sz="1100" dirty="0">
                          <a:effectLst/>
                        </a:rPr>
                        <a:t>May</a:t>
                      </a:r>
                      <a:r>
                        <a:rPr lang="en-DK" sz="1100" dirty="0">
                          <a:effectLst/>
                        </a:rPr>
                        <a:t> 2025)  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Details on authentication and command protection. Procedures on ID privacy protection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4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7444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K" sz="1100" dirty="0">
                          <a:effectLst/>
                        </a:rPr>
                        <a:t>SA3#12</a:t>
                      </a:r>
                      <a:r>
                        <a:rPr lang="en-US" sz="1100" dirty="0">
                          <a:effectLst/>
                        </a:rPr>
                        <a:t>2</a:t>
                      </a:r>
                      <a:r>
                        <a:rPr lang="en-DK" sz="1100" dirty="0">
                          <a:effectLst/>
                        </a:rPr>
                        <a:t> (</a:t>
                      </a:r>
                      <a:r>
                        <a:rPr lang="en-US" sz="1100" dirty="0">
                          <a:effectLst/>
                        </a:rPr>
                        <a:t>May</a:t>
                      </a:r>
                      <a:r>
                        <a:rPr lang="en-DK" sz="1100" dirty="0">
                          <a:effectLst/>
                        </a:rPr>
                        <a:t> 2025)  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Finalize on authentication and command protection. Procedures on ID privacy protection. Send TS for SA approval.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  <a:p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cs typeface="+mn-cs"/>
                        </a:rPr>
                        <a:t>4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4768358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K" sz="1100" dirty="0">
                          <a:effectLst/>
                        </a:rPr>
                        <a:t>SA3#12</a:t>
                      </a:r>
                      <a:r>
                        <a:rPr lang="en-US" sz="1100" dirty="0">
                          <a:effectLst/>
                        </a:rPr>
                        <a:t>4</a:t>
                      </a:r>
                      <a:r>
                        <a:rPr lang="en-DK" sz="1100" dirty="0">
                          <a:effectLst/>
                        </a:rPr>
                        <a:t> (</a:t>
                      </a:r>
                      <a:r>
                        <a:rPr lang="en-US" sz="1100" dirty="0">
                          <a:effectLst/>
                        </a:rPr>
                        <a:t>October</a:t>
                      </a:r>
                      <a:r>
                        <a:rPr lang="en-DK" sz="1100" dirty="0">
                          <a:effectLst/>
                        </a:rPr>
                        <a:t> 2025)  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Maintenance and detail update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1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778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330" y="2022253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20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84 contributions were submitted, 82 treated(revised, merged, noted, etc.), 2 untreated.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All requirements were agreed;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/>
              <a:t>Detailed authentication procedure agreed;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/>
              <a:t>security procedures for the information protection in command message were agreed.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/>
              <a:t>Optional to use ID protection procedure for filter paging and individual paging were agreed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/>
              <a:t>TS sent to SA plenary for approval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Dependencies: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/>
              <a:t>None</a:t>
            </a:r>
            <a:endParaRPr lang="en-GB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8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Contentious Issue</a:t>
            </a: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zh-CN" sz="1400" dirty="0">
                <a:solidFill>
                  <a:prstClr val="black"/>
                </a:solidFill>
                <a:latin typeface="Calibri"/>
              </a:rPr>
              <a:t>None</a:t>
            </a: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400" dirty="0">
                <a:solidFill>
                  <a:prstClr val="black"/>
                </a:solidFill>
                <a:latin typeface="Calibri"/>
              </a:rPr>
              <a:t>None</a:t>
            </a:r>
            <a:r>
              <a: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.</a:t>
            </a:r>
            <a:endParaRPr lang="en-US" altLang="zh-CN" sz="18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8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AmbientIoT</a:t>
            </a:r>
            <a:r>
              <a:rPr lang="en-US" sz="2000" dirty="0">
                <a:solidFill>
                  <a:srgbClr val="FF0000"/>
                </a:solidFill>
              </a:rPr>
              <a:t>-SEC Status after SA3#123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9129386"/>
              </p:ext>
            </p:extLst>
          </p:nvPr>
        </p:nvGraphicFramePr>
        <p:xfrm>
          <a:off x="301625" y="126624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de-D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1070022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Security Aspects of Ambient IoT Services in 5G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de-DE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AmbientIoT-SEC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Sep-2025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D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60%</a:t>
                      </a:r>
                      <a:endParaRPr lang="en-GB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95%</a:t>
                      </a:r>
                      <a:endParaRPr lang="en-GB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FF0000"/>
                          </a:solidFill>
                        </a:rPr>
                        <a:t>+35</a:t>
                      </a: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%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- Device requirement on ID privacy protection</a:t>
            </a:r>
            <a:endParaRPr lang="en-US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- Clarification on the randomness of </a:t>
            </a:r>
            <a:r>
              <a:rPr lang="en-US" sz="1200" dirty="0" err="1"/>
              <a:t>RAND</a:t>
            </a:r>
            <a:r>
              <a:rPr lang="en-US" sz="1200" baseline="-25000" dirty="0" err="1"/>
              <a:t>AIOT_d</a:t>
            </a:r>
            <a:r>
              <a:rPr lang="en-GB" sz="1200" baseline="-25000" dirty="0"/>
              <a:t> </a:t>
            </a:r>
            <a:endParaRPr lang="en-US" sz="1200" baseline="-250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None.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consumed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SA3#122 -&gt; 3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SA3#122 -&gt; 4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SA3#1223-&gt; 4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altLang="zh-CN" sz="1600" b="1" dirty="0"/>
              <a:t>TUs remaining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altLang="zh-CN" sz="1200" dirty="0"/>
              <a:t>1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Plan 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altLang="zh-CN" sz="1400" dirty="0">
                <a:solidFill>
                  <a:prstClr val="black"/>
                </a:solidFill>
                <a:latin typeface="Calibri"/>
              </a:rPr>
              <a:t>100% completion in Dec 2025.</a:t>
            </a:r>
            <a:endParaRPr kumimoji="0" lang="en-US" altLang="zh-CN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6737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AmbientIoT</a:t>
            </a:r>
            <a:r>
              <a:rPr lang="en-US" sz="2000" dirty="0">
                <a:solidFill>
                  <a:srgbClr val="FF0000"/>
                </a:solidFill>
              </a:rPr>
              <a:t>-SEC Pending Work and Plan for Completion</a:t>
            </a:r>
          </a:p>
        </p:txBody>
      </p:sp>
    </p:spTree>
    <p:extLst>
      <p:ext uri="{BB962C8B-B14F-4D97-AF65-F5344CB8AC3E}">
        <p14:creationId xmlns:p14="http://schemas.microsoft.com/office/powerpoint/2010/main" val="295450083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4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356</TotalTime>
  <Words>282</Words>
  <Application>Microsoft Office PowerPoint</Application>
  <PresentationFormat>On-screen Show (4:3)</PresentationFormat>
  <Paragraphs>84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SA WG3 Status Report for AmbientIoT-SEC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OPPO</cp:lastModifiedBy>
  <cp:revision>1339</cp:revision>
  <dcterms:created xsi:type="dcterms:W3CDTF">2008-08-30T09:32:10Z</dcterms:created>
  <dcterms:modified xsi:type="dcterms:W3CDTF">2025-09-04T17:03:33Z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MSIP_Label_cf20372f-9ab3-4551-9149-9f9b12e2c27e_Enabled">
    <vt:lpwstr>true</vt:lpwstr>
  </property>
  <property fmtid="{D5CDD505-2E9C-101B-9397-08002B2CF9AE}" pid="14" name="MSIP_Label_cf20372f-9ab3-4551-9149-9f9b12e2c27e_SetDate">
    <vt:lpwstr>2024-05-30T08:39:34Z</vt:lpwstr>
  </property>
  <property fmtid="{D5CDD505-2E9C-101B-9397-08002B2CF9AE}" pid="15" name="MSIP_Label_cf20372f-9ab3-4551-9149-9f9b12e2c27e_Method">
    <vt:lpwstr>Privileged</vt:lpwstr>
  </property>
  <property fmtid="{D5CDD505-2E9C-101B-9397-08002B2CF9AE}" pid="16" name="MSIP_Label_cf20372f-9ab3-4551-9149-9f9b12e2c27e_Name">
    <vt:lpwstr>DIS OPEN</vt:lpwstr>
  </property>
  <property fmtid="{D5CDD505-2E9C-101B-9397-08002B2CF9AE}" pid="17" name="MSIP_Label_cf20372f-9ab3-4551-9149-9f9b12e2c27e_SiteId">
    <vt:lpwstr>6e603289-5e46-4e26-ac7c-03a85420a9a5</vt:lpwstr>
  </property>
  <property fmtid="{D5CDD505-2E9C-101B-9397-08002B2CF9AE}" pid="18" name="MSIP_Label_cf20372f-9ab3-4551-9149-9f9b12e2c27e_ActionId">
    <vt:lpwstr>541d1059-9745-4f99-94e6-67daa7c79ab1</vt:lpwstr>
  </property>
  <property fmtid="{D5CDD505-2E9C-101B-9397-08002B2CF9AE}" pid="19" name="MSIP_Label_cf20372f-9ab3-4551-9149-9f9b12e2c27e_ContentBits">
    <vt:lpwstr>0</vt:lpwstr>
  </property>
</Properties>
</file>