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03" r:id="rId2"/>
    <p:sldId id="793" r:id="rId3"/>
    <p:sldId id="792" r:id="rId4"/>
    <p:sldId id="794" r:id="rId5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9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19" d="100"/>
          <a:sy n="119" d="100"/>
        </p:scale>
        <p:origin x="979" y="91"/>
      </p:cViewPr>
      <p:guideLst>
        <p:guide orient="horz" pos="219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7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t>2/28/2025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t>2/28/2025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2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3</a:t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4</a:t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 smtClean="0"/>
              <a:t>SA3#120,</a:t>
            </a: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</a:t>
            </a:r>
            <a:r>
              <a:rPr lang="fr-FR" dirty="0" smtClean="0"/>
              <a:t>‘</a:t>
            </a:r>
            <a:r>
              <a:rPr lang="en-GB" dirty="0"/>
              <a:t>NR_Mob_Ph4_Sec</a:t>
            </a:r>
            <a:r>
              <a:rPr lang="fr-FR" dirty="0" smtClean="0"/>
              <a:t>’</a:t>
            </a:r>
            <a:endParaRPr lang="en-GB" dirty="0"/>
          </a:p>
        </p:txBody>
      </p:sp>
      <p:sp>
        <p:nvSpPr>
          <p:cNvPr id="13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US" altLang="en-US" sz="2000" b="1" dirty="0" err="1" smtClean="0"/>
              <a:t>Rajavelsamy</a:t>
            </a:r>
            <a:r>
              <a:rPr lang="en-US" altLang="en-US" sz="2000" b="1" dirty="0" smtClean="0"/>
              <a:t> R(Samsung)</a:t>
            </a: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399352" y="900906"/>
            <a:ext cx="8554481" cy="5519212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</a:t>
            </a:r>
            <a:r>
              <a:rPr lang="en-CA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planned</a:t>
            </a:r>
          </a:p>
          <a:p>
            <a:pPr marL="0" lvl="0" indent="0">
              <a:buNone/>
            </a:pPr>
            <a:endParaRPr lang="en-CA" sz="18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7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 SA3#117 meeting:</a:t>
            </a:r>
            <a:endParaRPr lang="en-CA" sz="1800" dirty="0" smtClean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1 new Key issue approved (</a:t>
            </a:r>
            <a:r>
              <a:rPr lang="en-I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Security aspects of inter-CU LTM Handover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)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9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new solutions (for KI#1, no DC scenario) were approved</a:t>
            </a:r>
            <a:endParaRPr lang="en-CA" sz="18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 SA3#118 meeting:</a:t>
            </a:r>
            <a:endParaRPr lang="en-CA" sz="14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Solution updates(s) (for KI#1 (no DC scenario))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Conclusion made for “</a:t>
            </a:r>
            <a:r>
              <a:rPr lang="en-I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CU is acting as SN and MN is unchanged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” scenario and LS reply to RAN WGs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LS to RAN2 to indicate SA3 preferred options (for no DC scenario) and requested RAN2 feedback </a:t>
            </a:r>
            <a:endParaRPr lang="en-CA" sz="14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altLang="zh-CN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en-CA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119</a:t>
            </a:r>
            <a:r>
              <a:rPr lang="en-CA" altLang="zh-CN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meeting: </a:t>
            </a:r>
            <a:endParaRPr lang="en-CA" altLang="zh-CN" sz="1800" dirty="0" smtClean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I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Partial </a:t>
            </a:r>
            <a:r>
              <a:rPr lang="en-I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conclusion on “no DC scenario”, specifically for the parameters in AS security context, which are not changing per inter-CU LTM </a:t>
            </a:r>
            <a:r>
              <a:rPr lang="en-I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handover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I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Conclusion on MAC CE protection (no solution for Rel-19)</a:t>
            </a:r>
            <a:endParaRPr lang="en-CA" sz="18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altLang="zh-CN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 SA3#120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Reply to RAN2 LS on “no DC scenario</a:t>
            </a:r>
            <a:r>
              <a:rPr lang="en-CA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”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WID Exception requested; to complete by Jun-2025</a:t>
            </a:r>
            <a:endParaRPr lang="en-CA" altLang="zh-CN" sz="14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altLang="zh-CN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 SA3#121 meeting: </a:t>
            </a:r>
            <a:endParaRPr lang="en-CA" altLang="zh-CN" sz="1800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Update to KI#1 based on RAN progress is expected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Conclusion for “no DC”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scenario and normative 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text proposals based on conclusion(s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)</a:t>
            </a: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‘NR_Mob_Ph4_Sec’ overall plan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4209564"/>
              </p:ext>
            </p:extLst>
          </p:nvPr>
        </p:nvGraphicFramePr>
        <p:xfrm>
          <a:off x="966590" y="1225892"/>
          <a:ext cx="2950845" cy="4572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014095">
                  <a:extLst>
                    <a:ext uri="{9D8B030D-6E8A-4147-A177-3AD203B41FA5}">
                      <a16:colId xmlns:a16="http://schemas.microsoft.com/office/drawing/2014/main" val="4204384151"/>
                    </a:ext>
                  </a:extLst>
                </a:gridCol>
                <a:gridCol w="996950">
                  <a:extLst>
                    <a:ext uri="{9D8B030D-6E8A-4147-A177-3AD203B41FA5}">
                      <a16:colId xmlns:a16="http://schemas.microsoft.com/office/drawing/2014/main" val="3543558438"/>
                    </a:ext>
                  </a:extLst>
                </a:gridCol>
                <a:gridCol w="939800">
                  <a:extLst>
                    <a:ext uri="{9D8B030D-6E8A-4147-A177-3AD203B41FA5}">
                      <a16:colId xmlns:a16="http://schemas.microsoft.com/office/drawing/2014/main" val="3788821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Work Task ID</a:t>
                      </a:r>
                      <a:endParaRPr lang="en-IN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TU Estimate</a:t>
                      </a:r>
                      <a:endParaRPr lang="en-IN" sz="1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(Study)</a:t>
                      </a:r>
                      <a:endParaRPr lang="en-IN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TU Estimate</a:t>
                      </a:r>
                      <a:endParaRPr lang="en-IN" sz="10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(Normative)</a:t>
                      </a:r>
                      <a:endParaRPr lang="en-IN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500585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WT1</a:t>
                      </a:r>
                      <a:endParaRPr lang="en-IN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--</a:t>
                      </a:r>
                      <a:endParaRPr lang="en-IN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4</a:t>
                      </a:r>
                      <a:endParaRPr lang="en-IN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774994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altLang="de-DE" sz="1200" dirty="0" err="1" smtClean="0"/>
              <a:t>draftCR</a:t>
            </a:r>
            <a:r>
              <a:rPr lang="en-IN" altLang="de-DE" sz="1200" dirty="0" smtClean="0"/>
              <a:t> Annex</a:t>
            </a:r>
            <a:r>
              <a:rPr lang="de-DE" altLang="de-DE" sz="1200" dirty="0" smtClean="0"/>
              <a:t> contains </a:t>
            </a:r>
            <a:r>
              <a:rPr lang="en-US" altLang="de-DE" sz="1200" dirty="0"/>
              <a:t>1</a:t>
            </a:r>
            <a:r>
              <a:rPr lang="de-DE" altLang="de-DE" sz="1200" dirty="0" smtClean="0"/>
              <a:t> </a:t>
            </a:r>
            <a:r>
              <a:rPr lang="de-DE" altLang="de-DE" sz="1200" dirty="0"/>
              <a:t>key </a:t>
            </a:r>
            <a:r>
              <a:rPr lang="de-DE" altLang="de-DE" sz="1200" dirty="0" smtClean="0"/>
              <a:t>issue </a:t>
            </a:r>
            <a:r>
              <a:rPr lang="de-DE" altLang="de-DE" sz="1200" dirty="0"/>
              <a:t>and </a:t>
            </a:r>
            <a:r>
              <a:rPr lang="en-US" altLang="de-DE" sz="1200" dirty="0"/>
              <a:t>9</a:t>
            </a:r>
            <a:r>
              <a:rPr lang="de-DE" altLang="de-DE" sz="1200" dirty="0" smtClean="0"/>
              <a:t> </a:t>
            </a:r>
            <a:r>
              <a:rPr lang="de-DE" altLang="de-DE" sz="1200" dirty="0"/>
              <a:t>solution</a:t>
            </a:r>
            <a:r>
              <a:rPr lang="en-US" altLang="de-DE" sz="1200" dirty="0" smtClean="0"/>
              <a:t>s </a:t>
            </a:r>
            <a:r>
              <a:rPr lang="en-US" altLang="de-DE" sz="1200" dirty="0"/>
              <a:t>for LTM (no </a:t>
            </a:r>
            <a:r>
              <a:rPr lang="en-US" altLang="de-DE" sz="1200" dirty="0" smtClean="0"/>
              <a:t>Dual Connectivity) </a:t>
            </a:r>
            <a:r>
              <a:rPr lang="de-DE" altLang="de-DE" sz="1200" dirty="0" smtClean="0"/>
              <a:t>. </a:t>
            </a:r>
            <a:endParaRPr lang="en-IN" altLang="de-DE" sz="1200" dirty="0" smtClean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altLang="de-DE" sz="1200" dirty="0" smtClean="0"/>
              <a:t>Solution evaluation &amp; Conclusion needs another meeting cycle, awaiting RAN2 feedback.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altLang="de-DE" sz="1200" dirty="0" smtClean="0"/>
              <a:t>Conclusion on the scenario “</a:t>
            </a:r>
            <a:r>
              <a:rPr lang="en-IN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CU is acting as SN and MN is unchanged</a:t>
            </a:r>
            <a:r>
              <a:rPr lang="en-IN" altLang="de-DE" sz="1200" dirty="0" smtClean="0"/>
              <a:t>” to use SCPAC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altLang="de-DE" sz="1200" dirty="0" smtClean="0"/>
              <a:t>Partial conclusion on “</a:t>
            </a:r>
            <a:r>
              <a:rPr lang="en-CA" sz="12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no </a:t>
            </a:r>
            <a:r>
              <a:rPr lang="en-CA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DC </a:t>
            </a:r>
            <a:r>
              <a:rPr lang="en-CA" sz="12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scenario”, specifically f</a:t>
            </a:r>
            <a:r>
              <a:rPr lang="en-IN" sz="12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or </a:t>
            </a:r>
            <a:r>
              <a:rPr lang="en-IN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the parameters in AS security context, which are not changing per inter-CU LTM </a:t>
            </a:r>
            <a:r>
              <a:rPr lang="en-IN" sz="12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handover</a:t>
            </a:r>
            <a:endParaRPr lang="de-DE" altLang="de-DE" sz="1200" dirty="0" smtClean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</a:t>
            </a:r>
            <a:r>
              <a:rPr lang="de-DE" altLang="de-DE" sz="1600" b="1" dirty="0" smtClean="0"/>
              <a:t>: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sz="1200" dirty="0"/>
              <a:t>SA3 work depends on the work progress in RAN WGs. </a:t>
            </a:r>
            <a:endParaRPr lang="en-IN" sz="1200" dirty="0" smtClean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 smtClean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</a:t>
            </a: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 smtClean="0"/>
              <a:t>Completing the normative work within timeline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792212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NR_Mob_Ph4_Sec status after </a:t>
            </a:r>
            <a:r>
              <a:rPr lang="en-US" sz="2000" dirty="0" smtClean="0">
                <a:solidFill>
                  <a:srgbClr val="FF0000"/>
                </a:solidFill>
              </a:rPr>
              <a:t>SA3#120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8660231"/>
              </p:ext>
            </p:extLst>
          </p:nvPr>
        </p:nvGraphicFramePr>
        <p:xfrm>
          <a:off x="301625" y="1287463"/>
          <a:ext cx="8687186" cy="9628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712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50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39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55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220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9583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192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1040023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IN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Security aspects of NR mobility enhancement</a:t>
                      </a:r>
                      <a:r>
                        <a:rPr lang="en-IN" sz="1200" b="1" i="0" u="none" strike="noStrike" kern="1200" baseline="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Phase 4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NR_Mob_Ph4_Sec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Mar-2025</a:t>
                      </a:r>
                    </a:p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Requested</a:t>
                      </a:r>
                      <a:r>
                        <a:rPr lang="en-GB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target: June-2025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60%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70%</a:t>
                      </a: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-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7"/>
            <a:ext cx="8554481" cy="4940259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</a:t>
            </a:r>
            <a:r>
              <a:rPr lang="de-DE" altLang="de-DE" sz="1800" b="1" dirty="0" smtClean="0"/>
              <a:t>issues</a:t>
            </a:r>
            <a:endParaRPr lang="en-US" altLang="en-GB" sz="1400" dirty="0" smtClean="0">
              <a:cs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400" dirty="0" smtClean="0">
                <a:cs typeface="+mn-ea"/>
              </a:rPr>
              <a:t>Evaluation and Conclusion for KI#1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</a:t>
            </a:r>
            <a:r>
              <a:rPr lang="de-DE" altLang="de-DE" sz="1600" b="1" dirty="0" smtClean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sz="1400" dirty="0"/>
              <a:t>SA3 work depends on the work progress in RAN WGs.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de-DE" altLang="de-DE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</a:t>
            </a:r>
            <a:r>
              <a:rPr lang="en-GB" sz="1600" b="1" dirty="0" smtClean="0"/>
              <a:t>consumed</a:t>
            </a: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 smtClean="0"/>
              <a:t>SA3#</a:t>
            </a:r>
            <a:r>
              <a:rPr lang="en-US" altLang="en-GB" sz="1200" dirty="0"/>
              <a:t>117</a:t>
            </a:r>
            <a:r>
              <a:rPr lang="en-GB" sz="1200" dirty="0"/>
              <a:t> -</a:t>
            </a:r>
            <a:r>
              <a:rPr lang="en-US" altLang="en-GB" sz="1200" dirty="0"/>
              <a:t> </a:t>
            </a:r>
            <a:r>
              <a:rPr lang="en-US" altLang="en-GB" sz="1200" dirty="0" smtClean="0"/>
              <a:t>1 </a:t>
            </a:r>
            <a:r>
              <a:rPr lang="en-US" altLang="en-GB" sz="1200" dirty="0"/>
              <a:t>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>
                <a:sym typeface="+mn-ea"/>
              </a:rPr>
              <a:t>SA3#</a:t>
            </a:r>
            <a:r>
              <a:rPr lang="en-US" altLang="en-GB" sz="1200" dirty="0">
                <a:sym typeface="+mn-ea"/>
              </a:rPr>
              <a:t>118</a:t>
            </a:r>
            <a:r>
              <a:rPr lang="en-GB" sz="1200" dirty="0">
                <a:sym typeface="+mn-ea"/>
              </a:rPr>
              <a:t> –</a:t>
            </a:r>
            <a:r>
              <a:rPr lang="en-US" altLang="en-GB" sz="1200" dirty="0">
                <a:sym typeface="+mn-ea"/>
              </a:rPr>
              <a:t> 1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>
                <a:sym typeface="+mn-ea"/>
              </a:rPr>
              <a:t>SA3#</a:t>
            </a:r>
            <a:r>
              <a:rPr lang="en-US" altLang="en-GB" sz="1200" dirty="0">
                <a:sym typeface="+mn-ea"/>
              </a:rPr>
              <a:t>119</a:t>
            </a:r>
            <a:r>
              <a:rPr lang="en-GB" sz="1200" dirty="0">
                <a:sym typeface="+mn-ea"/>
              </a:rPr>
              <a:t> –</a:t>
            </a:r>
            <a:r>
              <a:rPr lang="en-US" altLang="en-GB" sz="1200" dirty="0">
                <a:sym typeface="+mn-ea"/>
              </a:rPr>
              <a:t> 1 </a:t>
            </a:r>
            <a:r>
              <a:rPr lang="en-US" altLang="en-GB" sz="1200" dirty="0" smtClean="0">
                <a:sym typeface="+mn-ea"/>
              </a:rPr>
              <a:t>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 smtClean="0">
                <a:sym typeface="+mn-ea"/>
              </a:rPr>
              <a:t>SA3#120 – 1 TU</a:t>
            </a:r>
            <a:endParaRPr lang="en-US" altLang="en-GB" sz="1200" dirty="0">
              <a:sym typeface="+mn-ea"/>
            </a:endParaRP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 smtClean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sz="1200" dirty="0" smtClean="0">
                <a:sym typeface="+mn-ea"/>
              </a:rPr>
              <a:t>None</a:t>
            </a:r>
            <a:endParaRPr lang="en-GB" sz="12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/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r>
              <a:rPr lang="de-DE" sz="1600" b="1" dirty="0">
                <a:solidFill>
                  <a:prstClr val="black"/>
                </a:solidFill>
              </a:rPr>
              <a:t>Plan for completion</a:t>
            </a:r>
            <a:endParaRPr lang="de-DE" sz="16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1200" dirty="0" smtClean="0">
                <a:solidFill>
                  <a:prstClr val="black"/>
                </a:solidFill>
              </a:rPr>
              <a:t>SA3#121</a:t>
            </a:r>
            <a:endParaRPr lang="en-US" altLang="zh-CN" sz="1400" b="1" dirty="0">
              <a:solidFill>
                <a:prstClr val="black"/>
              </a:solidFill>
              <a:ea typeface="宋体" panose="02010600030101010101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632564" y="411480"/>
            <a:ext cx="6916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NR_Mob_Ph4_Sec: Pending work and plan for completion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410</Words>
  <Application>Microsoft Office PowerPoint</Application>
  <PresentationFormat>On-screen Show (4:3)</PresentationFormat>
  <Paragraphs>89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宋体</vt:lpstr>
      <vt:lpstr>Arial</vt:lpstr>
      <vt:lpstr>Calibri</vt:lpstr>
      <vt:lpstr>Symbol</vt:lpstr>
      <vt:lpstr>Times New Roman</vt:lpstr>
      <vt:lpstr>Office Theme</vt:lpstr>
      <vt:lpstr>SA WG3 Status report for ‘NR_Mob_Ph4_Sec’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r1</cp:lastModifiedBy>
  <cp:revision>1342</cp:revision>
  <dcterms:created xsi:type="dcterms:W3CDTF">2008-08-30T09:32:00Z</dcterms:created>
  <dcterms:modified xsi:type="dcterms:W3CDTF">2025-02-28T11:05:18Z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1837D1C9E68648288F4B5890FB014645</vt:lpwstr>
  </property>
  <property fmtid="{D5CDD505-2E9C-101B-9397-08002B2CF9AE}" pid="14" name="KSOProductBuildVer">
    <vt:lpwstr>2052-11.8.2.12085</vt:lpwstr>
  </property>
</Properties>
</file>