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9"/>
  </p:handoutMasterIdLst>
  <p:sldIdLst>
    <p:sldId id="303" r:id="rId4"/>
    <p:sldId id="796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2A6EA8"/>
    <a:srgbClr val="FF7C80"/>
    <a:srgbClr val="FF3300"/>
    <a:srgbClr val="62A14D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0" d="100"/>
          <a:sy n="60" d="100"/>
        </p:scale>
        <p:origin x="872" y="5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/>
              <a:t>5G_Femto_Sec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Peilin Liu (ZTE)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Hua Song (China Mobile)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1"/>
          <p:cNvGraphicFramePr/>
          <p:nvPr/>
        </p:nvGraphicFramePr>
        <p:xfrm>
          <a:off x="964797" y="1624395"/>
          <a:ext cx="7215675" cy="4309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667"/>
                <a:gridCol w="4024630"/>
                <a:gridCol w="659337"/>
                <a:gridCol w="622041"/>
              </a:tblGrid>
              <a:tr h="263958"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Meeting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SID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en-US" sz="1100" dirty="0">
                          <a:effectLst/>
                        </a:rPr>
                        <a:t>TU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</a:tr>
              <a:tr h="46092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SA3#115</a:t>
                      </a:r>
                      <a:r>
                        <a:rPr lang="en-GB" sz="1100" dirty="0">
                          <a:effectLst/>
                        </a:rPr>
                        <a:t>ah-e</a:t>
                      </a:r>
                      <a:r>
                        <a:rPr lang="en-US" sz="1100" dirty="0">
                          <a:effectLst/>
                        </a:rPr>
                        <a:t> (April)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TR skeleton, assumptions and new KIs are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8227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 and KI updates are </a:t>
                      </a:r>
                      <a:r>
                        <a:rPr lang="en-US" alt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approved</a:t>
                      </a:r>
                      <a:endParaRPr lang="en-US" alt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24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SA3#117 (August)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solutions, solution updates and evaluations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179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SA3#118 (October)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Solution updates, evaluaitons and start conclusion work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SA3#119 (November)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Finalise SID conclusions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Corresponding WID proposal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2105">
                <a:tc>
                  <a:txBody>
                    <a:bodyPr/>
                    <a:p>
                      <a:pPr algn="l"/>
                      <a:r>
                        <a:rPr lang="en-GB" sz="1100" dirty="0">
                          <a:effectLst/>
                        </a:rPr>
                        <a:t>    </a:t>
                      </a:r>
                      <a:r>
                        <a:rPr lang="en-US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en-US" sz="1100" dirty="0">
                          <a:effectLst/>
                        </a:rPr>
                        <a:t> (December)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Send TR to SA for information and for approval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p>
                      <a:pPr algn="l"/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Prior</a:t>
                      </a:r>
                      <a:r>
                        <a:rPr lang="en-GB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to SA3#120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Potentially offline session to accelerate normative work progress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Offlist email discussions for prepared CRs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algn="l"/>
                      <a:r>
                        <a:rPr lang="en-US" sz="1100" dirty="0">
                          <a:effectLst/>
                        </a:rPr>
                        <a:t>SA3#120 (Feb 2025)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</a:pPr>
                      <a:r>
                        <a:rPr lang="en-GB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Normative work</a:t>
                      </a:r>
                      <a:endParaRPr lang="en-GB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0.5</a:t>
                      </a:r>
                      <a:endParaRPr lang="en-US" sz="11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41630">
                <a:tc>
                  <a:txBody>
                    <a:bodyPr/>
                    <a:p>
                      <a:pPr algn="l"/>
                      <a:r>
                        <a:rPr lang="en-GB" sz="1100" strike="sngStrike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Between SA3#120 and #121</a:t>
                      </a:r>
                      <a:endParaRPr lang="en-GB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GB" sz="1100" strike="sngStrike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   Offline sessions and </a:t>
                      </a:r>
                      <a:r>
                        <a:rPr lang="en-GB" sz="1100" strike="sngStrike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offlist</a:t>
                      </a:r>
                      <a:r>
                        <a:rPr lang="en-GB" sz="1100" strike="sngStrike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email discussions</a:t>
                      </a:r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/>
                      <a:r>
                        <a:rPr lang="en-US" sz="1100" strike="sngStrike" dirty="0">
                          <a:effectLst/>
                        </a:rPr>
                        <a:t>SA3#121 (April 2025)  </a:t>
                      </a:r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r>
                        <a:rPr lang="en-US" sz="1100" strike="sngStrike" dirty="0">
                          <a:effectLst/>
                        </a:rPr>
                        <a:t>Normative work</a:t>
                      </a:r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100" strike="sngStrike" dirty="0">
                          <a:effectLst/>
                        </a:rPr>
                        <a:t>0.5</a:t>
                      </a:r>
                      <a:endParaRPr 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24485"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en-US" sz="1100" strike="sngStrike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SA3#122 (May 2025)</a:t>
                      </a:r>
                      <a:endParaRPr lang="en-US" alt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GB" sz="1100" strike="sngStrike" dirty="0">
                          <a:effectLst/>
                          <a:sym typeface="+mn-ea"/>
                        </a:rPr>
                        <a:t>Finalise the </a:t>
                      </a:r>
                      <a:r>
                        <a:rPr lang="en-US" sz="1100" strike="sngStrike" dirty="0">
                          <a:effectLst/>
                          <a:sym typeface="+mn-ea"/>
                        </a:rPr>
                        <a:t>Normative work</a:t>
                      </a:r>
                      <a:endParaRPr lang="en-US" alt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en-US" sz="1100" strike="sngStrike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0.5</a:t>
                      </a:r>
                      <a:endParaRPr lang="en-US" altLang="en-US" sz="1100" strike="sngStrike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04825" y="1123950"/>
            <a:ext cx="457200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: 4</a:t>
            </a:r>
            <a:endParaRPr lang="en-US" alt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ym typeface="+mn-ea"/>
              </a:rPr>
              <a:t>T</a:t>
            </a:r>
            <a:r>
              <a:rPr lang="en-US" altLang="de-DE" sz="1200" dirty="0">
                <a:sym typeface="+mn-ea"/>
              </a:rPr>
              <a:t>S</a:t>
            </a:r>
            <a:r>
              <a:rPr lang="de-DE" altLang="de-DE" sz="1200" dirty="0">
                <a:sym typeface="+mn-ea"/>
              </a:rPr>
              <a:t> 33.</a:t>
            </a:r>
            <a:r>
              <a:rPr lang="en-US" altLang="de-DE" sz="1200" dirty="0">
                <a:sym typeface="+mn-ea"/>
              </a:rPr>
              <a:t>545</a:t>
            </a:r>
            <a:r>
              <a:rPr lang="de-DE" altLang="de-DE" sz="1200" dirty="0">
                <a:sym typeface="+mn-ea"/>
              </a:rPr>
              <a:t> v0.</a:t>
            </a:r>
            <a:r>
              <a:rPr lang="en-US" altLang="de-DE" sz="1200" dirty="0">
                <a:sym typeface="+mn-ea"/>
              </a:rPr>
              <a:t>1</a:t>
            </a:r>
            <a:r>
              <a:rPr lang="de-DE" altLang="de-DE" sz="1200" dirty="0">
                <a:sym typeface="+mn-ea"/>
              </a:rPr>
              <a:t>.0 </a:t>
            </a:r>
            <a:r>
              <a:rPr altLang="de-DE" sz="1200">
                <a:sym typeface="+mn-ea"/>
              </a:rPr>
              <a:t>specifies the security </a:t>
            </a:r>
            <a:r>
              <a:rPr lang="en-US" sz="1200">
                <a:sym typeface="+mn-ea"/>
              </a:rPr>
              <a:t>requirements, procedures and features</a:t>
            </a:r>
            <a:r>
              <a:rPr altLang="de-DE" sz="1200">
                <a:sym typeface="+mn-ea"/>
              </a:rPr>
              <a:t> for NR Femto subsystem</a:t>
            </a:r>
            <a:endParaRPr altLang="de-DE" sz="120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err="1">
                <a:cs typeface="+mn-ea"/>
              </a:rPr>
              <a:t>The normative work is completed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sym typeface="+mn-ea"/>
              </a:rPr>
              <a:t>SA2’s work</a:t>
            </a:r>
            <a:r>
              <a:rPr lang="en-US" sz="1200" dirty="0">
                <a:cs typeface="+mn-ea"/>
                <a:sym typeface="+mn-ea"/>
              </a:rPr>
              <a:t> on System aspects of 5G NR Femto</a:t>
            </a:r>
            <a:endParaRPr lang="en-US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  <a:sym typeface="+mn-ea"/>
              </a:rPr>
              <a:t>RAN3’s work on Additional topological enhancements for NR</a:t>
            </a:r>
            <a:endParaRPr lang="en-US" sz="1200" dirty="0">
              <a:cs typeface="+mn-ea"/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US" altLang="zh-CN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identified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FS_5G_Femto_Sec</a:t>
            </a:r>
            <a:r>
              <a:rPr lang="en-US" sz="2000" dirty="0">
                <a:solidFill>
                  <a:srgbClr val="FF0000"/>
                </a:solidFill>
              </a:rPr>
              <a:t>’ status after 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1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1060062</a:t>
                      </a:r>
                      <a:endParaRPr lang="en-GB" sz="1200" b="1" i="0" u="none" strike="noStrike" dirty="0" err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Next Radio (NR) Femto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5G_Femto_Sec</a:t>
                      </a:r>
                      <a:endParaRPr lang="en-US" sz="1200" b="0" i="0" u="none" strike="noStrike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+mn-ea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T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sym typeface="+mn-ea"/>
                        </a:rPr>
                        <a:t> 33.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sym typeface="+mn-ea"/>
                        </a:rPr>
                        <a:t>545</a:t>
                      </a:r>
                      <a:endParaRPr lang="en-US" sz="12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cs typeface="+mn-ea"/>
              </a:rPr>
              <a:t>None identified</a:t>
            </a:r>
            <a:endParaRPr lang="en-US" altLang="en-GB" sz="12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SA3#117 - 0.5TU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SA3#118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</a:t>
            </a:r>
            <a:r>
              <a:rPr lang="en-US" altLang="en-GB" sz="1200" dirty="0">
                <a:sym typeface="+mn-ea"/>
              </a:rPr>
              <a:t>.</a:t>
            </a:r>
            <a:r>
              <a:rPr lang="en-GB" altLang="zh-CN" sz="1200" dirty="0">
                <a:sym typeface="+mn-ea"/>
              </a:rPr>
              <a:t>5</a:t>
            </a:r>
            <a:r>
              <a:rPr lang="en-US" altLang="en-GB" sz="1200" dirty="0">
                <a:sym typeface="+mn-ea"/>
              </a:rPr>
              <a:t>TU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>
                <a:sym typeface="+mn-ea"/>
              </a:rPr>
              <a:t>SA3#119</a:t>
            </a:r>
            <a:r>
              <a:rPr lang="en-US" altLang="en-GB" sz="1200" dirty="0">
                <a:sym typeface="+mn-ea"/>
              </a:rPr>
              <a:t> -</a:t>
            </a:r>
            <a:r>
              <a:rPr lang="en-GB" altLang="zh-CN" sz="1200" dirty="0">
                <a:sym typeface="+mn-ea"/>
              </a:rPr>
              <a:t> 0.5</a:t>
            </a:r>
            <a:r>
              <a:rPr lang="en-US" altLang="en-GB" sz="1200" dirty="0">
                <a:sym typeface="+mn-ea"/>
              </a:rPr>
              <a:t>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Normative work:</a:t>
            </a:r>
            <a:endParaRPr lang="en-US" altLang="en-GB" sz="1200" dirty="0">
              <a:sym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GB" altLang="zh-CN" sz="1200" dirty="0">
                <a:cs typeface="+mn-ea"/>
                <a:sym typeface="+mn-ea"/>
              </a:rPr>
              <a:t>SA3#120 - 0.5TU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de-DE" altLang="de-DE" sz="1200" dirty="0" err="1">
                <a:cs typeface="+mn-ea"/>
                <a:sym typeface="+mn-ea"/>
              </a:rPr>
              <a:t>The normative work is completed</a:t>
            </a:r>
            <a:endParaRPr lang="en-US" altLang="en-GB" sz="1200" dirty="0">
              <a:cs typeface="+mn-ea"/>
            </a:endParaRP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sym typeface="+mn-ea"/>
              </a:rPr>
              <a:t>SA#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sym typeface="+mn-ea"/>
              </a:rPr>
              <a:t>107 send TS for information and approval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9951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5G_Femto_Sec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1728</Words>
  <Application>WPS 演示</Application>
  <PresentationFormat>On-screen Show (4:3)</PresentationFormat>
  <Paragraphs>177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Times New Roman</vt:lpstr>
      <vt:lpstr>Aptos</vt:lpstr>
      <vt:lpstr>Segoe Print</vt:lpstr>
      <vt:lpstr>Symbol</vt:lpstr>
      <vt:lpstr>Calibri</vt:lpstr>
      <vt:lpstr>微软雅黑</vt:lpstr>
      <vt:lpstr>Arial Unicode MS</vt:lpstr>
      <vt:lpstr>Office Theme</vt:lpstr>
      <vt:lpstr>1_Office Theme</vt:lpstr>
      <vt:lpstr>SA WG3 Status report for ‘5G_Femto_Sec’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TS33.545 editor</cp:lastModifiedBy>
  <cp:revision>1319</cp:revision>
  <dcterms:created xsi:type="dcterms:W3CDTF">2008-08-30T09:32:00Z</dcterms:created>
  <dcterms:modified xsi:type="dcterms:W3CDTF">2025-02-26T01:00:01Z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7B808CE7ABC944BD8479E69653F00074</vt:lpwstr>
  </property>
  <property fmtid="{D5CDD505-2E9C-101B-9397-08002B2CF9AE}" pid="14" name="KSOProductBuildVer">
    <vt:lpwstr>2052-11.8.2.12085</vt:lpwstr>
  </property>
</Properties>
</file>