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6"/>
  </p:sldMasterIdLst>
  <p:notesMasterIdLst>
    <p:notesMasterId r:id="rId11"/>
  </p:notesMasterIdLst>
  <p:handoutMasterIdLst>
    <p:handoutMasterId r:id="rId12"/>
  </p:handoutMasterIdLst>
  <p:sldIdLst>
    <p:sldId id="303" r:id="rId7"/>
    <p:sldId id="795" r:id="rId8"/>
    <p:sldId id="792" r:id="rId9"/>
    <p:sldId id="794" r:id="rId10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44B94317-517C-37F6-5075-2EA62B6C34A0}" name="Niraj" initials="NR" userId="Niraj" providerId="None"/>
</p188:authorLst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 showGuides="1">
      <p:cViewPr varScale="1">
        <p:scale>
          <a:sx n="89" d="100"/>
          <a:sy n="89" d="100"/>
        </p:scale>
        <p:origin x="780" y="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commentAuthors" Target="commentAuthors.xml"/><Relationship Id="rId18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1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notesMaster" Target="notesMasters/notesMaster1.xml"/><Relationship Id="rId5" Type="http://schemas.openxmlformats.org/officeDocument/2006/relationships/customXml" Target="../customXml/item5.xml"/><Relationship Id="rId15" Type="http://schemas.openxmlformats.org/officeDocument/2006/relationships/viewProps" Target="viewProps.xml"/><Relationship Id="rId10" Type="http://schemas.openxmlformats.org/officeDocument/2006/relationships/slide" Target="slides/slide4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3/3/2025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3/3/2025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8578844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SA3#120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 dirty="0"/>
              <a:t>Click to edit Master title style</a:t>
            </a:r>
            <a:endParaRPr lang="en-GB" alt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‘FS_CAPIF_Ph3-sec’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zh-CN" sz="1800" b="1" dirty="0">
                <a:latin typeface="Arial" panose="020B0604020202020204" pitchFamily="34" charset="0"/>
              </a:rPr>
              <a:t>Henry</a:t>
            </a:r>
            <a:r>
              <a:rPr lang="en-US" altLang="en-GB" sz="1800" b="1" dirty="0">
                <a:latin typeface="Arial" panose="020B0604020202020204" pitchFamily="34" charset="0"/>
              </a:rPr>
              <a:t> Leung </a:t>
            </a: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Xiaomi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Niraj Rathod</a:t>
            </a:r>
          </a:p>
          <a:p>
            <a:pPr>
              <a:lnSpc>
                <a:spcPct val="80000"/>
              </a:lnSpc>
            </a:pPr>
            <a:r>
              <a:rPr lang="en-US" altLang="en-GB" sz="1800" b="1" dirty="0">
                <a:latin typeface="Arial" panose="020B0604020202020204" pitchFamily="34" charset="0"/>
              </a:rPr>
              <a:t>Ericsson</a:t>
            </a:r>
            <a:endParaRPr lang="en-GB" sz="1800" b="1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133369"/>
            <a:ext cx="8554481" cy="5273395"/>
          </a:xfrm>
        </p:spPr>
        <p:txBody>
          <a:bodyPr/>
          <a:lstStyle/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: 2.5</a:t>
            </a: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117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meeting</a:t>
            </a:r>
            <a:r>
              <a:rPr lang="en-CA" sz="1800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</a:t>
            </a:r>
          </a:p>
          <a:p>
            <a:pPr marL="628650" lvl="1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GB" sz="14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Get </a:t>
            </a:r>
            <a:r>
              <a:rPr lang="en-GB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KIs agreed</a:t>
            </a:r>
            <a:endParaRPr lang="en-US" sz="14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zh-CN" sz="18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118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en-CA" sz="1400" dirty="0">
                <a:latin typeface="Calibri" panose="020F0502020204030204" pitchFamily="34" charset="0"/>
                <a:sym typeface="+mn-ea"/>
              </a:rPr>
              <a:t>Add solutions, </a:t>
            </a: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evaluation</a:t>
            </a:r>
            <a:endParaRPr lang="en-US" altLang="en-CA" sz="1400" dirty="0">
              <a:latin typeface="Calibri" panose="020F0502020204030204" pitchFamily="34" charset="0"/>
              <a:sym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119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sym typeface="+mn-ea"/>
              </a:rPr>
              <a:t>Add/update </a:t>
            </a: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solution, add/update evaluation</a:t>
            </a:r>
            <a:r>
              <a:rPr lang="en-US" altLang="zh-CN" sz="1400" dirty="0">
                <a:uFillTx/>
                <a:latin typeface="Calibri" panose="020F0502020204030204" pitchFamily="34" charset="0"/>
                <a:sym typeface="+mn-ea"/>
              </a:rPr>
              <a:t> and conclusions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sym typeface="+mn-ea"/>
              </a:rPr>
              <a:t>Last meeting to add</a:t>
            </a:r>
            <a:r>
              <a:rPr lang="en-US" altLang="en-CA" sz="1400" dirty="0">
                <a:latin typeface="Calibri" panose="020F0502020204030204" pitchFamily="34" charset="0"/>
                <a:sym typeface="+mn-ea"/>
              </a:rPr>
              <a:t> KIs</a:t>
            </a:r>
            <a:endParaRPr lang="en-US" altLang="zh-CN" sz="1400" dirty="0">
              <a:uFillTx/>
              <a:latin typeface="Calibri" panose="020F0502020204030204" pitchFamily="34" charset="0"/>
              <a:sym typeface="+mn-ea"/>
            </a:endParaRP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WID proposal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120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sym typeface="+mn-ea"/>
              </a:rPr>
              <a:t>Add/update </a:t>
            </a: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solution, add/update evaluation</a:t>
            </a:r>
            <a:r>
              <a:rPr lang="en-US" altLang="zh-CN" sz="1400" dirty="0">
                <a:uFillTx/>
                <a:latin typeface="Calibri" panose="020F0502020204030204" pitchFamily="34" charset="0"/>
                <a:sym typeface="+mn-ea"/>
              </a:rPr>
              <a:t> and conclusions</a:t>
            </a:r>
            <a:endParaRPr lang="en-CA" sz="14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Send TR for information and approval</a:t>
            </a:r>
          </a:p>
          <a:p>
            <a:pPr marL="628650" lvl="1" indent="-34290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WID work started</a:t>
            </a:r>
            <a:endParaRPr lang="en-US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+mn-ea"/>
            </a:endParaRPr>
          </a:p>
          <a:p>
            <a:pPr marL="342900" lvl="0" indent="-342900" latinLnBrk="0">
              <a:lnSpc>
                <a:spcPct val="110000"/>
              </a:lnSpc>
              <a:spcBef>
                <a:spcPts val="0"/>
              </a:spcBef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In 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SA3#</a:t>
            </a:r>
            <a:r>
              <a:rPr lang="en-US" alt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121</a:t>
            </a: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meeting </a:t>
            </a:r>
            <a:endParaRPr lang="en-CA" sz="1800" dirty="0">
              <a:solidFill>
                <a:srgbClr val="FF0000"/>
              </a:solidFill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 algn="l" latinLnBrk="0">
              <a:lnSpc>
                <a:spcPct val="110000"/>
              </a:lnSpc>
              <a:spcBef>
                <a:spcPts val="0"/>
              </a:spcBef>
              <a:buSzTx/>
              <a:buFont typeface="Symbol" panose="05050102010706020507" pitchFamily="18" charset="2"/>
              <a:buChar char=""/>
            </a:pPr>
            <a:r>
              <a:rPr lang="en-US" altLang="zh-CN" sz="14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TR clean up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405791" y="812528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303020" y="377190"/>
            <a:ext cx="6217920" cy="4603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</a:rPr>
              <a:t>’ </a:t>
            </a:r>
            <a:r>
              <a:rPr lang="en-US" sz="2400" dirty="0">
                <a:solidFill>
                  <a:srgbClr val="FF0000"/>
                </a:solidFill>
              </a:rPr>
              <a:t>FS_CAPIF_Ph3-sec’ overall plan</a:t>
            </a:r>
          </a:p>
        </p:txBody>
      </p:sp>
    </p:spTree>
    <p:extLst>
      <p:ext uri="{BB962C8B-B14F-4D97-AF65-F5344CB8AC3E}">
        <p14:creationId xmlns:p14="http://schemas.microsoft.com/office/powerpoint/2010/main" val="40304415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TR 33.700-22 v0.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6</a:t>
            </a: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.0 contains 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6</a:t>
            </a:r>
            <a:r>
              <a:rPr lang="de-DE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 key issues, 39 solutions, and 8 conclusions</a:t>
            </a:r>
            <a:r>
              <a:rPr lang="en-US" altLang="de-DE" sz="1200" dirty="0">
                <a:latin typeface="Calibri" panose="020F0502020204030204" pitchFamily="34" charset="0"/>
                <a:ea typeface="Times New Roman" panose="02020603050405020304" pitchFamily="18" charset="0"/>
                <a:sym typeface="+mn-ea"/>
              </a:rPr>
              <a:t>. </a:t>
            </a:r>
            <a:endParaRPr lang="de-DE" altLang="de-DE" sz="12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200" dirty="0"/>
              <a:t>Finer granularity authorization depends on SA6 requirements.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Contentious Issue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:</a:t>
            </a:r>
          </a:p>
          <a:p>
            <a:pPr marR="0" lvl="1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SzTx/>
              <a:defRPr/>
            </a:pP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  <a:cs typeface="+mn-ea"/>
              </a:rPr>
              <a:t>None</a:t>
            </a:r>
            <a:endParaRPr lang="en-US" altLang="en-GB" sz="1200" dirty="0">
              <a:solidFill>
                <a:prstClr val="black"/>
              </a:solidFill>
              <a:latin typeface="Calibri" panose="020F0502020204030204"/>
              <a:cs typeface="+mn-ea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宋体" panose="02010600030101010101" pitchFamily="2" charset="-122"/>
                <a:cs typeface="+mn-cs"/>
              </a:rPr>
              <a:t>Risks: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kumimoji="0" lang="en-US" altLang="en-GB" sz="12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</a:rPr>
              <a:t>None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30" y="411480"/>
            <a:ext cx="5806440" cy="3987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altLang="zh-CN" sz="2000" dirty="0">
                <a:solidFill>
                  <a:srgbClr val="FF0000"/>
                </a:solidFill>
              </a:rPr>
              <a:t>FS_CAPIF_Ph3-sec</a:t>
            </a:r>
            <a:r>
              <a:rPr lang="en-US" sz="2000" dirty="0">
                <a:solidFill>
                  <a:srgbClr val="FF0000"/>
                </a:solidFill>
              </a:rPr>
              <a:t>’ status after SA3#120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04125562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1040025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Study on security aspects of CAPIF Phase3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sym typeface="+mn-ea"/>
                        </a:rPr>
                        <a:t>FS_CAPIF_Ph3-sec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Rel-19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zh-CN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Nov</a:t>
                      </a:r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-2024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alt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60</a:t>
                      </a:r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US" alt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95</a:t>
                      </a: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  <a:sym typeface="+mn-ea"/>
                        </a:rPr>
                        <a:t>TR 33.700-22 0.6.0 is updated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45770" y="1233805"/>
            <a:ext cx="8554720" cy="483933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de-DE" sz="14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de-DE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None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SA3#117 -  </a:t>
            </a:r>
            <a:r>
              <a:rPr lang="en-US" altLang="en-GB" sz="1200" dirty="0">
                <a:sym typeface="+mn-ea"/>
              </a:rPr>
              <a:t>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SA3#118 -  </a:t>
            </a:r>
            <a:r>
              <a:rPr lang="en-US" altLang="en-GB" sz="1200" dirty="0">
                <a:sym typeface="+mn-ea"/>
              </a:rPr>
              <a:t>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SA3#119 -  </a:t>
            </a:r>
            <a:r>
              <a:rPr lang="en-US" altLang="en-GB" sz="1200" dirty="0">
                <a:sym typeface="+mn-ea"/>
              </a:rPr>
              <a:t>2 Tus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2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SA3#119 </a:t>
            </a:r>
            <a:r>
              <a:rPr lang="en-US" altLang="zh-CN" sz="1200" dirty="0" err="1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AdHoc</a:t>
            </a:r>
            <a:r>
              <a:rPr lang="en-US" altLang="zh-CN" sz="12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-e </a:t>
            </a:r>
            <a:r>
              <a:rPr lang="en-US" altLang="zh-CN" sz="1200" dirty="0">
                <a:latin typeface="Calibri" panose="020F0502020204030204" pitchFamily="34" charset="0"/>
                <a:ea typeface="Aptos" panose="020B0004020202020204" pitchFamily="34" charset="0"/>
              </a:rPr>
              <a:t>- </a:t>
            </a:r>
            <a:r>
              <a:rPr lang="en-US" altLang="zh-CN" sz="1200" dirty="0">
                <a:effectLst/>
                <a:latin typeface="Calibri" panose="020F0502020204030204" pitchFamily="34" charset="0"/>
                <a:ea typeface="Aptos" panose="020B0004020202020204" pitchFamily="34" charset="0"/>
              </a:rPr>
              <a:t>1TU</a:t>
            </a: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200" dirty="0"/>
              <a:t>SA3#120 -  </a:t>
            </a:r>
            <a:r>
              <a:rPr lang="en-US" altLang="en-GB" sz="1200" dirty="0">
                <a:sym typeface="+mn-ea"/>
              </a:rPr>
              <a:t>1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en-GB" sz="1200" dirty="0">
              <a:sym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r>
              <a:rPr lang="en-US" sz="1200" dirty="0">
                <a:cs typeface="+mn-ea"/>
              </a:rPr>
              <a:t>NA</a:t>
            </a:r>
          </a:p>
          <a:p>
            <a:pPr lvl="1" algn="l">
              <a:spcBef>
                <a:spcPts val="0"/>
              </a:spcBef>
              <a:spcAft>
                <a:spcPts val="0"/>
              </a:spcAft>
              <a:buSzTx/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Plan for completion</a:t>
            </a:r>
            <a:endParaRPr kumimoji="0" lang="de-DE" sz="16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altLang="zh-CN" sz="1200" dirty="0">
                <a:uFillTx/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Send TR for information and approval to</a:t>
            </a:r>
            <a:r>
              <a:rPr lang="zh-CN" altLang="en-US" sz="1200" dirty="0"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 </a:t>
            </a:r>
            <a:r>
              <a:rPr lang="en-US" altLang="zh-CN" sz="1200" dirty="0">
                <a:latin typeface="Calibri" panose="020F0502020204030204" pitchFamily="34" charset="0"/>
                <a:ea typeface="Calibri" panose="020F0502020204030204" pitchFamily="34" charset="0"/>
                <a:sym typeface="+mn-ea"/>
              </a:rPr>
              <a:t>SA#107</a:t>
            </a:r>
            <a:endParaRPr kumimoji="0" lang="en-US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defRPr/>
            </a:pPr>
            <a:r>
              <a:rPr lang="en-US" sz="1200" dirty="0">
                <a:solidFill>
                  <a:prstClr val="black"/>
                </a:solidFill>
                <a:latin typeface="Calibri" panose="020F0502020204030204"/>
              </a:rPr>
              <a:t>SA3#121 </a:t>
            </a:r>
            <a:r>
              <a:rPr lang="en-US" altLang="zh-CN" sz="1200" dirty="0">
                <a:solidFill>
                  <a:prstClr val="black"/>
                </a:solidFill>
                <a:latin typeface="Calibri" panose="020F0502020204030204"/>
              </a:rPr>
              <a:t>TR clean up</a:t>
            </a:r>
            <a:endParaRPr kumimoji="0" lang="de-DE" sz="1200" b="0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宋体" panose="02010600030101010101" pitchFamily="2" charset="-122"/>
              <a:cs typeface="+mn-cs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defRPr/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/>
          <p:cNvSpPr txBox="1"/>
          <p:nvPr/>
        </p:nvSpPr>
        <p:spPr>
          <a:xfrm>
            <a:off x="811529" y="411480"/>
            <a:ext cx="73069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altLang="zh-CN" sz="2000" dirty="0">
                <a:solidFill>
                  <a:srgbClr val="FF0000"/>
                </a:solidFill>
              </a:rPr>
              <a:t>FS_CAPIF_Ph3-sec</a:t>
            </a:r>
            <a:r>
              <a:rPr lang="en-US" sz="2000" dirty="0">
                <a:solidFill>
                  <a:srgbClr val="FF0000"/>
                </a:solidFill>
              </a:rPr>
              <a:t>’ pending work and plan for completion</a:t>
            </a:r>
          </a:p>
        </p:txBody>
      </p:sp>
    </p:spTree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?mso-contentType ?>
<spe:Receivers xmlns:spe="http://schemas.microsoft.com/sharepoint/events"/>
</file>

<file path=customXml/item3.xml><?xml version="1.0" encoding="utf-8"?>
<?mso-contentType ?>
<SharedContentType xmlns="Microsoft.SharePoint.Taxonomy.ContentTypeSync" SourceId="34c87397-5fc1-491e-85e7-d6110dbe9cbd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5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Props1.xml><?xml version="1.0" encoding="utf-8"?>
<ds:datastoreItem xmlns:ds="http://schemas.openxmlformats.org/officeDocument/2006/customXml" ds:itemID="{6C244691-0162-45DC-8925-D69A4F52A0CA}">
  <ds:schemaRefs/>
</ds:datastoreItem>
</file>

<file path=customXml/itemProps2.xml><?xml version="1.0" encoding="utf-8"?>
<ds:datastoreItem xmlns:ds="http://schemas.openxmlformats.org/officeDocument/2006/customXml" ds:itemID="{CD561E15-ED7D-426C-AAA3-BE3BEEF7B6CC}">
  <ds:schemaRefs/>
</ds:datastoreItem>
</file>

<file path=customXml/itemProps3.xml><?xml version="1.0" encoding="utf-8"?>
<ds:datastoreItem xmlns:ds="http://schemas.openxmlformats.org/officeDocument/2006/customXml" ds:itemID="{889FBBD8-3D06-492C-9E53-CCC01A1B933A}">
  <ds:schemaRefs/>
</ds:datastoreItem>
</file>

<file path=customXml/itemProps4.xml><?xml version="1.0" encoding="utf-8"?>
<ds:datastoreItem xmlns:ds="http://schemas.openxmlformats.org/officeDocument/2006/customXml" ds:itemID="{A72B9F3D-C684-4F3E-9670-5E464CA8BA24}">
  <ds:schemaRefs/>
</ds:datastoreItem>
</file>

<file path=customXml/itemProps5.xml><?xml version="1.0" encoding="utf-8"?>
<ds:datastoreItem xmlns:ds="http://schemas.openxmlformats.org/officeDocument/2006/customXml" ds:itemID="{1DD099C7-CF44-471D-B7DF-D246DF2BD038}">
  <ds:schemaRefs/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215</TotalTime>
  <Words>251</Words>
  <Application>Microsoft Office PowerPoint</Application>
  <PresentationFormat>全屏显示(4:3)</PresentationFormat>
  <Paragraphs>79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‘FS_CAPIF_Ph3-sec’</vt:lpstr>
      <vt:lpstr>PowerPoint 演示文稿</vt:lpstr>
      <vt:lpstr>PowerPoint 演示文稿</vt:lpstr>
      <vt:lpstr>PowerPoint 演示文稿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mi 发明人三稿</cp:lastModifiedBy>
  <cp:revision>1363</cp:revision>
  <dcterms:created xsi:type="dcterms:W3CDTF">2008-08-30T09:32:00Z</dcterms:created>
  <dcterms:modified xsi:type="dcterms:W3CDTF">2025-03-03T09:56:32Z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750F68D371374D7AA4D1742DA4947881</vt:lpwstr>
  </property>
  <property fmtid="{D5CDD505-2E9C-101B-9397-08002B2CF9AE}" pid="14" name="KSOProductBuildVer">
    <vt:lpwstr>2052-11.8.2.12085</vt:lpwstr>
  </property>
  <property fmtid="{D5CDD505-2E9C-101B-9397-08002B2CF9AE}" pid="15" name="CWM1b0fb690648411ef8000537b0000527b">
    <vt:lpwstr>CWMybEI4t4nWlv5tjUCk6CUoWuZAvfuNMPWs10KYzBqCUDQXcy7i0NvdApjMTqC4VJKqjaUkMDljgraVh/O7Iu3yQ==</vt:lpwstr>
  </property>
  <property fmtid="{D5CDD505-2E9C-101B-9397-08002B2CF9AE}" pid="16" name="fileWhereFroms">
    <vt:lpwstr>PpjeLB1gRN0lwrPqMaCTktAZf9CN4Dj1ZBUAoFLU39Wn9J+KTurg+rWLUZag0WhN7911tCvE9us9zmZO1gEgwemh+NIFn+YzjPZy8ZB5nbGL1Kex5PfDuKQOg5o6epURDgjPv1mNckdF1mxQq8/2oypQwIkNHEFGB7Rgf9A3Q1sicvJGXO6fKPJ/aPINLPbrAH91+NzRU8xziHHEGJ47dMkdjLhMY/e3OJlScr+j5oid61Wzv8vR9Rkgzr0xmP92</vt:lpwstr>
  </property>
  <property fmtid="{D5CDD505-2E9C-101B-9397-08002B2CF9AE}" pid="17" name="CWMa1e11190a7f611ef800013db000013db">
    <vt:lpwstr>CWMFas3I5jxqgvaRBXs4oEKvoFO2/5Y2G/AvQErNYGw53W7WjdjCI3tU0DNGRxLPaISIGwHxnRYiT5ALIiGVZgnaQ==</vt:lpwstr>
  </property>
  <property fmtid="{D5CDD505-2E9C-101B-9397-08002B2CF9AE}" pid="18" name="CWM6a6a5cf0f81211ef80004b6100004b61">
    <vt:lpwstr>CWMgMfhfR7iqj9NxhpSm8YMpY3PqNF6si2TH9stpbXMf48YDPDqVFUDqbOUjwSubCWpsY/4g17h82uTQuDgrP8a3A==</vt:lpwstr>
  </property>
  <property fmtid="{D5CDD505-2E9C-101B-9397-08002B2CF9AE}" pid="19" name="CWM9efff170f81511ef80006d4300006d43">
    <vt:lpwstr>CWMpH+vkWwqJJwLpJpUuxm/QZ0U+J2kXNbM8NktRS4neDe/Btwebwd7WC9A74VZorPexeIcfIQ+UQVklEa1X/t3GA==</vt:lpwstr>
  </property>
</Properties>
</file>