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2"/>
  </p:notesMasterIdLst>
  <p:handoutMasterIdLst>
    <p:handoutMasterId r:id="rId13"/>
  </p:handoutMasterIdLst>
  <p:sldIdLst>
    <p:sldId id="303" r:id="rId7"/>
    <p:sldId id="795" r:id="rId8"/>
    <p:sldId id="794" r:id="rId9"/>
    <p:sldId id="792" r:id="rId10"/>
    <p:sldId id="791" r:id="rId11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10" d="100"/>
          <a:sy n="110" d="100"/>
        </p:scale>
        <p:origin x="74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presProps" Target="pres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6214942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SA3#107Adhoc-e June 27</a:t>
            </a:r>
            <a:r>
              <a:rPr lang="en-GB" altLang="de-DE" sz="1200" baseline="30000" dirty="0">
                <a:solidFill>
                  <a:schemeClr val="bg1"/>
                </a:solidFill>
              </a:rPr>
              <a:t>th</a:t>
            </a:r>
            <a:r>
              <a:rPr lang="en-GB" altLang="de-DE" sz="1200" dirty="0">
                <a:solidFill>
                  <a:schemeClr val="bg1"/>
                </a:solidFill>
              </a:rPr>
              <a:t> –Jul1st, 2022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Status report for FS_UC3S_Ph2 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Rong Wu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Huawei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8375"/>
            <a:ext cx="8554481" cy="4855276"/>
          </a:xfrm>
        </p:spPr>
        <p:txBody>
          <a:bodyPr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August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C</a:t>
            </a:r>
            <a:r>
              <a:rPr lang="en-CA" sz="14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oncentrate on </a:t>
            </a:r>
            <a:r>
              <a:rPr lang="en-CA" sz="1400" dirty="0">
                <a:solidFill>
                  <a:schemeClr val="bg2"/>
                </a:solidFill>
                <a:latin typeface="Calibri" panose="020F0502020204030204" pitchFamily="34" charset="0"/>
                <a:ea typeface="Times New Roman" panose="02020603050405020304" pitchFamily="18" charset="0"/>
              </a:rPr>
              <a:t>key issue</a:t>
            </a:r>
            <a:r>
              <a:rPr lang="en-CA" sz="14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 (new and updated).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Solutions are also welcome. </a:t>
            </a:r>
            <a:endParaRPr lang="en-US" sz="1400" dirty="0">
              <a:solidFill>
                <a:schemeClr val="bg2"/>
              </a:solidFill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October meeting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Concentrate on </a:t>
            </a:r>
            <a:r>
              <a:rPr lang="en-US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key issues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 (new and updated).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New key issues are not expected after October meeting</a:t>
            </a: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November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Concentrate on solution update and conclusion.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information.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WID proposal is planned to be submitted for discussion and approval. 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</a:t>
            </a: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January/February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Start normative work.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Additional conclusion in TR may be also added. </a:t>
            </a: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The TR is expected to be sent for approval.</a:t>
            </a:r>
            <a:endParaRPr lang="en-US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April meeting: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Continue the 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US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May meeting:  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u="sng" dirty="0">
                <a:latin typeface="Calibri" panose="020F0502020204030204" pitchFamily="34" charset="0"/>
                <a:ea typeface="Times New Roman" panose="02020603050405020304" pitchFamily="18" charset="0"/>
              </a:rPr>
              <a:t>Finalize normative work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en-CA" sz="1800" u="sng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6044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FS_UC3S_Ph2  Status  </a:t>
            </a:r>
          </a:p>
        </p:txBody>
      </p:sp>
    </p:spTree>
    <p:extLst>
      <p:ext uri="{BB962C8B-B14F-4D97-AF65-F5344CB8AC3E}">
        <p14:creationId xmlns:p14="http://schemas.microsoft.com/office/powerpoint/2010/main" val="26697277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863098268"/>
              </p:ext>
            </p:extLst>
          </p:nvPr>
        </p:nvGraphicFramePr>
        <p:xfrm>
          <a:off x="405790" y="1293558"/>
          <a:ext cx="8285364" cy="38376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61788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2761788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761788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</a:tblGrid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 Solution status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User consent handling for </a:t>
                      </a:r>
                      <a:r>
                        <a:rPr lang="en-US" dirty="0" err="1"/>
                        <a:t>eNA</a:t>
                      </a:r>
                      <a:r>
                        <a:rPr lang="en-US" dirty="0"/>
                        <a:t> roaming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r>
                        <a:rPr lang="en-US" dirty="0"/>
                        <a:t>User consent handling for NTN(without security requirements)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570784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>
                <a:solidFill>
                  <a:srgbClr val="FF0000"/>
                </a:solidFill>
              </a:rPr>
              <a:t>TR Summary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941127" y="5237801"/>
            <a:ext cx="1499738" cy="861774"/>
          </a:xfrm>
          <a:prstGeom prst="rect">
            <a:avLst/>
          </a:prstGeom>
          <a:noFill/>
          <a:ln w="3175">
            <a:solidFill>
              <a:schemeClr val="bg1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Key Issues proposals</a:t>
            </a:r>
          </a:p>
          <a:p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888439" y="5237801"/>
            <a:ext cx="1584559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SA3#108  </a:t>
            </a:r>
          </a:p>
          <a:p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Key Issues proposals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chemeClr val="bg1">
                    <a:lumMod val="85000"/>
                  </a:schemeClr>
                </a:solidFill>
              </a:rPr>
              <a:t>New solutions</a:t>
            </a:r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876857" y="5237801"/>
            <a:ext cx="1554881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SA3#108 </a:t>
            </a:r>
            <a:r>
              <a:rPr lang="en-US" dirty="0" err="1">
                <a:solidFill>
                  <a:srgbClr val="2A6EA8"/>
                </a:solidFill>
              </a:rPr>
              <a:t>Adhoc</a:t>
            </a:r>
            <a:r>
              <a:rPr lang="en-US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Deadline to introduce new Key Issues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New solutions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835597" y="5237801"/>
            <a:ext cx="1394460" cy="861774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Conclusions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/>
              <a:t>WID proposal</a:t>
            </a:r>
          </a:p>
          <a:p>
            <a:endParaRPr lang="en-US" dirty="0"/>
          </a:p>
        </p:txBody>
      </p:sp>
      <p:sp>
        <p:nvSpPr>
          <p:cNvPr id="11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2379847" y="294379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FS_UC3S_Ph2  Status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125399" y="2456862"/>
            <a:ext cx="8893202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600" dirty="0"/>
              <a:t>TR 33.896 v0.1.0 contains scope and two key issues (user consent handling in NTN and eNA roaming case). The requirements for the NTN key issues are to be added. </a:t>
            </a: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SA2 </a:t>
            </a:r>
            <a:r>
              <a:rPr lang="en-US" altLang="zh-CN" sz="1600" dirty="0" err="1"/>
              <a:t>eNA</a:t>
            </a:r>
            <a:r>
              <a:rPr lang="en-US" altLang="zh-CN" sz="1600" dirty="0"/>
              <a:t> SID (Study of Enablers for Network Automation for 5G System (5GS); Phase 3)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 conclusions so far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SA2 MEC SID (5G System Enhancements for Edge Computing; Phase 2)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Solutions available to all key issues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No conclusions so far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600" dirty="0"/>
              <a:t>RAN3 RAN AI/ML WID (Artificial Intelligence (AI)/Machine Learning (ML) for NG-RAN)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TR has concluded.</a:t>
            </a:r>
          </a:p>
          <a:p>
            <a:pPr lvl="2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TS is not started yet.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600" dirty="0"/>
              <a:t>NOTE: NTN user consent is for R17 NTN, SA2 and RAN will adopt the conclusion of user consent.</a:t>
            </a: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FS_UC3S_Ph2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9740209"/>
              </p:ext>
            </p:extLst>
          </p:nvPr>
        </p:nvGraphicFramePr>
        <p:xfrm>
          <a:off x="301625" y="1287463"/>
          <a:ext cx="8687186" cy="87122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972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80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960039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of Security aspects on User Consent for 3GPP Services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FS_UC3S_Ph2 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10%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TR 33.896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313509" y="1042564"/>
            <a:ext cx="8646763" cy="4713802"/>
          </a:xfrm>
        </p:spPr>
        <p:txBody>
          <a:bodyPr/>
          <a:lstStyle/>
          <a:p>
            <a:pPr marL="0" lvl="1" indent="0">
              <a:spcBef>
                <a:spcPts val="0"/>
              </a:spcBef>
              <a:spcAft>
                <a:spcPts val="300"/>
              </a:spcAft>
              <a:buNone/>
            </a:pPr>
            <a:endParaRPr lang="en-US" sz="14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Contentious Issue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User consent handling in </a:t>
            </a:r>
            <a:r>
              <a:rPr lang="en-GB" sz="1400" dirty="0" err="1"/>
              <a:t>eNA</a:t>
            </a:r>
            <a:r>
              <a:rPr lang="en-GB" sz="1400" dirty="0"/>
              <a:t> roaming case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altLang="zh-CN" sz="1400" dirty="0"/>
              <a:t>User consent handling in MEC roaming case</a:t>
            </a:r>
            <a:endParaRPr lang="en-GB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User consent handling in NTN case</a:t>
            </a:r>
            <a:endParaRPr lang="de-DE" sz="14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Focus for the Next Meeting 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concentrate on key issues (new and updated). The requirements for the existing key issues are expected to reach consensus.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sz="1400" dirty="0"/>
              <a:t>Solutions are also welcome. 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Overall Plan</a:t>
            </a:r>
            <a:r>
              <a:rPr lang="en-US" altLang="zh-CN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400" dirty="0"/>
              <a:t>See dedicated slide, i.e. slide 2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4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400" dirty="0"/>
              <a:t>There is no progress at SA3 #108e meeting as one company objected all the KIs. And the security work may have RAN and SA2 impact and dependency. </a:t>
            </a:r>
            <a:r>
              <a:rPr lang="en-US" altLang="zh-CN" sz="1400" dirty="0"/>
              <a:t>If the key issues related to RAN and SA2 WIDs are proposed late, there will be risk for </a:t>
            </a:r>
            <a:r>
              <a:rPr lang="en-GB" sz="1400" dirty="0"/>
              <a:t>TR completion in Q4 2022 (e.g. due to confirmation required but late feedback from RAN and SA2 group).</a:t>
            </a:r>
            <a:endParaRPr lang="fr-FR" sz="14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5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29" y="411480"/>
            <a:ext cx="608858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FS_UC3S_Ph2 status after SA3#108-e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pe:Receivers xmlns:spe="http://schemas.microsoft.com/sharepoint/events"/>
</file>

<file path=customXml/item2.xml><?xml version="1.0" encoding="utf-8"?>
<?mso-contentType ?>
<SharedContentType xmlns="Microsoft.SharePoint.Taxonomy.ContentTypeSync" SourceId="34c87397-5fc1-491e-85e7-d6110dbe9cbd" ContentTypeId="0x0101" PreviousValue="false"/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2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3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e0d6c333-3612-4d65-a7f4-5976eb42d46a"/>
    <ds:schemaRef ds:uri="http://purl.org/dc/elements/1.1/"/>
    <ds:schemaRef ds:uri="http://schemas.microsoft.com/office/2006/documentManagement/types"/>
    <ds:schemaRef ds:uri="71c5aaf6-e6ce-465b-b873-5148d2a4c105"/>
    <ds:schemaRef ds:uri="http://schemas.openxmlformats.org/package/2006/metadata/core-properties"/>
    <ds:schemaRef ds:uri="http://schemas.microsoft.com/office/infopath/2007/PartnerControls"/>
    <ds:schemaRef ds:uri="c67c731b-696e-4d20-8664-fee8943d9cc6"/>
    <ds:schemaRef ds:uri="http://purl.org/dc/dcmitype/"/>
    <ds:schemaRef ds:uri="http://schemas.microsoft.com/office/2006/metadata/properties"/>
    <ds:schemaRef ds:uri="http://www.w3.org/XML/1998/namespace"/>
    <ds:schemaRef ds:uri="http://purl.org/dc/terms/"/>
  </ds:schemaRefs>
</ds:datastoreItem>
</file>

<file path=customXml/itemProps5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9058</TotalTime>
  <Words>557</Words>
  <Application>Microsoft Office PowerPoint</Application>
  <PresentationFormat>全屏显示(4:3)</PresentationFormat>
  <Paragraphs>99</Paragraphs>
  <Slides>5</Slides>
  <Notes>5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1" baseType="lpstr">
      <vt:lpstr>宋体</vt:lpstr>
      <vt:lpstr>Arial</vt:lpstr>
      <vt:lpstr>Calibri</vt:lpstr>
      <vt:lpstr>Symbol</vt:lpstr>
      <vt:lpstr>Times New Roman</vt:lpstr>
      <vt:lpstr>Office Theme</vt:lpstr>
      <vt:lpstr>SA WG3 Status report for FS_UC3S_Ph2 </vt:lpstr>
      <vt:lpstr>PowerPoint 演示文稿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Huawei</cp:lastModifiedBy>
  <cp:revision>1336</cp:revision>
  <dcterms:created xsi:type="dcterms:W3CDTF">2008-08-30T09:32:10Z</dcterms:created>
  <dcterms:modified xsi:type="dcterms:W3CDTF">2022-08-31T03:20:46Z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2c7635f8-94c0-4125-af53-3ffb066031e5</vt:lpwstr>
  </property>
  <property fmtid="{D5CDD505-2E9C-101B-9397-08002B2CF9AE}" pid="3" name="CTP_TimeStamp">
    <vt:lpwstr>2020-01-29 20:41:49Z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ContentTypeId">
    <vt:lpwstr>0x010100C17A4B69EF56E94C827924DC4B490231</vt:lpwstr>
  </property>
  <property fmtid="{D5CDD505-2E9C-101B-9397-08002B2CF9AE}" pid="9" name="_2015_ms_pID_725343">
    <vt:lpwstr>(3)n2NzJrqtQWsxPstOxAR4FZvPgKvVmBrEwQCyJKVBWURF4wli1LPZQouf4urTAI7xV/kh41zo
4AYcV9iyOgFthbxs0X7VNsHGXhJcNit2fonHo5ShJQtM1QZz0e3G6X3fwXspqSSnSxvzNB9c
m/nLTCLeoSInStfV5HfdlOdwpSftIrLdzxmo2bmcvDO05JA1IlNVL8j+BYwKfvpDylzok6j+
xjDDChta5+fDiZffdk</vt:lpwstr>
  </property>
  <property fmtid="{D5CDD505-2E9C-101B-9397-08002B2CF9AE}" pid="10" name="_2015_ms_pID_7253431">
    <vt:lpwstr>taMwF0M46y1+7daVvT7MmWkCogeTFkDnIyaJ36EhKYcdirTua8nuYQ
0opI8mQJCC/FL4DU7iLV/CkXwG9wJqv1rDjmyrC33wYSy1ajZFDE0KK4CpUV5qLZc7IqQAcu
TzlO9dwZCT8SoDbNxaUE5sXvhTlHiPb9CyU+yGnwBkPxStqBPuwQVxgJPH6nnZ6EJzdMtf9N
ac1TdSjlo3aeF2L8wMSDr1BkJCsjQNt84c4M</vt:lpwstr>
  </property>
  <property fmtid="{D5CDD505-2E9C-101B-9397-08002B2CF9AE}" pid="11" name="_2015_ms_pID_7253432">
    <vt:lpwstr>iw==</vt:lpwstr>
  </property>
  <property fmtid="{D5CDD505-2E9C-101B-9397-08002B2CF9AE}" pid="12" name="_readonly">
    <vt:lpwstr/>
  </property>
  <property fmtid="{D5CDD505-2E9C-101B-9397-08002B2CF9AE}" pid="13" name="_change">
    <vt:lpwstr/>
  </property>
  <property fmtid="{D5CDD505-2E9C-101B-9397-08002B2CF9AE}" pid="14" name="_full-control">
    <vt:lpwstr/>
  </property>
  <property fmtid="{D5CDD505-2E9C-101B-9397-08002B2CF9AE}" pid="15" name="sflag">
    <vt:lpwstr>1661564598</vt:lpwstr>
  </property>
</Properties>
</file>