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5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9C9C9"/>
    <a:srgbClr val="2A6EA8"/>
    <a:srgbClr val="FF7C80"/>
    <a:srgbClr val="FF3300"/>
    <a:srgbClr val="62A14D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0" d="100"/>
          <a:sy n="110" d="100"/>
        </p:scale>
        <p:origin x="389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1494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SA3#108-e Aug 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nd</a:t>
            </a:r>
            <a:r>
              <a:rPr lang="en-GB" altLang="de-DE" sz="1200" dirty="0" smtClean="0">
                <a:solidFill>
                  <a:schemeClr val="bg1"/>
                </a:solidFill>
              </a:rPr>
              <a:t> to Aug 26th, 2022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 smtClean="0"/>
              <a:t>FS_NG_RTC_SEC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zh-CN" sz="1800" b="1" dirty="0" err="1" smtClean="0">
                <a:latin typeface="Arial" charset="0"/>
              </a:rPr>
              <a:t>Fei</a:t>
            </a:r>
            <a:r>
              <a:rPr lang="en-US" altLang="zh-CN" sz="1800" b="1" dirty="0" smtClean="0">
                <a:latin typeface="Arial" charset="0"/>
              </a:rPr>
              <a:t> Li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6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strike="sngStrik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</a:t>
            </a:r>
            <a:r>
              <a:rPr lang="en-CA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sz="1800" strike="sngStrike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strike="sngStrik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strike="sngStrike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key issue</a:t>
            </a:r>
            <a:r>
              <a:rPr lang="en-CA" sz="1400" strike="sngStrik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 (</a:t>
            </a:r>
            <a:r>
              <a:rPr lang="en-CA" sz="14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 and updated</a:t>
            </a:r>
            <a:r>
              <a:rPr lang="en-CA" sz="1400" strike="sngStrik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solutions for all key issues</a:t>
            </a:r>
            <a:r>
              <a:rPr lang="en-CA" sz="1400" strike="sngStrik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en-CA" sz="1400" strike="sngStrike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srgbClr val="FF0000"/>
                </a:solidFill>
                <a:ea typeface="Calibri"/>
                <a:cs typeface="Calibri"/>
              </a:rPr>
              <a:t>Outcome</a:t>
            </a:r>
            <a:r>
              <a:rPr lang="en-US" altLang="zh-CN" sz="1400" dirty="0" smtClean="0">
                <a:solidFill>
                  <a:srgbClr val="FF0000"/>
                </a:solidFill>
                <a:ea typeface="Calibri"/>
                <a:cs typeface="Calibri"/>
              </a:rPr>
              <a:t>: 2 solutions for KI#1 and 2 new KIs </a:t>
            </a:r>
            <a:r>
              <a:rPr lang="en-US" altLang="zh-CN" sz="1400" dirty="0">
                <a:solidFill>
                  <a:srgbClr val="FF0000"/>
                </a:solidFill>
                <a:ea typeface="Calibri"/>
                <a:cs typeface="Calibri"/>
              </a:rPr>
              <a:t>have been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October meeting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endParaRPr lang="en-CA" sz="1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on solutions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and evaluation for KI#1.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solutions for other KIs if necessary.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key issues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are not expected </a:t>
            </a: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after October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November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Concentrate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update and conclusion.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sent for information.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WID proposal may be submitted for discussion and endorsement.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January/February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tart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Additional conclusion in TR may also be added. </a:t>
            </a:r>
            <a:r>
              <a:rPr lang="en-US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be sent for approval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April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ontinue the normative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May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Finalize </a:t>
            </a: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FS_NG_RTC_SEC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26697277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06217948"/>
              </p:ext>
            </p:extLst>
          </p:nvPr>
        </p:nvGraphicFramePr>
        <p:xfrm>
          <a:off x="405791" y="1293558"/>
          <a:ext cx="7578090" cy="2283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="" xmlns:a16="http://schemas.microsoft.com/office/drawing/2014/main" val="1084802273"/>
                    </a:ext>
                  </a:extLst>
                </a:gridCol>
                <a:gridCol w="1343617">
                  <a:extLst>
                    <a:ext uri="{9D8B030D-6E8A-4147-A177-3AD203B41FA5}">
                      <a16:colId xmlns="" xmlns:a16="http://schemas.microsoft.com/office/drawing/2014/main" val="2334763832"/>
                    </a:ext>
                  </a:extLst>
                </a:gridCol>
                <a:gridCol w="3708443">
                  <a:extLst>
                    <a:ext uri="{9D8B030D-6E8A-4147-A177-3AD203B41FA5}">
                      <a16:colId xmlns=""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#1: Third party specific user identities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</a:t>
                      </a:r>
                      <a:r>
                        <a:rPr lang="en-US" sz="1100" baseline="0" dirty="0" smtClean="0"/>
                        <a:t> solutions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Each</a:t>
                      </a:r>
                      <a:r>
                        <a:rPr lang="en-US" sz="1100" baseline="0" dirty="0" smtClean="0"/>
                        <a:t> one is agreed with 4 ENs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#2: Security aspects of Data Channel usage in IMS network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NA</a:t>
                      </a:r>
                      <a:endParaRPr lang="en-US" sz="1100" dirty="0"/>
                    </a:p>
                  </a:txBody>
                  <a:tcPr/>
                </a:tc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#3: security aspects of SBA in IMS media control plane</a:t>
                      </a:r>
                      <a:endParaRPr lang="zh-CN" altLang="zh-CN" sz="11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NA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smtClean="0">
                <a:solidFill>
                  <a:srgbClr val="FF0000"/>
                </a:solidFill>
              </a:rPr>
              <a:t>TR 33.890 </a:t>
            </a:r>
            <a:r>
              <a:rPr lang="fr-FR" sz="1800" dirty="0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597732" y="4248987"/>
            <a:ext cx="1499738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Key Issues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proposals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545044" y="4248987"/>
            <a:ext cx="1584559" cy="861774"/>
          </a:xfrm>
          <a:prstGeom prst="rect">
            <a:avLst/>
          </a:prstGeom>
          <a:noFill/>
          <a:ln w="3175">
            <a:solidFill>
              <a:srgbClr val="C9C9C9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SA3#108 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Key Issues proposals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New solutions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533462" y="4248987"/>
            <a:ext cx="1554881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</a:t>
            </a:r>
            <a:r>
              <a:rPr lang="en-US" dirty="0" smtClean="0"/>
              <a:t>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New solutions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492202" y="4248987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Conclusions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WID proposal</a:t>
            </a:r>
            <a:endParaRPr lang="en-US" dirty="0"/>
          </a:p>
          <a:p>
            <a:endParaRPr lang="en-US" dirty="0"/>
          </a:p>
        </p:txBody>
      </p:sp>
      <p:sp>
        <p:nvSpPr>
          <p:cNvPr id="11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FS_NG_RTC_SEC</a:t>
            </a:r>
            <a:r>
              <a:rPr lang="en-US" sz="2400" dirty="0" smtClean="0">
                <a:solidFill>
                  <a:srgbClr val="FF0000"/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33.890 </a:t>
            </a:r>
            <a:r>
              <a:rPr lang="de-DE" altLang="de-DE" sz="1600" dirty="0" smtClean="0"/>
              <a:t>v0.2.0 </a:t>
            </a:r>
            <a:r>
              <a:rPr lang="de-DE" altLang="de-DE" sz="1600" dirty="0"/>
              <a:t>contains </a:t>
            </a:r>
            <a:r>
              <a:rPr lang="de-DE" altLang="de-DE" sz="1600" dirty="0" smtClean="0"/>
              <a:t>3 key issue with one left for further requirement addition and 2 solutions for KI#1 with several ENs to be resolved. </a:t>
            </a:r>
            <a:endParaRPr lang="de-DE" altLang="de-DE" sz="16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SA2 SID (</a:t>
            </a:r>
            <a:r>
              <a:rPr lang="en-GB" altLang="zh-CN" sz="1600" dirty="0"/>
              <a:t>TR </a:t>
            </a:r>
            <a:r>
              <a:rPr lang="en-GB" altLang="zh-CN" sz="1600" dirty="0" smtClean="0"/>
              <a:t>23.700-87: "</a:t>
            </a:r>
            <a:r>
              <a:rPr lang="en-US" altLang="zh-CN" sz="1600" dirty="0"/>
              <a:t>Study on system architecture enhancement for next generation real time communication</a:t>
            </a:r>
            <a:r>
              <a:rPr lang="en-GB" altLang="zh-CN" sz="1600" dirty="0" smtClean="0"/>
              <a:t>"</a:t>
            </a:r>
            <a:r>
              <a:rPr lang="en-US" altLang="zh-CN" sz="1600" dirty="0" smtClean="0"/>
              <a:t>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GB" altLang="zh-CN" sz="1600" dirty="0">
                <a:ea typeface="宋体"/>
                <a:cs typeface="Times New Roman"/>
              </a:rPr>
              <a:t>Evaluations and conclusions on all KIs were proposed and general conclusions to KI#1, KI#2 and KI#3 were </a:t>
            </a:r>
            <a:r>
              <a:rPr lang="en-GB" altLang="zh-CN" sz="1600" dirty="0" smtClean="0">
                <a:ea typeface="宋体"/>
                <a:cs typeface="Times New Roman"/>
              </a:rPr>
              <a:t>agreed</a:t>
            </a:r>
            <a:endParaRPr lang="en-US" altLang="zh-CN" sz="1600" dirty="0" smtClean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GB" altLang="zh-CN" sz="1600" dirty="0">
                <a:ea typeface="宋体"/>
                <a:cs typeface="Times New Roman"/>
              </a:rPr>
              <a:t>Conclusions to KI#4 is postponed due to UMF </a:t>
            </a:r>
            <a:r>
              <a:rPr lang="en-GB" altLang="zh-CN" sz="1600" dirty="0" smtClean="0">
                <a:ea typeface="宋体"/>
                <a:cs typeface="Times New Roman"/>
              </a:rPr>
              <a:t>issue</a:t>
            </a:r>
            <a:endParaRPr lang="en-US" altLang="zh-CN" sz="1600" dirty="0">
              <a:ea typeface="宋体"/>
              <a:cs typeface="Times New Roman"/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>
                <a:ea typeface="宋体"/>
                <a:cs typeface="Times New Roman"/>
              </a:rPr>
              <a:t>Note: KI#3, KI#1 and KI#4 is SA2 is related to KI#1, KI#2 and KI#3 in SA3 correspondingly.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solidFill>
                  <a:srgbClr val="FF0000"/>
                </a:solidFill>
              </a:rPr>
              <a:t>FS_NG_RTC_SEC</a:t>
            </a:r>
            <a:r>
              <a:rPr lang="en-US" sz="2000" dirty="0" smtClean="0">
                <a:solidFill>
                  <a:srgbClr val="FF0000"/>
                </a:solidFill>
              </a:rPr>
              <a:t>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SA3#108-e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54975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960032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support for Next Generation Real Time Communication services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FS_NG_RTC_SEC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40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33.890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 smtClean="0"/>
              <a:t>Several alternative proposals on KI#1 may need further evaluation or compromise to reach a consensus.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 smtClean="0"/>
              <a:t>Focus </a:t>
            </a:r>
            <a:r>
              <a:rPr lang="de-DE" sz="1400" b="1" dirty="0"/>
              <a:t>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concentrate on key issues (new and updated</a:t>
            </a:r>
            <a:r>
              <a:rPr lang="en-US" sz="1400" dirty="0" smtClean="0"/>
              <a:t>)</a:t>
            </a:r>
            <a:endParaRPr lang="en-US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Solutions are also welcome. </a:t>
            </a:r>
            <a:endParaRPr lang="en-US" sz="1400" dirty="0" smtClean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zh-CN" sz="1400" b="1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</a:t>
            </a:r>
            <a:r>
              <a:rPr lang="en-IN" altLang="zh-CN" sz="1400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KIs</a:t>
            </a:r>
            <a:endParaRPr lang="en-US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none.</a:t>
            </a:r>
            <a:endParaRPr lang="en-GB" sz="1400" dirty="0" smtClean="0"/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200" dirty="0"/>
          </a:p>
        </p:txBody>
      </p:sp>
      <p:sp>
        <p:nvSpPr>
          <p:cNvPr id="5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solidFill>
                  <a:srgbClr val="FF0000"/>
                </a:solidFill>
              </a:rPr>
              <a:t>FS_NG_RTC_SEC</a:t>
            </a:r>
            <a:r>
              <a:rPr lang="en-US" sz="2000" dirty="0" smtClean="0">
                <a:solidFill>
                  <a:srgbClr val="FF0000"/>
                </a:solidFill>
              </a:rPr>
              <a:t>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SA3#108-e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c67c731b-696e-4d20-8664-fee8943d9cc6"/>
    <ds:schemaRef ds:uri="http://schemas.microsoft.com/office/infopath/2007/PartnerControls"/>
    <ds:schemaRef ds:uri="http://purl.org/dc/terms/"/>
    <ds:schemaRef ds:uri="http://purl.org/dc/elements/1.1/"/>
    <ds:schemaRef ds:uri="e0d6c333-3612-4d65-a7f4-5976eb42d46a"/>
    <ds:schemaRef ds:uri="71c5aaf6-e6ce-465b-b873-5148d2a4c105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8194</TotalTime>
  <Words>381</Words>
  <Application>Microsoft Office PowerPoint</Application>
  <PresentationFormat>全屏显示(4:3)</PresentationFormat>
  <Paragraphs>98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FS_NG_RTC_SEC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Lifei (Austin)</cp:lastModifiedBy>
  <cp:revision>1325</cp:revision>
  <dcterms:created xsi:type="dcterms:W3CDTF">2008-08-30T09:32:10Z</dcterms:created>
  <dcterms:modified xsi:type="dcterms:W3CDTF">2022-08-31T14:02:22Z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(3)Ke5bp3jmCs3lFcUdti6LTtn8ovFyGdSellO2JToFjR6uMVJFD338q7IaxrVcXg5WMaB9Jv8O
bccc/VYU6qKm52y/hEW1aajzZCXzbIdM+FP4g4kZWLwPGyjXPiVLDVfR2z9eO6Wl37YpEzUF
nILKLJOAkO54zDlQgu00QjCx01prB1qlLDDIIGCyysz+R6ARzCCE1D18G303cP9hWv3iIFbJ
/xCU5ZRR1VsM9DxEWd</vt:lpwstr>
  </property>
  <property fmtid="{D5CDD505-2E9C-101B-9397-08002B2CF9AE}" pid="10" name="_2015_ms_pID_7253431">
    <vt:lpwstr>X1qlBMu5mrxiIWgqWiS6pWzEpAaCZ4CWZdIO/XqkkjUswtvVaFkxb/
BuyoKqVRGBGYzz71gX/cTkpDl5UvVkDyQ9H/7j7+Ps6JTW8a0LprXBLRB1Dr49gZL/g5Tn05
m4h9P0XsvsHJK/eN6ICHcvGwbUYVvm8nLh3fC45bXTLmoqJduw4nM38CNdaadOxoN0NStIxm
TqdQL23NntAKqB2dbLBz/0o9U1LSWqalMRXF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1656635510</vt:lpwstr>
  </property>
  <property fmtid="{D5CDD505-2E9C-101B-9397-08002B2CF9AE}" pid="15" name="_2015_ms_pID_7253432">
    <vt:lpwstr>MA==</vt:lpwstr>
  </property>
</Properties>
</file>