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6"/>
  </p:sldMasterIdLst>
  <p:notesMasterIdLst>
    <p:notesMasterId r:id="rId15"/>
  </p:notesMasterIdLst>
  <p:handoutMasterIdLst>
    <p:handoutMasterId r:id="rId16"/>
  </p:handoutMasterIdLst>
  <p:sldIdLst>
    <p:sldId id="796" r:id="rId7"/>
    <p:sldId id="303" r:id="rId8"/>
    <p:sldId id="793" r:id="rId9"/>
    <p:sldId id="794" r:id="rId10"/>
    <p:sldId id="798" r:id="rId11"/>
    <p:sldId id="795" r:id="rId12"/>
    <p:sldId id="792" r:id="rId13"/>
    <p:sldId id="791" r:id="rId14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>
    <p:extLst>
      <p:ext uri="{19B8F6BF-5375-455C-9EA6-DF929625EA0E}">
        <p15:presenceInfo xmlns:p15="http://schemas.microsoft.com/office/powerpoint/2012/main" userId="rapporteu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79" autoAdjust="0"/>
    <p:restoredTop sz="94980" autoAdjust="0"/>
  </p:normalViewPr>
  <p:slideViewPr>
    <p:cSldViewPr snapToGrid="0">
      <p:cViewPr>
        <p:scale>
          <a:sx n="80" d="100"/>
          <a:sy n="80" d="100"/>
        </p:scale>
        <p:origin x="584" y="-82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commentAuthors" Target="commentAuthors.xml"/><Relationship Id="rId2" Type="http://schemas.openxmlformats.org/officeDocument/2006/relationships/customXml" Target="../customXml/item2.xml"/><Relationship Id="rId16" Type="http://schemas.openxmlformats.org/officeDocument/2006/relationships/handoutMaster" Target="handoutMasters/handout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5" Type="http://schemas.openxmlformats.org/officeDocument/2006/relationships/customXml" Target="../customXml/item5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63662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pPr>
                <a:defRPr/>
              </a:pPr>
              <a:t>8/31/2022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pPr>
                <a:defRPr/>
              </a:pPr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366768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2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25343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3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87841898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4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7150652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5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35454485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7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31653317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pPr>
                <a:defRPr/>
              </a:pPr>
              <a:t>8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40314659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 Box 13"/>
          <p:cNvSpPr txBox="1">
            <a:spLocks noChangeArrowheads="1"/>
          </p:cNvSpPr>
          <p:nvPr userDrawn="1"/>
        </p:nvSpPr>
        <p:spPr bwMode="auto">
          <a:xfrm>
            <a:off x="6480442" y="85317"/>
            <a:ext cx="1463675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50000"/>
              </a:spcBef>
              <a:defRPr/>
            </a:pPr>
            <a:r>
              <a:rPr lang="de-DE" sz="1400" b="1" dirty="0">
                <a:effectLst/>
              </a:rPr>
              <a:t>S3-xxxxxx</a:t>
            </a:r>
            <a:endParaRPr lang="en-GB" altLang="en-US" sz="1400" b="1" dirty="0">
              <a:solidFill>
                <a:schemeClr val="bg2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719417900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57954627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641FA1F3-DE19-45FD-B8B5-3A2B074D36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47252697"/>
      </p:ext>
    </p:extLst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6E4C6B85-7DC2-4461-9553-374FD2539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29777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dirty="0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538163" y="6462713"/>
            <a:ext cx="5473170" cy="242887"/>
          </a:xfrm>
          <a:prstGeom prst="rect">
            <a:avLst/>
          </a:prstGeom>
          <a:noFill/>
        </p:spPr>
        <p:txBody>
          <a:bodyPr anchor="ctr">
            <a:normAutofit fontScale="92500" lnSpcReduction="10000"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altLang="de-DE" sz="1200" dirty="0">
                <a:solidFill>
                  <a:schemeClr val="bg1"/>
                </a:solidFill>
              </a:rPr>
              <a:t>After SA3#108-e 22 -26 August 2022 work planning</a:t>
            </a:r>
          </a:p>
          <a:p>
            <a:pPr>
              <a:defRPr/>
            </a:pPr>
            <a:endParaRPr lang="en-GB" sz="1200" spc="300" dirty="0">
              <a:solidFill>
                <a:schemeClr val="bg1"/>
              </a:solidFill>
            </a:endParaRPr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pPr algn="ctr">
                <a:defRPr/>
              </a:pPr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0" r:id="rId1"/>
    <p:sldLayoutId id="2147483767" r:id="rId2"/>
    <p:sldLayoutId id="2147483768" r:id="rId3"/>
    <p:sldLayoutId id="2147483769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5DF070F4-9FCD-48E8-9E3A-5A0A826F2B28}"/>
              </a:ext>
            </a:extLst>
          </p:cNvPr>
          <p:cNvSpPr txBox="1"/>
          <p:nvPr/>
        </p:nvSpPr>
        <p:spPr>
          <a:xfrm>
            <a:off x="257175" y="362056"/>
            <a:ext cx="8388350" cy="675569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3GPP TSG-SA3 Meeting #108e</a:t>
            </a:r>
            <a:r>
              <a:rPr lang="en-GB" sz="2400" b="1" i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 		</a:t>
            </a:r>
          </a:p>
          <a:p>
            <a:pPr>
              <a:spcAft>
                <a:spcPts val="600"/>
              </a:spcAft>
            </a:pPr>
            <a:r>
              <a:rPr lang="en-GB" sz="24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e-meeting, 22 - 26 August 2022</a:t>
            </a:r>
            <a:endParaRPr lang="de-DE" sz="2400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>
              <a:spcAft>
                <a:spcPts val="900"/>
              </a:spcAf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 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>
              <a:spcAft>
                <a:spcPts val="600"/>
              </a:spcAft>
            </a:pPr>
            <a:r>
              <a:rPr lang="en-GB" sz="2000" b="1" i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						</a:t>
            </a:r>
            <a:r>
              <a:rPr lang="en-GB" sz="2000" b="1" i="1" dirty="0">
                <a:solidFill>
                  <a:srgbClr val="FF0000"/>
                </a:solidFill>
                <a:effectLst/>
                <a:highlight>
                  <a:srgbClr val="FFFF00"/>
                </a:highlight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update of S3-222277 </a:t>
            </a: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US" sz="2000" b="1" dirty="0"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US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Source:	Nokia, Nokia Shanghai Bell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</a:rPr>
              <a:t>Title:	</a:t>
            </a:r>
            <a:r>
              <a:rPr lang="en-GB" sz="2000" b="1" kern="0" dirty="0">
                <a:cs typeface="Times New Roman" panose="02020603050405020304" pitchFamily="18" charset="0"/>
              </a:rPr>
              <a:t>SA WG 3 Status report for FS </a:t>
            </a:r>
            <a:r>
              <a:rPr lang="en-GB" sz="2000" b="1" kern="0" dirty="0" err="1">
                <a:cs typeface="Times New Roman" panose="02020603050405020304" pitchFamily="18" charset="0"/>
              </a:rPr>
              <a:t>eSBA</a:t>
            </a:r>
            <a:r>
              <a:rPr lang="en-GB" sz="2000" b="1" kern="0" dirty="0">
                <a:cs typeface="Times New Roman" panose="02020603050405020304" pitchFamily="18" charset="0"/>
              </a:rPr>
              <a:t> SEC study</a:t>
            </a:r>
            <a:endParaRPr lang="de-DE" sz="2000" b="1" kern="0" dirty="0"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Document for:	Endorsement</a:t>
            </a:r>
            <a:endParaRPr lang="de-DE" sz="20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GB" sz="2000" b="1" dirty="0">
              <a:effectLst/>
              <a:latin typeface="Arial" panose="020B0604020202020204" pitchFamily="34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r>
              <a:rPr lang="en-GB" sz="2000" b="1" dirty="0">
                <a:effectLst/>
                <a:latin typeface="Arial" panose="020B0604020202020204" pitchFamily="34" charset="0"/>
                <a:ea typeface="SimSun" panose="02010600030101010101" pitchFamily="2" charset="-122"/>
                <a:cs typeface="Times New Roman" panose="02020603050405020304" pitchFamily="18" charset="0"/>
              </a:rPr>
              <a:t>Agenda Item:	5.24</a:t>
            </a:r>
            <a:endParaRPr lang="de-DE" sz="2000" dirty="0"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de-DE" sz="2000" b="1" kern="0" dirty="0">
              <a:effectLst/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</a:endParaRPr>
          </a:p>
          <a:p>
            <a:pPr marL="1350010" indent="-1350010">
              <a:spcAft>
                <a:spcPts val="900"/>
              </a:spcAft>
              <a:tabLst>
                <a:tab pos="1350645" algn="l"/>
              </a:tabLst>
            </a:pPr>
            <a:endParaRPr lang="en-GB" sz="2000" b="1" kern="0" dirty="0">
              <a:effectLst/>
              <a:latin typeface="Arial" panose="020B06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67176420"/>
      </p:ext>
    </p:extLst>
  </p:cSld>
  <p:clrMapOvr>
    <a:masterClrMapping/>
  </p:clrMapOvr>
  <p:transition spd="slow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fr-FR" dirty="0" err="1"/>
              <a:t>FS_eSBA_SEC</a:t>
            </a:r>
            <a:r>
              <a:rPr lang="fr-FR" dirty="0"/>
              <a:t>’</a:t>
            </a:r>
            <a:endParaRPr lang="en-GB" sz="36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GB" altLang="en-US" sz="1800" b="1" dirty="0">
                <a:latin typeface="Arial" charset="0"/>
              </a:rPr>
              <a:t>Anja Jerichow</a:t>
            </a: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latin typeface="Arial" charset="0"/>
              </a:rPr>
              <a:t>Nokia</a:t>
            </a:r>
          </a:p>
          <a:p>
            <a:pPr>
              <a:lnSpc>
                <a:spcPct val="80000"/>
              </a:lnSpc>
            </a:pP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endParaRPr lang="en-GB" sz="1800" b="1" dirty="0">
              <a:latin typeface="Arial" charset="0"/>
            </a:endParaRPr>
          </a:p>
          <a:p>
            <a:pPr>
              <a:lnSpc>
                <a:spcPct val="80000"/>
              </a:lnSpc>
            </a:pPr>
            <a:r>
              <a:rPr lang="en-GB" sz="1800" b="1" dirty="0">
                <a:highlight>
                  <a:srgbClr val="FFFF00"/>
                </a:highlight>
                <a:latin typeface="Arial" charset="0"/>
              </a:rPr>
              <a:t>Updated after SA3#108e</a:t>
            </a:r>
          </a:p>
          <a:p>
            <a:pPr>
              <a:lnSpc>
                <a:spcPct val="80000"/>
              </a:lnSpc>
              <a:defRPr/>
            </a:pPr>
            <a:endParaRPr lang="en-US" altLang="en-US" sz="2000" dirty="0"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393453"/>
            <a:ext cx="8554481" cy="5273395"/>
          </a:xfrm>
        </p:spPr>
        <p:txBody>
          <a:bodyPr/>
          <a:lstStyle/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History: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Started in Rel-17 for documenting security threats 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Conscious decision based on risk versus complexity and whether the achieved security improvements are worthwhile in continuing with normative work.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It was decided to extend the study to Rel-18, 2 new KIs were added (</a:t>
            </a:r>
            <a:r>
              <a:rPr lang="en-CA" sz="1600" dirty="0" err="1">
                <a:latin typeface="Calibri" panose="020F0502020204030204" pitchFamily="34" charset="0"/>
              </a:rPr>
              <a:t>NFc</a:t>
            </a:r>
            <a:r>
              <a:rPr lang="en-CA" sz="1600" dirty="0">
                <a:latin typeface="Calibri" panose="020F0502020204030204" pitchFamily="34" charset="0"/>
              </a:rPr>
              <a:t> </a:t>
            </a:r>
            <a:r>
              <a:rPr lang="en-CA" sz="1600" dirty="0" err="1">
                <a:latin typeface="Calibri" panose="020F0502020204030204" pitchFamily="34" charset="0"/>
              </a:rPr>
              <a:t>registr</a:t>
            </a:r>
            <a:r>
              <a:rPr lang="en-CA" sz="1600" dirty="0">
                <a:latin typeface="Calibri" panose="020F0502020204030204" pitchFamily="34" charset="0"/>
              </a:rPr>
              <a:t>., N32 disc.)</a:t>
            </a:r>
          </a:p>
          <a:p>
            <a:pPr marL="342900" lvl="0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Report from</a:t>
            </a: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August meeting: </a:t>
            </a:r>
            <a:endParaRPr lang="en-CA" sz="24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We concentrated on solutions. Now all KIs have at least one solution proposal!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cs typeface="+mn-cs"/>
              </a:rPr>
              <a:t>BUT: no agreements on most KI conclusions yet</a:t>
            </a:r>
          </a:p>
          <a:p>
            <a:pPr marL="628650" lvl="1" indent="-342900">
              <a:buClr>
                <a:schemeClr val="tx1"/>
              </a:buClr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  <a:ea typeface="Times New Roman" panose="02020603050405020304" pitchFamily="18" charset="0"/>
              </a:rPr>
              <a:t>On CR agreed based on conclusions, but no WID yet. CR postponed to Nov meeting.</a:t>
            </a:r>
            <a:endParaRPr lang="en-CA" sz="16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After August meeting the following is planned: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No new key issues! Consolidate solutions, resolve ENs, conclude KIs.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Prepare to send TR for approval.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Till November meeting work per telcos to achieve these goals.</a:t>
            </a:r>
          </a:p>
          <a:p>
            <a:pPr marL="628650" lvl="1" indent="-342900">
              <a:buClrTx/>
              <a:buFont typeface="Symbol" panose="05050102010706020507" pitchFamily="18" charset="2"/>
              <a:buChar char=""/>
            </a:pPr>
            <a:r>
              <a:rPr lang="en-CA" sz="1600" dirty="0">
                <a:latin typeface="Calibri" panose="020F0502020204030204" pitchFamily="34" charset="0"/>
              </a:rPr>
              <a:t>Prepare also normative text additions to 33.501 as per conclusions. Finalize till March 2023.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Prior to November meeting, email threads </a:t>
            </a:r>
            <a:r>
              <a:rPr lang="en-CA" sz="1800" dirty="0"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&amp;</a:t>
            </a:r>
            <a:r>
              <a:rPr lang="en-CA" sz="1800" dirty="0">
                <a:effectLst/>
                <a:highlight>
                  <a:srgbClr val="FFFF00"/>
                </a:highlight>
                <a:latin typeface="Calibri" panose="020F0502020204030204" pitchFamily="34" charset="0"/>
                <a:ea typeface="Times New Roman" panose="02020603050405020304" pitchFamily="18" charset="0"/>
              </a:rPr>
              <a:t> telcos regarding solutions, conclusions and normative work are planned.</a:t>
            </a:r>
            <a:endParaRPr lang="en-US" sz="1400" dirty="0">
              <a:effectLst/>
              <a:highlight>
                <a:srgbClr val="FFFF00"/>
              </a:highlight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946137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after SA3#108-e  </a:t>
            </a:r>
          </a:p>
        </p:txBody>
      </p:sp>
    </p:spTree>
    <p:extLst>
      <p:ext uri="{BB962C8B-B14F-4D97-AF65-F5344CB8AC3E}">
        <p14:creationId xmlns:p14="http://schemas.microsoft.com/office/powerpoint/2010/main" val="539970028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4">
            <a:extLst>
              <a:ext uri="{FF2B5EF4-FFF2-40B4-BE49-F238E27FC236}">
                <a16:creationId xmlns:a16="http://schemas.microsoft.com/office/drawing/2014/main" id="{0C460251-77A8-48CE-AADB-326E505C80B5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215784831"/>
              </p:ext>
            </p:extLst>
          </p:nvPr>
        </p:nvGraphicFramePr>
        <p:xfrm>
          <a:off x="120630" y="711246"/>
          <a:ext cx="8811830" cy="535805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14777">
                  <a:extLst>
                    <a:ext uri="{9D8B030D-6E8A-4147-A177-3AD203B41FA5}">
                      <a16:colId xmlns:a16="http://schemas.microsoft.com/office/drawing/2014/main" val="1084802273"/>
                    </a:ext>
                  </a:extLst>
                </a:gridCol>
                <a:gridCol w="439468">
                  <a:extLst>
                    <a:ext uri="{9D8B030D-6E8A-4147-A177-3AD203B41FA5}">
                      <a16:colId xmlns:a16="http://schemas.microsoft.com/office/drawing/2014/main" val="2334763832"/>
                    </a:ext>
                  </a:extLst>
                </a:gridCol>
                <a:gridCol w="2711771">
                  <a:extLst>
                    <a:ext uri="{9D8B030D-6E8A-4147-A177-3AD203B41FA5}">
                      <a16:colId xmlns:a16="http://schemas.microsoft.com/office/drawing/2014/main" val="368405616"/>
                    </a:ext>
                  </a:extLst>
                </a:gridCol>
                <a:gridCol w="2845814">
                  <a:extLst>
                    <a:ext uri="{9D8B030D-6E8A-4147-A177-3AD203B41FA5}">
                      <a16:colId xmlns:a16="http://schemas.microsoft.com/office/drawing/2014/main" val="666416306"/>
                    </a:ext>
                  </a:extLst>
                </a:gridCol>
              </a:tblGrid>
              <a:tr h="207716">
                <a:tc>
                  <a:txBody>
                    <a:bodyPr/>
                    <a:lstStyle/>
                    <a:p>
                      <a:r>
                        <a:rPr lang="en-US" sz="800" dirty="0"/>
                        <a:t>Key Issues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 Sol.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 Solution status --- SA3#107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--- SA3#108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9629202"/>
                  </a:ext>
                </a:extLst>
              </a:tr>
              <a:tr h="443401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#1: Authentication of NRF and NF Service Producer in indirect communication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</a:t>
                      </a:r>
                    </a:p>
                    <a:p>
                      <a:r>
                        <a:rPr lang="en-US" sz="800" dirty="0"/>
                        <a:t>#6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Limited solutions #1 and #6, ENs to be resolved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In #6 ENs resolved.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#13 added with 3 </a:t>
                      </a:r>
                      <a:r>
                        <a:rPr lang="en-US" sz="800" dirty="0" err="1">
                          <a:solidFill>
                            <a:srgbClr val="FF0000"/>
                          </a:solidFill>
                        </a:rPr>
                        <a:t>ENs.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 No </a:t>
                      </a:r>
                      <a:r>
                        <a:rPr lang="en-US" sz="800" dirty="0" err="1">
                          <a:solidFill>
                            <a:srgbClr val="FF0000"/>
                          </a:solidFill>
                        </a:rPr>
                        <a:t>evaluaEvaluation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 missing..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 Analysis missing.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72544180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#2: SCP security domains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No solution yet. Solution to be contributed in August.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#14 added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Conclusion, no normative work.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13291565"/>
                  </a:ext>
                </a:extLst>
              </a:tr>
              <a:tr h="343506">
                <a:tc>
                  <a:txBody>
                    <a:bodyPr/>
                    <a:lstStyle/>
                    <a:p>
                      <a:r>
                        <a:rPr lang="en-GB" sz="8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#3: Service access authorization in the "Subscribe-Notify" scenarios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#12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#15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EN to be resolved. Unclear how solution works in notification target reselection use case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#15 added, EN to be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 Analysis missing.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437073"/>
                  </a:ext>
                </a:extLst>
              </a:tr>
              <a:tr h="407793">
                <a:tc>
                  <a:txBody>
                    <a:bodyPr/>
                    <a:lstStyle/>
                    <a:p>
                      <a:r>
                        <a:rPr lang="en-US" sz="800" dirty="0"/>
                        <a:t>#4: Authorization of SCP to act on behalf of an NF or another 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#2</a:t>
                      </a:r>
                    </a:p>
                    <a:p>
                      <a:r>
                        <a:rPr lang="en-US" sz="800" dirty="0"/>
                        <a:t>#3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Using CCA also for SCP</a:t>
                      </a:r>
                    </a:p>
                    <a:p>
                      <a:r>
                        <a:rPr lang="en-US" sz="800" dirty="0"/>
                        <a:t>Use existing mechanisms: </a:t>
                      </a:r>
                      <a:r>
                        <a:rPr lang="en-US" sz="800" dirty="0" err="1"/>
                        <a:t>mTLS</a:t>
                      </a:r>
                      <a:r>
                        <a:rPr lang="en-US" sz="800" dirty="0"/>
                        <a:t> between NF and SCP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All ENs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52758124"/>
                  </a:ext>
                </a:extLst>
              </a:tr>
              <a:tr h="650897">
                <a:tc>
                  <a:txBody>
                    <a:bodyPr/>
                    <a:lstStyle/>
                    <a:p>
                      <a:r>
                        <a:rPr lang="en-US" sz="800" dirty="0"/>
                        <a:t>#5: End-to-end integrity protection of HTTP messages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#4</a:t>
                      </a:r>
                    </a:p>
                    <a:p>
                      <a:r>
                        <a:rPr lang="en-US" sz="800" dirty="0"/>
                        <a:t>#5</a:t>
                      </a:r>
                    </a:p>
                    <a:p>
                      <a:r>
                        <a:rPr lang="en-US" sz="800" dirty="0"/>
                        <a:t>#8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5 ENs unsolved, limited solution</a:t>
                      </a:r>
                    </a:p>
                    <a:p>
                      <a:r>
                        <a:rPr lang="en-US" sz="800" dirty="0"/>
                        <a:t>3 ENs unsolved, dependency on CT4 feedback</a:t>
                      </a:r>
                    </a:p>
                    <a:p>
                      <a:r>
                        <a:rPr lang="en-US" sz="800" dirty="0"/>
                        <a:t>1 EN unsolved, dependent on KI#1 decision on CCA for </a:t>
                      </a:r>
                      <a:r>
                        <a:rPr lang="en-US" sz="800" dirty="0" err="1"/>
                        <a:t>NFp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All ENs from TR were resolved. 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#16 with 2 unsolved EN added. Evaluation missing.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Only partial conclusion. Normative work is FFS.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94121967"/>
                  </a:ext>
                </a:extLst>
              </a:tr>
              <a:tr h="284197">
                <a:tc>
                  <a:txBody>
                    <a:bodyPr/>
                    <a:lstStyle/>
                    <a:p>
                      <a:r>
                        <a:rPr lang="en-US" sz="800" dirty="0"/>
                        <a:t>#6: Access token usage by all NFs of an NF set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Management for adding this solution seems high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EN to be resolved in solution evaluation part.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68555377"/>
                  </a:ext>
                </a:extLst>
              </a:tr>
              <a:tr h="212890">
                <a:tc>
                  <a:txBody>
                    <a:bodyPr/>
                    <a:lstStyle/>
                    <a:p>
                      <a:r>
                        <a:rPr lang="en-US" sz="800" dirty="0"/>
                        <a:t>#7: Authorization mechanism determination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#9</a:t>
                      </a:r>
                      <a:endParaRPr lang="en-US" sz="800" dirty="0">
                        <a:solidFill>
                          <a:srgbClr val="FF0000"/>
                        </a:solidFill>
                      </a:endParaRP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#17</a:t>
                      </a:r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One solution is blocked to be added, which could allow to reuse the existing methods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#17 added with 3 ENS to be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3492062"/>
                  </a:ext>
                </a:extLst>
              </a:tr>
              <a:tr h="240110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/>
                        <a:t>#8: Service access authorization requirements in intra-PLMN scenarios for PLMN deploying multiple NRFs (in OAuth2.0 AS role)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1 EN unsolved</a:t>
                      </a:r>
                    </a:p>
                    <a:p>
                      <a:r>
                        <a:rPr lang="en-US" sz="800" dirty="0"/>
                        <a:t>More details on solution are needed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EN resolved, solution updated.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00FF00"/>
                          </a:highlight>
                        </a:rPr>
                        <a:t>Conclusion as provided by agreed CR in S3-221867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5035505"/>
                  </a:ext>
                </a:extLst>
              </a:tr>
              <a:tr h="336540">
                <a:tc>
                  <a:txBody>
                    <a:bodyPr/>
                    <a:lstStyle/>
                    <a:p>
                      <a:r>
                        <a:rPr lang="en-US" sz="800" dirty="0"/>
                        <a:t>#9: Authorization for Inter-Slice Access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#11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2 ENs unsolved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solution #18 added, evaluation missing..</a:t>
                      </a:r>
                      <a:endParaRPr lang="en-US" sz="800" dirty="0">
                        <a:solidFill>
                          <a:srgbClr val="FF0000"/>
                        </a:solidFill>
                        <a:highlight>
                          <a:srgbClr val="FFFF00"/>
                        </a:highlight>
                      </a:endParaRP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Partial conclusion to add CR in line with sol. X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02655246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#10: N32 security in </a:t>
                      </a:r>
                      <a:r>
                        <a:rPr lang="en-US" sz="800" strike="sngStrike" baseline="0" dirty="0">
                          <a:solidFill>
                            <a:srgbClr val="FF0000"/>
                          </a:solidFill>
                        </a:rPr>
                        <a:t>Roaming Hub </a:t>
                      </a: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mediated roaming </a:t>
                      </a:r>
                      <a:r>
                        <a:rPr lang="en-US" sz="800" dirty="0"/>
                        <a:t>scenarios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Newly added, pending on GSMA discussion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KI split &amp; updated. New solution #20 added. ENs to be resolved.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52055072"/>
                  </a:ext>
                </a:extLst>
              </a:tr>
              <a:tr h="325161">
                <a:tc>
                  <a:txBody>
                    <a:bodyPr/>
                    <a:lstStyle/>
                    <a:p>
                      <a:r>
                        <a:rPr lang="en-US" sz="800" dirty="0"/>
                        <a:t>#11: NRF validation of </a:t>
                      </a:r>
                      <a:r>
                        <a:rPr lang="en-US" sz="800" dirty="0" err="1"/>
                        <a:t>NFc</a:t>
                      </a:r>
                      <a:r>
                        <a:rPr lang="en-US" sz="800" dirty="0"/>
                        <a:t> for access token requests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#21</a:t>
                      </a:r>
                    </a:p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/>
                        <a:t>Newly added, solution expected in August, prior to be discussed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2 solutions added. ENs to be resolved.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22491631"/>
                  </a:ext>
                </a:extLst>
              </a:tr>
              <a:tr h="457624"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#12: security in Hosted SEPP scenarios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#19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800" dirty="0">
                          <a:solidFill>
                            <a:srgbClr val="FF0000"/>
                          </a:solidFill>
                        </a:rPr>
                        <a:t>New KI added. Solution #19 holds requirements as per GSMA LS.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800" dirty="0">
                          <a:solidFill>
                            <a:srgbClr val="FF0000"/>
                          </a:solidFill>
                          <a:highlight>
                            <a:srgbClr val="FFFF00"/>
                          </a:highlight>
                        </a:rPr>
                        <a:t>No conclusion yet.</a:t>
                      </a:r>
                    </a:p>
                    <a:p>
                      <a:endParaRPr lang="en-US" sz="800" dirty="0">
                        <a:solidFill>
                          <a:srgbClr val="FF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4816107"/>
                  </a:ext>
                </a:extLst>
              </a:tr>
            </a:tbl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223301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after SA3#108-e  </a:t>
            </a:r>
          </a:p>
        </p:txBody>
      </p:sp>
    </p:spTree>
    <p:extLst>
      <p:ext uri="{BB962C8B-B14F-4D97-AF65-F5344CB8AC3E}">
        <p14:creationId xmlns:p14="http://schemas.microsoft.com/office/powerpoint/2010/main" val="3491595708"/>
      </p:ext>
    </p:extLst>
  </p:cSld>
  <p:clrMapOvr>
    <a:masterClrMapping/>
  </p:clrMapOvr>
  <p:transition spd="slow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447896" y="326668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after SA3#108-e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B2A4A03-A875-40D1-8E06-0598F52A6477}"/>
              </a:ext>
            </a:extLst>
          </p:cNvPr>
          <p:cNvSpPr txBox="1"/>
          <p:nvPr/>
        </p:nvSpPr>
        <p:spPr>
          <a:xfrm>
            <a:off x="631196" y="1620457"/>
            <a:ext cx="1518204" cy="2800767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A6EA8"/>
                </a:solidFill>
              </a:rPr>
              <a:t>SA3#107 Adhoc-3 Jun27-July1st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SID was not 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KIs are already well established</a:t>
            </a:r>
          </a:p>
          <a:p>
            <a:endParaRPr lang="en-US" sz="1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0CB9F6F-DD1C-48EF-984D-30E6EB63D340}"/>
              </a:ext>
            </a:extLst>
          </p:cNvPr>
          <p:cNvSpPr txBox="1"/>
          <p:nvPr/>
        </p:nvSpPr>
        <p:spPr>
          <a:xfrm>
            <a:off x="2642736" y="1620457"/>
            <a:ext cx="1518204" cy="3046988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A6EA8"/>
                </a:solidFill>
              </a:rPr>
              <a:t>SA3#108  </a:t>
            </a:r>
          </a:p>
          <a:p>
            <a:r>
              <a:rPr lang="en-US" sz="1600" dirty="0">
                <a:solidFill>
                  <a:srgbClr val="2A6EA8"/>
                </a:solidFill>
              </a:rPr>
              <a:t>Aug 22-26,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Deadline for new KIs &amp; solutions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WID was proposed but not yet agreed due to limited conclusions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4767D1A-D9CE-4CF3-B74B-B07B567A9B03}"/>
              </a:ext>
            </a:extLst>
          </p:cNvPr>
          <p:cNvSpPr txBox="1"/>
          <p:nvPr/>
        </p:nvSpPr>
        <p:spPr>
          <a:xfrm>
            <a:off x="4654276" y="1618361"/>
            <a:ext cx="1518204" cy="329320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A6EA8"/>
                </a:solidFill>
              </a:rPr>
              <a:t>SA3#108 </a:t>
            </a:r>
            <a:r>
              <a:rPr lang="en-US" sz="1600" dirty="0" err="1">
                <a:solidFill>
                  <a:srgbClr val="2A6EA8"/>
                </a:solidFill>
              </a:rPr>
              <a:t>Adhoc</a:t>
            </a:r>
            <a:r>
              <a:rPr lang="en-US" sz="1600" dirty="0">
                <a:solidFill>
                  <a:srgbClr val="2A6EA8"/>
                </a:solidFill>
              </a:rPr>
              <a:t>-e Oct 10-14,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SID is not 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Plan telcos to finalize solutions &amp; conclusions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prepare for normative work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489ECE7-6035-426A-B9FF-70F6248303BD}"/>
              </a:ext>
            </a:extLst>
          </p:cNvPr>
          <p:cNvSpPr txBox="1"/>
          <p:nvPr/>
        </p:nvSpPr>
        <p:spPr>
          <a:xfrm>
            <a:off x="6665816" y="1618361"/>
            <a:ext cx="1518203" cy="3293209"/>
          </a:xfrm>
          <a:prstGeom prst="rect">
            <a:avLst/>
          </a:prstGeom>
          <a:noFill/>
          <a:ln w="3175">
            <a:solidFill>
              <a:srgbClr val="0070C0"/>
            </a:solidFill>
          </a:ln>
        </p:spPr>
        <p:txBody>
          <a:bodyPr wrap="square" rtlCol="0">
            <a:spAutoFit/>
          </a:bodyPr>
          <a:lstStyle/>
          <a:p>
            <a:r>
              <a:rPr lang="en-US" sz="1600" dirty="0">
                <a:solidFill>
                  <a:srgbClr val="2A6EA8"/>
                </a:solidFill>
              </a:rPr>
              <a:t>SA3#109  </a:t>
            </a:r>
          </a:p>
          <a:p>
            <a:r>
              <a:rPr lang="en-US" sz="1600" dirty="0">
                <a:solidFill>
                  <a:srgbClr val="2A6EA8"/>
                </a:solidFill>
              </a:rPr>
              <a:t>Nov 14-18, 2022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Part of the agenda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Finalize study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work on normative text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600" dirty="0"/>
              <a:t>Plan to finalize WID in March</a:t>
            </a:r>
          </a:p>
        </p:txBody>
      </p:sp>
    </p:spTree>
    <p:extLst>
      <p:ext uri="{BB962C8B-B14F-4D97-AF65-F5344CB8AC3E}">
        <p14:creationId xmlns:p14="http://schemas.microsoft.com/office/powerpoint/2010/main" val="3263725820"/>
      </p:ext>
    </p:extLst>
  </p:cSld>
  <p:clrMapOvr>
    <a:masterClrMapping/>
  </p:clrMapOvr>
  <p:transition spd="slow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DC965E4D-B5D8-417D-97EA-7159D9DF6E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200" dirty="0">
                <a:solidFill>
                  <a:srgbClr val="FF0000"/>
                </a:solidFill>
              </a:rPr>
              <a:t>‘</a:t>
            </a:r>
            <a:r>
              <a:rPr lang="en-US" sz="3200" dirty="0" err="1">
                <a:solidFill>
                  <a:srgbClr val="FF0000"/>
                </a:solidFill>
              </a:rPr>
              <a:t>FS_eSBA_SEC</a:t>
            </a:r>
            <a:r>
              <a:rPr lang="en-US" sz="3200" dirty="0">
                <a:solidFill>
                  <a:srgbClr val="FF0000"/>
                </a:solidFill>
              </a:rPr>
              <a:t>’ Status after SA3#108-e 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B77D9F70-0F45-40DC-8D5B-C9BC0EDE9B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9969109"/>
              </p:ext>
            </p:extLst>
          </p:nvPr>
        </p:nvGraphicFramePr>
        <p:xfrm>
          <a:off x="0" y="1026575"/>
          <a:ext cx="8799684" cy="560809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062772">
                  <a:extLst>
                    <a:ext uri="{9D8B030D-6E8A-4147-A177-3AD203B41FA5}">
                      <a16:colId xmlns:a16="http://schemas.microsoft.com/office/drawing/2014/main" val="578092009"/>
                    </a:ext>
                  </a:extLst>
                </a:gridCol>
                <a:gridCol w="380187">
                  <a:extLst>
                    <a:ext uri="{9D8B030D-6E8A-4147-A177-3AD203B41FA5}">
                      <a16:colId xmlns:a16="http://schemas.microsoft.com/office/drawing/2014/main" val="2886821666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397525402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3216430456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549170410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1689413341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1488775315"/>
                    </a:ext>
                  </a:extLst>
                </a:gridCol>
                <a:gridCol w="408443">
                  <a:extLst>
                    <a:ext uri="{9D8B030D-6E8A-4147-A177-3AD203B41FA5}">
                      <a16:colId xmlns:a16="http://schemas.microsoft.com/office/drawing/2014/main" val="3202924048"/>
                    </a:ext>
                  </a:extLst>
                </a:gridCol>
                <a:gridCol w="367140">
                  <a:extLst>
                    <a:ext uri="{9D8B030D-6E8A-4147-A177-3AD203B41FA5}">
                      <a16:colId xmlns:a16="http://schemas.microsoft.com/office/drawing/2014/main" val="4126275642"/>
                    </a:ext>
                  </a:extLst>
                </a:gridCol>
                <a:gridCol w="354902">
                  <a:extLst>
                    <a:ext uri="{9D8B030D-6E8A-4147-A177-3AD203B41FA5}">
                      <a16:colId xmlns:a16="http://schemas.microsoft.com/office/drawing/2014/main" val="923072509"/>
                    </a:ext>
                  </a:extLst>
                </a:gridCol>
                <a:gridCol w="394675">
                  <a:extLst>
                    <a:ext uri="{9D8B030D-6E8A-4147-A177-3AD203B41FA5}">
                      <a16:colId xmlns:a16="http://schemas.microsoft.com/office/drawing/2014/main" val="2097305533"/>
                    </a:ext>
                  </a:extLst>
                </a:gridCol>
                <a:gridCol w="394675">
                  <a:extLst>
                    <a:ext uri="{9D8B030D-6E8A-4147-A177-3AD203B41FA5}">
                      <a16:colId xmlns:a16="http://schemas.microsoft.com/office/drawing/2014/main" val="2083280492"/>
                    </a:ext>
                  </a:extLst>
                </a:gridCol>
                <a:gridCol w="394675">
                  <a:extLst>
                    <a:ext uri="{9D8B030D-6E8A-4147-A177-3AD203B41FA5}">
                      <a16:colId xmlns:a16="http://schemas.microsoft.com/office/drawing/2014/main" val="4177240961"/>
                    </a:ext>
                  </a:extLst>
                </a:gridCol>
              </a:tblGrid>
              <a:tr h="16119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Solutions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gridSpan="11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Key Issues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de-DE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1257795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#2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#5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#6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#9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#10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#11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8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#12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8641464"/>
                  </a:ext>
                </a:extLst>
              </a:tr>
              <a:tr h="294847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#1: Service response verification in indirect communication without delegated discovery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highlight>
                            <a:srgbClr val="FFFF00"/>
                          </a:highlight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913013653"/>
                  </a:ext>
                </a:extLst>
              </a:tr>
              <a:tr h="27977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solidFill>
                            <a:schemeClr val="bg1"/>
                          </a:solidFill>
                          <a:effectLst/>
                        </a:rPr>
                        <a:t>#6: Verification of Service Response from a NF Service Producer at the expected NF Set</a:t>
                      </a:r>
                      <a:endParaRPr lang="de-DE" sz="800" dirty="0">
                        <a:solidFill>
                          <a:schemeClr val="bg1"/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 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84989971"/>
                  </a:ext>
                </a:extLst>
              </a:tr>
              <a:tr h="16491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#13: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Authentication of NF Producer in Indirect Communication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4183992"/>
                  </a:ext>
                </a:extLst>
              </a:tr>
              <a:tr h="17742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#14: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SCP trust domain or technical domain grouping 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  <a:endParaRPr lang="de-DE" sz="8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992952942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#12: Authorization of notification endpoint in “Subscribe-Notify” scenarios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78837285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#15: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Authorization mechanism for the involved NFs in the delegated “Subscribe-Notify” scenario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06622101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#2: Authorization between NFs and SCP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238025587"/>
                  </a:ext>
                </a:extLst>
              </a:tr>
              <a:tr h="287286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#3: Using existing procedures for authorization of SCP to act on behalf of an NF Consumer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845731879"/>
                  </a:ext>
                </a:extLst>
              </a:tr>
              <a:tr h="252483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#4: Service request authenticity verification in indirect communication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X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509092246"/>
                  </a:ext>
                </a:extLst>
              </a:tr>
              <a:tr h="36734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#5: End-to-end integrity protection of HTTP body and method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X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46885347"/>
                  </a:ext>
                </a:extLst>
              </a:tr>
              <a:tr h="267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#8: integrity protection of HTTP message in consideration of update by SCP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X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649131845"/>
                  </a:ext>
                </a:extLst>
              </a:tr>
              <a:tr h="26727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#16: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Selective End of End Protection of HTTP Request and Response in Indirect 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800" dirty="0">
                          <a:effectLst/>
                          <a:latin typeface="+mn-lt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1348925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#7: Access token request for NF Set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X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543641972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#9: Authorization mechanism negotiation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</a:rPr>
                        <a:t> </a:t>
                      </a:r>
                      <a:endParaRPr lang="de-DE" sz="8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X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88315330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#17: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Static auth in roaming with existing methods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35376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#10: NRF deployment clarifications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</a:rPr>
                        <a:t> </a:t>
                      </a:r>
                      <a:endParaRPr lang="de-DE" sz="80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X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 dirty="0">
                          <a:effectLst/>
                          <a:latin typeface="+mn-lt"/>
                        </a:rPr>
                        <a:t> </a:t>
                      </a:r>
                      <a:endParaRPr lang="de-DE" sz="800" dirty="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800">
                          <a:effectLst/>
                          <a:latin typeface="+mn-lt"/>
                        </a:rPr>
                        <a:t> </a:t>
                      </a: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800">
                        <a:effectLst/>
                        <a:latin typeface="+mn-lt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606822423"/>
                  </a:ext>
                </a:extLst>
              </a:tr>
              <a:tr h="19605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#11: Registered NF Profile changes for Inter-Slice Access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X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67233988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#18: title TBD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X</a:t>
                      </a: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en-GB" sz="700" dirty="0">
                          <a:effectLst/>
                          <a:latin typeface="+mn-lt"/>
                          <a:cs typeface="Arial" panose="020B0604020202020204" pitchFamily="34" charset="0"/>
                        </a:rPr>
                        <a:t> </a:t>
                      </a: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587945715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#20: PRINS for RHUB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193840166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#21: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Certificate solution for NRF validation of </a:t>
                      </a:r>
                      <a:r>
                        <a:rPr lang="en-US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NFc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for access token requests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710869593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#22: 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Combined certificate and profile solution for NRF validation of </a:t>
                      </a:r>
                      <a:r>
                        <a:rPr lang="en-US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NFc</a:t>
                      </a:r>
                      <a:r>
                        <a:rPr lang="en-US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for access token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 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154706798"/>
                  </a:ext>
                </a:extLst>
              </a:tr>
              <a:tr h="1790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9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#19 </a:t>
                      </a:r>
                      <a:r>
                        <a:rPr lang="de-DE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Hosted</a:t>
                      </a:r>
                      <a:r>
                        <a:rPr lang="de-DE" sz="700" dirty="0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 SEPP </a:t>
                      </a:r>
                      <a:r>
                        <a:rPr lang="de-DE" sz="700" dirty="0" err="1">
                          <a:solidFill>
                            <a:srgbClr val="FFFF00"/>
                          </a:solidFill>
                          <a:effectLst/>
                          <a:latin typeface="Arial" panose="020B0604020202020204" pitchFamily="34" charset="0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requirements</a:t>
                      </a:r>
                      <a:endParaRPr lang="de-DE" sz="700" dirty="0">
                        <a:solidFill>
                          <a:srgbClr val="FFFF00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endParaRPr lang="de-DE" sz="700" dirty="0">
                        <a:effectLst/>
                        <a:latin typeface="+mn-lt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900"/>
                        </a:spcAft>
                      </a:pPr>
                      <a:r>
                        <a:rPr lang="de-DE" sz="700" dirty="0">
                          <a:effectLst/>
                          <a:latin typeface="+mn-lt"/>
                          <a:ea typeface="Times New Roman" panose="02020603050405020304" pitchFamily="18" charset="0"/>
                          <a:cs typeface="Arial" panose="020B0604020202020204" pitchFamily="34" charset="0"/>
                        </a:rPr>
                        <a:t>X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4478316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75121142"/>
      </p:ext>
    </p:extLst>
  </p:cSld>
  <p:clrMapOvr>
    <a:masterClrMapping/>
  </p:clrMapOvr>
  <p:transition spd="slow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34974" y="24568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General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effectLst/>
                <a:ea typeface="Times New Roman" panose="02020603050405020304" pitchFamily="18" charset="0"/>
              </a:rPr>
              <a:t>studies enhanced security aspects of the 5G Service Based Architecture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effectLst/>
                <a:ea typeface="Times New Roman" panose="02020603050405020304" pitchFamily="18" charset="0"/>
              </a:rPr>
              <a:t>analyses potential threats, study necessary security enhancements 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600" dirty="0">
                <a:effectLst/>
                <a:ea typeface="Times New Roman" panose="02020603050405020304" pitchFamily="18" charset="0"/>
              </a:rPr>
              <a:t>document decisions of solutions to be adopted or not adopted after evaluating the risks versus the complexity </a:t>
            </a: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de-DE" altLang="de-DE" sz="1600" b="1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 err="1"/>
              <a:t>Dependencies</a:t>
            </a:r>
            <a:r>
              <a:rPr lang="de-DE" altLang="de-DE" sz="1600" b="1" dirty="0"/>
              <a:t>: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fr-FR" sz="1600" dirty="0"/>
              <a:t>None (the SID has no RAN impacts)</a:t>
            </a: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</a:t>
            </a:r>
            <a:r>
              <a:rPr lang="en-US" sz="2000" dirty="0" err="1">
                <a:solidFill>
                  <a:srgbClr val="FF0000"/>
                </a:solidFill>
              </a:rPr>
              <a:t>FS_eSBA_SEC</a:t>
            </a:r>
            <a:r>
              <a:rPr lang="en-US" sz="2000" dirty="0">
                <a:solidFill>
                  <a:srgbClr val="FF0000"/>
                </a:solidFill>
              </a:rPr>
              <a:t>’ Status after SA3#108-e </a:t>
            </a: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79083885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919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5670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2328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66736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456211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722689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920020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enhanced SBA security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r>
                        <a:rPr lang="en-GB" sz="1200" b="1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FS_eSBA_SEC</a:t>
                      </a:r>
                      <a:endParaRPr lang="en-GB" sz="1200" b="1" i="0" u="none" strike="noStrike" kern="120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Rel-18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09/22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75%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400" dirty="0">
                          <a:solidFill>
                            <a:srgbClr val="FF0000"/>
                          </a:solidFill>
                        </a:rPr>
                        <a:t>87%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chemeClr val="tx1"/>
                          </a:solidFill>
                        </a:rPr>
                        <a:t>TR 33.875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3194211"/>
      </p:ext>
    </p:extLst>
  </p:cSld>
  <p:clrMapOvr>
    <a:masterClrMapping/>
  </p:clrMapOvr>
  <p:transition spd="slow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16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/>
          <a:lstStyle/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r>
              <a:rPr lang="en-US" sz="1600" b="1" dirty="0">
                <a:ea typeface="+mn-ea"/>
                <a:cs typeface="+mn-cs"/>
              </a:rPr>
              <a:t>SA2/RAN impacts and dependencies</a:t>
            </a:r>
            <a:r>
              <a:rPr lang="en-US" sz="1600" dirty="0">
                <a:ea typeface="+mn-ea"/>
                <a:cs typeface="+mn-cs"/>
              </a:rPr>
              <a:t>:</a:t>
            </a:r>
            <a:endParaRPr lang="de-DE" sz="1600" dirty="0">
              <a:ea typeface="+mn-ea"/>
              <a:cs typeface="+mn-cs"/>
            </a:endParaRPr>
          </a:p>
          <a:p>
            <a:pPr lvl="1">
              <a:spcBef>
                <a:spcPts val="0"/>
              </a:spcBef>
              <a:spcAft>
                <a:spcPts val="600"/>
              </a:spcAft>
            </a:pPr>
            <a:r>
              <a:rPr lang="en-US" sz="1600" dirty="0"/>
              <a:t>None for RAN and none determined yet for SA2</a:t>
            </a:r>
          </a:p>
          <a:p>
            <a:pPr marL="457200" lvl="1" indent="-457200">
              <a:spcBef>
                <a:spcPts val="0"/>
              </a:spcBef>
              <a:spcAft>
                <a:spcPts val="300"/>
              </a:spcAft>
              <a:buBlip>
                <a:blip r:embed="rId3"/>
              </a:buBlip>
            </a:pPr>
            <a:endParaRPr lang="en-US" sz="1600" b="1" dirty="0"/>
          </a:p>
          <a:p>
            <a:pPr lvl="0"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Contentious Issue</a:t>
            </a:r>
            <a:r>
              <a:rPr lang="de-DE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GB" sz="1600" dirty="0"/>
              <a:t>None</a:t>
            </a:r>
            <a:endParaRPr lang="de-DE" sz="1600" dirty="0"/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de-DE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de-DE" sz="1600" b="1" dirty="0"/>
              <a:t>Focus for the Next f2f Meeting </a:t>
            </a:r>
            <a:r>
              <a:rPr lang="de-DE" sz="1600" dirty="0"/>
              <a:t>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sz="1600" u="sng" dirty="0">
                <a:ea typeface="Times New Roman" panose="02020603050405020304" pitchFamily="18" charset="0"/>
              </a:rPr>
              <a:t>Prepare for n</a:t>
            </a:r>
            <a:r>
              <a:rPr lang="en-CA" sz="1600" u="sng" dirty="0">
                <a:effectLst/>
                <a:ea typeface="Times New Roman" panose="02020603050405020304" pitchFamily="18" charset="0"/>
              </a:rPr>
              <a:t>ormative work in November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Overall Plan</a:t>
            </a:r>
            <a:r>
              <a:rPr lang="en-US" altLang="zh-CN" sz="1600" dirty="0"/>
              <a:t>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en-US" altLang="zh-CN" sz="1600" dirty="0"/>
              <a:t>See dedicated slide 5</a:t>
            </a:r>
          </a:p>
          <a:p>
            <a:pPr>
              <a:spcBef>
                <a:spcPts val="0"/>
              </a:spcBef>
              <a:spcAft>
                <a:spcPts val="300"/>
              </a:spcAft>
            </a:pPr>
            <a:endParaRPr lang="en-US" altLang="zh-CN" sz="1600" b="1" dirty="0"/>
          </a:p>
          <a:p>
            <a:pPr>
              <a:spcBef>
                <a:spcPts val="0"/>
              </a:spcBef>
              <a:spcAft>
                <a:spcPts val="300"/>
              </a:spcAft>
            </a:pPr>
            <a:r>
              <a:rPr lang="en-US" altLang="zh-CN" sz="1600" b="1" dirty="0"/>
              <a:t>Risks:</a:t>
            </a:r>
          </a:p>
          <a:p>
            <a:pPr lvl="1">
              <a:spcBef>
                <a:spcPts val="0"/>
              </a:spcBef>
              <a:spcAft>
                <a:spcPts val="300"/>
              </a:spcAft>
            </a:pPr>
            <a:r>
              <a:rPr lang="fr-FR" sz="1600" dirty="0"/>
              <a:t>No normative text for </a:t>
            </a:r>
            <a:r>
              <a:rPr lang="fr-FR" sz="1600" dirty="0" err="1"/>
              <a:t>eSBA</a:t>
            </a:r>
            <a:r>
              <a:rPr lang="fr-FR" sz="1600" dirty="0"/>
              <a:t> </a:t>
            </a:r>
            <a:r>
              <a:rPr lang="fr-FR" sz="1600" dirty="0" err="1"/>
              <a:t>identified</a:t>
            </a:r>
            <a:r>
              <a:rPr lang="fr-FR" sz="1600" dirty="0"/>
              <a:t> </a:t>
            </a:r>
            <a:r>
              <a:rPr lang="fr-FR" sz="1600" dirty="0" err="1"/>
              <a:t>threats</a:t>
            </a:r>
            <a:endParaRPr lang="fr-FR" sz="1600" dirty="0"/>
          </a:p>
          <a:p>
            <a:pPr lvl="1">
              <a:spcBef>
                <a:spcPts val="0"/>
              </a:spcBef>
              <a:spcAft>
                <a:spcPts val="300"/>
              </a:spcAft>
            </a:pPr>
            <a:endParaRPr lang="en-US" altLang="zh-CN" sz="1200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5D88E2AB-CBFF-4456-99B7-D64DA69227D9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5791" y="311208"/>
            <a:ext cx="68278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2400" dirty="0">
                <a:solidFill>
                  <a:srgbClr val="FF0000"/>
                </a:solidFill>
              </a:rPr>
              <a:t>‘</a:t>
            </a:r>
            <a:r>
              <a:rPr lang="en-US" sz="2400" dirty="0" err="1">
                <a:solidFill>
                  <a:srgbClr val="FF0000"/>
                </a:solidFill>
              </a:rPr>
              <a:t>FS_eSBA_SEC</a:t>
            </a:r>
            <a:r>
              <a:rPr lang="en-US" sz="2400" dirty="0">
                <a:solidFill>
                  <a:srgbClr val="FF0000"/>
                </a:solidFill>
              </a:rPr>
              <a:t>’ Status after SA3#108-e </a:t>
            </a:r>
          </a:p>
        </p:txBody>
      </p:sp>
    </p:spTree>
    <p:extLst>
      <p:ext uri="{BB962C8B-B14F-4D97-AF65-F5344CB8AC3E}">
        <p14:creationId xmlns:p14="http://schemas.microsoft.com/office/powerpoint/2010/main" val="3452607634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?mso-contentType ?>
<SharedContentType xmlns="Microsoft.SharePoint.Taxonomy.ContentTypeSync" SourceId="34c87397-5fc1-491e-85e7-d6110dbe9cbd" ContentTypeId="0x0101" PreviousValue="false"/>
</file>

<file path=customXml/item2.xml><?xml version="1.0" encoding="utf-8"?>
<?mso-contentType ?>
<spe:Receivers xmlns:spe="http://schemas.microsoft.com/sharepoint/events"/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HideFromDelve xmlns="71c5aaf6-e6ce-465b-b873-5148d2a4c105">false</HideFromDelve>
  </documentManagement>
</p:properties>
</file>

<file path=customXml/item5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17A4B69EF56E94C827924DC4B490231" ma:contentTypeVersion="16" ma:contentTypeDescription="Create a new document." ma:contentTypeScope="" ma:versionID="9912d19776983c6aade29a3686f1c79f">
  <xsd:schema xmlns:xsd="http://www.w3.org/2001/XMLSchema" xmlns:xs="http://www.w3.org/2001/XMLSchema" xmlns:p="http://schemas.microsoft.com/office/2006/metadata/properties" xmlns:ns3="71c5aaf6-e6ce-465b-b873-5148d2a4c105" xmlns:ns4="e0d6c333-3612-4d65-a7f4-5976eb42d46a" xmlns:ns5="c67c731b-696e-4d20-8664-fee8943d9cc6" targetNamespace="http://schemas.microsoft.com/office/2006/metadata/properties" ma:root="true" ma:fieldsID="b1f01fd908848de894b0fc5cac9f1093" ns3:_="" ns4:_="" ns5:_="">
    <xsd:import namespace="71c5aaf6-e6ce-465b-b873-5148d2a4c105"/>
    <xsd:import namespace="e0d6c333-3612-4d65-a7f4-5976eb42d46a"/>
    <xsd:import namespace="c67c731b-696e-4d20-8664-fee8943d9cc6"/>
    <xsd:element name="properties">
      <xsd:complexType>
        <xsd:sequence>
          <xsd:element name="documentManagement">
            <xsd:complexType>
              <xsd:all>
                <xsd:element ref="ns3:_dlc_DocId" minOccurs="0"/>
                <xsd:element ref="ns3:_dlc_DocIdUrl" minOccurs="0"/>
                <xsd:element ref="ns3:_dlc_DocIdPersistId" minOccurs="0"/>
                <xsd:element ref="ns3:HideFromDelv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Location" minOccurs="0"/>
                <xsd:element ref="ns5:SharedWithUsers" minOccurs="0"/>
                <xsd:element ref="ns5:SharedWithDetails" minOccurs="0"/>
                <xsd:element ref="ns5:SharingHintHash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c5aaf6-e6ce-465b-b873-5148d2a4c10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  <xsd:element name="HideFromDelve" ma:index="11" nillable="true" ma:displayName="HideFromDelve" ma:default="0" ma:internalName="HideFromDelv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d6c333-3612-4d65-a7f4-5976eb42d46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ServiceAutoKeyPoints" ma:index="23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4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67c731b-696e-4d20-8664-fee8943d9cc6" elementFormDefault="qualified">
    <xsd:import namespace="http://schemas.microsoft.com/office/2006/documentManagement/types"/>
    <xsd:import namespace="http://schemas.microsoft.com/office/infopath/2007/PartnerControls"/>
    <xsd:element name="SharedWithUsers" ma:index="2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22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889FBBD8-3D06-492C-9E53-CCC01A1B933A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CD561E15-ED7D-426C-AAA3-BE3BEEF7B6CC}">
  <ds:schemaRefs>
    <ds:schemaRef ds:uri="http://schemas.microsoft.com/sharepoint/events"/>
  </ds:schemaRefs>
</ds:datastoreItem>
</file>

<file path=customXml/itemProps3.xml><?xml version="1.0" encoding="utf-8"?>
<ds:datastoreItem xmlns:ds="http://schemas.openxmlformats.org/officeDocument/2006/customXml" ds:itemID="{6C244691-0162-45DC-8925-D69A4F52A0CA}">
  <ds:schemaRefs>
    <ds:schemaRef ds:uri="http://schemas.microsoft.com/sharepoint/v3/contenttype/forms"/>
  </ds:schemaRefs>
</ds:datastoreItem>
</file>

<file path=customXml/itemProps4.xml><?xml version="1.0" encoding="utf-8"?>
<ds:datastoreItem xmlns:ds="http://schemas.openxmlformats.org/officeDocument/2006/customXml" ds:itemID="{1DD099C7-CF44-471D-B7DF-D246DF2BD038}">
  <ds:schemaRefs>
    <ds:schemaRef ds:uri="http://schemas.microsoft.com/office/2006/metadata/properties"/>
    <ds:schemaRef ds:uri="http://schemas.microsoft.com/office/infopath/2007/PartnerControls"/>
    <ds:schemaRef ds:uri="71c5aaf6-e6ce-465b-b873-5148d2a4c105"/>
  </ds:schemaRefs>
</ds:datastoreItem>
</file>

<file path=customXml/itemProps5.xml><?xml version="1.0" encoding="utf-8"?>
<ds:datastoreItem xmlns:ds="http://schemas.openxmlformats.org/officeDocument/2006/customXml" ds:itemID="{A72B9F3D-C684-4F3E-9670-5E464CA8BA2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c5aaf6-e6ce-465b-b873-5148d2a4c105"/>
    <ds:schemaRef ds:uri="e0d6c333-3612-4d65-a7f4-5976eb42d46a"/>
    <ds:schemaRef ds:uri="c67c731b-696e-4d20-8664-fee8943d9c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1477</Words>
  <Application>Microsoft Office PowerPoint</Application>
  <PresentationFormat>On-screen Show (4:3)</PresentationFormat>
  <Paragraphs>372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Calibri</vt:lpstr>
      <vt:lpstr>Symbol</vt:lpstr>
      <vt:lpstr>Times New Roman</vt:lpstr>
      <vt:lpstr>Office Theme</vt:lpstr>
      <vt:lpstr>PowerPoint Presentation</vt:lpstr>
      <vt:lpstr>SA WG3 Status report for ‘FS_eSBA_SEC’</vt:lpstr>
      <vt:lpstr>PowerPoint Presentation</vt:lpstr>
      <vt:lpstr>PowerPoint Presentation</vt:lpstr>
      <vt:lpstr>PowerPoint Presentation</vt:lpstr>
      <vt:lpstr>‘FS_eSBA_SEC’ Status after SA3#108-e  </vt:lpstr>
      <vt:lpstr>PowerPoint Presentation</vt:lpstr>
      <vt:lpstr>‘FS_eSBA_SEC’ Status after SA3#108-e 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rapp</cp:lastModifiedBy>
  <cp:revision>1345</cp:revision>
  <dcterms:created xsi:type="dcterms:W3CDTF">2008-08-30T09:32:10Z</dcterms:created>
  <dcterms:modified xsi:type="dcterms:W3CDTF">2022-08-31T17:44:02Z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</Properties>
</file>