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11"/>
  </p:notesMasterIdLst>
  <p:handoutMasterIdLst>
    <p:handoutMasterId r:id="rId12"/>
  </p:handoutMasterIdLst>
  <p:sldIdLst>
    <p:sldId id="303" r:id="rId7"/>
    <p:sldId id="795" r:id="rId8"/>
    <p:sldId id="792" r:id="rId9"/>
    <p:sldId id="791" r:id="rId10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2A6EA8"/>
    <a:srgbClr val="FF7C80"/>
    <a:srgbClr val="FF3300"/>
    <a:srgbClr val="62A14D"/>
    <a:srgbClr val="000000"/>
    <a:srgbClr val="C6D254"/>
    <a:srgbClr val="B1D254"/>
    <a:srgbClr val="72AF2F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489" autoAdjust="0"/>
    <p:restoredTop sz="94980" autoAdjust="0"/>
  </p:normalViewPr>
  <p:slideViewPr>
    <p:cSldViewPr snapToGrid="0">
      <p:cViewPr varScale="1">
        <p:scale>
          <a:sx n="90" d="100"/>
          <a:sy n="90" d="100"/>
        </p:scale>
        <p:origin x="134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8/31/2022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8/31/2022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136105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653317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1465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41FA1F3-DE19-45FD-B8B5-3A2B074D3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E4C6B85-7DC2-4461-9553-374FD2539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SA3#108-e August 22</a:t>
            </a:r>
            <a:r>
              <a:rPr lang="en-GB" altLang="de-DE" sz="1200" baseline="30000" dirty="0">
                <a:solidFill>
                  <a:schemeClr val="bg1"/>
                </a:solidFill>
              </a:rPr>
              <a:t>nd</a:t>
            </a:r>
            <a:r>
              <a:rPr lang="en-GB" altLang="de-DE" sz="1200" dirty="0">
                <a:solidFill>
                  <a:schemeClr val="bg1"/>
                </a:solidFill>
              </a:rPr>
              <a:t> –26</a:t>
            </a:r>
            <a:r>
              <a:rPr lang="en-GB" altLang="de-DE" sz="1200" baseline="30000" dirty="0">
                <a:solidFill>
                  <a:schemeClr val="bg1"/>
                </a:solidFill>
              </a:rPr>
              <a:t>th</a:t>
            </a:r>
            <a:r>
              <a:rPr lang="en-GB" altLang="de-DE" sz="1200" dirty="0">
                <a:solidFill>
                  <a:schemeClr val="bg1"/>
                </a:solidFill>
              </a:rPr>
              <a:t>, 2022</a:t>
            </a: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2022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6"/>
            <a:ext cx="7974550" cy="14700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dirty="0"/>
              <a:t>Status report for FS_eNS_Ph3 after SA3 #108-e</a:t>
            </a:r>
            <a:endParaRPr lang="en-US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GB" altLang="en-US" sz="1800" b="1" dirty="0">
                <a:latin typeface="Arial" charset="0"/>
              </a:rPr>
              <a:t>Zander Lei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Huawei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589448" y="385065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Overall</a:t>
            </a:r>
            <a:r>
              <a:rPr lang="fr-FR" sz="2400" dirty="0">
                <a:solidFill>
                  <a:srgbClr val="FF0000"/>
                </a:solidFill>
              </a:rPr>
              <a:t> Plan (</a:t>
            </a:r>
            <a:r>
              <a:rPr lang="en-US" sz="2400" dirty="0">
                <a:solidFill>
                  <a:srgbClr val="FF0000"/>
                </a:solidFill>
              </a:rPr>
              <a:t>updated</a:t>
            </a:r>
            <a:r>
              <a:rPr lang="fr-FR" sz="2400" dirty="0">
                <a:solidFill>
                  <a:srgbClr val="FF0000"/>
                </a:solidFill>
              </a:rPr>
              <a:t>)</a:t>
            </a:r>
            <a:r>
              <a:rPr lang="en-US" sz="2400" dirty="0">
                <a:solidFill>
                  <a:srgbClr val="FF0000"/>
                </a:solidFill>
              </a:rPr>
              <a:t>  </a:t>
            </a:r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752BA4BC-AA6E-47DA-AB7D-00DE2E6BCAAF}"/>
              </a:ext>
            </a:extLst>
          </p:cNvPr>
          <p:cNvSpPr txBox="1">
            <a:spLocks/>
          </p:cNvSpPr>
          <p:nvPr/>
        </p:nvSpPr>
        <p:spPr bwMode="auto">
          <a:xfrm>
            <a:off x="589448" y="899286"/>
            <a:ext cx="7405884" cy="5342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>
                <a:solidFill>
                  <a:schemeClr val="bg1">
                    <a:lumMod val="65000"/>
                  </a:schemeClr>
                </a:solidFill>
              </a:rPr>
              <a:t>May meeting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kern="0" dirty="0">
                <a:solidFill>
                  <a:schemeClr val="bg1">
                    <a:lumMod val="65000"/>
                  </a:schemeClr>
                </a:solidFill>
              </a:rPr>
              <a:t>SID approval  </a:t>
            </a:r>
            <a:endParaRPr lang="de-DE" altLang="de-DE" sz="1400" b="1" kern="0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de-DE" sz="1600" b="1" kern="0" dirty="0">
                <a:solidFill>
                  <a:schemeClr val="bg1">
                    <a:lumMod val="65000"/>
                  </a:schemeClr>
                </a:solidFill>
              </a:rPr>
              <a:t>July meeting</a:t>
            </a:r>
            <a:endParaRPr lang="de-DE" altLang="de-DE" sz="1600" b="1" kern="0" dirty="0">
              <a:solidFill>
                <a:schemeClr val="bg1">
                  <a:lumMod val="65000"/>
                </a:schemeClr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kern="0" dirty="0">
                <a:solidFill>
                  <a:schemeClr val="bg1">
                    <a:lumMod val="65000"/>
                  </a:schemeClr>
                </a:solidFill>
              </a:rPr>
              <a:t>Approval of </a:t>
            </a:r>
            <a:r>
              <a:rPr lang="en-US" sz="1400" kern="0" dirty="0">
                <a:solidFill>
                  <a:schemeClr val="bg1">
                    <a:lumMod val="65000"/>
                  </a:schemeClr>
                </a:solidFill>
              </a:rPr>
              <a:t>Skeleton and Scope of </a:t>
            </a:r>
            <a:r>
              <a:rPr lang="de-DE" altLang="de-DE" sz="1400" kern="0" dirty="0">
                <a:solidFill>
                  <a:schemeClr val="bg1">
                    <a:lumMod val="65000"/>
                  </a:schemeClr>
                </a:solidFill>
              </a:rPr>
              <a:t>TR 33.886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sz="1400" kern="0" dirty="0">
                <a:solidFill>
                  <a:schemeClr val="bg1">
                    <a:lumMod val="65000"/>
                  </a:schemeClr>
                </a:solidFill>
              </a:rPr>
              <a:t>Proposals for new Key Issues</a:t>
            </a:r>
            <a:endParaRPr lang="en-US" sz="1400" kern="0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de-DE" sz="1600" b="1" kern="0" dirty="0"/>
              <a:t>August meeting</a:t>
            </a:r>
            <a:endParaRPr lang="de-DE" altLang="de-DE" sz="1600" b="1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kern="0" dirty="0"/>
              <a:t>Concentrate on key issues (new and updated)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kern="0" dirty="0"/>
              <a:t>New solutions are welcomed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de-DE" sz="1600" b="1" kern="0" dirty="0"/>
              <a:t>October meeting</a:t>
            </a:r>
            <a:endParaRPr lang="de-DE" altLang="de-DE" sz="1600" b="1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kern="0" dirty="0"/>
              <a:t>Key issues and solutions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de-DE" sz="1600" b="1" kern="0" dirty="0"/>
              <a:t>November meeting</a:t>
            </a:r>
            <a:endParaRPr lang="de-DE" altLang="de-DE" sz="1600" b="1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kern="0" dirty="0"/>
              <a:t>Concentrate on solutions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kern="0" dirty="0"/>
              <a:t>Early conclusions and WID proposals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CA" sz="14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new key issues are not expected</a:t>
            </a:r>
            <a:r>
              <a:rPr lang="en-CA" sz="16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de-DE" sz="1600" b="1" kern="0" dirty="0"/>
              <a:t>January meeting</a:t>
            </a:r>
            <a:endParaRPr lang="de-DE" altLang="de-DE" sz="1600" b="1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kern="0" dirty="0"/>
              <a:t>Normative text proposal (if WID approved)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kern="0" dirty="0"/>
              <a:t>Solutions and Key Issue conclusions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de-DE" sz="1600" b="1" kern="0" dirty="0"/>
              <a:t>February meeting</a:t>
            </a:r>
            <a:endParaRPr lang="de-DE" altLang="de-DE" sz="1600" b="1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kern="0" dirty="0"/>
              <a:t>New conclusions and revised WID (if needed)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kern="0" dirty="0"/>
              <a:t>Normative text proposal and updates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kern="0" dirty="0"/>
              <a:t>TR completed and sent for approval</a:t>
            </a:r>
          </a:p>
        </p:txBody>
      </p:sp>
    </p:spTree>
    <p:extLst>
      <p:ext uri="{BB962C8B-B14F-4D97-AF65-F5344CB8AC3E}">
        <p14:creationId xmlns:p14="http://schemas.microsoft.com/office/powerpoint/2010/main" val="875844682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301625" y="2186926"/>
            <a:ext cx="8687186" cy="215560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/>
              <a:t>All 7 proposals on new/updating key issue were noted (</a:t>
            </a:r>
            <a:r>
              <a:rPr lang="de-DE" altLang="de-DE" sz="1400" dirty="0">
                <a:solidFill>
                  <a:srgbClr val="0000FF"/>
                </a:solidFill>
              </a:rPr>
              <a:t>Reasons: waiting for SA2 conclusions</a:t>
            </a:r>
            <a:r>
              <a:rPr lang="de-DE" altLang="de-DE" sz="1400" dirty="0"/>
              <a:t>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/>
              <a:t>All 3 solutions were all noted (</a:t>
            </a:r>
            <a:r>
              <a:rPr lang="de-DE" altLang="de-DE" sz="1400" dirty="0">
                <a:solidFill>
                  <a:srgbClr val="0000FF"/>
                </a:solidFill>
              </a:rPr>
              <a:t>Reasons: waiting for SA2 conclusions</a:t>
            </a:r>
            <a:r>
              <a:rPr lang="de-DE" altLang="de-DE" sz="1400" dirty="0"/>
              <a:t>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de-DE" sz="1600" b="1" dirty="0"/>
              <a:t>Dependencies</a:t>
            </a:r>
            <a:r>
              <a:rPr lang="de-DE" altLang="de-DE" sz="1600" b="1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dirty="0"/>
              <a:t>SA2’s work on FS_eNS_Ph3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1200" dirty="0"/>
              <a:t>TR 23.700-041 v0.3.0, completion rate 50%, end date Dec-2022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6 key issues and 37 solutions have been agreed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To update based on SA2 August meeting(concurrent)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3F033D-2F5F-4BA9-884E-0224675AD20F}"/>
              </a:ext>
            </a:extLst>
          </p:cNvPr>
          <p:cNvSpPr txBox="1"/>
          <p:nvPr/>
        </p:nvSpPr>
        <p:spPr>
          <a:xfrm>
            <a:off x="811530" y="411480"/>
            <a:ext cx="5806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kern="0" dirty="0">
                <a:solidFill>
                  <a:srgbClr val="FF0000"/>
                </a:solidFill>
                <a:latin typeface="Calibri"/>
                <a:ea typeface="+mj-ea"/>
                <a:cs typeface="+mj-cs"/>
              </a:rPr>
              <a:t>FS_eNS_Ph3</a:t>
            </a:r>
            <a:r>
              <a:rPr lang="en-US" sz="2400" kern="0" dirty="0">
                <a:solidFill>
                  <a:srgbClr val="FF0000"/>
                </a:solidFill>
                <a:latin typeface="Calibri"/>
                <a:ea typeface="+mj-ea"/>
                <a:cs typeface="+mj-cs"/>
              </a:rPr>
              <a:t> status after SA3#108-e </a:t>
            </a:r>
            <a:endParaRPr lang="en-US" sz="2000" dirty="0">
              <a:solidFill>
                <a:srgbClr val="FF0000"/>
              </a:solidFill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CC3822B-8EE6-43D0-AD7D-D7B78ECF3B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951067"/>
              </p:ext>
            </p:extLst>
          </p:nvPr>
        </p:nvGraphicFramePr>
        <p:xfrm>
          <a:off x="301625" y="1287463"/>
          <a:ext cx="8687186" cy="68834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932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0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91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7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32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73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62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26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785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13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/>
                        <a:t>Rel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595"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960029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Study on enhanced security for network slicing Phase 3</a:t>
                      </a:r>
                      <a:endParaRPr lang="en-GB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r>
                        <a:rPr lang="en-GB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FS_eNS_Ph3</a:t>
                      </a: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Rel-18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Mar-2023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change to TR 33.886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C1DE3C8-E84B-47AE-8A56-A89438A313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920413"/>
              </p:ext>
            </p:extLst>
          </p:nvPr>
        </p:nvGraphicFramePr>
        <p:xfrm>
          <a:off x="301625" y="4244284"/>
          <a:ext cx="8687186" cy="160242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24189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29322">
                  <a:extLst>
                    <a:ext uri="{9D8B030D-6E8A-4147-A177-3AD203B41FA5}">
                      <a16:colId xmlns:a16="http://schemas.microsoft.com/office/drawing/2014/main" val="560850317"/>
                    </a:ext>
                  </a:extLst>
                </a:gridCol>
                <a:gridCol w="2589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9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13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Key Issues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KI status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/>
                        <a:t>Solutions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Solution status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5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#1 : providing VPLMN slice information to roaming UE</a:t>
                      </a:r>
                      <a:endParaRPr lang="en-SG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Incomplete: missing security threats and requirements</a:t>
                      </a:r>
                      <a:endParaRPr lang="en-SG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r>
                        <a:rPr lang="en-GB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Nil</a:t>
                      </a: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5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#2 : temporary slice authorization and slice service area authorization</a:t>
                      </a:r>
                      <a:endParaRPr lang="en-SG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ok</a:t>
                      </a: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r>
                        <a:rPr lang="en-GB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Nil</a:t>
                      </a: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2442907034"/>
                  </a:ext>
                </a:extLst>
              </a:tr>
              <a:tr h="3655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#3: network slice admission control (NSAC)</a:t>
                      </a: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Incomplete: missing security threats and requirements</a:t>
                      </a:r>
                      <a:endParaRPr lang="en-SG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r>
                        <a:rPr lang="en-GB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Nil</a:t>
                      </a: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3050308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194211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042564"/>
            <a:ext cx="8554481" cy="5273395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600" b="1" dirty="0">
                <a:ea typeface="+mn-ea"/>
                <a:cs typeface="+mn-cs"/>
              </a:rPr>
              <a:t>SA2 impacts and dependencies</a:t>
            </a:r>
            <a:r>
              <a:rPr lang="en-US" sz="1600" dirty="0">
                <a:ea typeface="+mn-ea"/>
                <a:cs typeface="+mn-cs"/>
              </a:rPr>
              <a:t>:</a:t>
            </a:r>
            <a:endParaRPr lang="de-DE" sz="16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400" dirty="0"/>
              <a:t>Conclusions/evaluations of solutions in SA2</a:t>
            </a:r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600" b="1" dirty="0">
                <a:solidFill>
                  <a:srgbClr val="0000FF"/>
                </a:solidFill>
              </a:rPr>
              <a:t>Contentious Issues</a:t>
            </a:r>
            <a:r>
              <a:rPr lang="de-DE" sz="1600" dirty="0">
                <a:solidFill>
                  <a:srgbClr val="0000FF"/>
                </a:solidFill>
              </a:rPr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sz="1400" dirty="0"/>
              <a:t>Whether to progress KIs </a:t>
            </a:r>
            <a:r>
              <a:rPr lang="en-GB" sz="1400" dirty="0">
                <a:solidFill>
                  <a:srgbClr val="0000FF"/>
                </a:solidFill>
              </a:rPr>
              <a:t>only after SA2’s conclusions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Discussions arising from Contenious Issues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sz="1400" dirty="0"/>
              <a:t>SA3 meetings should be arranged after SA2’s (avoid concurrent meetings)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sz="1400" dirty="0"/>
              <a:t>If “</a:t>
            </a:r>
            <a:r>
              <a:rPr lang="en-GB" sz="1400" dirty="0">
                <a:solidFill>
                  <a:srgbClr val="0000FF"/>
                </a:solidFill>
              </a:rPr>
              <a:t>progressing KIs only after SA2’s conclusions” </a:t>
            </a:r>
            <a:r>
              <a:rPr lang="en-GB" sz="1400" dirty="0"/>
              <a:t>is recommended practice, propose to </a:t>
            </a:r>
          </a:p>
          <a:p>
            <a:pPr lvl="2">
              <a:spcBef>
                <a:spcPts val="0"/>
              </a:spcBef>
              <a:spcAft>
                <a:spcPts val="300"/>
              </a:spcAft>
            </a:pPr>
            <a:r>
              <a:rPr lang="en-GB" sz="1200" dirty="0"/>
              <a:t>request from SA for more time (e.g. 2 quarter lag)</a:t>
            </a:r>
          </a:p>
          <a:p>
            <a:pPr lvl="2">
              <a:spcBef>
                <a:spcPts val="0"/>
              </a:spcBef>
              <a:spcAft>
                <a:spcPts val="300"/>
              </a:spcAft>
            </a:pPr>
            <a:r>
              <a:rPr lang="en-GB" sz="1200" dirty="0">
                <a:solidFill>
                  <a:srgbClr val="0000FF"/>
                </a:solidFill>
              </a:rPr>
              <a:t>only approve SID when SA2 is approaching conclusions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Focus for the Next Meeting 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CA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Completing most, if not all, key issues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/>
              <a:t>Overall Plan</a:t>
            </a:r>
            <a:r>
              <a:rPr lang="en-US" altLang="zh-CN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See pg2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/>
              <a:t>Risks: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Progress delayed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88E2AB-CBFF-4456-99B7-D64DA69227D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05791" y="249653"/>
            <a:ext cx="68278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FS_eNS_Ph3</a:t>
            </a:r>
            <a:r>
              <a:rPr lang="en-US" sz="2400" dirty="0">
                <a:solidFill>
                  <a:srgbClr val="FF0000"/>
                </a:solidFill>
              </a:rPr>
              <a:t> status after SA3#108-e </a:t>
            </a:r>
          </a:p>
        </p:txBody>
      </p:sp>
    </p:spTree>
    <p:extLst>
      <p:ext uri="{BB962C8B-B14F-4D97-AF65-F5344CB8AC3E}">
        <p14:creationId xmlns:p14="http://schemas.microsoft.com/office/powerpoint/2010/main" val="345260763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34c87397-5fc1-491e-85e7-d6110dbe9cbd" ContentTypeId="0x0101" PreviousValue="fals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A4B69EF56E94C827924DC4B490231" ma:contentTypeVersion="16" ma:contentTypeDescription="Create a new document." ma:contentTypeScope="" ma:versionID="9912d19776983c6aade29a3686f1c79f">
  <xsd:schema xmlns:xsd="http://www.w3.org/2001/XMLSchema" xmlns:xs="http://www.w3.org/2001/XMLSchema" xmlns:p="http://schemas.microsoft.com/office/2006/metadata/properties" xmlns:ns3="71c5aaf6-e6ce-465b-b873-5148d2a4c105" xmlns:ns4="e0d6c333-3612-4d65-a7f4-5976eb42d46a" xmlns:ns5="c67c731b-696e-4d20-8664-fee8943d9cc6" targetNamespace="http://schemas.microsoft.com/office/2006/metadata/properties" ma:root="true" ma:fieldsID="b1f01fd908848de894b0fc5cac9f1093" ns3:_="" ns4:_="" ns5:_="">
    <xsd:import namespace="71c5aaf6-e6ce-465b-b873-5148d2a4c105"/>
    <xsd:import namespace="e0d6c333-3612-4d65-a7f4-5976eb42d46a"/>
    <xsd:import namespace="c67c731b-696e-4d20-8664-fee8943d9cc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6c333-3612-4d65-a7f4-5976eb42d4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731b-696e-4d20-8664-fee8943d9cc6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?mso-contentType ?>
<spe:Receivers xmlns:spe="http://schemas.microsoft.com/sharepoint/events"/>
</file>

<file path=customXml/itemProps1.xml><?xml version="1.0" encoding="utf-8"?>
<ds:datastoreItem xmlns:ds="http://schemas.openxmlformats.org/officeDocument/2006/customXml" ds:itemID="{889FBBD8-3D06-492C-9E53-CCC01A1B933A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A72B9F3D-C684-4F3E-9670-5E464CA8B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e0d6c333-3612-4d65-a7f4-5976eb42d46a"/>
    <ds:schemaRef ds:uri="c67c731b-696e-4d20-8664-fee8943d9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DD099C7-CF44-471D-B7DF-D246DF2BD038}">
  <ds:schemaRefs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terms/"/>
    <ds:schemaRef ds:uri="http://www.w3.org/XML/1998/namespace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c67c731b-696e-4d20-8664-fee8943d9cc6"/>
    <ds:schemaRef ds:uri="e0d6c333-3612-4d65-a7f4-5976eb42d46a"/>
    <ds:schemaRef ds:uri="71c5aaf6-e6ce-465b-b873-5148d2a4c105"/>
  </ds:schemaRefs>
</ds:datastoreItem>
</file>

<file path=customXml/itemProps4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CD561E15-ED7D-426C-AAA3-BE3BEEF7B6CC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8542</TotalTime>
  <Words>412</Words>
  <Application>Microsoft Office PowerPoint</Application>
  <PresentationFormat>On-screen Show (4:3)</PresentationFormat>
  <Paragraphs>88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SimSun</vt:lpstr>
      <vt:lpstr>Arial</vt:lpstr>
      <vt:lpstr>Calibri</vt:lpstr>
      <vt:lpstr>Times New Roman</vt:lpstr>
      <vt:lpstr>Office Theme</vt:lpstr>
      <vt:lpstr>Status report for FS_eNS_Ph3 after SA3 #108-e</vt:lpstr>
      <vt:lpstr>PowerPoint Presentation</vt:lpstr>
      <vt:lpstr>PowerPoint Presentation</vt:lpstr>
      <vt:lpstr>FS_eNS_Ph3 status after SA3#108-e 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Lei Zhongding (Zander)</cp:lastModifiedBy>
  <cp:revision>1357</cp:revision>
  <dcterms:created xsi:type="dcterms:W3CDTF">2008-08-30T09:32:10Z</dcterms:created>
  <dcterms:modified xsi:type="dcterms:W3CDTF">2022-08-31T09:57:56Z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0x010100C17A4B69EF56E94C827924DC4B490231</vt:lpwstr>
  </property>
  <property fmtid="{D5CDD505-2E9C-101B-9397-08002B2CF9AE}" pid="13" name="_2015_ms_pID_725343">
    <vt:lpwstr>(2)3Z5SZ3Rz7i8HcOYHPrESC3qvWpojO8AK4LCVPC/Q7s1ET3PfklfHzIKwcd6doH6CdgI9Xka5
88lJTfIwxcF9xeEeSzxOm6qcUprfuuu8tvpKSI/ier8uBDawwTTuBi76z2aPp7lwBPeUYuip
85XFuust1E5PmKp7VF+sYd8qaOg4WW8yuHyBDGzgeYebpcE8R5gB90BABfT09CDg9Hv/8C0d
rMiQIVCcoRLG2CefS4</vt:lpwstr>
  </property>
  <property fmtid="{D5CDD505-2E9C-101B-9397-08002B2CF9AE}" pid="14" name="_2015_ms_pID_7253431">
    <vt:lpwstr>Sywxk5FXaLkzBXeZHVniyI5O9EbLCTv12vEdXJShHWrtN+cAJXeoip
3JLWr2TIRvvV5P2KymP6WNAbWeL5VceTtGY/c/1GpT+aj3Ag7uBOZwZbIz5qrCLny2HLmWr8
NMp0v83EnVI5oDLBV5IlXPwnoB8G5OIJXg7T0JSXr7KL7FH92dIqIU9XAVX7T/HeEvM=</vt:lpwstr>
  </property>
</Properties>
</file>