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notesMasterIdLst>
    <p:notesMasterId r:id="rId7"/>
  </p:notesMasterIdLst>
  <p:handoutMasterIdLst>
    <p:handoutMasterId r:id="rId8"/>
  </p:handoutMasterIdLst>
  <p:sldIdLst>
    <p:sldId id="303" r:id="rId2"/>
    <p:sldId id="794" r:id="rId3"/>
    <p:sldId id="793" r:id="rId4"/>
    <p:sldId id="792" r:id="rId5"/>
    <p:sldId id="791" r:id="rId6"/>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A6EA8"/>
    <a:srgbClr val="FF7C80"/>
    <a:srgbClr val="FF3300"/>
    <a:srgbClr val="62A14D"/>
    <a:srgbClr val="000000"/>
    <a:srgbClr val="C6D254"/>
    <a:srgbClr val="B1D254"/>
    <a:srgbClr val="72AF2F"/>
    <a:srgbClr val="5C88D0"/>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1DF1D2-6238-4299-AAAE-52E2E54496A1}" vWet="2" dt="2022-08-31T12:53:57.155"/>
    <p1510:client id="{834FB5A3-6DDC-8BBA-E841-418B93CB0888}" v="60" dt="2022-08-31T12:56:58.700"/>
    <p1510:client id="{890B3E5E-DF55-F51C-C321-0A9EE465D93D}" v="7" dt="2022-08-31T10:51:08.825"/>
    <p1510:client id="{8A60BBA5-A70B-4F08-B325-D86EAE394217}" v="221" dt="2022-08-31T10:42:25.790"/>
    <p1510:client id="{F99C8A53-BFE6-4550-8842-4478E2C77594}" v="10" dt="2022-08-31T13:00:39.617"/>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61" d="100"/>
          <a:sy n="161" d="100"/>
        </p:scale>
        <p:origin x="1552" y="96"/>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8/31/2022</a:t>
            </a:fld>
            <a:endParaRPr lang="en-US"/>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8/31/2022</a:t>
            </a:fld>
            <a:endParaRPr lang="en-US"/>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2534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2</a:t>
            </a:fld>
            <a:endParaRPr lang="en-GB" altLang="en-US"/>
          </a:p>
        </p:txBody>
      </p:sp>
    </p:spTree>
    <p:extLst>
      <p:ext uri="{BB962C8B-B14F-4D97-AF65-F5344CB8AC3E}">
        <p14:creationId xmlns:p14="http://schemas.microsoft.com/office/powerpoint/2010/main" val="27150652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3</a:t>
            </a:fld>
            <a:endParaRPr lang="en-GB" altLang="en-US"/>
          </a:p>
        </p:txBody>
      </p:sp>
    </p:spTree>
    <p:extLst>
      <p:ext uri="{BB962C8B-B14F-4D97-AF65-F5344CB8AC3E}">
        <p14:creationId xmlns:p14="http://schemas.microsoft.com/office/powerpoint/2010/main" val="8784189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4</a:t>
            </a:fld>
            <a:endParaRPr lang="en-GB" altLang="en-US"/>
          </a:p>
        </p:txBody>
      </p:sp>
    </p:spTree>
    <p:extLst>
      <p:ext uri="{BB962C8B-B14F-4D97-AF65-F5344CB8AC3E}">
        <p14:creationId xmlns:p14="http://schemas.microsoft.com/office/powerpoint/2010/main" val="3165331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5</a:t>
            </a:fld>
            <a:endParaRPr lang="en-GB" altLang="en-US"/>
          </a:p>
        </p:txBody>
      </p:sp>
    </p:spTree>
    <p:extLst>
      <p:ext uri="{BB962C8B-B14F-4D97-AF65-F5344CB8AC3E}">
        <p14:creationId xmlns:p14="http://schemas.microsoft.com/office/powerpoint/2010/main" val="4031465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Text Box 13"/>
          <p:cNvSpPr txBox="1">
            <a:spLocks noChangeArrowheads="1"/>
          </p:cNvSpPr>
          <p:nvPr userDrawn="1"/>
        </p:nvSpPr>
        <p:spPr bwMode="auto">
          <a:xfrm>
            <a:off x="6480442" y="85317"/>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a:effectLst/>
              </a:rPr>
              <a:t>S3-xxxxxx</a:t>
            </a:r>
            <a:endParaRPr lang="en-GB" altLang="en-US" sz="1400" b="1">
              <a:solidFill>
                <a:schemeClr val="bg2"/>
              </a:solidFill>
            </a:endParaRPr>
          </a:p>
        </p:txBody>
      </p:sp>
      <p:sp>
        <p:nvSpPr>
          <p:cNvPr id="2" name="Title 1"/>
          <p:cNvSpPr>
            <a:spLocks noGrp="1"/>
          </p:cNvSpPr>
          <p:nvPr>
            <p:ph type="ctrTitle" hasCustomPrompt="1"/>
          </p:nvPr>
        </p:nvSpPr>
        <p:spPr>
          <a:xfrm>
            <a:off x="685800" y="2130426"/>
            <a:ext cx="7772400" cy="1470025"/>
          </a:xfrm>
        </p:spPr>
        <p:txBody>
          <a:bodyPr/>
          <a:lstStyle/>
          <a:p>
            <a:r>
              <a:rPr lang="en-US"/>
              <a:t>Click to edit Master tit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60350" y="119598"/>
            <a:ext cx="6827838" cy="906977"/>
          </a:xfrm>
        </p:spPr>
        <p:txBody>
          <a:bodyPr/>
          <a:lstStyle>
            <a:lvl1pPr>
              <a:defRPr/>
            </a:lvl1pPr>
          </a:lstStyle>
          <a:p>
            <a:r>
              <a:rPr lang="en-US"/>
              <a:t>FS_5WWC status after SA2 149E</a:t>
            </a:r>
            <a:endParaRPr lang="en-GB"/>
          </a:p>
        </p:txBody>
      </p:sp>
      <p:sp>
        <p:nvSpPr>
          <p:cNvPr id="3" name="Content Placeholder 2"/>
          <p:cNvSpPr>
            <a:spLocks noGrp="1"/>
          </p:cNvSpPr>
          <p:nvPr>
            <p:ph idx="1"/>
          </p:nvPr>
        </p:nvSpPr>
        <p:spPr>
          <a:xfrm>
            <a:off x="485775" y="1200150"/>
            <a:ext cx="8388350" cy="5084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41FA1F3-DE19-45FD-B8B5-3A2B074D3681}"/>
              </a:ext>
            </a:extLst>
          </p:cNvPr>
          <p:cNvSpPr>
            <a:spLocks noGrp="1"/>
          </p:cNvSpPr>
          <p:nvPr>
            <p:ph type="title" hasCustomPrompt="1"/>
          </p:nvPr>
        </p:nvSpPr>
        <p:spPr>
          <a:xfrm>
            <a:off x="260350" y="119598"/>
            <a:ext cx="6827838" cy="906977"/>
          </a:xfrm>
        </p:spPr>
        <p:txBody>
          <a:bodyPr/>
          <a:lstStyle>
            <a:lvl1pPr>
              <a:defRPr/>
            </a:lvl1pPr>
          </a:lstStyle>
          <a:p>
            <a:r>
              <a:rPr lang="en-US"/>
              <a:t>FS_5WWC status after SA2 149E</a:t>
            </a:r>
            <a:endParaRPr lang="en-GB"/>
          </a:p>
        </p:txBody>
      </p:sp>
    </p:spTree>
    <p:extLst>
      <p:ext uri="{BB962C8B-B14F-4D97-AF65-F5344CB8AC3E}">
        <p14:creationId xmlns:p14="http://schemas.microsoft.com/office/powerpoint/2010/main" val="154725269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Title 1">
            <a:extLst>
              <a:ext uri="{FF2B5EF4-FFF2-40B4-BE49-F238E27FC236}">
                <a16:creationId xmlns:a16="http://schemas.microsoft.com/office/drawing/2014/main" id="{6E4C6B85-7DC2-4461-9553-374FD2539E15}"/>
              </a:ext>
            </a:extLst>
          </p:cNvPr>
          <p:cNvSpPr>
            <a:spLocks noGrp="1"/>
          </p:cNvSpPr>
          <p:nvPr>
            <p:ph type="title" hasCustomPrompt="1"/>
          </p:nvPr>
        </p:nvSpPr>
        <p:spPr>
          <a:xfrm>
            <a:off x="260350" y="119598"/>
            <a:ext cx="6827838" cy="906977"/>
          </a:xfrm>
        </p:spPr>
        <p:txBody>
          <a:bodyPr/>
          <a:lstStyle>
            <a:lvl1pPr>
              <a:defRPr/>
            </a:lvl1pPr>
          </a:lstStyle>
          <a:p>
            <a:r>
              <a:rPr lang="en-US"/>
              <a:t>FS_5WWC status after SA2 150E</a:t>
            </a:r>
            <a:endParaRPr lang="en-GB"/>
          </a:p>
        </p:txBody>
      </p:sp>
    </p:spTree>
    <p:extLst>
      <p:ext uri="{BB962C8B-B14F-4D97-AF65-F5344CB8AC3E}">
        <p14:creationId xmlns:p14="http://schemas.microsoft.com/office/powerpoint/2010/main" val="3029777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a:solidFill>
                  <a:schemeClr val="bg1"/>
                </a:solidFill>
              </a:rPr>
              <a:t>SA3#108-e August 22-26, 2022</a:t>
            </a:r>
          </a:p>
          <a:p>
            <a:pPr>
              <a:defRPr/>
            </a:pPr>
            <a:endParaRPr lang="en-GB" sz="1200" spc="30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a:p>
          <a:p>
            <a:pPr>
              <a:defRPr/>
            </a:pPr>
            <a:endParaRPr lang="en-GB" altLang="en-US"/>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a:solidFill>
                  <a:schemeClr val="bg1"/>
                </a:solidFill>
              </a:rPr>
              <a:t>© 3GPP 2012</a:t>
            </a:r>
            <a:endParaRPr lang="en-GB" altLang="en-US"/>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a:t>© 3GPP 2020</a:t>
            </a:r>
          </a:p>
        </p:txBody>
      </p:sp>
      <p:pic>
        <p:nvPicPr>
          <p:cNvPr id="1033" name="Picture 10" descr="3GPP_TM_RD.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 id="2147483769" r:id="rId4"/>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7"/>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p:txBody>
          <a:bodyPr>
            <a:noAutofit/>
          </a:bodyPr>
          <a:lstStyle/>
          <a:p>
            <a:pPr>
              <a:defRPr/>
            </a:pPr>
            <a:r>
              <a:rPr lang="fr-FR"/>
              <a:t>SA WG3 </a:t>
            </a:r>
            <a:r>
              <a:rPr lang="fr-FR" err="1"/>
              <a:t>Status</a:t>
            </a:r>
            <a:r>
              <a:rPr lang="fr-FR"/>
              <a:t> report for FS_eNPN_Ph2_SEC</a:t>
            </a:r>
            <a:endParaRPr lang="en-GB" sz="3600">
              <a:effectLst>
                <a:outerShdw blurRad="38100" dist="38100" dir="2700000" algn="tl">
                  <a:srgbClr val="C0C0C0"/>
                </a:outerShdw>
              </a:effectLst>
            </a:endParaRPr>
          </a:p>
        </p:txBody>
      </p:sp>
      <p:sp>
        <p:nvSpPr>
          <p:cNvPr id="6147" name="Subtitle 6"/>
          <p:cNvSpPr>
            <a:spLocks noGrp="1"/>
          </p:cNvSpPr>
          <p:nvPr>
            <p:ph type="subTitle" idx="1"/>
          </p:nvPr>
        </p:nvSpPr>
        <p:spPr/>
        <p:txBody>
          <a:bodyPr/>
          <a:lstStyle/>
          <a:p>
            <a:pPr>
              <a:lnSpc>
                <a:spcPct val="80000"/>
              </a:lnSpc>
            </a:pPr>
            <a:br>
              <a:rPr lang="en-US" altLang="en-US" sz="2000" b="1"/>
            </a:br>
            <a:r>
              <a:rPr lang="en-GB" altLang="en-US" sz="1800" b="1">
                <a:latin typeface="Arial" charset="0"/>
              </a:rPr>
              <a:t>Christine Jost</a:t>
            </a:r>
            <a:endParaRPr lang="en-GB" sz="1800" b="1">
              <a:latin typeface="Arial" charset="0"/>
            </a:endParaRPr>
          </a:p>
          <a:p>
            <a:pPr>
              <a:lnSpc>
                <a:spcPct val="80000"/>
              </a:lnSpc>
            </a:pPr>
            <a:r>
              <a:rPr lang="en-GB" sz="1800" b="1">
                <a:latin typeface="Arial" charset="0"/>
              </a:rPr>
              <a:t>Ericsson</a:t>
            </a:r>
          </a:p>
          <a:p>
            <a:pPr>
              <a:lnSpc>
                <a:spcPct val="80000"/>
              </a:lnSpc>
              <a:defRPr/>
            </a:pPr>
            <a:endParaRPr lang="en-US" altLang="en-US" sz="2000">
              <a:latin typeface="Arial" panose="020B0604020202020204" pitchFamily="34" charset="0"/>
            </a:endParaRPr>
          </a:p>
          <a:p>
            <a:pPr>
              <a:lnSpc>
                <a:spcPct val="80000"/>
              </a:lnSpc>
              <a:defRPr/>
            </a:pPr>
            <a:endParaRPr lang="en-GB" altLang="en-US" sz="2000">
              <a:latin typeface="Arial" panose="020B0604020202020204" pitchFamily="34"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4">
            <a:extLst>
              <a:ext uri="{FF2B5EF4-FFF2-40B4-BE49-F238E27FC236}">
                <a16:creationId xmlns:a16="http://schemas.microsoft.com/office/drawing/2014/main" id="{0C460251-77A8-48CE-AADB-326E505C80B5}"/>
              </a:ext>
            </a:extLst>
          </p:cNvPr>
          <p:cNvGraphicFramePr>
            <a:graphicFrameLocks noGrp="1"/>
          </p:cNvGraphicFramePr>
          <p:nvPr>
            <p:ph sz="half" idx="2"/>
            <p:extLst>
              <p:ext uri="{D42A27DB-BD31-4B8C-83A1-F6EECF244321}">
                <p14:modId xmlns:p14="http://schemas.microsoft.com/office/powerpoint/2010/main" val="2702300346"/>
              </p:ext>
            </p:extLst>
          </p:nvPr>
        </p:nvGraphicFramePr>
        <p:xfrm>
          <a:off x="405791" y="1293558"/>
          <a:ext cx="7578090" cy="3494000"/>
        </p:xfrm>
        <a:graphic>
          <a:graphicData uri="http://schemas.openxmlformats.org/drawingml/2006/table">
            <a:tbl>
              <a:tblPr firstRow="1" bandRow="1">
                <a:tableStyleId>{5C22544A-7EE6-4342-B048-85BDC9FD1C3A}</a:tableStyleId>
              </a:tblPr>
              <a:tblGrid>
                <a:gridCol w="2526030">
                  <a:extLst>
                    <a:ext uri="{9D8B030D-6E8A-4147-A177-3AD203B41FA5}">
                      <a16:colId xmlns:a16="http://schemas.microsoft.com/office/drawing/2014/main" val="1084802273"/>
                    </a:ext>
                  </a:extLst>
                </a:gridCol>
                <a:gridCol w="2526030">
                  <a:extLst>
                    <a:ext uri="{9D8B030D-6E8A-4147-A177-3AD203B41FA5}">
                      <a16:colId xmlns:a16="http://schemas.microsoft.com/office/drawing/2014/main" val="2334763832"/>
                    </a:ext>
                  </a:extLst>
                </a:gridCol>
                <a:gridCol w="2526030">
                  <a:extLst>
                    <a:ext uri="{9D8B030D-6E8A-4147-A177-3AD203B41FA5}">
                      <a16:colId xmlns:a16="http://schemas.microsoft.com/office/drawing/2014/main" val="368405616"/>
                    </a:ext>
                  </a:extLst>
                </a:gridCol>
              </a:tblGrid>
              <a:tr h="570784">
                <a:tc>
                  <a:txBody>
                    <a:bodyPr/>
                    <a:lstStyle/>
                    <a:p>
                      <a:r>
                        <a:rPr lang="en-US"/>
                        <a:t>Key Issues</a:t>
                      </a:r>
                    </a:p>
                  </a:txBody>
                  <a:tcPr/>
                </a:tc>
                <a:tc>
                  <a:txBody>
                    <a:bodyPr/>
                    <a:lstStyle/>
                    <a:p>
                      <a:r>
                        <a:rPr lang="en-US"/>
                        <a:t> Solutions</a:t>
                      </a:r>
                    </a:p>
                  </a:txBody>
                  <a:tcPr/>
                </a:tc>
                <a:tc>
                  <a:txBody>
                    <a:bodyPr/>
                    <a:lstStyle/>
                    <a:p>
                      <a:r>
                        <a:rPr lang="en-US"/>
                        <a:t> Solution status</a:t>
                      </a:r>
                    </a:p>
                  </a:txBody>
                  <a:tcPr/>
                </a:tc>
                <a:extLst>
                  <a:ext uri="{0D108BD9-81ED-4DB2-BD59-A6C34878D82A}">
                    <a16:rowId xmlns:a16="http://schemas.microsoft.com/office/drawing/2014/main" val="859629202"/>
                  </a:ext>
                </a:extLst>
              </a:tr>
              <a:tr h="570784">
                <a:tc>
                  <a:txBody>
                    <a:bodyPr/>
                    <a:lstStyle/>
                    <a:p>
                      <a:r>
                        <a:rPr lang="en-US"/>
                        <a:t>Security of non-3GPP access for SNPN</a:t>
                      </a:r>
                    </a:p>
                  </a:txBody>
                  <a:tcPr/>
                </a:tc>
                <a:tc>
                  <a:txBody>
                    <a:bodyPr/>
                    <a:lstStyle/>
                    <a:p>
                      <a:r>
                        <a:rPr lang="en-US"/>
                        <a:t>None</a:t>
                      </a:r>
                    </a:p>
                  </a:txBody>
                  <a:tcPr/>
                </a:tc>
                <a:tc>
                  <a:txBody>
                    <a:bodyPr/>
                    <a:lstStyle/>
                    <a:p>
                      <a:endParaRPr lang="en-US"/>
                    </a:p>
                  </a:txBody>
                  <a:tcPr/>
                </a:tc>
                <a:extLst>
                  <a:ext uri="{0D108BD9-81ED-4DB2-BD59-A6C34878D82A}">
                    <a16:rowId xmlns:a16="http://schemas.microsoft.com/office/drawing/2014/main" val="2172544180"/>
                  </a:ext>
                </a:extLst>
              </a:tr>
              <a:tr h="570784">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313291565"/>
                  </a:ext>
                </a:extLst>
              </a:tr>
              <a:tr h="570784">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32437073"/>
                  </a:ext>
                </a:extLst>
              </a:tr>
              <a:tr h="570784">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752758124"/>
                  </a:ext>
                </a:extLst>
              </a:tr>
              <a:tr h="570784">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794121967"/>
                  </a:ext>
                </a:extLst>
              </a:tr>
            </a:tbl>
          </a:graphicData>
        </a:graphic>
      </p:graphicFrame>
      <p:sp>
        <p:nvSpPr>
          <p:cNvPr id="3" name="TextBox 2">
            <a:extLst>
              <a:ext uri="{FF2B5EF4-FFF2-40B4-BE49-F238E27FC236}">
                <a16:creationId xmlns:a16="http://schemas.microsoft.com/office/drawing/2014/main" id="{156B83FC-25A3-44B2-9ABF-4705626AB921}"/>
              </a:ext>
            </a:extLst>
          </p:cNvPr>
          <p:cNvSpPr txBox="1"/>
          <p:nvPr/>
        </p:nvSpPr>
        <p:spPr>
          <a:xfrm>
            <a:off x="405791" y="754743"/>
            <a:ext cx="5008038" cy="369332"/>
          </a:xfrm>
          <a:prstGeom prst="rect">
            <a:avLst/>
          </a:prstGeom>
          <a:noFill/>
        </p:spPr>
        <p:txBody>
          <a:bodyPr wrap="square" rtlCol="0">
            <a:spAutoFit/>
          </a:bodyPr>
          <a:lstStyle/>
          <a:p>
            <a:r>
              <a:rPr lang="fr-FR" sz="1800">
                <a:solidFill>
                  <a:srgbClr val="FF0000"/>
                </a:solidFill>
              </a:rPr>
              <a:t>TR 33.858 </a:t>
            </a:r>
            <a:r>
              <a:rPr lang="fr-FR" sz="1800" err="1">
                <a:solidFill>
                  <a:srgbClr val="FF0000"/>
                </a:solidFill>
              </a:rPr>
              <a:t>Summary</a:t>
            </a:r>
            <a:endParaRPr lang="en-US" sz="1800">
              <a:solidFill>
                <a:srgbClr val="FF0000"/>
              </a:solidFill>
            </a:endParaRPr>
          </a:p>
        </p:txBody>
      </p:sp>
      <p:sp>
        <p:nvSpPr>
          <p:cNvPr id="4" name="TextBox 3">
            <a:extLst>
              <a:ext uri="{FF2B5EF4-FFF2-40B4-BE49-F238E27FC236}">
                <a16:creationId xmlns:a16="http://schemas.microsoft.com/office/drawing/2014/main" id="{A6A27327-DB1C-4EF3-8FA2-A10DF7DB2B50}"/>
              </a:ext>
            </a:extLst>
          </p:cNvPr>
          <p:cNvSpPr txBox="1"/>
          <p:nvPr/>
        </p:nvSpPr>
        <p:spPr>
          <a:xfrm>
            <a:off x="1303020" y="223301"/>
            <a:ext cx="6217920" cy="461665"/>
          </a:xfrm>
          <a:prstGeom prst="rect">
            <a:avLst/>
          </a:prstGeom>
          <a:noFill/>
        </p:spPr>
        <p:txBody>
          <a:bodyPr wrap="square" rtlCol="0">
            <a:spAutoFit/>
          </a:bodyPr>
          <a:lstStyle/>
          <a:p>
            <a:r>
              <a:rPr lang="en-US" sz="2400">
                <a:solidFill>
                  <a:srgbClr val="FF0000"/>
                </a:solidFill>
              </a:rPr>
              <a:t>FS_eNPN_Ph2_SEC Status  </a:t>
            </a:r>
          </a:p>
        </p:txBody>
      </p:sp>
      <p:sp>
        <p:nvSpPr>
          <p:cNvPr id="6" name="TextBox 5">
            <a:extLst>
              <a:ext uri="{FF2B5EF4-FFF2-40B4-BE49-F238E27FC236}">
                <a16:creationId xmlns:a16="http://schemas.microsoft.com/office/drawing/2014/main" id="{2B2A4A03-A875-40D1-8E06-0598F52A6477}"/>
              </a:ext>
            </a:extLst>
          </p:cNvPr>
          <p:cNvSpPr txBox="1"/>
          <p:nvPr/>
        </p:nvSpPr>
        <p:spPr>
          <a:xfrm>
            <a:off x="880110" y="5157371"/>
            <a:ext cx="1394460" cy="707886"/>
          </a:xfrm>
          <a:prstGeom prst="rect">
            <a:avLst/>
          </a:prstGeom>
          <a:noFill/>
          <a:ln w="3175">
            <a:solidFill>
              <a:srgbClr val="0070C0"/>
            </a:solidFill>
          </a:ln>
        </p:spPr>
        <p:txBody>
          <a:bodyPr wrap="square" rtlCol="0">
            <a:spAutoFit/>
          </a:bodyPr>
          <a:lstStyle/>
          <a:p>
            <a:r>
              <a:rPr lang="en-US" strike="sngStrike">
                <a:solidFill>
                  <a:srgbClr val="FF0000"/>
                </a:solidFill>
              </a:rPr>
              <a:t>SA3#107 Adhoc-3 Jun27-July1st 2022</a:t>
            </a:r>
          </a:p>
          <a:p>
            <a:pPr marL="171450" indent="-171450">
              <a:buFont typeface="Arial" panose="020B0604020202020204" pitchFamily="34" charset="0"/>
              <a:buChar char="•"/>
            </a:pPr>
            <a:r>
              <a:rPr lang="en-US" strike="sngStrike">
                <a:solidFill>
                  <a:srgbClr val="FF0000"/>
                </a:solidFill>
              </a:rPr>
              <a:t>Key Issues</a:t>
            </a:r>
          </a:p>
          <a:p>
            <a:endParaRPr lang="en-US"/>
          </a:p>
        </p:txBody>
      </p:sp>
      <p:sp>
        <p:nvSpPr>
          <p:cNvPr id="8" name="TextBox 7">
            <a:extLst>
              <a:ext uri="{FF2B5EF4-FFF2-40B4-BE49-F238E27FC236}">
                <a16:creationId xmlns:a16="http://schemas.microsoft.com/office/drawing/2014/main" id="{30CB9F6F-DD1C-48EF-984D-30E6EB63D340}"/>
              </a:ext>
            </a:extLst>
          </p:cNvPr>
          <p:cNvSpPr txBox="1"/>
          <p:nvPr/>
        </p:nvSpPr>
        <p:spPr>
          <a:xfrm>
            <a:off x="3017520" y="5157371"/>
            <a:ext cx="1394460" cy="861774"/>
          </a:xfrm>
          <a:prstGeom prst="rect">
            <a:avLst/>
          </a:prstGeom>
          <a:noFill/>
          <a:ln w="3175">
            <a:solidFill>
              <a:srgbClr val="0070C0"/>
            </a:solidFill>
          </a:ln>
        </p:spPr>
        <p:txBody>
          <a:bodyPr wrap="square" rtlCol="0">
            <a:spAutoFit/>
          </a:bodyPr>
          <a:lstStyle/>
          <a:p>
            <a:r>
              <a:rPr lang="en-US" strike="sngStrike">
                <a:solidFill>
                  <a:srgbClr val="FF0000"/>
                </a:solidFill>
              </a:rPr>
              <a:t>SA3#108  </a:t>
            </a:r>
          </a:p>
          <a:p>
            <a:r>
              <a:rPr lang="en-US" strike="sngStrike">
                <a:solidFill>
                  <a:srgbClr val="FF0000"/>
                </a:solidFill>
              </a:rPr>
              <a:t>Aug 22-26, 2022</a:t>
            </a:r>
          </a:p>
          <a:p>
            <a:pPr marL="171450" indent="-171450">
              <a:buFont typeface="Arial" panose="020B0604020202020204" pitchFamily="34" charset="0"/>
              <a:buChar char="•"/>
            </a:pPr>
            <a:r>
              <a:rPr lang="en-US" strike="sngStrike">
                <a:solidFill>
                  <a:srgbClr val="FF0000"/>
                </a:solidFill>
              </a:rPr>
              <a:t>Key Issues and Solution proposals</a:t>
            </a:r>
          </a:p>
          <a:p>
            <a:endParaRPr lang="en-US"/>
          </a:p>
        </p:txBody>
      </p:sp>
      <p:sp>
        <p:nvSpPr>
          <p:cNvPr id="9" name="TextBox 8">
            <a:extLst>
              <a:ext uri="{FF2B5EF4-FFF2-40B4-BE49-F238E27FC236}">
                <a16:creationId xmlns:a16="http://schemas.microsoft.com/office/drawing/2014/main" id="{44767D1A-D9CE-4CF3-B74B-B07B567A9B03}"/>
              </a:ext>
            </a:extLst>
          </p:cNvPr>
          <p:cNvSpPr txBox="1"/>
          <p:nvPr/>
        </p:nvSpPr>
        <p:spPr>
          <a:xfrm>
            <a:off x="4815840" y="5157371"/>
            <a:ext cx="1394460" cy="1015663"/>
          </a:xfrm>
          <a:prstGeom prst="rect">
            <a:avLst/>
          </a:prstGeom>
          <a:noFill/>
          <a:ln w="3175">
            <a:solidFill>
              <a:srgbClr val="0070C0"/>
            </a:solidFill>
          </a:ln>
        </p:spPr>
        <p:txBody>
          <a:bodyPr wrap="square" rtlCol="0">
            <a:spAutoFit/>
          </a:bodyPr>
          <a:lstStyle/>
          <a:p>
            <a:r>
              <a:rPr lang="en-US">
                <a:solidFill>
                  <a:srgbClr val="FF0000"/>
                </a:solidFill>
              </a:rPr>
              <a:t>SA3#108-bis-e</a:t>
            </a:r>
            <a:r>
              <a:rPr lang="en-US">
                <a:solidFill>
                  <a:srgbClr val="2A6EA8"/>
                </a:solidFill>
              </a:rPr>
              <a:t> Oct 10-14, 2022</a:t>
            </a:r>
          </a:p>
          <a:p>
            <a:pPr marL="171450" indent="-171450">
              <a:buFont typeface="Arial" panose="020B0604020202020204" pitchFamily="34" charset="0"/>
              <a:buChar char="•"/>
            </a:pPr>
            <a:r>
              <a:rPr lang="en-US"/>
              <a:t>Deadline to introduce new Key Issues</a:t>
            </a:r>
          </a:p>
          <a:p>
            <a:endParaRPr lang="en-US"/>
          </a:p>
        </p:txBody>
      </p:sp>
      <p:sp>
        <p:nvSpPr>
          <p:cNvPr id="10" name="TextBox 9">
            <a:extLst>
              <a:ext uri="{FF2B5EF4-FFF2-40B4-BE49-F238E27FC236}">
                <a16:creationId xmlns:a16="http://schemas.microsoft.com/office/drawing/2014/main" id="{F489ECE7-6035-426A-B9FF-70F6248303BD}"/>
              </a:ext>
            </a:extLst>
          </p:cNvPr>
          <p:cNvSpPr txBox="1"/>
          <p:nvPr/>
        </p:nvSpPr>
        <p:spPr>
          <a:xfrm>
            <a:off x="6530340" y="5157371"/>
            <a:ext cx="1394460" cy="707886"/>
          </a:xfrm>
          <a:prstGeom prst="rect">
            <a:avLst/>
          </a:prstGeom>
          <a:noFill/>
          <a:ln w="3175">
            <a:solidFill>
              <a:srgbClr val="0070C0"/>
            </a:solidFill>
          </a:ln>
        </p:spPr>
        <p:txBody>
          <a:bodyPr wrap="square" rtlCol="0">
            <a:spAutoFit/>
          </a:bodyPr>
          <a:lstStyle/>
          <a:p>
            <a:r>
              <a:rPr lang="en-US">
                <a:solidFill>
                  <a:srgbClr val="2A6EA8"/>
                </a:solidFill>
              </a:rPr>
              <a:t>SA3#109  </a:t>
            </a:r>
          </a:p>
          <a:p>
            <a:r>
              <a:rPr lang="en-US">
                <a:solidFill>
                  <a:srgbClr val="2A6EA8"/>
                </a:solidFill>
              </a:rPr>
              <a:t>Nov 14-18, 2022</a:t>
            </a:r>
          </a:p>
          <a:p>
            <a:pPr marL="171450" indent="-171450">
              <a:buFont typeface="Arial" panose="020B0604020202020204" pitchFamily="34" charset="0"/>
              <a:buChar char="•"/>
            </a:pPr>
            <a:r>
              <a:rPr lang="en-US"/>
              <a:t>Conclusions</a:t>
            </a:r>
          </a:p>
          <a:p>
            <a:endParaRPr lang="en-US"/>
          </a:p>
        </p:txBody>
      </p:sp>
    </p:spTree>
    <p:extLst>
      <p:ext uri="{BB962C8B-B14F-4D97-AF65-F5344CB8AC3E}">
        <p14:creationId xmlns:p14="http://schemas.microsoft.com/office/powerpoint/2010/main" val="349159570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1" y="1042564"/>
            <a:ext cx="8554481" cy="5273395"/>
          </a:xfrm>
        </p:spPr>
        <p:txBody>
          <a:bodyPr/>
          <a:lstStyle/>
          <a:p>
            <a:pPr marL="342900" lvl="0" indent="-342900">
              <a:buFont typeface="Symbol" panose="05050102010706020507" pitchFamily="18" charset="2"/>
              <a:buChar char=""/>
            </a:pPr>
            <a:r>
              <a:rPr lang="en-US" sz="900" strike="sngStrike">
                <a:solidFill>
                  <a:srgbClr val="FF0000"/>
                </a:solidFill>
                <a:effectLst/>
                <a:latin typeface="Calibri"/>
                <a:ea typeface="Times New Roman" panose="02020603050405020304" pitchFamily="18" charset="0"/>
                <a:cs typeface="Calibri"/>
              </a:rPr>
              <a:t>August meeting:</a:t>
            </a:r>
          </a:p>
          <a:p>
            <a:pPr marL="628650" lvl="1" indent="-342900">
              <a:buFont typeface="Symbol" panose="05050102010706020507" pitchFamily="18" charset="2"/>
              <a:buChar char=""/>
            </a:pPr>
            <a:r>
              <a:rPr lang="en-US" sz="700" strike="sngStrike">
                <a:solidFill>
                  <a:srgbClr val="FF0000"/>
                </a:solidFill>
                <a:effectLst/>
                <a:latin typeface="Calibri"/>
                <a:ea typeface="Times New Roman" panose="02020603050405020304" pitchFamily="18" charset="0"/>
                <a:cs typeface="Calibri"/>
              </a:rPr>
              <a:t>Agree on key issue for authentication of UE access to hosting network.</a:t>
            </a:r>
            <a:r>
              <a:rPr lang="en-US" sz="700" strike="sngStrike">
                <a:solidFill>
                  <a:srgbClr val="FF0000"/>
                </a:solidFill>
                <a:latin typeface="Calibri"/>
                <a:ea typeface="Times New Roman" panose="02020603050405020304" pitchFamily="18" charset="0"/>
                <a:cs typeface="Calibri"/>
              </a:rPr>
              <a:t> </a:t>
            </a:r>
            <a:endParaRPr lang="en-US" sz="700" strike="sngStrike">
              <a:solidFill>
                <a:srgbClr val="FF0000"/>
              </a:solidFill>
              <a:effectLst/>
              <a:latin typeface="Calibri" panose="020F0502020204030204" pitchFamily="34" charset="0"/>
              <a:ea typeface="Times New Roman" panose="02020603050405020304" pitchFamily="18" charset="0"/>
              <a:cs typeface="Calibri"/>
            </a:endParaRPr>
          </a:p>
          <a:p>
            <a:pPr marL="628650" lvl="1" indent="-342900">
              <a:buFont typeface="Symbol" panose="05050102010706020507" pitchFamily="18" charset="2"/>
              <a:buChar char=""/>
            </a:pPr>
            <a:r>
              <a:rPr lang="en-US" sz="700" strike="sngStrike">
                <a:solidFill>
                  <a:srgbClr val="FF0000"/>
                </a:solidFill>
                <a:effectLst/>
                <a:latin typeface="Calibri"/>
                <a:ea typeface="Times New Roman" panose="02020603050405020304" pitchFamily="18" charset="0"/>
                <a:cs typeface="Calibri"/>
              </a:rPr>
              <a:t>Add further key issues based on current status of SA2 work</a:t>
            </a:r>
          </a:p>
          <a:p>
            <a:pPr marL="628650" lvl="1" indent="-342900">
              <a:buFont typeface="Symbol" panose="05050102010706020507" pitchFamily="18" charset="2"/>
              <a:buChar char=""/>
            </a:pPr>
            <a:r>
              <a:rPr lang="en-US" sz="700" strike="sngStrike">
                <a:solidFill>
                  <a:srgbClr val="FF0000"/>
                </a:solidFill>
                <a:latin typeface="Calibri"/>
                <a:ea typeface="Times New Roman" panose="02020603050405020304" pitchFamily="18" charset="0"/>
                <a:cs typeface="Calibri"/>
              </a:rPr>
              <a:t>Add solutions for key issue on security of non-3GPP access</a:t>
            </a:r>
          </a:p>
          <a:p>
            <a:pPr marL="628650" lvl="1" indent="-342900">
              <a:buFont typeface="Symbol" panose="05050102010706020507" pitchFamily="18" charset="2"/>
              <a:buChar char=""/>
            </a:pPr>
            <a:r>
              <a:rPr lang="en-US" sz="1050">
                <a:solidFill>
                  <a:srgbClr val="FF0000"/>
                </a:solidFill>
                <a:latin typeface="Calibri"/>
                <a:ea typeface="Calibri"/>
                <a:cs typeface="Calibri"/>
              </a:rPr>
              <a:t>Outcome: all contributions were noted</a:t>
            </a:r>
            <a:endParaRPr lang="en-US" sz="1200">
              <a:solidFill>
                <a:srgbClr val="FF0000"/>
              </a:solidFill>
              <a:latin typeface="Calibri"/>
              <a:ea typeface="Calibri"/>
              <a:cs typeface="Calibri"/>
            </a:endParaRPr>
          </a:p>
          <a:p>
            <a:pPr marL="342900" lvl="0" indent="-342900">
              <a:buFont typeface="Symbol" panose="05050102010706020507" pitchFamily="18" charset="2"/>
              <a:buChar char=""/>
            </a:pPr>
            <a:r>
              <a:rPr lang="en-US" sz="1200">
                <a:effectLst/>
                <a:latin typeface="Calibri"/>
                <a:ea typeface="Calibri"/>
                <a:cs typeface="Calibri"/>
              </a:rPr>
              <a:t>October meeting:</a:t>
            </a:r>
          </a:p>
          <a:p>
            <a:pPr marL="628650" lvl="1" indent="-342900">
              <a:buFont typeface="Symbol" panose="05050102010706020507" pitchFamily="18" charset="2"/>
              <a:buChar char=""/>
            </a:pPr>
            <a:r>
              <a:rPr lang="en-US" sz="1050">
                <a:latin typeface="Calibri"/>
                <a:ea typeface="Calibri"/>
                <a:cs typeface="Calibri"/>
              </a:rPr>
              <a:t>Last meeting to add new key issues, based on progress at SA2’s August meeting </a:t>
            </a:r>
            <a:endParaRPr lang="en-US" sz="1050">
              <a:latin typeface="Calibri" panose="020F0502020204030204" pitchFamily="34" charset="0"/>
              <a:ea typeface="Calibri" panose="020F0502020204030204" pitchFamily="34" charset="0"/>
              <a:cs typeface="Calibri"/>
            </a:endParaRPr>
          </a:p>
          <a:p>
            <a:pPr marL="1028700" lvl="2" indent="-342900">
              <a:buFont typeface="Symbol" panose="05050102010706020507" pitchFamily="18" charset="2"/>
              <a:buChar char=""/>
            </a:pPr>
            <a:r>
              <a:rPr lang="en-US" sz="700">
                <a:effectLst/>
                <a:latin typeface="Calibri"/>
                <a:ea typeface="Calibri"/>
                <a:cs typeface="Calibri"/>
              </a:rPr>
              <a:t>Security </a:t>
            </a:r>
            <a:r>
              <a:rPr lang="en-US" sz="700" i="1">
                <a:effectLst/>
                <a:latin typeface="Calibri"/>
                <a:ea typeface="Calibri"/>
                <a:cs typeface="Calibri"/>
              </a:rPr>
              <a:t>issues </a:t>
            </a:r>
            <a:r>
              <a:rPr lang="en-US" sz="700">
                <a:effectLst/>
                <a:latin typeface="Calibri"/>
                <a:ea typeface="Calibri"/>
                <a:cs typeface="Calibri"/>
              </a:rPr>
              <a:t>of concluded solutions and ongoing normative work need to be pointed out at any stage of the work and will be addressed accordingly (directly in normative work if necessary), but new security </a:t>
            </a:r>
            <a:r>
              <a:rPr lang="en-US" sz="700" i="1">
                <a:effectLst/>
                <a:latin typeface="Calibri"/>
                <a:ea typeface="Calibri"/>
                <a:cs typeface="Calibri"/>
              </a:rPr>
              <a:t>use cases </a:t>
            </a:r>
            <a:r>
              <a:rPr lang="en-US" sz="700">
                <a:effectLst/>
                <a:latin typeface="Calibri"/>
                <a:ea typeface="Calibri"/>
                <a:cs typeface="Calibri"/>
              </a:rPr>
              <a:t>should not be proposed beyond the October meeting.</a:t>
            </a:r>
            <a:r>
              <a:rPr lang="en-US" sz="700">
                <a:latin typeface="Calibri"/>
                <a:ea typeface="Calibri"/>
                <a:cs typeface="Calibri"/>
              </a:rPr>
              <a:t> </a:t>
            </a:r>
            <a:endParaRPr lang="en-US" sz="700">
              <a:effectLst/>
              <a:latin typeface="Calibri" panose="020F0502020204030204" pitchFamily="34" charset="0"/>
              <a:ea typeface="Calibri" panose="020F0502020204030204" pitchFamily="34" charset="0"/>
              <a:cs typeface="Calibri"/>
            </a:endParaRPr>
          </a:p>
          <a:p>
            <a:pPr marL="628650" lvl="1" indent="-342900">
              <a:buFont typeface="Symbol" panose="05050102010706020507" pitchFamily="18" charset="2"/>
              <a:buChar char=""/>
            </a:pPr>
            <a:r>
              <a:rPr lang="en-US" sz="1050">
                <a:latin typeface="Calibri"/>
                <a:ea typeface="Calibri"/>
                <a:cs typeface="Calibri"/>
              </a:rPr>
              <a:t>Add solutions and solution evaluations</a:t>
            </a:r>
            <a:endParaRPr lang="en-US" sz="1200">
              <a:latin typeface="Calibri"/>
              <a:ea typeface="Calibri"/>
              <a:cs typeface="Calibri"/>
            </a:endParaRPr>
          </a:p>
          <a:p>
            <a:pPr marL="342900" lvl="0" indent="-342900">
              <a:buFont typeface="Symbol" panose="05050102010706020507" pitchFamily="18" charset="2"/>
              <a:buChar char=""/>
            </a:pPr>
            <a:r>
              <a:rPr lang="en-US" sz="1200">
                <a:effectLst/>
                <a:latin typeface="Calibri"/>
                <a:ea typeface="Calibri"/>
                <a:cs typeface="Calibri"/>
              </a:rPr>
              <a:t>November meeting:</a:t>
            </a:r>
          </a:p>
          <a:p>
            <a:pPr marL="628650" lvl="1" indent="-342900">
              <a:buFont typeface="Symbol" panose="05050102010706020507" pitchFamily="18" charset="2"/>
              <a:buChar char=""/>
            </a:pPr>
            <a:r>
              <a:rPr lang="en-US" sz="1050">
                <a:latin typeface="Calibri"/>
                <a:ea typeface="Calibri"/>
                <a:cs typeface="Calibri"/>
              </a:rPr>
              <a:t>Last meeting to add new solutions</a:t>
            </a:r>
            <a:endParaRPr lang="en-US" sz="1050">
              <a:effectLst/>
              <a:latin typeface="Calibri"/>
              <a:ea typeface="Calibri"/>
              <a:cs typeface="Calibri"/>
            </a:endParaRPr>
          </a:p>
          <a:p>
            <a:pPr marL="628650" lvl="1" indent="-342900">
              <a:buFont typeface="Symbol" panose="05050102010706020507" pitchFamily="18" charset="2"/>
              <a:buChar char=""/>
            </a:pPr>
            <a:r>
              <a:rPr lang="en-US" sz="1050">
                <a:effectLst/>
                <a:latin typeface="Calibri"/>
                <a:ea typeface="Calibri"/>
                <a:cs typeface="Calibri"/>
              </a:rPr>
              <a:t>Solution evaluations</a:t>
            </a:r>
          </a:p>
          <a:p>
            <a:pPr marL="628650" lvl="1" indent="-342900">
              <a:buFont typeface="Symbol" panose="05050102010706020507" pitchFamily="18" charset="2"/>
              <a:buChar char=""/>
            </a:pPr>
            <a:r>
              <a:rPr lang="en-US" sz="1050">
                <a:latin typeface="Calibri"/>
                <a:ea typeface="Calibri"/>
                <a:cs typeface="Calibri"/>
              </a:rPr>
              <a:t>Conclusions. Key issues added during June and August meetings </a:t>
            </a:r>
            <a:r>
              <a:rPr lang="en-US" sz="1050">
                <a:solidFill>
                  <a:srgbClr val="FF0000"/>
                </a:solidFill>
                <a:latin typeface="Calibri"/>
                <a:ea typeface="Calibri"/>
                <a:cs typeface="Calibri"/>
              </a:rPr>
              <a:t>(i.e.  KI#1 on security of non-3GPP access for SNPN) </a:t>
            </a:r>
            <a:r>
              <a:rPr lang="en-US" sz="1050">
                <a:latin typeface="Calibri"/>
                <a:ea typeface="Calibri"/>
                <a:cs typeface="Calibri"/>
              </a:rPr>
              <a:t>should be concluded in November.</a:t>
            </a:r>
          </a:p>
          <a:p>
            <a:pPr marL="628650" lvl="1" indent="-342900">
              <a:buFont typeface="Symbol" panose="05050102010706020507" pitchFamily="18" charset="2"/>
              <a:buChar char=""/>
            </a:pPr>
            <a:r>
              <a:rPr lang="en-US" sz="1050">
                <a:latin typeface="Calibri"/>
                <a:ea typeface="Calibri"/>
                <a:cs typeface="Calibri"/>
              </a:rPr>
              <a:t>Agree on WID with first set of objectives</a:t>
            </a:r>
          </a:p>
          <a:p>
            <a:pPr marL="1028700" lvl="2" indent="-342900">
              <a:buFont typeface="Symbol" panose="05050102010706020507" pitchFamily="18" charset="2"/>
              <a:buChar char=""/>
            </a:pPr>
            <a:r>
              <a:rPr lang="en-US" sz="1050">
                <a:solidFill>
                  <a:srgbClr val="FF0000"/>
                </a:solidFill>
                <a:latin typeface="Calibri"/>
                <a:ea typeface="Calibri"/>
                <a:cs typeface="Calibri"/>
              </a:rPr>
              <a:t>If no key issues related to SA2’s work on access to localized services are agreed at the October meeting, there will be no time to work on new procedures, so focus should be on how to re-use existing procedures to secure SA2 work and solving potential security issues that arise on the way.</a:t>
            </a:r>
          </a:p>
          <a:p>
            <a:pPr marL="1028700" lvl="2" indent="-342900">
              <a:buFont typeface="Symbol" panose="05050102010706020507" pitchFamily="18" charset="2"/>
              <a:buChar char=""/>
            </a:pPr>
            <a:r>
              <a:rPr lang="en-US" sz="1050">
                <a:solidFill>
                  <a:srgbClr val="FF0000"/>
                </a:solidFill>
                <a:latin typeface="Calibri"/>
                <a:ea typeface="Calibri"/>
                <a:cs typeface="Calibri"/>
              </a:rPr>
              <a:t>If no solutions related to non-3GPP access for SNPN have been added and evaluated by the November meeting, focus should be on how to re-use existing procedures to secure SA2 work and solving potential security issues that arise on the way.</a:t>
            </a:r>
          </a:p>
          <a:p>
            <a:pPr marL="342900" lvl="0" indent="-342900">
              <a:buFont typeface="Symbol" panose="05050102010706020507" pitchFamily="18" charset="2"/>
              <a:buChar char=""/>
            </a:pPr>
            <a:r>
              <a:rPr lang="en-US" sz="1200">
                <a:effectLst/>
                <a:latin typeface="Calibri"/>
                <a:ea typeface="Calibri"/>
                <a:cs typeface="Calibri"/>
              </a:rPr>
              <a:t>January/February meeting:</a:t>
            </a:r>
          </a:p>
          <a:p>
            <a:pPr marL="628650" lvl="1" indent="-342900">
              <a:buFont typeface="Symbol" panose="05050102010706020507" pitchFamily="18" charset="2"/>
              <a:buChar char=""/>
            </a:pPr>
            <a:r>
              <a:rPr lang="en-US" sz="1050">
                <a:effectLst/>
                <a:latin typeface="Calibri"/>
                <a:ea typeface="Calibri"/>
                <a:cs typeface="Calibri"/>
              </a:rPr>
              <a:t>Start normative work.</a:t>
            </a:r>
          </a:p>
          <a:p>
            <a:pPr marL="628650" lvl="1" indent="-342900">
              <a:buFont typeface="Symbol" panose="05050102010706020507" pitchFamily="18" charset="2"/>
              <a:buChar char=""/>
            </a:pPr>
            <a:r>
              <a:rPr lang="en-US" sz="1050">
                <a:effectLst/>
                <a:latin typeface="Calibri"/>
                <a:ea typeface="Calibri"/>
                <a:cs typeface="Calibri"/>
              </a:rPr>
              <a:t>Conclusions for key issues added in October.</a:t>
            </a:r>
            <a:r>
              <a:rPr lang="en-US" sz="1050">
                <a:latin typeface="Calibri"/>
                <a:ea typeface="Calibri"/>
                <a:cs typeface="Calibri"/>
              </a:rPr>
              <a:t> </a:t>
            </a:r>
            <a:endParaRPr lang="en-US" sz="1050">
              <a:effectLst/>
              <a:latin typeface="Calibri" panose="020F0502020204030204" pitchFamily="34" charset="0"/>
              <a:ea typeface="Calibri" panose="020F0502020204030204" pitchFamily="34" charset="0"/>
              <a:cs typeface="Calibri"/>
            </a:endParaRPr>
          </a:p>
          <a:p>
            <a:pPr marL="628650" lvl="1" indent="-342900">
              <a:buFont typeface="Symbol" panose="05050102010706020507" pitchFamily="18" charset="2"/>
              <a:buChar char=""/>
            </a:pPr>
            <a:r>
              <a:rPr lang="en-US" sz="1050">
                <a:latin typeface="Calibri"/>
                <a:ea typeface="Calibri"/>
                <a:cs typeface="Calibri"/>
              </a:rPr>
              <a:t>Last meeting for extending WID objectives</a:t>
            </a:r>
            <a:endParaRPr lang="en-US" sz="1200">
              <a:latin typeface="Calibri"/>
              <a:ea typeface="Calibri"/>
              <a:cs typeface="Calibri"/>
            </a:endParaRPr>
          </a:p>
          <a:p>
            <a:pPr marL="342900" lvl="0" indent="-342900">
              <a:buFont typeface="Symbol" panose="05050102010706020507" pitchFamily="18" charset="2"/>
              <a:buChar char=""/>
            </a:pPr>
            <a:r>
              <a:rPr lang="en-US" sz="1200">
                <a:effectLst/>
                <a:latin typeface="Calibri"/>
                <a:ea typeface="Calibri"/>
                <a:cs typeface="Calibri"/>
              </a:rPr>
              <a:t>April meeting:</a:t>
            </a:r>
          </a:p>
          <a:p>
            <a:pPr marL="628650" lvl="1" indent="-342900">
              <a:buFont typeface="Symbol" panose="05050102010706020507" pitchFamily="18" charset="2"/>
              <a:buChar char=""/>
            </a:pPr>
            <a:r>
              <a:rPr lang="en-US" sz="1050">
                <a:latin typeface="Calibri"/>
                <a:ea typeface="Calibri"/>
                <a:cs typeface="Calibri"/>
              </a:rPr>
              <a:t>Normative work</a:t>
            </a:r>
            <a:endParaRPr lang="en-US" sz="1200">
              <a:latin typeface="Calibri"/>
              <a:ea typeface="Calibri"/>
              <a:cs typeface="Calibri"/>
            </a:endParaRPr>
          </a:p>
          <a:p>
            <a:pPr marL="342900" indent="-342900">
              <a:buFont typeface="Symbol" panose="05050102010706020507" pitchFamily="18" charset="2"/>
              <a:buChar char=""/>
            </a:pPr>
            <a:r>
              <a:rPr lang="en-US" sz="1200">
                <a:effectLst/>
                <a:latin typeface="Calibri"/>
                <a:ea typeface="Calibri"/>
                <a:cs typeface="Calibri"/>
              </a:rPr>
              <a:t>May meeting:</a:t>
            </a:r>
            <a:r>
              <a:rPr lang="en-US" sz="1200">
                <a:latin typeface="Calibri"/>
                <a:ea typeface="Calibri"/>
                <a:cs typeface="Calibri"/>
              </a:rPr>
              <a:t> </a:t>
            </a:r>
            <a:endParaRPr lang="en-US" sz="1200">
              <a:effectLst/>
              <a:latin typeface="Calibri" panose="020F0502020204030204" pitchFamily="34" charset="0"/>
              <a:ea typeface="Calibri" panose="020F0502020204030204" pitchFamily="34" charset="0"/>
              <a:cs typeface="Calibri"/>
            </a:endParaRPr>
          </a:p>
          <a:p>
            <a:pPr marL="628650" lvl="1" indent="-342900">
              <a:buFont typeface="Symbol" panose="05050102010706020507" pitchFamily="18" charset="2"/>
              <a:buChar char=""/>
            </a:pPr>
            <a:r>
              <a:rPr lang="en-US" sz="1050">
                <a:effectLst/>
                <a:latin typeface="Calibri"/>
                <a:ea typeface="Calibri"/>
                <a:cs typeface="Calibri"/>
              </a:rPr>
              <a:t>Finalize normative work</a:t>
            </a:r>
          </a:p>
          <a:p>
            <a:pPr lvl="1">
              <a:spcBef>
                <a:spcPts val="0"/>
              </a:spcBef>
              <a:spcAft>
                <a:spcPts val="300"/>
              </a:spcAft>
            </a:pPr>
            <a:endParaRPr lang="en-US" altLang="zh-CN" sz="1100"/>
          </a:p>
        </p:txBody>
      </p:sp>
      <p:sp>
        <p:nvSpPr>
          <p:cNvPr id="3" name="TextBox 2">
            <a:extLst>
              <a:ext uri="{FF2B5EF4-FFF2-40B4-BE49-F238E27FC236}">
                <a16:creationId xmlns:a16="http://schemas.microsoft.com/office/drawing/2014/main" id="{156B83FC-25A3-44B2-9ABF-4705626AB921}"/>
              </a:ext>
            </a:extLst>
          </p:cNvPr>
          <p:cNvSpPr txBox="1"/>
          <p:nvPr/>
        </p:nvSpPr>
        <p:spPr>
          <a:xfrm>
            <a:off x="405791" y="754743"/>
            <a:ext cx="5008038" cy="369332"/>
          </a:xfrm>
          <a:prstGeom prst="rect">
            <a:avLst/>
          </a:prstGeom>
          <a:noFill/>
        </p:spPr>
        <p:txBody>
          <a:bodyPr wrap="square" rtlCol="0">
            <a:spAutoFit/>
          </a:bodyPr>
          <a:lstStyle/>
          <a:p>
            <a:r>
              <a:rPr lang="fr-FR" sz="1800" err="1">
                <a:solidFill>
                  <a:srgbClr val="FF0000"/>
                </a:solidFill>
              </a:rPr>
              <a:t>Overall</a:t>
            </a:r>
            <a:r>
              <a:rPr lang="fr-FR" sz="1800">
                <a:solidFill>
                  <a:srgbClr val="FF0000"/>
                </a:solidFill>
              </a:rPr>
              <a:t> plan</a:t>
            </a:r>
            <a:endParaRPr lang="en-US" sz="1800">
              <a:solidFill>
                <a:srgbClr val="FF0000"/>
              </a:solidFill>
            </a:endParaRPr>
          </a:p>
        </p:txBody>
      </p:sp>
      <p:sp>
        <p:nvSpPr>
          <p:cNvPr id="4" name="TextBox 3">
            <a:extLst>
              <a:ext uri="{FF2B5EF4-FFF2-40B4-BE49-F238E27FC236}">
                <a16:creationId xmlns:a16="http://schemas.microsoft.com/office/drawing/2014/main" id="{A6A27327-DB1C-4EF3-8FA2-A10DF7DB2B50}"/>
              </a:ext>
            </a:extLst>
          </p:cNvPr>
          <p:cNvSpPr txBox="1"/>
          <p:nvPr/>
        </p:nvSpPr>
        <p:spPr>
          <a:xfrm>
            <a:off x="1303020" y="377190"/>
            <a:ext cx="6217920" cy="461665"/>
          </a:xfrm>
          <a:prstGeom prst="rect">
            <a:avLst/>
          </a:prstGeom>
          <a:noFill/>
        </p:spPr>
        <p:txBody>
          <a:bodyPr wrap="square" rtlCol="0">
            <a:spAutoFit/>
          </a:bodyPr>
          <a:lstStyle/>
          <a:p>
            <a:r>
              <a:rPr lang="en-US" sz="2400">
                <a:solidFill>
                  <a:srgbClr val="FF0000"/>
                </a:solidFill>
              </a:rPr>
              <a:t>FS_eNPN_Ph2_SEC Status  </a:t>
            </a:r>
          </a:p>
        </p:txBody>
      </p:sp>
    </p:spTree>
    <p:extLst>
      <p:ext uri="{BB962C8B-B14F-4D97-AF65-F5344CB8AC3E}">
        <p14:creationId xmlns:p14="http://schemas.microsoft.com/office/powerpoint/2010/main" val="539970028"/>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34974" y="2456862"/>
            <a:ext cx="8554481" cy="3548284"/>
          </a:xfrm>
        </p:spPr>
        <p:txBody>
          <a:bodyPr/>
          <a:lstStyle/>
          <a:p>
            <a:pPr>
              <a:spcBef>
                <a:spcPts val="0"/>
              </a:spcBef>
              <a:spcAft>
                <a:spcPts val="0"/>
              </a:spcAft>
            </a:pPr>
            <a:r>
              <a:rPr lang="de-DE" altLang="de-DE" sz="1800" b="1"/>
              <a:t>General</a:t>
            </a:r>
          </a:p>
          <a:p>
            <a:pPr lvl="1">
              <a:spcBef>
                <a:spcPts val="0"/>
              </a:spcBef>
              <a:spcAft>
                <a:spcPts val="0"/>
              </a:spcAft>
            </a:pPr>
            <a:r>
              <a:rPr lang="de-DE" altLang="de-DE" sz="1400"/>
              <a:t>TR 33.858 v0.1.0 contains scope and one key issue (Security of non-3GPP access for SNPN) </a:t>
            </a:r>
          </a:p>
          <a:p>
            <a:pPr lvl="1">
              <a:spcBef>
                <a:spcPts val="0"/>
              </a:spcBef>
              <a:spcAft>
                <a:spcPts val="0"/>
              </a:spcAft>
            </a:pPr>
            <a:endParaRPr lang="de-DE" altLang="de-DE" sz="1200" b="1"/>
          </a:p>
          <a:p>
            <a:pPr lvl="1">
              <a:spcBef>
                <a:spcPts val="0"/>
              </a:spcBef>
              <a:spcAft>
                <a:spcPts val="0"/>
              </a:spcAft>
            </a:pPr>
            <a:endParaRPr lang="en-US" altLang="zh-CN" sz="1600"/>
          </a:p>
          <a:p>
            <a:pPr>
              <a:spcBef>
                <a:spcPts val="0"/>
              </a:spcBef>
              <a:spcAft>
                <a:spcPts val="0"/>
              </a:spcAft>
            </a:pPr>
            <a:r>
              <a:rPr lang="de-DE" altLang="de-DE" sz="1600" b="1" err="1"/>
              <a:t>Dependencies</a:t>
            </a:r>
            <a:r>
              <a:rPr lang="de-DE" altLang="de-DE" sz="1600" b="1"/>
              <a:t>:</a:t>
            </a:r>
          </a:p>
          <a:p>
            <a:pPr lvl="1">
              <a:spcBef>
                <a:spcPts val="0"/>
              </a:spcBef>
              <a:spcAft>
                <a:spcPts val="0"/>
              </a:spcAft>
            </a:pPr>
            <a:r>
              <a:rPr lang="en-US" sz="1600"/>
              <a:t>SA2’s work on FS_eNPN_Ph2, TR 23.700-08 v1.1.0, completion rate 75%, target date Sep-2022.</a:t>
            </a:r>
          </a:p>
          <a:p>
            <a:pPr lvl="2">
              <a:spcBef>
                <a:spcPts val="0"/>
              </a:spcBef>
              <a:spcAft>
                <a:spcPts val="0"/>
              </a:spcAft>
            </a:pPr>
            <a:r>
              <a:rPr lang="en-US" altLang="zh-CN" sz="1200"/>
              <a:t>Key issue #1 on mobility between SNPNs: evaluations and conclusions finalized</a:t>
            </a:r>
          </a:p>
          <a:p>
            <a:pPr lvl="2">
              <a:spcBef>
                <a:spcPts val="0"/>
              </a:spcBef>
              <a:spcAft>
                <a:spcPts val="0"/>
              </a:spcAft>
            </a:pPr>
            <a:r>
              <a:rPr lang="en-US" altLang="zh-CN" sz="1200"/>
              <a:t>Key issue #2 non-3GPP access for SNPNs: evaluations and conclusions agreed, but four open issues identified, one requires progress by SA3 (LS sent, see below) </a:t>
            </a:r>
          </a:p>
          <a:p>
            <a:pPr lvl="2">
              <a:spcBef>
                <a:spcPts val="0"/>
              </a:spcBef>
              <a:spcAft>
                <a:spcPts val="0"/>
              </a:spcAft>
            </a:pPr>
            <a:r>
              <a:rPr lang="en-US" altLang="zh-CN" sz="1200"/>
              <a:t>Key issues #3-6 on access to localized services: evaluations started, minor interim conclusions agreed</a:t>
            </a:r>
          </a:p>
          <a:p>
            <a:pPr lvl="2">
              <a:spcBef>
                <a:spcPts val="0"/>
              </a:spcBef>
              <a:spcAft>
                <a:spcPts val="0"/>
              </a:spcAft>
            </a:pPr>
            <a:r>
              <a:rPr lang="en-US" altLang="de-DE" sz="1200" kern="0"/>
              <a:t>LS out to SA3 sent on “Questions for SUCI protection requirements for non-3GPP (WLAN) access to SNPN” related to KI#2 of TR 23.700-08</a:t>
            </a:r>
          </a:p>
          <a:p>
            <a:pPr lvl="2">
              <a:spcBef>
                <a:spcPts val="0"/>
              </a:spcBef>
              <a:spcAft>
                <a:spcPts val="0"/>
              </a:spcAft>
            </a:pPr>
            <a:r>
              <a:rPr lang="en-US" altLang="zh-CN" sz="1200"/>
              <a:t>Next SA2 meeting is SA2#153-e, 10-14 October 2022, so in parallel with SA3#108bis-e</a:t>
            </a:r>
          </a:p>
          <a:p>
            <a:pPr lvl="1">
              <a:spcBef>
                <a:spcPts val="0"/>
              </a:spcBef>
              <a:spcAft>
                <a:spcPts val="0"/>
              </a:spcAft>
            </a:pPr>
            <a:endParaRPr lang="en-US" altLang="zh-CN" sz="1600"/>
          </a:p>
        </p:txBody>
      </p:sp>
      <p:sp>
        <p:nvSpPr>
          <p:cNvPr id="3" name="TextBox 2">
            <a:extLst>
              <a:ext uri="{FF2B5EF4-FFF2-40B4-BE49-F238E27FC236}">
                <a16:creationId xmlns:a16="http://schemas.microsoft.com/office/drawing/2014/main" id="{AA3F033D-2F5F-4BA9-884E-0224675AD20F}"/>
              </a:ext>
            </a:extLst>
          </p:cNvPr>
          <p:cNvSpPr txBox="1"/>
          <p:nvPr/>
        </p:nvSpPr>
        <p:spPr>
          <a:xfrm>
            <a:off x="811530" y="411480"/>
            <a:ext cx="5806440" cy="400110"/>
          </a:xfrm>
          <a:prstGeom prst="rect">
            <a:avLst/>
          </a:prstGeom>
          <a:noFill/>
        </p:spPr>
        <p:txBody>
          <a:bodyPr wrap="square" rtlCol="0">
            <a:spAutoFit/>
          </a:bodyPr>
          <a:lstStyle/>
          <a:p>
            <a:r>
              <a:rPr lang="en-US" sz="2000">
                <a:solidFill>
                  <a:srgbClr val="FF0000"/>
                </a:solidFill>
              </a:rPr>
              <a:t>FS_eNPN_Ph2_SEC  status after SA3#108-e </a:t>
            </a:r>
          </a:p>
        </p:txBody>
      </p:sp>
      <p:graphicFrame>
        <p:nvGraphicFramePr>
          <p:cNvPr id="6" name="Table 5">
            <a:extLst>
              <a:ext uri="{FF2B5EF4-FFF2-40B4-BE49-F238E27FC236}">
                <a16:creationId xmlns:a16="http://schemas.microsoft.com/office/drawing/2014/main" id="{2CC3822B-8EE6-43D0-AD7D-D7B78ECF3BE1}"/>
              </a:ext>
            </a:extLst>
          </p:cNvPr>
          <p:cNvGraphicFramePr>
            <a:graphicFrameLocks noGrp="1"/>
          </p:cNvGraphicFramePr>
          <p:nvPr>
            <p:extLst>
              <p:ext uri="{D42A27DB-BD31-4B8C-83A1-F6EECF244321}">
                <p14:modId xmlns:p14="http://schemas.microsoft.com/office/powerpoint/2010/main" val="360363233"/>
              </p:ext>
            </p:extLst>
          </p:nvPr>
        </p:nvGraphicFramePr>
        <p:xfrm>
          <a:off x="301625" y="1287463"/>
          <a:ext cx="8687186" cy="871225"/>
        </p:xfrm>
        <a:graphic>
          <a:graphicData uri="http://schemas.openxmlformats.org/drawingml/2006/table">
            <a:tbl>
              <a:tblPr firstRow="1" firstCol="1" bandRow="1">
                <a:tableStyleId>{F5AB1C69-6EDB-4FF4-983F-18BD219EF322}</a:tableStyleId>
              </a:tblPr>
              <a:tblGrid>
                <a:gridCol w="932815">
                  <a:extLst>
                    <a:ext uri="{9D8B030D-6E8A-4147-A177-3AD203B41FA5}">
                      <a16:colId xmlns:a16="http://schemas.microsoft.com/office/drawing/2014/main" val="20000"/>
                    </a:ext>
                  </a:extLst>
                </a:gridCol>
                <a:gridCol w="2720340">
                  <a:extLst>
                    <a:ext uri="{9D8B030D-6E8A-4147-A177-3AD203B41FA5}">
                      <a16:colId xmlns:a16="http://schemas.microsoft.com/office/drawing/2014/main" val="20001"/>
                    </a:ext>
                  </a:extLst>
                </a:gridCol>
                <a:gridCol w="929191">
                  <a:extLst>
                    <a:ext uri="{9D8B030D-6E8A-4147-A177-3AD203B41FA5}">
                      <a16:colId xmlns:a16="http://schemas.microsoft.com/office/drawing/2014/main" val="20002"/>
                    </a:ext>
                  </a:extLst>
                </a:gridCol>
                <a:gridCol w="556709">
                  <a:extLst>
                    <a:ext uri="{9D8B030D-6E8A-4147-A177-3AD203B41FA5}">
                      <a16:colId xmlns:a16="http://schemas.microsoft.com/office/drawing/2014/main" val="20003"/>
                    </a:ext>
                  </a:extLst>
                </a:gridCol>
                <a:gridCol w="323284">
                  <a:extLst>
                    <a:ext uri="{9D8B030D-6E8A-4147-A177-3AD203B41FA5}">
                      <a16:colId xmlns:a16="http://schemas.microsoft.com/office/drawing/2014/main" val="20004"/>
                    </a:ext>
                  </a:extLst>
                </a:gridCol>
                <a:gridCol w="667362">
                  <a:extLst>
                    <a:ext uri="{9D8B030D-6E8A-4147-A177-3AD203B41FA5}">
                      <a16:colId xmlns:a16="http://schemas.microsoft.com/office/drawing/2014/main" val="20005"/>
                    </a:ext>
                  </a:extLst>
                </a:gridCol>
                <a:gridCol w="456211">
                  <a:extLst>
                    <a:ext uri="{9D8B030D-6E8A-4147-A177-3AD203B41FA5}">
                      <a16:colId xmlns:a16="http://schemas.microsoft.com/office/drawing/2014/main" val="20006"/>
                    </a:ext>
                  </a:extLst>
                </a:gridCol>
                <a:gridCol w="722689">
                  <a:extLst>
                    <a:ext uri="{9D8B030D-6E8A-4147-A177-3AD203B41FA5}">
                      <a16:colId xmlns:a16="http://schemas.microsoft.com/office/drawing/2014/main" val="20007"/>
                    </a:ext>
                  </a:extLst>
                </a:gridCol>
                <a:gridCol w="1378585">
                  <a:extLst>
                    <a:ext uri="{9D8B030D-6E8A-4147-A177-3AD203B41FA5}">
                      <a16:colId xmlns:a16="http://schemas.microsoft.com/office/drawing/2014/main" val="20008"/>
                    </a:ext>
                  </a:extLst>
                </a:gridCol>
              </a:tblGrid>
              <a:tr h="231305">
                <a:tc>
                  <a:txBody>
                    <a:bodyPr/>
                    <a:lstStyle/>
                    <a:p>
                      <a:pPr algn="ctr">
                        <a:lnSpc>
                          <a:spcPct val="107000"/>
                        </a:lnSpc>
                        <a:spcAft>
                          <a:spcPts val="800"/>
                        </a:spcAft>
                      </a:pPr>
                      <a:r>
                        <a:rPr lang="en-GB" sz="1200"/>
                        <a:t>UID</a:t>
                      </a:r>
                    </a:p>
                  </a:txBody>
                  <a:tcPr marL="36002" marR="36002" marT="0" marB="0" anchor="ctr"/>
                </a:tc>
                <a:tc>
                  <a:txBody>
                    <a:bodyPr/>
                    <a:lstStyle/>
                    <a:p>
                      <a:pPr algn="ctr">
                        <a:lnSpc>
                          <a:spcPct val="107000"/>
                        </a:lnSpc>
                        <a:spcAft>
                          <a:spcPts val="800"/>
                        </a:spcAft>
                      </a:pPr>
                      <a:r>
                        <a:rPr lang="en-GB" sz="1200"/>
                        <a:t>Name</a:t>
                      </a:r>
                    </a:p>
                  </a:txBody>
                  <a:tcPr marL="36002" marR="36002" marT="0" marB="0" anchor="ctr"/>
                </a:tc>
                <a:tc>
                  <a:txBody>
                    <a:bodyPr/>
                    <a:lstStyle/>
                    <a:p>
                      <a:pPr algn="ctr">
                        <a:lnSpc>
                          <a:spcPct val="107000"/>
                        </a:lnSpc>
                        <a:spcAft>
                          <a:spcPts val="800"/>
                        </a:spcAft>
                      </a:pPr>
                      <a:r>
                        <a:rPr lang="en-GB" sz="1200"/>
                        <a:t>Acronym</a:t>
                      </a:r>
                    </a:p>
                  </a:txBody>
                  <a:tcPr marL="36002" marR="36002" marT="0" marB="0" anchor="ctr"/>
                </a:tc>
                <a:tc>
                  <a:txBody>
                    <a:bodyPr/>
                    <a:lstStyle/>
                    <a:p>
                      <a:pPr algn="ctr">
                        <a:lnSpc>
                          <a:spcPct val="107000"/>
                        </a:lnSpc>
                        <a:spcAft>
                          <a:spcPts val="800"/>
                        </a:spcAft>
                      </a:pPr>
                      <a:r>
                        <a:rPr lang="en-GB" sz="1200" err="1"/>
                        <a:t>Rel</a:t>
                      </a:r>
                      <a:endParaRPr lang="en-GB" sz="1200"/>
                    </a:p>
                  </a:txBody>
                  <a:tcPr marL="36002" marR="36002" marT="0" marB="0" anchor="ctr"/>
                </a:tc>
                <a:tc>
                  <a:txBody>
                    <a:bodyPr/>
                    <a:lstStyle/>
                    <a:p>
                      <a:pPr algn="ctr">
                        <a:lnSpc>
                          <a:spcPct val="107000"/>
                        </a:lnSpc>
                        <a:spcAft>
                          <a:spcPts val="800"/>
                        </a:spcAft>
                      </a:pPr>
                      <a:r>
                        <a:rPr lang="en-GB" sz="1200"/>
                        <a:t>WG</a:t>
                      </a:r>
                    </a:p>
                  </a:txBody>
                  <a:tcPr marL="36002" marR="36002" marT="0" marB="0" anchor="ctr"/>
                </a:tc>
                <a:tc>
                  <a:txBody>
                    <a:bodyPr/>
                    <a:lstStyle/>
                    <a:p>
                      <a:pPr algn="ctr">
                        <a:lnSpc>
                          <a:spcPct val="107000"/>
                        </a:lnSpc>
                        <a:spcAft>
                          <a:spcPts val="800"/>
                        </a:spcAft>
                      </a:pPr>
                      <a:r>
                        <a:rPr lang="en-GB" sz="1200"/>
                        <a:t>Target</a:t>
                      </a:r>
                    </a:p>
                  </a:txBody>
                  <a:tcPr marL="36002" marR="36002" marT="0" marB="0" anchor="ctr"/>
                </a:tc>
                <a:tc>
                  <a:txBody>
                    <a:bodyPr/>
                    <a:lstStyle/>
                    <a:p>
                      <a:pPr algn="ctr">
                        <a:lnSpc>
                          <a:spcPct val="107000"/>
                        </a:lnSpc>
                        <a:spcAft>
                          <a:spcPts val="800"/>
                        </a:spcAft>
                      </a:pPr>
                      <a:r>
                        <a:rPr lang="en-GB" sz="1200"/>
                        <a:t>Old %</a:t>
                      </a:r>
                    </a:p>
                  </a:txBody>
                  <a:tcPr marL="36002" marR="36002" marT="0" marB="0" anchor="ctr"/>
                </a:tc>
                <a:tc>
                  <a:txBody>
                    <a:bodyPr/>
                    <a:lstStyle/>
                    <a:p>
                      <a:pPr algn="ctr">
                        <a:lnSpc>
                          <a:spcPct val="107000"/>
                        </a:lnSpc>
                        <a:spcAft>
                          <a:spcPts val="800"/>
                        </a:spcAft>
                      </a:pPr>
                      <a:r>
                        <a:rPr lang="en-GB" sz="1200">
                          <a:solidFill>
                            <a:srgbClr val="FF0000"/>
                          </a:solidFill>
                        </a:rPr>
                        <a:t>New %</a:t>
                      </a:r>
                    </a:p>
                  </a:txBody>
                  <a:tcPr marL="36002" marR="36002" marT="0" marB="0" anchor="ctr"/>
                </a:tc>
                <a:tc>
                  <a:txBody>
                    <a:bodyPr/>
                    <a:lstStyle/>
                    <a:p>
                      <a:pPr algn="ctr">
                        <a:lnSpc>
                          <a:spcPct val="107000"/>
                        </a:lnSpc>
                        <a:spcAft>
                          <a:spcPts val="800"/>
                        </a:spcAft>
                      </a:pPr>
                      <a:r>
                        <a:rPr lang="en-GB" sz="1200">
                          <a:solidFill>
                            <a:srgbClr val="FF0000"/>
                          </a:solidFill>
                        </a:rPr>
                        <a:t>Change or comment</a:t>
                      </a:r>
                    </a:p>
                  </a:txBody>
                  <a:tcPr marL="36002" marR="36002" marT="0" marB="0" anchor="ctr"/>
                </a:tc>
                <a:extLst>
                  <a:ext uri="{0D108BD9-81ED-4DB2-BD59-A6C34878D82A}">
                    <a16:rowId xmlns:a16="http://schemas.microsoft.com/office/drawing/2014/main" val="10000"/>
                  </a:ext>
                </a:extLst>
              </a:tr>
              <a:tr h="365595">
                <a:tc>
                  <a:txBody>
                    <a:bodyPr/>
                    <a:lstStyle/>
                    <a:p>
                      <a:pPr algn="ctr" fontAlgn="t"/>
                      <a:r>
                        <a:rPr lang="en-GB" sz="1200" b="1" i="0" u="none" strike="noStrike">
                          <a:solidFill>
                            <a:srgbClr val="000000"/>
                          </a:solidFill>
                          <a:effectLst/>
                          <a:latin typeface="Arial" panose="020B0604020202020204" pitchFamily="34" charset="0"/>
                        </a:rPr>
                        <a:t>960033</a:t>
                      </a:r>
                      <a:endParaRPr lang="en-GB" sz="1200" b="0" i="0" u="none" strike="noStrike">
                        <a:solidFill>
                          <a:srgbClr val="000000"/>
                        </a:solidFill>
                        <a:effectLst/>
                        <a:latin typeface="Arial" panose="020B0604020202020204" pitchFamily="34" charset="0"/>
                      </a:endParaRPr>
                    </a:p>
                  </a:txBody>
                  <a:tcPr marL="36002" marR="36002" marT="0" marB="0" anchor="ctr"/>
                </a:tc>
                <a:tc>
                  <a:txBody>
                    <a:bodyPr/>
                    <a:lstStyle/>
                    <a:p>
                      <a:r>
                        <a:rPr lang="en-US" sz="1200" b="1" i="0" u="none" strike="noStrike" kern="1200">
                          <a:solidFill>
                            <a:srgbClr val="0000FF"/>
                          </a:solidFill>
                          <a:effectLst/>
                          <a:latin typeface="Arial" panose="020B0604020202020204" pitchFamily="34" charset="0"/>
                          <a:ea typeface="+mn-ea"/>
                          <a:cs typeface="+mn-cs"/>
                        </a:rPr>
                        <a:t>Study on security aspects of enhanced support of Non-Public Networks phase 2</a:t>
                      </a:r>
                      <a:endParaRPr lang="en-GB" sz="1200" b="1" i="0" u="none" strike="noStrike" kern="1200">
                        <a:solidFill>
                          <a:srgbClr val="0000FF"/>
                        </a:solidFill>
                        <a:effectLst/>
                        <a:latin typeface="Arial" panose="020B0604020202020204" pitchFamily="34" charset="0"/>
                        <a:ea typeface="+mn-ea"/>
                        <a:cs typeface="+mn-cs"/>
                      </a:endParaRPr>
                    </a:p>
                  </a:txBody>
                  <a:tcPr marL="91448" marR="91448" marT="45640" marB="45640"/>
                </a:tc>
                <a:tc>
                  <a:txBody>
                    <a:bodyPr/>
                    <a:lstStyle/>
                    <a:p>
                      <a:r>
                        <a:rPr lang="en-GB" sz="1200" b="1" i="0" u="none" strike="noStrike" kern="1200">
                          <a:solidFill>
                            <a:srgbClr val="000000"/>
                          </a:solidFill>
                          <a:effectLst/>
                          <a:latin typeface="Arial" panose="020B0604020202020204" pitchFamily="34" charset="0"/>
                          <a:ea typeface="+mn-ea"/>
                          <a:cs typeface="+mn-cs"/>
                        </a:rPr>
                        <a:t>FS_eNPN_Ph2_SEC</a:t>
                      </a:r>
                    </a:p>
                  </a:txBody>
                  <a:tcPr marL="91448" marR="91448" marT="45640" marB="45640"/>
                </a:tc>
                <a:tc>
                  <a:txBody>
                    <a:bodyPr/>
                    <a:lstStyle/>
                    <a:p>
                      <a:pPr algn="ctr" fontAlgn="t"/>
                      <a:r>
                        <a:rPr lang="en-GB" sz="1200" b="0" i="0" u="none" strike="noStrike">
                          <a:solidFill>
                            <a:srgbClr val="000000"/>
                          </a:solidFill>
                          <a:effectLst/>
                          <a:latin typeface="Arial" panose="020B0604020202020204" pitchFamily="34" charset="0"/>
                        </a:rPr>
                        <a:t>Rel-18</a:t>
                      </a:r>
                    </a:p>
                  </a:txBody>
                  <a:tcPr marL="36002" marR="36002" marT="0" marB="0" anchor="ctr"/>
                </a:tc>
                <a:tc>
                  <a:txBody>
                    <a:bodyPr/>
                    <a:lstStyle/>
                    <a:p>
                      <a:pPr algn="ctr" fontAlgn="t"/>
                      <a:r>
                        <a:rPr lang="en-GB" sz="1200" b="0" i="0" u="none" strike="noStrike">
                          <a:solidFill>
                            <a:srgbClr val="000000"/>
                          </a:solidFill>
                          <a:effectLst/>
                          <a:latin typeface="Arial" panose="020B0604020202020204" pitchFamily="34" charset="0"/>
                        </a:rPr>
                        <a:t>S3</a:t>
                      </a:r>
                    </a:p>
                  </a:txBody>
                  <a:tcPr marL="36002" marR="36002" marT="0" marB="0" anchor="ctr"/>
                </a:tc>
                <a:tc>
                  <a:txBody>
                    <a:bodyPr/>
                    <a:lstStyle/>
                    <a:p>
                      <a:pPr algn="ctr" fontAlgn="t"/>
                      <a:r>
                        <a:rPr lang="en-GB" sz="1200" b="0" i="0" u="none" strike="noStrike">
                          <a:solidFill>
                            <a:srgbClr val="000000"/>
                          </a:solidFill>
                          <a:effectLst/>
                          <a:latin typeface="Arial" panose="020B0604020202020204" pitchFamily="34" charset="0"/>
                        </a:rPr>
                        <a:t>Mar-2023</a:t>
                      </a:r>
                    </a:p>
                  </a:txBody>
                  <a:tcPr marL="36002" marR="36002" marT="0" marB="0" anchor="ctr"/>
                </a:tc>
                <a:tc>
                  <a:txBody>
                    <a:bodyPr/>
                    <a:lstStyle/>
                    <a:p>
                      <a:pPr algn="ctr" fontAlgn="t"/>
                      <a:r>
                        <a:rPr lang="en-GB" sz="1200" b="0" i="0" u="none" strike="noStrike">
                          <a:solidFill>
                            <a:srgbClr val="000000"/>
                          </a:solidFill>
                          <a:effectLst/>
                          <a:latin typeface="Arial" panose="020B0604020202020204" pitchFamily="34" charset="0"/>
                        </a:rPr>
                        <a:t>10%</a:t>
                      </a:r>
                    </a:p>
                  </a:txBody>
                  <a:tcPr marL="36002" marR="36002" marT="0" marB="0" anchor="ctr"/>
                </a:tc>
                <a:tc>
                  <a:txBody>
                    <a:bodyPr/>
                    <a:lstStyle/>
                    <a:p>
                      <a:pPr algn="ctr">
                        <a:lnSpc>
                          <a:spcPct val="107000"/>
                        </a:lnSpc>
                        <a:spcAft>
                          <a:spcPts val="800"/>
                        </a:spcAft>
                      </a:pPr>
                      <a:r>
                        <a:rPr lang="en-GB" sz="1200">
                          <a:solidFill>
                            <a:schemeClr val="tx1"/>
                          </a:solidFill>
                        </a:rPr>
                        <a:t>10%</a:t>
                      </a:r>
                    </a:p>
                  </a:txBody>
                  <a:tcPr marL="36002" marR="36002" marT="0" marB="0" anchor="ctr"/>
                </a:tc>
                <a:tc>
                  <a:txBody>
                    <a:bodyPr/>
                    <a:lstStyle/>
                    <a:p>
                      <a:pPr>
                        <a:lnSpc>
                          <a:spcPct val="107000"/>
                        </a:lnSpc>
                        <a:spcAft>
                          <a:spcPts val="800"/>
                        </a:spcAft>
                      </a:pPr>
                      <a:r>
                        <a:rPr lang="en-GB" sz="1200" dirty="0">
                          <a:solidFill>
                            <a:schemeClr val="tx1"/>
                          </a:solidFill>
                        </a:rPr>
                        <a:t>TR 33.858</a:t>
                      </a:r>
                    </a:p>
                  </a:txBody>
                  <a:tcPr marL="36002" marR="36002" marT="0" marB="0"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03194211"/>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1" y="1042564"/>
            <a:ext cx="8554481" cy="5273395"/>
          </a:xfrm>
        </p:spPr>
        <p:txBody>
          <a:bodyPr/>
          <a:lstStyle/>
          <a:p>
            <a:pPr lvl="0">
              <a:spcBef>
                <a:spcPts val="0"/>
              </a:spcBef>
              <a:spcAft>
                <a:spcPts val="300"/>
              </a:spcAft>
            </a:pPr>
            <a:r>
              <a:rPr lang="de-DE" sz="1400" b="1"/>
              <a:t>Contentious Issue</a:t>
            </a:r>
            <a:r>
              <a:rPr lang="de-DE" sz="1400"/>
              <a:t>:</a:t>
            </a:r>
          </a:p>
          <a:p>
            <a:pPr lvl="1">
              <a:spcBef>
                <a:spcPts val="0"/>
              </a:spcBef>
              <a:spcAft>
                <a:spcPts val="300"/>
              </a:spcAft>
            </a:pPr>
            <a:r>
              <a:rPr lang="en-US" sz="1200"/>
              <a:t>Key issue on authentication of UE access to hosting network was not agreed at SA3#108-e</a:t>
            </a:r>
            <a:endParaRPr lang="de-DE" sz="1200"/>
          </a:p>
          <a:p>
            <a:pPr>
              <a:spcBef>
                <a:spcPts val="0"/>
              </a:spcBef>
              <a:spcAft>
                <a:spcPts val="300"/>
              </a:spcAft>
            </a:pPr>
            <a:endParaRPr lang="de-DE" sz="1400" b="1"/>
          </a:p>
          <a:p>
            <a:pPr>
              <a:spcBef>
                <a:spcPts val="0"/>
              </a:spcBef>
              <a:spcAft>
                <a:spcPts val="300"/>
              </a:spcAft>
            </a:pPr>
            <a:r>
              <a:rPr lang="de-DE" sz="1400" b="1"/>
              <a:t>Focus for the Next Meeting (October)</a:t>
            </a:r>
            <a:r>
              <a:rPr lang="de-DE" sz="1400"/>
              <a:t>:</a:t>
            </a:r>
          </a:p>
          <a:p>
            <a:pPr marL="628650" lvl="1" indent="-342900">
              <a:buFont typeface="Symbol" panose="05050102010706020507" pitchFamily="18" charset="2"/>
              <a:buChar char=""/>
            </a:pPr>
            <a:r>
              <a:rPr lang="en-US" sz="1200">
                <a:effectLst/>
                <a:latin typeface="Calibri" panose="020F0502020204030204" pitchFamily="34" charset="0"/>
                <a:ea typeface="Times New Roman" panose="02020603050405020304" pitchFamily="18" charset="0"/>
              </a:rPr>
              <a:t>Agree on key issue(s) related to UE access to localized services, based on current status of SA2 work. </a:t>
            </a:r>
          </a:p>
          <a:p>
            <a:pPr marL="628650" lvl="1" indent="-342900">
              <a:buFont typeface="Symbol" panose="05050102010706020507" pitchFamily="18" charset="2"/>
              <a:buChar char=""/>
            </a:pPr>
            <a:r>
              <a:rPr lang="en-US" sz="1200">
                <a:latin typeface="Calibri" panose="020F0502020204030204" pitchFamily="34" charset="0"/>
                <a:ea typeface="Times New Roman" panose="02020603050405020304" pitchFamily="18" charset="0"/>
              </a:rPr>
              <a:t>Add solutions for key issue on security of non-3GPP access</a:t>
            </a:r>
            <a:endParaRPr lang="en-US" sz="1600">
              <a:latin typeface="Calibri" panose="020F0502020204030204" pitchFamily="34" charset="0"/>
              <a:ea typeface="Calibri" panose="020F0502020204030204" pitchFamily="34" charset="0"/>
            </a:endParaRPr>
          </a:p>
          <a:p>
            <a:pPr marL="0" indent="0">
              <a:spcBef>
                <a:spcPts val="0"/>
              </a:spcBef>
              <a:spcAft>
                <a:spcPts val="300"/>
              </a:spcAft>
              <a:buNone/>
            </a:pPr>
            <a:endParaRPr lang="en-US" altLang="zh-CN" sz="1400" b="1"/>
          </a:p>
          <a:p>
            <a:pPr>
              <a:spcBef>
                <a:spcPts val="0"/>
              </a:spcBef>
              <a:spcAft>
                <a:spcPts val="300"/>
              </a:spcAft>
            </a:pPr>
            <a:r>
              <a:rPr lang="en-US" altLang="zh-CN" sz="1400" b="1"/>
              <a:t>Overall Plan</a:t>
            </a:r>
            <a:r>
              <a:rPr lang="en-US" altLang="zh-CN" sz="1400"/>
              <a:t>:</a:t>
            </a:r>
          </a:p>
          <a:p>
            <a:pPr lvl="1">
              <a:spcBef>
                <a:spcPts val="0"/>
              </a:spcBef>
              <a:spcAft>
                <a:spcPts val="300"/>
              </a:spcAft>
            </a:pPr>
            <a:r>
              <a:rPr lang="en-US" altLang="zh-CN" sz="1200"/>
              <a:t>See dedicated slide</a:t>
            </a:r>
          </a:p>
          <a:p>
            <a:pPr>
              <a:spcBef>
                <a:spcPts val="0"/>
              </a:spcBef>
              <a:spcAft>
                <a:spcPts val="300"/>
              </a:spcAft>
            </a:pPr>
            <a:endParaRPr lang="en-US" altLang="zh-CN" sz="1400" b="1"/>
          </a:p>
          <a:p>
            <a:pPr>
              <a:spcBef>
                <a:spcPts val="0"/>
              </a:spcBef>
              <a:spcAft>
                <a:spcPts val="300"/>
              </a:spcAft>
            </a:pPr>
            <a:r>
              <a:rPr lang="en-US" altLang="zh-CN" sz="1400" b="1"/>
              <a:t>Risks:</a:t>
            </a:r>
          </a:p>
          <a:p>
            <a:pPr lvl="1">
              <a:spcBef>
                <a:spcPts val="0"/>
              </a:spcBef>
              <a:spcAft>
                <a:spcPts val="300"/>
              </a:spcAft>
            </a:pPr>
            <a:r>
              <a:rPr lang="fr-FR" sz="1200" err="1"/>
              <a:t>Tight</a:t>
            </a:r>
            <a:r>
              <a:rPr lang="fr-FR" sz="1200"/>
              <a:t> </a:t>
            </a:r>
            <a:r>
              <a:rPr lang="fr-FR" sz="1200" err="1"/>
              <a:t>schedule</a:t>
            </a:r>
            <a:r>
              <a:rPr lang="fr-FR" sz="1200"/>
              <a:t>, </a:t>
            </a:r>
            <a:r>
              <a:rPr lang="fr-FR" sz="1200" err="1"/>
              <a:t>especially</a:t>
            </a:r>
            <a:r>
              <a:rPr lang="fr-FR" sz="1200"/>
              <a:t> for new key issues </a:t>
            </a:r>
            <a:r>
              <a:rPr lang="fr-FR" sz="1200" err="1"/>
              <a:t>added</a:t>
            </a:r>
            <a:r>
              <a:rPr lang="fr-FR" sz="1200"/>
              <a:t> at </a:t>
            </a:r>
            <a:r>
              <a:rPr lang="fr-FR" sz="1200" err="1"/>
              <a:t>October</a:t>
            </a:r>
            <a:r>
              <a:rPr lang="fr-FR" sz="1200"/>
              <a:t> meeting</a:t>
            </a:r>
            <a:endParaRPr lang="en-US" altLang="zh-CN" sz="1200"/>
          </a:p>
        </p:txBody>
      </p:sp>
      <p:sp>
        <p:nvSpPr>
          <p:cNvPr id="4" name="Title 3">
            <a:extLst>
              <a:ext uri="{FF2B5EF4-FFF2-40B4-BE49-F238E27FC236}">
                <a16:creationId xmlns:a16="http://schemas.microsoft.com/office/drawing/2014/main" id="{5D88E2AB-CBFF-4456-99B7-D64DA69227D9}"/>
              </a:ext>
            </a:extLst>
          </p:cNvPr>
          <p:cNvSpPr txBox="1">
            <a:spLocks noGrp="1"/>
          </p:cNvSpPr>
          <p:nvPr>
            <p:ph type="title"/>
          </p:nvPr>
        </p:nvSpPr>
        <p:spPr>
          <a:xfrm>
            <a:off x="405791" y="311208"/>
            <a:ext cx="6827838" cy="461665"/>
          </a:xfrm>
          <a:prstGeom prst="rect">
            <a:avLst/>
          </a:prstGeom>
          <a:noFill/>
        </p:spPr>
        <p:txBody>
          <a:bodyPr wrap="square" rtlCol="0">
            <a:spAutoFit/>
          </a:bodyPr>
          <a:lstStyle/>
          <a:p>
            <a:r>
              <a:rPr lang="en-US" sz="2400">
                <a:solidFill>
                  <a:srgbClr val="FF0000"/>
                </a:solidFill>
              </a:rPr>
              <a:t>FS_eNPN_Ph2_SEC status after SA3#108-e </a:t>
            </a:r>
          </a:p>
        </p:txBody>
      </p:sp>
    </p:spTree>
    <p:extLst>
      <p:ext uri="{BB962C8B-B14F-4D97-AF65-F5344CB8AC3E}">
        <p14:creationId xmlns:p14="http://schemas.microsoft.com/office/powerpoint/2010/main" val="345260763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674</Words>
  <Application>Microsoft Office PowerPoint</Application>
  <PresentationFormat>On-screen Show (4:3)</PresentationFormat>
  <Paragraphs>94</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Symbol</vt:lpstr>
      <vt:lpstr>Times New Roman</vt:lpstr>
      <vt:lpstr>Office Theme</vt:lpstr>
      <vt:lpstr>SA WG3 Status report for FS_eNPN_Ph2_SEC</vt:lpstr>
      <vt:lpstr>PowerPoint Presentation</vt:lpstr>
      <vt:lpstr>PowerPoint Presentation</vt:lpstr>
      <vt:lpstr>PowerPoint Presentation</vt:lpstr>
      <vt:lpstr>FS_eNPN_Ph2_SEC status after SA3#108-e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 WG3 Status report for FS_eNPN_Ph2_SEC</dc:title>
  <dc:creator/>
  <cp:keywords/>
  <dc:description/>
  <cp:lastModifiedBy>Ericsson-SA3#108-e-r1</cp:lastModifiedBy>
  <cp:revision>1</cp:revision>
  <dcterms:created xsi:type="dcterms:W3CDTF">2022-08-31T13:00:39Z</dcterms:created>
  <dcterms:modified xsi:type="dcterms:W3CDTF">2022-08-31T13:00:49Z</dcterms:modified>
</cp:coreProperties>
</file>