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63" d="100"/>
          <a:sy n="63" d="100"/>
        </p:scale>
        <p:origin x="1076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8/31/2022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8/31/2022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</a:t>
            </a:r>
            <a:r>
              <a:rPr lang="en-US"/>
              <a:t>Master title </a:t>
            </a:r>
            <a:r>
              <a:rPr lang="en-US" dirty="0"/>
              <a:t>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SA3#108-e August 22</a:t>
            </a:r>
            <a:r>
              <a:rPr lang="en-GB" altLang="de-DE" sz="1200" baseline="30000" dirty="0">
                <a:solidFill>
                  <a:schemeClr val="bg1"/>
                </a:solidFill>
              </a:rPr>
              <a:t>nd</a:t>
            </a:r>
            <a:r>
              <a:rPr lang="en-GB" altLang="de-DE" sz="1200" dirty="0">
                <a:solidFill>
                  <a:schemeClr val="bg1"/>
                </a:solidFill>
              </a:rPr>
              <a:t> –26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FS_NR_AIML_NGRAN_SEC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US" sz="2000" b="1" dirty="0"/>
              <a:t>Vlasios Tsiatsis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Ericsson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strike="sngStrike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</a:t>
            </a:r>
            <a:r>
              <a:rPr lang="en-US" sz="1800" strike="sngStrike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strike="sngStrike" dirty="0">
                <a:latin typeface="Calibri" panose="020F0502020204030204" pitchFamily="34" charset="0"/>
                <a:ea typeface="Times New Roman" panose="02020603050405020304" pitchFamily="18" charset="0"/>
              </a:rPr>
              <a:t>First key issue agreements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October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Add further key issues depending on the progress of RAN3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First potential solutions and potential evaluations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November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Last meeting to add new solutions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Solution evaluations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First conclusions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Discussion on potential WID objectives. Preliminary agreements on objectives.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January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meeting/</a:t>
            </a: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February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Conclusions for all key issues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Potential WID agreement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Potential normative work 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April </a:t>
            </a: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Potential normative work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May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Finalize potential normative work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FS_NR_AIML_NGRAN_SEC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45058089"/>
              </p:ext>
            </p:extLst>
          </p:nvPr>
        </p:nvGraphicFramePr>
        <p:xfrm>
          <a:off x="405791" y="1293558"/>
          <a:ext cx="7578090" cy="376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 #1: User Privacy for the RAN AI/ML framework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None so far.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N/A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2196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33.877 </a:t>
            </a:r>
            <a:r>
              <a:rPr lang="fr-FR" sz="1800" dirty="0" err="1">
                <a:solidFill>
                  <a:srgbClr val="FF0000"/>
                </a:solidFill>
              </a:rPr>
              <a:t>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FS_NR_AIML_NGRAN_SEC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880110" y="5157371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 and Solution proposals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3017520" y="5157371"/>
            <a:ext cx="1394460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 </a:t>
            </a:r>
          </a:p>
          <a:p>
            <a:r>
              <a:rPr lang="en-US" dirty="0">
                <a:solidFill>
                  <a:srgbClr val="2A6EA8"/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new Key Issues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4815840" y="5157371"/>
            <a:ext cx="1394460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new Key Issues</a:t>
            </a:r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6530340" y="5157371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 &amp; Normative work</a:t>
            </a:r>
          </a:p>
          <a:p>
            <a:endParaRPr lang="en-US" dirty="0"/>
          </a:p>
        </p:txBody>
      </p:sp>
      <p:sp>
        <p:nvSpPr>
          <p:cNvPr id="11" name="Multiplication Sign 10">
            <a:extLst>
              <a:ext uri="{FF2B5EF4-FFF2-40B4-BE49-F238E27FC236}">
                <a16:creationId xmlns:a16="http://schemas.microsoft.com/office/drawing/2014/main" id="{CFCC1B06-EED1-4FE4-AE59-82ABC7170045}"/>
              </a:ext>
            </a:extLst>
          </p:cNvPr>
          <p:cNvSpPr/>
          <p:nvPr/>
        </p:nvSpPr>
        <p:spPr bwMode="auto">
          <a:xfrm>
            <a:off x="988695" y="5231361"/>
            <a:ext cx="1104900" cy="912993"/>
          </a:xfrm>
          <a:prstGeom prst="mathMultiply">
            <a:avLst>
              <a:gd name="adj1" fmla="val 1737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Multiplication Sign 11">
            <a:extLst>
              <a:ext uri="{FF2B5EF4-FFF2-40B4-BE49-F238E27FC236}">
                <a16:creationId xmlns:a16="http://schemas.microsoft.com/office/drawing/2014/main" id="{8D8D5307-4FE5-42B3-BA5A-702BE58F1EEA}"/>
              </a:ext>
            </a:extLst>
          </p:cNvPr>
          <p:cNvSpPr/>
          <p:nvPr/>
        </p:nvSpPr>
        <p:spPr bwMode="auto">
          <a:xfrm>
            <a:off x="3162300" y="5355534"/>
            <a:ext cx="1104900" cy="912993"/>
          </a:xfrm>
          <a:prstGeom prst="mathMultiply">
            <a:avLst>
              <a:gd name="adj1" fmla="val 1737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600" dirty="0"/>
              <a:t>TR 33.877 v0.2.0 contains the scope, background clauses and 1 key issue without requirements. </a:t>
            </a: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RAN3 started the normative work in August.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October and November meetings for SA3 and RAN3 are overlapping.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It is recommended that SA3 company delegates coordinate with their RAN3 colleagues to progress the SA3 work in parallel.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It might be necessary for offline SA3 and joint SA3-RAN3 teleconferences in between regular meetings.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FS_NR_AIML_NGRAN_SEC status after SA3#108-e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3580847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960031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the security aspects of Artificial Intelligence (AI)/Machine Learning (ML) for the NG-RAN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FS_NR_AIML_NGRAN_SEC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33.877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SA2/RAN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None for RAN3. Only 1 key issue without requirements was added in the TR. 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Issue(s)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None for the moment. </a:t>
            </a:r>
            <a:endParaRPr lang="de-DE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Add further key issues depending on the progress of RAN3</a:t>
            </a:r>
          </a:p>
          <a:p>
            <a:pPr lvl="2">
              <a:spcBef>
                <a:spcPts val="0"/>
              </a:spcBef>
              <a:spcAft>
                <a:spcPts val="300"/>
              </a:spcAft>
            </a:pPr>
            <a:r>
              <a:rPr lang="en-US" sz="800" dirty="0"/>
              <a:t>Ideally one key issue per objective is the rapporteur’s wish even if the existing specification addresses the key issues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First potential solutions and potential evaluations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  <a:endParaRPr lang="en-US" altLang="zh-CN" sz="1000" b="1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SA3 and RAN3 meetings are mostly overlapping in 2022. 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FS_NR_AIML_NGRAN_SEC  status after SA3#108-e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8114</TotalTime>
  <Words>431</Words>
  <Application>Microsoft Office PowerPoint</Application>
  <PresentationFormat>On-screen Show (4:3)</PresentationFormat>
  <Paragraphs>89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Office Theme</vt:lpstr>
      <vt:lpstr>SA WG3 Status report for FS_NR_AIML_NGRAN_SEC</vt:lpstr>
      <vt:lpstr>PowerPoint Presentation</vt:lpstr>
      <vt:lpstr>PowerPoint Presentation</vt:lpstr>
      <vt:lpstr>PowerPoint Presentation</vt:lpstr>
      <vt:lpstr>FS_NR_AIML_NGRAN_SEC  status after SA3#108-e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Rapporteur</cp:lastModifiedBy>
  <cp:revision>1375</cp:revision>
  <dcterms:created xsi:type="dcterms:W3CDTF">2008-08-30T09:32:10Z</dcterms:created>
  <dcterms:modified xsi:type="dcterms:W3CDTF">2022-08-31T10:46:34Z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