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3"/>
  </p:notesMasterIdLst>
  <p:handoutMasterIdLst>
    <p:handoutMasterId r:id="rId14"/>
  </p:handoutMasterIdLst>
  <p:sldIdLst>
    <p:sldId id="303" r:id="rId7"/>
    <p:sldId id="793" r:id="rId8"/>
    <p:sldId id="794" r:id="rId9"/>
    <p:sldId id="792" r:id="rId10"/>
    <p:sldId id="791" r:id="rId11"/>
    <p:sldId id="795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98" autoAdjust="0"/>
    <p:restoredTop sz="94980" autoAdjust="0"/>
  </p:normalViewPr>
  <p:slideViewPr>
    <p:cSldViewPr snapToGrid="0">
      <p:cViewPr>
        <p:scale>
          <a:sx n="110" d="100"/>
          <a:sy n="110" d="100"/>
        </p:scale>
        <p:origin x="134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17091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</a:t>
            </a:r>
            <a:r>
              <a:rPr lang="en-US" altLang="zh-CN" dirty="0"/>
              <a:t>5GFBS and SERP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Ivy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Guo</a:t>
            </a:r>
          </a:p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Apple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Addressing Editor’s Notes in </a:t>
            </a: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solutions.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Adding evaluations for solutions.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RAN2’s reply needs to be considered for further decisions or conclusions in key issue#2.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If contentious situation still exist, a formal procedure needs to take place to deal with it.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Addressing Editor’s Notes in solutions.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Adding evaluations for solutions.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Conclusions and decisions should be made based on consensus.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FS_5GFBS</a:t>
            </a:r>
            <a:r>
              <a:rPr lang="zh-CN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299438"/>
              </p:ext>
            </p:extLst>
          </p:nvPr>
        </p:nvGraphicFramePr>
        <p:xfrm>
          <a:off x="546004" y="1250065"/>
          <a:ext cx="8051991" cy="3907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3997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683997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683997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399173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Security of unprotected unicast messages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#1, #2, #3, #9, #10, #11, #12, #13, #16, #17, #21,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#1 was adopted in R15</a:t>
                      </a:r>
                    </a:p>
                    <a:p>
                      <a:r>
                        <a:rPr lang="en-US" sz="1400" dirty="0"/>
                        <a:t>#17 was agreed as WA #49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Security protection of system information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#7, #11, #12, #14, #19, #20, #21, #26, #27,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Network detection of false base stations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#4, #6, #8, #18, #22, #23, #24, #25,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Protection against SON poisoning attempts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Mitigation against the authentication relay attack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#5, #15, #23,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Resistance to radio jamming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8077875"/>
                  </a:ext>
                </a:extLst>
              </a:tr>
              <a:tr h="399173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Protection against Man-in-the-Middle false </a:t>
                      </a:r>
                      <a:r>
                        <a:rPr lang="en-GB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gNB</a:t>
                      </a:r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attacks</a:t>
                      </a:r>
                      <a:r>
                        <a:rPr lang="en-CN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#23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6921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546004" y="746991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33.809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FS_5GFBS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46198" y="5249235"/>
            <a:ext cx="1586106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LS to RAN2 on KI2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Solution#4 evaluation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967726" y="5223766"/>
            <a:ext cx="1521977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Polishing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Contentious topics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234315"/>
            <a:ext cx="1685543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Polishing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Contentious topics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if possible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697981" y="5311259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33.809 </a:t>
            </a:r>
            <a:r>
              <a:rPr lang="de-DE" altLang="de-DE" sz="1400" dirty="0" err="1"/>
              <a:t>is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containing</a:t>
            </a:r>
            <a:r>
              <a:rPr lang="de-DE" altLang="de-DE" sz="1400" dirty="0"/>
              <a:t> 7 </a:t>
            </a:r>
            <a:r>
              <a:rPr lang="de-DE" altLang="de-DE" sz="1400" dirty="0" err="1"/>
              <a:t>key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issues</a:t>
            </a:r>
            <a:r>
              <a:rPr lang="de-DE" altLang="de-DE" sz="1400" dirty="0"/>
              <a:t> and 27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. 2 </a:t>
            </a:r>
            <a:r>
              <a:rPr lang="de-DE" altLang="de-DE" sz="1400" dirty="0" err="1"/>
              <a:t>solutions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were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approved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into</a:t>
            </a:r>
            <a:r>
              <a:rPr lang="de-DE" altLang="de-DE" sz="1400" dirty="0"/>
              <a:t> normative </a:t>
            </a:r>
            <a:r>
              <a:rPr lang="de-DE" altLang="de-DE" sz="1400" dirty="0" err="1"/>
              <a:t>work</a:t>
            </a:r>
            <a:r>
              <a:rPr lang="de-DE" altLang="de-DE" sz="1400" dirty="0"/>
              <a:t> (</a:t>
            </a:r>
            <a:r>
              <a:rPr lang="de-DE" altLang="de-DE" sz="1400" dirty="0" err="1"/>
              <a:t>one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them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is</a:t>
            </a:r>
            <a:r>
              <a:rPr lang="de-DE" altLang="de-DE" sz="1400" dirty="0"/>
              <a:t> WA#49 )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Null. 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 5GFBS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5963716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810032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security enhancement against false base stations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FS_5GFBS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33.809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14558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 err="1"/>
              <a:t>Contentious</a:t>
            </a:r>
            <a:r>
              <a:rPr lang="de-DE" sz="1400" b="1" dirty="0"/>
              <a:t> </a:t>
            </a:r>
            <a:r>
              <a:rPr lang="de-DE" sz="1600" b="1" dirty="0" err="1"/>
              <a:t>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 consensus on technical approach of key issue#2, majority supporting the signature-based solutions, while minority was objecting.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No consensus on technical approach of key issue#3. there are both supporters and object0rs for solution #4 addressing key issue#3.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</a:t>
            </a:r>
            <a:r>
              <a:rPr lang="de-DE" sz="1400" b="1" dirty="0" err="1"/>
              <a:t>October</a:t>
            </a:r>
            <a:r>
              <a:rPr lang="de-DE" sz="1400" b="1" dirty="0"/>
              <a:t>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Polishing solutions addressing Editor’s Notes.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Adding evaluations on solutions. </a:t>
            </a:r>
          </a:p>
          <a:p>
            <a:pPr marL="285750" lvl="1" indent="0"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page 2.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Way-forward is needed from procedure point of view on contentious issue, on which there are many supporters and a few objectors.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FS_5GFBS status after SA3#108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14558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800" b="1" dirty="0" err="1"/>
              <a:t>Contentious</a:t>
            </a:r>
            <a:r>
              <a:rPr lang="de-DE" sz="1800" b="1" dirty="0"/>
              <a:t> </a:t>
            </a:r>
            <a:r>
              <a:rPr lang="de-DE" sz="2000" b="1" dirty="0" err="1"/>
              <a:t>Issue</a:t>
            </a:r>
            <a:r>
              <a:rPr lang="de-DE" sz="18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600" dirty="0"/>
              <a:t>No consensus on whether to include the RRC Reject messages in the living CR. 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600" dirty="0"/>
              <a:t>No consensus on the calculation method of </a:t>
            </a:r>
            <a:r>
              <a:rPr lang="en-US" sz="1600" dirty="0" err="1"/>
              <a:t>ResumeMAC</a:t>
            </a:r>
            <a:r>
              <a:rPr lang="en-US" sz="1600" dirty="0"/>
              <a:t>-Input/</a:t>
            </a:r>
            <a:r>
              <a:rPr lang="en-US" sz="1600" dirty="0" err="1"/>
              <a:t>shortResumeMAC</a:t>
            </a:r>
            <a:r>
              <a:rPr lang="en-US" sz="1600" dirty="0"/>
              <a:t>-I, i.e. whether to include the whole </a:t>
            </a:r>
            <a:r>
              <a:rPr lang="en-US" sz="1600" dirty="0" err="1"/>
              <a:t>RRCResumeRequest</a:t>
            </a:r>
            <a:r>
              <a:rPr lang="en-US" sz="1600" dirty="0"/>
              <a:t> message with setting </a:t>
            </a:r>
            <a:r>
              <a:rPr lang="en-US" sz="1600" dirty="0" err="1"/>
              <a:t>ResumeMAC</a:t>
            </a:r>
            <a:r>
              <a:rPr lang="en-US" sz="1600" dirty="0"/>
              <a:t>-Input/</a:t>
            </a:r>
            <a:r>
              <a:rPr lang="en-US" sz="1600" dirty="0" err="1"/>
              <a:t>shortResumeMAC</a:t>
            </a:r>
            <a:r>
              <a:rPr lang="en-US" sz="1600" dirty="0"/>
              <a:t>-I to all zeros, or include the whole </a:t>
            </a:r>
            <a:r>
              <a:rPr lang="en-US" sz="1600" dirty="0" err="1"/>
              <a:t>RRCResumeRequest</a:t>
            </a:r>
            <a:r>
              <a:rPr lang="en-US" sz="1600" dirty="0"/>
              <a:t> message without the </a:t>
            </a:r>
            <a:r>
              <a:rPr lang="en-US" sz="1600" dirty="0" err="1"/>
              <a:t>ResumeMAC</a:t>
            </a:r>
            <a:r>
              <a:rPr lang="en-US" sz="1600" dirty="0"/>
              <a:t>-Input/</a:t>
            </a:r>
            <a:r>
              <a:rPr lang="en-US" sz="1600" dirty="0" err="1"/>
              <a:t>shortResumeMAC</a:t>
            </a:r>
            <a:r>
              <a:rPr lang="en-US" sz="1600" dirty="0"/>
              <a:t>-I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8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800" b="1" dirty="0"/>
              <a:t>Focus for the Next Meeting (</a:t>
            </a:r>
            <a:r>
              <a:rPr lang="de-DE" sz="1800" b="1" dirty="0" err="1"/>
              <a:t>October</a:t>
            </a:r>
            <a:r>
              <a:rPr lang="de-DE" sz="1800" b="1" dirty="0"/>
              <a:t>)</a:t>
            </a:r>
            <a:r>
              <a:rPr lang="de-DE" sz="18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Addressing </a:t>
            </a:r>
            <a:r>
              <a:rPr lang="en-US" sz="16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above-mentioned </a:t>
            </a: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contentious issue. </a:t>
            </a:r>
            <a:r>
              <a:rPr lang="en-US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285750" lvl="1" indent="0">
              <a:buNone/>
            </a:pPr>
            <a:endParaRPr lang="en-US" altLang="zh-CN" sz="18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/>
              <a:t>Overall Plan</a:t>
            </a:r>
            <a:r>
              <a:rPr lang="en-US" altLang="zh-CN" sz="18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/>
              <a:t>Complete SA3 CR before end of November meeting, send LS to RAN groups so they can start their work.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8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800" dirty="0"/>
              <a:t>Work delay in RAN groups in case no consensus on the details in SA3 living CR.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SERP status after SA3#108-e</a:t>
            </a:r>
          </a:p>
        </p:txBody>
      </p:sp>
    </p:spTree>
    <p:extLst>
      <p:ext uri="{BB962C8B-B14F-4D97-AF65-F5344CB8AC3E}">
        <p14:creationId xmlns:p14="http://schemas.microsoft.com/office/powerpoint/2010/main" val="222074526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8351</TotalTime>
  <Words>607</Words>
  <Application>Microsoft Macintosh PowerPoint</Application>
  <PresentationFormat>On-screen Show (4:3)</PresentationFormat>
  <Paragraphs>109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Symbol</vt:lpstr>
      <vt:lpstr>Times New Roman</vt:lpstr>
      <vt:lpstr>Office Theme</vt:lpstr>
      <vt:lpstr>SA WG3 Status report for FS_5GFBS and SERP</vt:lpstr>
      <vt:lpstr>PowerPoint Presentation</vt:lpstr>
      <vt:lpstr>PowerPoint Presentation</vt:lpstr>
      <vt:lpstr>PowerPoint Presentation</vt:lpstr>
      <vt:lpstr>FS_5GFBS status after SA3#108 </vt:lpstr>
      <vt:lpstr>SERP status after SA3#108-e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Ivy Guo</cp:lastModifiedBy>
  <cp:revision>1311</cp:revision>
  <dcterms:created xsi:type="dcterms:W3CDTF">2008-08-30T09:32:10Z</dcterms:created>
  <dcterms:modified xsi:type="dcterms:W3CDTF">2022-08-31T08:53:04Z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